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449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21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2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89F09B-099D-4AFE-94BC-702FD12B74E7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151574-8595-49CC-9CA7-B3C793ED9B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316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2C3634-2F3A-7C79-4147-BA620D0179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9C949B21-CADA-8195-0B88-8C48B08B6E5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FFE7B129-E011-A854-D6CA-AC0E7681C7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altLang="en-US" sz="1200" b="1" dirty="0" err="1">
                <a:latin typeface="Arial" panose="020B0604020202020204" pitchFamily="34" charset="0"/>
              </a:rPr>
              <a:t>Students</a:t>
            </a:r>
            <a:r>
              <a:rPr lang="cy-GB" altLang="en-US" sz="1200" b="1" dirty="0">
                <a:latin typeface="Arial" panose="020B0604020202020204" pitchFamily="34" charset="0"/>
              </a:rPr>
              <a:t> </a:t>
            </a:r>
            <a:r>
              <a:rPr lang="cy-GB" altLang="en-US" sz="1200" b="1" dirty="0" err="1">
                <a:latin typeface="Arial" panose="020B0604020202020204" pitchFamily="34" charset="0"/>
              </a:rPr>
              <a:t>will</a:t>
            </a:r>
            <a:r>
              <a:rPr lang="cy-GB" altLang="en-US" sz="1200" b="1" dirty="0">
                <a:latin typeface="Arial" panose="020B0604020202020204" pitchFamily="34" charset="0"/>
              </a:rPr>
              <a:t> </a:t>
            </a:r>
            <a:r>
              <a:rPr lang="cy-GB" altLang="en-US" sz="1200" b="1" dirty="0" err="1">
                <a:latin typeface="Arial" panose="020B0604020202020204" pitchFamily="34" charset="0"/>
              </a:rPr>
              <a:t>need</a:t>
            </a:r>
            <a:r>
              <a:rPr lang="cy-GB" altLang="en-US" sz="1200" b="1" dirty="0">
                <a:latin typeface="Arial" panose="020B0604020202020204" pitchFamily="34" charset="0"/>
              </a:rPr>
              <a:t> to </a:t>
            </a:r>
            <a:r>
              <a:rPr lang="cy-GB" altLang="en-US" sz="1200" b="1" dirty="0" err="1">
                <a:latin typeface="Arial" panose="020B0604020202020204" pitchFamily="34" charset="0"/>
              </a:rPr>
              <a:t>keep</a:t>
            </a:r>
            <a:r>
              <a:rPr lang="cy-GB" altLang="en-US" sz="1200" b="1" dirty="0">
                <a:latin typeface="Arial" panose="020B0604020202020204" pitchFamily="34" charset="0"/>
              </a:rPr>
              <a:t> a record of </a:t>
            </a:r>
            <a:r>
              <a:rPr lang="cy-GB" altLang="en-US" sz="1200" b="1" dirty="0" err="1">
                <a:latin typeface="Arial" panose="020B0604020202020204" pitchFamily="34" charset="0"/>
              </a:rPr>
              <a:t>completion</a:t>
            </a:r>
            <a:r>
              <a:rPr lang="cy-GB" altLang="en-US" sz="1200" b="1" dirty="0">
                <a:latin typeface="Arial" panose="020B0604020202020204" pitchFamily="34" charset="0"/>
              </a:rPr>
              <a:t> of </a:t>
            </a:r>
            <a:r>
              <a:rPr lang="cy-GB" altLang="en-US" sz="1200" b="1" dirty="0" err="1">
                <a:latin typeface="Arial" panose="020B0604020202020204" pitchFamily="34" charset="0"/>
              </a:rPr>
              <a:t>session</a:t>
            </a:r>
            <a:r>
              <a:rPr lang="cy-GB" altLang="en-US" sz="1200" b="1" dirty="0">
                <a:latin typeface="Arial" panose="020B0604020202020204" pitchFamily="34" charset="0"/>
              </a:rPr>
              <a:t> to </a:t>
            </a:r>
            <a:r>
              <a:rPr lang="cy-GB" altLang="en-US" sz="1200" b="1" dirty="0" err="1">
                <a:latin typeface="Arial" panose="020B0604020202020204" pitchFamily="34" charset="0"/>
              </a:rPr>
              <a:t>tansfer</a:t>
            </a:r>
            <a:r>
              <a:rPr lang="cy-GB" altLang="en-US" sz="1200" b="1" dirty="0">
                <a:latin typeface="Arial" panose="020B0604020202020204" pitchFamily="34" charset="0"/>
              </a:rPr>
              <a:t> to </a:t>
            </a:r>
            <a:r>
              <a:rPr lang="cy-GB" altLang="en-US" sz="1200" b="1" dirty="0" err="1">
                <a:latin typeface="Arial" panose="020B0604020202020204" pitchFamily="34" charset="0"/>
              </a:rPr>
              <a:t>their</a:t>
            </a:r>
            <a:r>
              <a:rPr lang="cy-GB" altLang="en-US" sz="1200" b="1" dirty="0">
                <a:latin typeface="Arial" panose="020B0604020202020204" pitchFamily="34" charset="0"/>
              </a:rPr>
              <a:t> PDP </a:t>
            </a:r>
            <a:r>
              <a:rPr lang="cy-GB" altLang="en-US" sz="1200" b="1" dirty="0" err="1">
                <a:latin typeface="Arial" panose="020B0604020202020204" pitchFamily="34" charset="0"/>
              </a:rPr>
              <a:t>template</a:t>
            </a:r>
            <a:r>
              <a:rPr lang="cy-GB" altLang="en-US" sz="1200" b="1" dirty="0">
                <a:latin typeface="Arial" panose="020B0604020202020204" pitchFamily="34" charset="0"/>
              </a:rPr>
              <a:t> </a:t>
            </a:r>
            <a:r>
              <a:rPr lang="cy-GB" altLang="en-US" sz="1200" b="1" dirty="0" err="1">
                <a:latin typeface="Arial" panose="020B0604020202020204" pitchFamily="34" charset="0"/>
              </a:rPr>
              <a:t>in</a:t>
            </a:r>
            <a:r>
              <a:rPr lang="cy-GB" altLang="en-US" sz="1200" b="1" dirty="0">
                <a:latin typeface="Arial" panose="020B0604020202020204" pitchFamily="34" charset="0"/>
              </a:rPr>
              <a:t> a </a:t>
            </a:r>
            <a:r>
              <a:rPr lang="cy-GB" altLang="en-US" sz="1200" b="1" dirty="0" err="1">
                <a:latin typeface="Arial" panose="020B0604020202020204" pitchFamily="34" charset="0"/>
              </a:rPr>
              <a:t>later</a:t>
            </a:r>
            <a:r>
              <a:rPr lang="cy-GB" altLang="en-US" sz="1200" b="1" dirty="0">
                <a:latin typeface="Arial" panose="020B0604020202020204" pitchFamily="34" charset="0"/>
              </a:rPr>
              <a:t> </a:t>
            </a:r>
            <a:r>
              <a:rPr lang="cy-GB" altLang="en-US" sz="1200" b="1" dirty="0" err="1">
                <a:latin typeface="Arial" panose="020B0604020202020204" pitchFamily="34" charset="0"/>
              </a:rPr>
              <a:t>Theme</a:t>
            </a:r>
            <a:endParaRPr lang="cy-GB" altLang="en-US" b="1">
              <a:solidFill>
                <a:srgbClr val="FF0000"/>
              </a:solidFill>
              <a:latin typeface="Arial" panose="020B0604020202020204" pitchFamily="34" charset="0"/>
            </a:endParaRPr>
          </a:p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21F027E3-DA9D-4348-FF51-01C57024978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66433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59744-D94E-BC9D-56A8-ACAEA5B30B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98866C-69F9-AA08-5E52-CE0E09A4AF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FA6560-D2CE-F341-0426-E6470FE8AC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F4B54-F646-4C0F-88B2-30B61F805DFE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10BA97-B7BD-70C6-8953-F84BA6B441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8823D9-4097-2178-2D68-A2C475444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88CE2-7324-4D6D-9176-6A52C38E39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59737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94C48-0907-FBC2-4E86-97B1EB09CE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C06547-B45A-384E-B7B0-DAC3FF0132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8AED6C-FB22-25D1-F817-855604341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F4B54-F646-4C0F-88B2-30B61F805DFE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6B40B9-CB41-BDF0-27AB-9745838F78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E4EC5C-7A17-3F05-BC54-98CE31577E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88CE2-7324-4D6D-9176-6A52C38E39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3342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7E1144-77B9-A04C-1166-92452527FC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2D6A6D-4042-7C34-2916-CB54DFA8DA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1B8673-D4DD-F9BE-4CF8-D151C2E49E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F4B54-F646-4C0F-88B2-30B61F805DFE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F47538-111A-C651-6994-0B6196AB64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1B3F9B-C28F-49D5-EABE-30C81E4DB3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88CE2-7324-4D6D-9176-6A52C38E39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84327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7645F9-6EF2-5729-EABE-210F6FC4E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FC7253-3E5A-F7C6-FCC2-818B7F631C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8F0B71-ED85-B177-E199-6891E0477F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81A409-E1E7-2EBC-751B-80464E19DA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F4B54-F646-4C0F-88B2-30B61F805DFE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D0E7A6-2CC0-C3F4-B267-BD58EBE4F1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947C7A-7BDD-01E2-4F99-F2BA49264F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88CE2-7324-4D6D-9176-6A52C38E39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5235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402B4-DEA4-A3C8-F808-F43588BF3A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898F66-5D4F-25A1-8895-B4D271E717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2780C0-540A-3B24-8E37-23709A1B29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E72B9E-5CF8-1C4C-686F-650848EF11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C67550-2633-07ED-C137-544FEDAC574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B840593-D3D4-1DFC-960E-1BF3E4348C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F4B54-F646-4C0F-88B2-30B61F805DFE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EED3FA3-4DC8-DAC5-FB3C-05F2C42175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4A853F2-B508-32E2-F532-77C6A2EE5F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88CE2-7324-4D6D-9176-6A52C38E39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92566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905F19-D405-BC24-B96D-580D5CD031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D3ABFB-8E9D-A942-4951-4D68039694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F4B54-F646-4C0F-88B2-30B61F805DFE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549BAE-F00E-2100-C100-C978D31808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7F137B-8C93-AFA6-F412-D106E8A3BF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88CE2-7324-4D6D-9176-6A52C38E39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2618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F055B1C-703E-4937-AD51-06385F16B9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F4B54-F646-4C0F-88B2-30B61F805DFE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22B28C0-A373-B5B5-2142-9FBED74DD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51D4A6-81DF-1953-9E27-60C86A9E31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88CE2-7324-4D6D-9176-6A52C38E39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89071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04CD9-1690-AF05-C70D-984C9AB30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11DB3F-6D33-B195-940B-3DA738E4A2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5AEF751-27F2-9DB8-989F-6FD9A04F94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B724A5-CB75-6DDC-994C-D8A114300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F4B54-F646-4C0F-88B2-30B61F805DFE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53A727-F389-3F7C-0BEB-1172E92120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E127BC-680C-869D-2BCF-C28CD1E24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88CE2-7324-4D6D-9176-6A52C38E39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150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28463F-6FC2-FC23-C87E-14BA02213D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73D74B4-FA38-B6CE-C6F1-16E76FE2ED4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A9F763-696A-B487-B371-BE48D025B0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DB7E9D-03F3-654F-8C16-4E2848458C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F4B54-F646-4C0F-88B2-30B61F805DFE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1CF726-8B5A-36F9-3E1D-EA0F1352BD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5738B8-EE97-2AB3-0192-251D169EF4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88CE2-7324-4D6D-9176-6A52C38E39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6840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113BE6-C1D2-5BC5-D421-62937EACED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4FECCAE-5E2F-7957-5D70-293823DEA41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80E1EE-9DB8-9214-0603-A47C51F0A3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F4B54-F646-4C0F-88B2-30B61F805DFE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41DA5B-2375-ED63-8F75-F33239092E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27A1A2-6229-4902-1E28-0C60B03946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88CE2-7324-4D6D-9176-6A52C38E39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17676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BCF1958-5386-00E8-A713-EACD5108E77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9F5C2A-81AE-1267-CB1C-ECF0880B4D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DB15FF-D412-CBE2-04D6-802998A69C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F4B54-F646-4C0F-88B2-30B61F805DFE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4536F6-49D2-E569-4F46-1181F2D690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2EDDCD-69B6-4F27-6D2E-DBAD702753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88CE2-7324-4D6D-9176-6A52C38E39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46983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01C0D51-D2EB-7447-EA82-AFE680C79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E14FCE-1E52-7E94-BCCF-6F38BB6A59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0071B0-A06A-B8DE-0F85-3AE54D6BE8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7EF4B54-F646-4C0F-88B2-30B61F805DFE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9D561C-F49D-AADF-E66B-5A1F3B2B7E2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B39113-E3C0-871A-6E50-DF76BBEA62D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9E88CE2-7324-4D6D-9176-6A52C38E39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14868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F9C9FB-831E-2EE9-BE63-EC789CE27F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48A6FB-0594-02C6-E88D-7799CC6DDC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3867150" cy="232893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Before the start of Theme 4 you should complete the Library </a:t>
            </a:r>
            <a:r>
              <a:rPr lang="en-GB" sz="2400" dirty="0" err="1">
                <a:solidFill>
                  <a:srgbClr val="0070C0"/>
                </a:solidFill>
              </a:rPr>
              <a:t>InfoSkills</a:t>
            </a:r>
            <a:r>
              <a:rPr lang="en-GB" sz="2400" dirty="0">
                <a:solidFill>
                  <a:srgbClr val="0070C0"/>
                </a:solidFill>
              </a:rPr>
              <a:t> course on Refencing. You can access the course by scanning the QR code below.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3B86DEEB-D78A-BA99-C0E6-39FBC1C9AA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err="1"/>
              <a:t>Astudiaeth</a:t>
            </a:r>
            <a:r>
              <a:rPr lang="en-GB" dirty="0"/>
              <a:t> dan </a:t>
            </a:r>
            <a:r>
              <a:rPr lang="en-GB" dirty="0" err="1"/>
              <a:t>Arweiniad</a:t>
            </a:r>
            <a:r>
              <a:rPr lang="en-GB" dirty="0"/>
              <a:t> - </a:t>
            </a:r>
            <a:r>
              <a:rPr lang="en-GB" dirty="0" err="1"/>
              <a:t>Cyfeirio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Guided Study - Referencing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1E4115F-2BF7-F656-AD2E-997B4C0826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52650" y="1825625"/>
            <a:ext cx="3867150" cy="232893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Cyn </a:t>
            </a:r>
            <a:r>
              <a:rPr lang="en-GB" dirty="0" err="1"/>
              <a:t>dechrau</a:t>
            </a:r>
            <a:r>
              <a:rPr lang="en-GB" dirty="0"/>
              <a:t> Thema 4 </a:t>
            </a:r>
            <a:r>
              <a:rPr lang="en-GB" dirty="0" err="1"/>
              <a:t>dylech</a:t>
            </a:r>
            <a:r>
              <a:rPr lang="en-GB" dirty="0"/>
              <a:t> </a:t>
            </a:r>
            <a:r>
              <a:rPr lang="en-GB" dirty="0" err="1"/>
              <a:t>gwblhau'r</a:t>
            </a:r>
            <a:r>
              <a:rPr lang="en-GB" dirty="0"/>
              <a:t> </a:t>
            </a:r>
            <a:r>
              <a:rPr lang="en-GB" dirty="0" err="1"/>
              <a:t>cwrs</a:t>
            </a:r>
            <a:r>
              <a:rPr lang="en-GB" dirty="0"/>
              <a:t> Library </a:t>
            </a:r>
            <a:r>
              <a:rPr lang="en-GB" dirty="0" err="1"/>
              <a:t>InfoSkills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Refencing. </a:t>
            </a:r>
            <a:r>
              <a:rPr lang="en-GB" dirty="0" err="1"/>
              <a:t>Gallwch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mynediad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cwrs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sganio'r</a:t>
            </a:r>
            <a:r>
              <a:rPr lang="en-GB" dirty="0"/>
              <a:t> cod QR </a:t>
            </a:r>
            <a:r>
              <a:rPr lang="en-GB" dirty="0" err="1"/>
              <a:t>isod</a:t>
            </a:r>
            <a:r>
              <a:rPr lang="en-GB" dirty="0"/>
              <a:t>.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26EBDD7-C055-F8D9-6AC9-256906329E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1235" y="4056062"/>
            <a:ext cx="2230921" cy="2230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22807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83</Words>
  <Application>Microsoft Office PowerPoint</Application>
  <PresentationFormat>Widescreen</PresentationFormat>
  <Paragraphs>5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Astudiaeth dan Arweiniad - Cyfeirio Guided Study - Referencing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Ken Dicks</dc:creator>
  <cp:lastModifiedBy>Ken Dicks</cp:lastModifiedBy>
  <cp:revision>2</cp:revision>
  <dcterms:created xsi:type="dcterms:W3CDTF">2026-05-27T10:19:51Z</dcterms:created>
  <dcterms:modified xsi:type="dcterms:W3CDTF">2026-09-28T13:04:25Z</dcterms:modified>
</cp:coreProperties>
</file>