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5" r:id="rId1"/>
  </p:sldMasterIdLst>
  <p:notesMasterIdLst>
    <p:notesMasterId r:id="rId24"/>
  </p:notesMasterIdLst>
  <p:sldIdLst>
    <p:sldId id="256" r:id="rId2"/>
    <p:sldId id="257" r:id="rId3"/>
    <p:sldId id="258" r:id="rId4"/>
    <p:sldId id="259" r:id="rId5"/>
    <p:sldId id="261" r:id="rId6"/>
    <p:sldId id="262" r:id="rId7"/>
    <p:sldId id="263" r:id="rId8"/>
    <p:sldId id="260" r:id="rId9"/>
    <p:sldId id="265" r:id="rId10"/>
    <p:sldId id="277" r:id="rId11"/>
    <p:sldId id="264" r:id="rId12"/>
    <p:sldId id="269" r:id="rId13"/>
    <p:sldId id="270" r:id="rId14"/>
    <p:sldId id="271" r:id="rId15"/>
    <p:sldId id="274" r:id="rId16"/>
    <p:sldId id="275" r:id="rId17"/>
    <p:sldId id="266" r:id="rId18"/>
    <p:sldId id="267" r:id="rId19"/>
    <p:sldId id="268" r:id="rId20"/>
    <p:sldId id="276" r:id="rId21"/>
    <p:sldId id="272" r:id="rId22"/>
    <p:sldId id="273"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0" autoAdjust="0"/>
    <p:restoredTop sz="76862" autoAdjust="0"/>
  </p:normalViewPr>
  <p:slideViewPr>
    <p:cSldViewPr snapToGrid="0">
      <p:cViewPr varScale="1">
        <p:scale>
          <a:sx n="66" d="100"/>
          <a:sy n="66" d="100"/>
        </p:scale>
        <p:origin x="109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B156A1-218E-4A1A-B48B-F5B9B6CC4F5D}" type="datetimeFigureOut">
              <a:rPr lang="en-GB" smtClean="0"/>
              <a:t>26/02/2019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0AFFF8-2EB4-4BC8-80F9-273BDD447F92}" type="slidenum">
              <a:rPr lang="en-GB" smtClean="0"/>
              <a:t>‹#›</a:t>
            </a:fld>
            <a:endParaRPr lang="en-GB"/>
          </a:p>
        </p:txBody>
      </p:sp>
    </p:spTree>
    <p:extLst>
      <p:ext uri="{BB962C8B-B14F-4D97-AF65-F5344CB8AC3E}">
        <p14:creationId xmlns:p14="http://schemas.microsoft.com/office/powerpoint/2010/main" val="3935669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4</a:t>
            </a:fld>
            <a:endParaRPr lang="en-GB"/>
          </a:p>
        </p:txBody>
      </p:sp>
    </p:spTree>
    <p:extLst>
      <p:ext uri="{BB962C8B-B14F-4D97-AF65-F5344CB8AC3E}">
        <p14:creationId xmlns:p14="http://schemas.microsoft.com/office/powerpoint/2010/main" val="1431096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5</a:t>
            </a:fld>
            <a:endParaRPr lang="en-GB"/>
          </a:p>
        </p:txBody>
      </p:sp>
    </p:spTree>
    <p:extLst>
      <p:ext uri="{BB962C8B-B14F-4D97-AF65-F5344CB8AC3E}">
        <p14:creationId xmlns:p14="http://schemas.microsoft.com/office/powerpoint/2010/main" val="41719641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kern="1200" dirty="0">
                <a:solidFill>
                  <a:schemeClr val="tx1"/>
                </a:solidFill>
                <a:effectLst/>
                <a:latin typeface="+mn-lt"/>
                <a:ea typeface="+mn-ea"/>
                <a:cs typeface="+mn-cs"/>
              </a:rPr>
              <a:t>Choosing the best combination of transport modes involves moving freight to the final destination using the most operationally efficient and cost-effective transport mode, as well as reducing the impact on the environment (Lowe, 2005). Reducing the air pollution, noise and vibration is one of the main benefits of switching freight transportation from the deficient and overcrowded transport road networks to rail or waterway systems within EU and UK.</a:t>
            </a:r>
          </a:p>
          <a:p>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8</a:t>
            </a:fld>
            <a:endParaRPr lang="en-GB"/>
          </a:p>
        </p:txBody>
      </p:sp>
    </p:spTree>
    <p:extLst>
      <p:ext uri="{BB962C8B-B14F-4D97-AF65-F5344CB8AC3E}">
        <p14:creationId xmlns:p14="http://schemas.microsoft.com/office/powerpoint/2010/main" val="588467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figure presents the share of transport GHG per tonne-km in percentage for the transport modes. While greenhouse emissions are one of the main concerns relating the climate change, the transport modes also vary in terms of the impacts in the air pollution. </a:t>
            </a:r>
          </a:p>
        </p:txBody>
      </p:sp>
      <p:sp>
        <p:nvSpPr>
          <p:cNvPr id="4" name="Slide Number Placeholder 3"/>
          <p:cNvSpPr>
            <a:spLocks noGrp="1"/>
          </p:cNvSpPr>
          <p:nvPr>
            <p:ph type="sldNum" sz="quarter" idx="5"/>
          </p:nvPr>
        </p:nvSpPr>
        <p:spPr/>
        <p:txBody>
          <a:bodyPr/>
          <a:lstStyle/>
          <a:p>
            <a:fld id="{970AFFF8-2EB4-4BC8-80F9-273BDD447F92}" type="slidenum">
              <a:rPr lang="en-GB" smtClean="0"/>
              <a:t>9</a:t>
            </a:fld>
            <a:endParaRPr lang="en-GB"/>
          </a:p>
        </p:txBody>
      </p:sp>
    </p:spTree>
    <p:extLst>
      <p:ext uri="{BB962C8B-B14F-4D97-AF65-F5344CB8AC3E}">
        <p14:creationId xmlns:p14="http://schemas.microsoft.com/office/powerpoint/2010/main" val="840947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Marco Polo Programme is a budget and scope ambitious programme which also promotes commercial actions in the market for freight transport service.</a:t>
            </a:r>
          </a:p>
          <a:p>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11</a:t>
            </a:fld>
            <a:endParaRPr lang="en-GB"/>
          </a:p>
        </p:txBody>
      </p:sp>
    </p:spTree>
    <p:extLst>
      <p:ext uri="{BB962C8B-B14F-4D97-AF65-F5344CB8AC3E}">
        <p14:creationId xmlns:p14="http://schemas.microsoft.com/office/powerpoint/2010/main" val="570319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13</a:t>
            </a:fld>
            <a:endParaRPr lang="en-GB"/>
          </a:p>
        </p:txBody>
      </p:sp>
    </p:spTree>
    <p:extLst>
      <p:ext uri="{BB962C8B-B14F-4D97-AF65-F5344CB8AC3E}">
        <p14:creationId xmlns:p14="http://schemas.microsoft.com/office/powerpoint/2010/main" val="2838582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Most transportation of freight is carried during the night for the transportation channels are generally quieter, so more freight can be moved. For example, train loads move at night as it means the trainlines are used far less for passenger trains. The trade-off is trainlines that pass by residential areas that at one time may not have been used as much maybe become busier so cause more noise pollution. Same with airports.</a:t>
            </a:r>
          </a:p>
          <a:p>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970AFFF8-2EB4-4BC8-80F9-273BDD447F92}" type="slidenum">
              <a:rPr lang="en-GB" smtClean="0"/>
              <a:t>14</a:t>
            </a:fld>
            <a:endParaRPr lang="en-GB"/>
          </a:p>
        </p:txBody>
      </p:sp>
    </p:spTree>
    <p:extLst>
      <p:ext uri="{BB962C8B-B14F-4D97-AF65-F5344CB8AC3E}">
        <p14:creationId xmlns:p14="http://schemas.microsoft.com/office/powerpoint/2010/main" val="2219100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Transporting cargo nowadays differs a lot from what it used to be. The invention of the ISO container changed the global attitude towards choosing the right mode of transport as now combining different modes together is often easier than sticking to one mode of transport through the entire journey (</a:t>
            </a:r>
            <a:r>
              <a:rPr lang="en-GB" sz="1200" dirty="0" err="1">
                <a:latin typeface="Arial" panose="020B0604020202020204" pitchFamily="34" charset="0"/>
                <a:cs typeface="Arial" panose="020B0604020202020204" pitchFamily="34" charset="0"/>
              </a:rPr>
              <a:t>Gattorna</a:t>
            </a:r>
            <a:r>
              <a:rPr lang="en-GB" sz="1200" dirty="0">
                <a:latin typeface="Arial" panose="020B0604020202020204" pitchFamily="34" charset="0"/>
                <a:cs typeface="Arial" panose="020B0604020202020204" pitchFamily="34" charset="0"/>
              </a:rPr>
              <a:t>, 1997). While myself and the co-authors of the presentation agree that building transport hubs has a strong impact on the environment it needs to be noted that all investments are potentially bad for the environment</a:t>
            </a:r>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15</a:t>
            </a:fld>
            <a:endParaRPr lang="en-GB"/>
          </a:p>
        </p:txBody>
      </p:sp>
    </p:spTree>
    <p:extLst>
      <p:ext uri="{BB962C8B-B14F-4D97-AF65-F5344CB8AC3E}">
        <p14:creationId xmlns:p14="http://schemas.microsoft.com/office/powerpoint/2010/main" val="362962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The conclusion of the information previously mentioned, and the analysis of the papers and articles read by the co-authors of this presentation does confirm the need of freight interchange hubs due to increasing pressure from E U sources i.e. Marco Polo 2 with funding incentives from such schemes to ensure that there is proliferation of the Freight hubs to cope with year on year freight movement increases (ORR, 2011) which benefits off site logistical business more than the local stakeholders which will have a negative commercial and environmental  impact on the freight interchange hub  stakeholders’ local areas.</a:t>
            </a:r>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17</a:t>
            </a:fld>
            <a:endParaRPr lang="en-GB"/>
          </a:p>
        </p:txBody>
      </p:sp>
    </p:spTree>
    <p:extLst>
      <p:ext uri="{BB962C8B-B14F-4D97-AF65-F5344CB8AC3E}">
        <p14:creationId xmlns:p14="http://schemas.microsoft.com/office/powerpoint/2010/main" val="3736767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cap="all" dirty="0">
                <a:solidFill>
                  <a:schemeClr val="tx1"/>
                </a:solidFill>
                <a:effectLst/>
                <a:latin typeface="Arial" panose="020B0604020202020204" pitchFamily="34" charset="0"/>
                <a:ea typeface="+mn-ea"/>
                <a:cs typeface="Arial" panose="020B0604020202020204" pitchFamily="34" charset="0"/>
              </a:rPr>
              <a:t>EAST MIDLANDS GATEWAY RAIL FREIGHT INTERCHANGE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cap="all" dirty="0">
                <a:solidFill>
                  <a:schemeClr val="tx1"/>
                </a:solidFill>
                <a:effectLst/>
                <a:latin typeface="Arial" panose="020B0604020202020204" pitchFamily="34" charset="0"/>
                <a:ea typeface="+mn-ea"/>
                <a:cs typeface="Arial" panose="020B0604020202020204" pitchFamily="34" charset="0"/>
              </a:rPr>
              <a:t>‘A 700 ACRE `INLAND PORT’ WHICH COMBINES LINKS TO THE M1 AND EAST MIDLANDS AIRPORT WITH A MAJOR NEW RAIL FREIGHT TERMINAL. BUILT IN SIX PHASES, ALL WORK DUE TO BE COMPLETED BY THE END OF 2019’ (SPATIALGLOBAL ,2019). </a:t>
            </a:r>
          </a:p>
          <a:p>
            <a:endParaRPr lang="en-GB" dirty="0"/>
          </a:p>
        </p:txBody>
      </p:sp>
      <p:sp>
        <p:nvSpPr>
          <p:cNvPr id="4" name="Slide Number Placeholder 3"/>
          <p:cNvSpPr>
            <a:spLocks noGrp="1"/>
          </p:cNvSpPr>
          <p:nvPr>
            <p:ph type="sldNum" sz="quarter" idx="5"/>
          </p:nvPr>
        </p:nvSpPr>
        <p:spPr/>
        <p:txBody>
          <a:bodyPr/>
          <a:lstStyle/>
          <a:p>
            <a:fld id="{970AFFF8-2EB4-4BC8-80F9-273BDD447F92}" type="slidenum">
              <a:rPr lang="en-GB" smtClean="0"/>
              <a:t>20</a:t>
            </a:fld>
            <a:endParaRPr lang="en-GB"/>
          </a:p>
        </p:txBody>
      </p:sp>
    </p:spTree>
    <p:extLst>
      <p:ext uri="{BB962C8B-B14F-4D97-AF65-F5344CB8AC3E}">
        <p14:creationId xmlns:p14="http://schemas.microsoft.com/office/powerpoint/2010/main" val="10392627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346135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1675431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246979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57BEC59-94A3-47F2-BCF8-327189C2C906}"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3926752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57BEC59-94A3-47F2-BCF8-327189C2C906}" type="datetimeFigureOut">
              <a:rPr lang="en-GB" smtClean="0"/>
              <a:t>26/02/2019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780007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57BEC59-94A3-47F2-BCF8-327189C2C906}" type="datetimeFigureOut">
              <a:rPr lang="en-GB" smtClean="0"/>
              <a:t>26/02/2019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3522051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7BEC59-94A3-47F2-BCF8-327189C2C906}" type="datetimeFigureOut">
              <a:rPr lang="en-GB" smtClean="0"/>
              <a:t>26/02/2019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2341270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57BEC59-94A3-47F2-BCF8-327189C2C906}"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3930935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7BEC59-94A3-47F2-BCF8-327189C2C906}"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2754921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3672564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23228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2701948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40325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40325716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1503138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7BEC59-94A3-47F2-BCF8-327189C2C906}"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1A003-B398-46DC-B742-E1D22529B09C}" type="slidenum">
              <a:rPr lang="en-GB" smtClean="0"/>
              <a:t>‹#›</a:t>
            </a:fld>
            <a:endParaRPr lang="en-GB"/>
          </a:p>
        </p:txBody>
      </p:sp>
    </p:spTree>
    <p:extLst>
      <p:ext uri="{BB962C8B-B14F-4D97-AF65-F5344CB8AC3E}">
        <p14:creationId xmlns:p14="http://schemas.microsoft.com/office/powerpoint/2010/main" val="1490446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57BEC59-94A3-47F2-BCF8-327189C2C906}" type="datetimeFigureOut">
              <a:rPr lang="en-GB" smtClean="0"/>
              <a:t>26/02/2019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511A003-B398-46DC-B742-E1D22529B09C}" type="slidenum">
              <a:rPr lang="en-GB" smtClean="0"/>
              <a:t>‹#›</a:t>
            </a:fld>
            <a:endParaRPr lang="en-GB"/>
          </a:p>
        </p:txBody>
      </p:sp>
    </p:spTree>
    <p:extLst>
      <p:ext uri="{BB962C8B-B14F-4D97-AF65-F5344CB8AC3E}">
        <p14:creationId xmlns:p14="http://schemas.microsoft.com/office/powerpoint/2010/main" val="1223288701"/>
      </p:ext>
    </p:extLst>
  </p:cSld>
  <p:clrMap bg1="lt1" tx1="dk1" bg2="lt2" tx2="dk2" accent1="accent1" accent2="accent2" accent3="accent3" accent4="accent4" accent5="accent5" accent6="accent6" hlink="hlink" folHlink="folHlink"/>
  <p:sldLayoutIdLst>
    <p:sldLayoutId id="2147483946" r:id="rId1"/>
    <p:sldLayoutId id="2147483947" r:id="rId2"/>
    <p:sldLayoutId id="2147483948" r:id="rId3"/>
    <p:sldLayoutId id="2147483949" r:id="rId4"/>
    <p:sldLayoutId id="2147483950" r:id="rId5"/>
    <p:sldLayoutId id="2147483951" r:id="rId6"/>
    <p:sldLayoutId id="2147483952" r:id="rId7"/>
    <p:sldLayoutId id="2147483953" r:id="rId8"/>
    <p:sldLayoutId id="2147483954" r:id="rId9"/>
    <p:sldLayoutId id="2147483955" r:id="rId10"/>
    <p:sldLayoutId id="2147483956" r:id="rId11"/>
    <p:sldLayoutId id="2147483957" r:id="rId12"/>
    <p:sldLayoutId id="2147483958" r:id="rId13"/>
    <p:sldLayoutId id="2147483959" r:id="rId14"/>
    <p:sldLayoutId id="2147483960" r:id="rId15"/>
    <p:sldLayoutId id="214748396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slide" Target="slide17.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12.xml"/><Relationship Id="rId4" Type="http://schemas.openxmlformats.org/officeDocument/2006/relationships/slide" Target="slide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D33C9-8F0E-4820-B6FF-8AEEC98A7865}"/>
              </a:ext>
            </a:extLst>
          </p:cNvPr>
          <p:cNvSpPr>
            <a:spLocks noGrp="1"/>
          </p:cNvSpPr>
          <p:nvPr>
            <p:ph type="ctrTitle"/>
          </p:nvPr>
        </p:nvSpPr>
        <p:spPr>
          <a:xfrm>
            <a:off x="4757190" y="1879722"/>
            <a:ext cx="4645250" cy="2889114"/>
          </a:xfrm>
        </p:spPr>
        <p:txBody>
          <a:bodyPr anchor="b">
            <a:normAutofit/>
          </a:bodyPr>
          <a:lstStyle/>
          <a:p>
            <a:pPr algn="l"/>
            <a:r>
              <a:rPr lang="en-GB" dirty="0">
                <a:solidFill>
                  <a:schemeClr val="tx1"/>
                </a:solidFill>
                <a:latin typeface="Arial" panose="020B0604020202020204" pitchFamily="34" charset="0"/>
                <a:cs typeface="Arial" panose="020B0604020202020204" pitchFamily="34" charset="0"/>
              </a:rPr>
              <a:t>Freight Transport Interchanges</a:t>
            </a:r>
          </a:p>
        </p:txBody>
      </p:sp>
      <p:pic>
        <p:nvPicPr>
          <p:cNvPr id="8" name="Graphic 7" descr="Train">
            <a:extLst>
              <a:ext uri="{FF2B5EF4-FFF2-40B4-BE49-F238E27FC236}">
                <a16:creationId xmlns:a16="http://schemas.microsoft.com/office/drawing/2014/main" id="{A6A77F53-86D5-40B6-9E8A-ADD2BD3D5B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9382" y="720993"/>
            <a:ext cx="4047843" cy="4047843"/>
          </a:xfrm>
          <a:prstGeom prst="rect">
            <a:avLst/>
          </a:prstGeom>
        </p:spPr>
      </p:pic>
    </p:spTree>
    <p:extLst>
      <p:ext uri="{BB962C8B-B14F-4D97-AF65-F5344CB8AC3E}">
        <p14:creationId xmlns:p14="http://schemas.microsoft.com/office/powerpoint/2010/main" val="226202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DABF19A-0E6F-4687-BD22-5C39B08C51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241" y="1890444"/>
            <a:ext cx="4105275" cy="1611320"/>
          </a:xfrm>
          <a:prstGeom prst="rect">
            <a:avLst/>
          </a:prstGeom>
        </p:spPr>
      </p:pic>
      <p:sp>
        <p:nvSpPr>
          <p:cNvPr id="3" name="Content Placeholder 2">
            <a:extLst>
              <a:ext uri="{FF2B5EF4-FFF2-40B4-BE49-F238E27FC236}">
                <a16:creationId xmlns:a16="http://schemas.microsoft.com/office/drawing/2014/main" id="{CBA6FF2A-E9E7-4E8A-A17B-432CE6C2D184}"/>
              </a:ext>
            </a:extLst>
          </p:cNvPr>
          <p:cNvSpPr>
            <a:spLocks noGrp="1"/>
          </p:cNvSpPr>
          <p:nvPr>
            <p:ph idx="1"/>
          </p:nvPr>
        </p:nvSpPr>
        <p:spPr>
          <a:xfrm>
            <a:off x="6388395" y="259491"/>
            <a:ext cx="5275985" cy="6413157"/>
          </a:xfrm>
        </p:spPr>
        <p:txBody>
          <a:bodyPr anchor="t">
            <a:noAutofit/>
          </a:bodyPr>
          <a:lstStyle/>
          <a:p>
            <a:pPr marL="0" indent="0" algn="ctr">
              <a:buNone/>
            </a:pPr>
            <a:r>
              <a:rPr lang="en-GB" sz="2000" dirty="0">
                <a:latin typeface="Arial" panose="020B0604020202020204" pitchFamily="34" charset="0"/>
                <a:cs typeface="Arial" panose="020B0604020202020204" pitchFamily="34" charset="0"/>
              </a:rPr>
              <a:t>University of Wales Trinity Saint David </a:t>
            </a:r>
          </a:p>
          <a:p>
            <a:pPr marL="0" indent="0" algn="ctr">
              <a:buNone/>
            </a:pPr>
            <a:r>
              <a:rPr lang="en-GB" sz="2000" dirty="0">
                <a:latin typeface="Arial" panose="020B0604020202020204" pitchFamily="34" charset="0"/>
                <a:cs typeface="Arial" panose="020B0604020202020204" pitchFamily="34" charset="0"/>
              </a:rPr>
              <a:t>School of engineering </a:t>
            </a:r>
          </a:p>
          <a:p>
            <a:pPr marL="0" indent="0" algn="ctr">
              <a:buNone/>
            </a:pPr>
            <a:endParaRPr lang="en-GB" sz="2000" dirty="0">
              <a:latin typeface="Arial" panose="020B0604020202020204" pitchFamily="34" charset="0"/>
              <a:cs typeface="Arial" panose="020B0604020202020204" pitchFamily="34" charset="0"/>
            </a:endParaRPr>
          </a:p>
          <a:p>
            <a:pPr marL="0" indent="0" algn="ctr">
              <a:buNone/>
            </a:pPr>
            <a:endParaRPr lang="en-GB" sz="2000" dirty="0">
              <a:latin typeface="Arial" panose="020B0604020202020204" pitchFamily="34" charset="0"/>
              <a:cs typeface="Arial" panose="020B0604020202020204" pitchFamily="34" charset="0"/>
            </a:endParaRPr>
          </a:p>
          <a:p>
            <a:pPr marL="0" indent="0" algn="ctr">
              <a:buNone/>
            </a:pPr>
            <a:endParaRPr lang="en-GB" sz="2000" dirty="0">
              <a:latin typeface="Arial" panose="020B0604020202020204" pitchFamily="34" charset="0"/>
              <a:cs typeface="Arial" panose="020B0604020202020204" pitchFamily="34" charset="0"/>
            </a:endParaRPr>
          </a:p>
          <a:p>
            <a:pPr marL="0" indent="0" algn="ctr">
              <a:buNone/>
            </a:pPr>
            <a:r>
              <a:rPr lang="en-GB" sz="2000" dirty="0">
                <a:latin typeface="Arial" panose="020B0604020202020204" pitchFamily="34" charset="0"/>
                <a:cs typeface="Arial" panose="020B0604020202020204" pitchFamily="34" charset="0"/>
              </a:rPr>
              <a:t>Transport Policy and Professional Competence</a:t>
            </a:r>
          </a:p>
          <a:p>
            <a:pPr marL="0" indent="0" algn="ctr">
              <a:buNone/>
            </a:pPr>
            <a:r>
              <a:rPr lang="en-GB" sz="2000" dirty="0">
                <a:latin typeface="Arial" panose="020B0604020202020204" pitchFamily="34" charset="0"/>
                <a:cs typeface="Arial" panose="020B0604020202020204" pitchFamily="34" charset="0"/>
              </a:rPr>
              <a:t>M4X01276</a:t>
            </a:r>
          </a:p>
          <a:p>
            <a:pPr marL="0" indent="0" algn="ctr">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Students:</a:t>
            </a:r>
          </a:p>
          <a:p>
            <a:r>
              <a:rPr lang="en-GB" sz="2000" dirty="0">
                <a:latin typeface="Arial" panose="020B0604020202020204" pitchFamily="34" charset="0"/>
                <a:cs typeface="Arial" panose="020B0604020202020204" pitchFamily="34" charset="0"/>
                <a:hlinkClick r:id="rId3" action="ppaction://hlinksldjump">
                  <a:extLst>
                    <a:ext uri="{A12FA001-AC4F-418D-AE19-62706E023703}">
                      <ahyp:hlinkClr xmlns:ahyp="http://schemas.microsoft.com/office/drawing/2018/hyperlinkcolor" val="tx"/>
                    </a:ext>
                  </a:extLst>
                </a:hlinkClick>
              </a:rPr>
              <a:t>Ian Newberry</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hlinkClick r:id="rId4" action="ppaction://hlinksldjump">
                  <a:extLst>
                    <a:ext uri="{A12FA001-AC4F-418D-AE19-62706E023703}">
                      <ahyp:hlinkClr xmlns:ahyp="http://schemas.microsoft.com/office/drawing/2018/hyperlinkcolor" val="tx"/>
                    </a:ext>
                  </a:extLst>
                </a:hlinkClick>
              </a:rPr>
              <a:t>Georgiana </a:t>
            </a:r>
            <a:r>
              <a:rPr lang="en-GB" sz="2000" dirty="0" err="1">
                <a:latin typeface="Arial" panose="020B0604020202020204" pitchFamily="34" charset="0"/>
                <a:cs typeface="Arial" panose="020B0604020202020204" pitchFamily="34" charset="0"/>
                <a:hlinkClick r:id="rId4" action="ppaction://hlinksldjump">
                  <a:extLst>
                    <a:ext uri="{A12FA001-AC4F-418D-AE19-62706E023703}">
                      <ahyp:hlinkClr xmlns:ahyp="http://schemas.microsoft.com/office/drawing/2018/hyperlinkcolor" val="tx"/>
                    </a:ext>
                  </a:extLst>
                </a:hlinkClick>
              </a:rPr>
              <a:t>Cune</a:t>
            </a:r>
            <a:r>
              <a:rPr lang="en-GB" sz="2000" dirty="0">
                <a:latin typeface="Arial" panose="020B0604020202020204" pitchFamily="34" charset="0"/>
                <a:cs typeface="Arial" panose="020B0604020202020204" pitchFamily="34" charset="0"/>
                <a:hlinkClick r:id="rId4" action="ppaction://hlinksldjump">
                  <a:extLst>
                    <a:ext uri="{A12FA001-AC4F-418D-AE19-62706E023703}">
                      <ahyp:hlinkClr xmlns:ahyp="http://schemas.microsoft.com/office/drawing/2018/hyperlinkcolor" val="tx"/>
                    </a:ext>
                  </a:extLst>
                </a:hlinkClick>
              </a:rPr>
              <a:t> </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hlinkClick r:id="rId5" action="ppaction://hlinksldjump">
                  <a:extLst>
                    <a:ext uri="{A12FA001-AC4F-418D-AE19-62706E023703}">
                      <ahyp:hlinkClr xmlns:ahyp="http://schemas.microsoft.com/office/drawing/2018/hyperlinkcolor" val="tx"/>
                    </a:ext>
                  </a:extLst>
                </a:hlinkClick>
              </a:rPr>
              <a:t>James Smith</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hlinkClick r:id="rId6" action="ppaction://hlinksldjump">
                  <a:extLst>
                    <a:ext uri="{A12FA001-AC4F-418D-AE19-62706E023703}">
                      <ahyp:hlinkClr xmlns:ahyp="http://schemas.microsoft.com/office/drawing/2018/hyperlinkcolor" val="tx"/>
                    </a:ext>
                  </a:extLst>
                </a:hlinkClick>
              </a:rPr>
              <a:t>Krystian Hales</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hlinkClick r:id="rId7" action="ppaction://hlinksldjump">
                  <a:extLst>
                    <a:ext uri="{A12FA001-AC4F-418D-AE19-62706E023703}">
                      <ahyp:hlinkClr xmlns:ahyp="http://schemas.microsoft.com/office/drawing/2018/hyperlinkcolor" val="tx"/>
                    </a:ext>
                  </a:extLst>
                </a:hlinkClick>
              </a:rPr>
              <a:t>Wayne Thomas</a:t>
            </a:r>
            <a:endParaRPr lang="en-GB" sz="2000" dirty="0">
              <a:latin typeface="Arial" panose="020B0604020202020204" pitchFamily="34" charset="0"/>
              <a:cs typeface="Arial" panose="020B0604020202020204" pitchFamily="34" charset="0"/>
            </a:endParaRPr>
          </a:p>
          <a:p>
            <a:pPr algn="ct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003974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C897D3-DA68-4587-B849-12C0FEE689FB}"/>
              </a:ext>
            </a:extLst>
          </p:cNvPr>
          <p:cNvSpPr>
            <a:spLocks noGrp="1"/>
          </p:cNvSpPr>
          <p:nvPr>
            <p:ph idx="1"/>
          </p:nvPr>
        </p:nvSpPr>
        <p:spPr>
          <a:xfrm>
            <a:off x="838200" y="1630847"/>
            <a:ext cx="10515600" cy="3830840"/>
          </a:xfrm>
        </p:spPr>
        <p:txBody>
          <a:bodyPr>
            <a:normAutofit lnSpcReduction="10000"/>
          </a:bodyPr>
          <a:lstStyle/>
          <a:p>
            <a:pPr marL="0" indent="0">
              <a:buNone/>
            </a:pPr>
            <a:r>
              <a:rPr lang="en-GB" sz="2400" i="1" dirty="0">
                <a:latin typeface="Arial" panose="020B0604020202020204" pitchFamily="34" charset="0"/>
                <a:cs typeface="Arial" panose="020B0604020202020204" pitchFamily="34" charset="0"/>
              </a:rPr>
              <a:t>We declare that this assignment is all our own work and that we have acknowledged all materials used from the published or unpublished works of other people. All references have been duly cited.</a:t>
            </a:r>
          </a:p>
          <a:p>
            <a:pPr marL="0" indent="0">
              <a:buNone/>
            </a:pPr>
            <a:endParaRPr lang="en-GB" sz="2400" i="1" dirty="0">
              <a:latin typeface="Arial" panose="020B0604020202020204" pitchFamily="34" charset="0"/>
              <a:cs typeface="Arial" panose="020B0604020202020204" pitchFamily="34" charset="0"/>
            </a:endParaRPr>
          </a:p>
          <a:p>
            <a:pPr marL="0" indent="0">
              <a:buNone/>
            </a:pPr>
            <a:endParaRPr lang="en-GB" sz="2400" i="1" dirty="0">
              <a:latin typeface="Arial" panose="020B0604020202020204" pitchFamily="34" charset="0"/>
              <a:cs typeface="Arial" panose="020B0604020202020204" pitchFamily="34" charset="0"/>
            </a:endParaRPr>
          </a:p>
          <a:p>
            <a:pPr marL="0" indent="0">
              <a:buNone/>
            </a:pPr>
            <a:endParaRPr lang="en-GB" sz="2400" i="1" dirty="0">
              <a:latin typeface="Arial" panose="020B0604020202020204" pitchFamily="34" charset="0"/>
              <a:cs typeface="Arial" panose="020B0604020202020204" pitchFamily="34" charset="0"/>
            </a:endParaRPr>
          </a:p>
          <a:p>
            <a:pPr marL="0" indent="0">
              <a:buNone/>
            </a:pPr>
            <a:r>
              <a:rPr lang="en-GB" sz="2400" i="1" dirty="0">
                <a:latin typeface="Arial" panose="020B0604020202020204" pitchFamily="34" charset="0"/>
                <a:cs typeface="Arial" panose="020B0604020202020204" pitchFamily="34" charset="0"/>
              </a:rPr>
              <a:t>The presentation was realised with collaboration between the co-authors using emails and Facebook Messenger as communication and file sharing modes.  </a:t>
            </a:r>
          </a:p>
        </p:txBody>
      </p:sp>
    </p:spTree>
    <p:extLst>
      <p:ext uri="{BB962C8B-B14F-4D97-AF65-F5344CB8AC3E}">
        <p14:creationId xmlns:p14="http://schemas.microsoft.com/office/powerpoint/2010/main" val="3838075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1FCE4-1685-4D8B-9805-FB0F3F7FB0EB}"/>
              </a:ext>
            </a:extLst>
          </p:cNvPr>
          <p:cNvSpPr>
            <a:spLocks noGrp="1"/>
          </p:cNvSpPr>
          <p:nvPr>
            <p:ph type="title"/>
          </p:nvPr>
        </p:nvSpPr>
        <p:spPr>
          <a:xfrm>
            <a:off x="838200" y="365125"/>
            <a:ext cx="10515600" cy="1031189"/>
          </a:xfrm>
        </p:spPr>
        <p:txBody>
          <a:bodyPr>
            <a:normAutofit/>
          </a:bodyPr>
          <a:lstStyle/>
          <a:p>
            <a:r>
              <a:rPr lang="en-GB" sz="3400" dirty="0">
                <a:latin typeface="Arial" panose="020B0604020202020204" pitchFamily="34" charset="0"/>
                <a:cs typeface="Arial" panose="020B0604020202020204" pitchFamily="34" charset="0"/>
              </a:rPr>
              <a:t>Introduction</a:t>
            </a:r>
            <a:r>
              <a:rPr lang="en-GB" sz="3000" dirty="0">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03511C8A-D3A3-466D-AE24-9D10D3A7FA3A}"/>
              </a:ext>
            </a:extLst>
          </p:cNvPr>
          <p:cNvSpPr>
            <a:spLocks noGrp="1"/>
          </p:cNvSpPr>
          <p:nvPr>
            <p:ph idx="1"/>
          </p:nvPr>
        </p:nvSpPr>
        <p:spPr>
          <a:xfrm>
            <a:off x="838200" y="1507524"/>
            <a:ext cx="10515600" cy="4669439"/>
          </a:xfrm>
        </p:spPr>
        <p:txBody>
          <a:bodyPr>
            <a:normAutofit lnSpcReduction="10000"/>
          </a:bodyPr>
          <a:lstStyle/>
          <a:p>
            <a:pPr marL="0" indent="0">
              <a:buNone/>
            </a:pPr>
            <a:r>
              <a:rPr lang="en-GB" sz="2400" b="1" i="1" dirty="0">
                <a:latin typeface="Arial" panose="020B0604020202020204" pitchFamily="34" charset="0"/>
                <a:cs typeface="Arial" panose="020B0604020202020204" pitchFamily="34" charset="0"/>
              </a:rPr>
              <a:t>Intermodal freight </a:t>
            </a:r>
            <a:r>
              <a:rPr lang="en-GB" sz="2400" dirty="0">
                <a:latin typeface="Arial" panose="020B0604020202020204" pitchFamily="34" charset="0"/>
                <a:cs typeface="Arial" panose="020B0604020202020204" pitchFamily="34" charset="0"/>
              </a:rPr>
              <a:t>is the use of two forms of transport to ship a consignment. A typical example of this is road and rail. This is made possible through the use of intermodal or transport hubs.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lgn="ctr">
              <a:buNone/>
            </a:pPr>
            <a:r>
              <a:rPr lang="en-GB" sz="1600" i="1" dirty="0"/>
              <a:t>Example of intermodal freight transport (ResearchGate, 2019)</a:t>
            </a:r>
          </a:p>
        </p:txBody>
      </p:sp>
      <p:pic>
        <p:nvPicPr>
          <p:cNvPr id="5" name="Picture 4">
            <a:extLst>
              <a:ext uri="{FF2B5EF4-FFF2-40B4-BE49-F238E27FC236}">
                <a16:creationId xmlns:a16="http://schemas.microsoft.com/office/drawing/2014/main" id="{2D773D1C-FA3B-4201-B19E-D1E00E0008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6318" y="2772700"/>
            <a:ext cx="6579909" cy="2577776"/>
          </a:xfrm>
          <a:prstGeom prst="rect">
            <a:avLst/>
          </a:prstGeom>
        </p:spPr>
      </p:pic>
      <p:sp>
        <p:nvSpPr>
          <p:cNvPr id="4" name="TextBox 3">
            <a:extLst>
              <a:ext uri="{FF2B5EF4-FFF2-40B4-BE49-F238E27FC236}">
                <a16:creationId xmlns:a16="http://schemas.microsoft.com/office/drawing/2014/main" id="{01E8815E-4A78-4762-82CC-170DC9EDD61D}"/>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Ian Newberry</a:t>
            </a:r>
          </a:p>
        </p:txBody>
      </p:sp>
    </p:spTree>
    <p:extLst>
      <p:ext uri="{BB962C8B-B14F-4D97-AF65-F5344CB8AC3E}">
        <p14:creationId xmlns:p14="http://schemas.microsoft.com/office/powerpoint/2010/main" val="145260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668F4-A1E4-47DB-98AE-05615A01A365}"/>
              </a:ext>
            </a:extLst>
          </p:cNvPr>
          <p:cNvSpPr>
            <a:spLocks noGrp="1"/>
          </p:cNvSpPr>
          <p:nvPr>
            <p:ph idx="1"/>
          </p:nvPr>
        </p:nvSpPr>
        <p:spPr>
          <a:xfrm>
            <a:off x="763831" y="1382114"/>
            <a:ext cx="8596668" cy="3880773"/>
          </a:xfrm>
        </p:spPr>
        <p:txBody>
          <a:bodyPr>
            <a:normAutofit/>
          </a:bodyPr>
          <a:lstStyle/>
          <a:p>
            <a:pPr marL="0" indent="0">
              <a:buNone/>
            </a:pPr>
            <a:r>
              <a:rPr lang="en-GB" sz="2400" dirty="0">
                <a:latin typeface="Arial" panose="020B0604020202020204" pitchFamily="34" charset="0"/>
                <a:cs typeface="Arial" panose="020B0604020202020204" pitchFamily="34" charset="0"/>
              </a:rPr>
              <a:t>  A transport hub forms the link between the two forms of freight.  A train would arrive with the consignment in an ISO container </a:t>
            </a:r>
            <a:r>
              <a:rPr lang="en-GB" sz="2400" i="1" dirty="0">
                <a:latin typeface="Arial" panose="020B0604020202020204" pitchFamily="34" charset="0"/>
                <a:cs typeface="Arial" panose="020B0604020202020204" pitchFamily="34" charset="0"/>
              </a:rPr>
              <a:t>(Lowe, 2011), </a:t>
            </a:r>
            <a:r>
              <a:rPr lang="en-GB" sz="2400" dirty="0">
                <a:latin typeface="Arial" panose="020B0604020202020204" pitchFamily="34" charset="0"/>
                <a:cs typeface="Arial" panose="020B0604020202020204" pitchFamily="34" charset="0"/>
              </a:rPr>
              <a:t>which is a shipping container that conforms to an international sizing standard, this sizing standard allows for the whole container to be lifted from one form of transport to another </a:t>
            </a:r>
            <a:r>
              <a:rPr lang="en-GB" sz="2400" i="1" dirty="0">
                <a:latin typeface="Arial" panose="020B0604020202020204" pitchFamily="34" charset="0"/>
                <a:cs typeface="Arial" panose="020B0604020202020204" pitchFamily="34" charset="0"/>
              </a:rPr>
              <a:t>(Rushton et al, 2010).</a:t>
            </a:r>
            <a:r>
              <a:rPr lang="en-GB" sz="2400" dirty="0">
                <a:latin typeface="Arial" panose="020B0604020202020204" pitchFamily="34" charset="0"/>
                <a:cs typeface="Arial" panose="020B0604020202020204" pitchFamily="34" charset="0"/>
              </a:rPr>
              <a:t> </a:t>
            </a:r>
          </a:p>
          <a:p>
            <a:pPr marL="0" indent="0">
              <a:buNone/>
            </a:pPr>
            <a:r>
              <a:rPr lang="en-GB" sz="2400" dirty="0">
                <a:latin typeface="Arial" panose="020B0604020202020204" pitchFamily="34" charset="0"/>
                <a:cs typeface="Arial" panose="020B0604020202020204" pitchFamily="34" charset="0"/>
              </a:rPr>
              <a:t>With the container lifted from the train it would be loaded onto a truck and trailer to be transported via the road network to the next step in the freight process </a:t>
            </a:r>
            <a:r>
              <a:rPr lang="en-GB" sz="2400" i="1" dirty="0">
                <a:latin typeface="Arial" panose="020B0604020202020204" pitchFamily="34" charset="0"/>
                <a:cs typeface="Arial" panose="020B0604020202020204" pitchFamily="34" charset="0"/>
              </a:rPr>
              <a:t>(Lowe, 2011).</a:t>
            </a:r>
            <a:endParaRPr lang="en-GB"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5098D01-9827-419E-9F15-261FC49A01E9}"/>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Ian Newberry</a:t>
            </a:r>
          </a:p>
        </p:txBody>
      </p:sp>
    </p:spTree>
    <p:extLst>
      <p:ext uri="{BB962C8B-B14F-4D97-AF65-F5344CB8AC3E}">
        <p14:creationId xmlns:p14="http://schemas.microsoft.com/office/powerpoint/2010/main" val="217728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B6B707-0A77-463B-BCFC-B1971DB4EABE}"/>
              </a:ext>
            </a:extLst>
          </p:cNvPr>
          <p:cNvSpPr>
            <a:spLocks noGrp="1"/>
          </p:cNvSpPr>
          <p:nvPr>
            <p:ph idx="1"/>
          </p:nvPr>
        </p:nvSpPr>
        <p:spPr>
          <a:xfrm>
            <a:off x="234777" y="2001795"/>
            <a:ext cx="10155195" cy="3792109"/>
          </a:xfrm>
        </p:spPr>
        <p:txBody>
          <a:bodyPr>
            <a:normAutofit/>
          </a:bodyPr>
          <a:lstStyle/>
          <a:p>
            <a:pPr marL="0" indent="0">
              <a:buNone/>
            </a:pPr>
            <a:r>
              <a:rPr lang="en-GB" sz="2400" dirty="0">
                <a:latin typeface="Arial" panose="020B0604020202020204" pitchFamily="34" charset="0"/>
                <a:cs typeface="Arial" panose="020B0604020202020204" pitchFamily="34" charset="0"/>
              </a:rPr>
              <a:t>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One of the key drivers for transport hubs is to do with government incentives. These incentives are based around sustainability and reducing road traffic in </a:t>
            </a:r>
            <a:r>
              <a:rPr lang="en-GB" sz="2400" i="1" dirty="0">
                <a:latin typeface="Arial" panose="020B0604020202020204" pitchFamily="34" charset="0"/>
                <a:cs typeface="Arial" panose="020B0604020202020204" pitchFamily="34" charset="0"/>
              </a:rPr>
              <a:t>2012.</a:t>
            </a:r>
            <a:endParaRPr lang="en-GB"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478D452-50A0-4AB1-B460-D0B92108249A}"/>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Ian Newberry</a:t>
            </a:r>
          </a:p>
        </p:txBody>
      </p:sp>
      <p:pic>
        <p:nvPicPr>
          <p:cNvPr id="3076" name="Picture 4" descr="Image result for msrs grant">
            <a:extLst>
              <a:ext uri="{FF2B5EF4-FFF2-40B4-BE49-F238E27FC236}">
                <a16:creationId xmlns:a16="http://schemas.microsoft.com/office/drawing/2014/main" id="{C081ACA5-2D5D-4832-AE0C-75F036F1AA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469" y="162697"/>
            <a:ext cx="1666103" cy="1666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84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341B307-F9F4-48BC-B91B-8E5B49D072F9}"/>
              </a:ext>
            </a:extLst>
          </p:cNvPr>
          <p:cNvPicPr>
            <a:picLocks noChangeAspect="1"/>
          </p:cNvPicPr>
          <p:nvPr/>
        </p:nvPicPr>
        <p:blipFill rotWithShape="1">
          <a:blip r:embed="rId2">
            <a:extLst>
              <a:ext uri="{28A0092B-C50C-407E-A947-70E740481C1C}">
                <a14:useLocalDpi xmlns:a14="http://schemas.microsoft.com/office/drawing/2010/main" val="0"/>
              </a:ext>
            </a:extLst>
          </a:blip>
          <a:srcRect t="283" b="12223"/>
          <a:stretch/>
        </p:blipFill>
        <p:spPr>
          <a:xfrm>
            <a:off x="0" y="0"/>
            <a:ext cx="12192000" cy="4666928"/>
          </a:xfrm>
          <a:prstGeom prst="rect">
            <a:avLst/>
          </a:prstGeom>
        </p:spPr>
      </p:pic>
      <p:sp>
        <p:nvSpPr>
          <p:cNvPr id="3" name="Content Placeholder 2">
            <a:extLst>
              <a:ext uri="{FF2B5EF4-FFF2-40B4-BE49-F238E27FC236}">
                <a16:creationId xmlns:a16="http://schemas.microsoft.com/office/drawing/2014/main" id="{737628FE-36FD-47A3-B889-8531AB3A04BA}"/>
              </a:ext>
            </a:extLst>
          </p:cNvPr>
          <p:cNvSpPr>
            <a:spLocks noGrp="1"/>
          </p:cNvSpPr>
          <p:nvPr>
            <p:ph idx="1"/>
          </p:nvPr>
        </p:nvSpPr>
        <p:spPr>
          <a:xfrm>
            <a:off x="367646" y="5130364"/>
            <a:ext cx="11095000" cy="1536106"/>
          </a:xfrm>
        </p:spPr>
        <p:txBody>
          <a:bodyPr anchor="ctr">
            <a:noAutofit/>
          </a:bodyPr>
          <a:lstStyle/>
          <a:p>
            <a:pPr marL="0" indent="0">
              <a:buNone/>
            </a:pPr>
            <a:r>
              <a:rPr lang="en-GB" sz="2000" dirty="0">
                <a:solidFill>
                  <a:srgbClr val="000000"/>
                </a:solidFill>
                <a:latin typeface="Arial" panose="020B0604020202020204" pitchFamily="34" charset="0"/>
                <a:cs typeface="Arial" panose="020B0604020202020204" pitchFamily="34" charset="0"/>
              </a:rPr>
              <a:t>  This is now being expanded on with the </a:t>
            </a:r>
            <a:r>
              <a:rPr lang="en-GB" sz="2000" dirty="0" err="1">
                <a:solidFill>
                  <a:srgbClr val="000000"/>
                </a:solidFill>
                <a:latin typeface="Arial" panose="020B0604020202020204" pitchFamily="34" charset="0"/>
                <a:cs typeface="Arial" panose="020B0604020202020204" pitchFamily="34" charset="0"/>
              </a:rPr>
              <a:t>IPort</a:t>
            </a:r>
            <a:r>
              <a:rPr lang="en-GB" sz="2000" dirty="0">
                <a:solidFill>
                  <a:srgbClr val="000000"/>
                </a:solidFill>
                <a:latin typeface="Arial" panose="020B0604020202020204" pitchFamily="34" charset="0"/>
                <a:cs typeface="Arial" panose="020B0604020202020204" pitchFamily="34" charset="0"/>
              </a:rPr>
              <a:t> Doncaster project. At </a:t>
            </a:r>
            <a:r>
              <a:rPr lang="en-GB" sz="2000" dirty="0" err="1">
                <a:solidFill>
                  <a:srgbClr val="000000"/>
                </a:solidFill>
                <a:latin typeface="Arial" panose="020B0604020202020204" pitchFamily="34" charset="0"/>
                <a:cs typeface="Arial" panose="020B0604020202020204" pitchFamily="34" charset="0"/>
              </a:rPr>
              <a:t>IPort</a:t>
            </a:r>
            <a:r>
              <a:rPr lang="en-GB" sz="2000" dirty="0">
                <a:solidFill>
                  <a:srgbClr val="000000"/>
                </a:solidFill>
                <a:latin typeface="Arial" panose="020B0604020202020204" pitchFamily="34" charset="0"/>
                <a:cs typeface="Arial" panose="020B0604020202020204" pitchFamily="34" charset="0"/>
              </a:rPr>
              <a:t>, the transport hub has 570,000 square feet of warehousing facilities with it’s own railway facilities. The idea behind this is that the </a:t>
            </a:r>
            <a:r>
              <a:rPr lang="en-GB" sz="2000" dirty="0" err="1">
                <a:solidFill>
                  <a:srgbClr val="000000"/>
                </a:solidFill>
                <a:latin typeface="Arial" panose="020B0604020202020204" pitchFamily="34" charset="0"/>
                <a:cs typeface="Arial" panose="020B0604020202020204" pitchFamily="34" charset="0"/>
              </a:rPr>
              <a:t>IPort</a:t>
            </a:r>
            <a:r>
              <a:rPr lang="en-GB" sz="2000" dirty="0">
                <a:solidFill>
                  <a:srgbClr val="000000"/>
                </a:solidFill>
                <a:latin typeface="Arial" panose="020B0604020202020204" pitchFamily="34" charset="0"/>
                <a:cs typeface="Arial" panose="020B0604020202020204" pitchFamily="34" charset="0"/>
              </a:rPr>
              <a:t> is connected via rail to all major ports and the channel tunnel, this should make logistics much easier </a:t>
            </a:r>
            <a:r>
              <a:rPr lang="en-GB" sz="2000" i="1" dirty="0">
                <a:solidFill>
                  <a:srgbClr val="000000"/>
                </a:solidFill>
                <a:latin typeface="Arial" panose="020B0604020202020204" pitchFamily="34" charset="0"/>
                <a:cs typeface="Arial" panose="020B0604020202020204" pitchFamily="34" charset="0"/>
              </a:rPr>
              <a:t>(Doncaster Council).</a:t>
            </a:r>
            <a:endParaRPr lang="en-GB" sz="2000" dirty="0">
              <a:solidFill>
                <a:srgbClr val="000000"/>
              </a:solidFill>
              <a:latin typeface="Arial" panose="020B0604020202020204" pitchFamily="34" charset="0"/>
              <a:cs typeface="Arial" panose="020B0604020202020204" pitchFamily="34" charset="0"/>
            </a:endParaRPr>
          </a:p>
          <a:p>
            <a:endParaRPr lang="en-GB" sz="2000" dirty="0">
              <a:solidFill>
                <a:srgbClr val="000000"/>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2865F5DB-9479-4E1E-9298-82D95D06B85D}"/>
              </a:ext>
            </a:extLst>
          </p:cNvPr>
          <p:cNvSpPr txBox="1"/>
          <p:nvPr/>
        </p:nvSpPr>
        <p:spPr>
          <a:xfrm>
            <a:off x="3967538" y="4713980"/>
            <a:ext cx="4647414" cy="369332"/>
          </a:xfrm>
          <a:prstGeom prst="rect">
            <a:avLst/>
          </a:prstGeom>
          <a:noFill/>
        </p:spPr>
        <p:txBody>
          <a:bodyPr wrap="square" rtlCol="0">
            <a:spAutoFit/>
          </a:bodyPr>
          <a:lstStyle/>
          <a:p>
            <a:r>
              <a:rPr lang="en-GB" i="1" dirty="0"/>
              <a:t> Doncaster </a:t>
            </a:r>
            <a:r>
              <a:rPr lang="en-GB" i="1" dirty="0" err="1"/>
              <a:t>Iport</a:t>
            </a:r>
            <a:r>
              <a:rPr lang="en-GB" i="1" dirty="0"/>
              <a:t> (</a:t>
            </a:r>
            <a:r>
              <a:rPr lang="en-GB" i="1" dirty="0" err="1"/>
              <a:t>Iport</a:t>
            </a:r>
            <a:r>
              <a:rPr lang="en-GB" i="1" dirty="0"/>
              <a:t> UK, 2019)</a:t>
            </a:r>
          </a:p>
        </p:txBody>
      </p:sp>
      <p:sp>
        <p:nvSpPr>
          <p:cNvPr id="7" name="TextBox 6">
            <a:extLst>
              <a:ext uri="{FF2B5EF4-FFF2-40B4-BE49-F238E27FC236}">
                <a16:creationId xmlns:a16="http://schemas.microsoft.com/office/drawing/2014/main" id="{37FEEA98-F92B-4411-A2B6-7CE6AE68D0A1}"/>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Ian Newberry</a:t>
            </a:r>
          </a:p>
        </p:txBody>
      </p:sp>
    </p:spTree>
    <p:extLst>
      <p:ext uri="{BB962C8B-B14F-4D97-AF65-F5344CB8AC3E}">
        <p14:creationId xmlns:p14="http://schemas.microsoft.com/office/powerpoint/2010/main" val="20917952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A3105-921E-4550-B0C8-AC1947B94E64}"/>
              </a:ext>
            </a:extLst>
          </p:cNvPr>
          <p:cNvSpPr>
            <a:spLocks noGrp="1"/>
          </p:cNvSpPr>
          <p:nvPr>
            <p:ph type="title"/>
          </p:nvPr>
        </p:nvSpPr>
        <p:spPr/>
        <p:txBody>
          <a:bodyPr>
            <a:normAutofit/>
          </a:bodyPr>
          <a:lstStyle/>
          <a:p>
            <a:r>
              <a:rPr lang="en-GB" sz="3400" dirty="0">
                <a:latin typeface="Arial" panose="020B0604020202020204" pitchFamily="34" charset="0"/>
                <a:cs typeface="Arial" panose="020B0604020202020204" pitchFamily="34" charset="0"/>
              </a:rPr>
              <a:t>The environment</a:t>
            </a:r>
          </a:p>
        </p:txBody>
      </p:sp>
      <p:sp>
        <p:nvSpPr>
          <p:cNvPr id="3" name="Content Placeholder 2">
            <a:extLst>
              <a:ext uri="{FF2B5EF4-FFF2-40B4-BE49-F238E27FC236}">
                <a16:creationId xmlns:a16="http://schemas.microsoft.com/office/drawing/2014/main" id="{B870EAF0-4396-449C-BA14-79B964DFDF9D}"/>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  One of the required aspects in choosing the intermodal freight transport is to reduce ‘adverse environmental pollution caused by vehicle exhaust emissions and noise’ (Lowe and Pidgeon, 2018, p.669).</a:t>
            </a:r>
          </a:p>
          <a:p>
            <a:pPr marL="0" indent="0">
              <a:buNone/>
            </a:pPr>
            <a:endParaRPr lang="en-GB"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120A8DA-DFA9-4425-ADC1-0D6859A49C21}"/>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Georgiana </a:t>
            </a:r>
            <a:r>
              <a:rPr lang="en-GB" dirty="0" err="1">
                <a:solidFill>
                  <a:schemeClr val="bg2">
                    <a:lumMod val="50000"/>
                  </a:schemeClr>
                </a:solidFill>
              </a:rPr>
              <a:t>Cune</a:t>
            </a:r>
            <a:endParaRPr lang="en-GB" dirty="0">
              <a:solidFill>
                <a:schemeClr val="bg2">
                  <a:lumMod val="50000"/>
                </a:schemeClr>
              </a:solidFill>
            </a:endParaRPr>
          </a:p>
        </p:txBody>
      </p:sp>
    </p:spTree>
    <p:extLst>
      <p:ext uri="{BB962C8B-B14F-4D97-AF65-F5344CB8AC3E}">
        <p14:creationId xmlns:p14="http://schemas.microsoft.com/office/powerpoint/2010/main" val="4157933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4E80DD-705E-48D2-9D8A-0488126F8ECD}"/>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Georgiana </a:t>
            </a:r>
            <a:r>
              <a:rPr lang="en-GB" dirty="0" err="1">
                <a:solidFill>
                  <a:schemeClr val="bg2">
                    <a:lumMod val="50000"/>
                  </a:schemeClr>
                </a:solidFill>
              </a:rPr>
              <a:t>Cune</a:t>
            </a:r>
            <a:endParaRPr lang="en-GB" dirty="0">
              <a:solidFill>
                <a:schemeClr val="bg2">
                  <a:lumMod val="50000"/>
                </a:schemeClr>
              </a:solidFill>
            </a:endParaRPr>
          </a:p>
        </p:txBody>
      </p:sp>
      <p:sp>
        <p:nvSpPr>
          <p:cNvPr id="7" name="TextBox 6">
            <a:extLst>
              <a:ext uri="{FF2B5EF4-FFF2-40B4-BE49-F238E27FC236}">
                <a16:creationId xmlns:a16="http://schemas.microsoft.com/office/drawing/2014/main" id="{A0C2C0F5-CC60-4713-9C25-D50F69E9D15F}"/>
              </a:ext>
            </a:extLst>
          </p:cNvPr>
          <p:cNvSpPr txBox="1"/>
          <p:nvPr/>
        </p:nvSpPr>
        <p:spPr>
          <a:xfrm>
            <a:off x="497485" y="5932614"/>
            <a:ext cx="10247292" cy="369332"/>
          </a:xfrm>
          <a:prstGeom prst="rect">
            <a:avLst/>
          </a:prstGeom>
          <a:noFill/>
        </p:spPr>
        <p:txBody>
          <a:bodyPr wrap="none" rtlCol="0">
            <a:spAutoFit/>
          </a:bodyPr>
          <a:lstStyle/>
          <a:p>
            <a:r>
              <a:rPr lang="en-GB" dirty="0">
                <a:latin typeface="Arial" panose="020B0604020202020204" pitchFamily="34" charset="0"/>
                <a:cs typeface="Arial" panose="020B0604020202020204" pitchFamily="34" charset="0"/>
              </a:rPr>
              <a:t>Share of transport greenhouse emissions - EU Convention (European Environment Agency, 2019).</a:t>
            </a:r>
          </a:p>
        </p:txBody>
      </p:sp>
      <p:pic>
        <p:nvPicPr>
          <p:cNvPr id="11" name="Content Placeholder 10">
            <a:extLst>
              <a:ext uri="{FF2B5EF4-FFF2-40B4-BE49-F238E27FC236}">
                <a16:creationId xmlns:a16="http://schemas.microsoft.com/office/drawing/2014/main" id="{07E307A5-C16B-49D9-A7B9-FC65BD161AB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11359" y="725874"/>
            <a:ext cx="7070924" cy="4351338"/>
          </a:xfrm>
        </p:spPr>
      </p:pic>
    </p:spTree>
    <p:extLst>
      <p:ext uri="{BB962C8B-B14F-4D97-AF65-F5344CB8AC3E}">
        <p14:creationId xmlns:p14="http://schemas.microsoft.com/office/powerpoint/2010/main" val="623697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7C185B6-02D9-472C-AE4C-FCF511A8C3B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5715" y="260408"/>
            <a:ext cx="8306371" cy="5108418"/>
          </a:xfrm>
          <a:prstGeom prst="rect">
            <a:avLst/>
          </a:prstGeom>
        </p:spPr>
      </p:pic>
      <p:sp>
        <p:nvSpPr>
          <p:cNvPr id="6" name="TextBox 5">
            <a:extLst>
              <a:ext uri="{FF2B5EF4-FFF2-40B4-BE49-F238E27FC236}">
                <a16:creationId xmlns:a16="http://schemas.microsoft.com/office/drawing/2014/main" id="{BAA95507-24C3-4046-A243-938E624B1903}"/>
              </a:ext>
            </a:extLst>
          </p:cNvPr>
          <p:cNvSpPr txBox="1"/>
          <p:nvPr/>
        </p:nvSpPr>
        <p:spPr>
          <a:xfrm>
            <a:off x="497485" y="5932614"/>
            <a:ext cx="12042720" cy="369332"/>
          </a:xfrm>
          <a:prstGeom prst="rect">
            <a:avLst/>
          </a:prstGeom>
          <a:noFill/>
        </p:spPr>
        <p:txBody>
          <a:bodyPr wrap="none" rtlCol="0">
            <a:spAutoFit/>
          </a:bodyPr>
          <a:lstStyle/>
          <a:p>
            <a:r>
              <a:rPr lang="en-GB" dirty="0">
                <a:latin typeface="Arial" panose="020B0604020202020204" pitchFamily="34" charset="0"/>
                <a:cs typeface="Arial" panose="020B0604020202020204" pitchFamily="34" charset="0"/>
              </a:rPr>
              <a:t>Road Transport - Share of transport greenhouse emissions - EU Convention (European Environment Agency, 2019).</a:t>
            </a:r>
          </a:p>
        </p:txBody>
      </p:sp>
      <p:sp>
        <p:nvSpPr>
          <p:cNvPr id="7" name="TextBox 6">
            <a:extLst>
              <a:ext uri="{FF2B5EF4-FFF2-40B4-BE49-F238E27FC236}">
                <a16:creationId xmlns:a16="http://schemas.microsoft.com/office/drawing/2014/main" id="{494698F5-C4BC-4264-A839-AD736708C18A}"/>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Georgiana </a:t>
            </a:r>
            <a:r>
              <a:rPr lang="en-GB" dirty="0" err="1">
                <a:solidFill>
                  <a:schemeClr val="bg2">
                    <a:lumMod val="50000"/>
                  </a:schemeClr>
                </a:solidFill>
              </a:rPr>
              <a:t>Cune</a:t>
            </a:r>
            <a:endParaRPr lang="en-GB" dirty="0">
              <a:solidFill>
                <a:schemeClr val="bg2">
                  <a:lumMod val="50000"/>
                </a:schemeClr>
              </a:solidFill>
            </a:endParaRPr>
          </a:p>
        </p:txBody>
      </p:sp>
    </p:spTree>
    <p:extLst>
      <p:ext uri="{BB962C8B-B14F-4D97-AF65-F5344CB8AC3E}">
        <p14:creationId xmlns:p14="http://schemas.microsoft.com/office/powerpoint/2010/main" val="143392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A1C362-7E64-4AB5-954E-57BE7DB399B1}"/>
              </a:ext>
            </a:extLst>
          </p:cNvPr>
          <p:cNvSpPr>
            <a:spLocks noGrp="1"/>
          </p:cNvSpPr>
          <p:nvPr>
            <p:ph idx="1"/>
          </p:nvPr>
        </p:nvSpPr>
        <p:spPr>
          <a:xfrm>
            <a:off x="269561" y="2135876"/>
            <a:ext cx="9566417" cy="3880773"/>
          </a:xfrm>
        </p:spPr>
        <p:txBody>
          <a:bodyPr>
            <a:normAutofit/>
          </a:bodyPr>
          <a:lstStyle/>
          <a:p>
            <a:pPr marL="0" indent="0">
              <a:buNone/>
            </a:pPr>
            <a:r>
              <a:rPr lang="en-GB" sz="2400" dirty="0">
                <a:latin typeface="Arial" panose="020B0604020202020204" pitchFamily="34" charset="0"/>
                <a:cs typeface="Arial" panose="020B0604020202020204" pitchFamily="34" charset="0"/>
              </a:rPr>
              <a:t>The European Commission has designed support programmes such as Marco Polo and Marco Polo II, which aims to reduce traffic road congestion and to improve the environmental aspects of the freight transport system. The objective of the programme is to promote intermodal freight transport, by shifting freight from road to other transport modes such as rail, inland waterways, short sea, and the motorways of the sea (Lowe, 2005).</a:t>
            </a:r>
          </a:p>
          <a:p>
            <a:pPr marL="0" indent="0">
              <a:buNone/>
            </a:pPr>
            <a:endParaRPr lang="en-GB" sz="2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EB83FC5-3B3C-4FE6-A59A-1E85CFAD5186}"/>
              </a:ext>
            </a:extLst>
          </p:cNvPr>
          <p:cNvSpPr txBox="1"/>
          <p:nvPr/>
        </p:nvSpPr>
        <p:spPr>
          <a:xfrm>
            <a:off x="10066638" y="6487297"/>
            <a:ext cx="2125362" cy="383060"/>
          </a:xfrm>
          <a:prstGeom prst="rect">
            <a:avLst/>
          </a:prstGeom>
          <a:noFill/>
        </p:spPr>
        <p:txBody>
          <a:bodyPr wrap="square" rtlCol="0">
            <a:spAutoFit/>
          </a:bodyPr>
          <a:lstStyle/>
          <a:p>
            <a:r>
              <a:rPr lang="en-GB" dirty="0">
                <a:solidFill>
                  <a:schemeClr val="bg2">
                    <a:lumMod val="50000"/>
                  </a:schemeClr>
                </a:solidFill>
              </a:rPr>
              <a:t>Georgiana </a:t>
            </a:r>
            <a:r>
              <a:rPr lang="en-GB" dirty="0" err="1">
                <a:solidFill>
                  <a:schemeClr val="bg2">
                    <a:lumMod val="50000"/>
                  </a:schemeClr>
                </a:solidFill>
              </a:rPr>
              <a:t>Cune</a:t>
            </a:r>
            <a:endParaRPr lang="en-GB" dirty="0">
              <a:solidFill>
                <a:schemeClr val="bg2">
                  <a:lumMod val="50000"/>
                </a:schemeClr>
              </a:solidFill>
            </a:endParaRPr>
          </a:p>
        </p:txBody>
      </p:sp>
    </p:spTree>
    <p:extLst>
      <p:ext uri="{BB962C8B-B14F-4D97-AF65-F5344CB8AC3E}">
        <p14:creationId xmlns:p14="http://schemas.microsoft.com/office/powerpoint/2010/main" val="3571345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6C9C8-6FE9-4A58-A48E-152EA0F5C705}"/>
              </a:ext>
            </a:extLst>
          </p:cNvPr>
          <p:cNvSpPr>
            <a:spLocks noGrp="1"/>
          </p:cNvSpPr>
          <p:nvPr>
            <p:ph type="title"/>
          </p:nvPr>
        </p:nvSpPr>
        <p:spPr>
          <a:xfrm>
            <a:off x="432971" y="365133"/>
            <a:ext cx="5120114" cy="1692794"/>
          </a:xfrm>
        </p:spPr>
        <p:txBody>
          <a:bodyPr>
            <a:noAutofit/>
          </a:bodyPr>
          <a:lstStyle/>
          <a:p>
            <a:br>
              <a:rPr lang="en-GB" sz="2600" b="1" dirty="0">
                <a:latin typeface="Arial" panose="020B0604020202020204" pitchFamily="34" charset="0"/>
                <a:cs typeface="Arial" panose="020B0604020202020204" pitchFamily="34" charset="0"/>
              </a:rPr>
            </a:br>
            <a:r>
              <a:rPr lang="en-GB" sz="2600" b="1" dirty="0">
                <a:latin typeface="Arial" panose="020B0604020202020204" pitchFamily="34" charset="0"/>
                <a:cs typeface="Arial" panose="020B0604020202020204" pitchFamily="34" charset="0"/>
              </a:rPr>
              <a:t>Commercial and Environmental Trade-offs for an Interchange Hub</a:t>
            </a:r>
            <a:br>
              <a:rPr lang="en-GB" sz="2600" b="1" dirty="0">
                <a:latin typeface="Arial" panose="020B0604020202020204" pitchFamily="34" charset="0"/>
                <a:cs typeface="Arial" panose="020B0604020202020204" pitchFamily="34" charset="0"/>
              </a:rPr>
            </a:br>
            <a:endParaRPr lang="en-GB" sz="2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ADFD6D0-A729-4507-8D8B-5C366DCF1EB9}"/>
              </a:ext>
            </a:extLst>
          </p:cNvPr>
          <p:cNvSpPr>
            <a:spLocks noGrp="1"/>
          </p:cNvSpPr>
          <p:nvPr>
            <p:ph idx="1"/>
          </p:nvPr>
        </p:nvSpPr>
        <p:spPr>
          <a:xfrm>
            <a:off x="655321" y="2575034"/>
            <a:ext cx="5120113" cy="3462228"/>
          </a:xfrm>
        </p:spPr>
        <p:txBody>
          <a:bodyPr>
            <a:normAutofit/>
          </a:bodyPr>
          <a:lstStyle/>
          <a:p>
            <a:pPr marL="0" lvl="0" indent="0">
              <a:buNone/>
            </a:pPr>
            <a:r>
              <a:rPr lang="en-GB" sz="2400" dirty="0">
                <a:latin typeface="Arial" panose="020B0604020202020204" pitchFamily="34" charset="0"/>
                <a:cs typeface="Arial" panose="020B0604020202020204" pitchFamily="34" charset="0"/>
              </a:rPr>
              <a:t>Interchange Hubs are a large site that can accommodate vast quantities of freight including storage of freight, this means that large areas of land are needed for sites.</a:t>
            </a:r>
          </a:p>
          <a:p>
            <a:pPr marL="0" lvl="0" indent="0">
              <a:buNone/>
            </a:pP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pic>
        <p:nvPicPr>
          <p:cNvPr id="1030" name="Picture 6" descr="Image result for interchange freight hub">
            <a:extLst>
              <a:ext uri="{FF2B5EF4-FFF2-40B4-BE49-F238E27FC236}">
                <a16:creationId xmlns:a16="http://schemas.microsoft.com/office/drawing/2014/main" id="{49646EDD-A73E-4FC8-AF2D-7A582948565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488" r="23064" b="-1"/>
          <a:stretch/>
        </p:blipFill>
        <p:spPr bwMode="auto">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64952112-9051-44A7-BEAF-DC1D27D158EC}"/>
              </a:ext>
            </a:extLst>
          </p:cNvPr>
          <p:cNvSpPr/>
          <p:nvPr/>
        </p:nvSpPr>
        <p:spPr>
          <a:xfrm>
            <a:off x="8760940" y="5894172"/>
            <a:ext cx="3781167" cy="1077218"/>
          </a:xfrm>
          <a:prstGeom prst="rect">
            <a:avLst/>
          </a:prstGeom>
        </p:spPr>
        <p:txBody>
          <a:bodyPr wrap="square">
            <a:spAutoFit/>
          </a:bodyPr>
          <a:lstStyle/>
          <a:p>
            <a:pPr lvl="0" defTabSz="914400" eaLnBrk="0" fontAlgn="base" hangingPunct="0">
              <a:spcBef>
                <a:spcPct val="0"/>
              </a:spcBef>
              <a:spcAft>
                <a:spcPct val="0"/>
              </a:spcAft>
            </a:pPr>
            <a:r>
              <a:rPr lang="en-US" altLang="en-US" sz="1600" dirty="0" err="1">
                <a:solidFill>
                  <a:schemeClr val="bg1"/>
                </a:solidFill>
                <a:latin typeface="+mj-lt"/>
              </a:rPr>
              <a:t>Howbury</a:t>
            </a:r>
            <a:r>
              <a:rPr lang="en-US" altLang="en-US" sz="1600" dirty="0">
                <a:solidFill>
                  <a:schemeClr val="bg1"/>
                </a:solidFill>
                <a:latin typeface="+mj-lt"/>
              </a:rPr>
              <a:t> Park, London (Reconnections. London Transport and Beyond, 2012)</a:t>
            </a:r>
          </a:p>
          <a:p>
            <a:pPr lvl="0" defTabSz="914400" eaLnBrk="0" fontAlgn="base" hangingPunct="0">
              <a:spcBef>
                <a:spcPct val="0"/>
              </a:spcBef>
              <a:spcAft>
                <a:spcPct val="0"/>
              </a:spcAft>
            </a:pPr>
            <a:br>
              <a:rPr lang="en-US" altLang="en-US" sz="1600" dirty="0">
                <a:solidFill>
                  <a:schemeClr val="bg1"/>
                </a:solidFill>
                <a:latin typeface="+mj-lt"/>
              </a:rPr>
            </a:br>
            <a:endParaRPr lang="en-US" altLang="en-US" sz="1600" dirty="0">
              <a:solidFill>
                <a:schemeClr val="bg1"/>
              </a:solidFill>
              <a:latin typeface="+mj-lt"/>
            </a:endParaRPr>
          </a:p>
        </p:txBody>
      </p:sp>
      <p:sp>
        <p:nvSpPr>
          <p:cNvPr id="22" name="TextBox 21">
            <a:extLst>
              <a:ext uri="{FF2B5EF4-FFF2-40B4-BE49-F238E27FC236}">
                <a16:creationId xmlns:a16="http://schemas.microsoft.com/office/drawing/2014/main" id="{8C9F5F73-858B-4B86-9376-117D70970D61}"/>
              </a:ext>
            </a:extLst>
          </p:cNvPr>
          <p:cNvSpPr txBox="1"/>
          <p:nvPr/>
        </p:nvSpPr>
        <p:spPr>
          <a:xfrm>
            <a:off x="0" y="6449666"/>
            <a:ext cx="2125362" cy="383060"/>
          </a:xfrm>
          <a:prstGeom prst="rect">
            <a:avLst/>
          </a:prstGeom>
          <a:noFill/>
        </p:spPr>
        <p:txBody>
          <a:bodyPr wrap="square" rtlCol="0">
            <a:spAutoFit/>
          </a:bodyPr>
          <a:lstStyle/>
          <a:p>
            <a:r>
              <a:rPr lang="en-GB" dirty="0">
                <a:solidFill>
                  <a:schemeClr val="bg2">
                    <a:lumMod val="50000"/>
                  </a:schemeClr>
                </a:solidFill>
              </a:rPr>
              <a:t>James Smith</a:t>
            </a:r>
          </a:p>
        </p:txBody>
      </p:sp>
    </p:spTree>
    <p:extLst>
      <p:ext uri="{BB962C8B-B14F-4D97-AF65-F5344CB8AC3E}">
        <p14:creationId xmlns:p14="http://schemas.microsoft.com/office/powerpoint/2010/main" val="2959389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6D0491-0BFB-4078-9765-06F70E6D0D18}"/>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  Hubs are built close to main commercial routes including railway lines, airports, seaports and motorways to allow for quick turnaround. However not all modes are present at a hub so even a seaport maybe close to an interchange hub road transport is required and this could add more traffic to local roads.</a:t>
            </a:r>
          </a:p>
          <a:p>
            <a:endParaRPr lang="en-GB"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B719109-DAA7-48FA-946A-B26744AECB6D}"/>
              </a:ext>
            </a:extLst>
          </p:cNvPr>
          <p:cNvSpPr txBox="1"/>
          <p:nvPr/>
        </p:nvSpPr>
        <p:spPr>
          <a:xfrm>
            <a:off x="0" y="6449666"/>
            <a:ext cx="2125362" cy="383060"/>
          </a:xfrm>
          <a:prstGeom prst="rect">
            <a:avLst/>
          </a:prstGeom>
          <a:noFill/>
        </p:spPr>
        <p:txBody>
          <a:bodyPr wrap="square" rtlCol="0">
            <a:spAutoFit/>
          </a:bodyPr>
          <a:lstStyle/>
          <a:p>
            <a:r>
              <a:rPr lang="en-GB" dirty="0">
                <a:solidFill>
                  <a:schemeClr val="bg2">
                    <a:lumMod val="50000"/>
                  </a:schemeClr>
                </a:solidFill>
              </a:rPr>
              <a:t>James Smith</a:t>
            </a:r>
          </a:p>
        </p:txBody>
      </p:sp>
    </p:spTree>
    <p:extLst>
      <p:ext uri="{BB962C8B-B14F-4D97-AF65-F5344CB8AC3E}">
        <p14:creationId xmlns:p14="http://schemas.microsoft.com/office/powerpoint/2010/main" val="31412238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88E9D4-DD1A-4B14-A4A9-8DE3946B1C63}"/>
              </a:ext>
            </a:extLst>
          </p:cNvPr>
          <p:cNvSpPr>
            <a:spLocks noGrp="1"/>
          </p:cNvSpPr>
          <p:nvPr>
            <p:ph idx="1"/>
          </p:nvPr>
        </p:nvSpPr>
        <p:spPr/>
        <p:txBody>
          <a:bodyPr>
            <a:normAutofit fontScale="85000" lnSpcReduction="20000"/>
          </a:bodyPr>
          <a:lstStyle/>
          <a:p>
            <a:pPr marL="0" indent="0">
              <a:buNone/>
            </a:pPr>
            <a:r>
              <a:rPr lang="en-GB" sz="2400" dirty="0">
                <a:latin typeface="Arial" panose="020B0604020202020204" pitchFamily="34" charset="0"/>
                <a:cs typeface="Arial" panose="020B0604020202020204" pitchFamily="34" charset="0"/>
              </a:rPr>
              <a:t>Most transportation of freight is carried during the night for the transportation channels are generally quieter, so more freight can be moved.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Government has supported the </a:t>
            </a:r>
            <a:r>
              <a:rPr lang="en-GB" sz="2400" dirty="0" err="1">
                <a:latin typeface="Arial" panose="020B0604020202020204" pitchFamily="34" charset="0"/>
                <a:cs typeface="Arial" panose="020B0604020202020204" pitchFamily="34" charset="0"/>
              </a:rPr>
              <a:t>shi</a:t>
            </a:r>
            <a:r>
              <a:rPr lang="pl-PL" sz="2400">
                <a:latin typeface="Arial" panose="020B0604020202020204" pitchFamily="34" charset="0"/>
                <a:cs typeface="Arial" panose="020B0604020202020204" pitchFamily="34" charset="0"/>
              </a:rPr>
              <a:t>f</a:t>
            </a:r>
            <a:r>
              <a:rPr lang="en-GB" sz="2400">
                <a:latin typeface="Arial" panose="020B0604020202020204" pitchFamily="34" charset="0"/>
                <a:cs typeface="Arial" panose="020B0604020202020204" pitchFamily="34" charset="0"/>
              </a:rPr>
              <a:t>t </a:t>
            </a:r>
            <a:r>
              <a:rPr lang="en-GB" sz="2400" dirty="0">
                <a:latin typeface="Arial" panose="020B0604020202020204" pitchFamily="34" charset="0"/>
                <a:cs typeface="Arial" panose="020B0604020202020204" pitchFamily="34" charset="0"/>
              </a:rPr>
              <a:t>road to rail with MSRS grants so set up costs to use intermodal are reduced. </a:t>
            </a: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i="1" dirty="0">
              <a:latin typeface="Arial" panose="020B0604020202020204" pitchFamily="34" charset="0"/>
              <a:cs typeface="Arial" panose="020B0604020202020204" pitchFamily="34" charset="0"/>
            </a:endParaRPr>
          </a:p>
          <a:p>
            <a:pPr marL="0" indent="0">
              <a:buNone/>
            </a:pPr>
            <a:r>
              <a:rPr lang="en-GB" sz="2400" i="1" dirty="0">
                <a:latin typeface="Arial" panose="020B0604020202020204" pitchFamily="34" charset="0"/>
                <a:cs typeface="Arial" panose="020B0604020202020204" pitchFamily="34" charset="0"/>
              </a:rPr>
              <a:t>MSRS – Mode Shift Revenue Support</a:t>
            </a:r>
          </a:p>
          <a:p>
            <a:pPr marL="0" indent="0">
              <a:buNone/>
            </a:pPr>
            <a:endParaRPr lang="en-GB"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5EABACA-A8B0-4371-8195-B0F8DA3481E6}"/>
              </a:ext>
            </a:extLst>
          </p:cNvPr>
          <p:cNvSpPr txBox="1"/>
          <p:nvPr/>
        </p:nvSpPr>
        <p:spPr>
          <a:xfrm>
            <a:off x="0" y="6449666"/>
            <a:ext cx="2125362" cy="383060"/>
          </a:xfrm>
          <a:prstGeom prst="rect">
            <a:avLst/>
          </a:prstGeom>
          <a:noFill/>
        </p:spPr>
        <p:txBody>
          <a:bodyPr wrap="square" rtlCol="0">
            <a:spAutoFit/>
          </a:bodyPr>
          <a:lstStyle/>
          <a:p>
            <a:r>
              <a:rPr lang="en-GB" dirty="0">
                <a:solidFill>
                  <a:schemeClr val="bg2">
                    <a:lumMod val="50000"/>
                  </a:schemeClr>
                </a:solidFill>
              </a:rPr>
              <a:t>James Smith</a:t>
            </a:r>
          </a:p>
        </p:txBody>
      </p:sp>
    </p:spTree>
    <p:extLst>
      <p:ext uri="{BB962C8B-B14F-4D97-AF65-F5344CB8AC3E}">
        <p14:creationId xmlns:p14="http://schemas.microsoft.com/office/powerpoint/2010/main" val="4265537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15BC45-83FC-4023-8282-1FBD98D6B8C3}"/>
              </a:ext>
            </a:extLst>
          </p:cNvPr>
          <p:cNvSpPr>
            <a:spLocks noGrp="1"/>
          </p:cNvSpPr>
          <p:nvPr>
            <p:ph idx="1"/>
          </p:nvPr>
        </p:nvSpPr>
        <p:spPr>
          <a:xfrm>
            <a:off x="838200" y="1285103"/>
            <a:ext cx="10515600" cy="4891860"/>
          </a:xfrm>
        </p:spPr>
        <p:txBody>
          <a:bodyPr>
            <a:noAutofit/>
          </a:bodyPr>
          <a:lstStyle/>
          <a:p>
            <a:pPr marL="0" indent="0">
              <a:buNone/>
            </a:pPr>
            <a:r>
              <a:rPr lang="en-GB" sz="2400" dirty="0">
                <a:latin typeface="Arial" panose="020B0604020202020204" pitchFamily="34" charset="0"/>
                <a:cs typeface="Arial" panose="020B0604020202020204" pitchFamily="34" charset="0"/>
              </a:rPr>
              <a:t>The invention of the ISO container changed the global attitude towards choosing the right mode of transport as now combining different modes together is often easier than sticking to one mode of transport through the entire journey (</a:t>
            </a:r>
            <a:r>
              <a:rPr lang="en-GB" sz="2400" dirty="0" err="1">
                <a:latin typeface="Arial" panose="020B0604020202020204" pitchFamily="34" charset="0"/>
                <a:cs typeface="Arial" panose="020B0604020202020204" pitchFamily="34" charset="0"/>
              </a:rPr>
              <a:t>Gattorna</a:t>
            </a:r>
            <a:r>
              <a:rPr lang="en-GB" sz="2400" dirty="0">
                <a:latin typeface="Arial" panose="020B0604020202020204" pitchFamily="34" charset="0"/>
                <a:cs typeface="Arial" panose="020B0604020202020204" pitchFamily="34" charset="0"/>
              </a:rPr>
              <a:t>, 1997). </a:t>
            </a:r>
          </a:p>
          <a:p>
            <a:pPr marL="0" indent="0">
              <a:buNone/>
            </a:pP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F8ADCB8C-429D-4207-92EB-2F4914A359C6}"/>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Krystian Hales </a:t>
            </a:r>
          </a:p>
        </p:txBody>
      </p:sp>
      <p:pic>
        <p:nvPicPr>
          <p:cNvPr id="11" name="Picture 10">
            <a:extLst>
              <a:ext uri="{FF2B5EF4-FFF2-40B4-BE49-F238E27FC236}">
                <a16:creationId xmlns:a16="http://schemas.microsoft.com/office/drawing/2014/main" id="{5B6A55E2-3588-486B-A5D3-201565AB77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7750" y="3167191"/>
            <a:ext cx="4512401" cy="3009772"/>
          </a:xfrm>
          <a:prstGeom prst="rect">
            <a:avLst/>
          </a:prstGeom>
        </p:spPr>
      </p:pic>
    </p:spTree>
    <p:extLst>
      <p:ext uri="{BB962C8B-B14F-4D97-AF65-F5344CB8AC3E}">
        <p14:creationId xmlns:p14="http://schemas.microsoft.com/office/powerpoint/2010/main" val="606492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63ED0E-F99A-4316-B6EF-A57BFD1EEEDC}"/>
              </a:ext>
            </a:extLst>
          </p:cNvPr>
          <p:cNvSpPr>
            <a:spLocks noGrp="1"/>
          </p:cNvSpPr>
          <p:nvPr>
            <p:ph idx="1"/>
          </p:nvPr>
        </p:nvSpPr>
        <p:spPr>
          <a:xfrm>
            <a:off x="442556" y="2197659"/>
            <a:ext cx="9624082" cy="3880773"/>
          </a:xfrm>
        </p:spPr>
        <p:txBody>
          <a:bodyPr>
            <a:normAutofit/>
          </a:bodyPr>
          <a:lstStyle/>
          <a:p>
            <a:pPr marL="0" indent="0">
              <a:buNone/>
            </a:pPr>
            <a:r>
              <a:rPr lang="en-GB" sz="2400" dirty="0">
                <a:latin typeface="Arial" panose="020B0604020202020204" pitchFamily="34" charset="0"/>
                <a:cs typeface="Arial" panose="020B0604020202020204" pitchFamily="34" charset="0"/>
              </a:rPr>
              <a:t>  Intermodal transport has a clear environmental advantage over, for example road transport. This is because transporting cargo on rails is cheaper, more efficient and reduces the carbon footprint when Ikea, for example, states that freight trains emit 70 % less CO2 than road lorries would carrying the same amount of cargo (Manners-Bell, 2016).This shows that allowing trains to do part of the job is more beneficial that relying purely on lorries. Using this advantage would not be possible without the existence of transport hubs.</a:t>
            </a:r>
          </a:p>
          <a:p>
            <a:endParaRPr lang="en-GB" sz="2400" dirty="0"/>
          </a:p>
        </p:txBody>
      </p:sp>
      <p:sp>
        <p:nvSpPr>
          <p:cNvPr id="4" name="TextBox 3">
            <a:extLst>
              <a:ext uri="{FF2B5EF4-FFF2-40B4-BE49-F238E27FC236}">
                <a16:creationId xmlns:a16="http://schemas.microsoft.com/office/drawing/2014/main" id="{103F8DFB-E5EC-4105-8EC6-93E95F279D83}"/>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Krystian Hales </a:t>
            </a:r>
          </a:p>
        </p:txBody>
      </p:sp>
    </p:spTree>
    <p:extLst>
      <p:ext uri="{BB962C8B-B14F-4D97-AF65-F5344CB8AC3E}">
        <p14:creationId xmlns:p14="http://schemas.microsoft.com/office/powerpoint/2010/main" val="2345999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DF8FC-645F-4F67-BBCE-C26105C74822}"/>
              </a:ext>
            </a:extLst>
          </p:cNvPr>
          <p:cNvSpPr>
            <a:spLocks noGrp="1"/>
          </p:cNvSpPr>
          <p:nvPr>
            <p:ph type="title"/>
          </p:nvPr>
        </p:nvSpPr>
        <p:spPr/>
        <p:txBody>
          <a:bodyPr>
            <a:normAutofit/>
          </a:bodyPr>
          <a:lstStyle/>
          <a:p>
            <a:r>
              <a:rPr lang="en-GB" sz="3400"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B629EBE2-8D5F-41FD-A4FA-7FB27F7FD73C}"/>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  Increasing pressure from EU sources, i.e. Marco Polo 2, with funding incentives from such schemes ensure that there is proliferation of the Freight hubs to cope with year on year freight movement increases (ORR, 2011) which benefits off site logistical business more than the local stakeholders which will have a negative commercial and environmental  impact on the freight interchange hub  stakeholders’ local areas.</a:t>
            </a:r>
          </a:p>
        </p:txBody>
      </p:sp>
      <p:sp>
        <p:nvSpPr>
          <p:cNvPr id="6" name="TextBox 5">
            <a:extLst>
              <a:ext uri="{FF2B5EF4-FFF2-40B4-BE49-F238E27FC236}">
                <a16:creationId xmlns:a16="http://schemas.microsoft.com/office/drawing/2014/main" id="{E29F3E1C-035F-4452-9946-F64011BB0A47}"/>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Wayne Thomas</a:t>
            </a:r>
          </a:p>
        </p:txBody>
      </p:sp>
    </p:spTree>
    <p:extLst>
      <p:ext uri="{BB962C8B-B14F-4D97-AF65-F5344CB8AC3E}">
        <p14:creationId xmlns:p14="http://schemas.microsoft.com/office/powerpoint/2010/main" val="968335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D7CFBA-3F59-4A5F-9D7F-B312DB00295C}"/>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The downside of these Freight hubs is the effect on the environment be it good or damaging usually siding on the damaging aspect (Hall, P., 2008) but this can be offset using carbon offset schemes to reduce the emission produced (McKinnon A, 2007).</a:t>
            </a:r>
          </a:p>
          <a:p>
            <a:endParaRPr lang="en-GB"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4428845-85EC-464B-BAFA-2E1E64B9312B}"/>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Wayne Thomas</a:t>
            </a:r>
          </a:p>
        </p:txBody>
      </p:sp>
    </p:spTree>
    <p:extLst>
      <p:ext uri="{BB962C8B-B14F-4D97-AF65-F5344CB8AC3E}">
        <p14:creationId xmlns:p14="http://schemas.microsoft.com/office/powerpoint/2010/main" val="2244186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06494-9E4E-4DCD-B034-2795021F90FF}"/>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With more and more freight being moved via Intermodal methods the need for a more integrated understanding between the aspects mentioned is evermore important and that all stakeholders associated with the operation of Freight interchange Hubs need to invest more in gaining an improved resolution the associated problems such as the environmental and commercial aspects.</a:t>
            </a:r>
          </a:p>
          <a:p>
            <a:pPr marL="0" indent="0">
              <a:buNone/>
            </a:pPr>
            <a:endParaRPr lang="en-GB"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B63BC18-5E13-4ECA-A2AE-2E4EA6022021}"/>
              </a:ext>
            </a:extLst>
          </p:cNvPr>
          <p:cNvSpPr txBox="1"/>
          <p:nvPr/>
        </p:nvSpPr>
        <p:spPr>
          <a:xfrm>
            <a:off x="10066638" y="6474940"/>
            <a:ext cx="2125362" cy="383060"/>
          </a:xfrm>
          <a:prstGeom prst="rect">
            <a:avLst/>
          </a:prstGeom>
          <a:noFill/>
        </p:spPr>
        <p:txBody>
          <a:bodyPr wrap="square" rtlCol="0">
            <a:spAutoFit/>
          </a:bodyPr>
          <a:lstStyle/>
          <a:p>
            <a:r>
              <a:rPr lang="en-GB" dirty="0">
                <a:solidFill>
                  <a:schemeClr val="bg2">
                    <a:lumMod val="50000"/>
                  </a:schemeClr>
                </a:solidFill>
              </a:rPr>
              <a:t>Wayne Thomas</a:t>
            </a:r>
          </a:p>
        </p:txBody>
      </p:sp>
    </p:spTree>
    <p:extLst>
      <p:ext uri="{BB962C8B-B14F-4D97-AF65-F5344CB8AC3E}">
        <p14:creationId xmlns:p14="http://schemas.microsoft.com/office/powerpoint/2010/main" val="707742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4276468-9245-4E7F-A68F-059971C3ED9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r="16445" b="1"/>
          <a:stretch/>
        </p:blipFill>
        <p:spPr>
          <a:xfrm>
            <a:off x="20" y="10"/>
            <a:ext cx="12191980" cy="6857990"/>
          </a:xfrm>
          <a:prstGeom prst="rect">
            <a:avLst/>
          </a:prstGeom>
        </p:spPr>
      </p:pic>
    </p:spTree>
    <p:extLst>
      <p:ext uri="{BB962C8B-B14F-4D97-AF65-F5344CB8AC3E}">
        <p14:creationId xmlns:p14="http://schemas.microsoft.com/office/powerpoint/2010/main" val="2642799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94D1C-23A0-4776-B006-6EE9D14A7760}"/>
              </a:ext>
            </a:extLst>
          </p:cNvPr>
          <p:cNvSpPr>
            <a:spLocks noGrp="1"/>
          </p:cNvSpPr>
          <p:nvPr>
            <p:ph type="title"/>
          </p:nvPr>
        </p:nvSpPr>
        <p:spPr/>
        <p:txBody>
          <a:bodyPr>
            <a:normAutofit/>
          </a:bodyPr>
          <a:lstStyle/>
          <a:p>
            <a:r>
              <a:rPr lang="en-GB" sz="3400"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214A2CD0-6CD3-42E4-90EB-437F8478EAEB}"/>
              </a:ext>
            </a:extLst>
          </p:cNvPr>
          <p:cNvSpPr>
            <a:spLocks noGrp="1"/>
          </p:cNvSpPr>
          <p:nvPr>
            <p:ph idx="1"/>
          </p:nvPr>
        </p:nvSpPr>
        <p:spPr>
          <a:xfrm>
            <a:off x="838200" y="1396314"/>
            <a:ext cx="10515600" cy="4780649"/>
          </a:xfrm>
        </p:spPr>
        <p:txBody>
          <a:bodyPr>
            <a:normAutofit lnSpcReduction="10000"/>
          </a:bodyPr>
          <a:lstStyle/>
          <a:p>
            <a:pPr lvl="0"/>
            <a:r>
              <a:rPr lang="en-GB" dirty="0">
                <a:latin typeface="Arial" panose="020B0604020202020204" pitchFamily="34" charset="0"/>
                <a:cs typeface="Arial" panose="020B0604020202020204" pitchFamily="34" charset="0"/>
              </a:rPr>
              <a:t>Allan Woodburn (2008) Intermodal Rail Freight in Britain: A Terminal Problem, Planning Practice &amp; Research, </a:t>
            </a:r>
          </a:p>
          <a:p>
            <a:pPr lvl="0"/>
            <a:r>
              <a:rPr lang="en-GB" dirty="0">
                <a:latin typeface="Arial" panose="020B0604020202020204" pitchFamily="34" charset="0"/>
                <a:cs typeface="Arial" panose="020B0604020202020204" pitchFamily="34" charset="0"/>
              </a:rPr>
              <a:t>Council, D. (2019). </a:t>
            </a:r>
            <a:r>
              <a:rPr lang="en-GB" i="1" dirty="0" err="1">
                <a:latin typeface="Arial" panose="020B0604020202020204" pitchFamily="34" charset="0"/>
                <a:cs typeface="Arial" panose="020B0604020202020204" pitchFamily="34" charset="0"/>
              </a:rPr>
              <a:t>iPort</a:t>
            </a:r>
            <a:r>
              <a:rPr lang="en-GB" i="1" dirty="0">
                <a:latin typeface="Arial" panose="020B0604020202020204" pitchFamily="34" charset="0"/>
                <a:cs typeface="Arial" panose="020B0604020202020204" pitchFamily="34" charset="0"/>
              </a:rPr>
              <a:t> - Doncaster Council</a:t>
            </a:r>
            <a:r>
              <a:rPr lang="en-GB" dirty="0">
                <a:latin typeface="Arial" panose="020B0604020202020204" pitchFamily="34" charset="0"/>
                <a:cs typeface="Arial" panose="020B0604020202020204" pitchFamily="34" charset="0"/>
              </a:rPr>
              <a:t>. [online] Doncaster.gov.uk. Available at: http://www.doncaster.gov.uk/services/transport-streets-parking/iport [Accessed 23 Feb. 2019].</a:t>
            </a:r>
          </a:p>
          <a:p>
            <a:pPr lvl="0"/>
            <a:r>
              <a:rPr lang="en-GB" dirty="0">
                <a:latin typeface="Arial" panose="020B0604020202020204" pitchFamily="34" charset="0"/>
                <a:cs typeface="Arial" panose="020B0604020202020204" pitchFamily="34" charset="0"/>
              </a:rPr>
              <a:t>European Environment Agency. (2019). </a:t>
            </a:r>
            <a:r>
              <a:rPr lang="en-GB" i="1" dirty="0">
                <a:latin typeface="Arial" panose="020B0604020202020204" pitchFamily="34" charset="0"/>
                <a:cs typeface="Arial" panose="020B0604020202020204" pitchFamily="34" charset="0"/>
              </a:rPr>
              <a:t>Share of transport greenhouse gas emissions</a:t>
            </a:r>
            <a:r>
              <a:rPr lang="en-GB" dirty="0">
                <a:latin typeface="Arial" panose="020B0604020202020204" pitchFamily="34" charset="0"/>
                <a:cs typeface="Arial" panose="020B0604020202020204" pitchFamily="34" charset="0"/>
              </a:rPr>
              <a:t>. [online] Available at: https://www.eea.europa.eu/data-and-maps/daviz/share-of-transport-ghg-emissions-1#tab-chart_1 [Accessed 26 Feb. 2019].</a:t>
            </a:r>
          </a:p>
          <a:p>
            <a:pPr lvl="0"/>
            <a:r>
              <a:rPr lang="en-GB" dirty="0" err="1">
                <a:latin typeface="Arial" panose="020B0604020202020204" pitchFamily="34" charset="0"/>
                <a:cs typeface="Arial" panose="020B0604020202020204" pitchFamily="34" charset="0"/>
              </a:rPr>
              <a:t>Gattorna</a:t>
            </a:r>
            <a:r>
              <a:rPr lang="en-GB" dirty="0">
                <a:latin typeface="Arial" panose="020B0604020202020204" pitchFamily="34" charset="0"/>
                <a:cs typeface="Arial" panose="020B0604020202020204" pitchFamily="34" charset="0"/>
              </a:rPr>
              <a:t>, J. 1997. Handbook of Logistics and Distribution Management 4th edition. Sydney: Gower.</a:t>
            </a:r>
          </a:p>
          <a:p>
            <a:pPr lvl="0"/>
            <a:r>
              <a:rPr lang="en-GB" dirty="0">
                <a:latin typeface="Arial" panose="020B0604020202020204" pitchFamily="34" charset="0"/>
                <a:cs typeface="Arial" panose="020B0604020202020204" pitchFamily="34" charset="0"/>
              </a:rPr>
              <a:t>Hall, P., 2008. Global logistics and local dilemmas. In </a:t>
            </a:r>
            <a:r>
              <a:rPr lang="en-GB" i="1" dirty="0">
                <a:latin typeface="Arial" panose="020B0604020202020204" pitchFamily="34" charset="0"/>
                <a:cs typeface="Arial" panose="020B0604020202020204" pitchFamily="34" charset="0"/>
              </a:rPr>
              <a:t>Proceedings of the international conference on gateways and corridors</a:t>
            </a:r>
            <a:r>
              <a:rPr lang="en-GB" dirty="0">
                <a:latin typeface="Arial" panose="020B0604020202020204" pitchFamily="34" charset="0"/>
                <a:cs typeface="Arial" panose="020B0604020202020204" pitchFamily="34" charset="0"/>
              </a:rPr>
              <a:t>.</a:t>
            </a:r>
          </a:p>
          <a:p>
            <a:pPr lvl="0"/>
            <a:r>
              <a:rPr lang="en-GB" dirty="0">
                <a:latin typeface="Arial" panose="020B0604020202020204" pitchFamily="34" charset="0"/>
                <a:cs typeface="Arial" panose="020B0604020202020204" pitchFamily="34" charset="0"/>
              </a:rPr>
              <a:t>London Reconnections. (2019). </a:t>
            </a:r>
            <a:r>
              <a:rPr lang="en-GB" i="1" dirty="0">
                <a:latin typeface="Arial" panose="020B0604020202020204" pitchFamily="34" charset="0"/>
                <a:cs typeface="Arial" panose="020B0604020202020204" pitchFamily="34" charset="0"/>
              </a:rPr>
              <a:t>London &amp; Freight Part 2: The Freight Must Flow - London Reconnections</a:t>
            </a:r>
            <a:r>
              <a:rPr lang="en-GB" dirty="0">
                <a:latin typeface="Arial" panose="020B0604020202020204" pitchFamily="34" charset="0"/>
                <a:cs typeface="Arial" panose="020B0604020202020204" pitchFamily="34" charset="0"/>
              </a:rPr>
              <a:t>. [online] Available at: https://www.londonreconnections.com/2012/london-freight-part-2-the-freight-must-flow/ [Accessed 24 Feb. 2019].</a:t>
            </a:r>
          </a:p>
          <a:p>
            <a:pPr lvl="0"/>
            <a:r>
              <a:rPr lang="en-GB" dirty="0">
                <a:latin typeface="Arial" panose="020B0604020202020204" pitchFamily="34" charset="0"/>
                <a:cs typeface="Arial" panose="020B0604020202020204" pitchFamily="34" charset="0"/>
              </a:rPr>
              <a:t>Lowe, D. (2011). </a:t>
            </a:r>
            <a:r>
              <a:rPr lang="en-GB" i="1" dirty="0">
                <a:latin typeface="Arial" panose="020B0604020202020204" pitchFamily="34" charset="0"/>
                <a:cs typeface="Arial" panose="020B0604020202020204" pitchFamily="34" charset="0"/>
              </a:rPr>
              <a:t>The transport manager's &amp; operator's handbook 2011</a:t>
            </a:r>
            <a:r>
              <a:rPr lang="en-GB" dirty="0">
                <a:latin typeface="Arial" panose="020B0604020202020204" pitchFamily="34" charset="0"/>
                <a:cs typeface="Arial" panose="020B0604020202020204" pitchFamily="34" charset="0"/>
              </a:rPr>
              <a:t>. London: Kogan Page.</a:t>
            </a: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16697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BC83C3-6F03-4BED-8172-E120666B46A9}"/>
              </a:ext>
            </a:extLst>
          </p:cNvPr>
          <p:cNvSpPr>
            <a:spLocks noGrp="1"/>
          </p:cNvSpPr>
          <p:nvPr>
            <p:ph idx="1"/>
          </p:nvPr>
        </p:nvSpPr>
        <p:spPr>
          <a:xfrm>
            <a:off x="974124" y="1084219"/>
            <a:ext cx="10515600" cy="5390721"/>
          </a:xfrm>
        </p:spPr>
        <p:txBody>
          <a:bodyPr>
            <a:normAutofit/>
          </a:bodyPr>
          <a:lstStyle/>
          <a:p>
            <a:pPr lvl="0"/>
            <a:r>
              <a:rPr lang="en-GB" dirty="0">
                <a:latin typeface="Arial" panose="020B0604020202020204" pitchFamily="34" charset="0"/>
                <a:cs typeface="Arial" panose="020B0604020202020204" pitchFamily="34" charset="0"/>
              </a:rPr>
              <a:t>Lowe, D. and Pidgeon (2018). </a:t>
            </a:r>
            <a:r>
              <a:rPr lang="en-GB" i="1" dirty="0">
                <a:latin typeface="Arial" panose="020B0604020202020204" pitchFamily="34" charset="0"/>
                <a:cs typeface="Arial" panose="020B0604020202020204" pitchFamily="34" charset="0"/>
              </a:rPr>
              <a:t>The transport manager's &amp; operator's handbook 2018</a:t>
            </a:r>
            <a:r>
              <a:rPr lang="en-GB" dirty="0">
                <a:latin typeface="Arial" panose="020B0604020202020204" pitchFamily="34" charset="0"/>
                <a:cs typeface="Arial" panose="020B0604020202020204" pitchFamily="34" charset="0"/>
              </a:rPr>
              <a:t>. London: Kogan Page</a:t>
            </a:r>
          </a:p>
          <a:p>
            <a:pPr lvl="0"/>
            <a:r>
              <a:rPr lang="en-GB" dirty="0">
                <a:latin typeface="Arial" panose="020B0604020202020204" pitchFamily="34" charset="0"/>
                <a:cs typeface="Arial" panose="020B0604020202020204" pitchFamily="34" charset="0"/>
              </a:rPr>
              <a:t>Lowe, D., 2006. </a:t>
            </a:r>
            <a:r>
              <a:rPr lang="en-GB" i="1" dirty="0">
                <a:latin typeface="Arial" panose="020B0604020202020204" pitchFamily="34" charset="0"/>
                <a:cs typeface="Arial" panose="020B0604020202020204" pitchFamily="34" charset="0"/>
              </a:rPr>
              <a:t>Intermodal freight transport</a:t>
            </a:r>
            <a:r>
              <a:rPr lang="en-GB" dirty="0">
                <a:latin typeface="Arial" panose="020B0604020202020204" pitchFamily="34" charset="0"/>
                <a:cs typeface="Arial" panose="020B0604020202020204" pitchFamily="34" charset="0"/>
              </a:rPr>
              <a:t>. Routledge.</a:t>
            </a:r>
          </a:p>
          <a:p>
            <a:pPr lvl="0"/>
            <a:r>
              <a:rPr lang="en-GB" dirty="0">
                <a:latin typeface="Arial" panose="020B0604020202020204" pitchFamily="34" charset="0"/>
                <a:cs typeface="Arial" panose="020B0604020202020204" pitchFamily="34" charset="0"/>
              </a:rPr>
              <a:t>Manners-Bell, J. (2016).  Introduction to Global Logistics.</a:t>
            </a:r>
          </a:p>
          <a:p>
            <a:pPr lvl="0"/>
            <a:r>
              <a:rPr lang="en-GB" dirty="0">
                <a:latin typeface="Arial" panose="020B0604020202020204" pitchFamily="34" charset="0"/>
                <a:cs typeface="Arial" panose="020B0604020202020204" pitchFamily="34" charset="0"/>
              </a:rPr>
              <a:t>McKinnon A 2007,Transport and Climate Change: CO2 emissions from freight transport in the UK (2007)</a:t>
            </a:r>
          </a:p>
          <a:p>
            <a:pPr lvl="0"/>
            <a:r>
              <a:rPr lang="en-GB" dirty="0">
                <a:latin typeface="Arial" panose="020B0604020202020204" pitchFamily="34" charset="0"/>
                <a:cs typeface="Arial" panose="020B0604020202020204" pitchFamily="34" charset="0"/>
              </a:rPr>
              <a:t>ORR, 2011. National Rail Trends Yearbook 2011</a:t>
            </a:r>
          </a:p>
          <a:p>
            <a:pPr lvl="0"/>
            <a:r>
              <a:rPr lang="en-GB" dirty="0">
                <a:latin typeface="Arial" panose="020B0604020202020204" pitchFamily="34" charset="0"/>
                <a:cs typeface="Arial" panose="020B0604020202020204" pitchFamily="34" charset="0"/>
              </a:rPr>
              <a:t>ResearchGate. (2019). </a:t>
            </a:r>
            <a:r>
              <a:rPr lang="en-GB" i="1" dirty="0">
                <a:latin typeface="Arial" panose="020B0604020202020204" pitchFamily="34" charset="0"/>
                <a:cs typeface="Arial" panose="020B0604020202020204" pitchFamily="34" charset="0"/>
              </a:rPr>
              <a:t>ResearchGate | Share and discover research</a:t>
            </a:r>
            <a:r>
              <a:rPr lang="en-GB" dirty="0">
                <a:latin typeface="Arial" panose="020B0604020202020204" pitchFamily="34" charset="0"/>
                <a:cs typeface="Arial" panose="020B0604020202020204" pitchFamily="34" charset="0"/>
              </a:rPr>
              <a:t>. [online] Available at: https://www.researchgate.net [Accessed 24 Feb. 2019].</a:t>
            </a:r>
          </a:p>
          <a:p>
            <a:pPr lvl="0"/>
            <a:r>
              <a:rPr lang="en-GB" dirty="0">
                <a:latin typeface="Arial" panose="020B0604020202020204" pitchFamily="34" charset="0"/>
                <a:cs typeface="Arial" panose="020B0604020202020204" pitchFamily="34" charset="0"/>
              </a:rPr>
              <a:t>Rushton, A., Croucher, P. and Baker, P. (2010). </a:t>
            </a:r>
            <a:r>
              <a:rPr lang="en-GB" i="1" dirty="0">
                <a:latin typeface="Arial" panose="020B0604020202020204" pitchFamily="34" charset="0"/>
                <a:cs typeface="Arial" panose="020B0604020202020204" pitchFamily="34" charset="0"/>
              </a:rPr>
              <a:t>The handbook of logistics and distribution management</a:t>
            </a:r>
            <a:r>
              <a:rPr lang="en-GB" dirty="0">
                <a:latin typeface="Arial" panose="020B0604020202020204" pitchFamily="34" charset="0"/>
                <a:cs typeface="Arial" panose="020B0604020202020204" pitchFamily="34" charset="0"/>
              </a:rPr>
              <a:t>. 4th ed. London: Kogan Page.</a:t>
            </a:r>
          </a:p>
          <a:p>
            <a:pPr lvl="0"/>
            <a:r>
              <a:rPr lang="en-GB" dirty="0">
                <a:latin typeface="Arial" panose="020B0604020202020204" pitchFamily="34" charset="0"/>
                <a:cs typeface="Arial" panose="020B0604020202020204" pitchFamily="34" charset="0"/>
              </a:rPr>
              <a:t>Spatialglobal.com. (2019). </a:t>
            </a:r>
            <a:r>
              <a:rPr lang="en-GB" i="1" dirty="0">
                <a:latin typeface="Arial" panose="020B0604020202020204" pitchFamily="34" charset="0"/>
                <a:cs typeface="Arial" panose="020B0604020202020204" pitchFamily="34" charset="0"/>
              </a:rPr>
              <a:t>East Midlands Gateway Rail Freight Interchange</a:t>
            </a:r>
            <a:r>
              <a:rPr lang="en-GB" dirty="0">
                <a:latin typeface="Arial" panose="020B0604020202020204" pitchFamily="34" charset="0"/>
                <a:cs typeface="Arial" panose="020B0604020202020204" pitchFamily="34" charset="0"/>
              </a:rPr>
              <a:t>. [online] Available at: https://www.spatialglobal.com/news/2017/11/20/east-midlands-gateway-rail-freight-interchange/ [Accessed 25 Feb. 2019].</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43797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49</TotalTime>
  <Words>1488</Words>
  <Application>Microsoft Office PowerPoint</Application>
  <PresentationFormat>Widescreen</PresentationFormat>
  <Paragraphs>113</Paragraphs>
  <Slides>22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Trebuchet MS</vt:lpstr>
      <vt:lpstr>Wingdings 3</vt:lpstr>
      <vt:lpstr>Facet</vt:lpstr>
      <vt:lpstr>Freight Transport Interchanges</vt:lpstr>
      <vt:lpstr>PowerPoint Presentation</vt:lpstr>
      <vt:lpstr>PowerPoint Presentation</vt:lpstr>
      <vt:lpstr>Introduction </vt:lpstr>
      <vt:lpstr>PowerPoint Presentation</vt:lpstr>
      <vt:lpstr>PowerPoint Presentation</vt:lpstr>
      <vt:lpstr>PowerPoint Presentation</vt:lpstr>
      <vt:lpstr>The environment</vt:lpstr>
      <vt:lpstr>PowerPoint Presentation</vt:lpstr>
      <vt:lpstr>PowerPoint Presentation</vt:lpstr>
      <vt:lpstr>PowerPoint Presentation</vt:lpstr>
      <vt:lpstr> Commercial and Environmental Trade-offs for an Interchange Hub </vt:lpstr>
      <vt:lpstr>PowerPoint Presentation</vt:lpstr>
      <vt:lpstr>PowerPoint Presentation</vt:lpstr>
      <vt:lpstr>PowerPoint Presentation</vt:lpstr>
      <vt:lpstr>PowerPoint Presentation</vt:lpstr>
      <vt:lpstr>Conclusion</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Freight Transport Interchanges</dc:title>
  <dc:creator>Georgiana C</dc:creator>
  <cp:lastModifiedBy>Krystian Halas (1800777)</cp:lastModifiedBy>
  <cp:revision>11</cp:revision>
  <dcterms:created xsi:type="dcterms:W3CDTF">2019-02-26T08:16:44Z</dcterms:created>
  <dcterms:modified xsi:type="dcterms:W3CDTF">2019-02-26T12:10:08Z</dcterms:modified>
</cp:coreProperties>
</file>