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5" r:id="rId5"/>
    <p:sldId id="264" r:id="rId6"/>
    <p:sldId id="259" r:id="rId7"/>
    <p:sldId id="266"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660"/>
  </p:normalViewPr>
  <p:slideViewPr>
    <p:cSldViewPr snapToGrid="0">
      <p:cViewPr varScale="1">
        <p:scale>
          <a:sx n="96" d="100"/>
          <a:sy n="96" d="100"/>
        </p:scale>
        <p:origin x="1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11/5/2024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11/5/2024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11/5/2024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11/5/2024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11/5/2024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11/5/2024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cavelo.com/blog/consequences-of-non-compliance-with-data-privacy-laws#:~:text=General%20Data%20Protection%20Regulation%20(GDPR),-Created%20by%20the&amp;There's%20the%20potential%20for%20large,found%20to%20breach%20the%20rules" TargetMode="External"/><Relationship Id="rId3" Type="http://schemas.openxmlformats.org/officeDocument/2006/relationships/hyperlink" Target="https://www.infosecurity-magazine.com/news/marriott-settlement-massive-data/#:~:text=Malicious%20actors%20accessed%20Marriott's%20own,5.2%20million%20guest%20records%20worldwide" TargetMode="External"/><Relationship Id="rId7" Type="http://schemas.openxmlformats.org/officeDocument/2006/relationships/hyperlink" Target="https://www.marriott.com/marriott-brands/mobile-app.mi" TargetMode="External"/><Relationship Id="rId2" Type="http://schemas.openxmlformats.org/officeDocument/2006/relationships/hyperlink" Target="https://tripleseat.com/blog/hotel-sustainability-top-ways-to-integrate-eco-friendly-practices-at-your-hotel/#:~:text=By%20implementing%20green%20initiatives%2C%20hotels,their%20contribution%20to%20pollution%20and" TargetMode="External"/><Relationship Id="rId1" Type="http://schemas.openxmlformats.org/officeDocument/2006/relationships/slideLayout" Target="../slideLayouts/slideLayout2.xml"/><Relationship Id="rId6" Type="http://schemas.openxmlformats.org/officeDocument/2006/relationships/hyperlink" Target="https://oyelabs.com/airbnb-business-model/#:~:text=The%20company%20also%20navigated%20regulatory,to%20comply%20with%20local%20laws" TargetMode="External"/><Relationship Id="rId5" Type="http://schemas.openxmlformats.org/officeDocument/2006/relationships/hyperlink" Target="https://www.informs.org/News-Room/INFORMS-Releases/News-Releases/What-Impact-Does-Airbnb-Have-on-Local-Housing-Prices-and-Rents" TargetMode="External"/><Relationship Id="rId4" Type="http://schemas.openxmlformats.org/officeDocument/2006/relationships/hyperlink" Target="https://www.ftc.gov/news-events/news/press-releases/2024/10/ftc-takes-action-against-marriott-starwood-over-multiple-data-breaches#:~:text=The%20FTC%20alleged%20that%20security,malicious%20actors%20obtained%20the%20passport" TargetMode="External"/><Relationship Id="rId9" Type="http://schemas.openxmlformats.org/officeDocument/2006/relationships/hyperlink" Target="https://www.travelmediagroup.com/social-media-for-hotels-everything-you-need-to-know-2024/#:~:text=A%20robust%20social%20media%20presence,thrive%20in%20the%20competitive%20hospit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1E1B7-D753-4B2B-B713-6515E0BC19D3}"/>
              </a:ext>
            </a:extLst>
          </p:cNvPr>
          <p:cNvSpPr>
            <a:spLocks noGrp="1"/>
          </p:cNvSpPr>
          <p:nvPr>
            <p:ph type="ctrTitle"/>
          </p:nvPr>
        </p:nvSpPr>
        <p:spPr>
          <a:xfrm>
            <a:off x="870750" y="2607558"/>
            <a:ext cx="10744602" cy="3329581"/>
          </a:xfrm>
        </p:spPr>
        <p:txBody>
          <a:bodyPr/>
          <a:lstStyle/>
          <a:p>
            <a:pPr algn="ctr"/>
            <a:r>
              <a:rPr lang="en-US" sz="5400" b="1" dirty="0"/>
              <a:t>Digital Transformation in the Hospitality and Tourism Industry: Embracing Innovation for Enhanced Guest Experience and Operational Efficiency</a:t>
            </a:r>
            <a:br>
              <a:rPr lang="en-US" sz="5400" dirty="0"/>
            </a:br>
            <a:endParaRPr lang="en-US" sz="5400" dirty="0"/>
          </a:p>
        </p:txBody>
      </p:sp>
      <p:sp>
        <p:nvSpPr>
          <p:cNvPr id="3" name="Subtitle 2">
            <a:extLst>
              <a:ext uri="{FF2B5EF4-FFF2-40B4-BE49-F238E27FC236}">
                <a16:creationId xmlns:a16="http://schemas.microsoft.com/office/drawing/2014/main" id="{C43E2993-7146-4ABA-850C-1AC17187B98F}"/>
              </a:ext>
            </a:extLst>
          </p:cNvPr>
          <p:cNvSpPr>
            <a:spLocks noGrp="1"/>
          </p:cNvSpPr>
          <p:nvPr>
            <p:ph type="subTitle" idx="1"/>
          </p:nvPr>
        </p:nvSpPr>
        <p:spPr>
          <a:xfrm>
            <a:off x="1340306" y="5506429"/>
            <a:ext cx="8825658" cy="861420"/>
          </a:xfrm>
        </p:spPr>
        <p:txBody>
          <a:bodyPr/>
          <a:lstStyle/>
          <a:p>
            <a:endParaRPr lang="en-US"/>
          </a:p>
        </p:txBody>
      </p:sp>
    </p:spTree>
    <p:extLst>
      <p:ext uri="{BB962C8B-B14F-4D97-AF65-F5344CB8AC3E}">
        <p14:creationId xmlns:p14="http://schemas.microsoft.com/office/powerpoint/2010/main" val="27954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24885-05A3-495B-9074-DEFD3F46431E}"/>
              </a:ext>
            </a:extLst>
          </p:cNvPr>
          <p:cNvSpPr>
            <a:spLocks noGrp="1"/>
          </p:cNvSpPr>
          <p:nvPr>
            <p:ph type="title"/>
          </p:nvPr>
        </p:nvSpPr>
        <p:spPr>
          <a:xfrm>
            <a:off x="609041" y="-111211"/>
            <a:ext cx="9404723" cy="1400530"/>
          </a:xfrm>
        </p:spPr>
        <p:txBody>
          <a:bodyPr/>
          <a:lstStyle/>
          <a:p>
            <a:pPr algn="ctr"/>
            <a:r>
              <a:rPr lang="en-US" dirty="0">
                <a:latin typeface="Arial Black" panose="020B0A04020102020204" pitchFamily="34" charset="0"/>
              </a:rPr>
              <a:t>Introduction</a:t>
            </a:r>
          </a:p>
        </p:txBody>
      </p:sp>
      <p:sp>
        <p:nvSpPr>
          <p:cNvPr id="3" name="Content Placeholder 2">
            <a:extLst>
              <a:ext uri="{FF2B5EF4-FFF2-40B4-BE49-F238E27FC236}">
                <a16:creationId xmlns:a16="http://schemas.microsoft.com/office/drawing/2014/main" id="{63DAD084-F785-4C0D-8222-4806DA21400A}"/>
              </a:ext>
            </a:extLst>
          </p:cNvPr>
          <p:cNvSpPr>
            <a:spLocks noGrp="1"/>
          </p:cNvSpPr>
          <p:nvPr>
            <p:ph idx="1"/>
          </p:nvPr>
        </p:nvSpPr>
        <p:spPr>
          <a:xfrm>
            <a:off x="0" y="432487"/>
            <a:ext cx="12056075" cy="6223736"/>
          </a:xfrm>
        </p:spPr>
        <p:txBody>
          <a:bodyPr>
            <a:noAutofit/>
          </a:bodyPr>
          <a:lstStyle/>
          <a:p>
            <a:r>
              <a:rPr lang="en-US" sz="2200" dirty="0"/>
              <a:t>The hospitality and tourism industry is one of the few industry that has continuously adopt the evolving technology and innovation with the goal of improving their customer service experience and also their operational efficiency (</a:t>
            </a:r>
            <a:r>
              <a:rPr lang="en-US" sz="2200" dirty="0" err="1"/>
              <a:t>Barykin</a:t>
            </a:r>
            <a:r>
              <a:rPr lang="en-US" sz="2200" dirty="0"/>
              <a:t> et al., 2021). </a:t>
            </a:r>
          </a:p>
          <a:p>
            <a:r>
              <a:rPr lang="en-US" sz="2200" dirty="0"/>
              <a:t>The three main area of technological transformation peculiar to the sector include; </a:t>
            </a:r>
            <a:r>
              <a:rPr lang="en-US" sz="2200" b="1" dirty="0"/>
              <a:t>artificial intelligence</a:t>
            </a:r>
            <a:r>
              <a:rPr lang="en-US" sz="2200" dirty="0"/>
              <a:t>, </a:t>
            </a:r>
            <a:r>
              <a:rPr lang="en-US" sz="2200" b="1" dirty="0"/>
              <a:t>mobile application</a:t>
            </a:r>
            <a:r>
              <a:rPr lang="en-US" sz="2200" dirty="0"/>
              <a:t>, and </a:t>
            </a:r>
            <a:r>
              <a:rPr lang="en-US" sz="2200" b="1" dirty="0"/>
              <a:t>automation</a:t>
            </a:r>
            <a:r>
              <a:rPr lang="en-US" sz="2200" dirty="0"/>
              <a:t> (</a:t>
            </a:r>
            <a:r>
              <a:rPr lang="en-US" sz="2200" dirty="0" err="1"/>
              <a:t>Bildili</a:t>
            </a:r>
            <a:r>
              <a:rPr lang="en-US" sz="2200" dirty="0"/>
              <a:t> and </a:t>
            </a:r>
            <a:r>
              <a:rPr lang="en-US" sz="2200" dirty="0" err="1"/>
              <a:t>Koc</a:t>
            </a:r>
            <a:r>
              <a:rPr lang="en-US" sz="2200" dirty="0"/>
              <a:t>, 2021). </a:t>
            </a:r>
          </a:p>
          <a:p>
            <a:r>
              <a:rPr lang="en-US" sz="2200" dirty="0"/>
              <a:t>The COVID-19 pandemic has further accelerated the need for digital innovation, as the industry seeks to adapt to changing guest preferences, safety standards, and new operational challenges (</a:t>
            </a:r>
            <a:r>
              <a:rPr lang="en-US" sz="2200" dirty="0" err="1"/>
              <a:t>Baryki</a:t>
            </a:r>
            <a:r>
              <a:rPr lang="en-US" sz="2200" dirty="0"/>
              <a:t> et al., 2021). </a:t>
            </a:r>
          </a:p>
          <a:p>
            <a:pPr marL="0" indent="0">
              <a:buNone/>
            </a:pPr>
            <a:r>
              <a:rPr lang="en-US" sz="2400" b="1" dirty="0"/>
              <a:t>The goal of this study is to;</a:t>
            </a:r>
          </a:p>
          <a:p>
            <a:pPr marL="0" indent="0">
              <a:buNone/>
            </a:pPr>
            <a:r>
              <a:rPr lang="en-US" sz="2400" dirty="0"/>
              <a:t>1. Explore digital transformation within the hospitality sector, the role of AI, mobile technology, and digital automation tools. </a:t>
            </a:r>
          </a:p>
          <a:p>
            <a:pPr marL="0" indent="0">
              <a:buNone/>
            </a:pPr>
            <a:r>
              <a:rPr lang="en-US" sz="2400" dirty="0"/>
              <a:t>2. The study will also examine how these advancements affect guest satisfaction, operational efficiency, and long-term sustainability, </a:t>
            </a:r>
          </a:p>
          <a:p>
            <a:pPr marL="0" indent="0">
              <a:buNone/>
            </a:pPr>
            <a:r>
              <a:rPr lang="en-US" sz="2400" dirty="0"/>
              <a:t>3. It will also provide insights into future trends and strategies to ensure industry resilience</a:t>
            </a:r>
          </a:p>
          <a:p>
            <a:endParaRPr lang="en-US" sz="2200" dirty="0"/>
          </a:p>
          <a:p>
            <a:endParaRPr lang="en-US" sz="2200" dirty="0"/>
          </a:p>
          <a:p>
            <a:endParaRPr lang="en-US" sz="2200" dirty="0"/>
          </a:p>
          <a:p>
            <a:endParaRPr lang="en-US" sz="2200" dirty="0"/>
          </a:p>
          <a:p>
            <a:endParaRPr lang="en-US" sz="2200" dirty="0"/>
          </a:p>
          <a:p>
            <a:pPr marL="0" indent="0">
              <a:buNone/>
            </a:pPr>
            <a:r>
              <a:rPr lang="en-US" sz="2200" dirty="0"/>
              <a:t> </a:t>
            </a:r>
          </a:p>
          <a:p>
            <a:endParaRPr lang="en-US" sz="2200" dirty="0"/>
          </a:p>
        </p:txBody>
      </p:sp>
    </p:spTree>
    <p:extLst>
      <p:ext uri="{BB962C8B-B14F-4D97-AF65-F5344CB8AC3E}">
        <p14:creationId xmlns:p14="http://schemas.microsoft.com/office/powerpoint/2010/main" val="3277576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1A5F1-32D5-4CA2-B5D9-290D49359ECF}"/>
              </a:ext>
            </a:extLst>
          </p:cNvPr>
          <p:cNvSpPr>
            <a:spLocks noGrp="1"/>
          </p:cNvSpPr>
          <p:nvPr>
            <p:ph type="title"/>
          </p:nvPr>
        </p:nvSpPr>
        <p:spPr>
          <a:xfrm>
            <a:off x="616614" y="0"/>
            <a:ext cx="9404723" cy="648929"/>
          </a:xfrm>
        </p:spPr>
        <p:txBody>
          <a:bodyPr/>
          <a:lstStyle/>
          <a:p>
            <a:pPr algn="ctr"/>
            <a:r>
              <a:rPr lang="en-US" b="1" dirty="0">
                <a:latin typeface="Arial Black" panose="020B0A04020102020204" pitchFamily="34" charset="0"/>
              </a:rPr>
              <a:t>Literature review </a:t>
            </a:r>
          </a:p>
        </p:txBody>
      </p:sp>
      <p:sp>
        <p:nvSpPr>
          <p:cNvPr id="3" name="Content Placeholder 2">
            <a:extLst>
              <a:ext uri="{FF2B5EF4-FFF2-40B4-BE49-F238E27FC236}">
                <a16:creationId xmlns:a16="http://schemas.microsoft.com/office/drawing/2014/main" id="{6B6E053E-F9AF-4E68-B2D0-38E4759C53E6}"/>
              </a:ext>
            </a:extLst>
          </p:cNvPr>
          <p:cNvSpPr>
            <a:spLocks noGrp="1"/>
          </p:cNvSpPr>
          <p:nvPr>
            <p:ph idx="1"/>
          </p:nvPr>
        </p:nvSpPr>
        <p:spPr>
          <a:xfrm>
            <a:off x="-1" y="648929"/>
            <a:ext cx="12005187" cy="6209071"/>
          </a:xfrm>
        </p:spPr>
        <p:txBody>
          <a:bodyPr>
            <a:normAutofit fontScale="92500"/>
          </a:bodyPr>
          <a:lstStyle/>
          <a:p>
            <a:pPr marL="0" indent="0">
              <a:buNone/>
            </a:pPr>
            <a:r>
              <a:rPr lang="en-US" sz="2800" b="1" dirty="0"/>
              <a:t>AI and Personalization </a:t>
            </a:r>
          </a:p>
          <a:p>
            <a:r>
              <a:rPr lang="en-US" sz="2800" b="1" i="1" dirty="0"/>
              <a:t>Strengths:</a:t>
            </a:r>
            <a:r>
              <a:rPr lang="en-US" sz="2800" dirty="0"/>
              <a:t> AI's ability to provide personalized responses has improved overall customer satisfaction (</a:t>
            </a:r>
            <a:r>
              <a:rPr lang="en-US" sz="2800" dirty="0" err="1"/>
              <a:t>Baryki</a:t>
            </a:r>
            <a:r>
              <a:rPr lang="en-US" sz="2800" dirty="0"/>
              <a:t> et al., 2021), while Kannan (2024) emphasizes its strength in rapidly processing data to optimize bookings and enhance the guest experience</a:t>
            </a:r>
          </a:p>
          <a:p>
            <a:r>
              <a:rPr lang="en-US" sz="2800" b="1" dirty="0"/>
              <a:t>Limitations: </a:t>
            </a:r>
            <a:r>
              <a:rPr lang="en-US" sz="2800" dirty="0"/>
              <a:t>Huang et al. (2022) point out that AI systems often fail to replicate the empathy that human staff provide. Yadav et al. (2024) further explain that while AI can manage simple inquiries, it often struggles with more complex issues requiring emotional intelligence.</a:t>
            </a:r>
          </a:p>
          <a:p>
            <a:r>
              <a:rPr lang="en-US" sz="2800" b="1" i="1" dirty="0"/>
              <a:t>Weakness: </a:t>
            </a:r>
            <a:r>
              <a:rPr lang="en-US" sz="2800" dirty="0"/>
              <a:t>However, concerns like data privacy, security risks, and potential job displacement need to be addressed (Yadav, 2024). A balanced integration of AI and human interaction, as suggested by </a:t>
            </a:r>
            <a:r>
              <a:rPr lang="en-US" sz="2800" dirty="0" err="1"/>
              <a:t>Baryki</a:t>
            </a:r>
            <a:r>
              <a:rPr lang="en-US" sz="2800" dirty="0"/>
              <a:t> et al. (2021), could ensure that technology enhances, rather than replaces, personalized guest service.</a:t>
            </a:r>
          </a:p>
          <a:p>
            <a:endParaRPr lang="en-US" sz="2800" dirty="0"/>
          </a:p>
        </p:txBody>
      </p:sp>
    </p:spTree>
    <p:extLst>
      <p:ext uri="{BB962C8B-B14F-4D97-AF65-F5344CB8AC3E}">
        <p14:creationId xmlns:p14="http://schemas.microsoft.com/office/powerpoint/2010/main" val="1898979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1A5F1-32D5-4CA2-B5D9-290D49359ECF}"/>
              </a:ext>
            </a:extLst>
          </p:cNvPr>
          <p:cNvSpPr>
            <a:spLocks noGrp="1"/>
          </p:cNvSpPr>
          <p:nvPr>
            <p:ph type="title"/>
          </p:nvPr>
        </p:nvSpPr>
        <p:spPr>
          <a:xfrm>
            <a:off x="675608" y="0"/>
            <a:ext cx="9404723" cy="752168"/>
          </a:xfrm>
        </p:spPr>
        <p:txBody>
          <a:bodyPr/>
          <a:lstStyle/>
          <a:p>
            <a:pPr algn="ctr"/>
            <a:r>
              <a:rPr lang="en-US" b="1" dirty="0">
                <a:latin typeface="Arial Black" panose="020B0A04020102020204" pitchFamily="34" charset="0"/>
              </a:rPr>
              <a:t>Literature review </a:t>
            </a:r>
          </a:p>
        </p:txBody>
      </p:sp>
      <p:sp>
        <p:nvSpPr>
          <p:cNvPr id="3" name="Content Placeholder 2">
            <a:extLst>
              <a:ext uri="{FF2B5EF4-FFF2-40B4-BE49-F238E27FC236}">
                <a16:creationId xmlns:a16="http://schemas.microsoft.com/office/drawing/2014/main" id="{6B6E053E-F9AF-4E68-B2D0-38E4759C53E6}"/>
              </a:ext>
            </a:extLst>
          </p:cNvPr>
          <p:cNvSpPr>
            <a:spLocks noGrp="1"/>
          </p:cNvSpPr>
          <p:nvPr>
            <p:ph idx="1"/>
          </p:nvPr>
        </p:nvSpPr>
        <p:spPr>
          <a:xfrm>
            <a:off x="0" y="752168"/>
            <a:ext cx="11931446" cy="6002594"/>
          </a:xfrm>
        </p:spPr>
        <p:txBody>
          <a:bodyPr>
            <a:normAutofit lnSpcReduction="10000"/>
          </a:bodyPr>
          <a:lstStyle/>
          <a:p>
            <a:pPr marL="0" indent="0">
              <a:buNone/>
            </a:pPr>
            <a:r>
              <a:rPr lang="en-US" sz="2400" b="1" dirty="0"/>
              <a:t>Mobile Technologies and Automation </a:t>
            </a:r>
          </a:p>
          <a:p>
            <a:r>
              <a:rPr lang="en-US" sz="2400" b="1" i="1" dirty="0"/>
              <a:t>Strengths: </a:t>
            </a:r>
            <a:r>
              <a:rPr lang="en-US" sz="2400" dirty="0"/>
              <a:t>These innovations boost operational efficiency and guest satisfaction by offering more control over the stay (</a:t>
            </a:r>
            <a:r>
              <a:rPr lang="en-US" sz="2400" dirty="0" err="1"/>
              <a:t>Alauddin</a:t>
            </a:r>
            <a:r>
              <a:rPr lang="en-US" sz="2400" dirty="0"/>
              <a:t>, Hossain, &amp; </a:t>
            </a:r>
            <a:r>
              <a:rPr lang="en-US" sz="2400" dirty="0" err="1"/>
              <a:t>Mowla</a:t>
            </a:r>
            <a:r>
              <a:rPr lang="en-US" sz="2400" dirty="0"/>
              <a:t>, 2022). </a:t>
            </a:r>
            <a:r>
              <a:rPr lang="en-US" sz="2400" dirty="0" err="1"/>
              <a:t>Buhalis</a:t>
            </a:r>
            <a:r>
              <a:rPr lang="en-US" sz="2400" dirty="0"/>
              <a:t> et al. (2019) identify speed, convenience, and personalization as key strengths of these technologies.</a:t>
            </a:r>
          </a:p>
          <a:p>
            <a:r>
              <a:rPr lang="en-US" sz="2400" b="1" i="1" dirty="0"/>
              <a:t>Limitations: </a:t>
            </a:r>
            <a:r>
              <a:rPr lang="en-US" sz="2400" dirty="0"/>
              <a:t>However, challenges exist, particularly for older guests or those unfamiliar with technology (</a:t>
            </a:r>
            <a:r>
              <a:rPr lang="en-US" sz="2400" dirty="0" err="1"/>
              <a:t>Ercan</a:t>
            </a:r>
            <a:r>
              <a:rPr lang="en-US" sz="2400" dirty="0"/>
              <a:t>, 2019). Technical issues such as app malfunctions can also disrupt the seamless experience hotels aim to provide (</a:t>
            </a:r>
            <a:r>
              <a:rPr lang="en-US" sz="2400" dirty="0" err="1"/>
              <a:t>Nikolskaya</a:t>
            </a:r>
            <a:r>
              <a:rPr lang="en-US" sz="2400" dirty="0"/>
              <a:t> et al., 2021). Furthermore, </a:t>
            </a:r>
            <a:r>
              <a:rPr lang="en-US" sz="2400" dirty="0" err="1"/>
              <a:t>Jabeen</a:t>
            </a:r>
            <a:r>
              <a:rPr lang="en-US" sz="2400" dirty="0"/>
              <a:t>, Al Zaidi, and Al </a:t>
            </a:r>
            <a:r>
              <a:rPr lang="en-US" sz="2400" dirty="0" err="1"/>
              <a:t>Dhaheri</a:t>
            </a:r>
            <a:r>
              <a:rPr lang="en-US" sz="2400" dirty="0"/>
              <a:t> (2022) note that reduced face-to-face interaction can diminish the personal touch traditionally associated with hospitality. </a:t>
            </a:r>
          </a:p>
          <a:p>
            <a:r>
              <a:rPr lang="en-US" sz="2400" b="1" i="1" dirty="0"/>
              <a:t>Weakness: </a:t>
            </a:r>
            <a:r>
              <a:rPr lang="en-US" sz="2400" dirty="0"/>
              <a:t>However, hotels must balance technology use with human interaction to meet the needs of all guests, especially those less tech-savvy (Ivanov &amp; Webster, 2019). As </a:t>
            </a:r>
            <a:r>
              <a:rPr lang="en-US" sz="2400" dirty="0" err="1"/>
              <a:t>Buhalis</a:t>
            </a:r>
            <a:r>
              <a:rPr lang="en-US" sz="2400" dirty="0"/>
              <a:t> et al. (2019) emphasize, a strategy that combines efficiency with personal engagement will fully leverage the strengths of mobile technologies.</a:t>
            </a:r>
          </a:p>
          <a:p>
            <a:endParaRPr lang="en-US" sz="2400" dirty="0"/>
          </a:p>
          <a:p>
            <a:endParaRPr lang="en-US" sz="2400" dirty="0"/>
          </a:p>
        </p:txBody>
      </p:sp>
    </p:spTree>
    <p:extLst>
      <p:ext uri="{BB962C8B-B14F-4D97-AF65-F5344CB8AC3E}">
        <p14:creationId xmlns:p14="http://schemas.microsoft.com/office/powerpoint/2010/main" val="1866237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5F8D1-DB4F-4565-8C74-D4C03F1DEDEC}"/>
              </a:ext>
            </a:extLst>
          </p:cNvPr>
          <p:cNvSpPr>
            <a:spLocks noGrp="1"/>
          </p:cNvSpPr>
          <p:nvPr>
            <p:ph type="title"/>
          </p:nvPr>
        </p:nvSpPr>
        <p:spPr>
          <a:xfrm>
            <a:off x="645130" y="-90665"/>
            <a:ext cx="9404723" cy="700265"/>
          </a:xfrm>
        </p:spPr>
        <p:txBody>
          <a:bodyPr/>
          <a:lstStyle/>
          <a:p>
            <a:r>
              <a:rPr lang="en-US" b="1" dirty="0">
                <a:latin typeface="Arial Black" panose="020B0A04020102020204" pitchFamily="34" charset="0"/>
              </a:rPr>
              <a:t>Literature review (</a:t>
            </a:r>
            <a:r>
              <a:rPr lang="en-US" b="1" dirty="0" err="1">
                <a:latin typeface="Arial Black" panose="020B0A04020102020204" pitchFamily="34" charset="0"/>
              </a:rPr>
              <a:t>contd</a:t>
            </a:r>
            <a:r>
              <a:rPr lang="en-US" b="1" dirty="0">
                <a:latin typeface="Arial Black" panose="020B0A04020102020204" pitchFamily="34" charset="0"/>
              </a:rPr>
              <a:t>)</a:t>
            </a:r>
          </a:p>
        </p:txBody>
      </p:sp>
      <p:sp>
        <p:nvSpPr>
          <p:cNvPr id="3" name="Content Placeholder 2">
            <a:extLst>
              <a:ext uri="{FF2B5EF4-FFF2-40B4-BE49-F238E27FC236}">
                <a16:creationId xmlns:a16="http://schemas.microsoft.com/office/drawing/2014/main" id="{7ECBAA34-0130-479E-8E59-230E944A326B}"/>
              </a:ext>
            </a:extLst>
          </p:cNvPr>
          <p:cNvSpPr>
            <a:spLocks noGrp="1"/>
          </p:cNvSpPr>
          <p:nvPr>
            <p:ph idx="1"/>
          </p:nvPr>
        </p:nvSpPr>
        <p:spPr>
          <a:xfrm>
            <a:off x="235974" y="609600"/>
            <a:ext cx="11828207" cy="6248400"/>
          </a:xfrm>
        </p:spPr>
        <p:txBody>
          <a:bodyPr>
            <a:normAutofit lnSpcReduction="10000"/>
          </a:bodyPr>
          <a:lstStyle/>
          <a:p>
            <a:pPr marL="0" indent="0">
              <a:buNone/>
            </a:pPr>
            <a:r>
              <a:rPr lang="en-US" sz="2400" b="1" dirty="0"/>
              <a:t>Digital Marketing </a:t>
            </a:r>
          </a:p>
          <a:p>
            <a:r>
              <a:rPr lang="en-US" sz="2400" b="1" dirty="0"/>
              <a:t>Strengths: </a:t>
            </a:r>
            <a:r>
              <a:rPr lang="en-US" sz="2400" dirty="0"/>
              <a:t>Kumar (2021) stresses that digital marketing boosts revenue by allowing real-time tracking of customer behavior and strategy adjustments. </a:t>
            </a:r>
            <a:r>
              <a:rPr lang="en-US" sz="2400" dirty="0" err="1"/>
              <a:t>Sakas</a:t>
            </a:r>
            <a:r>
              <a:rPr lang="en-US" sz="2400" dirty="0"/>
              <a:t> et al. (2022) add that data analytics enhance these campaigns for better targeting and optimization.</a:t>
            </a:r>
          </a:p>
          <a:p>
            <a:r>
              <a:rPr lang="en-US" sz="2400" b="1" i="1" dirty="0"/>
              <a:t>Limitations</a:t>
            </a:r>
            <a:r>
              <a:rPr lang="en-US" sz="2400" dirty="0"/>
              <a:t> :Moreover, managing personalized marketing campaigns can be complex, with concerns over data privacy potentially alienating customers (</a:t>
            </a:r>
            <a:r>
              <a:rPr lang="en-US" sz="2400" dirty="0" err="1"/>
              <a:t>Balatska</a:t>
            </a:r>
            <a:r>
              <a:rPr lang="en-US" sz="2400" dirty="0"/>
              <a:t> et al., 2022). Poorly executed marketing strategies, such as intrusive advertising, may harm a brand's reputation (Santos &amp; Silva, 2019).</a:t>
            </a:r>
          </a:p>
          <a:p>
            <a:r>
              <a:rPr lang="en-US" sz="2400" b="1" i="1" dirty="0"/>
              <a:t>Opportunities: </a:t>
            </a:r>
            <a:r>
              <a:rPr lang="en-US" sz="2400" dirty="0"/>
              <a:t>AI and machine learning enable businesses to predict customer needs and automate personalized interactions (</a:t>
            </a:r>
            <a:r>
              <a:rPr lang="en-US" sz="2400" dirty="0" err="1"/>
              <a:t>Verhun</a:t>
            </a:r>
            <a:r>
              <a:rPr lang="en-US" sz="2400" dirty="0"/>
              <a:t> et al., 2022). </a:t>
            </a:r>
          </a:p>
          <a:p>
            <a:pPr marL="0" indent="0">
              <a:buNone/>
            </a:pPr>
            <a:r>
              <a:rPr lang="en-US" sz="2400" b="1" dirty="0"/>
              <a:t>Challenges of Digital Transformation </a:t>
            </a:r>
          </a:p>
          <a:p>
            <a:r>
              <a:rPr lang="en-US" sz="2400" b="1" dirty="0"/>
              <a:t>High implementation costs</a:t>
            </a:r>
            <a:r>
              <a:rPr lang="en-US" sz="2400" dirty="0"/>
              <a:t>, </a:t>
            </a:r>
          </a:p>
          <a:p>
            <a:r>
              <a:rPr lang="en-US" sz="2400" b="1" dirty="0"/>
              <a:t>Cybersecurity risks</a:t>
            </a:r>
            <a:r>
              <a:rPr lang="en-US" sz="2400" dirty="0"/>
              <a:t>, and</a:t>
            </a:r>
          </a:p>
          <a:p>
            <a:r>
              <a:rPr lang="en-US" sz="2400" b="1" dirty="0"/>
              <a:t>Workforce resistance </a:t>
            </a:r>
            <a:r>
              <a:rPr lang="en-US" sz="2400" dirty="0"/>
              <a:t>are notable obstacles. </a:t>
            </a:r>
          </a:p>
        </p:txBody>
      </p:sp>
    </p:spTree>
    <p:extLst>
      <p:ext uri="{BB962C8B-B14F-4D97-AF65-F5344CB8AC3E}">
        <p14:creationId xmlns:p14="http://schemas.microsoft.com/office/powerpoint/2010/main" val="1741395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30F0-13E3-4A46-9AC1-1186043AC795}"/>
              </a:ext>
            </a:extLst>
          </p:cNvPr>
          <p:cNvSpPr>
            <a:spLocks noGrp="1"/>
          </p:cNvSpPr>
          <p:nvPr>
            <p:ph type="title"/>
          </p:nvPr>
        </p:nvSpPr>
        <p:spPr>
          <a:xfrm>
            <a:off x="174162" y="187247"/>
            <a:ext cx="11093605" cy="668159"/>
          </a:xfrm>
        </p:spPr>
        <p:txBody>
          <a:bodyPr/>
          <a:lstStyle/>
          <a:p>
            <a:r>
              <a:rPr lang="en-US" sz="3600" b="1" dirty="0"/>
              <a:t>Application to the Hotel and Hospitality Sector </a:t>
            </a:r>
          </a:p>
        </p:txBody>
      </p:sp>
      <p:sp>
        <p:nvSpPr>
          <p:cNvPr id="3" name="Content Placeholder 2">
            <a:extLst>
              <a:ext uri="{FF2B5EF4-FFF2-40B4-BE49-F238E27FC236}">
                <a16:creationId xmlns:a16="http://schemas.microsoft.com/office/drawing/2014/main" id="{6D62D9DD-B663-4824-9461-52A9405DEDD7}"/>
              </a:ext>
            </a:extLst>
          </p:cNvPr>
          <p:cNvSpPr>
            <a:spLocks noGrp="1"/>
          </p:cNvSpPr>
          <p:nvPr>
            <p:ph idx="1"/>
          </p:nvPr>
        </p:nvSpPr>
        <p:spPr>
          <a:xfrm>
            <a:off x="174162" y="855405"/>
            <a:ext cx="11843676" cy="5815347"/>
          </a:xfrm>
        </p:spPr>
        <p:txBody>
          <a:bodyPr>
            <a:normAutofit lnSpcReduction="10000"/>
          </a:bodyPr>
          <a:lstStyle/>
          <a:p>
            <a:r>
              <a:rPr lang="en-US" sz="2400" b="1" dirty="0"/>
              <a:t>Political: </a:t>
            </a:r>
            <a:r>
              <a:rPr lang="en-US" sz="2400" dirty="0"/>
              <a:t>Airbnb’s experience with regulatory challenges serves as another example. The platform has faced government restrictions in cities worldwide due to its disruptive impact on traditional hotels and local housing markets (Informs, 2021). To comply with these regulations, Airbnb negotiated with local authorities, imposed short-term rental limits, and agreed to pay local taxes (Jain, 2024)</a:t>
            </a:r>
          </a:p>
          <a:p>
            <a:r>
              <a:rPr lang="en-US" sz="2400" b="1" dirty="0"/>
              <a:t>Economic: </a:t>
            </a:r>
            <a:r>
              <a:rPr lang="en-US" sz="2400" dirty="0"/>
              <a:t>the rise of budget hotels like Motel 6 and Super 8 has disrupted the traditional luxury hotel market. These budget chains leverage digital innovations, such as online booking and automated customer service, to offer affordable accommodations while maintaining operational efficiency (</a:t>
            </a:r>
            <a:r>
              <a:rPr lang="en-US" sz="2400" dirty="0" err="1"/>
              <a:t>Nikopoulou</a:t>
            </a:r>
            <a:r>
              <a:rPr lang="en-US" sz="2400" dirty="0"/>
              <a:t> et al., 2023). </a:t>
            </a:r>
          </a:p>
          <a:p>
            <a:r>
              <a:rPr lang="en-US" sz="2400" b="1" dirty="0"/>
              <a:t>Social: </a:t>
            </a:r>
            <a:r>
              <a:rPr lang="en-US" sz="2400" dirty="0"/>
              <a:t>Social media platforms enable hotels to connect with customers, build brand presence, and gather valuable feedback (Quintana, 2024). Marriott International, for example, uses social media to engage guests through promotional content and customer interactions, fostering loyalty (Marques &amp; Marques, 2023).</a:t>
            </a:r>
          </a:p>
        </p:txBody>
      </p:sp>
    </p:spTree>
    <p:extLst>
      <p:ext uri="{BB962C8B-B14F-4D97-AF65-F5344CB8AC3E}">
        <p14:creationId xmlns:p14="http://schemas.microsoft.com/office/powerpoint/2010/main" val="1706971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30F0-13E3-4A46-9AC1-1186043AC795}"/>
              </a:ext>
            </a:extLst>
          </p:cNvPr>
          <p:cNvSpPr>
            <a:spLocks noGrp="1"/>
          </p:cNvSpPr>
          <p:nvPr>
            <p:ph type="title"/>
          </p:nvPr>
        </p:nvSpPr>
        <p:spPr>
          <a:xfrm>
            <a:off x="174162" y="187247"/>
            <a:ext cx="11093605" cy="668159"/>
          </a:xfrm>
        </p:spPr>
        <p:txBody>
          <a:bodyPr/>
          <a:lstStyle/>
          <a:p>
            <a:r>
              <a:rPr lang="en-US" sz="3600" b="1" dirty="0"/>
              <a:t>Application to the Hotel and Hospitality Sector </a:t>
            </a:r>
          </a:p>
        </p:txBody>
      </p:sp>
      <p:sp>
        <p:nvSpPr>
          <p:cNvPr id="3" name="Content Placeholder 2">
            <a:extLst>
              <a:ext uri="{FF2B5EF4-FFF2-40B4-BE49-F238E27FC236}">
                <a16:creationId xmlns:a16="http://schemas.microsoft.com/office/drawing/2014/main" id="{6D62D9DD-B663-4824-9461-52A9405DEDD7}"/>
              </a:ext>
            </a:extLst>
          </p:cNvPr>
          <p:cNvSpPr>
            <a:spLocks noGrp="1"/>
          </p:cNvSpPr>
          <p:nvPr>
            <p:ph idx="1"/>
          </p:nvPr>
        </p:nvSpPr>
        <p:spPr>
          <a:xfrm>
            <a:off x="174162" y="855405"/>
            <a:ext cx="11843676" cy="5815347"/>
          </a:xfrm>
        </p:spPr>
        <p:txBody>
          <a:bodyPr>
            <a:normAutofit lnSpcReduction="10000"/>
          </a:bodyPr>
          <a:lstStyle/>
          <a:p>
            <a:r>
              <a:rPr lang="en-US" sz="2400" b="1" dirty="0"/>
              <a:t>Technological</a:t>
            </a:r>
            <a:r>
              <a:rPr lang="en-US" sz="2400" dirty="0"/>
              <a:t>: AI-powered chatbots also play a critical role in providing 24/7 customer service. For instance, Marriott’s chatbot "Marriott Bot" handles guest inquiries, offers local recommendations, and manages reservations, thereby improving responsiveness and reducing the need for human staff (Marriott, 2024). </a:t>
            </a:r>
          </a:p>
          <a:p>
            <a:r>
              <a:rPr lang="en-US" sz="2400" b="1" dirty="0"/>
              <a:t>Environmental</a:t>
            </a:r>
            <a:r>
              <a:rPr lang="en-US" sz="2400" dirty="0"/>
              <a:t>: Environmental sustainability has become a priority for many hotels, driven by both consumer demand and the need to mitigate environmental impacts. Hotels are adopting eco-friendly practices such as energy-efficient operations, water conservation, and waste reduction (Apse, 2024). These measures not only reduce environmental footprints but also attract eco-conscious travelers (</a:t>
            </a:r>
            <a:r>
              <a:rPr lang="en-US" sz="2400" dirty="0" err="1"/>
              <a:t>Abeba</a:t>
            </a:r>
            <a:r>
              <a:rPr lang="en-US" sz="2400" dirty="0"/>
              <a:t>, 2024). </a:t>
            </a:r>
          </a:p>
          <a:p>
            <a:r>
              <a:rPr lang="en-US" sz="2400" b="1" dirty="0"/>
              <a:t>Legal</a:t>
            </a:r>
            <a:r>
              <a:rPr lang="en-US" sz="2400" dirty="0"/>
              <a:t>: Data breaches, such as Marriott’s 2018 incident, have led to increased regulatory scrutiny and lawsuits (Federal Trade Commission, 2024). Hotels must now comply with data protection laws like the GDPR and the California Consumer Privacy Act (CCPA) to avoid financial penalties and reputational damage (</a:t>
            </a:r>
            <a:r>
              <a:rPr lang="en-US" sz="2400" dirty="0" err="1"/>
              <a:t>Mignacca</a:t>
            </a:r>
            <a:r>
              <a:rPr lang="en-US" sz="2400" dirty="0"/>
              <a:t>, 2022).</a:t>
            </a:r>
          </a:p>
        </p:txBody>
      </p:sp>
    </p:spTree>
    <p:extLst>
      <p:ext uri="{BB962C8B-B14F-4D97-AF65-F5344CB8AC3E}">
        <p14:creationId xmlns:p14="http://schemas.microsoft.com/office/powerpoint/2010/main" val="3386749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DA791-A0A4-43FC-9422-F9041804752C}"/>
              </a:ext>
            </a:extLst>
          </p:cNvPr>
          <p:cNvSpPr>
            <a:spLocks noGrp="1"/>
          </p:cNvSpPr>
          <p:nvPr>
            <p:ph type="title"/>
          </p:nvPr>
        </p:nvSpPr>
        <p:spPr>
          <a:xfrm>
            <a:off x="645130" y="0"/>
            <a:ext cx="9404723" cy="609601"/>
          </a:xfrm>
        </p:spPr>
        <p:txBody>
          <a:bodyPr/>
          <a:lstStyle/>
          <a:p>
            <a:r>
              <a:rPr lang="en-US" sz="2800" b="1" dirty="0"/>
              <a:t>Evaluating Future Policy and Management Options </a:t>
            </a:r>
          </a:p>
        </p:txBody>
      </p:sp>
      <p:sp>
        <p:nvSpPr>
          <p:cNvPr id="3" name="Content Placeholder 2">
            <a:extLst>
              <a:ext uri="{FF2B5EF4-FFF2-40B4-BE49-F238E27FC236}">
                <a16:creationId xmlns:a16="http://schemas.microsoft.com/office/drawing/2014/main" id="{2ABD0AFB-BEB0-4F4C-BB2E-8890F0BD7F91}"/>
              </a:ext>
            </a:extLst>
          </p:cNvPr>
          <p:cNvSpPr>
            <a:spLocks noGrp="1"/>
          </p:cNvSpPr>
          <p:nvPr>
            <p:ph idx="1"/>
          </p:nvPr>
        </p:nvSpPr>
        <p:spPr>
          <a:xfrm>
            <a:off x="176981" y="442452"/>
            <a:ext cx="11369889" cy="6415548"/>
          </a:xfrm>
        </p:spPr>
        <p:txBody>
          <a:bodyPr>
            <a:normAutofit fontScale="92500" lnSpcReduction="10000"/>
          </a:bodyPr>
          <a:lstStyle/>
          <a:p>
            <a:r>
              <a:rPr lang="en-US" sz="2400" b="1" dirty="0"/>
              <a:t>Investment in Technology</a:t>
            </a:r>
            <a:r>
              <a:rPr lang="en-US" sz="2400" dirty="0"/>
              <a:t>: AI-driven tools such as chatbots and virtual assistants have already shown their potential in enhancing guest experiences and optimizing operations (</a:t>
            </a:r>
            <a:r>
              <a:rPr lang="en-US" sz="2400" dirty="0" err="1"/>
              <a:t>Jabeen</a:t>
            </a:r>
            <a:r>
              <a:rPr lang="en-US" sz="2400" dirty="0"/>
              <a:t> et al., 2022; Ivanov, 2019). </a:t>
            </a:r>
          </a:p>
          <a:p>
            <a:r>
              <a:rPr lang="en-US" sz="2400" b="1" dirty="0"/>
              <a:t>Training and Upskilling</a:t>
            </a:r>
            <a:r>
              <a:rPr lang="en-US" sz="2400" dirty="0"/>
              <a:t>: Hotels should implement comprehensive training programs focused on upskilling employees in areas such as data management, AI interaction, and digital marketing (</a:t>
            </a:r>
            <a:r>
              <a:rPr lang="en-US" sz="2400" dirty="0" err="1"/>
              <a:t>Bilgili</a:t>
            </a:r>
            <a:r>
              <a:rPr lang="en-US" sz="2400" dirty="0"/>
              <a:t> &amp; </a:t>
            </a:r>
            <a:r>
              <a:rPr lang="en-US" sz="2400" dirty="0" err="1"/>
              <a:t>Koc</a:t>
            </a:r>
            <a:r>
              <a:rPr lang="en-US" sz="2400" dirty="0"/>
              <a:t>, 2021; </a:t>
            </a:r>
            <a:r>
              <a:rPr lang="en-US" sz="2400" dirty="0" err="1"/>
              <a:t>Alrawadieh</a:t>
            </a:r>
            <a:r>
              <a:rPr lang="en-US" sz="2400" dirty="0"/>
              <a:t> et al., 2021). </a:t>
            </a:r>
          </a:p>
          <a:p>
            <a:r>
              <a:rPr lang="en-US" sz="2400" b="1" dirty="0"/>
              <a:t>Sustainability Integration</a:t>
            </a:r>
            <a:r>
              <a:rPr lang="en-US" sz="2400" dirty="0"/>
              <a:t>:  For instance, hotels can implement energy management systems that use IoT sensors and smart analytics to optimize energy consumption, thereby reducing both costs and environmental impact (Apse, 2024; </a:t>
            </a:r>
            <a:r>
              <a:rPr lang="en-US" sz="2400" dirty="0" err="1"/>
              <a:t>Ratna</a:t>
            </a:r>
            <a:r>
              <a:rPr lang="en-US" sz="2400" dirty="0"/>
              <a:t> et al., 2024). </a:t>
            </a:r>
          </a:p>
          <a:p>
            <a:r>
              <a:rPr lang="en-US" sz="2400" b="1" dirty="0"/>
              <a:t>Customer-Centric Digital Innovations</a:t>
            </a:r>
            <a:r>
              <a:rPr lang="en-US" sz="2400" dirty="0"/>
              <a:t>:  AI-driven concierge services, virtual reality (VR) for travel planning, and immersive experiences like VR property tours can offer guests a new level of personalization and convenience (</a:t>
            </a:r>
            <a:r>
              <a:rPr lang="en-US" sz="2400" dirty="0" err="1"/>
              <a:t>Bulchand-Gidumal</a:t>
            </a:r>
            <a:r>
              <a:rPr lang="en-US" sz="2400" dirty="0"/>
              <a:t>, 2022). </a:t>
            </a:r>
          </a:p>
          <a:p>
            <a:r>
              <a:rPr lang="en-US" sz="2400" dirty="0"/>
              <a:t> </a:t>
            </a:r>
            <a:r>
              <a:rPr lang="en-US" sz="2400" b="1" dirty="0"/>
              <a:t>Data Privacy Management</a:t>
            </a:r>
            <a:r>
              <a:rPr lang="en-US" sz="2400" dirty="0"/>
              <a:t>: With data breaches becoming more frequent, hotels must develop robust policies to safeguard guest data and ensure compliance with global data protection regulations such as GDPR and CCPA (Coker, 2024; Johnson, 2024). Investing in advanced cybersecurity technologies is essential for protecting sensitive information (</a:t>
            </a:r>
            <a:r>
              <a:rPr lang="en-US" sz="2400" dirty="0" err="1"/>
              <a:t>Mignacca</a:t>
            </a:r>
            <a:r>
              <a:rPr lang="en-US" sz="2400" dirty="0"/>
              <a:t>, 2022). </a:t>
            </a:r>
          </a:p>
        </p:txBody>
      </p:sp>
    </p:spTree>
    <p:extLst>
      <p:ext uri="{BB962C8B-B14F-4D97-AF65-F5344CB8AC3E}">
        <p14:creationId xmlns:p14="http://schemas.microsoft.com/office/powerpoint/2010/main" val="2578090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A5065-04CB-4B0B-8A37-7F15E4B289B6}"/>
              </a:ext>
            </a:extLst>
          </p:cNvPr>
          <p:cNvSpPr>
            <a:spLocks noGrp="1"/>
          </p:cNvSpPr>
          <p:nvPr>
            <p:ph type="title"/>
          </p:nvPr>
        </p:nvSpPr>
        <p:spPr>
          <a:xfrm>
            <a:off x="557620" y="0"/>
            <a:ext cx="9404723" cy="663677"/>
          </a:xfrm>
        </p:spPr>
        <p:txBody>
          <a:bodyPr/>
          <a:lstStyle/>
          <a:p>
            <a:pPr algn="ctr"/>
            <a:r>
              <a:rPr lang="en-US" b="1" dirty="0"/>
              <a:t>Conclusion </a:t>
            </a:r>
          </a:p>
        </p:txBody>
      </p:sp>
      <p:sp>
        <p:nvSpPr>
          <p:cNvPr id="3" name="Content Placeholder 2">
            <a:extLst>
              <a:ext uri="{FF2B5EF4-FFF2-40B4-BE49-F238E27FC236}">
                <a16:creationId xmlns:a16="http://schemas.microsoft.com/office/drawing/2014/main" id="{7B2B248E-6141-47E6-AAD6-C7160AD7200D}"/>
              </a:ext>
            </a:extLst>
          </p:cNvPr>
          <p:cNvSpPr>
            <a:spLocks noGrp="1"/>
          </p:cNvSpPr>
          <p:nvPr>
            <p:ph idx="1"/>
          </p:nvPr>
        </p:nvSpPr>
        <p:spPr>
          <a:xfrm>
            <a:off x="0" y="663677"/>
            <a:ext cx="12049432" cy="6061587"/>
          </a:xfrm>
        </p:spPr>
        <p:txBody>
          <a:bodyPr>
            <a:normAutofit/>
          </a:bodyPr>
          <a:lstStyle/>
          <a:p>
            <a:r>
              <a:rPr lang="en-US" sz="2400" dirty="0"/>
              <a:t>The digital transformation of the hospitality industry, driven by AI, mobile technologies, and automation, has revolutionized guest experiences and operational efficiency. </a:t>
            </a:r>
          </a:p>
          <a:p>
            <a:r>
              <a:rPr lang="en-US" sz="2400" dirty="0"/>
              <a:t>While these advancements offer significant benefits, such as enhanced personalization and streamlined services, they also present challenges like high implementation costs, cybersecurity risks, and workforce disruption (</a:t>
            </a:r>
            <a:r>
              <a:rPr lang="en-US" sz="2400" dirty="0" err="1"/>
              <a:t>Barykin</a:t>
            </a:r>
            <a:r>
              <a:rPr lang="en-US" sz="2400" dirty="0"/>
              <a:t> et al., 2021; </a:t>
            </a:r>
            <a:r>
              <a:rPr lang="en-US" sz="2400" dirty="0" err="1"/>
              <a:t>Nikolskaya</a:t>
            </a:r>
            <a:r>
              <a:rPr lang="en-US" sz="2400" dirty="0"/>
              <a:t> et al., 2021). </a:t>
            </a:r>
          </a:p>
          <a:p>
            <a:r>
              <a:rPr lang="en-US" sz="2400" dirty="0"/>
              <a:t>Balancing automation with human interaction is crucial to maintaining the personal touch essential in hospitality (Yadav et al., 2024). Moreover, the integration of digital solutions into sustainability efforts and the emphasis on data privacy management are vital for future competitiveness (Apse, 2024; Coker, 2024). </a:t>
            </a:r>
          </a:p>
          <a:p>
            <a:r>
              <a:rPr lang="en-US" sz="2400" dirty="0"/>
              <a:t>Hotels must continue investing in technology, training staff, and prioritizing customer-centric innovations to navigate the complexities and opportunities of the digital era (Santos &amp; Silva, 2019).</a:t>
            </a:r>
          </a:p>
        </p:txBody>
      </p:sp>
    </p:spTree>
    <p:extLst>
      <p:ext uri="{BB962C8B-B14F-4D97-AF65-F5344CB8AC3E}">
        <p14:creationId xmlns:p14="http://schemas.microsoft.com/office/powerpoint/2010/main" val="1614486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A7E2-8109-402A-8E16-C3D953129308}"/>
              </a:ext>
            </a:extLst>
          </p:cNvPr>
          <p:cNvSpPr>
            <a:spLocks noGrp="1"/>
          </p:cNvSpPr>
          <p:nvPr>
            <p:ph type="title"/>
          </p:nvPr>
        </p:nvSpPr>
        <p:spPr>
          <a:xfrm>
            <a:off x="653520" y="-176168"/>
            <a:ext cx="9404723" cy="471948"/>
          </a:xfrm>
        </p:spPr>
        <p:txBody>
          <a:bodyPr/>
          <a:lstStyle/>
          <a:p>
            <a:r>
              <a:rPr lang="en-US" dirty="0"/>
              <a:t>References</a:t>
            </a:r>
          </a:p>
        </p:txBody>
      </p:sp>
      <p:sp>
        <p:nvSpPr>
          <p:cNvPr id="3" name="Content Placeholder 2">
            <a:extLst>
              <a:ext uri="{FF2B5EF4-FFF2-40B4-BE49-F238E27FC236}">
                <a16:creationId xmlns:a16="http://schemas.microsoft.com/office/drawing/2014/main" id="{F1AD6754-A257-472D-970B-F2FE3F7B37AD}"/>
              </a:ext>
            </a:extLst>
          </p:cNvPr>
          <p:cNvSpPr>
            <a:spLocks noGrp="1"/>
          </p:cNvSpPr>
          <p:nvPr>
            <p:ph idx="1"/>
          </p:nvPr>
        </p:nvSpPr>
        <p:spPr>
          <a:xfrm>
            <a:off x="90790" y="390832"/>
            <a:ext cx="11842955" cy="6076336"/>
          </a:xfrm>
        </p:spPr>
        <p:txBody>
          <a:bodyPr>
            <a:noAutofit/>
          </a:bodyPr>
          <a:lstStyle/>
          <a:p>
            <a:r>
              <a:rPr lang="en-US" sz="600" dirty="0" err="1"/>
              <a:t>Abeba</a:t>
            </a:r>
            <a:r>
              <a:rPr lang="en-US" sz="600" dirty="0"/>
              <a:t>, L. (2024). Role of Digital Transformation and Innovation in Enhancing the Competitiveness and Sustainability of Hospitality and Tourism Businesses in South Africa. International Journal of Modern Hospitality and Tourism, 4(1), 50-62.</a:t>
            </a:r>
          </a:p>
          <a:p>
            <a:r>
              <a:rPr lang="en-US" sz="600" dirty="0" err="1"/>
              <a:t>Alauddin</a:t>
            </a:r>
            <a:r>
              <a:rPr lang="en-US" sz="600" dirty="0"/>
              <a:t>, M., Hossain, S. F. A., &amp; </a:t>
            </a:r>
            <a:r>
              <a:rPr lang="en-US" sz="600" dirty="0" err="1"/>
              <a:t>Mowla</a:t>
            </a:r>
            <a:r>
              <a:rPr lang="en-US" sz="600" dirty="0"/>
              <a:t>, M. M. (2022). Mobile technology and applications in the tourism and hospitality industry of Hong Kong. In Technology Application in Tourism in Asia: Innovations, Theories and Practices (pp. 255-266). Singapore: Springer Nature Singapore.</a:t>
            </a:r>
          </a:p>
          <a:p>
            <a:r>
              <a:rPr lang="en-US" sz="600" dirty="0" err="1"/>
              <a:t>Alrawadieh</a:t>
            </a:r>
            <a:r>
              <a:rPr lang="en-US" sz="600" dirty="0"/>
              <a:t>, Z., </a:t>
            </a:r>
            <a:r>
              <a:rPr lang="en-US" sz="600" dirty="0" err="1"/>
              <a:t>Alrawadieh</a:t>
            </a:r>
            <a:r>
              <a:rPr lang="en-US" sz="600" dirty="0"/>
              <a:t>, Z., &amp; Cetin, G. (2021). Digital transformation and revenue management: Evidence from the hotel industry. Tourism Economics, 27(2), 328-345.</a:t>
            </a:r>
          </a:p>
          <a:p>
            <a:r>
              <a:rPr lang="en-US" sz="600" dirty="0"/>
              <a:t>Apse H. (2024) Hotel Sustainability: Top Ways to Integrate Eco-friendly Practices at Your Hotel (online). Available at: </a:t>
            </a:r>
            <a:r>
              <a:rPr lang="en-US" sz="600" u="sng" dirty="0">
                <a:hlinkClick r:id="rId2"/>
              </a:rPr>
              <a:t>https://tripleseat.com/blog/hotel-sustainability-top-ways-to-integrate-eco-friendly-practices-at-your-hotel/#:~:text=By%20implementing%20green%20initiatives%2C%20hotels,their%20contribution%20to%20pollution%20and</a:t>
            </a:r>
            <a:r>
              <a:rPr lang="en-US" sz="600" dirty="0"/>
              <a:t>)  (Accessed on: 6 October 2024).</a:t>
            </a:r>
          </a:p>
          <a:p>
            <a:r>
              <a:rPr lang="en-US" sz="600" dirty="0" err="1"/>
              <a:t>Barykin</a:t>
            </a:r>
            <a:r>
              <a:rPr lang="en-US" sz="600" dirty="0"/>
              <a:t>, S. E., de la Poza, E., Khalid, B., </a:t>
            </a:r>
            <a:r>
              <a:rPr lang="en-US" sz="600" dirty="0" err="1"/>
              <a:t>Kapustina</a:t>
            </a:r>
            <a:r>
              <a:rPr lang="en-US" sz="600" dirty="0"/>
              <a:t>, I. V., </a:t>
            </a:r>
            <a:r>
              <a:rPr lang="en-US" sz="600" dirty="0" err="1"/>
              <a:t>Kalinina</a:t>
            </a:r>
            <a:r>
              <a:rPr lang="en-US" sz="600" dirty="0"/>
              <a:t>, O. V., &amp; Iqbal, K. M. J. (2021). Tourism industry: Digital transformation. In Handbook of Research on Future Opportunities for Technology Management Education (pp. 414-434). IGI Global.</a:t>
            </a:r>
          </a:p>
          <a:p>
            <a:r>
              <a:rPr lang="en-US" sz="600" dirty="0" err="1"/>
              <a:t>Balatska</a:t>
            </a:r>
            <a:r>
              <a:rPr lang="en-US" sz="600" dirty="0"/>
              <a:t>, N., </a:t>
            </a:r>
            <a:r>
              <a:rPr lang="en-US" sz="600" dirty="0" err="1"/>
              <a:t>Radkevych</a:t>
            </a:r>
            <a:r>
              <a:rPr lang="en-US" sz="600" dirty="0"/>
              <a:t>, L., </a:t>
            </a:r>
            <a:r>
              <a:rPr lang="en-US" sz="600" dirty="0" err="1"/>
              <a:t>Robul</a:t>
            </a:r>
            <a:r>
              <a:rPr lang="en-US" sz="600" dirty="0"/>
              <a:t>, Y., </a:t>
            </a:r>
            <a:r>
              <a:rPr lang="en-US" sz="600" dirty="0" err="1"/>
              <a:t>Vdovichena</a:t>
            </a:r>
            <a:r>
              <a:rPr lang="en-US" sz="600" dirty="0"/>
              <a:t>, O., &amp; </a:t>
            </a:r>
            <a:r>
              <a:rPr lang="en-US" sz="600" dirty="0" err="1"/>
              <a:t>Strenkovska</a:t>
            </a:r>
            <a:r>
              <a:rPr lang="en-US" sz="600" dirty="0"/>
              <a:t>, A. (2022). Digital technologies and digital marketing: New opportunities for tourism and hospitality business. Financial &amp; Credit Activity: Problems of Theory &amp; Practice, 6(47).</a:t>
            </a:r>
          </a:p>
          <a:p>
            <a:r>
              <a:rPr lang="en-US" sz="600" dirty="0" err="1"/>
              <a:t>Bilgili</a:t>
            </a:r>
            <a:r>
              <a:rPr lang="en-US" sz="600" dirty="0"/>
              <a:t>, B., &amp; </a:t>
            </a:r>
            <a:r>
              <a:rPr lang="en-US" sz="600" dirty="0" err="1"/>
              <a:t>Koc</a:t>
            </a:r>
            <a:r>
              <a:rPr lang="en-US" sz="600" dirty="0"/>
              <a:t>, E. (2021). Digital transformation in tourism. In Emerging Transformations in Tourism and Hospitality (pp. 53-65). Routledge.</a:t>
            </a:r>
          </a:p>
          <a:p>
            <a:r>
              <a:rPr lang="en-US" sz="600" dirty="0" err="1"/>
              <a:t>Buhalis</a:t>
            </a:r>
            <a:r>
              <a:rPr lang="en-US" sz="600" dirty="0"/>
              <a:t>, D., Harwood, T., </a:t>
            </a:r>
            <a:r>
              <a:rPr lang="en-US" sz="600" dirty="0" err="1"/>
              <a:t>Bogicevic</a:t>
            </a:r>
            <a:r>
              <a:rPr lang="en-US" sz="600" dirty="0"/>
              <a:t>, V., </a:t>
            </a:r>
            <a:r>
              <a:rPr lang="en-US" sz="600" dirty="0" err="1"/>
              <a:t>Viglia</a:t>
            </a:r>
            <a:r>
              <a:rPr lang="en-US" sz="600" dirty="0"/>
              <a:t>, G., </a:t>
            </a:r>
            <a:r>
              <a:rPr lang="en-US" sz="600" dirty="0" err="1"/>
              <a:t>Beldona</a:t>
            </a:r>
            <a:r>
              <a:rPr lang="en-US" sz="600" dirty="0"/>
              <a:t>, S., &amp; </a:t>
            </a:r>
            <a:r>
              <a:rPr lang="en-US" sz="600" dirty="0" err="1"/>
              <a:t>Hofacker</a:t>
            </a:r>
            <a:r>
              <a:rPr lang="en-US" sz="600" dirty="0"/>
              <a:t>, C. (2019). Technological disruptions in services: lessons from tourism and hospitality. Journal of Service Management, 30(4), 484-506.</a:t>
            </a:r>
          </a:p>
          <a:p>
            <a:r>
              <a:rPr lang="en-US" sz="600" dirty="0" err="1"/>
              <a:t>Bulchand-Gidumal</a:t>
            </a:r>
            <a:r>
              <a:rPr lang="en-US" sz="600" dirty="0"/>
              <a:t>, J. (2022). Impact of artificial intelligence in travel, tourism, and hospitality. In Handbook of e-Tourism (pp. 1943-1962). Cham: Springer International Publishing.</a:t>
            </a:r>
          </a:p>
          <a:p>
            <a:r>
              <a:rPr lang="en-US" sz="600" dirty="0"/>
              <a:t>Coker J. (2024). Marriott Agrees $52m Settlement for Massive Data Breach (online). Available at:(</a:t>
            </a:r>
            <a:r>
              <a:rPr lang="en-US" sz="600" u="sng" dirty="0">
                <a:hlinkClick r:id="rId3"/>
              </a:rPr>
              <a:t>https://www.infosecurity-magazine.com/news/marriott-settlement-massive-data/#:~:text=Malicious%20actors%20accessed%20Marriott's%20own,5.2%20million%20guest%20records%20worldwide</a:t>
            </a:r>
            <a:r>
              <a:rPr lang="en-US" sz="600" dirty="0"/>
              <a:t>)  (Accessed on: 6 October 2024). </a:t>
            </a:r>
          </a:p>
          <a:p>
            <a:r>
              <a:rPr lang="en-US" sz="600" dirty="0" err="1"/>
              <a:t>Ercan</a:t>
            </a:r>
            <a:r>
              <a:rPr lang="en-US" sz="600" dirty="0"/>
              <a:t>, F. (2019). Smart tourism technologies: applications in hotel business. </a:t>
            </a:r>
            <a:r>
              <a:rPr lang="en-US" sz="600" i="1" dirty="0"/>
              <a:t>Theory and practice in social sciences</a:t>
            </a:r>
            <a:r>
              <a:rPr lang="en-US" sz="600" dirty="0"/>
              <a:t>, 528-546.</a:t>
            </a:r>
          </a:p>
          <a:p>
            <a:r>
              <a:rPr lang="en-US" sz="600" dirty="0"/>
              <a:t>Federal Trade Commission (2024) FTC Takes Action Against Marriot and Starwood Over Multiple Data Breaches (online) Available at: </a:t>
            </a:r>
            <a:r>
              <a:rPr lang="en-US" sz="600" u="sng" dirty="0">
                <a:hlinkClick r:id="rId4"/>
              </a:rPr>
              <a:t>https://www.ftc.gov/news-events/news/press-releases/2024/10/ftc-takes-action-against-marriott-starwood-over-multiple-data-breaches#:~:text=The%20FTC%20alleged%20that%20security,malicious%20actors%20obtained%20the%20passport</a:t>
            </a:r>
            <a:r>
              <a:rPr lang="en-US" sz="600" dirty="0"/>
              <a:t>  (Accessed on: 6 October 2024)</a:t>
            </a:r>
          </a:p>
          <a:p>
            <a:r>
              <a:rPr lang="en-US" sz="600" dirty="0"/>
              <a:t>Huang, A., Chao, Y., de la Mora Velasco, E., </a:t>
            </a:r>
            <a:r>
              <a:rPr lang="en-US" sz="600" dirty="0" err="1"/>
              <a:t>Bilgihan</a:t>
            </a:r>
            <a:r>
              <a:rPr lang="en-US" sz="600" dirty="0"/>
              <a:t>, A., &amp; Wei, W. (2022). When artificial intelligence meets the hospitality and tourism industry: an assessment framework to inform theory and management. </a:t>
            </a:r>
            <a:r>
              <a:rPr lang="en-US" sz="600" i="1" dirty="0"/>
              <a:t>Journal of Hospitality and Tourism Insights</a:t>
            </a:r>
            <a:r>
              <a:rPr lang="en-US" sz="600" dirty="0"/>
              <a:t>, </a:t>
            </a:r>
            <a:r>
              <a:rPr lang="en-US" sz="600" i="1" dirty="0"/>
              <a:t>5</a:t>
            </a:r>
            <a:r>
              <a:rPr lang="en-US" sz="600" dirty="0"/>
              <a:t>(5), 1080-1100</a:t>
            </a:r>
          </a:p>
          <a:p>
            <a:r>
              <a:rPr lang="en-US" sz="600" dirty="0"/>
              <a:t>Informs (2021) What Impact Does Airbnb have on the Local Housing Prices and Rents (online) Available: </a:t>
            </a:r>
            <a:r>
              <a:rPr lang="en-US" sz="600" u="sng" dirty="0">
                <a:hlinkClick r:id="rId5"/>
              </a:rPr>
              <a:t>https://www.informs.org/News-Room/INFORMS-Releases/News-Releases/What-Impact-Does-Airbnb-Have-on-Local-Housing-Prices-and-Rents</a:t>
            </a:r>
            <a:r>
              <a:rPr lang="en-US" sz="600" dirty="0"/>
              <a:t>  (Accessed on: 6th October 2024)</a:t>
            </a:r>
          </a:p>
          <a:p>
            <a:r>
              <a:rPr lang="en-US" sz="600" dirty="0"/>
              <a:t>Ivanov, S., &amp; Webster, C. (Eds.). (2019). </a:t>
            </a:r>
            <a:r>
              <a:rPr lang="en-US" sz="600" i="1" dirty="0"/>
              <a:t>Robots, artificial intelligence, and service automation in travel, tourism and hospitality</a:t>
            </a:r>
            <a:r>
              <a:rPr lang="en-US" sz="600" dirty="0"/>
              <a:t>. Emerald Publishing Limited.</a:t>
            </a:r>
          </a:p>
          <a:p>
            <a:r>
              <a:rPr lang="en-US" sz="600" dirty="0" err="1"/>
              <a:t>Jabeen</a:t>
            </a:r>
            <a:r>
              <a:rPr lang="en-US" sz="600" dirty="0"/>
              <a:t>, F., Al Zaidi, S., &amp; Al </a:t>
            </a:r>
            <a:r>
              <a:rPr lang="en-US" sz="600" dirty="0" err="1"/>
              <a:t>Dhaheri</a:t>
            </a:r>
            <a:r>
              <a:rPr lang="en-US" sz="600" dirty="0"/>
              <a:t>, M. H. (2022). Automation and artificial intelligence in hospitality and tourism. </a:t>
            </a:r>
            <a:r>
              <a:rPr lang="en-US" sz="600" i="1" dirty="0"/>
              <a:t>Tourism Review</a:t>
            </a:r>
            <a:r>
              <a:rPr lang="en-US" sz="600" dirty="0"/>
              <a:t>, </a:t>
            </a:r>
            <a:r>
              <a:rPr lang="en-US" sz="600" i="1" dirty="0"/>
              <a:t>77</a:t>
            </a:r>
            <a:r>
              <a:rPr lang="en-US" sz="600" dirty="0"/>
              <a:t>(4), 1043-1061.</a:t>
            </a:r>
          </a:p>
          <a:p>
            <a:r>
              <a:rPr lang="en-US" sz="600" dirty="0"/>
              <a:t>Jain A. (2024) Airbnb Business Model| Secret to making Money (online) Available at: </a:t>
            </a:r>
            <a:r>
              <a:rPr lang="en-US" sz="600" u="sng" dirty="0">
                <a:hlinkClick r:id="rId6"/>
              </a:rPr>
              <a:t>https://oyelabs.com/airbnb-business-model/#:~:text=The%20company%20also%20navigated%20regulatory,to%20comply%20with%20local%20laws</a:t>
            </a:r>
            <a:r>
              <a:rPr lang="en-US" sz="600" dirty="0"/>
              <a:t>.  (Accessed on: 6th October 2024)</a:t>
            </a:r>
          </a:p>
          <a:p>
            <a:r>
              <a:rPr lang="en-US" sz="600" dirty="0"/>
              <a:t>Kumar, P. (2021). Digital marketing in hospitality and tourism. </a:t>
            </a:r>
            <a:r>
              <a:rPr lang="en-US" sz="600" i="1" dirty="0"/>
              <a:t>University of South Florida (USF) M3 Publishing</a:t>
            </a:r>
            <a:r>
              <a:rPr lang="en-US" sz="600" dirty="0"/>
              <a:t>, </a:t>
            </a:r>
            <a:r>
              <a:rPr lang="en-US" sz="600" i="1" dirty="0"/>
              <a:t>17</a:t>
            </a:r>
            <a:r>
              <a:rPr lang="en-US" sz="600" dirty="0"/>
              <a:t>(9781732127593), 3.</a:t>
            </a:r>
          </a:p>
          <a:p>
            <a:r>
              <a:rPr lang="en-US" sz="600" dirty="0"/>
              <a:t>Marriott (2024) Marriott </a:t>
            </a:r>
            <a:r>
              <a:rPr lang="en-US" sz="600" dirty="0" err="1"/>
              <a:t>Bonvoy</a:t>
            </a:r>
            <a:r>
              <a:rPr lang="en-US" sz="600" dirty="0"/>
              <a:t> (online) Available at: </a:t>
            </a:r>
            <a:r>
              <a:rPr lang="en-US" sz="600" u="sng" dirty="0">
                <a:hlinkClick r:id="rId7"/>
              </a:rPr>
              <a:t>https://www.marriott.com/marriott-brands/mobile-app.mi</a:t>
            </a:r>
            <a:r>
              <a:rPr lang="en-US" sz="600" dirty="0"/>
              <a:t>   (Accessed on: 6th October 2024) </a:t>
            </a:r>
          </a:p>
          <a:p>
            <a:r>
              <a:rPr lang="en-US" sz="600" dirty="0" err="1"/>
              <a:t>Mignacca</a:t>
            </a:r>
            <a:r>
              <a:rPr lang="en-US" sz="600" dirty="0"/>
              <a:t> J. (2022) What are the consequences of non-compliance with data privacy laws? (online) Available at: </a:t>
            </a:r>
            <a:r>
              <a:rPr lang="en-US" sz="600" u="sng" dirty="0">
                <a:hlinkClick r:id="rId8"/>
              </a:rPr>
              <a:t>https://www.cavelo.com/blog/consequences-of-non-compliance-with-data-privacy-laws#:~:text=General%20Data%20Protection%20Regulation%20(GDPR),-Created%20by%20the&amp;There's%20the%20potential%20for%20large,found%20to%20breach%20the%20rules</a:t>
            </a:r>
            <a:r>
              <a:rPr lang="en-US" sz="600" dirty="0"/>
              <a:t>.  (Accessed on: 6th October 2024)</a:t>
            </a:r>
          </a:p>
          <a:p>
            <a:r>
              <a:rPr lang="en-US" sz="600" dirty="0"/>
              <a:t>Marques, J., &amp; Marques, R. P. (2023). </a:t>
            </a:r>
            <a:r>
              <a:rPr lang="en-US" sz="600" i="1" dirty="0"/>
              <a:t>Digital transformation of the hotel industry: Theories, practices, and global challenges</a:t>
            </a:r>
            <a:r>
              <a:rPr lang="en-US" sz="600" dirty="0"/>
              <a:t>. Springer Nature.</a:t>
            </a:r>
          </a:p>
          <a:p>
            <a:r>
              <a:rPr lang="en-US" sz="600" dirty="0" err="1"/>
              <a:t>Nikolskaya</a:t>
            </a:r>
            <a:r>
              <a:rPr lang="en-US" sz="600" dirty="0"/>
              <a:t>, E. Y., Zakharova, E. V., </a:t>
            </a:r>
            <a:r>
              <a:rPr lang="en-US" sz="600" dirty="0" err="1"/>
              <a:t>Galkin</a:t>
            </a:r>
            <a:r>
              <a:rPr lang="en-US" sz="600" dirty="0"/>
              <a:t>, D. V., </a:t>
            </a:r>
            <a:r>
              <a:rPr lang="en-US" sz="600" dirty="0" err="1"/>
              <a:t>Kovaleva</a:t>
            </a:r>
            <a:r>
              <a:rPr lang="en-US" sz="600" dirty="0"/>
              <a:t>, N. I., &amp; </a:t>
            </a:r>
            <a:r>
              <a:rPr lang="en-US" sz="600" dirty="0" err="1"/>
              <a:t>Panova</a:t>
            </a:r>
            <a:r>
              <a:rPr lang="en-US" sz="600" dirty="0"/>
              <a:t>, N. A. (2021). The impact of digital technologies on the transformation of the tourism and hospitality industry. </a:t>
            </a:r>
            <a:r>
              <a:rPr lang="en-US" sz="600" i="1" dirty="0" err="1"/>
              <a:t>Revista</a:t>
            </a:r>
            <a:r>
              <a:rPr lang="en-US" sz="600" i="1" dirty="0"/>
              <a:t> </a:t>
            </a:r>
            <a:r>
              <a:rPr lang="en-US" sz="600" i="1" dirty="0" err="1"/>
              <a:t>Geintec-Gestao</a:t>
            </a:r>
            <a:r>
              <a:rPr lang="en-US" sz="600" i="1" dirty="0"/>
              <a:t> </a:t>
            </a:r>
            <a:r>
              <a:rPr lang="en-US" sz="600" i="1" dirty="0" err="1"/>
              <a:t>Inovacao</a:t>
            </a:r>
            <a:r>
              <a:rPr lang="en-US" sz="600" i="1" dirty="0"/>
              <a:t> e </a:t>
            </a:r>
            <a:r>
              <a:rPr lang="en-US" sz="600" i="1" dirty="0" err="1"/>
              <a:t>Tecnologias</a:t>
            </a:r>
            <a:r>
              <a:rPr lang="en-US" sz="600" dirty="0"/>
              <a:t>, </a:t>
            </a:r>
            <a:r>
              <a:rPr lang="en-US" sz="600" i="1" dirty="0"/>
              <a:t>11</a:t>
            </a:r>
            <a:r>
              <a:rPr lang="en-US" sz="600" dirty="0"/>
              <a:t>(4), 623-632.</a:t>
            </a:r>
          </a:p>
          <a:p>
            <a:r>
              <a:rPr lang="en-US" sz="600" dirty="0"/>
              <a:t>Quintana C. (2024) Social Media for Hotels: Everything You need to know (2024) (online) Available: </a:t>
            </a:r>
            <a:r>
              <a:rPr lang="en-US" sz="600" u="sng" dirty="0">
                <a:hlinkClick r:id="rId9"/>
              </a:rPr>
              <a:t>https://www.travelmediagroup.com/social-media-for-hotels-everything-you-need-to-know-2024/#:~:text=A%20robust%20social%20media%20presence,thrive%20in%20the%20competitive%20hospitality</a:t>
            </a:r>
            <a:r>
              <a:rPr lang="en-US" sz="600" dirty="0"/>
              <a:t> (Accessed on: 6th October 2024)</a:t>
            </a:r>
          </a:p>
          <a:p>
            <a:r>
              <a:rPr lang="en-US" sz="600" dirty="0" err="1"/>
              <a:t>Ratna</a:t>
            </a:r>
            <a:r>
              <a:rPr lang="en-US" sz="600" dirty="0"/>
              <a:t>, S., </a:t>
            </a:r>
            <a:r>
              <a:rPr lang="en-US" sz="600" dirty="0" err="1"/>
              <a:t>Saide</a:t>
            </a:r>
            <a:r>
              <a:rPr lang="en-US" sz="600" dirty="0"/>
              <a:t>, S., Putri, A. M., </a:t>
            </a:r>
            <a:r>
              <a:rPr lang="en-US" sz="600" dirty="0" err="1"/>
              <a:t>Indrajit</a:t>
            </a:r>
            <a:r>
              <a:rPr lang="en-US" sz="600" dirty="0"/>
              <a:t>, R. E., &amp; </a:t>
            </a:r>
            <a:r>
              <a:rPr lang="en-US" sz="600" dirty="0" err="1"/>
              <a:t>Muwardi</a:t>
            </a:r>
            <a:r>
              <a:rPr lang="en-US" sz="600" dirty="0"/>
              <a:t>, D. (2024). Digital transformation in tourism and hospitality industry: a literature review of blockchain, financial technology, and knowledge management. </a:t>
            </a:r>
            <a:r>
              <a:rPr lang="en-US" sz="600" i="1" dirty="0" err="1"/>
              <a:t>EuroMed</a:t>
            </a:r>
            <a:r>
              <a:rPr lang="en-US" sz="600" i="1" dirty="0"/>
              <a:t> Journal of Business</a:t>
            </a:r>
            <a:r>
              <a:rPr lang="en-US" sz="600" dirty="0"/>
              <a:t>, </a:t>
            </a:r>
            <a:r>
              <a:rPr lang="en-US" sz="600" i="1" dirty="0"/>
              <a:t>19</a:t>
            </a:r>
            <a:r>
              <a:rPr lang="en-US" sz="600" dirty="0"/>
              <a:t>(1), 84-112.</a:t>
            </a:r>
          </a:p>
          <a:p>
            <a:r>
              <a:rPr lang="en-US" sz="600" dirty="0"/>
              <a:t>Santos, J. D., &amp; Silva, O. L. (Eds.). (2019). </a:t>
            </a:r>
            <a:r>
              <a:rPr lang="en-US" sz="600" i="1" dirty="0"/>
              <a:t>Digital marketing strategies for tourism, hospitality, and airline industries</a:t>
            </a:r>
            <a:r>
              <a:rPr lang="en-US" sz="600" dirty="0"/>
              <a:t>. IGI Global.</a:t>
            </a:r>
          </a:p>
          <a:p>
            <a:r>
              <a:rPr lang="en-US" sz="600" dirty="0" err="1"/>
              <a:t>Verhun</a:t>
            </a:r>
            <a:r>
              <a:rPr lang="en-US" sz="600" dirty="0"/>
              <a:t>, A., </a:t>
            </a:r>
            <a:r>
              <a:rPr lang="en-US" sz="600" dirty="0" err="1"/>
              <a:t>Buntova</a:t>
            </a:r>
            <a:r>
              <a:rPr lang="en-US" sz="600" dirty="0"/>
              <a:t>, N., </a:t>
            </a:r>
            <a:r>
              <a:rPr lang="en-US" sz="600" dirty="0" err="1"/>
              <a:t>Boretska</a:t>
            </a:r>
            <a:r>
              <a:rPr lang="en-US" sz="600" dirty="0"/>
              <a:t>, N., </a:t>
            </a:r>
            <a:r>
              <a:rPr lang="en-US" sz="600" dirty="0" err="1"/>
              <a:t>Borysova</a:t>
            </a:r>
            <a:r>
              <a:rPr lang="en-US" sz="600" dirty="0"/>
              <a:t>, O., &amp; </a:t>
            </a:r>
            <a:r>
              <a:rPr lang="en-US" sz="600" dirty="0" err="1"/>
              <a:t>Shevchuk</a:t>
            </a:r>
            <a:r>
              <a:rPr lang="en-US" sz="600" dirty="0"/>
              <a:t>, S. (2022). Digital Tools for the Development of the Hospitality and Tourism Industry in the Context of a Digitized Economy. </a:t>
            </a:r>
            <a:r>
              <a:rPr lang="en-US" sz="600" i="1" dirty="0"/>
              <a:t>Economic Affairs</a:t>
            </a:r>
            <a:r>
              <a:rPr lang="en-US" sz="600" dirty="0"/>
              <a:t>, </a:t>
            </a:r>
            <a:r>
              <a:rPr lang="en-US" sz="600" i="1" dirty="0"/>
              <a:t>67</a:t>
            </a:r>
            <a:r>
              <a:rPr lang="en-US" sz="600" dirty="0"/>
              <a:t>(4s), 869-876.</a:t>
            </a:r>
          </a:p>
          <a:p>
            <a:r>
              <a:rPr lang="en-US" sz="600" dirty="0"/>
              <a:t>Yadav, N., Seal, P. P., Shukla, A., &amp; Kaur, R. (2024). AI in the Hospitality and Tourism Industries. In </a:t>
            </a:r>
            <a:r>
              <a:rPr lang="en-US" sz="600" i="1" dirty="0"/>
              <a:t>Impact of AI and Tech-Driven Solutions in Hospitality and Tourism</a:t>
            </a:r>
            <a:r>
              <a:rPr lang="en-US" sz="600" dirty="0"/>
              <a:t> (pp. 1-19). IGI Global.</a:t>
            </a:r>
          </a:p>
        </p:txBody>
      </p:sp>
    </p:spTree>
    <p:extLst>
      <p:ext uri="{BB962C8B-B14F-4D97-AF65-F5344CB8AC3E}">
        <p14:creationId xmlns:p14="http://schemas.microsoft.com/office/powerpoint/2010/main" val="16836819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2780</TotalTime>
  <Words>2711</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 Black</vt:lpstr>
      <vt:lpstr>Century Gothic</vt:lpstr>
      <vt:lpstr>Wingdings 3</vt:lpstr>
      <vt:lpstr>Ion</vt:lpstr>
      <vt:lpstr>Digital Transformation in the Hospitality and Tourism Industry: Embracing Innovation for Enhanced Guest Experience and Operational Efficiency </vt:lpstr>
      <vt:lpstr>Introduction</vt:lpstr>
      <vt:lpstr>Literature review </vt:lpstr>
      <vt:lpstr>Literature review </vt:lpstr>
      <vt:lpstr>Literature review (contd)</vt:lpstr>
      <vt:lpstr>Application to the Hotel and Hospitality Sector </vt:lpstr>
      <vt:lpstr>Application to the Hotel and Hospitality Sector </vt:lpstr>
      <vt:lpstr>Evaluating Future Policy and Management Options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Adewale Adewuyi</dc:creator>
  <cp:lastModifiedBy>Oluwatosin Osoba (2013493)</cp:lastModifiedBy>
  <cp:revision>12</cp:revision>
  <dcterms:created xsi:type="dcterms:W3CDTF">2024-11-04T17:16:12Z</dcterms:created>
  <dcterms:modified xsi:type="dcterms:W3CDTF">2024-11-07T15:45:17Z</dcterms:modified>
</cp:coreProperties>
</file>