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2" r:id="rId1"/>
  </p:sldMasterIdLst>
  <p:sldIdLst>
    <p:sldId id="256" r:id="rId2"/>
    <p:sldId id="257" r:id="rId3"/>
    <p:sldId id="258" r:id="rId4"/>
    <p:sldId id="259" r:id="rId5"/>
    <p:sldId id="260" r:id="rId6"/>
    <p:sldId id="261" r:id="rId7"/>
    <p:sldId id="271" r:id="rId8"/>
    <p:sldId id="272" r:id="rId9"/>
    <p:sldId id="273" r:id="rId10"/>
    <p:sldId id="262" r:id="rId11"/>
    <p:sldId id="263" r:id="rId12"/>
    <p:sldId id="265" r:id="rId13"/>
    <p:sldId id="267" r:id="rId14"/>
    <p:sldId id="268" r:id="rId15"/>
    <p:sldId id="270" r:id="rId16"/>
    <p:sldId id="275" r:id="rId17"/>
    <p:sldId id="274"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8A5140-278D-48AA-B051-A5FBFFBD7689}"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6AFEC13-34E3-415A-87FE-ABBCD07AC1C9}">
      <dgm:prSet/>
      <dgm:spPr/>
      <dgm:t>
        <a:bodyPr/>
        <a:lstStyle/>
        <a:p>
          <a:r>
            <a:rPr lang="en-GB"/>
            <a:t>What it is? </a:t>
          </a:r>
          <a:endParaRPr lang="en-US"/>
        </a:p>
      </dgm:t>
    </dgm:pt>
    <dgm:pt modelId="{4A7CC33E-9B31-4441-BF13-7DEF0D8F11A9}" type="parTrans" cxnId="{5F72501F-7966-4FFA-B61F-8508B13F0FEF}">
      <dgm:prSet/>
      <dgm:spPr/>
      <dgm:t>
        <a:bodyPr/>
        <a:lstStyle/>
        <a:p>
          <a:endParaRPr lang="en-US"/>
        </a:p>
      </dgm:t>
    </dgm:pt>
    <dgm:pt modelId="{B4A4C258-E9DF-482A-8723-6E7D14DD37BF}" type="sibTrans" cxnId="{5F72501F-7966-4FFA-B61F-8508B13F0FEF}">
      <dgm:prSet/>
      <dgm:spPr/>
      <dgm:t>
        <a:bodyPr/>
        <a:lstStyle/>
        <a:p>
          <a:endParaRPr lang="en-US"/>
        </a:p>
      </dgm:t>
    </dgm:pt>
    <dgm:pt modelId="{1880DD74-4B71-4C35-A75E-160C075A1060}">
      <dgm:prSet/>
      <dgm:spPr/>
      <dgm:t>
        <a:bodyPr/>
        <a:lstStyle/>
        <a:p>
          <a:r>
            <a:rPr lang="en-GB"/>
            <a:t>Importance for human resource management and culture.</a:t>
          </a:r>
          <a:endParaRPr lang="en-US"/>
        </a:p>
      </dgm:t>
    </dgm:pt>
    <dgm:pt modelId="{D61BA2FE-90A1-4DB3-8BC5-D1891CBD6E8E}" type="parTrans" cxnId="{0D6E2CE7-D957-4E35-BC5F-2EAC6E9F4185}">
      <dgm:prSet/>
      <dgm:spPr/>
      <dgm:t>
        <a:bodyPr/>
        <a:lstStyle/>
        <a:p>
          <a:endParaRPr lang="en-US"/>
        </a:p>
      </dgm:t>
    </dgm:pt>
    <dgm:pt modelId="{4408F44C-0018-4F1B-927C-F064F0C11D61}" type="sibTrans" cxnId="{0D6E2CE7-D957-4E35-BC5F-2EAC6E9F4185}">
      <dgm:prSet/>
      <dgm:spPr/>
      <dgm:t>
        <a:bodyPr/>
        <a:lstStyle/>
        <a:p>
          <a:endParaRPr lang="en-US"/>
        </a:p>
      </dgm:t>
    </dgm:pt>
    <dgm:pt modelId="{5FFAE4E4-1CF6-46E7-BA6B-835582996D01}">
      <dgm:prSet/>
      <dgm:spPr/>
      <dgm:t>
        <a:bodyPr/>
        <a:lstStyle/>
        <a:p>
          <a:r>
            <a:rPr lang="en-GB"/>
            <a:t>Importance of listening.</a:t>
          </a:r>
          <a:endParaRPr lang="en-US"/>
        </a:p>
      </dgm:t>
    </dgm:pt>
    <dgm:pt modelId="{BB80AE61-EF81-4CBB-8E1B-22B0E11BED70}" type="parTrans" cxnId="{627F2420-615D-4150-837D-DC90EE7496AC}">
      <dgm:prSet/>
      <dgm:spPr/>
      <dgm:t>
        <a:bodyPr/>
        <a:lstStyle/>
        <a:p>
          <a:endParaRPr lang="en-US"/>
        </a:p>
      </dgm:t>
    </dgm:pt>
    <dgm:pt modelId="{48657088-CF3F-4492-BEF1-D7E16F845DE1}" type="sibTrans" cxnId="{627F2420-615D-4150-837D-DC90EE7496AC}">
      <dgm:prSet/>
      <dgm:spPr/>
      <dgm:t>
        <a:bodyPr/>
        <a:lstStyle/>
        <a:p>
          <a:endParaRPr lang="en-US"/>
        </a:p>
      </dgm:t>
    </dgm:pt>
    <dgm:pt modelId="{9C4BE45D-3549-4A24-9D5D-898D22A5C7AC}">
      <dgm:prSet/>
      <dgm:spPr/>
      <dgm:t>
        <a:bodyPr/>
        <a:lstStyle/>
        <a:p>
          <a:r>
            <a:rPr lang="en-GB" b="0" i="0"/>
            <a:t>(CIPD, 2021)</a:t>
          </a:r>
          <a:endParaRPr lang="en-US"/>
        </a:p>
      </dgm:t>
    </dgm:pt>
    <dgm:pt modelId="{8554DCDA-A119-4671-AD85-4E547F33AF3E}" type="parTrans" cxnId="{CF8B14DE-681F-40EA-BCD8-D73BD20C577A}">
      <dgm:prSet/>
      <dgm:spPr/>
      <dgm:t>
        <a:bodyPr/>
        <a:lstStyle/>
        <a:p>
          <a:endParaRPr lang="en-US"/>
        </a:p>
      </dgm:t>
    </dgm:pt>
    <dgm:pt modelId="{346DEFB7-6044-4FB5-8FB4-F00171DB8F94}" type="sibTrans" cxnId="{CF8B14DE-681F-40EA-BCD8-D73BD20C577A}">
      <dgm:prSet/>
      <dgm:spPr/>
      <dgm:t>
        <a:bodyPr/>
        <a:lstStyle/>
        <a:p>
          <a:endParaRPr lang="en-US"/>
        </a:p>
      </dgm:t>
    </dgm:pt>
    <dgm:pt modelId="{687F9D2C-3E7F-4E51-A923-A6198BFB5B0F}" type="pres">
      <dgm:prSet presAssocID="{098A5140-278D-48AA-B051-A5FBFFBD7689}" presName="root" presStyleCnt="0">
        <dgm:presLayoutVars>
          <dgm:dir/>
          <dgm:resizeHandles val="exact"/>
        </dgm:presLayoutVars>
      </dgm:prSet>
      <dgm:spPr/>
    </dgm:pt>
    <dgm:pt modelId="{93DC059B-0E11-41DC-8F12-17BFCC819970}" type="pres">
      <dgm:prSet presAssocID="{46AFEC13-34E3-415A-87FE-ABBCD07AC1C9}" presName="compNode" presStyleCnt="0"/>
      <dgm:spPr/>
    </dgm:pt>
    <dgm:pt modelId="{B1158238-5D3B-4F0D-B3F6-E82265206738}" type="pres">
      <dgm:prSet presAssocID="{46AFEC13-34E3-415A-87FE-ABBCD07AC1C9}" presName="bgRect" presStyleLbl="bgShp" presStyleIdx="0" presStyleCnt="4"/>
      <dgm:spPr/>
    </dgm:pt>
    <dgm:pt modelId="{DC83CD11-53A3-4018-80EE-29727229A65C}" type="pres">
      <dgm:prSet presAssocID="{46AFEC13-34E3-415A-87FE-ABBCD07AC1C9}"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F1BA85CD-9204-4071-B742-E9CCC2A50F73}" type="pres">
      <dgm:prSet presAssocID="{46AFEC13-34E3-415A-87FE-ABBCD07AC1C9}" presName="spaceRect" presStyleCnt="0"/>
      <dgm:spPr/>
    </dgm:pt>
    <dgm:pt modelId="{C2C50A48-53C2-4220-90EF-2502C2C2A4C9}" type="pres">
      <dgm:prSet presAssocID="{46AFEC13-34E3-415A-87FE-ABBCD07AC1C9}" presName="parTx" presStyleLbl="revTx" presStyleIdx="0" presStyleCnt="4">
        <dgm:presLayoutVars>
          <dgm:chMax val="0"/>
          <dgm:chPref val="0"/>
        </dgm:presLayoutVars>
      </dgm:prSet>
      <dgm:spPr/>
    </dgm:pt>
    <dgm:pt modelId="{393AF6FF-F46D-4E48-8465-5B532E10DAD2}" type="pres">
      <dgm:prSet presAssocID="{B4A4C258-E9DF-482A-8723-6E7D14DD37BF}" presName="sibTrans" presStyleCnt="0"/>
      <dgm:spPr/>
    </dgm:pt>
    <dgm:pt modelId="{7A9B42C9-35E7-40B8-A782-C486AA5C4CAC}" type="pres">
      <dgm:prSet presAssocID="{1880DD74-4B71-4C35-A75E-160C075A1060}" presName="compNode" presStyleCnt="0"/>
      <dgm:spPr/>
    </dgm:pt>
    <dgm:pt modelId="{515CC277-EC80-4587-8C0D-655184400B71}" type="pres">
      <dgm:prSet presAssocID="{1880DD74-4B71-4C35-A75E-160C075A1060}" presName="bgRect" presStyleLbl="bgShp" presStyleIdx="1" presStyleCnt="4"/>
      <dgm:spPr/>
    </dgm:pt>
    <dgm:pt modelId="{95C2E77D-C03C-42C4-8C2E-7A4D59304341}" type="pres">
      <dgm:prSet presAssocID="{1880DD74-4B71-4C35-A75E-160C075A106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of People"/>
        </a:ext>
      </dgm:extLst>
    </dgm:pt>
    <dgm:pt modelId="{43585353-2E3D-44B1-A0B5-1E85F7AFF501}" type="pres">
      <dgm:prSet presAssocID="{1880DD74-4B71-4C35-A75E-160C075A1060}" presName="spaceRect" presStyleCnt="0"/>
      <dgm:spPr/>
    </dgm:pt>
    <dgm:pt modelId="{91D7407A-ECEB-4A05-B04B-FC72C1C19AFD}" type="pres">
      <dgm:prSet presAssocID="{1880DD74-4B71-4C35-A75E-160C075A1060}" presName="parTx" presStyleLbl="revTx" presStyleIdx="1" presStyleCnt="4">
        <dgm:presLayoutVars>
          <dgm:chMax val="0"/>
          <dgm:chPref val="0"/>
        </dgm:presLayoutVars>
      </dgm:prSet>
      <dgm:spPr/>
    </dgm:pt>
    <dgm:pt modelId="{C3965526-244A-425A-880C-B4C70B187770}" type="pres">
      <dgm:prSet presAssocID="{4408F44C-0018-4F1B-927C-F064F0C11D61}" presName="sibTrans" presStyleCnt="0"/>
      <dgm:spPr/>
    </dgm:pt>
    <dgm:pt modelId="{A9889B7B-7EBE-4EB9-8106-BB0372DBE4C8}" type="pres">
      <dgm:prSet presAssocID="{5FFAE4E4-1CF6-46E7-BA6B-835582996D01}" presName="compNode" presStyleCnt="0"/>
      <dgm:spPr/>
    </dgm:pt>
    <dgm:pt modelId="{0676875F-08D3-4A87-B4CD-09D231F414CB}" type="pres">
      <dgm:prSet presAssocID="{5FFAE4E4-1CF6-46E7-BA6B-835582996D01}" presName="bgRect" presStyleLbl="bgShp" presStyleIdx="2" presStyleCnt="4"/>
      <dgm:spPr/>
    </dgm:pt>
    <dgm:pt modelId="{95698F20-E23C-482D-BA7B-DB04C39A8494}" type="pres">
      <dgm:prSet presAssocID="{5FFAE4E4-1CF6-46E7-BA6B-835582996D0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Ear"/>
        </a:ext>
      </dgm:extLst>
    </dgm:pt>
    <dgm:pt modelId="{F3B21C7F-64AB-4D3E-848F-3E7F956F10D6}" type="pres">
      <dgm:prSet presAssocID="{5FFAE4E4-1CF6-46E7-BA6B-835582996D01}" presName="spaceRect" presStyleCnt="0"/>
      <dgm:spPr/>
    </dgm:pt>
    <dgm:pt modelId="{91B22DF6-8C47-4996-8B99-241870ED09F8}" type="pres">
      <dgm:prSet presAssocID="{5FFAE4E4-1CF6-46E7-BA6B-835582996D01}" presName="parTx" presStyleLbl="revTx" presStyleIdx="2" presStyleCnt="4">
        <dgm:presLayoutVars>
          <dgm:chMax val="0"/>
          <dgm:chPref val="0"/>
        </dgm:presLayoutVars>
      </dgm:prSet>
      <dgm:spPr/>
    </dgm:pt>
    <dgm:pt modelId="{F83DEF61-8F47-41B9-A6B0-09CD255540A0}" type="pres">
      <dgm:prSet presAssocID="{48657088-CF3F-4492-BEF1-D7E16F845DE1}" presName="sibTrans" presStyleCnt="0"/>
      <dgm:spPr/>
    </dgm:pt>
    <dgm:pt modelId="{E531B685-788A-4554-850B-433459F228FF}" type="pres">
      <dgm:prSet presAssocID="{9C4BE45D-3549-4A24-9D5D-898D22A5C7AC}" presName="compNode" presStyleCnt="0"/>
      <dgm:spPr/>
    </dgm:pt>
    <dgm:pt modelId="{FFBEA32A-4FE1-4B0D-9E35-BA52745F931A}" type="pres">
      <dgm:prSet presAssocID="{9C4BE45D-3549-4A24-9D5D-898D22A5C7AC}" presName="bgRect" presStyleLbl="bgShp" presStyleIdx="3" presStyleCnt="4"/>
      <dgm:spPr/>
    </dgm:pt>
    <dgm:pt modelId="{88A042FC-2A1B-48A0-A19B-ED4800D4A85B}" type="pres">
      <dgm:prSet presAssocID="{9C4BE45D-3549-4A24-9D5D-898D22A5C7AC}"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Explosion"/>
        </a:ext>
      </dgm:extLst>
    </dgm:pt>
    <dgm:pt modelId="{E808EFC4-3065-40F7-9CFA-D6C4E7666BDC}" type="pres">
      <dgm:prSet presAssocID="{9C4BE45D-3549-4A24-9D5D-898D22A5C7AC}" presName="spaceRect" presStyleCnt="0"/>
      <dgm:spPr/>
    </dgm:pt>
    <dgm:pt modelId="{D2866B0B-F20D-4000-8A2B-0121FB93FA76}" type="pres">
      <dgm:prSet presAssocID="{9C4BE45D-3549-4A24-9D5D-898D22A5C7AC}" presName="parTx" presStyleLbl="revTx" presStyleIdx="3" presStyleCnt="4">
        <dgm:presLayoutVars>
          <dgm:chMax val="0"/>
          <dgm:chPref val="0"/>
        </dgm:presLayoutVars>
      </dgm:prSet>
      <dgm:spPr/>
    </dgm:pt>
  </dgm:ptLst>
  <dgm:cxnLst>
    <dgm:cxn modelId="{5F72501F-7966-4FFA-B61F-8508B13F0FEF}" srcId="{098A5140-278D-48AA-B051-A5FBFFBD7689}" destId="{46AFEC13-34E3-415A-87FE-ABBCD07AC1C9}" srcOrd="0" destOrd="0" parTransId="{4A7CC33E-9B31-4441-BF13-7DEF0D8F11A9}" sibTransId="{B4A4C258-E9DF-482A-8723-6E7D14DD37BF}"/>
    <dgm:cxn modelId="{627F2420-615D-4150-837D-DC90EE7496AC}" srcId="{098A5140-278D-48AA-B051-A5FBFFBD7689}" destId="{5FFAE4E4-1CF6-46E7-BA6B-835582996D01}" srcOrd="2" destOrd="0" parTransId="{BB80AE61-EF81-4CBB-8E1B-22B0E11BED70}" sibTransId="{48657088-CF3F-4492-BEF1-D7E16F845DE1}"/>
    <dgm:cxn modelId="{B301AB3E-B588-4727-8695-21B10F4EF5E4}" type="presOf" srcId="{46AFEC13-34E3-415A-87FE-ABBCD07AC1C9}" destId="{C2C50A48-53C2-4220-90EF-2502C2C2A4C9}" srcOrd="0" destOrd="0" presId="urn:microsoft.com/office/officeart/2018/2/layout/IconVerticalSolidList"/>
    <dgm:cxn modelId="{392DDC60-812D-49E9-B3FC-075AC7E9F52B}" type="presOf" srcId="{1880DD74-4B71-4C35-A75E-160C075A1060}" destId="{91D7407A-ECEB-4A05-B04B-FC72C1C19AFD}" srcOrd="0" destOrd="0" presId="urn:microsoft.com/office/officeart/2018/2/layout/IconVerticalSolidList"/>
    <dgm:cxn modelId="{C1FCE26C-7EDC-4766-9E2E-F4EA6CA954CE}" type="presOf" srcId="{098A5140-278D-48AA-B051-A5FBFFBD7689}" destId="{687F9D2C-3E7F-4E51-A923-A6198BFB5B0F}" srcOrd="0" destOrd="0" presId="urn:microsoft.com/office/officeart/2018/2/layout/IconVerticalSolidList"/>
    <dgm:cxn modelId="{765CA2A6-C68C-449B-AC50-1B3CD4B705FB}" type="presOf" srcId="{5FFAE4E4-1CF6-46E7-BA6B-835582996D01}" destId="{91B22DF6-8C47-4996-8B99-241870ED09F8}" srcOrd="0" destOrd="0" presId="urn:microsoft.com/office/officeart/2018/2/layout/IconVerticalSolidList"/>
    <dgm:cxn modelId="{56CE8ED4-CC72-4A5A-A187-9BC24D3E5D91}" type="presOf" srcId="{9C4BE45D-3549-4A24-9D5D-898D22A5C7AC}" destId="{D2866B0B-F20D-4000-8A2B-0121FB93FA76}" srcOrd="0" destOrd="0" presId="urn:microsoft.com/office/officeart/2018/2/layout/IconVerticalSolidList"/>
    <dgm:cxn modelId="{CF8B14DE-681F-40EA-BCD8-D73BD20C577A}" srcId="{098A5140-278D-48AA-B051-A5FBFFBD7689}" destId="{9C4BE45D-3549-4A24-9D5D-898D22A5C7AC}" srcOrd="3" destOrd="0" parTransId="{8554DCDA-A119-4671-AD85-4E547F33AF3E}" sibTransId="{346DEFB7-6044-4FB5-8FB4-F00171DB8F94}"/>
    <dgm:cxn modelId="{0D6E2CE7-D957-4E35-BC5F-2EAC6E9F4185}" srcId="{098A5140-278D-48AA-B051-A5FBFFBD7689}" destId="{1880DD74-4B71-4C35-A75E-160C075A1060}" srcOrd="1" destOrd="0" parTransId="{D61BA2FE-90A1-4DB3-8BC5-D1891CBD6E8E}" sibTransId="{4408F44C-0018-4F1B-927C-F064F0C11D61}"/>
    <dgm:cxn modelId="{B50406A7-F0BB-48E5-88F7-A3AAFE6EFEDA}" type="presParOf" srcId="{687F9D2C-3E7F-4E51-A923-A6198BFB5B0F}" destId="{93DC059B-0E11-41DC-8F12-17BFCC819970}" srcOrd="0" destOrd="0" presId="urn:microsoft.com/office/officeart/2018/2/layout/IconVerticalSolidList"/>
    <dgm:cxn modelId="{FC410E70-9651-4462-B72F-091F417BA67A}" type="presParOf" srcId="{93DC059B-0E11-41DC-8F12-17BFCC819970}" destId="{B1158238-5D3B-4F0D-B3F6-E82265206738}" srcOrd="0" destOrd="0" presId="urn:microsoft.com/office/officeart/2018/2/layout/IconVerticalSolidList"/>
    <dgm:cxn modelId="{F18BED10-8DCE-4151-8639-CD60677DD112}" type="presParOf" srcId="{93DC059B-0E11-41DC-8F12-17BFCC819970}" destId="{DC83CD11-53A3-4018-80EE-29727229A65C}" srcOrd="1" destOrd="0" presId="urn:microsoft.com/office/officeart/2018/2/layout/IconVerticalSolidList"/>
    <dgm:cxn modelId="{1D76008C-84F0-43B4-B068-899BF1B2E144}" type="presParOf" srcId="{93DC059B-0E11-41DC-8F12-17BFCC819970}" destId="{F1BA85CD-9204-4071-B742-E9CCC2A50F73}" srcOrd="2" destOrd="0" presId="urn:microsoft.com/office/officeart/2018/2/layout/IconVerticalSolidList"/>
    <dgm:cxn modelId="{5152720A-881B-431B-8045-F6088B4F1719}" type="presParOf" srcId="{93DC059B-0E11-41DC-8F12-17BFCC819970}" destId="{C2C50A48-53C2-4220-90EF-2502C2C2A4C9}" srcOrd="3" destOrd="0" presId="urn:microsoft.com/office/officeart/2018/2/layout/IconVerticalSolidList"/>
    <dgm:cxn modelId="{838C3614-9A8F-4E99-928B-B3BEF834156C}" type="presParOf" srcId="{687F9D2C-3E7F-4E51-A923-A6198BFB5B0F}" destId="{393AF6FF-F46D-4E48-8465-5B532E10DAD2}" srcOrd="1" destOrd="0" presId="urn:microsoft.com/office/officeart/2018/2/layout/IconVerticalSolidList"/>
    <dgm:cxn modelId="{FC76FC36-EA1F-4BAE-AEC0-46176B2AAD31}" type="presParOf" srcId="{687F9D2C-3E7F-4E51-A923-A6198BFB5B0F}" destId="{7A9B42C9-35E7-40B8-A782-C486AA5C4CAC}" srcOrd="2" destOrd="0" presId="urn:microsoft.com/office/officeart/2018/2/layout/IconVerticalSolidList"/>
    <dgm:cxn modelId="{3B4C012E-FAEC-49A7-8BF5-089CF4E80F13}" type="presParOf" srcId="{7A9B42C9-35E7-40B8-A782-C486AA5C4CAC}" destId="{515CC277-EC80-4587-8C0D-655184400B71}" srcOrd="0" destOrd="0" presId="urn:microsoft.com/office/officeart/2018/2/layout/IconVerticalSolidList"/>
    <dgm:cxn modelId="{5360D3E4-502F-45F2-8F86-EC7560D20286}" type="presParOf" srcId="{7A9B42C9-35E7-40B8-A782-C486AA5C4CAC}" destId="{95C2E77D-C03C-42C4-8C2E-7A4D59304341}" srcOrd="1" destOrd="0" presId="urn:microsoft.com/office/officeart/2018/2/layout/IconVerticalSolidList"/>
    <dgm:cxn modelId="{E725945F-A17E-44C4-9AB8-4D5A4E0C40FC}" type="presParOf" srcId="{7A9B42C9-35E7-40B8-A782-C486AA5C4CAC}" destId="{43585353-2E3D-44B1-A0B5-1E85F7AFF501}" srcOrd="2" destOrd="0" presId="urn:microsoft.com/office/officeart/2018/2/layout/IconVerticalSolidList"/>
    <dgm:cxn modelId="{A422A79C-6252-4024-B313-4031B1E34C78}" type="presParOf" srcId="{7A9B42C9-35E7-40B8-A782-C486AA5C4CAC}" destId="{91D7407A-ECEB-4A05-B04B-FC72C1C19AFD}" srcOrd="3" destOrd="0" presId="urn:microsoft.com/office/officeart/2018/2/layout/IconVerticalSolidList"/>
    <dgm:cxn modelId="{1643546D-1FD6-48D8-80CD-A4172FCBB75F}" type="presParOf" srcId="{687F9D2C-3E7F-4E51-A923-A6198BFB5B0F}" destId="{C3965526-244A-425A-880C-B4C70B187770}" srcOrd="3" destOrd="0" presId="urn:microsoft.com/office/officeart/2018/2/layout/IconVerticalSolidList"/>
    <dgm:cxn modelId="{C39074EA-4FEE-4810-BF42-9248C7B1B1CD}" type="presParOf" srcId="{687F9D2C-3E7F-4E51-A923-A6198BFB5B0F}" destId="{A9889B7B-7EBE-4EB9-8106-BB0372DBE4C8}" srcOrd="4" destOrd="0" presId="urn:microsoft.com/office/officeart/2018/2/layout/IconVerticalSolidList"/>
    <dgm:cxn modelId="{A8B4E038-2D2A-4E2B-A81E-BB813AF0B556}" type="presParOf" srcId="{A9889B7B-7EBE-4EB9-8106-BB0372DBE4C8}" destId="{0676875F-08D3-4A87-B4CD-09D231F414CB}" srcOrd="0" destOrd="0" presId="urn:microsoft.com/office/officeart/2018/2/layout/IconVerticalSolidList"/>
    <dgm:cxn modelId="{2B4F1365-CB96-4822-A04B-D747F848468C}" type="presParOf" srcId="{A9889B7B-7EBE-4EB9-8106-BB0372DBE4C8}" destId="{95698F20-E23C-482D-BA7B-DB04C39A8494}" srcOrd="1" destOrd="0" presId="urn:microsoft.com/office/officeart/2018/2/layout/IconVerticalSolidList"/>
    <dgm:cxn modelId="{CA3F2B7C-BA23-4475-BCDC-CA94C78CE0ED}" type="presParOf" srcId="{A9889B7B-7EBE-4EB9-8106-BB0372DBE4C8}" destId="{F3B21C7F-64AB-4D3E-848F-3E7F956F10D6}" srcOrd="2" destOrd="0" presId="urn:microsoft.com/office/officeart/2018/2/layout/IconVerticalSolidList"/>
    <dgm:cxn modelId="{F63FB3E5-EE76-4FF6-8F3A-50341D2E7B1D}" type="presParOf" srcId="{A9889B7B-7EBE-4EB9-8106-BB0372DBE4C8}" destId="{91B22DF6-8C47-4996-8B99-241870ED09F8}" srcOrd="3" destOrd="0" presId="urn:microsoft.com/office/officeart/2018/2/layout/IconVerticalSolidList"/>
    <dgm:cxn modelId="{CE778F1A-8011-4277-8062-52639F511F1B}" type="presParOf" srcId="{687F9D2C-3E7F-4E51-A923-A6198BFB5B0F}" destId="{F83DEF61-8F47-41B9-A6B0-09CD255540A0}" srcOrd="5" destOrd="0" presId="urn:microsoft.com/office/officeart/2018/2/layout/IconVerticalSolidList"/>
    <dgm:cxn modelId="{B033C2BF-A276-4F0C-895B-A160D085A451}" type="presParOf" srcId="{687F9D2C-3E7F-4E51-A923-A6198BFB5B0F}" destId="{E531B685-788A-4554-850B-433459F228FF}" srcOrd="6" destOrd="0" presId="urn:microsoft.com/office/officeart/2018/2/layout/IconVerticalSolidList"/>
    <dgm:cxn modelId="{CEE4CA40-B3D0-4AE0-AD57-9616214A0B71}" type="presParOf" srcId="{E531B685-788A-4554-850B-433459F228FF}" destId="{FFBEA32A-4FE1-4B0D-9E35-BA52745F931A}" srcOrd="0" destOrd="0" presId="urn:microsoft.com/office/officeart/2018/2/layout/IconVerticalSolidList"/>
    <dgm:cxn modelId="{CC38441E-61D4-4057-A840-9B607960CC1B}" type="presParOf" srcId="{E531B685-788A-4554-850B-433459F228FF}" destId="{88A042FC-2A1B-48A0-A19B-ED4800D4A85B}" srcOrd="1" destOrd="0" presId="urn:microsoft.com/office/officeart/2018/2/layout/IconVerticalSolidList"/>
    <dgm:cxn modelId="{4A6EF260-A9B9-40FE-A88F-DD38ADF1F722}" type="presParOf" srcId="{E531B685-788A-4554-850B-433459F228FF}" destId="{E808EFC4-3065-40F7-9CFA-D6C4E7666BDC}" srcOrd="2" destOrd="0" presId="urn:microsoft.com/office/officeart/2018/2/layout/IconVerticalSolidList"/>
    <dgm:cxn modelId="{8AEFD479-9F6C-47D9-AECB-CAC967EADAC4}" type="presParOf" srcId="{E531B685-788A-4554-850B-433459F228FF}" destId="{D2866B0B-F20D-4000-8A2B-0121FB93FA76}"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D65D2-4E42-404A-9C28-D85966EED685}" type="doc">
      <dgm:prSet loTypeId="urn:microsoft.com/office/officeart/2005/8/layout/list1" loCatId="list" qsTypeId="urn:microsoft.com/office/officeart/2005/8/quickstyle/simple1" qsCatId="simple" csTypeId="urn:microsoft.com/office/officeart/2005/8/colors/accent1_2" csCatId="accent1"/>
      <dgm:spPr/>
      <dgm:t>
        <a:bodyPr/>
        <a:lstStyle/>
        <a:p>
          <a:endParaRPr lang="en-US"/>
        </a:p>
      </dgm:t>
    </dgm:pt>
    <dgm:pt modelId="{18F93EB2-F73C-447B-9F8F-18E9D2B07D26}">
      <dgm:prSet/>
      <dgm:spPr/>
      <dgm:t>
        <a:bodyPr/>
        <a:lstStyle/>
        <a:p>
          <a:r>
            <a:rPr lang="en-GB" baseline="0"/>
            <a:t>Why things went well…..</a:t>
          </a:r>
          <a:endParaRPr lang="en-US"/>
        </a:p>
      </dgm:t>
    </dgm:pt>
    <dgm:pt modelId="{348AAF9E-8D0F-4A2F-B88D-62694A77E7B8}" type="parTrans" cxnId="{B34A1739-498C-47D0-ADD1-104E9CC431E2}">
      <dgm:prSet/>
      <dgm:spPr/>
      <dgm:t>
        <a:bodyPr/>
        <a:lstStyle/>
        <a:p>
          <a:endParaRPr lang="en-US"/>
        </a:p>
      </dgm:t>
    </dgm:pt>
    <dgm:pt modelId="{F967881D-46B8-4B22-9140-8DC945B5AD6D}" type="sibTrans" cxnId="{B34A1739-498C-47D0-ADD1-104E9CC431E2}">
      <dgm:prSet/>
      <dgm:spPr/>
      <dgm:t>
        <a:bodyPr/>
        <a:lstStyle/>
        <a:p>
          <a:endParaRPr lang="en-US"/>
        </a:p>
      </dgm:t>
    </dgm:pt>
    <dgm:pt modelId="{FD0EAA17-FDD1-4FC5-A98B-8F0AA1BF7056}">
      <dgm:prSet/>
      <dgm:spPr/>
      <dgm:t>
        <a:bodyPr/>
        <a:lstStyle/>
        <a:p>
          <a:r>
            <a:rPr lang="en-GB" baseline="0"/>
            <a:t>The large range of resources.</a:t>
          </a:r>
          <a:endParaRPr lang="en-US"/>
        </a:p>
      </dgm:t>
    </dgm:pt>
    <dgm:pt modelId="{572E23CF-0D1B-4C8E-BB59-737409261C93}" type="parTrans" cxnId="{337CFA6B-20DD-4EA7-9749-CC2999792142}">
      <dgm:prSet/>
      <dgm:spPr/>
      <dgm:t>
        <a:bodyPr/>
        <a:lstStyle/>
        <a:p>
          <a:endParaRPr lang="en-US"/>
        </a:p>
      </dgm:t>
    </dgm:pt>
    <dgm:pt modelId="{6922FC2A-CFC9-4B94-825F-13367A33AAE0}" type="sibTrans" cxnId="{337CFA6B-20DD-4EA7-9749-CC2999792142}">
      <dgm:prSet/>
      <dgm:spPr/>
      <dgm:t>
        <a:bodyPr/>
        <a:lstStyle/>
        <a:p>
          <a:endParaRPr lang="en-US"/>
        </a:p>
      </dgm:t>
    </dgm:pt>
    <dgm:pt modelId="{55D29192-FA55-4A2B-BD3A-FCBD0A640548}">
      <dgm:prSet/>
      <dgm:spPr/>
      <dgm:t>
        <a:bodyPr/>
        <a:lstStyle/>
        <a:p>
          <a:r>
            <a:rPr lang="en-GB" baseline="0"/>
            <a:t>The theorists.</a:t>
          </a:r>
          <a:endParaRPr lang="en-US"/>
        </a:p>
      </dgm:t>
    </dgm:pt>
    <dgm:pt modelId="{A011898F-FB77-46DD-9895-89A19AC78448}" type="parTrans" cxnId="{CAD591D1-0AF4-4F24-996F-F847CF261E56}">
      <dgm:prSet/>
      <dgm:spPr/>
      <dgm:t>
        <a:bodyPr/>
        <a:lstStyle/>
        <a:p>
          <a:endParaRPr lang="en-US"/>
        </a:p>
      </dgm:t>
    </dgm:pt>
    <dgm:pt modelId="{661FA9BE-C88C-4043-A0EE-C28AEF82A726}" type="sibTrans" cxnId="{CAD591D1-0AF4-4F24-996F-F847CF261E56}">
      <dgm:prSet/>
      <dgm:spPr/>
      <dgm:t>
        <a:bodyPr/>
        <a:lstStyle/>
        <a:p>
          <a:endParaRPr lang="en-US"/>
        </a:p>
      </dgm:t>
    </dgm:pt>
    <dgm:pt modelId="{FA2895DB-5EEB-458D-8BFC-791497BDF2D0}">
      <dgm:prSet/>
      <dgm:spPr/>
      <dgm:t>
        <a:bodyPr/>
        <a:lstStyle/>
        <a:p>
          <a:r>
            <a:rPr lang="en-GB" baseline="0"/>
            <a:t>The application of theory to practical situations.</a:t>
          </a:r>
          <a:endParaRPr lang="en-US"/>
        </a:p>
      </dgm:t>
    </dgm:pt>
    <dgm:pt modelId="{FEDDECA2-C1F9-438F-B38B-388BC3D129D8}" type="parTrans" cxnId="{0EFE4ADD-1290-446D-AB4A-98395B63D6D6}">
      <dgm:prSet/>
      <dgm:spPr/>
      <dgm:t>
        <a:bodyPr/>
        <a:lstStyle/>
        <a:p>
          <a:endParaRPr lang="en-US"/>
        </a:p>
      </dgm:t>
    </dgm:pt>
    <dgm:pt modelId="{0B9540D5-20A7-4A06-9D4C-8C584ECDF86D}" type="sibTrans" cxnId="{0EFE4ADD-1290-446D-AB4A-98395B63D6D6}">
      <dgm:prSet/>
      <dgm:spPr/>
      <dgm:t>
        <a:bodyPr/>
        <a:lstStyle/>
        <a:p>
          <a:endParaRPr lang="en-US"/>
        </a:p>
      </dgm:t>
    </dgm:pt>
    <dgm:pt modelId="{76013699-7AE5-4814-9C22-A2FD4A9254D5}">
      <dgm:prSet/>
      <dgm:spPr/>
      <dgm:t>
        <a:bodyPr/>
        <a:lstStyle/>
        <a:p>
          <a:r>
            <a:rPr lang="en-GB" b="0" i="0" baseline="0"/>
            <a:t>(Flinders University, 2021)</a:t>
          </a:r>
          <a:endParaRPr lang="en-US"/>
        </a:p>
      </dgm:t>
    </dgm:pt>
    <dgm:pt modelId="{AE563647-AFCD-4D5C-977C-C908005FCCE8}" type="parTrans" cxnId="{38AFE84F-EE18-42C8-9AA9-B8F2879D3060}">
      <dgm:prSet/>
      <dgm:spPr/>
      <dgm:t>
        <a:bodyPr/>
        <a:lstStyle/>
        <a:p>
          <a:endParaRPr lang="en-US"/>
        </a:p>
      </dgm:t>
    </dgm:pt>
    <dgm:pt modelId="{55114900-AD52-48D6-9C7C-424B9C67BF22}" type="sibTrans" cxnId="{38AFE84F-EE18-42C8-9AA9-B8F2879D3060}">
      <dgm:prSet/>
      <dgm:spPr/>
      <dgm:t>
        <a:bodyPr/>
        <a:lstStyle/>
        <a:p>
          <a:endParaRPr lang="en-US"/>
        </a:p>
      </dgm:t>
    </dgm:pt>
    <dgm:pt modelId="{5EEF1552-5BA1-479C-A9FD-FB346CC1F913}" type="pres">
      <dgm:prSet presAssocID="{AB1D65D2-4E42-404A-9C28-D85966EED685}" presName="linear" presStyleCnt="0">
        <dgm:presLayoutVars>
          <dgm:dir/>
          <dgm:animLvl val="lvl"/>
          <dgm:resizeHandles val="exact"/>
        </dgm:presLayoutVars>
      </dgm:prSet>
      <dgm:spPr/>
    </dgm:pt>
    <dgm:pt modelId="{A90E604C-FA86-405F-9BCB-F8B3BB592BD2}" type="pres">
      <dgm:prSet presAssocID="{18F93EB2-F73C-447B-9F8F-18E9D2B07D26}" presName="parentLin" presStyleCnt="0"/>
      <dgm:spPr/>
    </dgm:pt>
    <dgm:pt modelId="{429D051C-CC0D-491F-A5D5-76CDD713C63E}" type="pres">
      <dgm:prSet presAssocID="{18F93EB2-F73C-447B-9F8F-18E9D2B07D26}" presName="parentLeftMargin" presStyleLbl="node1" presStyleIdx="0" presStyleCnt="1"/>
      <dgm:spPr/>
    </dgm:pt>
    <dgm:pt modelId="{B3A84D8A-6BB4-4950-A996-5C4D8FDEB999}" type="pres">
      <dgm:prSet presAssocID="{18F93EB2-F73C-447B-9F8F-18E9D2B07D26}" presName="parentText" presStyleLbl="node1" presStyleIdx="0" presStyleCnt="1" custLinFactNeighborX="3821" custLinFactNeighborY="5975">
        <dgm:presLayoutVars>
          <dgm:chMax val="0"/>
          <dgm:bulletEnabled val="1"/>
        </dgm:presLayoutVars>
      </dgm:prSet>
      <dgm:spPr/>
    </dgm:pt>
    <dgm:pt modelId="{679C3A63-CA9C-472C-9D2A-71675222BEF6}" type="pres">
      <dgm:prSet presAssocID="{18F93EB2-F73C-447B-9F8F-18E9D2B07D26}" presName="negativeSpace" presStyleCnt="0"/>
      <dgm:spPr/>
    </dgm:pt>
    <dgm:pt modelId="{D3CB7A70-2007-43D1-A44A-CEA640254760}" type="pres">
      <dgm:prSet presAssocID="{18F93EB2-F73C-447B-9F8F-18E9D2B07D26}" presName="childText" presStyleLbl="conFgAcc1" presStyleIdx="0" presStyleCnt="1">
        <dgm:presLayoutVars>
          <dgm:bulletEnabled val="1"/>
        </dgm:presLayoutVars>
      </dgm:prSet>
      <dgm:spPr/>
    </dgm:pt>
  </dgm:ptLst>
  <dgm:cxnLst>
    <dgm:cxn modelId="{7191491F-B096-46C2-BC49-5023205167B3}" type="presOf" srcId="{76013699-7AE5-4814-9C22-A2FD4A9254D5}" destId="{D3CB7A70-2007-43D1-A44A-CEA640254760}" srcOrd="0" destOrd="3" presId="urn:microsoft.com/office/officeart/2005/8/layout/list1"/>
    <dgm:cxn modelId="{B34A1739-498C-47D0-ADD1-104E9CC431E2}" srcId="{AB1D65D2-4E42-404A-9C28-D85966EED685}" destId="{18F93EB2-F73C-447B-9F8F-18E9D2B07D26}" srcOrd="0" destOrd="0" parTransId="{348AAF9E-8D0F-4A2F-B88D-62694A77E7B8}" sibTransId="{F967881D-46B8-4B22-9140-8DC945B5AD6D}"/>
    <dgm:cxn modelId="{EBFCB43A-DFE7-4C94-A955-D292FA352D23}" type="presOf" srcId="{55D29192-FA55-4A2B-BD3A-FCBD0A640548}" destId="{D3CB7A70-2007-43D1-A44A-CEA640254760}" srcOrd="0" destOrd="1" presId="urn:microsoft.com/office/officeart/2005/8/layout/list1"/>
    <dgm:cxn modelId="{337CFA6B-20DD-4EA7-9749-CC2999792142}" srcId="{18F93EB2-F73C-447B-9F8F-18E9D2B07D26}" destId="{FD0EAA17-FDD1-4FC5-A98B-8F0AA1BF7056}" srcOrd="0" destOrd="0" parTransId="{572E23CF-0D1B-4C8E-BB59-737409261C93}" sibTransId="{6922FC2A-CFC9-4B94-825F-13367A33AAE0}"/>
    <dgm:cxn modelId="{38AFE84F-EE18-42C8-9AA9-B8F2879D3060}" srcId="{18F93EB2-F73C-447B-9F8F-18E9D2B07D26}" destId="{76013699-7AE5-4814-9C22-A2FD4A9254D5}" srcOrd="3" destOrd="0" parTransId="{AE563647-AFCD-4D5C-977C-C908005FCCE8}" sibTransId="{55114900-AD52-48D6-9C7C-424B9C67BF22}"/>
    <dgm:cxn modelId="{B9B8D456-BF6C-4CA2-8603-5BE910D736BC}" type="presOf" srcId="{18F93EB2-F73C-447B-9F8F-18E9D2B07D26}" destId="{429D051C-CC0D-491F-A5D5-76CDD713C63E}" srcOrd="0" destOrd="0" presId="urn:microsoft.com/office/officeart/2005/8/layout/list1"/>
    <dgm:cxn modelId="{2AD6CF5A-6F48-4775-B003-13E12D4CEE52}" type="presOf" srcId="{18F93EB2-F73C-447B-9F8F-18E9D2B07D26}" destId="{B3A84D8A-6BB4-4950-A996-5C4D8FDEB999}" srcOrd="1" destOrd="0" presId="urn:microsoft.com/office/officeart/2005/8/layout/list1"/>
    <dgm:cxn modelId="{C4BBFF9C-BD07-47F9-BDCC-4DE729BD3C99}" type="presOf" srcId="{AB1D65D2-4E42-404A-9C28-D85966EED685}" destId="{5EEF1552-5BA1-479C-A9FD-FB346CC1F913}" srcOrd="0" destOrd="0" presId="urn:microsoft.com/office/officeart/2005/8/layout/list1"/>
    <dgm:cxn modelId="{CAD591D1-0AF4-4F24-996F-F847CF261E56}" srcId="{18F93EB2-F73C-447B-9F8F-18E9D2B07D26}" destId="{55D29192-FA55-4A2B-BD3A-FCBD0A640548}" srcOrd="1" destOrd="0" parTransId="{A011898F-FB77-46DD-9895-89A19AC78448}" sibTransId="{661FA9BE-C88C-4043-A0EE-C28AEF82A726}"/>
    <dgm:cxn modelId="{0EFE4ADD-1290-446D-AB4A-98395B63D6D6}" srcId="{18F93EB2-F73C-447B-9F8F-18E9D2B07D26}" destId="{FA2895DB-5EEB-458D-8BFC-791497BDF2D0}" srcOrd="2" destOrd="0" parTransId="{FEDDECA2-C1F9-438F-B38B-388BC3D129D8}" sibTransId="{0B9540D5-20A7-4A06-9D4C-8C584ECDF86D}"/>
    <dgm:cxn modelId="{942C3CEF-9C74-404F-BE55-4051A29DB9D8}" type="presOf" srcId="{FA2895DB-5EEB-458D-8BFC-791497BDF2D0}" destId="{D3CB7A70-2007-43D1-A44A-CEA640254760}" srcOrd="0" destOrd="2" presId="urn:microsoft.com/office/officeart/2005/8/layout/list1"/>
    <dgm:cxn modelId="{15BB74F6-DA82-4FDB-95F6-FDFA2B55613B}" type="presOf" srcId="{FD0EAA17-FDD1-4FC5-A98B-8F0AA1BF7056}" destId="{D3CB7A70-2007-43D1-A44A-CEA640254760}" srcOrd="0" destOrd="0" presId="urn:microsoft.com/office/officeart/2005/8/layout/list1"/>
    <dgm:cxn modelId="{03FBCCC3-0486-4AB6-B80B-A5876D0E4DF3}" type="presParOf" srcId="{5EEF1552-5BA1-479C-A9FD-FB346CC1F913}" destId="{A90E604C-FA86-405F-9BCB-F8B3BB592BD2}" srcOrd="0" destOrd="0" presId="urn:microsoft.com/office/officeart/2005/8/layout/list1"/>
    <dgm:cxn modelId="{17B2B014-B62B-426B-861C-A07526B396D1}" type="presParOf" srcId="{A90E604C-FA86-405F-9BCB-F8B3BB592BD2}" destId="{429D051C-CC0D-491F-A5D5-76CDD713C63E}" srcOrd="0" destOrd="0" presId="urn:microsoft.com/office/officeart/2005/8/layout/list1"/>
    <dgm:cxn modelId="{A290BA8A-1649-4EF0-AC8D-A91855371CE0}" type="presParOf" srcId="{A90E604C-FA86-405F-9BCB-F8B3BB592BD2}" destId="{B3A84D8A-6BB4-4950-A996-5C4D8FDEB999}" srcOrd="1" destOrd="0" presId="urn:microsoft.com/office/officeart/2005/8/layout/list1"/>
    <dgm:cxn modelId="{03858C0F-28B5-4AEA-AE12-30E85E5016D4}" type="presParOf" srcId="{5EEF1552-5BA1-479C-A9FD-FB346CC1F913}" destId="{679C3A63-CA9C-472C-9D2A-71675222BEF6}" srcOrd="1" destOrd="0" presId="urn:microsoft.com/office/officeart/2005/8/layout/list1"/>
    <dgm:cxn modelId="{A1E2302D-1522-4CEB-B2E5-9D175FC04F2A}" type="presParOf" srcId="{5EEF1552-5BA1-479C-A9FD-FB346CC1F913}" destId="{D3CB7A70-2007-43D1-A44A-CEA640254760}" srcOrd="2"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B1D65D2-4E42-404A-9C28-D85966EED685}"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18F93EB2-F73C-447B-9F8F-18E9D2B07D26}">
      <dgm:prSet/>
      <dgm:spPr/>
      <dgm:t>
        <a:bodyPr/>
        <a:lstStyle/>
        <a:p>
          <a:r>
            <a:rPr lang="en-GB" baseline="0" dirty="0"/>
            <a:t>Why things could have gone better…..</a:t>
          </a:r>
          <a:endParaRPr lang="en-US" dirty="0"/>
        </a:p>
      </dgm:t>
    </dgm:pt>
    <dgm:pt modelId="{348AAF9E-8D0F-4A2F-B88D-62694A77E7B8}" type="parTrans" cxnId="{B34A1739-498C-47D0-ADD1-104E9CC431E2}">
      <dgm:prSet/>
      <dgm:spPr/>
      <dgm:t>
        <a:bodyPr/>
        <a:lstStyle/>
        <a:p>
          <a:endParaRPr lang="en-US"/>
        </a:p>
      </dgm:t>
    </dgm:pt>
    <dgm:pt modelId="{F967881D-46B8-4B22-9140-8DC945B5AD6D}" type="sibTrans" cxnId="{B34A1739-498C-47D0-ADD1-104E9CC431E2}">
      <dgm:prSet/>
      <dgm:spPr/>
      <dgm:t>
        <a:bodyPr/>
        <a:lstStyle/>
        <a:p>
          <a:endParaRPr lang="en-US"/>
        </a:p>
      </dgm:t>
    </dgm:pt>
    <dgm:pt modelId="{FD0EAA17-FDD1-4FC5-A98B-8F0AA1BF7056}">
      <dgm:prSet custT="1"/>
      <dgm:spPr/>
      <dgm:t>
        <a:bodyPr/>
        <a:lstStyle/>
        <a:p>
          <a:r>
            <a:rPr lang="en-GB" sz="2400" baseline="0" dirty="0"/>
            <a:t>Time Management.</a:t>
          </a:r>
          <a:endParaRPr lang="en-US" sz="2400" dirty="0"/>
        </a:p>
      </dgm:t>
    </dgm:pt>
    <dgm:pt modelId="{572E23CF-0D1B-4C8E-BB59-737409261C93}" type="parTrans" cxnId="{337CFA6B-20DD-4EA7-9749-CC2999792142}">
      <dgm:prSet/>
      <dgm:spPr/>
      <dgm:t>
        <a:bodyPr/>
        <a:lstStyle/>
        <a:p>
          <a:endParaRPr lang="en-US"/>
        </a:p>
      </dgm:t>
    </dgm:pt>
    <dgm:pt modelId="{6922FC2A-CFC9-4B94-825F-13367A33AAE0}" type="sibTrans" cxnId="{337CFA6B-20DD-4EA7-9749-CC2999792142}">
      <dgm:prSet/>
      <dgm:spPr/>
      <dgm:t>
        <a:bodyPr/>
        <a:lstStyle/>
        <a:p>
          <a:endParaRPr lang="en-US"/>
        </a:p>
      </dgm:t>
    </dgm:pt>
    <dgm:pt modelId="{FA2895DB-5EEB-458D-8BFC-791497BDF2D0}">
      <dgm:prSet custT="1"/>
      <dgm:spPr/>
      <dgm:t>
        <a:bodyPr/>
        <a:lstStyle/>
        <a:p>
          <a:r>
            <a:rPr lang="en-GB" sz="2400" baseline="0" dirty="0"/>
            <a:t>Further Reading.</a:t>
          </a:r>
          <a:endParaRPr lang="en-US" sz="2400" dirty="0"/>
        </a:p>
      </dgm:t>
    </dgm:pt>
    <dgm:pt modelId="{FEDDECA2-C1F9-438F-B38B-388BC3D129D8}" type="parTrans" cxnId="{0EFE4ADD-1290-446D-AB4A-98395B63D6D6}">
      <dgm:prSet/>
      <dgm:spPr/>
      <dgm:t>
        <a:bodyPr/>
        <a:lstStyle/>
        <a:p>
          <a:endParaRPr lang="en-US"/>
        </a:p>
      </dgm:t>
    </dgm:pt>
    <dgm:pt modelId="{0B9540D5-20A7-4A06-9D4C-8C584ECDF86D}" type="sibTrans" cxnId="{0EFE4ADD-1290-446D-AB4A-98395B63D6D6}">
      <dgm:prSet/>
      <dgm:spPr/>
      <dgm:t>
        <a:bodyPr/>
        <a:lstStyle/>
        <a:p>
          <a:endParaRPr lang="en-US"/>
        </a:p>
      </dgm:t>
    </dgm:pt>
    <dgm:pt modelId="{76013699-7AE5-4814-9C22-A2FD4A9254D5}">
      <dgm:prSet custT="1"/>
      <dgm:spPr/>
      <dgm:t>
        <a:bodyPr/>
        <a:lstStyle/>
        <a:p>
          <a:r>
            <a:rPr lang="en-GB" sz="2400" b="0" i="0" baseline="0" dirty="0"/>
            <a:t>(Kaur, 2019)</a:t>
          </a:r>
          <a:endParaRPr lang="en-US" sz="2400" dirty="0"/>
        </a:p>
      </dgm:t>
    </dgm:pt>
    <dgm:pt modelId="{AE563647-AFCD-4D5C-977C-C908005FCCE8}" type="parTrans" cxnId="{38AFE84F-EE18-42C8-9AA9-B8F2879D3060}">
      <dgm:prSet/>
      <dgm:spPr/>
      <dgm:t>
        <a:bodyPr/>
        <a:lstStyle/>
        <a:p>
          <a:endParaRPr lang="en-US"/>
        </a:p>
      </dgm:t>
    </dgm:pt>
    <dgm:pt modelId="{55114900-AD52-48D6-9C7C-424B9C67BF22}" type="sibTrans" cxnId="{38AFE84F-EE18-42C8-9AA9-B8F2879D3060}">
      <dgm:prSet/>
      <dgm:spPr/>
      <dgm:t>
        <a:bodyPr/>
        <a:lstStyle/>
        <a:p>
          <a:endParaRPr lang="en-US"/>
        </a:p>
      </dgm:t>
    </dgm:pt>
    <dgm:pt modelId="{87855548-22A2-4B89-BDEF-D7F3288B2854}">
      <dgm:prSet custT="1"/>
      <dgm:spPr/>
      <dgm:t>
        <a:bodyPr/>
        <a:lstStyle/>
        <a:p>
          <a:r>
            <a:rPr lang="en-US" sz="2400" dirty="0"/>
            <a:t>(Harappa, 2021)</a:t>
          </a:r>
        </a:p>
      </dgm:t>
    </dgm:pt>
    <dgm:pt modelId="{A30CE4F9-1B12-4824-BB48-03F7560D8B40}" type="parTrans" cxnId="{2C26F2B2-D615-4761-9C42-C76BFC01AD57}">
      <dgm:prSet/>
      <dgm:spPr/>
      <dgm:t>
        <a:bodyPr/>
        <a:lstStyle/>
        <a:p>
          <a:endParaRPr lang="en-GB"/>
        </a:p>
      </dgm:t>
    </dgm:pt>
    <dgm:pt modelId="{30A6FC48-9B6A-404A-BBA1-13AFBF05CF6E}" type="sibTrans" cxnId="{2C26F2B2-D615-4761-9C42-C76BFC01AD57}">
      <dgm:prSet/>
      <dgm:spPr/>
      <dgm:t>
        <a:bodyPr/>
        <a:lstStyle/>
        <a:p>
          <a:endParaRPr lang="en-GB"/>
        </a:p>
      </dgm:t>
    </dgm:pt>
    <dgm:pt modelId="{5EEF1552-5BA1-479C-A9FD-FB346CC1F913}" type="pres">
      <dgm:prSet presAssocID="{AB1D65D2-4E42-404A-9C28-D85966EED685}" presName="linear" presStyleCnt="0">
        <dgm:presLayoutVars>
          <dgm:dir/>
          <dgm:animLvl val="lvl"/>
          <dgm:resizeHandles val="exact"/>
        </dgm:presLayoutVars>
      </dgm:prSet>
      <dgm:spPr/>
    </dgm:pt>
    <dgm:pt modelId="{A90E604C-FA86-405F-9BCB-F8B3BB592BD2}" type="pres">
      <dgm:prSet presAssocID="{18F93EB2-F73C-447B-9F8F-18E9D2B07D26}" presName="parentLin" presStyleCnt="0"/>
      <dgm:spPr/>
    </dgm:pt>
    <dgm:pt modelId="{429D051C-CC0D-491F-A5D5-76CDD713C63E}" type="pres">
      <dgm:prSet presAssocID="{18F93EB2-F73C-447B-9F8F-18E9D2B07D26}" presName="parentLeftMargin" presStyleLbl="node1" presStyleIdx="0" presStyleCnt="1"/>
      <dgm:spPr/>
    </dgm:pt>
    <dgm:pt modelId="{B3A84D8A-6BB4-4950-A996-5C4D8FDEB999}" type="pres">
      <dgm:prSet presAssocID="{18F93EB2-F73C-447B-9F8F-18E9D2B07D26}" presName="parentText" presStyleLbl="node1" presStyleIdx="0" presStyleCnt="1" custLinFactNeighborX="259" custLinFactNeighborY="9456">
        <dgm:presLayoutVars>
          <dgm:chMax val="0"/>
          <dgm:bulletEnabled val="1"/>
        </dgm:presLayoutVars>
      </dgm:prSet>
      <dgm:spPr/>
    </dgm:pt>
    <dgm:pt modelId="{679C3A63-CA9C-472C-9D2A-71675222BEF6}" type="pres">
      <dgm:prSet presAssocID="{18F93EB2-F73C-447B-9F8F-18E9D2B07D26}" presName="negativeSpace" presStyleCnt="0"/>
      <dgm:spPr/>
    </dgm:pt>
    <dgm:pt modelId="{D3CB7A70-2007-43D1-A44A-CEA640254760}" type="pres">
      <dgm:prSet presAssocID="{18F93EB2-F73C-447B-9F8F-18E9D2B07D26}" presName="childText" presStyleLbl="conFgAcc1" presStyleIdx="0" presStyleCnt="1" custScaleY="140684" custLinFactY="11050" custLinFactNeighborX="61252" custLinFactNeighborY="100000">
        <dgm:presLayoutVars>
          <dgm:bulletEnabled val="1"/>
        </dgm:presLayoutVars>
      </dgm:prSet>
      <dgm:spPr/>
    </dgm:pt>
  </dgm:ptLst>
  <dgm:cxnLst>
    <dgm:cxn modelId="{D6E7AC02-9F52-4BA7-99A2-9D8E3CCDF0CD}" type="presOf" srcId="{87855548-22A2-4B89-BDEF-D7F3288B2854}" destId="{D3CB7A70-2007-43D1-A44A-CEA640254760}" srcOrd="0" destOrd="1" presId="urn:microsoft.com/office/officeart/2005/8/layout/list1"/>
    <dgm:cxn modelId="{16780B25-A1E1-4903-A120-1AF7A7CD8D88}" type="presOf" srcId="{FA2895DB-5EEB-458D-8BFC-791497BDF2D0}" destId="{D3CB7A70-2007-43D1-A44A-CEA640254760}" srcOrd="0" destOrd="2" presId="urn:microsoft.com/office/officeart/2005/8/layout/list1"/>
    <dgm:cxn modelId="{B34A1739-498C-47D0-ADD1-104E9CC431E2}" srcId="{AB1D65D2-4E42-404A-9C28-D85966EED685}" destId="{18F93EB2-F73C-447B-9F8F-18E9D2B07D26}" srcOrd="0" destOrd="0" parTransId="{348AAF9E-8D0F-4A2F-B88D-62694A77E7B8}" sibTransId="{F967881D-46B8-4B22-9140-8DC945B5AD6D}"/>
    <dgm:cxn modelId="{337CFA6B-20DD-4EA7-9749-CC2999792142}" srcId="{18F93EB2-F73C-447B-9F8F-18E9D2B07D26}" destId="{FD0EAA17-FDD1-4FC5-A98B-8F0AA1BF7056}" srcOrd="0" destOrd="0" parTransId="{572E23CF-0D1B-4C8E-BB59-737409261C93}" sibTransId="{6922FC2A-CFC9-4B94-825F-13367A33AAE0}"/>
    <dgm:cxn modelId="{38AFE84F-EE18-42C8-9AA9-B8F2879D3060}" srcId="{18F93EB2-F73C-447B-9F8F-18E9D2B07D26}" destId="{76013699-7AE5-4814-9C22-A2FD4A9254D5}" srcOrd="3" destOrd="0" parTransId="{AE563647-AFCD-4D5C-977C-C908005FCCE8}" sibTransId="{55114900-AD52-48D6-9C7C-424B9C67BF22}"/>
    <dgm:cxn modelId="{B9B8D456-BF6C-4CA2-8603-5BE910D736BC}" type="presOf" srcId="{18F93EB2-F73C-447B-9F8F-18E9D2B07D26}" destId="{429D051C-CC0D-491F-A5D5-76CDD713C63E}" srcOrd="0" destOrd="0" presId="urn:microsoft.com/office/officeart/2005/8/layout/list1"/>
    <dgm:cxn modelId="{2AD6CF5A-6F48-4775-B003-13E12D4CEE52}" type="presOf" srcId="{18F93EB2-F73C-447B-9F8F-18E9D2B07D26}" destId="{B3A84D8A-6BB4-4950-A996-5C4D8FDEB999}" srcOrd="1" destOrd="0" presId="urn:microsoft.com/office/officeart/2005/8/layout/list1"/>
    <dgm:cxn modelId="{03B7E58E-832E-4ABF-8940-52DE055DF039}" type="presOf" srcId="{76013699-7AE5-4814-9C22-A2FD4A9254D5}" destId="{D3CB7A70-2007-43D1-A44A-CEA640254760}" srcOrd="0" destOrd="3" presId="urn:microsoft.com/office/officeart/2005/8/layout/list1"/>
    <dgm:cxn modelId="{C4BBFF9C-BD07-47F9-BDCC-4DE729BD3C99}" type="presOf" srcId="{AB1D65D2-4E42-404A-9C28-D85966EED685}" destId="{5EEF1552-5BA1-479C-A9FD-FB346CC1F913}" srcOrd="0" destOrd="0" presId="urn:microsoft.com/office/officeart/2005/8/layout/list1"/>
    <dgm:cxn modelId="{2C26F2B2-D615-4761-9C42-C76BFC01AD57}" srcId="{18F93EB2-F73C-447B-9F8F-18E9D2B07D26}" destId="{87855548-22A2-4B89-BDEF-D7F3288B2854}" srcOrd="1" destOrd="0" parTransId="{A30CE4F9-1B12-4824-BB48-03F7560D8B40}" sibTransId="{30A6FC48-9B6A-404A-BBA1-13AFBF05CF6E}"/>
    <dgm:cxn modelId="{0EFE4ADD-1290-446D-AB4A-98395B63D6D6}" srcId="{18F93EB2-F73C-447B-9F8F-18E9D2B07D26}" destId="{FA2895DB-5EEB-458D-8BFC-791497BDF2D0}" srcOrd="2" destOrd="0" parTransId="{FEDDECA2-C1F9-438F-B38B-388BC3D129D8}" sibTransId="{0B9540D5-20A7-4A06-9D4C-8C584ECDF86D}"/>
    <dgm:cxn modelId="{15BB74F6-DA82-4FDB-95F6-FDFA2B55613B}" type="presOf" srcId="{FD0EAA17-FDD1-4FC5-A98B-8F0AA1BF7056}" destId="{D3CB7A70-2007-43D1-A44A-CEA640254760}" srcOrd="0" destOrd="0" presId="urn:microsoft.com/office/officeart/2005/8/layout/list1"/>
    <dgm:cxn modelId="{03FBCCC3-0486-4AB6-B80B-A5876D0E4DF3}" type="presParOf" srcId="{5EEF1552-5BA1-479C-A9FD-FB346CC1F913}" destId="{A90E604C-FA86-405F-9BCB-F8B3BB592BD2}" srcOrd="0" destOrd="0" presId="urn:microsoft.com/office/officeart/2005/8/layout/list1"/>
    <dgm:cxn modelId="{17B2B014-B62B-426B-861C-A07526B396D1}" type="presParOf" srcId="{A90E604C-FA86-405F-9BCB-F8B3BB592BD2}" destId="{429D051C-CC0D-491F-A5D5-76CDD713C63E}" srcOrd="0" destOrd="0" presId="urn:microsoft.com/office/officeart/2005/8/layout/list1"/>
    <dgm:cxn modelId="{A290BA8A-1649-4EF0-AC8D-A91855371CE0}" type="presParOf" srcId="{A90E604C-FA86-405F-9BCB-F8B3BB592BD2}" destId="{B3A84D8A-6BB4-4950-A996-5C4D8FDEB999}" srcOrd="1" destOrd="0" presId="urn:microsoft.com/office/officeart/2005/8/layout/list1"/>
    <dgm:cxn modelId="{03858C0F-28B5-4AEA-AE12-30E85E5016D4}" type="presParOf" srcId="{5EEF1552-5BA1-479C-A9FD-FB346CC1F913}" destId="{679C3A63-CA9C-472C-9D2A-71675222BEF6}" srcOrd="1" destOrd="0" presId="urn:microsoft.com/office/officeart/2005/8/layout/list1"/>
    <dgm:cxn modelId="{A1E2302D-1522-4CEB-B2E5-9D175FC04F2A}" type="presParOf" srcId="{5EEF1552-5BA1-479C-A9FD-FB346CC1F913}" destId="{D3CB7A70-2007-43D1-A44A-CEA640254760}" srcOrd="2" destOrd="0" presId="urn:microsoft.com/office/officeart/2005/8/layout/list1"/>
  </dgm:cxnLst>
  <dgm:bg/>
  <dgm:whole/>
  <dgm:extLst>
    <a:ext uri="http://schemas.microsoft.com/office/drawing/2008/diagram">
      <dsp:dataModelExt xmlns:dsp="http://schemas.microsoft.com/office/drawing/2008/diagram" relId="rId13"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DD09D991-1304-4200-9942-6B55243A4C5A}" type="doc">
      <dgm:prSet loTypeId="urn:microsoft.com/office/officeart/2016/7/layout/LinearBlockProcessNumbered" loCatId="process" qsTypeId="urn:microsoft.com/office/officeart/2005/8/quickstyle/simple4" qsCatId="simple" csTypeId="urn:microsoft.com/office/officeart/2005/8/colors/colorful1" csCatId="colorful"/>
      <dgm:spPr/>
      <dgm:t>
        <a:bodyPr/>
        <a:lstStyle/>
        <a:p>
          <a:endParaRPr lang="en-US"/>
        </a:p>
      </dgm:t>
    </dgm:pt>
    <dgm:pt modelId="{E2FB9F43-6453-4C6C-9888-097A4B678314}">
      <dgm:prSet custT="1"/>
      <dgm:spPr/>
      <dgm:t>
        <a:bodyPr/>
        <a:lstStyle/>
        <a:p>
          <a:r>
            <a:rPr lang="en-GB" sz="2000" b="0" i="0" dirty="0"/>
            <a:t>(Lucid Content Team, 2022) - Time Management.</a:t>
          </a:r>
          <a:endParaRPr lang="en-US" sz="2000" dirty="0"/>
        </a:p>
      </dgm:t>
    </dgm:pt>
    <dgm:pt modelId="{DCBFF196-9986-45F5-B5D7-9E72E54F658A}" type="parTrans" cxnId="{D0911705-02BA-4856-A723-97FF17E53355}">
      <dgm:prSet/>
      <dgm:spPr/>
      <dgm:t>
        <a:bodyPr/>
        <a:lstStyle/>
        <a:p>
          <a:endParaRPr lang="en-US"/>
        </a:p>
      </dgm:t>
    </dgm:pt>
    <dgm:pt modelId="{402DDB10-F990-48C9-968C-F40E48DBAFE1}" type="sibTrans" cxnId="{D0911705-02BA-4856-A723-97FF17E53355}">
      <dgm:prSet phldrT="01" phldr="0"/>
      <dgm:spPr/>
      <dgm:t>
        <a:bodyPr/>
        <a:lstStyle/>
        <a:p>
          <a:r>
            <a:rPr lang="en-US" dirty="0"/>
            <a:t>01</a:t>
          </a:r>
        </a:p>
      </dgm:t>
    </dgm:pt>
    <dgm:pt modelId="{89A58C6C-8334-4A57-824E-46F187D488F5}">
      <dgm:prSet/>
      <dgm:spPr/>
      <dgm:t>
        <a:bodyPr/>
        <a:lstStyle/>
        <a:p>
          <a:r>
            <a:rPr lang="en-GB" b="0" i="0"/>
            <a:t>(Indeed, 2021)</a:t>
          </a:r>
          <a:r>
            <a:rPr lang="en-GB"/>
            <a:t> – Further Reading.</a:t>
          </a:r>
          <a:endParaRPr lang="en-US"/>
        </a:p>
      </dgm:t>
    </dgm:pt>
    <dgm:pt modelId="{BE2881ED-B5F2-4504-A1C4-15E967F2D7A0}" type="parTrans" cxnId="{B51F7664-4F07-4FB5-B866-B007D021B6A0}">
      <dgm:prSet/>
      <dgm:spPr/>
      <dgm:t>
        <a:bodyPr/>
        <a:lstStyle/>
        <a:p>
          <a:endParaRPr lang="en-US"/>
        </a:p>
      </dgm:t>
    </dgm:pt>
    <dgm:pt modelId="{54AC1ACE-5140-4CAC-99DC-FE2ACF909C51}" type="sibTrans" cxnId="{B51F7664-4F07-4FB5-B866-B007D021B6A0}">
      <dgm:prSet phldrT="02" phldr="0"/>
      <dgm:spPr/>
      <dgm:t>
        <a:bodyPr/>
        <a:lstStyle/>
        <a:p>
          <a:r>
            <a:rPr lang="en-US"/>
            <a:t>02</a:t>
          </a:r>
        </a:p>
      </dgm:t>
    </dgm:pt>
    <dgm:pt modelId="{CEE91D0E-12D5-4668-BC3B-A8B3383FE39A}">
      <dgm:prSet/>
      <dgm:spPr/>
      <dgm:t>
        <a:bodyPr/>
        <a:lstStyle/>
        <a:p>
          <a:r>
            <a:rPr lang="en-GB" b="0" i="0"/>
            <a:t>(Schilling, 2012) – Listening </a:t>
          </a:r>
          <a:r>
            <a:rPr lang="en-GB"/>
            <a:t>S</a:t>
          </a:r>
          <a:r>
            <a:rPr lang="en-GB" b="0" i="0"/>
            <a:t>kills.</a:t>
          </a:r>
          <a:endParaRPr lang="en-US"/>
        </a:p>
      </dgm:t>
    </dgm:pt>
    <dgm:pt modelId="{6D25D9F1-31AD-4D75-9F74-69EBBB7CA3B2}" type="parTrans" cxnId="{ADA4C23B-7202-4022-B7F1-F25A8AE4C3A9}">
      <dgm:prSet/>
      <dgm:spPr/>
      <dgm:t>
        <a:bodyPr/>
        <a:lstStyle/>
        <a:p>
          <a:endParaRPr lang="en-US"/>
        </a:p>
      </dgm:t>
    </dgm:pt>
    <dgm:pt modelId="{724B39CF-E9FA-452F-A6F9-E2A5D315587E}" type="sibTrans" cxnId="{ADA4C23B-7202-4022-B7F1-F25A8AE4C3A9}">
      <dgm:prSet phldrT="03" phldr="0"/>
      <dgm:spPr/>
      <dgm:t>
        <a:bodyPr/>
        <a:lstStyle/>
        <a:p>
          <a:r>
            <a:rPr lang="en-US"/>
            <a:t>03</a:t>
          </a:r>
        </a:p>
      </dgm:t>
    </dgm:pt>
    <dgm:pt modelId="{B26125CA-CDFB-4C28-A7F3-3EC8B453AA1E}" type="pres">
      <dgm:prSet presAssocID="{DD09D991-1304-4200-9942-6B55243A4C5A}" presName="Name0" presStyleCnt="0">
        <dgm:presLayoutVars>
          <dgm:animLvl val="lvl"/>
          <dgm:resizeHandles val="exact"/>
        </dgm:presLayoutVars>
      </dgm:prSet>
      <dgm:spPr/>
    </dgm:pt>
    <dgm:pt modelId="{724B7DBA-1D27-4218-B2BC-30E23F62A74D}" type="pres">
      <dgm:prSet presAssocID="{E2FB9F43-6453-4C6C-9888-097A4B678314}" presName="compositeNode" presStyleCnt="0">
        <dgm:presLayoutVars>
          <dgm:bulletEnabled val="1"/>
        </dgm:presLayoutVars>
      </dgm:prSet>
      <dgm:spPr/>
    </dgm:pt>
    <dgm:pt modelId="{8E79507E-0624-4FAD-902B-CB0675002A21}" type="pres">
      <dgm:prSet presAssocID="{E2FB9F43-6453-4C6C-9888-097A4B678314}" presName="bgRect" presStyleLbl="alignNode1" presStyleIdx="0" presStyleCnt="3"/>
      <dgm:spPr/>
    </dgm:pt>
    <dgm:pt modelId="{A3C7630E-370A-42BE-9A83-2F661B6F84C3}" type="pres">
      <dgm:prSet presAssocID="{402DDB10-F990-48C9-968C-F40E48DBAFE1}" presName="sibTransNodeRect" presStyleLbl="alignNode1" presStyleIdx="0" presStyleCnt="3">
        <dgm:presLayoutVars>
          <dgm:chMax val="0"/>
          <dgm:bulletEnabled val="1"/>
        </dgm:presLayoutVars>
      </dgm:prSet>
      <dgm:spPr/>
    </dgm:pt>
    <dgm:pt modelId="{0B1E3852-B35E-458D-A68E-90DEFDA564D6}" type="pres">
      <dgm:prSet presAssocID="{E2FB9F43-6453-4C6C-9888-097A4B678314}" presName="nodeRect" presStyleLbl="alignNode1" presStyleIdx="0" presStyleCnt="3">
        <dgm:presLayoutVars>
          <dgm:bulletEnabled val="1"/>
        </dgm:presLayoutVars>
      </dgm:prSet>
      <dgm:spPr/>
    </dgm:pt>
    <dgm:pt modelId="{79F1C1D0-9B4D-4271-8FFD-588E6AAC0C6F}" type="pres">
      <dgm:prSet presAssocID="{402DDB10-F990-48C9-968C-F40E48DBAFE1}" presName="sibTrans" presStyleCnt="0"/>
      <dgm:spPr/>
    </dgm:pt>
    <dgm:pt modelId="{6B079926-5EA2-4343-BE4E-82F07CD82280}" type="pres">
      <dgm:prSet presAssocID="{89A58C6C-8334-4A57-824E-46F187D488F5}" presName="compositeNode" presStyleCnt="0">
        <dgm:presLayoutVars>
          <dgm:bulletEnabled val="1"/>
        </dgm:presLayoutVars>
      </dgm:prSet>
      <dgm:spPr/>
    </dgm:pt>
    <dgm:pt modelId="{1A29EE77-4E05-4EF7-82ED-0F9AC1C79048}" type="pres">
      <dgm:prSet presAssocID="{89A58C6C-8334-4A57-824E-46F187D488F5}" presName="bgRect" presStyleLbl="alignNode1" presStyleIdx="1" presStyleCnt="3"/>
      <dgm:spPr/>
    </dgm:pt>
    <dgm:pt modelId="{51047A9E-1D07-4D93-AB69-A8F797EFAFF0}" type="pres">
      <dgm:prSet presAssocID="{54AC1ACE-5140-4CAC-99DC-FE2ACF909C51}" presName="sibTransNodeRect" presStyleLbl="alignNode1" presStyleIdx="1" presStyleCnt="3">
        <dgm:presLayoutVars>
          <dgm:chMax val="0"/>
          <dgm:bulletEnabled val="1"/>
        </dgm:presLayoutVars>
      </dgm:prSet>
      <dgm:spPr/>
    </dgm:pt>
    <dgm:pt modelId="{77CE66AD-0782-4EB8-9930-287D3DA32ECD}" type="pres">
      <dgm:prSet presAssocID="{89A58C6C-8334-4A57-824E-46F187D488F5}" presName="nodeRect" presStyleLbl="alignNode1" presStyleIdx="1" presStyleCnt="3">
        <dgm:presLayoutVars>
          <dgm:bulletEnabled val="1"/>
        </dgm:presLayoutVars>
      </dgm:prSet>
      <dgm:spPr/>
    </dgm:pt>
    <dgm:pt modelId="{A652D333-F80E-4039-8CE9-E611973111EB}" type="pres">
      <dgm:prSet presAssocID="{54AC1ACE-5140-4CAC-99DC-FE2ACF909C51}" presName="sibTrans" presStyleCnt="0"/>
      <dgm:spPr/>
    </dgm:pt>
    <dgm:pt modelId="{2322C285-E5A8-404B-A213-1F992FAB1191}" type="pres">
      <dgm:prSet presAssocID="{CEE91D0E-12D5-4668-BC3B-A8B3383FE39A}" presName="compositeNode" presStyleCnt="0">
        <dgm:presLayoutVars>
          <dgm:bulletEnabled val="1"/>
        </dgm:presLayoutVars>
      </dgm:prSet>
      <dgm:spPr/>
    </dgm:pt>
    <dgm:pt modelId="{B676A247-CB8D-462A-B533-99DB76BA0877}" type="pres">
      <dgm:prSet presAssocID="{CEE91D0E-12D5-4668-BC3B-A8B3383FE39A}" presName="bgRect" presStyleLbl="alignNode1" presStyleIdx="2" presStyleCnt="3"/>
      <dgm:spPr/>
    </dgm:pt>
    <dgm:pt modelId="{84D67726-2FF0-43CF-BB14-D10BCBF714C7}" type="pres">
      <dgm:prSet presAssocID="{724B39CF-E9FA-452F-A6F9-E2A5D315587E}" presName="sibTransNodeRect" presStyleLbl="alignNode1" presStyleIdx="2" presStyleCnt="3">
        <dgm:presLayoutVars>
          <dgm:chMax val="0"/>
          <dgm:bulletEnabled val="1"/>
        </dgm:presLayoutVars>
      </dgm:prSet>
      <dgm:spPr/>
    </dgm:pt>
    <dgm:pt modelId="{B06007AE-49EA-4683-A1E4-B3B3DD682251}" type="pres">
      <dgm:prSet presAssocID="{CEE91D0E-12D5-4668-BC3B-A8B3383FE39A}" presName="nodeRect" presStyleLbl="alignNode1" presStyleIdx="2" presStyleCnt="3">
        <dgm:presLayoutVars>
          <dgm:bulletEnabled val="1"/>
        </dgm:presLayoutVars>
      </dgm:prSet>
      <dgm:spPr/>
    </dgm:pt>
  </dgm:ptLst>
  <dgm:cxnLst>
    <dgm:cxn modelId="{D0911705-02BA-4856-A723-97FF17E53355}" srcId="{DD09D991-1304-4200-9942-6B55243A4C5A}" destId="{E2FB9F43-6453-4C6C-9888-097A4B678314}" srcOrd="0" destOrd="0" parTransId="{DCBFF196-9986-45F5-B5D7-9E72E54F658A}" sibTransId="{402DDB10-F990-48C9-968C-F40E48DBAFE1}"/>
    <dgm:cxn modelId="{9498C82B-3057-47CA-B12F-1C83D65F11ED}" type="presOf" srcId="{402DDB10-F990-48C9-968C-F40E48DBAFE1}" destId="{A3C7630E-370A-42BE-9A83-2F661B6F84C3}" srcOrd="0" destOrd="0" presId="urn:microsoft.com/office/officeart/2016/7/layout/LinearBlockProcessNumbered"/>
    <dgm:cxn modelId="{ADA4C23B-7202-4022-B7F1-F25A8AE4C3A9}" srcId="{DD09D991-1304-4200-9942-6B55243A4C5A}" destId="{CEE91D0E-12D5-4668-BC3B-A8B3383FE39A}" srcOrd="2" destOrd="0" parTransId="{6D25D9F1-31AD-4D75-9F74-69EBBB7CA3B2}" sibTransId="{724B39CF-E9FA-452F-A6F9-E2A5D315587E}"/>
    <dgm:cxn modelId="{7A6FDE5E-42CB-4AE4-9E68-74F777F7B315}" type="presOf" srcId="{E2FB9F43-6453-4C6C-9888-097A4B678314}" destId="{0B1E3852-B35E-458D-A68E-90DEFDA564D6}" srcOrd="1" destOrd="0" presId="urn:microsoft.com/office/officeart/2016/7/layout/LinearBlockProcessNumbered"/>
    <dgm:cxn modelId="{B51F7664-4F07-4FB5-B866-B007D021B6A0}" srcId="{DD09D991-1304-4200-9942-6B55243A4C5A}" destId="{89A58C6C-8334-4A57-824E-46F187D488F5}" srcOrd="1" destOrd="0" parTransId="{BE2881ED-B5F2-4504-A1C4-15E967F2D7A0}" sibTransId="{54AC1ACE-5140-4CAC-99DC-FE2ACF909C51}"/>
    <dgm:cxn modelId="{C3C12C46-5E42-4A1F-B1F0-CBD092EE41A5}" type="presOf" srcId="{E2FB9F43-6453-4C6C-9888-097A4B678314}" destId="{8E79507E-0624-4FAD-902B-CB0675002A21}" srcOrd="0" destOrd="0" presId="urn:microsoft.com/office/officeart/2016/7/layout/LinearBlockProcessNumbered"/>
    <dgm:cxn modelId="{5F93E375-7663-48EF-8100-7CE61ACC2FD8}" type="presOf" srcId="{54AC1ACE-5140-4CAC-99DC-FE2ACF909C51}" destId="{51047A9E-1D07-4D93-AB69-A8F797EFAFF0}" srcOrd="0" destOrd="0" presId="urn:microsoft.com/office/officeart/2016/7/layout/LinearBlockProcessNumbered"/>
    <dgm:cxn modelId="{ED7F9A79-8188-4BE6-AB70-DF4D4DA61B18}" type="presOf" srcId="{CEE91D0E-12D5-4668-BC3B-A8B3383FE39A}" destId="{B676A247-CB8D-462A-B533-99DB76BA0877}" srcOrd="0" destOrd="0" presId="urn:microsoft.com/office/officeart/2016/7/layout/LinearBlockProcessNumbered"/>
    <dgm:cxn modelId="{A59281B4-F393-45EA-8809-A0913C6C8345}" type="presOf" srcId="{CEE91D0E-12D5-4668-BC3B-A8B3383FE39A}" destId="{B06007AE-49EA-4683-A1E4-B3B3DD682251}" srcOrd="1" destOrd="0" presId="urn:microsoft.com/office/officeart/2016/7/layout/LinearBlockProcessNumbered"/>
    <dgm:cxn modelId="{F1C13CC8-158D-4E86-84DB-C8A875C757A9}" type="presOf" srcId="{DD09D991-1304-4200-9942-6B55243A4C5A}" destId="{B26125CA-CDFB-4C28-A7F3-3EC8B453AA1E}" srcOrd="0" destOrd="0" presId="urn:microsoft.com/office/officeart/2016/7/layout/LinearBlockProcessNumbered"/>
    <dgm:cxn modelId="{E465E6F1-BC0E-4B04-9F1E-79AF6D53E49B}" type="presOf" srcId="{724B39CF-E9FA-452F-A6F9-E2A5D315587E}" destId="{84D67726-2FF0-43CF-BB14-D10BCBF714C7}" srcOrd="0" destOrd="0" presId="urn:microsoft.com/office/officeart/2016/7/layout/LinearBlockProcessNumbered"/>
    <dgm:cxn modelId="{3D51BCF2-8F0A-4415-80AE-FE61BE6D1D60}" type="presOf" srcId="{89A58C6C-8334-4A57-824E-46F187D488F5}" destId="{1A29EE77-4E05-4EF7-82ED-0F9AC1C79048}" srcOrd="0" destOrd="0" presId="urn:microsoft.com/office/officeart/2016/7/layout/LinearBlockProcessNumbered"/>
    <dgm:cxn modelId="{4D13BDF3-F76C-4F94-9BA7-60BD60F2716B}" type="presOf" srcId="{89A58C6C-8334-4A57-824E-46F187D488F5}" destId="{77CE66AD-0782-4EB8-9930-287D3DA32ECD}" srcOrd="1" destOrd="0" presId="urn:microsoft.com/office/officeart/2016/7/layout/LinearBlockProcessNumbered"/>
    <dgm:cxn modelId="{79C04398-D502-44FE-B31F-2B27829BC66D}" type="presParOf" srcId="{B26125CA-CDFB-4C28-A7F3-3EC8B453AA1E}" destId="{724B7DBA-1D27-4218-B2BC-30E23F62A74D}" srcOrd="0" destOrd="0" presId="urn:microsoft.com/office/officeart/2016/7/layout/LinearBlockProcessNumbered"/>
    <dgm:cxn modelId="{2D736900-F17A-4067-ABB8-85E01C584DBD}" type="presParOf" srcId="{724B7DBA-1D27-4218-B2BC-30E23F62A74D}" destId="{8E79507E-0624-4FAD-902B-CB0675002A21}" srcOrd="0" destOrd="0" presId="urn:microsoft.com/office/officeart/2016/7/layout/LinearBlockProcessNumbered"/>
    <dgm:cxn modelId="{7060DD70-CA7F-4404-869B-C196F14A8E7C}" type="presParOf" srcId="{724B7DBA-1D27-4218-B2BC-30E23F62A74D}" destId="{A3C7630E-370A-42BE-9A83-2F661B6F84C3}" srcOrd="1" destOrd="0" presId="urn:microsoft.com/office/officeart/2016/7/layout/LinearBlockProcessNumbered"/>
    <dgm:cxn modelId="{1C6EB4E0-A931-43A6-85C4-ECCA284CF654}" type="presParOf" srcId="{724B7DBA-1D27-4218-B2BC-30E23F62A74D}" destId="{0B1E3852-B35E-458D-A68E-90DEFDA564D6}" srcOrd="2" destOrd="0" presId="urn:microsoft.com/office/officeart/2016/7/layout/LinearBlockProcessNumbered"/>
    <dgm:cxn modelId="{316BDCB9-D968-4025-A8DB-5BE08AA890AE}" type="presParOf" srcId="{B26125CA-CDFB-4C28-A7F3-3EC8B453AA1E}" destId="{79F1C1D0-9B4D-4271-8FFD-588E6AAC0C6F}" srcOrd="1" destOrd="0" presId="urn:microsoft.com/office/officeart/2016/7/layout/LinearBlockProcessNumbered"/>
    <dgm:cxn modelId="{D5C20DC0-0814-4D41-BCB8-BBFDF82905FA}" type="presParOf" srcId="{B26125CA-CDFB-4C28-A7F3-3EC8B453AA1E}" destId="{6B079926-5EA2-4343-BE4E-82F07CD82280}" srcOrd="2" destOrd="0" presId="urn:microsoft.com/office/officeart/2016/7/layout/LinearBlockProcessNumbered"/>
    <dgm:cxn modelId="{7180165B-2BD9-4044-A911-DD014EA2332F}" type="presParOf" srcId="{6B079926-5EA2-4343-BE4E-82F07CD82280}" destId="{1A29EE77-4E05-4EF7-82ED-0F9AC1C79048}" srcOrd="0" destOrd="0" presId="urn:microsoft.com/office/officeart/2016/7/layout/LinearBlockProcessNumbered"/>
    <dgm:cxn modelId="{A03FC7A8-67D4-4708-B38C-C77BA75D7483}" type="presParOf" srcId="{6B079926-5EA2-4343-BE4E-82F07CD82280}" destId="{51047A9E-1D07-4D93-AB69-A8F797EFAFF0}" srcOrd="1" destOrd="0" presId="urn:microsoft.com/office/officeart/2016/7/layout/LinearBlockProcessNumbered"/>
    <dgm:cxn modelId="{BEEAF133-5C9A-476B-A0B7-E220700D5337}" type="presParOf" srcId="{6B079926-5EA2-4343-BE4E-82F07CD82280}" destId="{77CE66AD-0782-4EB8-9930-287D3DA32ECD}" srcOrd="2" destOrd="0" presId="urn:microsoft.com/office/officeart/2016/7/layout/LinearBlockProcessNumbered"/>
    <dgm:cxn modelId="{6C736649-A3D8-4A3C-A3C5-7C9F427DFB1B}" type="presParOf" srcId="{B26125CA-CDFB-4C28-A7F3-3EC8B453AA1E}" destId="{A652D333-F80E-4039-8CE9-E611973111EB}" srcOrd="3" destOrd="0" presId="urn:microsoft.com/office/officeart/2016/7/layout/LinearBlockProcessNumbered"/>
    <dgm:cxn modelId="{AF6A24B7-4269-4E78-BAA8-9F0F9DB84A47}" type="presParOf" srcId="{B26125CA-CDFB-4C28-A7F3-3EC8B453AA1E}" destId="{2322C285-E5A8-404B-A213-1F992FAB1191}" srcOrd="4" destOrd="0" presId="urn:microsoft.com/office/officeart/2016/7/layout/LinearBlockProcessNumbered"/>
    <dgm:cxn modelId="{88D2A76B-6B33-425C-8A88-EEF4A1481934}" type="presParOf" srcId="{2322C285-E5A8-404B-A213-1F992FAB1191}" destId="{B676A247-CB8D-462A-B533-99DB76BA0877}" srcOrd="0" destOrd="0" presId="urn:microsoft.com/office/officeart/2016/7/layout/LinearBlockProcessNumbered"/>
    <dgm:cxn modelId="{A82613CC-F8A2-4775-AFA7-6CC8F203DFD0}" type="presParOf" srcId="{2322C285-E5A8-404B-A213-1F992FAB1191}" destId="{84D67726-2FF0-43CF-BB14-D10BCBF714C7}" srcOrd="1" destOrd="0" presId="urn:microsoft.com/office/officeart/2016/7/layout/LinearBlockProcessNumbered"/>
    <dgm:cxn modelId="{482E5AAE-41DC-442E-A63C-8B4A0422FDF9}" type="presParOf" srcId="{2322C285-E5A8-404B-A213-1F992FAB1191}" destId="{B06007AE-49EA-4683-A1E4-B3B3DD682251}" srcOrd="2" destOrd="0" presId="urn:microsoft.com/office/officeart/2016/7/layout/LinearBlockProcessNumbered"/>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158238-5D3B-4F0D-B3F6-E82265206738}">
      <dsp:nvSpPr>
        <dsp:cNvPr id="0" name=""/>
        <dsp:cNvSpPr/>
      </dsp:nvSpPr>
      <dsp:spPr>
        <a:xfrm>
          <a:off x="0" y="2312"/>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83CD11-53A3-4018-80EE-29727229A65C}">
      <dsp:nvSpPr>
        <dsp:cNvPr id="0" name=""/>
        <dsp:cNvSpPr/>
      </dsp:nvSpPr>
      <dsp:spPr>
        <a:xfrm>
          <a:off x="354494" y="265985"/>
          <a:ext cx="644535" cy="64453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2C50A48-53C2-4220-90EF-2502C2C2A4C9}">
      <dsp:nvSpPr>
        <dsp:cNvPr id="0" name=""/>
        <dsp:cNvSpPr/>
      </dsp:nvSpPr>
      <dsp:spPr>
        <a:xfrm>
          <a:off x="1353524" y="2312"/>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What it is? </a:t>
          </a:r>
          <a:endParaRPr lang="en-US" sz="2200" kern="1200"/>
        </a:p>
      </dsp:txBody>
      <dsp:txXfrm>
        <a:off x="1353524" y="2312"/>
        <a:ext cx="4463225" cy="1171882"/>
      </dsp:txXfrm>
    </dsp:sp>
    <dsp:sp modelId="{515CC277-EC80-4587-8C0D-655184400B71}">
      <dsp:nvSpPr>
        <dsp:cNvPr id="0" name=""/>
        <dsp:cNvSpPr/>
      </dsp:nvSpPr>
      <dsp:spPr>
        <a:xfrm>
          <a:off x="0" y="1467165"/>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C2E77D-C03C-42C4-8C2E-7A4D59304341}">
      <dsp:nvSpPr>
        <dsp:cNvPr id="0" name=""/>
        <dsp:cNvSpPr/>
      </dsp:nvSpPr>
      <dsp:spPr>
        <a:xfrm>
          <a:off x="354494" y="1730838"/>
          <a:ext cx="644535" cy="64453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D7407A-ECEB-4A05-B04B-FC72C1C19AFD}">
      <dsp:nvSpPr>
        <dsp:cNvPr id="0" name=""/>
        <dsp:cNvSpPr/>
      </dsp:nvSpPr>
      <dsp:spPr>
        <a:xfrm>
          <a:off x="1353524" y="1467165"/>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Importance for human resource management and culture.</a:t>
          </a:r>
          <a:endParaRPr lang="en-US" sz="2200" kern="1200"/>
        </a:p>
      </dsp:txBody>
      <dsp:txXfrm>
        <a:off x="1353524" y="1467165"/>
        <a:ext cx="4463225" cy="1171882"/>
      </dsp:txXfrm>
    </dsp:sp>
    <dsp:sp modelId="{0676875F-08D3-4A87-B4CD-09D231F414CB}">
      <dsp:nvSpPr>
        <dsp:cNvPr id="0" name=""/>
        <dsp:cNvSpPr/>
      </dsp:nvSpPr>
      <dsp:spPr>
        <a:xfrm>
          <a:off x="0" y="2932018"/>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698F20-E23C-482D-BA7B-DB04C39A8494}">
      <dsp:nvSpPr>
        <dsp:cNvPr id="0" name=""/>
        <dsp:cNvSpPr/>
      </dsp:nvSpPr>
      <dsp:spPr>
        <a:xfrm>
          <a:off x="354494" y="3195691"/>
          <a:ext cx="644535" cy="64453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B22DF6-8C47-4996-8B99-241870ED09F8}">
      <dsp:nvSpPr>
        <dsp:cNvPr id="0" name=""/>
        <dsp:cNvSpPr/>
      </dsp:nvSpPr>
      <dsp:spPr>
        <a:xfrm>
          <a:off x="1353524" y="2932018"/>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kern="1200"/>
            <a:t>Importance of listening.</a:t>
          </a:r>
          <a:endParaRPr lang="en-US" sz="2200" kern="1200"/>
        </a:p>
      </dsp:txBody>
      <dsp:txXfrm>
        <a:off x="1353524" y="2932018"/>
        <a:ext cx="4463225" cy="1171882"/>
      </dsp:txXfrm>
    </dsp:sp>
    <dsp:sp modelId="{FFBEA32A-4FE1-4B0D-9E35-BA52745F931A}">
      <dsp:nvSpPr>
        <dsp:cNvPr id="0" name=""/>
        <dsp:cNvSpPr/>
      </dsp:nvSpPr>
      <dsp:spPr>
        <a:xfrm>
          <a:off x="0" y="4396871"/>
          <a:ext cx="5816750" cy="117188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A042FC-2A1B-48A0-A19B-ED4800D4A85B}">
      <dsp:nvSpPr>
        <dsp:cNvPr id="0" name=""/>
        <dsp:cNvSpPr/>
      </dsp:nvSpPr>
      <dsp:spPr>
        <a:xfrm>
          <a:off x="354494" y="4660544"/>
          <a:ext cx="644535" cy="64453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866B0B-F20D-4000-8A2B-0121FB93FA76}">
      <dsp:nvSpPr>
        <dsp:cNvPr id="0" name=""/>
        <dsp:cNvSpPr/>
      </dsp:nvSpPr>
      <dsp:spPr>
        <a:xfrm>
          <a:off x="1353524" y="4396871"/>
          <a:ext cx="4463225" cy="11718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4024" tIns="124024" rIns="124024" bIns="124024" numCol="1" spcCol="1270" anchor="ctr" anchorCtr="0">
          <a:noAutofit/>
        </a:bodyPr>
        <a:lstStyle/>
        <a:p>
          <a:pPr marL="0" lvl="0" indent="0" algn="l" defTabSz="977900">
            <a:lnSpc>
              <a:spcPct val="90000"/>
            </a:lnSpc>
            <a:spcBef>
              <a:spcPct val="0"/>
            </a:spcBef>
            <a:spcAft>
              <a:spcPct val="35000"/>
            </a:spcAft>
            <a:buNone/>
          </a:pPr>
          <a:r>
            <a:rPr lang="en-GB" sz="2200" b="0" i="0" kern="1200"/>
            <a:t>(CIPD, 2021)</a:t>
          </a:r>
          <a:endParaRPr lang="en-US" sz="2200" kern="1200"/>
        </a:p>
      </dsp:txBody>
      <dsp:txXfrm>
        <a:off x="1353524" y="4396871"/>
        <a:ext cx="4463225" cy="117188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7A70-2007-43D1-A44A-CEA640254760}">
      <dsp:nvSpPr>
        <dsp:cNvPr id="0" name=""/>
        <dsp:cNvSpPr/>
      </dsp:nvSpPr>
      <dsp:spPr>
        <a:xfrm>
          <a:off x="0" y="467346"/>
          <a:ext cx="4985846" cy="30618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957" tIns="562356" rIns="386957" bIns="192024" numCol="1" spcCol="1270" anchor="t" anchorCtr="0">
          <a:noAutofit/>
        </a:bodyPr>
        <a:lstStyle/>
        <a:p>
          <a:pPr marL="228600" lvl="1" indent="-228600" algn="l" defTabSz="1200150">
            <a:lnSpc>
              <a:spcPct val="90000"/>
            </a:lnSpc>
            <a:spcBef>
              <a:spcPct val="0"/>
            </a:spcBef>
            <a:spcAft>
              <a:spcPct val="15000"/>
            </a:spcAft>
            <a:buChar char="•"/>
          </a:pPr>
          <a:r>
            <a:rPr lang="en-GB" sz="2700" kern="1200" baseline="0"/>
            <a:t>The large range of resources.</a:t>
          </a:r>
          <a:endParaRPr lang="en-US" sz="2700" kern="1200"/>
        </a:p>
        <a:p>
          <a:pPr marL="228600" lvl="1" indent="-228600" algn="l" defTabSz="1200150">
            <a:lnSpc>
              <a:spcPct val="90000"/>
            </a:lnSpc>
            <a:spcBef>
              <a:spcPct val="0"/>
            </a:spcBef>
            <a:spcAft>
              <a:spcPct val="15000"/>
            </a:spcAft>
            <a:buChar char="•"/>
          </a:pPr>
          <a:r>
            <a:rPr lang="en-GB" sz="2700" kern="1200" baseline="0"/>
            <a:t>The theorists.</a:t>
          </a:r>
          <a:endParaRPr lang="en-US" sz="2700" kern="1200"/>
        </a:p>
        <a:p>
          <a:pPr marL="228600" lvl="1" indent="-228600" algn="l" defTabSz="1200150">
            <a:lnSpc>
              <a:spcPct val="90000"/>
            </a:lnSpc>
            <a:spcBef>
              <a:spcPct val="0"/>
            </a:spcBef>
            <a:spcAft>
              <a:spcPct val="15000"/>
            </a:spcAft>
            <a:buChar char="•"/>
          </a:pPr>
          <a:r>
            <a:rPr lang="en-GB" sz="2700" kern="1200" baseline="0"/>
            <a:t>The application of theory to practical situations.</a:t>
          </a:r>
          <a:endParaRPr lang="en-US" sz="2700" kern="1200"/>
        </a:p>
        <a:p>
          <a:pPr marL="228600" lvl="1" indent="-228600" algn="l" defTabSz="1200150">
            <a:lnSpc>
              <a:spcPct val="90000"/>
            </a:lnSpc>
            <a:spcBef>
              <a:spcPct val="0"/>
            </a:spcBef>
            <a:spcAft>
              <a:spcPct val="15000"/>
            </a:spcAft>
            <a:buChar char="•"/>
          </a:pPr>
          <a:r>
            <a:rPr lang="en-GB" sz="2700" b="0" i="0" kern="1200" baseline="0"/>
            <a:t>(Flinders University, 2021)</a:t>
          </a:r>
          <a:endParaRPr lang="en-US" sz="2700" kern="1200"/>
        </a:p>
      </dsp:txBody>
      <dsp:txXfrm>
        <a:off x="0" y="467346"/>
        <a:ext cx="4985846" cy="3061800"/>
      </dsp:txXfrm>
    </dsp:sp>
    <dsp:sp modelId="{B3A84D8A-6BB4-4950-A996-5C4D8FDEB999}">
      <dsp:nvSpPr>
        <dsp:cNvPr id="0" name=""/>
        <dsp:cNvSpPr/>
      </dsp:nvSpPr>
      <dsp:spPr>
        <a:xfrm>
          <a:off x="258817" y="116449"/>
          <a:ext cx="3490092" cy="7970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917" tIns="0" rIns="131917" bIns="0" numCol="1" spcCol="1270" anchor="ctr" anchorCtr="0">
          <a:noAutofit/>
        </a:bodyPr>
        <a:lstStyle/>
        <a:p>
          <a:pPr marL="0" lvl="0" indent="0" algn="l" defTabSz="1200150">
            <a:lnSpc>
              <a:spcPct val="90000"/>
            </a:lnSpc>
            <a:spcBef>
              <a:spcPct val="0"/>
            </a:spcBef>
            <a:spcAft>
              <a:spcPct val="35000"/>
            </a:spcAft>
            <a:buNone/>
          </a:pPr>
          <a:r>
            <a:rPr lang="en-GB" sz="2700" kern="1200" baseline="0"/>
            <a:t>Why things went well…..</a:t>
          </a:r>
          <a:endParaRPr lang="en-US" sz="2700" kern="1200"/>
        </a:p>
      </dsp:txBody>
      <dsp:txXfrm>
        <a:off x="297725" y="155357"/>
        <a:ext cx="3412276" cy="71922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CB7A70-2007-43D1-A44A-CEA640254760}">
      <dsp:nvSpPr>
        <dsp:cNvPr id="0" name=""/>
        <dsp:cNvSpPr/>
      </dsp:nvSpPr>
      <dsp:spPr>
        <a:xfrm>
          <a:off x="0" y="431465"/>
          <a:ext cx="4985846" cy="3084356"/>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86957" tIns="604012" rIns="386957" bIns="170688" numCol="1" spcCol="1270" anchor="t" anchorCtr="0">
          <a:noAutofit/>
        </a:bodyPr>
        <a:lstStyle/>
        <a:p>
          <a:pPr marL="228600" lvl="1" indent="-228600" algn="l" defTabSz="1066800">
            <a:lnSpc>
              <a:spcPct val="90000"/>
            </a:lnSpc>
            <a:spcBef>
              <a:spcPct val="0"/>
            </a:spcBef>
            <a:spcAft>
              <a:spcPct val="15000"/>
            </a:spcAft>
            <a:buChar char="•"/>
          </a:pPr>
          <a:r>
            <a:rPr lang="en-GB" sz="2400" kern="1200" baseline="0" dirty="0"/>
            <a:t>Time Management.</a:t>
          </a:r>
          <a:endParaRPr lang="en-US" sz="2400" kern="1200" dirty="0"/>
        </a:p>
        <a:p>
          <a:pPr marL="228600" lvl="1" indent="-228600" algn="l" defTabSz="1066800">
            <a:lnSpc>
              <a:spcPct val="90000"/>
            </a:lnSpc>
            <a:spcBef>
              <a:spcPct val="0"/>
            </a:spcBef>
            <a:spcAft>
              <a:spcPct val="15000"/>
            </a:spcAft>
            <a:buChar char="•"/>
          </a:pPr>
          <a:r>
            <a:rPr lang="en-US" sz="2400" kern="1200" dirty="0"/>
            <a:t>(Harappa, 2021)</a:t>
          </a:r>
        </a:p>
        <a:p>
          <a:pPr marL="228600" lvl="1" indent="-228600" algn="l" defTabSz="1066800">
            <a:lnSpc>
              <a:spcPct val="90000"/>
            </a:lnSpc>
            <a:spcBef>
              <a:spcPct val="0"/>
            </a:spcBef>
            <a:spcAft>
              <a:spcPct val="15000"/>
            </a:spcAft>
            <a:buChar char="•"/>
          </a:pPr>
          <a:r>
            <a:rPr lang="en-GB" sz="2400" kern="1200" baseline="0" dirty="0"/>
            <a:t>Further Reading.</a:t>
          </a:r>
          <a:endParaRPr lang="en-US" sz="2400" kern="1200" dirty="0"/>
        </a:p>
        <a:p>
          <a:pPr marL="228600" lvl="1" indent="-228600" algn="l" defTabSz="1066800">
            <a:lnSpc>
              <a:spcPct val="90000"/>
            </a:lnSpc>
            <a:spcBef>
              <a:spcPct val="0"/>
            </a:spcBef>
            <a:spcAft>
              <a:spcPct val="15000"/>
            </a:spcAft>
            <a:buChar char="•"/>
          </a:pPr>
          <a:r>
            <a:rPr lang="en-GB" sz="2400" b="0" i="0" kern="1200" baseline="0" dirty="0"/>
            <a:t>(Kaur, 2019)</a:t>
          </a:r>
          <a:endParaRPr lang="en-US" sz="2400" kern="1200" dirty="0"/>
        </a:p>
      </dsp:txBody>
      <dsp:txXfrm>
        <a:off x="0" y="431465"/>
        <a:ext cx="4985846" cy="3084356"/>
      </dsp:txXfrm>
    </dsp:sp>
    <dsp:sp modelId="{B3A84D8A-6BB4-4950-A996-5C4D8FDEB999}">
      <dsp:nvSpPr>
        <dsp:cNvPr id="0" name=""/>
        <dsp:cNvSpPr/>
      </dsp:nvSpPr>
      <dsp:spPr>
        <a:xfrm>
          <a:off x="249938" y="82663"/>
          <a:ext cx="3490092" cy="85608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1917" tIns="0" rIns="131917" bIns="0" numCol="1" spcCol="1270" anchor="ctr" anchorCtr="0">
          <a:noAutofit/>
        </a:bodyPr>
        <a:lstStyle/>
        <a:p>
          <a:pPr marL="0" lvl="0" indent="0" algn="l" defTabSz="1289050">
            <a:lnSpc>
              <a:spcPct val="90000"/>
            </a:lnSpc>
            <a:spcBef>
              <a:spcPct val="0"/>
            </a:spcBef>
            <a:spcAft>
              <a:spcPct val="35000"/>
            </a:spcAft>
            <a:buNone/>
          </a:pPr>
          <a:r>
            <a:rPr lang="en-GB" sz="2900" kern="1200" baseline="0" dirty="0"/>
            <a:t>Why things could have gone better…..</a:t>
          </a:r>
          <a:endParaRPr lang="en-US" sz="2900" kern="1200" dirty="0"/>
        </a:p>
      </dsp:txBody>
      <dsp:txXfrm>
        <a:off x="291728" y="124453"/>
        <a:ext cx="3406512" cy="7725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79507E-0624-4FAD-902B-CB0675002A21}">
      <dsp:nvSpPr>
        <dsp:cNvPr id="0" name=""/>
        <dsp:cNvSpPr/>
      </dsp:nvSpPr>
      <dsp:spPr>
        <a:xfrm>
          <a:off x="802" y="0"/>
          <a:ext cx="3248843" cy="298292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635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889000">
            <a:lnSpc>
              <a:spcPct val="90000"/>
            </a:lnSpc>
            <a:spcBef>
              <a:spcPct val="0"/>
            </a:spcBef>
            <a:spcAft>
              <a:spcPct val="35000"/>
            </a:spcAft>
            <a:buNone/>
          </a:pPr>
          <a:r>
            <a:rPr lang="en-GB" sz="2000" b="0" i="0" kern="1200" dirty="0"/>
            <a:t>(Lucid Content Team, 2022) - Time Management.</a:t>
          </a:r>
          <a:endParaRPr lang="en-US" sz="2000" kern="1200" dirty="0"/>
        </a:p>
      </dsp:txBody>
      <dsp:txXfrm>
        <a:off x="802" y="1193170"/>
        <a:ext cx="3248843" cy="1789755"/>
      </dsp:txXfrm>
    </dsp:sp>
    <dsp:sp modelId="{A3C7630E-370A-42BE-9A83-2F661B6F84C3}">
      <dsp:nvSpPr>
        <dsp:cNvPr id="0" name=""/>
        <dsp:cNvSpPr/>
      </dsp:nvSpPr>
      <dsp:spPr>
        <a:xfrm>
          <a:off x="802"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dirty="0"/>
            <a:t>01</a:t>
          </a:r>
        </a:p>
      </dsp:txBody>
      <dsp:txXfrm>
        <a:off x="802" y="0"/>
        <a:ext cx="3248843" cy="1193170"/>
      </dsp:txXfrm>
    </dsp:sp>
    <dsp:sp modelId="{1A29EE77-4E05-4EF7-82ED-0F9AC1C79048}">
      <dsp:nvSpPr>
        <dsp:cNvPr id="0" name=""/>
        <dsp:cNvSpPr/>
      </dsp:nvSpPr>
      <dsp:spPr>
        <a:xfrm>
          <a:off x="3509553" y="0"/>
          <a:ext cx="3248843" cy="2982925"/>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1155700">
            <a:lnSpc>
              <a:spcPct val="90000"/>
            </a:lnSpc>
            <a:spcBef>
              <a:spcPct val="0"/>
            </a:spcBef>
            <a:spcAft>
              <a:spcPct val="35000"/>
            </a:spcAft>
            <a:buNone/>
          </a:pPr>
          <a:r>
            <a:rPr lang="en-GB" sz="2600" b="0" i="0" kern="1200"/>
            <a:t>(Indeed, 2021)</a:t>
          </a:r>
          <a:r>
            <a:rPr lang="en-GB" sz="2600" kern="1200"/>
            <a:t> – Further Reading.</a:t>
          </a:r>
          <a:endParaRPr lang="en-US" sz="2600" kern="1200"/>
        </a:p>
      </dsp:txBody>
      <dsp:txXfrm>
        <a:off x="3509553" y="1193170"/>
        <a:ext cx="3248843" cy="1789755"/>
      </dsp:txXfrm>
    </dsp:sp>
    <dsp:sp modelId="{51047A9E-1D07-4D93-AB69-A8F797EFAFF0}">
      <dsp:nvSpPr>
        <dsp:cNvPr id="0" name=""/>
        <dsp:cNvSpPr/>
      </dsp:nvSpPr>
      <dsp:spPr>
        <a:xfrm>
          <a:off x="3509553"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09553" y="0"/>
        <a:ext cx="3248843" cy="1193170"/>
      </dsp:txXfrm>
    </dsp:sp>
    <dsp:sp modelId="{B676A247-CB8D-462A-B533-99DB76BA0877}">
      <dsp:nvSpPr>
        <dsp:cNvPr id="0" name=""/>
        <dsp:cNvSpPr/>
      </dsp:nvSpPr>
      <dsp:spPr>
        <a:xfrm>
          <a:off x="7018304" y="0"/>
          <a:ext cx="3248843" cy="2982925"/>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635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320914" tIns="0" rIns="320914" bIns="330200" numCol="1" spcCol="1270" anchor="t" anchorCtr="0">
          <a:noAutofit/>
        </a:bodyPr>
        <a:lstStyle/>
        <a:p>
          <a:pPr marL="0" lvl="0" indent="0" algn="l" defTabSz="1155700">
            <a:lnSpc>
              <a:spcPct val="90000"/>
            </a:lnSpc>
            <a:spcBef>
              <a:spcPct val="0"/>
            </a:spcBef>
            <a:spcAft>
              <a:spcPct val="35000"/>
            </a:spcAft>
            <a:buNone/>
          </a:pPr>
          <a:r>
            <a:rPr lang="en-GB" sz="2600" b="0" i="0" kern="1200"/>
            <a:t>(Schilling, 2012) – Listening </a:t>
          </a:r>
          <a:r>
            <a:rPr lang="en-GB" sz="2600" kern="1200"/>
            <a:t>S</a:t>
          </a:r>
          <a:r>
            <a:rPr lang="en-GB" sz="2600" b="0" i="0" kern="1200"/>
            <a:t>kills.</a:t>
          </a:r>
          <a:endParaRPr lang="en-US" sz="2600" kern="1200"/>
        </a:p>
      </dsp:txBody>
      <dsp:txXfrm>
        <a:off x="7018304" y="1193170"/>
        <a:ext cx="3248843" cy="1789755"/>
      </dsp:txXfrm>
    </dsp:sp>
    <dsp:sp modelId="{84D67726-2FF0-43CF-BB14-D10BCBF714C7}">
      <dsp:nvSpPr>
        <dsp:cNvPr id="0" name=""/>
        <dsp:cNvSpPr/>
      </dsp:nvSpPr>
      <dsp:spPr>
        <a:xfrm>
          <a:off x="7018304" y="0"/>
          <a:ext cx="3248843" cy="1193170"/>
        </a:xfrm>
        <a:prstGeom prst="rect">
          <a:avLst/>
        </a:prstGeom>
        <a:noFill/>
        <a:ln w="6350" cap="flat" cmpd="sng" algn="ctr">
          <a:noFill/>
          <a:prstDash val="solid"/>
          <a:miter lim="800000"/>
        </a:ln>
        <a:effectLst/>
        <a:sp3d/>
      </dsp:spPr>
      <dsp:style>
        <a:lnRef idx="1">
          <a:scrgbClr r="0" g="0" b="0"/>
        </a:lnRef>
        <a:fillRef idx="3">
          <a:scrgbClr r="0" g="0" b="0"/>
        </a:fillRef>
        <a:effectRef idx="2">
          <a:scrgbClr r="0" g="0" b="0"/>
        </a:effectRef>
        <a:fontRef idx="minor">
          <a:schemeClr val="lt1"/>
        </a:fontRef>
      </dsp:style>
      <dsp:txBody>
        <a:bodyPr spcFirstLastPara="0" vert="horz" wrap="square" lIns="320914" tIns="165100" rIns="32091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018304" y="0"/>
        <a:ext cx="3248843" cy="119317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2/24/2022</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625397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7683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845420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08339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4132211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5999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2943668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55086239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923882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767297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2/24/2022</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45873838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2/24/2022</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36069245"/>
      </p:ext>
    </p:extLst>
  </p:cSld>
  <p:clrMap bg1="lt1" tx1="dk1" bg2="lt2" tx2="dk2" accent1="accent1" accent2="accent2" accent3="accent3" accent4="accent4" accent5="accent5" accent6="accent6" hlink="hlink" folHlink="folHlink"/>
  <p:sldLayoutIdLst>
    <p:sldLayoutId id="2147483707" r:id="rId1"/>
    <p:sldLayoutId id="2147483708" r:id="rId2"/>
    <p:sldLayoutId id="2147483709" r:id="rId3"/>
    <p:sldLayoutId id="2147483710" r:id="rId4"/>
    <p:sldLayoutId id="2147483711" r:id="rId5"/>
    <p:sldLayoutId id="2147483705" r:id="rId6"/>
    <p:sldLayoutId id="2147483701" r:id="rId7"/>
    <p:sldLayoutId id="2147483702" r:id="rId8"/>
    <p:sldLayoutId id="2147483703" r:id="rId9"/>
    <p:sldLayoutId id="2147483704" r:id="rId10"/>
    <p:sldLayoutId id="2147483706"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openxmlformats.org/officeDocument/2006/relationships/image" Target="../media/image4.jpe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2.png"/><Relationship Id="rId4" Type="http://schemas.openxmlformats.org/officeDocument/2006/relationships/image" Target="../media/image5.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8.png"/><Relationship Id="rId5" Type="http://schemas.openxmlformats.org/officeDocument/2006/relationships/image" Target="../media/image7.jpe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2.png"/><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2.jpeg"/><Relationship Id="rId5" Type="http://schemas.openxmlformats.org/officeDocument/2006/relationships/image" Target="../media/image11.jpeg"/><Relationship Id="rId4" Type="http://schemas.openxmlformats.org/officeDocument/2006/relationships/image" Target="../media/image10.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2.png"/><Relationship Id="rId4" Type="http://schemas.openxmlformats.org/officeDocument/2006/relationships/image" Target="../media/image13.jpeg"/></Relationships>
</file>

<file path=ppt/slides/_rels/slide9.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6.xml"/><Relationship Id="rId7" Type="http://schemas.openxmlformats.org/officeDocument/2006/relationships/diagramColors" Target="../diagrams/colors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2.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5.xml"/><Relationship Id="rId2" Type="http://schemas.openxmlformats.org/officeDocument/2006/relationships/audio" Target="../media/media10.m4a"/><Relationship Id="rId1" Type="http://schemas.microsoft.com/office/2007/relationships/media" Target="../media/media10.m4a"/><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8" Type="http://schemas.microsoft.com/office/2007/relationships/diagramDrawing" Target="../diagrams/drawing2.xml"/><Relationship Id="rId13" Type="http://schemas.microsoft.com/office/2007/relationships/diagramDrawing" Target="../diagrams/drawing3.xml"/><Relationship Id="rId3" Type="http://schemas.openxmlformats.org/officeDocument/2006/relationships/slideLayout" Target="../slideLayouts/slideLayout4.xml"/><Relationship Id="rId7" Type="http://schemas.openxmlformats.org/officeDocument/2006/relationships/diagramColors" Target="../diagrams/colors2.xml"/><Relationship Id="rId12" Type="http://schemas.openxmlformats.org/officeDocument/2006/relationships/diagramColors" Target="../diagrams/colors3.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diagramQuickStyle" Target="../diagrams/quickStyle2.xml"/><Relationship Id="rId11" Type="http://schemas.openxmlformats.org/officeDocument/2006/relationships/diagramQuickStyle" Target="../diagrams/quickStyle3.xml"/><Relationship Id="rId5" Type="http://schemas.openxmlformats.org/officeDocument/2006/relationships/diagramLayout" Target="../diagrams/layout2.xml"/><Relationship Id="rId10" Type="http://schemas.openxmlformats.org/officeDocument/2006/relationships/diagramLayout" Target="../diagrams/layout3.xml"/><Relationship Id="rId4" Type="http://schemas.openxmlformats.org/officeDocument/2006/relationships/diagramData" Target="../diagrams/data2.xml"/><Relationship Id="rId9" Type="http://schemas.openxmlformats.org/officeDocument/2006/relationships/diagramData" Target="../diagrams/data3.xml"/><Relationship Id="rId1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audio" Target="../media/media13.m4a"/><Relationship Id="rId1" Type="http://schemas.microsoft.com/office/2007/relationships/media" Target="../media/media13.m4a"/><Relationship Id="rId5" Type="http://schemas.openxmlformats.org/officeDocument/2006/relationships/image" Target="../media/image2.png"/><Relationship Id="rId4" Type="http://schemas.openxmlformats.org/officeDocument/2006/relationships/image" Target="../media/image22.jpeg"/></Relationships>
</file>

<file path=ppt/slides/_rels/slide14.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slideLayout" Target="../slideLayouts/slideLayout4.xml"/><Relationship Id="rId7" Type="http://schemas.openxmlformats.org/officeDocument/2006/relationships/diagramColors" Target="../diagrams/colors4.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4.xml"/><Relationship Id="rId5" Type="http://schemas.openxmlformats.org/officeDocument/2006/relationships/diagramLayout" Target="../diagrams/layout4.xml"/><Relationship Id="rId10" Type="http://schemas.openxmlformats.org/officeDocument/2006/relationships/image" Target="../media/image23.png"/><Relationship Id="rId4" Type="http://schemas.openxmlformats.org/officeDocument/2006/relationships/diagramData" Target="../diagrams/data4.xml"/><Relationship Id="rId9" Type="http://schemas.openxmlformats.org/officeDocument/2006/relationships/image" Target="../media/image2.png"/></Relationships>
</file>

<file path=ppt/slides/_rels/slide15.xml.rels><?xml version="1.0" encoding="UTF-8" standalone="yes"?>
<Relationships xmlns="http://schemas.openxmlformats.org/package/2006/relationships"><Relationship Id="rId8" Type="http://schemas.openxmlformats.org/officeDocument/2006/relationships/hyperlink" Target="https://www.humanresourcesmba.net/lists/5-reasons-hr-is-so-important-for-business-success/" TargetMode="External"/><Relationship Id="rId3" Type="http://schemas.openxmlformats.org/officeDocument/2006/relationships/hyperlink" Target="https://dictionary.cambridge.org/dictionary/english/intercultural" TargetMode="External"/><Relationship Id="rId7" Type="http://schemas.openxmlformats.org/officeDocument/2006/relationships/hyperlink" Target="https://www.thebalancecareers.com/what-is-human-resource-management-1918143" TargetMode="External"/><Relationship Id="rId2" Type="http://schemas.openxmlformats.org/officeDocument/2006/relationships/hyperlink" Target="https://www.agile.org.uk/what-is-agile-working/" TargetMode="External"/><Relationship Id="rId1" Type="http://schemas.openxmlformats.org/officeDocument/2006/relationships/slideLayout" Target="../slideLayouts/slideLayout4.xml"/><Relationship Id="rId6" Type="http://schemas.openxmlformats.org/officeDocument/2006/relationships/hyperlink" Target="https://eric.ed.gov/?id=ED491769#:~:text=Theories%20are%20vital%3A%20They%20guide,sound%20basis%20for%20practical%20action" TargetMode="External"/><Relationship Id="rId5" Type="http://schemas.openxmlformats.org/officeDocument/2006/relationships/hyperlink" Target="https://www.cipd.co.uk/knowledge/fundamentals/relations/communication/factsheet#gref" TargetMode="External"/><Relationship Id="rId4" Type="http://schemas.openxmlformats.org/officeDocument/2006/relationships/hyperlink" Target="https://dictionary.cambridge.org/dictionary/english/workplace" TargetMode="External"/><Relationship Id="rId9" Type="http://schemas.openxmlformats.org/officeDocument/2006/relationships/hyperlink" Target="https://www.inzpire.com/news/the-importance-of-reflection"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hyperlink" Target="https://www.topuniversities.com/student-info/careers-advice-articles/what-intercultural-competence-4-reasons-why-employers-value-it" TargetMode="External"/><Relationship Id="rId2" Type="http://schemas.openxmlformats.org/officeDocument/2006/relationships/hyperlink" Target="https://www.investopedia.com/terms/s/swot.asp" TargetMode="External"/><Relationship Id="rId1" Type="http://schemas.openxmlformats.org/officeDocument/2006/relationships/slideLayout" Target="../slideLayouts/slideLayout2.xml"/><Relationship Id="rId6" Type="http://schemas.openxmlformats.org/officeDocument/2006/relationships/hyperlink" Target="https://managementweekly.org/pestle-analysis-example/" TargetMode="External"/><Relationship Id="rId5" Type="http://schemas.openxmlformats.org/officeDocument/2006/relationships/hyperlink" Target="https://www.mbaskool.com/business-concepts/human-resources-hr-terms/15260-human-resource-management.html" TargetMode="External"/><Relationship Id="rId4" Type="http://schemas.openxmlformats.org/officeDocument/2006/relationships/hyperlink" Target="https://www.changeandstrategy.com/leading-in-a-post-brexit-vuca-worl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B55C7663-A167-4628-9931-313AF98297B0}"/>
              </a:ext>
            </a:extLst>
          </p:cNvPr>
          <p:cNvPicPr>
            <a:picLocks noChangeAspect="1"/>
          </p:cNvPicPr>
          <p:nvPr/>
        </p:nvPicPr>
        <p:blipFill rotWithShape="1">
          <a:blip r:embed="rId4">
            <a:alphaModFix amt="60000"/>
          </a:blip>
          <a:srcRect t="19060" b="35850"/>
          <a:stretch/>
        </p:blipFill>
        <p:spPr>
          <a:xfrm>
            <a:off x="20" y="10"/>
            <a:ext cx="12191980" cy="6857990"/>
          </a:xfrm>
          <a:prstGeom prst="rect">
            <a:avLst/>
          </a:prstGeom>
        </p:spPr>
      </p:pic>
      <p:sp>
        <p:nvSpPr>
          <p:cNvPr id="2" name="Title 1">
            <a:extLst>
              <a:ext uri="{FF2B5EF4-FFF2-40B4-BE49-F238E27FC236}">
                <a16:creationId xmlns:a16="http://schemas.microsoft.com/office/drawing/2014/main" id="{5647696D-0903-425D-803B-3E7A3F170F46}"/>
              </a:ext>
            </a:extLst>
          </p:cNvPr>
          <p:cNvSpPr>
            <a:spLocks noGrp="1"/>
          </p:cNvSpPr>
          <p:nvPr>
            <p:ph type="ctrTitle"/>
          </p:nvPr>
        </p:nvSpPr>
        <p:spPr>
          <a:xfrm>
            <a:off x="960120" y="640080"/>
            <a:ext cx="10268712" cy="3227832"/>
          </a:xfrm>
        </p:spPr>
        <p:txBody>
          <a:bodyPr anchor="b">
            <a:normAutofit/>
          </a:bodyPr>
          <a:lstStyle/>
          <a:p>
            <a:r>
              <a:rPr lang="en-GB" dirty="0"/>
              <a:t>The Intercultural Work Place</a:t>
            </a:r>
          </a:p>
        </p:txBody>
      </p:sp>
      <p:sp>
        <p:nvSpPr>
          <p:cNvPr id="3" name="Subtitle 2">
            <a:extLst>
              <a:ext uri="{FF2B5EF4-FFF2-40B4-BE49-F238E27FC236}">
                <a16:creationId xmlns:a16="http://schemas.microsoft.com/office/drawing/2014/main" id="{F2E584B1-23C3-4163-B413-17891193AEA2}"/>
              </a:ext>
            </a:extLst>
          </p:cNvPr>
          <p:cNvSpPr>
            <a:spLocks noGrp="1"/>
          </p:cNvSpPr>
          <p:nvPr>
            <p:ph type="subTitle" idx="1"/>
          </p:nvPr>
        </p:nvSpPr>
        <p:spPr>
          <a:xfrm>
            <a:off x="960120" y="4526280"/>
            <a:ext cx="10268712" cy="1508760"/>
          </a:xfrm>
        </p:spPr>
        <p:txBody>
          <a:bodyPr anchor="t">
            <a:normAutofit/>
          </a:bodyPr>
          <a:lstStyle/>
          <a:p>
            <a:r>
              <a:rPr lang="en-GB" dirty="0">
                <a:solidFill>
                  <a:schemeClr val="tx1"/>
                </a:solidFill>
              </a:rPr>
              <a:t>Billy Clarke</a:t>
            </a:r>
          </a:p>
          <a:p>
            <a:r>
              <a:rPr lang="en-GB" dirty="0">
                <a:solidFill>
                  <a:schemeClr val="tx1"/>
                </a:solidFill>
              </a:rPr>
              <a:t>2004276</a:t>
            </a:r>
          </a:p>
        </p:txBody>
      </p:sp>
      <p:pic>
        <p:nvPicPr>
          <p:cNvPr id="5" name="Audio 4">
            <a:hlinkClick r:id="" action="ppaction://media"/>
            <a:extLst>
              <a:ext uri="{FF2B5EF4-FFF2-40B4-BE49-F238E27FC236}">
                <a16:creationId xmlns:a16="http://schemas.microsoft.com/office/drawing/2014/main" id="{423ACAFB-9FCE-4EB8-B3E4-CB2C1B77D22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2564515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7529"/>
    </mc:Choice>
    <mc:Fallback>
      <p:transition spd="slow" advTm="752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4" name="Rectangle 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E3DCF38-6F76-4512-8F9B-E6D671926434}"/>
              </a:ext>
            </a:extLst>
          </p:cNvPr>
          <p:cNvSpPr>
            <a:spLocks noGrp="1"/>
          </p:cNvSpPr>
          <p:nvPr>
            <p:ph type="title"/>
          </p:nvPr>
        </p:nvSpPr>
        <p:spPr>
          <a:xfrm>
            <a:off x="640079" y="640080"/>
            <a:ext cx="6389027" cy="5569164"/>
          </a:xfrm>
        </p:spPr>
        <p:txBody>
          <a:bodyPr vert="horz" lIns="91440" tIns="45720" rIns="91440" bIns="45720" rtlCol="0" anchor="ctr">
            <a:normAutofit/>
          </a:bodyPr>
          <a:lstStyle/>
          <a:p>
            <a:r>
              <a:rPr lang="en-US" dirty="0">
                <a:solidFill>
                  <a:schemeClr val="tx1"/>
                </a:solidFill>
              </a:rPr>
              <a:t>Intercultural -</a:t>
            </a:r>
            <a:br>
              <a:rPr lang="en-GB" sz="3200" b="1" i="0" strike="noStrike" dirty="0">
                <a:solidFill>
                  <a:srgbClr val="92D050"/>
                </a:solidFill>
                <a:effectLst/>
                <a:latin typeface="Arial" panose="020B0604020202020204" pitchFamily="34" charset="0"/>
              </a:rPr>
            </a:br>
            <a:r>
              <a:rPr lang="en-GB" sz="3200" b="1" i="0" strike="noStrike" dirty="0">
                <a:solidFill>
                  <a:srgbClr val="92D050"/>
                </a:solidFill>
                <a:effectLst/>
                <a:latin typeface="Arial" panose="020B0604020202020204" pitchFamily="34" charset="0"/>
              </a:rPr>
              <a:t>“Relating to or involving more than one culture</a:t>
            </a:r>
            <a:r>
              <a:rPr lang="en-GB" sz="3200" b="1" dirty="0">
                <a:solidFill>
                  <a:srgbClr val="92D050"/>
                </a:solidFill>
                <a:latin typeface="Arial" panose="020B0604020202020204" pitchFamily="34" charset="0"/>
              </a:rPr>
              <a:t>”</a:t>
            </a:r>
            <a:br>
              <a:rPr lang="en-GB" sz="3200" b="1" dirty="0">
                <a:solidFill>
                  <a:srgbClr val="92D050"/>
                </a:solidFill>
                <a:latin typeface="Arial" panose="020B0604020202020204" pitchFamily="34" charset="0"/>
              </a:rPr>
            </a:br>
            <a:r>
              <a:rPr lang="en-US" dirty="0">
                <a:solidFill>
                  <a:schemeClr val="tx1"/>
                </a:solidFill>
              </a:rPr>
              <a:t>workplace -</a:t>
            </a:r>
            <a:br>
              <a:rPr lang="en-US" sz="7300" dirty="0">
                <a:solidFill>
                  <a:schemeClr val="tx1"/>
                </a:solidFill>
              </a:rPr>
            </a:br>
            <a:r>
              <a:rPr lang="en-GB" sz="3200" b="1" i="0" u="none" strike="noStrike" dirty="0">
                <a:solidFill>
                  <a:srgbClr val="92D050"/>
                </a:solidFill>
                <a:effectLst/>
                <a:latin typeface="Arial" panose="020B0604020202020204" pitchFamily="34" charset="0"/>
                <a:cs typeface="Arial" panose="020B0604020202020204" pitchFamily="34" charset="0"/>
              </a:rPr>
              <a:t>”place where people do their jobs”</a:t>
            </a:r>
            <a:br>
              <a:rPr lang="en-GB" sz="3200" b="1" i="0" u="none" strike="noStrike" dirty="0">
                <a:solidFill>
                  <a:srgbClr val="92D050"/>
                </a:solidFill>
                <a:effectLst/>
                <a:latin typeface="Arial" panose="020B0604020202020204" pitchFamily="34" charset="0"/>
                <a:cs typeface="Arial" panose="020B0604020202020204" pitchFamily="34" charset="0"/>
              </a:rPr>
            </a:br>
            <a:r>
              <a:rPr lang="en-GB" sz="2800" b="0" i="0" dirty="0">
                <a:solidFill>
                  <a:srgbClr val="000000"/>
                </a:solidFill>
                <a:effectLst/>
                <a:latin typeface="Open Sans" panose="020B0606030504020204" pitchFamily="34" charset="0"/>
              </a:rPr>
              <a:t>(Cambridge dictionary, 2022)</a:t>
            </a:r>
            <a:endParaRPr lang="en-US" sz="8800" b="1" dirty="0">
              <a:solidFill>
                <a:srgbClr val="92D050"/>
              </a:solidFill>
            </a:endParaRPr>
          </a:p>
        </p:txBody>
      </p:sp>
      <p:sp>
        <p:nvSpPr>
          <p:cNvPr id="15" name="Rectangle 10">
            <a:extLst>
              <a:ext uri="{FF2B5EF4-FFF2-40B4-BE49-F238E27FC236}">
                <a16:creationId xmlns:a16="http://schemas.microsoft.com/office/drawing/2014/main" id="{F3FB9C52-D876-47C4-B9DC-9A7EEEA200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55677" y="0"/>
            <a:ext cx="4636323"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E7E9338-1884-4963-903B-E362594EA517}"/>
              </a:ext>
            </a:extLst>
          </p:cNvPr>
          <p:cNvSpPr txBox="1"/>
          <p:nvPr/>
        </p:nvSpPr>
        <p:spPr>
          <a:xfrm>
            <a:off x="7766752" y="2082582"/>
            <a:ext cx="4423724" cy="2800767"/>
          </a:xfrm>
          <a:prstGeom prst="rect">
            <a:avLst/>
          </a:prstGeom>
          <a:noFill/>
        </p:spPr>
        <p:txBody>
          <a:bodyPr wrap="square" rtlCol="0">
            <a:spAutoFit/>
          </a:bodyPr>
          <a:lstStyle/>
          <a:p>
            <a:r>
              <a:rPr lang="en-GB" sz="4400" dirty="0">
                <a:solidFill>
                  <a:schemeClr val="bg1"/>
                </a:solidFill>
              </a:rPr>
              <a:t>THE </a:t>
            </a:r>
          </a:p>
          <a:p>
            <a:r>
              <a:rPr lang="en-GB" sz="4400" dirty="0">
                <a:solidFill>
                  <a:schemeClr val="bg1"/>
                </a:solidFill>
              </a:rPr>
              <a:t>INTERCULTURAL </a:t>
            </a:r>
          </a:p>
          <a:p>
            <a:r>
              <a:rPr lang="en-GB" sz="4400" dirty="0">
                <a:solidFill>
                  <a:schemeClr val="bg1"/>
                </a:solidFill>
              </a:rPr>
              <a:t>WORKPLACE – </a:t>
            </a:r>
          </a:p>
          <a:p>
            <a:r>
              <a:rPr lang="en-US" sz="4400" dirty="0">
                <a:solidFill>
                  <a:schemeClr val="bg1"/>
                </a:solidFill>
              </a:rPr>
              <a:t>What is it?</a:t>
            </a:r>
            <a:endParaRPr lang="en-GB" sz="4400" dirty="0">
              <a:solidFill>
                <a:schemeClr val="bg1"/>
              </a:solidFill>
            </a:endParaRPr>
          </a:p>
        </p:txBody>
      </p:sp>
      <p:pic>
        <p:nvPicPr>
          <p:cNvPr id="8" name="Audio 7">
            <a:hlinkClick r:id="" action="ppaction://media"/>
            <a:extLst>
              <a:ext uri="{FF2B5EF4-FFF2-40B4-BE49-F238E27FC236}">
                <a16:creationId xmlns:a16="http://schemas.microsoft.com/office/drawing/2014/main" id="{DC378725-481D-4FCC-9707-E7FFD84E6052}"/>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47205386"/>
      </p:ext>
    </p:extLst>
  </p:cSld>
  <p:clrMapOvr>
    <a:masterClrMapping/>
  </p:clrMapOvr>
  <mc:AlternateContent xmlns:mc="http://schemas.openxmlformats.org/markup-compatibility/2006">
    <mc:Choice xmlns:p14="http://schemas.microsoft.com/office/powerpoint/2010/main" Requires="p14">
      <p:transition spd="slow" p14:dur="2000" advTm="44462"/>
    </mc:Choice>
    <mc:Fallback>
      <p:transition spd="slow" advTm="444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AA0510-7E10-4D08-BD5E-48538F4F5A2C}"/>
              </a:ext>
            </a:extLst>
          </p:cNvPr>
          <p:cNvSpPr>
            <a:spLocks noGrp="1"/>
          </p:cNvSpPr>
          <p:nvPr>
            <p:ph type="title"/>
          </p:nvPr>
        </p:nvSpPr>
        <p:spPr>
          <a:xfrm>
            <a:off x="961643" y="5532120"/>
            <a:ext cx="10268712" cy="62486"/>
          </a:xfrm>
        </p:spPr>
        <p:txBody>
          <a:bodyPr vert="horz" lIns="91440" tIns="45720" rIns="91440" bIns="45720" rtlCol="0" anchor="ctr">
            <a:normAutofit fontScale="90000"/>
          </a:bodyPr>
          <a:lstStyle/>
          <a:p>
            <a:pPr algn="ctr"/>
            <a:r>
              <a:rPr lang="en-US" sz="4400" dirty="0"/>
              <a:t>Gibbs Reflective Cycle &amp;</a:t>
            </a:r>
            <a:br>
              <a:rPr lang="en-US" sz="4400" dirty="0"/>
            </a:br>
            <a:r>
              <a:rPr lang="en-US" sz="4400" dirty="0"/>
              <a:t>Why reflect?</a:t>
            </a:r>
            <a:br>
              <a:rPr lang="en-US" sz="4400" dirty="0"/>
            </a:br>
            <a:br>
              <a:rPr lang="en-US" sz="3400" dirty="0"/>
            </a:br>
            <a:r>
              <a:rPr lang="en-US" sz="3400" dirty="0"/>
              <a:t> </a:t>
            </a:r>
            <a:br>
              <a:rPr lang="en-US" sz="3400" dirty="0"/>
            </a:br>
            <a:r>
              <a:rPr lang="en-US" sz="3400" dirty="0"/>
              <a:t> </a:t>
            </a:r>
          </a:p>
        </p:txBody>
      </p:sp>
      <p:pic>
        <p:nvPicPr>
          <p:cNvPr id="1026" name="Picture 2" descr="A circular diagram showing the 6 stages of Gibbs' Reflective cycle">
            <a:extLst>
              <a:ext uri="{FF2B5EF4-FFF2-40B4-BE49-F238E27FC236}">
                <a16:creationId xmlns:a16="http://schemas.microsoft.com/office/drawing/2014/main" id="{6948E43D-B457-4A08-A3FF-1876B24F637C}"/>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814250" y="487235"/>
            <a:ext cx="3722239" cy="3722239"/>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97C3015B-E3EB-43BB-B3F6-7E07D4956A94}"/>
              </a:ext>
            </a:extLst>
          </p:cNvPr>
          <p:cNvSpPr txBox="1"/>
          <p:nvPr/>
        </p:nvSpPr>
        <p:spPr>
          <a:xfrm>
            <a:off x="417250" y="6119336"/>
            <a:ext cx="4119239" cy="369332"/>
          </a:xfrm>
          <a:prstGeom prst="rect">
            <a:avLst/>
          </a:prstGeom>
          <a:noFill/>
        </p:spPr>
        <p:txBody>
          <a:bodyPr wrap="square" rtlCol="0">
            <a:spAutoFit/>
          </a:bodyPr>
          <a:lstStyle/>
          <a:p>
            <a:r>
              <a:rPr lang="en-GB" sz="1800" b="0" i="0" dirty="0">
                <a:solidFill>
                  <a:schemeClr val="bg1"/>
                </a:solidFill>
                <a:effectLst/>
                <a:latin typeface="Open Sans" panose="020B0606030504020204" pitchFamily="34" charset="0"/>
              </a:rPr>
              <a:t>(The University of Edinburgh, 2020)</a:t>
            </a:r>
            <a:endParaRPr lang="en-GB" dirty="0">
              <a:solidFill>
                <a:schemeClr val="bg1"/>
              </a:solidFill>
            </a:endParaRPr>
          </a:p>
        </p:txBody>
      </p:sp>
      <p:pic>
        <p:nvPicPr>
          <p:cNvPr id="1028" name="Picture 4">
            <a:extLst>
              <a:ext uri="{FF2B5EF4-FFF2-40B4-BE49-F238E27FC236}">
                <a16:creationId xmlns:a16="http://schemas.microsoft.com/office/drawing/2014/main" id="{B94B47F9-28D4-44A8-B90E-CFA534171E5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995604" y="395474"/>
            <a:ext cx="4769802" cy="3577352"/>
          </a:xfrm>
          <a:prstGeom prst="rect">
            <a:avLst/>
          </a:prstGeom>
          <a:noFill/>
          <a:extLst>
            <a:ext uri="{909E8E84-426E-40DD-AFC4-6F175D3DCCD1}">
              <a14:hiddenFill xmlns:a14="http://schemas.microsoft.com/office/drawing/2010/main">
                <a:solidFill>
                  <a:srgbClr val="FFFFFF"/>
                </a:solidFill>
              </a14:hiddenFill>
            </a:ext>
          </a:extLst>
        </p:spPr>
      </p:pic>
      <p:sp>
        <p:nvSpPr>
          <p:cNvPr id="10" name="TextBox 9">
            <a:extLst>
              <a:ext uri="{FF2B5EF4-FFF2-40B4-BE49-F238E27FC236}">
                <a16:creationId xmlns:a16="http://schemas.microsoft.com/office/drawing/2014/main" id="{5465DC79-315E-45FC-A577-44BCA19113C4}"/>
              </a:ext>
            </a:extLst>
          </p:cNvPr>
          <p:cNvSpPr txBox="1"/>
          <p:nvPr/>
        </p:nvSpPr>
        <p:spPr>
          <a:xfrm>
            <a:off x="8844378" y="6119336"/>
            <a:ext cx="6094520" cy="369332"/>
          </a:xfrm>
          <a:prstGeom prst="rect">
            <a:avLst/>
          </a:prstGeom>
          <a:noFill/>
        </p:spPr>
        <p:txBody>
          <a:bodyPr wrap="square">
            <a:spAutoFit/>
          </a:bodyPr>
          <a:lstStyle/>
          <a:p>
            <a:r>
              <a:rPr lang="en-GB" b="0" i="0" dirty="0">
                <a:solidFill>
                  <a:schemeClr val="bg1"/>
                </a:solidFill>
                <a:effectLst/>
                <a:latin typeface="Open Sans" panose="020B0606030504020204" pitchFamily="34" charset="0"/>
              </a:rPr>
              <a:t>(</a:t>
            </a:r>
            <a:r>
              <a:rPr lang="en-GB" b="0" i="0" dirty="0" err="1">
                <a:solidFill>
                  <a:schemeClr val="bg1"/>
                </a:solidFill>
                <a:effectLst/>
                <a:latin typeface="Open Sans" panose="020B0606030504020204" pitchFamily="34" charset="0"/>
              </a:rPr>
              <a:t>Inzpire</a:t>
            </a:r>
            <a:r>
              <a:rPr lang="en-GB" b="0" i="0" dirty="0">
                <a:solidFill>
                  <a:schemeClr val="bg1"/>
                </a:solidFill>
                <a:effectLst/>
                <a:latin typeface="Open Sans" panose="020B0606030504020204" pitchFamily="34" charset="0"/>
              </a:rPr>
              <a:t>, 2018)</a:t>
            </a:r>
            <a:endParaRPr lang="en-GB" dirty="0">
              <a:solidFill>
                <a:schemeClr val="bg1"/>
              </a:solidFill>
            </a:endParaRPr>
          </a:p>
        </p:txBody>
      </p:sp>
      <p:pic>
        <p:nvPicPr>
          <p:cNvPr id="16" name="Audio 15">
            <a:hlinkClick r:id="" action="ppaction://media"/>
            <a:extLst>
              <a:ext uri="{FF2B5EF4-FFF2-40B4-BE49-F238E27FC236}">
                <a16:creationId xmlns:a16="http://schemas.microsoft.com/office/drawing/2014/main" id="{BB2E2830-BD00-43FA-97C7-4936248CACE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349565594"/>
      </p:ext>
    </p:extLst>
  </p:cSld>
  <p:clrMapOvr>
    <a:masterClrMapping/>
  </p:clrMapOvr>
  <mc:AlternateContent xmlns:mc="http://schemas.openxmlformats.org/markup-compatibility/2006">
    <mc:Choice xmlns:p14="http://schemas.microsoft.com/office/powerpoint/2010/main" Requires="p14">
      <p:transition spd="slow" p14:dur="2000" advTm="59390"/>
    </mc:Choice>
    <mc:Fallback>
      <p:transition spd="slow" advTm="59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3" name="Rectangle 72">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How to improve cross-cultural communications in the workplace | HRZone">
            <a:extLst>
              <a:ext uri="{FF2B5EF4-FFF2-40B4-BE49-F238E27FC236}">
                <a16:creationId xmlns:a16="http://schemas.microsoft.com/office/drawing/2014/main" id="{73A302D9-723E-488E-B59F-B2967F8A6756}"/>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10851" r="-1" b="4858"/>
          <a:stretch/>
        </p:blipFill>
        <p:spPr bwMode="auto">
          <a:xfrm>
            <a:off x="1524" y="10"/>
            <a:ext cx="12188952" cy="6857990"/>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a:extLst>
              <a:ext uri="{FF2B5EF4-FFF2-40B4-BE49-F238E27FC236}">
                <a16:creationId xmlns:a16="http://schemas.microsoft.com/office/drawing/2014/main" id="{B7B54865-0417-4422-B63B-3E74C04CD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664432"/>
            <a:ext cx="6096000" cy="206085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F4AF79-481C-47F5-9BD3-A27674503F93}"/>
              </a:ext>
            </a:extLst>
          </p:cNvPr>
          <p:cNvSpPr>
            <a:spLocks noGrp="1"/>
          </p:cNvSpPr>
          <p:nvPr>
            <p:ph type="title"/>
          </p:nvPr>
        </p:nvSpPr>
        <p:spPr>
          <a:xfrm>
            <a:off x="6677023" y="990599"/>
            <a:ext cx="4857751" cy="1563989"/>
          </a:xfrm>
        </p:spPr>
        <p:txBody>
          <a:bodyPr vert="horz" lIns="91440" tIns="45720" rIns="91440" bIns="45720" rtlCol="0" anchor="ctr">
            <a:normAutofit/>
          </a:bodyPr>
          <a:lstStyle/>
          <a:p>
            <a:r>
              <a:rPr lang="en-US" sz="5100" kern="1200" cap="all" spc="120" baseline="0">
                <a:solidFill>
                  <a:schemeClr val="bg1"/>
                </a:solidFill>
                <a:latin typeface="+mj-lt"/>
                <a:ea typeface="+mj-ea"/>
                <a:cs typeface="+mj-cs"/>
              </a:rPr>
              <a:t>Purpose of unit </a:t>
            </a:r>
          </a:p>
        </p:txBody>
      </p:sp>
      <p:sp>
        <p:nvSpPr>
          <p:cNvPr id="77" name="Rectangle 76">
            <a:extLst>
              <a:ext uri="{FF2B5EF4-FFF2-40B4-BE49-F238E27FC236}">
                <a16:creationId xmlns:a16="http://schemas.microsoft.com/office/drawing/2014/main" id="{4815D795-EBA0-4245-89F8-B459481683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1" y="2727295"/>
            <a:ext cx="6096000" cy="345634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40990DFB-0139-4EB0-B9F9-4C0D57CB1BFB}"/>
              </a:ext>
            </a:extLst>
          </p:cNvPr>
          <p:cNvSpPr txBox="1"/>
          <p:nvPr/>
        </p:nvSpPr>
        <p:spPr>
          <a:xfrm>
            <a:off x="6677024" y="3071909"/>
            <a:ext cx="4924426" cy="2795492"/>
          </a:xfrm>
          <a:prstGeom prst="rect">
            <a:avLst/>
          </a:prstGeom>
        </p:spPr>
        <p:txBody>
          <a:bodyPr vert="horz" lIns="91440" tIns="45720" rIns="91440" bIns="45720" rtlCol="0">
            <a:normAutofit/>
          </a:bodyPr>
          <a:lstStyle/>
          <a:p>
            <a:pPr>
              <a:lnSpc>
                <a:spcPct val="101000"/>
              </a:lnSpc>
              <a:spcAft>
                <a:spcPts val="600"/>
              </a:spcAft>
            </a:pPr>
            <a:r>
              <a:rPr lang="en-US" sz="2800" spc="50" dirty="0"/>
              <a:t>Purpose</a:t>
            </a:r>
            <a:r>
              <a:rPr lang="en-US" spc="50" dirty="0"/>
              <a:t> -   </a:t>
            </a:r>
          </a:p>
          <a:p>
            <a:pPr>
              <a:lnSpc>
                <a:spcPct val="101000"/>
              </a:lnSpc>
              <a:spcAft>
                <a:spcPts val="600"/>
              </a:spcAft>
            </a:pPr>
            <a:r>
              <a:rPr lang="en-US" sz="3200" spc="50" dirty="0"/>
              <a:t>Intercultural Competence</a:t>
            </a:r>
          </a:p>
          <a:p>
            <a:pPr>
              <a:lnSpc>
                <a:spcPct val="101000"/>
              </a:lnSpc>
              <a:spcAft>
                <a:spcPts val="600"/>
              </a:spcAft>
            </a:pPr>
            <a:r>
              <a:rPr lang="en-US" sz="3200" spc="50" dirty="0"/>
              <a:t>(Lane, 2021)</a:t>
            </a:r>
          </a:p>
        </p:txBody>
      </p:sp>
      <p:pic>
        <p:nvPicPr>
          <p:cNvPr id="10" name="Audio 9">
            <a:hlinkClick r:id="" action="ppaction://media"/>
            <a:extLst>
              <a:ext uri="{FF2B5EF4-FFF2-40B4-BE49-F238E27FC236}">
                <a16:creationId xmlns:a16="http://schemas.microsoft.com/office/drawing/2014/main" id="{5D8FD53E-1F06-47F3-8F1A-48E9C43E080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02026521"/>
      </p:ext>
    </p:extLst>
  </p:cSld>
  <p:clrMapOvr>
    <a:masterClrMapping/>
  </p:clrMapOvr>
  <mc:AlternateContent xmlns:mc="http://schemas.openxmlformats.org/markup-compatibility/2006">
    <mc:Choice xmlns:p14="http://schemas.microsoft.com/office/powerpoint/2010/main" Requires="p14">
      <p:transition spd="slow" p14:dur="2000" advTm="30811"/>
    </mc:Choice>
    <mc:Fallback>
      <p:transition spd="slow" advTm="308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B91CB-BDF2-44E1-8FE5-620A4BA057A9}"/>
              </a:ext>
            </a:extLst>
          </p:cNvPr>
          <p:cNvSpPr>
            <a:spLocks noGrp="1"/>
          </p:cNvSpPr>
          <p:nvPr>
            <p:ph type="title"/>
          </p:nvPr>
        </p:nvSpPr>
        <p:spPr/>
        <p:txBody>
          <a:bodyPr>
            <a:normAutofit fontScale="90000"/>
          </a:bodyPr>
          <a:lstStyle/>
          <a:p>
            <a:r>
              <a:rPr lang="en-GB" dirty="0"/>
              <a:t>Human Resource management </a:t>
            </a:r>
          </a:p>
        </p:txBody>
      </p:sp>
      <p:pic>
        <p:nvPicPr>
          <p:cNvPr id="2050" name="Picture 2" descr="Human Resource Management (HRM) Meaning &amp;amp; Importance | MBA Skool">
            <a:extLst>
              <a:ext uri="{FF2B5EF4-FFF2-40B4-BE49-F238E27FC236}">
                <a16:creationId xmlns:a16="http://schemas.microsoft.com/office/drawing/2014/main" id="{6FD06DE6-B34D-4D32-9A8E-B3158A8107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4656" y="2491038"/>
            <a:ext cx="3039635" cy="3069146"/>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FF314289-44C8-47BC-8B65-F4308227C2E9}"/>
              </a:ext>
            </a:extLst>
          </p:cNvPr>
          <p:cNvSpPr txBox="1"/>
          <p:nvPr/>
        </p:nvSpPr>
        <p:spPr>
          <a:xfrm>
            <a:off x="5021756" y="6032624"/>
            <a:ext cx="214543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(MBA Team, 2020)</a:t>
            </a:r>
            <a:endParaRPr lang="en-GB" dirty="0"/>
          </a:p>
        </p:txBody>
      </p:sp>
      <p:sp>
        <p:nvSpPr>
          <p:cNvPr id="9" name="TextBox 8">
            <a:extLst>
              <a:ext uri="{FF2B5EF4-FFF2-40B4-BE49-F238E27FC236}">
                <a16:creationId xmlns:a16="http://schemas.microsoft.com/office/drawing/2014/main" id="{6C67CB29-D166-4EDA-A7D0-95E5DC96ACA7}"/>
              </a:ext>
            </a:extLst>
          </p:cNvPr>
          <p:cNvSpPr txBox="1"/>
          <p:nvPr/>
        </p:nvSpPr>
        <p:spPr>
          <a:xfrm>
            <a:off x="960120" y="6032624"/>
            <a:ext cx="214617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(Heathfield, 2021)</a:t>
            </a:r>
            <a:endParaRPr lang="en-GB" dirty="0"/>
          </a:p>
        </p:txBody>
      </p:sp>
      <p:pic>
        <p:nvPicPr>
          <p:cNvPr id="2052" name="Picture 4" descr="What is HRM? &amp;amp; What are HRM activities? | by Mizan Ibn Yusuf | Oceanize  Geeks | Medium">
            <a:extLst>
              <a:ext uri="{FF2B5EF4-FFF2-40B4-BE49-F238E27FC236}">
                <a16:creationId xmlns:a16="http://schemas.microsoft.com/office/drawing/2014/main" id="{205530A1-6971-4249-8459-7ACEDB0F9C6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54123" y="2913683"/>
            <a:ext cx="3558170" cy="2223856"/>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a:extLst>
              <a:ext uri="{FF2B5EF4-FFF2-40B4-BE49-F238E27FC236}">
                <a16:creationId xmlns:a16="http://schemas.microsoft.com/office/drawing/2014/main" id="{5AACE05C-6E1F-473D-A3E7-E5A2E221D6C3}"/>
              </a:ext>
            </a:extLst>
          </p:cNvPr>
          <p:cNvPicPr>
            <a:picLocks noChangeAspect="1"/>
          </p:cNvPicPr>
          <p:nvPr/>
        </p:nvPicPr>
        <p:blipFill>
          <a:blip r:embed="rId6"/>
          <a:stretch>
            <a:fillRect/>
          </a:stretch>
        </p:blipFill>
        <p:spPr>
          <a:xfrm>
            <a:off x="8765637" y="2491038"/>
            <a:ext cx="2756213" cy="3069146"/>
          </a:xfrm>
          <a:prstGeom prst="rect">
            <a:avLst/>
          </a:prstGeom>
        </p:spPr>
      </p:pic>
      <p:sp>
        <p:nvSpPr>
          <p:cNvPr id="14" name="TextBox 13">
            <a:extLst>
              <a:ext uri="{FF2B5EF4-FFF2-40B4-BE49-F238E27FC236}">
                <a16:creationId xmlns:a16="http://schemas.microsoft.com/office/drawing/2014/main" id="{E7E29E07-85FA-49B0-BB08-115A9CDE9FAA}"/>
              </a:ext>
            </a:extLst>
          </p:cNvPr>
          <p:cNvSpPr txBox="1"/>
          <p:nvPr/>
        </p:nvSpPr>
        <p:spPr>
          <a:xfrm>
            <a:off x="8400390" y="6032624"/>
            <a:ext cx="3486705"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(Human Resources MBA, 2022)</a:t>
            </a:r>
            <a:endParaRPr lang="en-GB" dirty="0"/>
          </a:p>
        </p:txBody>
      </p:sp>
      <p:pic>
        <p:nvPicPr>
          <p:cNvPr id="18" name="Audio 17">
            <a:hlinkClick r:id="" action="ppaction://media"/>
            <a:extLst>
              <a:ext uri="{FF2B5EF4-FFF2-40B4-BE49-F238E27FC236}">
                <a16:creationId xmlns:a16="http://schemas.microsoft.com/office/drawing/2014/main" id="{E7C8AD2D-09CC-4B33-90B8-4805F967DDC7}"/>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964908087"/>
      </p:ext>
    </p:extLst>
  </p:cSld>
  <p:clrMapOvr>
    <a:masterClrMapping/>
  </p:clrMapOvr>
  <mc:AlternateContent xmlns:mc="http://schemas.openxmlformats.org/markup-compatibility/2006">
    <mc:Choice xmlns:p14="http://schemas.microsoft.com/office/powerpoint/2010/main" Requires="p14">
      <p:transition spd="slow" p14:dur="2000" advTm="58524"/>
    </mc:Choice>
    <mc:Fallback>
      <p:transition spd="slow" advTm="58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7B044D-D3D1-496B-89A7-39572877A6FA}"/>
              </a:ext>
            </a:extLst>
          </p:cNvPr>
          <p:cNvSpPr>
            <a:spLocks noGrp="1"/>
          </p:cNvSpPr>
          <p:nvPr>
            <p:ph type="title"/>
          </p:nvPr>
        </p:nvSpPr>
        <p:spPr/>
        <p:txBody>
          <a:bodyPr/>
          <a:lstStyle/>
          <a:p>
            <a:r>
              <a:rPr lang="en-GB" dirty="0"/>
              <a:t>Culture</a:t>
            </a:r>
          </a:p>
        </p:txBody>
      </p:sp>
      <p:sp>
        <p:nvSpPr>
          <p:cNvPr id="22" name="TextBox 21">
            <a:extLst>
              <a:ext uri="{FF2B5EF4-FFF2-40B4-BE49-F238E27FC236}">
                <a16:creationId xmlns:a16="http://schemas.microsoft.com/office/drawing/2014/main" id="{51171171-F399-4BF7-A070-B1BFF860DFA4}"/>
              </a:ext>
            </a:extLst>
          </p:cNvPr>
          <p:cNvSpPr txBox="1"/>
          <p:nvPr/>
        </p:nvSpPr>
        <p:spPr>
          <a:xfrm>
            <a:off x="2438030" y="5998631"/>
            <a:ext cx="1595762" cy="369332"/>
          </a:xfrm>
          <a:prstGeom prst="rect">
            <a:avLst/>
          </a:prstGeom>
          <a:noFill/>
        </p:spPr>
        <p:txBody>
          <a:bodyPr wrap="square">
            <a:spAutoFit/>
          </a:bodyPr>
          <a:lstStyle/>
          <a:p>
            <a:r>
              <a:rPr lang="en-GB" b="0" i="0" dirty="0">
                <a:solidFill>
                  <a:srgbClr val="000000"/>
                </a:solidFill>
                <a:effectLst/>
                <a:latin typeface="WordVisi_MSFontService"/>
              </a:rPr>
              <a:t>(</a:t>
            </a:r>
            <a:r>
              <a:rPr lang="en-GB" b="0" i="0" dirty="0" err="1">
                <a:solidFill>
                  <a:srgbClr val="000000"/>
                </a:solidFill>
                <a:effectLst/>
                <a:latin typeface="WordVisi_MSFontService"/>
              </a:rPr>
              <a:t>Schien</a:t>
            </a:r>
            <a:r>
              <a:rPr lang="en-GB" b="0" i="0" dirty="0">
                <a:solidFill>
                  <a:srgbClr val="000000"/>
                </a:solidFill>
                <a:effectLst/>
                <a:latin typeface="WordVisi_MSFontService"/>
              </a:rPr>
              <a:t>, 1985)  </a:t>
            </a:r>
            <a:endParaRPr lang="en-GB" dirty="0"/>
          </a:p>
        </p:txBody>
      </p:sp>
      <p:sp>
        <p:nvSpPr>
          <p:cNvPr id="24" name="TextBox 23">
            <a:extLst>
              <a:ext uri="{FF2B5EF4-FFF2-40B4-BE49-F238E27FC236}">
                <a16:creationId xmlns:a16="http://schemas.microsoft.com/office/drawing/2014/main" id="{1972BE5E-3D51-4C62-BE49-04073A2030D1}"/>
              </a:ext>
            </a:extLst>
          </p:cNvPr>
          <p:cNvSpPr txBox="1"/>
          <p:nvPr/>
        </p:nvSpPr>
        <p:spPr>
          <a:xfrm>
            <a:off x="188651" y="3720146"/>
            <a:ext cx="6094520" cy="1477328"/>
          </a:xfrm>
          <a:prstGeom prst="rect">
            <a:avLst/>
          </a:prstGeom>
          <a:noFill/>
        </p:spPr>
        <p:txBody>
          <a:bodyPr wrap="square">
            <a:spAutoFit/>
          </a:bodyPr>
          <a:lstStyle/>
          <a:p>
            <a:pPr marL="0" indent="0" algn="ctr">
              <a:buFontTx/>
              <a:buNone/>
            </a:pPr>
            <a:r>
              <a:rPr lang="en-GB" altLang="en-US" b="1" i="1" dirty="0"/>
              <a:t>“A pattern of shared basic assumptions that the group learned as it solved its problems that has worked well enough to be considered valid and is passed on to new members as the correct way to perceive, think, and feel in relation to those problems”.</a:t>
            </a:r>
          </a:p>
        </p:txBody>
      </p:sp>
      <p:pic>
        <p:nvPicPr>
          <p:cNvPr id="26" name="Picture 25">
            <a:extLst>
              <a:ext uri="{FF2B5EF4-FFF2-40B4-BE49-F238E27FC236}">
                <a16:creationId xmlns:a16="http://schemas.microsoft.com/office/drawing/2014/main" id="{06E6BE6D-B0BE-401C-AA6C-37BBFE06083D}"/>
              </a:ext>
            </a:extLst>
          </p:cNvPr>
          <p:cNvPicPr>
            <a:picLocks noChangeAspect="1"/>
          </p:cNvPicPr>
          <p:nvPr/>
        </p:nvPicPr>
        <p:blipFill>
          <a:blip r:embed="rId4"/>
          <a:stretch>
            <a:fillRect/>
          </a:stretch>
        </p:blipFill>
        <p:spPr>
          <a:xfrm>
            <a:off x="7401757" y="2781507"/>
            <a:ext cx="4263501" cy="3217124"/>
          </a:xfrm>
          <a:prstGeom prst="rect">
            <a:avLst/>
          </a:prstGeom>
        </p:spPr>
      </p:pic>
      <p:sp>
        <p:nvSpPr>
          <p:cNvPr id="28" name="TextBox 27">
            <a:extLst>
              <a:ext uri="{FF2B5EF4-FFF2-40B4-BE49-F238E27FC236}">
                <a16:creationId xmlns:a16="http://schemas.microsoft.com/office/drawing/2014/main" id="{4D571A01-0567-42CC-B475-34783B294F77}"/>
              </a:ext>
            </a:extLst>
          </p:cNvPr>
          <p:cNvSpPr txBox="1"/>
          <p:nvPr/>
        </p:nvSpPr>
        <p:spPr>
          <a:xfrm>
            <a:off x="8917988" y="5998631"/>
            <a:ext cx="1671963" cy="369332"/>
          </a:xfrm>
          <a:prstGeom prst="rect">
            <a:avLst/>
          </a:prstGeom>
          <a:noFill/>
        </p:spPr>
        <p:txBody>
          <a:bodyPr wrap="square">
            <a:spAutoFit/>
          </a:bodyPr>
          <a:lstStyle/>
          <a:p>
            <a:r>
              <a:rPr lang="en-GB" b="0" i="0" dirty="0">
                <a:solidFill>
                  <a:srgbClr val="000000"/>
                </a:solidFill>
                <a:effectLst/>
                <a:latin typeface="WordVisi_MSFontService"/>
              </a:rPr>
              <a:t>(Handy, 1993)</a:t>
            </a:r>
            <a:endParaRPr lang="en-GB" dirty="0"/>
          </a:p>
        </p:txBody>
      </p:sp>
      <p:pic>
        <p:nvPicPr>
          <p:cNvPr id="38" name="Audio 37">
            <a:hlinkClick r:id="" action="ppaction://media"/>
            <a:extLst>
              <a:ext uri="{FF2B5EF4-FFF2-40B4-BE49-F238E27FC236}">
                <a16:creationId xmlns:a16="http://schemas.microsoft.com/office/drawing/2014/main" id="{3CE85BF0-E97E-4C3E-8A61-4644FB8D906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92050588"/>
      </p:ext>
    </p:extLst>
  </p:cSld>
  <p:clrMapOvr>
    <a:masterClrMapping/>
  </p:clrMapOvr>
  <mc:AlternateContent xmlns:mc="http://schemas.openxmlformats.org/markup-compatibility/2006">
    <mc:Choice xmlns:p14="http://schemas.microsoft.com/office/powerpoint/2010/main" Requires="p14">
      <p:transition spd="slow" p14:dur="2000" advTm="55794"/>
    </mc:Choice>
    <mc:Fallback>
      <p:transition spd="slow" advTm="557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8"/>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BD3B3E-3105-43BD-BEBB-39285D868ED4}"/>
              </a:ext>
            </a:extLst>
          </p:cNvPr>
          <p:cNvSpPr>
            <a:spLocks noGrp="1"/>
          </p:cNvSpPr>
          <p:nvPr>
            <p:ph type="title"/>
          </p:nvPr>
        </p:nvSpPr>
        <p:spPr/>
        <p:txBody>
          <a:bodyPr/>
          <a:lstStyle/>
          <a:p>
            <a:r>
              <a:rPr lang="en-GB" dirty="0"/>
              <a:t>Swot, pestle + </a:t>
            </a:r>
            <a:r>
              <a:rPr lang="en-GB" dirty="0" err="1"/>
              <a:t>VUca</a:t>
            </a:r>
            <a:endParaRPr lang="en-GB" dirty="0"/>
          </a:p>
        </p:txBody>
      </p:sp>
      <p:pic>
        <p:nvPicPr>
          <p:cNvPr id="3074" name="Picture 2" descr="Strength, Weakness, Opportunity, and Threat (SWOT) Analysis Definition">
            <a:extLst>
              <a:ext uri="{FF2B5EF4-FFF2-40B4-BE49-F238E27FC236}">
                <a16:creationId xmlns:a16="http://schemas.microsoft.com/office/drawing/2014/main" id="{03AB515C-B513-4883-BFA8-BD10FC5EB7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85738" y="2343150"/>
            <a:ext cx="3595687" cy="3709578"/>
          </a:xfrm>
          <a:prstGeom prst="rect">
            <a:avLst/>
          </a:prstGeom>
          <a:noFill/>
          <a:extLst>
            <a:ext uri="{909E8E84-426E-40DD-AFC4-6F175D3DCCD1}">
              <a14:hiddenFill xmlns:a14="http://schemas.microsoft.com/office/drawing/2010/main">
                <a:solidFill>
                  <a:srgbClr val="FFFFFF"/>
                </a:solidFill>
              </a14:hiddenFill>
            </a:ext>
          </a:extLst>
        </p:spPr>
      </p:pic>
      <p:sp>
        <p:nvSpPr>
          <p:cNvPr id="14" name="TextBox 13">
            <a:extLst>
              <a:ext uri="{FF2B5EF4-FFF2-40B4-BE49-F238E27FC236}">
                <a16:creationId xmlns:a16="http://schemas.microsoft.com/office/drawing/2014/main" id="{FACE42A2-A3BF-42B2-A2D6-C5FF69E53EC6}"/>
              </a:ext>
            </a:extLst>
          </p:cNvPr>
          <p:cNvSpPr txBox="1"/>
          <p:nvPr/>
        </p:nvSpPr>
        <p:spPr>
          <a:xfrm>
            <a:off x="1119118" y="6192614"/>
            <a:ext cx="1728926"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(Kenton, 2021)</a:t>
            </a:r>
            <a:endParaRPr lang="en-GB" dirty="0"/>
          </a:p>
        </p:txBody>
      </p:sp>
      <p:sp>
        <p:nvSpPr>
          <p:cNvPr id="16" name="TextBox 15">
            <a:extLst>
              <a:ext uri="{FF2B5EF4-FFF2-40B4-BE49-F238E27FC236}">
                <a16:creationId xmlns:a16="http://schemas.microsoft.com/office/drawing/2014/main" id="{AC34EE2C-8412-4EE0-91C8-A235F6230794}"/>
              </a:ext>
            </a:extLst>
          </p:cNvPr>
          <p:cNvSpPr txBox="1"/>
          <p:nvPr/>
        </p:nvSpPr>
        <p:spPr>
          <a:xfrm>
            <a:off x="5296595" y="6170854"/>
            <a:ext cx="1849930"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(Mishra, 2021)</a:t>
            </a:r>
            <a:endParaRPr lang="en-GB" dirty="0"/>
          </a:p>
        </p:txBody>
      </p:sp>
      <p:pic>
        <p:nvPicPr>
          <p:cNvPr id="3076" name="Picture 4" descr="PESTLE Analysis Example - Management Weekly">
            <a:extLst>
              <a:ext uri="{FF2B5EF4-FFF2-40B4-BE49-F238E27FC236}">
                <a16:creationId xmlns:a16="http://schemas.microsoft.com/office/drawing/2014/main" id="{15CD7B05-86EE-41F8-BFA7-A455DC9D00C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62147" y="3429000"/>
            <a:ext cx="3867705" cy="2175584"/>
          </a:xfrm>
          <a:prstGeom prst="rect">
            <a:avLst/>
          </a:prstGeom>
          <a:noFill/>
          <a:extLst>
            <a:ext uri="{909E8E84-426E-40DD-AFC4-6F175D3DCCD1}">
              <a14:hiddenFill xmlns:a14="http://schemas.microsoft.com/office/drawing/2010/main">
                <a:solidFill>
                  <a:srgbClr val="FFFFFF"/>
                </a:solidFill>
              </a14:hiddenFill>
            </a:ext>
          </a:extLst>
        </p:spPr>
      </p:pic>
      <p:sp>
        <p:nvSpPr>
          <p:cNvPr id="19" name="TextBox 18">
            <a:extLst>
              <a:ext uri="{FF2B5EF4-FFF2-40B4-BE49-F238E27FC236}">
                <a16:creationId xmlns:a16="http://schemas.microsoft.com/office/drawing/2014/main" id="{8DDB4DB9-0596-4534-89FD-2927540FCC2A}"/>
              </a:ext>
            </a:extLst>
          </p:cNvPr>
          <p:cNvSpPr txBox="1"/>
          <p:nvPr/>
        </p:nvSpPr>
        <p:spPr>
          <a:xfrm>
            <a:off x="9297140" y="6170854"/>
            <a:ext cx="2350363"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(Macpherson, 2018)</a:t>
            </a:r>
            <a:endParaRPr lang="en-GB" dirty="0"/>
          </a:p>
        </p:txBody>
      </p:sp>
      <p:pic>
        <p:nvPicPr>
          <p:cNvPr id="3078" name="Picture 6">
            <a:extLst>
              <a:ext uri="{FF2B5EF4-FFF2-40B4-BE49-F238E27FC236}">
                <a16:creationId xmlns:a16="http://schemas.microsoft.com/office/drawing/2014/main" id="{4EDE9B51-9FE1-454A-928B-6180904F06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410575" y="3216352"/>
            <a:ext cx="3595687" cy="2600880"/>
          </a:xfrm>
          <a:prstGeom prst="rect">
            <a:avLst/>
          </a:prstGeom>
          <a:noFill/>
          <a:extLst>
            <a:ext uri="{909E8E84-426E-40DD-AFC4-6F175D3DCCD1}">
              <a14:hiddenFill xmlns:a14="http://schemas.microsoft.com/office/drawing/2010/main">
                <a:solidFill>
                  <a:srgbClr val="FFFFFF"/>
                </a:solidFill>
              </a14:hiddenFill>
            </a:ext>
          </a:extLst>
        </p:spPr>
      </p:pic>
      <p:pic>
        <p:nvPicPr>
          <p:cNvPr id="21" name="Audio 20">
            <a:hlinkClick r:id="" action="ppaction://media"/>
            <a:extLst>
              <a:ext uri="{FF2B5EF4-FFF2-40B4-BE49-F238E27FC236}">
                <a16:creationId xmlns:a16="http://schemas.microsoft.com/office/drawing/2014/main" id="{92D2BC93-F843-4E84-8EC1-D79AA927B32C}"/>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91065214"/>
      </p:ext>
    </p:extLst>
  </p:cSld>
  <p:clrMapOvr>
    <a:masterClrMapping/>
  </p:clrMapOvr>
  <mc:AlternateContent xmlns:mc="http://schemas.openxmlformats.org/markup-compatibility/2006">
    <mc:Choice xmlns:p14="http://schemas.microsoft.com/office/powerpoint/2010/main" Requires="p14">
      <p:transition spd="slow" p14:dur="2000" advTm="34445"/>
    </mc:Choice>
    <mc:Fallback>
      <p:transition spd="slow" advTm="344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1"/>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753B5-EE17-4447-881C-0B20889CB852}"/>
              </a:ext>
            </a:extLst>
          </p:cNvPr>
          <p:cNvSpPr>
            <a:spLocks noGrp="1"/>
          </p:cNvSpPr>
          <p:nvPr>
            <p:ph type="title"/>
          </p:nvPr>
        </p:nvSpPr>
        <p:spPr>
          <a:xfrm>
            <a:off x="960120" y="317814"/>
            <a:ext cx="3411855" cy="1700784"/>
          </a:xfrm>
        </p:spPr>
        <p:txBody>
          <a:bodyPr/>
          <a:lstStyle/>
          <a:p>
            <a:r>
              <a:rPr lang="en-GB" dirty="0"/>
              <a:t>Flexible</a:t>
            </a:r>
          </a:p>
        </p:txBody>
      </p:sp>
      <p:sp>
        <p:nvSpPr>
          <p:cNvPr id="3" name="Title 1">
            <a:extLst>
              <a:ext uri="{FF2B5EF4-FFF2-40B4-BE49-F238E27FC236}">
                <a16:creationId xmlns:a16="http://schemas.microsoft.com/office/drawing/2014/main" id="{CFF69EE0-1943-4D8B-924D-71713F81DDEA}"/>
              </a:ext>
            </a:extLst>
          </p:cNvPr>
          <p:cNvSpPr txBox="1">
            <a:spLocks/>
          </p:cNvSpPr>
          <p:nvPr/>
        </p:nvSpPr>
        <p:spPr>
          <a:xfrm>
            <a:off x="8103870" y="317814"/>
            <a:ext cx="3411855" cy="170078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a:lstStyle>
          <a:p>
            <a:r>
              <a:rPr lang="en-GB" dirty="0"/>
              <a:t>Agile </a:t>
            </a:r>
          </a:p>
        </p:txBody>
      </p:sp>
      <p:pic>
        <p:nvPicPr>
          <p:cNvPr id="4098" name="Picture 2">
            <a:extLst>
              <a:ext uri="{FF2B5EF4-FFF2-40B4-BE49-F238E27FC236}">
                <a16:creationId xmlns:a16="http://schemas.microsoft.com/office/drawing/2014/main" id="{961659B6-BD0A-4837-9FE7-5DE233C41D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1912" y="2268893"/>
            <a:ext cx="5334185" cy="4004820"/>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635E00AF-22FB-4632-8FE2-2A68CEBE7527}"/>
              </a:ext>
            </a:extLst>
          </p:cNvPr>
          <p:cNvSpPr txBox="1"/>
          <p:nvPr/>
        </p:nvSpPr>
        <p:spPr>
          <a:xfrm>
            <a:off x="2203881" y="6355520"/>
            <a:ext cx="1560251"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(Ong, 2019)</a:t>
            </a:r>
            <a:endParaRPr lang="en-GB" dirty="0"/>
          </a:p>
        </p:txBody>
      </p:sp>
      <p:sp>
        <p:nvSpPr>
          <p:cNvPr id="10" name="TextBox 9">
            <a:extLst>
              <a:ext uri="{FF2B5EF4-FFF2-40B4-BE49-F238E27FC236}">
                <a16:creationId xmlns:a16="http://schemas.microsoft.com/office/drawing/2014/main" id="{9813441A-FF7C-42E6-BDD8-1E47AF61EFE4}"/>
              </a:ext>
            </a:extLst>
          </p:cNvPr>
          <p:cNvSpPr txBox="1"/>
          <p:nvPr/>
        </p:nvSpPr>
        <p:spPr>
          <a:xfrm>
            <a:off x="6797705" y="2862637"/>
            <a:ext cx="4500979" cy="461665"/>
          </a:xfrm>
          <a:prstGeom prst="rect">
            <a:avLst/>
          </a:prstGeom>
          <a:noFill/>
        </p:spPr>
        <p:txBody>
          <a:bodyPr wrap="square">
            <a:spAutoFit/>
          </a:bodyPr>
          <a:lstStyle/>
          <a:p>
            <a:r>
              <a:rPr lang="en-GB" sz="2400" b="0" i="0" dirty="0">
                <a:effectLst/>
                <a:latin typeface="Roboto" panose="02000000000000000000" pitchFamily="2" charset="0"/>
              </a:rPr>
              <a:t>“Work is an activity, not a place”</a:t>
            </a:r>
            <a:endParaRPr lang="en-GB" sz="2400" dirty="0"/>
          </a:p>
        </p:txBody>
      </p:sp>
      <p:sp>
        <p:nvSpPr>
          <p:cNvPr id="9" name="TextBox 8">
            <a:extLst>
              <a:ext uri="{FF2B5EF4-FFF2-40B4-BE49-F238E27FC236}">
                <a16:creationId xmlns:a16="http://schemas.microsoft.com/office/drawing/2014/main" id="{549673D1-CE00-4D54-8FF6-2923564726A0}"/>
              </a:ext>
            </a:extLst>
          </p:cNvPr>
          <p:cNvSpPr txBox="1"/>
          <p:nvPr/>
        </p:nvSpPr>
        <p:spPr>
          <a:xfrm>
            <a:off x="7261934" y="3657600"/>
            <a:ext cx="3950563" cy="2031325"/>
          </a:xfrm>
          <a:prstGeom prst="rect">
            <a:avLst/>
          </a:prstGeom>
          <a:noFill/>
        </p:spPr>
        <p:txBody>
          <a:bodyPr wrap="square" rtlCol="0">
            <a:spAutoFit/>
          </a:bodyPr>
          <a:lstStyle/>
          <a:p>
            <a:r>
              <a:rPr lang="en-GB" dirty="0"/>
              <a:t>Empowering employees to have a choice in how, when, where and what they are doing in work. It looks more at the organisation as whole and the work they complete compared to simply an individual changing their work arrangements. </a:t>
            </a:r>
          </a:p>
        </p:txBody>
      </p:sp>
      <p:sp>
        <p:nvSpPr>
          <p:cNvPr id="13" name="TextBox 12">
            <a:extLst>
              <a:ext uri="{FF2B5EF4-FFF2-40B4-BE49-F238E27FC236}">
                <a16:creationId xmlns:a16="http://schemas.microsoft.com/office/drawing/2014/main" id="{A84D05F3-7C5F-489B-87E5-4F286666FAB1}"/>
              </a:ext>
            </a:extLst>
          </p:cNvPr>
          <p:cNvSpPr txBox="1"/>
          <p:nvPr/>
        </p:nvSpPr>
        <p:spPr>
          <a:xfrm>
            <a:off x="8108272" y="6355520"/>
            <a:ext cx="1879847" cy="369332"/>
          </a:xfrm>
          <a:prstGeom prst="rect">
            <a:avLst/>
          </a:prstGeom>
          <a:noFill/>
        </p:spPr>
        <p:txBody>
          <a:bodyPr wrap="square">
            <a:spAutoFit/>
          </a:bodyPr>
          <a:lstStyle/>
          <a:p>
            <a:r>
              <a:rPr lang="en-GB" b="0" i="0" dirty="0">
                <a:solidFill>
                  <a:srgbClr val="000000"/>
                </a:solidFill>
                <a:effectLst/>
                <a:latin typeface="Open Sans" panose="020B0606030504020204" pitchFamily="34" charset="0"/>
              </a:rPr>
              <a:t>(Allsopp, 2018)</a:t>
            </a:r>
            <a:endParaRPr lang="en-GB" dirty="0"/>
          </a:p>
        </p:txBody>
      </p:sp>
      <p:pic>
        <p:nvPicPr>
          <p:cNvPr id="18" name="Audio 17">
            <a:hlinkClick r:id="" action="ppaction://media"/>
            <a:extLst>
              <a:ext uri="{FF2B5EF4-FFF2-40B4-BE49-F238E27FC236}">
                <a16:creationId xmlns:a16="http://schemas.microsoft.com/office/drawing/2014/main" id="{11D1FDB8-55B4-4238-BE6A-23C586C1427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00703932"/>
      </p:ext>
    </p:extLst>
  </p:cSld>
  <p:clrMapOvr>
    <a:masterClrMapping/>
  </p:clrMapOvr>
  <mc:AlternateContent xmlns:mc="http://schemas.openxmlformats.org/markup-compatibility/2006">
    <mc:Choice xmlns:p14="http://schemas.microsoft.com/office/powerpoint/2010/main" Requires="p14">
      <p:transition spd="slow" p14:dur="2000" advTm="38520"/>
    </mc:Choice>
    <mc:Fallback>
      <p:transition spd="slow" advTm="3852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558DA214-7FDA-4C9D-A7CF-9AD725E290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734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A10FA2-9D5B-4F93-BE00-27CEF8B7ADF1}"/>
              </a:ext>
            </a:extLst>
          </p:cNvPr>
          <p:cNvSpPr>
            <a:spLocks noGrp="1"/>
          </p:cNvSpPr>
          <p:nvPr>
            <p:ph type="title"/>
          </p:nvPr>
        </p:nvSpPr>
        <p:spPr>
          <a:xfrm>
            <a:off x="150920" y="643467"/>
            <a:ext cx="4021793" cy="5571066"/>
          </a:xfrm>
        </p:spPr>
        <p:txBody>
          <a:bodyPr vert="horz" lIns="91440" tIns="45720" rIns="91440" bIns="45720" rtlCol="0" anchor="ctr">
            <a:normAutofit/>
          </a:bodyPr>
          <a:lstStyle/>
          <a:p>
            <a:r>
              <a:rPr lang="en-US" sz="4000" kern="1200" cap="all" spc="120" baseline="0" dirty="0">
                <a:solidFill>
                  <a:schemeClr val="bg1"/>
                </a:solidFill>
                <a:latin typeface="+mj-lt"/>
                <a:ea typeface="+mj-ea"/>
                <a:cs typeface="+mj-cs"/>
              </a:rPr>
              <a:t>Communication</a:t>
            </a:r>
          </a:p>
        </p:txBody>
      </p:sp>
      <p:graphicFrame>
        <p:nvGraphicFramePr>
          <p:cNvPr id="5" name="TextBox 2">
            <a:extLst>
              <a:ext uri="{FF2B5EF4-FFF2-40B4-BE49-F238E27FC236}">
                <a16:creationId xmlns:a16="http://schemas.microsoft.com/office/drawing/2014/main" id="{3F43BA05-30EB-45D6-B36B-1751F3324D7C}"/>
              </a:ext>
            </a:extLst>
          </p:cNvPr>
          <p:cNvGraphicFramePr/>
          <p:nvPr>
            <p:extLst>
              <p:ext uri="{D42A27DB-BD31-4B8C-83A1-F6EECF244321}">
                <p14:modId xmlns:p14="http://schemas.microsoft.com/office/powerpoint/2010/main" val="2844970986"/>
              </p:ext>
            </p:extLst>
          </p:nvPr>
        </p:nvGraphicFramePr>
        <p:xfrm>
          <a:off x="5411638" y="643467"/>
          <a:ext cx="5816750" cy="5571066"/>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8A2D2297-4AB0-4C83-AE6A-8E3BBB288F9F}"/>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92081975"/>
      </p:ext>
    </p:extLst>
  </p:cSld>
  <p:clrMapOvr>
    <a:masterClrMapping/>
  </p:clrMapOvr>
  <mc:AlternateContent xmlns:mc="http://schemas.openxmlformats.org/markup-compatibility/2006">
    <mc:Choice xmlns:p14="http://schemas.microsoft.com/office/powerpoint/2010/main" Requires="p14">
      <p:transition spd="slow" p14:dur="2000" advTm="46078"/>
    </mc:Choice>
    <mc:Fallback>
      <p:transition spd="slow" advTm="4607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Text Placeholder 10">
            <a:extLst>
              <a:ext uri="{FF2B5EF4-FFF2-40B4-BE49-F238E27FC236}">
                <a16:creationId xmlns:a16="http://schemas.microsoft.com/office/drawing/2014/main" id="{80D11C44-69FA-4044-86F9-18BD5EC5A450}"/>
              </a:ext>
            </a:extLst>
          </p:cNvPr>
          <p:cNvSpPr>
            <a:spLocks noGrp="1"/>
          </p:cNvSpPr>
          <p:nvPr>
            <p:ph type="body" idx="1"/>
          </p:nvPr>
        </p:nvSpPr>
        <p:spPr/>
        <p:txBody>
          <a:bodyPr/>
          <a:lstStyle/>
          <a:p>
            <a:r>
              <a:rPr lang="en-GB" dirty="0"/>
              <a:t>Feelings </a:t>
            </a:r>
          </a:p>
        </p:txBody>
      </p:sp>
      <p:sp>
        <p:nvSpPr>
          <p:cNvPr id="13" name="Content Placeholder 12">
            <a:extLst>
              <a:ext uri="{FF2B5EF4-FFF2-40B4-BE49-F238E27FC236}">
                <a16:creationId xmlns:a16="http://schemas.microsoft.com/office/drawing/2014/main" id="{8E62B5B6-60A4-4DEE-8011-5BB09BB81464}"/>
              </a:ext>
            </a:extLst>
          </p:cNvPr>
          <p:cNvSpPr>
            <a:spLocks noGrp="1"/>
          </p:cNvSpPr>
          <p:nvPr>
            <p:ph sz="half" idx="2"/>
          </p:nvPr>
        </p:nvSpPr>
        <p:spPr/>
        <p:txBody>
          <a:bodyPr/>
          <a:lstStyle/>
          <a:p>
            <a:r>
              <a:rPr lang="en-GB" dirty="0"/>
              <a:t>I felt…..</a:t>
            </a:r>
          </a:p>
          <a:p>
            <a:pPr marL="457200" indent="-457200">
              <a:buFont typeface="Arial" panose="020B0604020202020204" pitchFamily="34" charset="0"/>
              <a:buChar char="•"/>
            </a:pPr>
            <a:r>
              <a:rPr lang="en-GB" dirty="0"/>
              <a:t>interested</a:t>
            </a:r>
          </a:p>
          <a:p>
            <a:pPr marL="457200" indent="-457200">
              <a:buFont typeface="Arial" panose="020B0604020202020204" pitchFamily="34" charset="0"/>
              <a:buChar char="•"/>
            </a:pPr>
            <a:r>
              <a:rPr lang="en-GB" dirty="0"/>
              <a:t>Inspired </a:t>
            </a:r>
          </a:p>
          <a:p>
            <a:pPr marL="457200" indent="-457200">
              <a:buFont typeface="Arial" panose="020B0604020202020204" pitchFamily="34" charset="0"/>
              <a:buChar char="•"/>
            </a:pPr>
            <a:r>
              <a:rPr lang="en-GB" dirty="0"/>
              <a:t>Thoughtful</a:t>
            </a:r>
          </a:p>
        </p:txBody>
      </p:sp>
      <p:sp>
        <p:nvSpPr>
          <p:cNvPr id="14" name="Text Placeholder 13">
            <a:extLst>
              <a:ext uri="{FF2B5EF4-FFF2-40B4-BE49-F238E27FC236}">
                <a16:creationId xmlns:a16="http://schemas.microsoft.com/office/drawing/2014/main" id="{9ED9C291-70D3-40F2-B1BB-C8FE7332ABC9}"/>
              </a:ext>
            </a:extLst>
          </p:cNvPr>
          <p:cNvSpPr>
            <a:spLocks noGrp="1"/>
          </p:cNvSpPr>
          <p:nvPr>
            <p:ph type="body" sz="quarter" idx="3"/>
          </p:nvPr>
        </p:nvSpPr>
        <p:spPr/>
        <p:txBody>
          <a:bodyPr/>
          <a:lstStyle/>
          <a:p>
            <a:r>
              <a:rPr lang="en-GB" dirty="0"/>
              <a:t>Thoughts </a:t>
            </a:r>
          </a:p>
        </p:txBody>
      </p:sp>
      <p:sp>
        <p:nvSpPr>
          <p:cNvPr id="15" name="Content Placeholder 14">
            <a:extLst>
              <a:ext uri="{FF2B5EF4-FFF2-40B4-BE49-F238E27FC236}">
                <a16:creationId xmlns:a16="http://schemas.microsoft.com/office/drawing/2014/main" id="{8815C830-B24E-4D3B-A706-3B5F4CF0FF35}"/>
              </a:ext>
            </a:extLst>
          </p:cNvPr>
          <p:cNvSpPr>
            <a:spLocks noGrp="1"/>
          </p:cNvSpPr>
          <p:nvPr>
            <p:ph sz="quarter" idx="4"/>
          </p:nvPr>
        </p:nvSpPr>
        <p:spPr/>
        <p:txBody>
          <a:bodyPr>
            <a:normAutofit fontScale="92500" lnSpcReduction="10000"/>
          </a:bodyPr>
          <a:lstStyle/>
          <a:p>
            <a:r>
              <a:rPr lang="en-GB" dirty="0"/>
              <a:t>I thought…</a:t>
            </a:r>
          </a:p>
          <a:p>
            <a:pPr marL="457200" indent="-457200">
              <a:buFont typeface="Arial" panose="020B0604020202020204" pitchFamily="34" charset="0"/>
              <a:buChar char="•"/>
            </a:pPr>
            <a:r>
              <a:rPr lang="en-GB" dirty="0"/>
              <a:t>At the beginning that the unit was not going to be relevant to me. </a:t>
            </a:r>
          </a:p>
          <a:p>
            <a:pPr marL="457200" indent="-457200">
              <a:buFont typeface="Arial" panose="020B0604020202020204" pitchFamily="34" charset="0"/>
              <a:buChar char="•"/>
            </a:pPr>
            <a:r>
              <a:rPr lang="en-GB" dirty="0"/>
              <a:t>Throughout the unit this changed immensely. </a:t>
            </a:r>
          </a:p>
        </p:txBody>
      </p:sp>
      <p:sp>
        <p:nvSpPr>
          <p:cNvPr id="2" name="Title 1">
            <a:extLst>
              <a:ext uri="{FF2B5EF4-FFF2-40B4-BE49-F238E27FC236}">
                <a16:creationId xmlns:a16="http://schemas.microsoft.com/office/drawing/2014/main" id="{78016882-9F37-411A-AD11-DAF944FAAFA6}"/>
              </a:ext>
            </a:extLst>
          </p:cNvPr>
          <p:cNvSpPr>
            <a:spLocks noGrp="1"/>
          </p:cNvSpPr>
          <p:nvPr>
            <p:ph type="title"/>
          </p:nvPr>
        </p:nvSpPr>
        <p:spPr/>
        <p:txBody>
          <a:bodyPr/>
          <a:lstStyle/>
          <a:p>
            <a:r>
              <a:rPr lang="en-US"/>
              <a:t>Feelings + Thoughts</a:t>
            </a:r>
          </a:p>
        </p:txBody>
      </p:sp>
      <p:pic>
        <p:nvPicPr>
          <p:cNvPr id="34" name="Audio 33">
            <a:hlinkClick r:id="" action="ppaction://media"/>
            <a:extLst>
              <a:ext uri="{FF2B5EF4-FFF2-40B4-BE49-F238E27FC236}">
                <a16:creationId xmlns:a16="http://schemas.microsoft.com/office/drawing/2014/main" id="{120D854C-BB07-47DA-AC40-0B688634D30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0222933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7541"/>
    </mc:Choice>
    <mc:Fallback>
      <p:transition spd="slow" advTm="4754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D9DD0-5F7F-4C0A-9CF3-B383B7014A4E}"/>
              </a:ext>
            </a:extLst>
          </p:cNvPr>
          <p:cNvSpPr>
            <a:spLocks noGrp="1"/>
          </p:cNvSpPr>
          <p:nvPr>
            <p:ph type="title"/>
          </p:nvPr>
        </p:nvSpPr>
        <p:spPr/>
        <p:txBody>
          <a:bodyPr/>
          <a:lstStyle/>
          <a:p>
            <a:r>
              <a:rPr lang="en-GB" dirty="0"/>
              <a:t>Evaluation </a:t>
            </a:r>
          </a:p>
        </p:txBody>
      </p:sp>
      <p:sp>
        <p:nvSpPr>
          <p:cNvPr id="5" name="Rectangle 4">
            <a:extLst>
              <a:ext uri="{FF2B5EF4-FFF2-40B4-BE49-F238E27FC236}">
                <a16:creationId xmlns:a16="http://schemas.microsoft.com/office/drawing/2014/main" id="{D561BE7A-DD83-484E-8334-D61595C80B58}"/>
              </a:ext>
            </a:extLst>
          </p:cNvPr>
          <p:cNvSpPr/>
          <p:nvPr/>
        </p:nvSpPr>
        <p:spPr>
          <a:xfrm>
            <a:off x="0" y="2266950"/>
            <a:ext cx="4012708" cy="4591050"/>
          </a:xfrm>
          <a:prstGeom prst="rect">
            <a:avLst/>
          </a:prstGeom>
          <a:solidFill>
            <a:schemeClr val="bg1"/>
          </a:solidFill>
          <a:ln>
            <a:solidFill>
              <a:schemeClr val="accent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90E1C579-2A11-4FC9-B864-12FDC6F9C284}"/>
              </a:ext>
            </a:extLst>
          </p:cNvPr>
          <p:cNvSpPr/>
          <p:nvPr/>
        </p:nvSpPr>
        <p:spPr>
          <a:xfrm>
            <a:off x="8123069" y="2266950"/>
            <a:ext cx="4068934" cy="45910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5C2C61F3-7299-4789-8848-15AD395CF65D}"/>
              </a:ext>
            </a:extLst>
          </p:cNvPr>
          <p:cNvSpPr/>
          <p:nvPr/>
        </p:nvSpPr>
        <p:spPr>
          <a:xfrm>
            <a:off x="4012708" y="2266950"/>
            <a:ext cx="4110361" cy="4591050"/>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9">
            <a:extLst>
              <a:ext uri="{FF2B5EF4-FFF2-40B4-BE49-F238E27FC236}">
                <a16:creationId xmlns:a16="http://schemas.microsoft.com/office/drawing/2014/main" id="{4DF9A7B9-7586-40AF-932D-59DCB1B0A06D}"/>
              </a:ext>
            </a:extLst>
          </p:cNvPr>
          <p:cNvSpPr/>
          <p:nvPr/>
        </p:nvSpPr>
        <p:spPr>
          <a:xfrm>
            <a:off x="440477" y="2100560"/>
            <a:ext cx="3131755"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Beneficial</a:t>
            </a:r>
          </a:p>
        </p:txBody>
      </p:sp>
      <p:sp>
        <p:nvSpPr>
          <p:cNvPr id="11" name="Rectangle 10">
            <a:extLst>
              <a:ext uri="{FF2B5EF4-FFF2-40B4-BE49-F238E27FC236}">
                <a16:creationId xmlns:a16="http://schemas.microsoft.com/office/drawing/2014/main" id="{CA8DF5E0-4C73-4A6D-B550-8B9DF16A129D}"/>
              </a:ext>
            </a:extLst>
          </p:cNvPr>
          <p:cNvSpPr/>
          <p:nvPr/>
        </p:nvSpPr>
        <p:spPr>
          <a:xfrm>
            <a:off x="8290616" y="2100560"/>
            <a:ext cx="3677610"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Challenging</a:t>
            </a:r>
          </a:p>
        </p:txBody>
      </p:sp>
      <p:sp>
        <p:nvSpPr>
          <p:cNvPr id="12" name="Rectangle 11">
            <a:extLst>
              <a:ext uri="{FF2B5EF4-FFF2-40B4-BE49-F238E27FC236}">
                <a16:creationId xmlns:a16="http://schemas.microsoft.com/office/drawing/2014/main" id="{20519B82-66DD-49D8-BC50-ABAD17B73D4C}"/>
              </a:ext>
            </a:extLst>
          </p:cNvPr>
          <p:cNvSpPr/>
          <p:nvPr/>
        </p:nvSpPr>
        <p:spPr>
          <a:xfrm>
            <a:off x="5001994" y="2100560"/>
            <a:ext cx="2037738" cy="923330"/>
          </a:xfrm>
          <a:prstGeom prst="rect">
            <a:avLst/>
          </a:prstGeom>
          <a:noFill/>
        </p:spPr>
        <p:txBody>
          <a:bodyPr wrap="none" lIns="91440" tIns="45720" rIns="91440" bIns="45720">
            <a:spAutoFit/>
          </a:bodyPr>
          <a:lstStyle/>
          <a:p>
            <a:pPr algn="ctr"/>
            <a:r>
              <a:rPr lang="en-US" sz="5400" b="1" cap="none" spc="0" dirty="0">
                <a:ln w="10160">
                  <a:solidFill>
                    <a:schemeClr val="accent5"/>
                  </a:solidFill>
                  <a:prstDash val="solid"/>
                </a:ln>
                <a:solidFill>
                  <a:srgbClr val="002060"/>
                </a:solidFill>
                <a:effectLst>
                  <a:outerShdw blurRad="38100" dist="22860" dir="5400000" algn="tl" rotWithShape="0">
                    <a:srgbClr val="000000">
                      <a:alpha val="30000"/>
                    </a:srgbClr>
                  </a:outerShdw>
                </a:effectLst>
              </a:rPr>
              <a:t>Useful</a:t>
            </a:r>
          </a:p>
        </p:txBody>
      </p:sp>
      <p:sp>
        <p:nvSpPr>
          <p:cNvPr id="13" name="TextBox 12">
            <a:extLst>
              <a:ext uri="{FF2B5EF4-FFF2-40B4-BE49-F238E27FC236}">
                <a16:creationId xmlns:a16="http://schemas.microsoft.com/office/drawing/2014/main" id="{3831C4E8-8D41-414F-AC48-0FC64EFDE137}"/>
              </a:ext>
            </a:extLst>
          </p:cNvPr>
          <p:cNvSpPr txBox="1"/>
          <p:nvPr/>
        </p:nvSpPr>
        <p:spPr>
          <a:xfrm>
            <a:off x="4225771" y="3258105"/>
            <a:ext cx="3764132" cy="2031325"/>
          </a:xfrm>
          <a:prstGeom prst="rect">
            <a:avLst/>
          </a:prstGeom>
          <a:noFill/>
        </p:spPr>
        <p:txBody>
          <a:bodyPr wrap="square" rtlCol="0">
            <a:spAutoFit/>
          </a:bodyPr>
          <a:lstStyle/>
          <a:p>
            <a:r>
              <a:rPr lang="en-GB" dirty="0"/>
              <a:t>One of the most useful pieces of knowledge which I will take from this unit is the importance of theory, theorists and theories. </a:t>
            </a:r>
          </a:p>
          <a:p>
            <a:endParaRPr lang="en-GB" dirty="0"/>
          </a:p>
          <a:p>
            <a:endParaRPr lang="en-GB" dirty="0"/>
          </a:p>
          <a:p>
            <a:r>
              <a:rPr lang="en-GB" b="0" i="0" dirty="0">
                <a:solidFill>
                  <a:srgbClr val="000000"/>
                </a:solidFill>
                <a:effectLst/>
                <a:latin typeface="Open Sans" panose="020B0606030504020204" pitchFamily="34" charset="0"/>
              </a:rPr>
              <a:t>(Costley, 2006)</a:t>
            </a:r>
            <a:endParaRPr lang="en-GB" dirty="0"/>
          </a:p>
        </p:txBody>
      </p:sp>
      <p:sp>
        <p:nvSpPr>
          <p:cNvPr id="14" name="Rectangle 13">
            <a:extLst>
              <a:ext uri="{FF2B5EF4-FFF2-40B4-BE49-F238E27FC236}">
                <a16:creationId xmlns:a16="http://schemas.microsoft.com/office/drawing/2014/main" id="{EC4CDC42-C4E0-47DE-B63C-D679F0646AA5}"/>
              </a:ext>
            </a:extLst>
          </p:cNvPr>
          <p:cNvSpPr/>
          <p:nvPr/>
        </p:nvSpPr>
        <p:spPr>
          <a:xfrm rot="20362353">
            <a:off x="127313" y="3067686"/>
            <a:ext cx="1773241" cy="923330"/>
          </a:xfrm>
          <a:prstGeom prst="rect">
            <a:avLst/>
          </a:prstGeom>
          <a:noFill/>
        </p:spPr>
        <p:txBody>
          <a:bodyPr wrap="none" lIns="91440" tIns="45720" rIns="91440" bIns="45720">
            <a:spAutoFit/>
          </a:bodyPr>
          <a:lstStyle/>
          <a:p>
            <a:pPr algn="ctr"/>
            <a:r>
              <a:rPr lang="en-US" sz="5400" b="0" cap="none" spc="0" dirty="0">
                <a:ln w="0"/>
                <a:solidFill>
                  <a:schemeClr val="tx1"/>
                </a:solidFill>
                <a:effectLst>
                  <a:outerShdw blurRad="38100" dist="19050" dir="2700000" algn="tl" rotWithShape="0">
                    <a:schemeClr val="dk1">
                      <a:alpha val="40000"/>
                    </a:schemeClr>
                  </a:outerShdw>
                </a:effectLst>
              </a:rPr>
              <a:t>Skills</a:t>
            </a:r>
          </a:p>
        </p:txBody>
      </p:sp>
      <p:sp>
        <p:nvSpPr>
          <p:cNvPr id="15" name="Rectangle 14">
            <a:extLst>
              <a:ext uri="{FF2B5EF4-FFF2-40B4-BE49-F238E27FC236}">
                <a16:creationId xmlns:a16="http://schemas.microsoft.com/office/drawing/2014/main" id="{604CD180-6DEF-4430-ADA9-CFDA182028E7}"/>
              </a:ext>
            </a:extLst>
          </p:cNvPr>
          <p:cNvSpPr/>
          <p:nvPr/>
        </p:nvSpPr>
        <p:spPr>
          <a:xfrm rot="1133226">
            <a:off x="1207446" y="3829113"/>
            <a:ext cx="2557111" cy="923330"/>
          </a:xfrm>
          <a:prstGeom prst="rect">
            <a:avLst/>
          </a:prstGeom>
          <a:noFill/>
        </p:spPr>
        <p:txBody>
          <a:bodyPr wrap="none" lIns="91440" tIns="45720" rIns="91440" bIns="45720">
            <a:spAutoFit/>
          </a:bodyPr>
          <a:lstStyle/>
          <a:p>
            <a:pPr algn="ctr"/>
            <a:r>
              <a:rPr lang="en-US" sz="5400" b="1" cap="none" spc="0" dirty="0">
                <a:ln w="13462">
                  <a:solidFill>
                    <a:schemeClr val="bg1"/>
                  </a:solidFill>
                  <a:prstDash val="solid"/>
                </a:ln>
                <a:solidFill>
                  <a:schemeClr val="tx1">
                    <a:lumMod val="85000"/>
                    <a:lumOff val="15000"/>
                  </a:schemeClr>
                </a:solidFill>
                <a:effectLst>
                  <a:outerShdw dist="38100" dir="2700000" algn="bl" rotWithShape="0">
                    <a:schemeClr val="accent5"/>
                  </a:outerShdw>
                </a:effectLst>
              </a:rPr>
              <a:t>Abilities</a:t>
            </a:r>
          </a:p>
        </p:txBody>
      </p:sp>
      <p:sp>
        <p:nvSpPr>
          <p:cNvPr id="16" name="Rectangle 15">
            <a:extLst>
              <a:ext uri="{FF2B5EF4-FFF2-40B4-BE49-F238E27FC236}">
                <a16:creationId xmlns:a16="http://schemas.microsoft.com/office/drawing/2014/main" id="{F2E0A276-95BE-4CAC-A09F-BF150D8955C8}"/>
              </a:ext>
            </a:extLst>
          </p:cNvPr>
          <p:cNvSpPr/>
          <p:nvPr/>
        </p:nvSpPr>
        <p:spPr>
          <a:xfrm>
            <a:off x="0" y="4689972"/>
            <a:ext cx="3516528"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cap="none" spc="0" dirty="0">
                <a:ln/>
                <a:solidFill>
                  <a:schemeClr val="accent4"/>
                </a:solidFill>
                <a:effectLst/>
              </a:rPr>
              <a:t>Knowledge</a:t>
            </a:r>
          </a:p>
        </p:txBody>
      </p:sp>
      <p:sp>
        <p:nvSpPr>
          <p:cNvPr id="17" name="Rectangle 16">
            <a:extLst>
              <a:ext uri="{FF2B5EF4-FFF2-40B4-BE49-F238E27FC236}">
                <a16:creationId xmlns:a16="http://schemas.microsoft.com/office/drawing/2014/main" id="{F3EE2907-3ACD-4DA5-B810-CDF668E5D194}"/>
              </a:ext>
            </a:extLst>
          </p:cNvPr>
          <p:cNvSpPr/>
          <p:nvPr/>
        </p:nvSpPr>
        <p:spPr>
          <a:xfrm rot="20922510">
            <a:off x="126897" y="5591890"/>
            <a:ext cx="3661260" cy="923330"/>
          </a:xfrm>
          <a:prstGeom prst="rect">
            <a:avLst/>
          </a:prstGeom>
          <a:noFill/>
        </p:spPr>
        <p:txBody>
          <a:bodyPr wrap="none" lIns="91440" tIns="45720" rIns="91440" bIns="45720">
            <a:spAutoFit/>
          </a:bodyPr>
          <a:lstStyle/>
          <a:p>
            <a:pPr algn="ctr"/>
            <a:r>
              <a:rPr lang="en-US" sz="5400" b="0" cap="none" spc="0" dirty="0">
                <a:ln w="0"/>
                <a:gradFill>
                  <a:gsLst>
                    <a:gs pos="0">
                      <a:schemeClr val="accent5">
                        <a:lumMod val="50000"/>
                      </a:schemeClr>
                    </a:gs>
                    <a:gs pos="50000">
                      <a:schemeClr val="accent5"/>
                    </a:gs>
                    <a:gs pos="100000">
                      <a:schemeClr val="accent5">
                        <a:lumMod val="60000"/>
                        <a:lumOff val="40000"/>
                      </a:schemeClr>
                    </a:gs>
                  </a:gsLst>
                  <a:lin ang="5400000"/>
                </a:gradFill>
                <a:effectLst>
                  <a:reflection blurRad="6350" stA="53000" endA="300" endPos="35500" dir="5400000" sy="-90000" algn="bl" rotWithShape="0"/>
                </a:effectLst>
              </a:rPr>
              <a:t>Information</a:t>
            </a:r>
          </a:p>
        </p:txBody>
      </p:sp>
      <p:sp>
        <p:nvSpPr>
          <p:cNvPr id="18" name="Rectangle 17">
            <a:extLst>
              <a:ext uri="{FF2B5EF4-FFF2-40B4-BE49-F238E27FC236}">
                <a16:creationId xmlns:a16="http://schemas.microsoft.com/office/drawing/2014/main" id="{87CB7E98-5D91-4290-9198-C957DEBCEC9B}"/>
              </a:ext>
            </a:extLst>
          </p:cNvPr>
          <p:cNvSpPr/>
          <p:nvPr/>
        </p:nvSpPr>
        <p:spPr>
          <a:xfrm rot="1539120">
            <a:off x="1567629" y="3132691"/>
            <a:ext cx="2716258" cy="769441"/>
          </a:xfrm>
          <a:prstGeom prst="rect">
            <a:avLst/>
          </a:prstGeom>
          <a:noFill/>
        </p:spPr>
        <p:txBody>
          <a:bodyPr wrap="square" lIns="91440" tIns="45720" rIns="91440" bIns="45720">
            <a:spAutoFit/>
          </a:bodyPr>
          <a:lstStyle/>
          <a:p>
            <a:pPr algn="ctr"/>
            <a:r>
              <a:rPr lang="en-US" sz="4400" b="1" cap="none" spc="0" dirty="0">
                <a:ln w="9525">
                  <a:solidFill>
                    <a:schemeClr val="bg1"/>
                  </a:solidFill>
                  <a:prstDash val="solid"/>
                </a:ln>
                <a:solidFill>
                  <a:schemeClr val="tx1"/>
                </a:solidFill>
                <a:effectLst>
                  <a:outerShdw blurRad="12700" dist="38100" dir="2700000" algn="tl" rotWithShape="0">
                    <a:schemeClr val="bg1">
                      <a:lumMod val="50000"/>
                    </a:schemeClr>
                  </a:outerShdw>
                </a:effectLst>
              </a:rPr>
              <a:t>Theories</a:t>
            </a:r>
          </a:p>
        </p:txBody>
      </p:sp>
      <p:sp>
        <p:nvSpPr>
          <p:cNvPr id="19" name="TextBox 18">
            <a:extLst>
              <a:ext uri="{FF2B5EF4-FFF2-40B4-BE49-F238E27FC236}">
                <a16:creationId xmlns:a16="http://schemas.microsoft.com/office/drawing/2014/main" id="{CCBEA8B2-466B-454A-B850-889694F76B68}"/>
              </a:ext>
            </a:extLst>
          </p:cNvPr>
          <p:cNvSpPr txBox="1"/>
          <p:nvPr/>
        </p:nvSpPr>
        <p:spPr>
          <a:xfrm>
            <a:off x="8290616" y="3151573"/>
            <a:ext cx="3638945" cy="3416320"/>
          </a:xfrm>
          <a:prstGeom prst="rect">
            <a:avLst/>
          </a:prstGeom>
          <a:noFill/>
        </p:spPr>
        <p:txBody>
          <a:bodyPr wrap="square" rtlCol="0">
            <a:spAutoFit/>
          </a:bodyPr>
          <a:lstStyle/>
          <a:p>
            <a:pPr marL="285750" indent="-285750">
              <a:buFont typeface="Arial" panose="020B0604020202020204" pitchFamily="34" charset="0"/>
              <a:buChar char="•"/>
            </a:pPr>
            <a:r>
              <a:rPr lang="en-GB" sz="2400" dirty="0"/>
              <a:t>Not being open minded at the beginning of the module.</a:t>
            </a:r>
          </a:p>
          <a:p>
            <a:pPr marL="285750" indent="-285750">
              <a:buFont typeface="Arial" panose="020B0604020202020204" pitchFamily="34" charset="0"/>
              <a:buChar char="•"/>
            </a:pPr>
            <a:r>
              <a:rPr lang="en-GB" sz="2400" dirty="0"/>
              <a:t>Not taking detailed enough notes in lectures</a:t>
            </a:r>
          </a:p>
          <a:p>
            <a:pPr marL="285750" indent="-285750">
              <a:buFont typeface="Arial" panose="020B0604020202020204" pitchFamily="34" charset="0"/>
              <a:buChar char="•"/>
            </a:pPr>
            <a:r>
              <a:rPr lang="en-GB" sz="2400" dirty="0"/>
              <a:t>Understanding theories fully and effectively applying them. </a:t>
            </a:r>
          </a:p>
        </p:txBody>
      </p:sp>
      <p:pic>
        <p:nvPicPr>
          <p:cNvPr id="24" name="Audio 23">
            <a:hlinkClick r:id="" action="ppaction://media"/>
            <a:extLst>
              <a:ext uri="{FF2B5EF4-FFF2-40B4-BE49-F238E27FC236}">
                <a16:creationId xmlns:a16="http://schemas.microsoft.com/office/drawing/2014/main" id="{7381EA41-697B-4EED-A52F-3ED8E480C12C}"/>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883900353"/>
      </p:ext>
    </p:extLst>
  </p:cSld>
  <p:clrMapOvr>
    <a:masterClrMapping/>
  </p:clrMapOvr>
  <mc:AlternateContent xmlns:mc="http://schemas.openxmlformats.org/markup-compatibility/2006">
    <mc:Choice xmlns:p14="http://schemas.microsoft.com/office/powerpoint/2010/main" Requires="p14">
      <p:transition spd="slow" p14:dur="2000" advTm="55240"/>
    </mc:Choice>
    <mc:Fallback>
      <p:transition spd="slow" advTm="5524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4"/>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4D513-EB7C-450D-8F99-9F0099E0B176}"/>
              </a:ext>
            </a:extLst>
          </p:cNvPr>
          <p:cNvSpPr>
            <a:spLocks noGrp="1"/>
          </p:cNvSpPr>
          <p:nvPr>
            <p:ph type="title"/>
          </p:nvPr>
        </p:nvSpPr>
        <p:spPr/>
        <p:txBody>
          <a:bodyPr/>
          <a:lstStyle/>
          <a:p>
            <a:r>
              <a:rPr lang="en-GB" dirty="0"/>
              <a:t>Analysis </a:t>
            </a:r>
          </a:p>
        </p:txBody>
      </p:sp>
      <p:graphicFrame>
        <p:nvGraphicFramePr>
          <p:cNvPr id="6" name="Content Placeholder 2">
            <a:extLst>
              <a:ext uri="{FF2B5EF4-FFF2-40B4-BE49-F238E27FC236}">
                <a16:creationId xmlns:a16="http://schemas.microsoft.com/office/drawing/2014/main" id="{B842FE4E-BCCF-4038-99B6-9581FBC8B511}"/>
              </a:ext>
            </a:extLst>
          </p:cNvPr>
          <p:cNvGraphicFramePr>
            <a:graphicFrameLocks noGrp="1"/>
          </p:cNvGraphicFramePr>
          <p:nvPr>
            <p:ph sz="half" idx="1"/>
            <p:extLst>
              <p:ext uri="{D42A27DB-BD31-4B8C-83A1-F6EECF244321}">
                <p14:modId xmlns:p14="http://schemas.microsoft.com/office/powerpoint/2010/main" val="1875848260"/>
              </p:ext>
            </p:extLst>
          </p:nvPr>
        </p:nvGraphicFramePr>
        <p:xfrm>
          <a:off x="790113" y="2583371"/>
          <a:ext cx="4985847" cy="359797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graphicFrame>
        <p:nvGraphicFramePr>
          <p:cNvPr id="7" name="Content Placeholder 2">
            <a:extLst>
              <a:ext uri="{FF2B5EF4-FFF2-40B4-BE49-F238E27FC236}">
                <a16:creationId xmlns:a16="http://schemas.microsoft.com/office/drawing/2014/main" id="{498B9D0E-5FFA-4A0C-92CA-9D6354D11D38}"/>
              </a:ext>
            </a:extLst>
          </p:cNvPr>
          <p:cNvGraphicFramePr>
            <a:graphicFrameLocks/>
          </p:cNvGraphicFramePr>
          <p:nvPr>
            <p:extLst>
              <p:ext uri="{D42A27DB-BD31-4B8C-83A1-F6EECF244321}">
                <p14:modId xmlns:p14="http://schemas.microsoft.com/office/powerpoint/2010/main" val="366971776"/>
              </p:ext>
            </p:extLst>
          </p:nvPr>
        </p:nvGraphicFramePr>
        <p:xfrm>
          <a:off x="6336866" y="2665522"/>
          <a:ext cx="4985847" cy="3515822"/>
        </p:xfrm>
        <a:graphic>
          <a:graphicData uri="http://schemas.openxmlformats.org/drawingml/2006/diagram">
            <dgm:relIds xmlns:dgm="http://schemas.openxmlformats.org/drawingml/2006/diagram" xmlns:r="http://schemas.openxmlformats.org/officeDocument/2006/relationships" r:dm="rId9" r:lo="rId10" r:qs="rId11" r:cs="rId12"/>
          </a:graphicData>
        </a:graphic>
      </p:graphicFrame>
      <p:pic>
        <p:nvPicPr>
          <p:cNvPr id="9" name="Audio 8">
            <a:hlinkClick r:id="" action="ppaction://media"/>
            <a:extLst>
              <a:ext uri="{FF2B5EF4-FFF2-40B4-BE49-F238E27FC236}">
                <a16:creationId xmlns:a16="http://schemas.microsoft.com/office/drawing/2014/main" id="{7457765B-2384-497C-BC07-1C54B52DAE6F}"/>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44179773"/>
      </p:ext>
    </p:extLst>
  </p:cSld>
  <p:clrMapOvr>
    <a:masterClrMapping/>
  </p:clrMapOvr>
  <mc:AlternateContent xmlns:mc="http://schemas.openxmlformats.org/markup-compatibility/2006">
    <mc:Choice xmlns:p14="http://schemas.microsoft.com/office/powerpoint/2010/main" Requires="p14">
      <p:transition spd="slow" p14:dur="2000" advTm="76612"/>
    </mc:Choice>
    <mc:Fallback>
      <p:transition spd="slow" advTm="7661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3" descr="Pen placed on top of a signature line">
            <a:extLst>
              <a:ext uri="{FF2B5EF4-FFF2-40B4-BE49-F238E27FC236}">
                <a16:creationId xmlns:a16="http://schemas.microsoft.com/office/drawing/2014/main" id="{4A612C8B-6F5E-4BB9-9F3D-BE53A5D7D6F6}"/>
              </a:ext>
            </a:extLst>
          </p:cNvPr>
          <p:cNvPicPr>
            <a:picLocks noChangeAspect="1"/>
          </p:cNvPicPr>
          <p:nvPr/>
        </p:nvPicPr>
        <p:blipFill rotWithShape="1">
          <a:blip r:embed="rId4"/>
          <a:srcRect b="15730"/>
          <a:stretch/>
        </p:blipFill>
        <p:spPr>
          <a:xfrm>
            <a:off x="0" y="0"/>
            <a:ext cx="12191980" cy="6857990"/>
          </a:xfrm>
          <a:prstGeom prst="rect">
            <a:avLst/>
          </a:prstGeom>
        </p:spPr>
      </p:pic>
      <p:sp>
        <p:nvSpPr>
          <p:cNvPr id="12" name="Rectangle 11">
            <a:extLst>
              <a:ext uri="{FF2B5EF4-FFF2-40B4-BE49-F238E27FC236}">
                <a16:creationId xmlns:a16="http://schemas.microsoft.com/office/drawing/2014/main" id="{1C2F3FA0-960A-435A-AC72-8ADCBF50F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551139"/>
            <a:ext cx="12192000" cy="1644556"/>
          </a:xfrm>
          <a:prstGeom prst="rect">
            <a:avLst/>
          </a:prstGeom>
          <a:solidFill>
            <a:schemeClr val="tx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E4C9BD5-35EF-4EC3-8CE4-8357D3D80D61}"/>
              </a:ext>
            </a:extLst>
          </p:cNvPr>
          <p:cNvSpPr>
            <a:spLocks noGrp="1"/>
          </p:cNvSpPr>
          <p:nvPr>
            <p:ph type="title"/>
          </p:nvPr>
        </p:nvSpPr>
        <p:spPr>
          <a:xfrm>
            <a:off x="961644" y="4675366"/>
            <a:ext cx="10268712" cy="846223"/>
          </a:xfrm>
        </p:spPr>
        <p:txBody>
          <a:bodyPr vert="horz" lIns="91440" tIns="45720" rIns="91440" bIns="45720" rtlCol="0" anchor="b">
            <a:normAutofit/>
          </a:bodyPr>
          <a:lstStyle/>
          <a:p>
            <a:pPr algn="ctr"/>
            <a:r>
              <a:rPr lang="en-US" sz="5400" dirty="0">
                <a:solidFill>
                  <a:srgbClr val="FFFFFF"/>
                </a:solidFill>
              </a:rPr>
              <a:t>IN Conclusion…. </a:t>
            </a:r>
          </a:p>
        </p:txBody>
      </p:sp>
      <p:pic>
        <p:nvPicPr>
          <p:cNvPr id="16" name="Audio 15">
            <a:hlinkClick r:id="" action="ppaction://media"/>
            <a:extLst>
              <a:ext uri="{FF2B5EF4-FFF2-40B4-BE49-F238E27FC236}">
                <a16:creationId xmlns:a16="http://schemas.microsoft.com/office/drawing/2014/main" id="{9655203E-30E4-467A-8CAC-37FC80CD7D9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96497950"/>
      </p:ext>
    </p:extLst>
  </p:cSld>
  <p:clrMapOvr>
    <a:masterClrMapping/>
  </p:clrMapOvr>
  <mc:AlternateContent xmlns:mc="http://schemas.openxmlformats.org/markup-compatibility/2006">
    <mc:Choice xmlns:p14="http://schemas.microsoft.com/office/powerpoint/2010/main" Requires="p14">
      <p:transition spd="slow" p14:dur="2000" advTm="30706"/>
    </mc:Choice>
    <mc:Fallback>
      <p:transition spd="slow" advTm="3070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E43923-3C28-476F-9C4B-7B06072057FB}"/>
              </a:ext>
            </a:extLst>
          </p:cNvPr>
          <p:cNvSpPr>
            <a:spLocks noGrp="1"/>
          </p:cNvSpPr>
          <p:nvPr>
            <p:ph type="title"/>
          </p:nvPr>
        </p:nvSpPr>
        <p:spPr>
          <a:xfrm>
            <a:off x="960120" y="317814"/>
            <a:ext cx="10268712" cy="1700784"/>
          </a:xfrm>
        </p:spPr>
        <p:txBody>
          <a:bodyPr vert="horz" lIns="91440" tIns="45720" rIns="91440" bIns="45720" rtlCol="0" anchor="ctr">
            <a:normAutofit/>
          </a:bodyPr>
          <a:lstStyle/>
          <a:p>
            <a:r>
              <a:rPr lang="en-US" kern="1200" cap="all" spc="120" baseline="0">
                <a:solidFill>
                  <a:schemeClr val="bg1"/>
                </a:solidFill>
                <a:latin typeface="+mj-lt"/>
                <a:ea typeface="+mj-ea"/>
                <a:cs typeface="+mj-cs"/>
              </a:rPr>
              <a:t>Action plan </a:t>
            </a:r>
          </a:p>
        </p:txBody>
      </p:sp>
      <p:sp>
        <p:nvSpPr>
          <p:cNvPr id="13" name="Rectangle 12">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5" name="Content Placeholder 2">
            <a:extLst>
              <a:ext uri="{FF2B5EF4-FFF2-40B4-BE49-F238E27FC236}">
                <a16:creationId xmlns:a16="http://schemas.microsoft.com/office/drawing/2014/main" id="{BBE1F8A8-ED1C-4A96-9CDE-EEB71DA9E232}"/>
              </a:ext>
            </a:extLst>
          </p:cNvPr>
          <p:cNvGraphicFramePr>
            <a:graphicFrameLocks noGrp="1"/>
          </p:cNvGraphicFramePr>
          <p:nvPr>
            <p:ph sz="half" idx="1"/>
            <p:extLst>
              <p:ext uri="{D42A27DB-BD31-4B8C-83A1-F6EECF244321}">
                <p14:modId xmlns:p14="http://schemas.microsoft.com/office/powerpoint/2010/main" val="623756899"/>
              </p:ext>
            </p:extLst>
          </p:nvPr>
        </p:nvGraphicFramePr>
        <p:xfrm>
          <a:off x="960438" y="2749620"/>
          <a:ext cx="10267950" cy="2982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6" name="Audio 15">
            <a:hlinkClick r:id="" action="ppaction://media"/>
            <a:extLst>
              <a:ext uri="{FF2B5EF4-FFF2-40B4-BE49-F238E27FC236}">
                <a16:creationId xmlns:a16="http://schemas.microsoft.com/office/drawing/2014/main" id="{33967533-B3A1-450D-9093-03BD404659CB}"/>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pic>
        <p:nvPicPr>
          <p:cNvPr id="18" name="Picture 17">
            <a:extLst>
              <a:ext uri="{FF2B5EF4-FFF2-40B4-BE49-F238E27FC236}">
                <a16:creationId xmlns:a16="http://schemas.microsoft.com/office/drawing/2014/main" id="{7E748D74-8E2B-4945-B9E8-2DE558C8F9AE}"/>
              </a:ext>
            </a:extLst>
          </p:cNvPr>
          <p:cNvPicPr>
            <a:picLocks noChangeAspect="1"/>
          </p:cNvPicPr>
          <p:nvPr/>
        </p:nvPicPr>
        <p:blipFill>
          <a:blip r:embed="rId10"/>
          <a:stretch>
            <a:fillRect/>
          </a:stretch>
        </p:blipFill>
        <p:spPr>
          <a:xfrm>
            <a:off x="1389107" y="4749467"/>
            <a:ext cx="2170838" cy="2108533"/>
          </a:xfrm>
          <a:prstGeom prst="rect">
            <a:avLst/>
          </a:prstGeom>
        </p:spPr>
      </p:pic>
    </p:spTree>
    <p:extLst>
      <p:ext uri="{BB962C8B-B14F-4D97-AF65-F5344CB8AC3E}">
        <p14:creationId xmlns:p14="http://schemas.microsoft.com/office/powerpoint/2010/main" val="120661843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mc:Choice xmlns:p14="http://schemas.microsoft.com/office/powerpoint/2010/main" Requires="p14">
      <p:transition spd="slow" p14:dur="2000" advTm="45590"/>
    </mc:Choice>
    <mc:Fallback>
      <p:transition spd="slow" advTm="455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6"/>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BD8112-69DC-4828-BEB5-A86F80034E14}"/>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id="{E1FDFC96-3851-4F20-BE41-DD458B4041BA}"/>
              </a:ext>
            </a:extLst>
          </p:cNvPr>
          <p:cNvSpPr>
            <a:spLocks noGrp="1"/>
          </p:cNvSpPr>
          <p:nvPr>
            <p:ph sz="half" idx="1"/>
          </p:nvPr>
        </p:nvSpPr>
        <p:spPr>
          <a:xfrm>
            <a:off x="960120" y="2432482"/>
            <a:ext cx="11042490" cy="4425518"/>
          </a:xfrm>
        </p:spPr>
        <p:txBody>
          <a:bodyPr>
            <a:normAutofit fontScale="92500"/>
          </a:bodyPr>
          <a:lstStyle/>
          <a:p>
            <a:pPr algn="l" rtl="0" fontAlgn="base"/>
            <a:r>
              <a:rPr lang="en-GB" sz="900" b="0" i="0" dirty="0">
                <a:solidFill>
                  <a:srgbClr val="000000"/>
                </a:solidFill>
                <a:effectLst/>
                <a:latin typeface="Open Sans" panose="020B0606030504020204" pitchFamily="34" charset="0"/>
              </a:rPr>
              <a:t>Allsopp, P. (2018). What is Agile Working?. Retrieved 24 February 2022, from </a:t>
            </a:r>
            <a:r>
              <a:rPr lang="en-GB" sz="900" b="0" i="0" u="sng" strike="noStrike" dirty="0">
                <a:solidFill>
                  <a:srgbClr val="0563C1"/>
                </a:solidFill>
                <a:effectLst/>
                <a:latin typeface="Open Sans" panose="020B0606030504020204" pitchFamily="34" charset="0"/>
                <a:hlinkClick r:id="rId2"/>
              </a:rPr>
              <a:t>https://www.agile.org.uk/what-is-agile-working/</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Cambridge dictionary. (2022). intercultural. Retrieved 24 February 2022, from </a:t>
            </a:r>
            <a:r>
              <a:rPr lang="en-GB" sz="900" b="0" i="0" u="sng" strike="noStrike" dirty="0">
                <a:solidFill>
                  <a:srgbClr val="0563C1"/>
                </a:solidFill>
                <a:effectLst/>
                <a:latin typeface="Open Sans" panose="020B0606030504020204" pitchFamily="34" charset="0"/>
                <a:hlinkClick r:id="rId3"/>
              </a:rPr>
              <a:t>https://dictionary.cambridge.org/dictionary/english/intercultural</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Cambridge dictionary. (2022). workplace. Retrieved 24 February 2022, from </a:t>
            </a:r>
            <a:r>
              <a:rPr lang="en-GB" sz="900" b="0" i="0" u="sng" strike="noStrike" dirty="0">
                <a:solidFill>
                  <a:srgbClr val="0563C1"/>
                </a:solidFill>
                <a:effectLst/>
                <a:latin typeface="Open Sans" panose="020B0606030504020204" pitchFamily="34" charset="0"/>
                <a:hlinkClick r:id="rId4"/>
              </a:rPr>
              <a:t>https://dictionary.cambridge.org/dictionary/english/workplace</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CIPD. (2021). Employee Communication | Factsheets | CIPD. Retrieved 24 February 2022, from </a:t>
            </a:r>
            <a:r>
              <a:rPr lang="en-GB" sz="900" b="0" i="0" u="sng" strike="noStrike" dirty="0">
                <a:solidFill>
                  <a:srgbClr val="0563C1"/>
                </a:solidFill>
                <a:effectLst/>
                <a:latin typeface="Open Sans" panose="020B0606030504020204" pitchFamily="34" charset="0"/>
                <a:hlinkClick r:id="rId5"/>
              </a:rPr>
              <a:t>https://www.cipd.co.uk/knowledge/fundamentals/relations/communication/factsheet#gref</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Calibri" panose="020F0502020204030204" pitchFamily="34" charset="0"/>
              </a:rPr>
              <a:t>Costley, K. (2006). Why Do We Have Theories. Retrieved 25 February 2022, from </a:t>
            </a:r>
            <a:r>
              <a:rPr lang="en-GB" sz="900" b="0" i="0" u="sng" strike="noStrike" dirty="0">
                <a:solidFill>
                  <a:srgbClr val="0563C1"/>
                </a:solidFill>
                <a:effectLst/>
                <a:latin typeface="Calibri" panose="020F0502020204030204" pitchFamily="34" charset="0"/>
                <a:hlinkClick r:id="rId6"/>
              </a:rPr>
              <a:t>https://eric.ed.gov/?id=ED491769#:~:text=Theories%20are%20vital%3A%20They%20guide,sound%20basis%20for%20practical%20action</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Flinders University. (2021). LINKING THEORY TO PRACTICE. Retrieved 25 February 2022, from https://students.flinders.edu.au/content/dam/student/slc/academic-writing-skills/linking-theory-and-practice.pdf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Handy, C. (1993). </a:t>
            </a:r>
            <a:r>
              <a:rPr lang="en-GB" sz="900" b="0" i="1" dirty="0">
                <a:solidFill>
                  <a:srgbClr val="000000"/>
                </a:solidFill>
                <a:effectLst/>
                <a:latin typeface="Open Sans" panose="020B0606030504020204" pitchFamily="34" charset="0"/>
              </a:rPr>
              <a:t>Understanding organization</a:t>
            </a:r>
            <a:r>
              <a:rPr lang="en-GB" sz="900" b="0" i="0" dirty="0">
                <a:solidFill>
                  <a:srgbClr val="000000"/>
                </a:solidFill>
                <a:effectLst/>
                <a:latin typeface="Open Sans" panose="020B0606030504020204" pitchFamily="34" charset="0"/>
              </a:rPr>
              <a:t>. London: Penguin.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Harappa. (2021). The Benefits Of Time Management. Retrieved 25 February 2022, from https://harappa.education/harappa-diaries/importance-benefits-and-advantages-of-time-management/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Heathfield, S. (2021). What Is Human Resource Management?. Retrieved 24 February 2022, from </a:t>
            </a:r>
            <a:r>
              <a:rPr lang="en-GB" sz="900" b="0" i="0" u="sng" strike="noStrike" dirty="0">
                <a:solidFill>
                  <a:srgbClr val="0563C1"/>
                </a:solidFill>
                <a:effectLst/>
                <a:latin typeface="Open Sans" panose="020B0606030504020204" pitchFamily="34" charset="0"/>
                <a:hlinkClick r:id="rId7"/>
              </a:rPr>
              <a:t>https://www.thebalancecareers.com/what-is-human-resource-management-1918143</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Human Resources MBA. (2022). 5 Reasons HR is So Important for Business Success - Human Resources Degrees. Retrieved 24 February 2022, from </a:t>
            </a:r>
            <a:r>
              <a:rPr lang="en-GB" sz="900" b="0" i="0" u="sng" strike="noStrike" dirty="0">
                <a:solidFill>
                  <a:srgbClr val="0563C1"/>
                </a:solidFill>
                <a:effectLst/>
                <a:latin typeface="Open Sans" panose="020B0606030504020204" pitchFamily="34" charset="0"/>
                <a:hlinkClick r:id="rId8"/>
              </a:rPr>
              <a:t>https://www.humanresourcesmba.net/lists/5-reasons-hr-is-so-important-for-business-success/</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Indeed. (2021). How to Improve Your Reading Skills | Indeed.com. Retrieved 25 February 2022, from https://www.indeed.com/career-advice/career-development/how-to-improve-reading-skills </a:t>
            </a:r>
            <a:endParaRPr lang="en-GB" sz="1100" b="0" i="0" dirty="0">
              <a:solidFill>
                <a:srgbClr val="000000"/>
              </a:solidFill>
              <a:effectLst/>
              <a:latin typeface="Segoe UI" panose="020B0502040204020203" pitchFamily="34" charset="0"/>
            </a:endParaRPr>
          </a:p>
          <a:p>
            <a:pPr algn="l" rtl="0" fontAlgn="base"/>
            <a:r>
              <a:rPr lang="en-GB" sz="900" b="0" i="0" dirty="0" err="1">
                <a:solidFill>
                  <a:srgbClr val="000000"/>
                </a:solidFill>
                <a:effectLst/>
                <a:latin typeface="Open Sans" panose="020B0606030504020204" pitchFamily="34" charset="0"/>
              </a:rPr>
              <a:t>Inzpire</a:t>
            </a:r>
            <a:r>
              <a:rPr lang="en-GB" sz="900" b="0" i="0" dirty="0">
                <a:solidFill>
                  <a:srgbClr val="000000"/>
                </a:solidFill>
                <a:effectLst/>
                <a:latin typeface="Open Sans" panose="020B0606030504020204" pitchFamily="34" charset="0"/>
              </a:rPr>
              <a:t>. (2018). THE IMPORTANCE OF REFLECTION. Retrieved 24 February 2022, from </a:t>
            </a:r>
            <a:r>
              <a:rPr lang="en-GB" sz="900" b="0" i="0" u="sng" strike="noStrike" dirty="0">
                <a:solidFill>
                  <a:srgbClr val="0563C1"/>
                </a:solidFill>
                <a:effectLst/>
                <a:latin typeface="Open Sans" panose="020B0606030504020204" pitchFamily="34" charset="0"/>
                <a:hlinkClick r:id="rId9"/>
              </a:rPr>
              <a:t>https://www.inzpire.com/news/the-importance-of-reflection</a:t>
            </a:r>
            <a:r>
              <a:rPr lang="en-GB" sz="900" b="0" i="0" dirty="0">
                <a:solidFill>
                  <a:srgbClr val="000000"/>
                </a:solidFill>
                <a:effectLst/>
                <a:latin typeface="Calibri" panose="020F0502020204030204" pitchFamily="34" charset="0"/>
              </a:rPr>
              <a:t> </a:t>
            </a:r>
            <a:endParaRPr lang="en-GB" sz="1100" b="0" i="0" dirty="0">
              <a:solidFill>
                <a:srgbClr val="000000"/>
              </a:solidFill>
              <a:effectLst/>
              <a:latin typeface="Segoe UI" panose="020B0502040204020203" pitchFamily="34" charset="0"/>
            </a:endParaRPr>
          </a:p>
          <a:p>
            <a:pPr algn="l" rtl="0" fontAlgn="base"/>
            <a:r>
              <a:rPr lang="en-GB" sz="900" b="0" i="0" dirty="0">
                <a:solidFill>
                  <a:srgbClr val="000000"/>
                </a:solidFill>
                <a:effectLst/>
                <a:latin typeface="Open Sans" panose="020B0606030504020204" pitchFamily="34" charset="0"/>
              </a:rPr>
              <a:t>Kaur, H. (2019). Why is extra-reading important?. Retrieved 25 February 2022, from https://studentnews.manchester.ac.uk/2019/01/10/why-is-extra-reading-important/ </a:t>
            </a:r>
            <a:endParaRPr lang="en-GB" sz="1100" b="0" i="0" dirty="0">
              <a:solidFill>
                <a:srgbClr val="000000"/>
              </a:solidFill>
              <a:effectLst/>
              <a:latin typeface="Segoe UI" panose="020B0502040204020203" pitchFamily="34" charset="0"/>
            </a:endParaRPr>
          </a:p>
          <a:p>
            <a:endParaRPr lang="en-GB" sz="900" dirty="0"/>
          </a:p>
        </p:txBody>
      </p:sp>
    </p:spTree>
    <p:extLst>
      <p:ext uri="{BB962C8B-B14F-4D97-AF65-F5344CB8AC3E}">
        <p14:creationId xmlns:p14="http://schemas.microsoft.com/office/powerpoint/2010/main" val="36310421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44117903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CA44CA-3236-4E77-9023-3B12C9CC54F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FA94336E-61A7-4E72-AF85-29F09C7C031D}"/>
              </a:ext>
            </a:extLst>
          </p:cNvPr>
          <p:cNvSpPr>
            <a:spLocks noGrp="1"/>
          </p:cNvSpPr>
          <p:nvPr>
            <p:ph idx="1"/>
          </p:nvPr>
        </p:nvSpPr>
        <p:spPr/>
        <p:txBody>
          <a:bodyPr>
            <a:normAutofit fontScale="25000" lnSpcReduction="20000"/>
          </a:bodyPr>
          <a:lstStyle/>
          <a:p>
            <a:pPr algn="l" rtl="0" fontAlgn="base"/>
            <a:r>
              <a:rPr lang="en-GB" sz="4000" b="0" i="0" dirty="0">
                <a:solidFill>
                  <a:srgbClr val="000000"/>
                </a:solidFill>
                <a:effectLst/>
                <a:latin typeface="Open Sans" panose="020B0606030504020204" pitchFamily="34" charset="0"/>
              </a:rPr>
              <a:t>Kenton, W. (2021). How SWOT (Strength, Weakness, Opportunity, and Threat) Analysis Works. Retrieved 24 February 2022, from </a:t>
            </a:r>
            <a:r>
              <a:rPr lang="en-GB" sz="4000" b="0" i="0" u="sng" strike="noStrike" dirty="0">
                <a:solidFill>
                  <a:srgbClr val="0563C1"/>
                </a:solidFill>
                <a:effectLst/>
                <a:latin typeface="Open Sans" panose="020B0606030504020204" pitchFamily="34" charset="0"/>
                <a:hlinkClick r:id="rId2"/>
              </a:rPr>
              <a:t>https://www.investopedia.com/terms/s/swot.asp</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Lane, C. (2021). What is intercultural competence? And 4 reasons why employers value it. Retrieved 24 February 2022, from </a:t>
            </a:r>
            <a:r>
              <a:rPr lang="en-GB" sz="4000" b="0" i="0" u="sng" strike="noStrike" dirty="0">
                <a:solidFill>
                  <a:srgbClr val="0563C1"/>
                </a:solidFill>
                <a:effectLst/>
                <a:latin typeface="Open Sans" panose="020B0606030504020204" pitchFamily="34" charset="0"/>
                <a:hlinkClick r:id="rId3"/>
              </a:rPr>
              <a:t>https://www.topuniversities.com/student-info/careers-advice-articles/what-intercultural-competence-4-reasons-why-employers-value-it</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Lucid Content Team. (2022). 10 Tips for Mastering Time Management at Work. Retrieved 25 February 2022, from https://www.lucidchart.com/blog/time-management-at-work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Macpherson, C. (2018). Leading in a post-Brexit VUCA world - Change &amp; Strategy. Retrieved 24 February 2022, from </a:t>
            </a:r>
            <a:r>
              <a:rPr lang="en-GB" sz="4000" b="0" i="0" u="sng" strike="noStrike" dirty="0">
                <a:solidFill>
                  <a:srgbClr val="0563C1"/>
                </a:solidFill>
                <a:effectLst/>
                <a:latin typeface="Open Sans" panose="020B0606030504020204" pitchFamily="34" charset="0"/>
                <a:hlinkClick r:id="rId4"/>
              </a:rPr>
              <a:t>https://www.changeandstrategy.com/leading-in-a-post-brexit-vuca-world/</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MBA Team. (2020). Human Resource Management (HRM) Meaning &amp; Importance | MBA </a:t>
            </a:r>
            <a:r>
              <a:rPr lang="en-GB" sz="4000" b="0" i="0" dirty="0" err="1">
                <a:solidFill>
                  <a:srgbClr val="000000"/>
                </a:solidFill>
                <a:effectLst/>
                <a:latin typeface="Open Sans" panose="020B0606030504020204" pitchFamily="34" charset="0"/>
              </a:rPr>
              <a:t>Skool</a:t>
            </a:r>
            <a:r>
              <a:rPr lang="en-GB" sz="4000" b="0" i="0" dirty="0">
                <a:solidFill>
                  <a:srgbClr val="000000"/>
                </a:solidFill>
                <a:effectLst/>
                <a:latin typeface="Open Sans" panose="020B0606030504020204" pitchFamily="34" charset="0"/>
              </a:rPr>
              <a:t>. Retrieved 24 February 2022, from </a:t>
            </a:r>
            <a:r>
              <a:rPr lang="en-GB" sz="4000" b="0" i="0" u="sng" strike="noStrike" dirty="0">
                <a:solidFill>
                  <a:srgbClr val="0563C1"/>
                </a:solidFill>
                <a:effectLst/>
                <a:latin typeface="Open Sans" panose="020B0606030504020204" pitchFamily="34" charset="0"/>
                <a:hlinkClick r:id="rId5"/>
              </a:rPr>
              <a:t>https://www.mbaskool.com/business-concepts/human-resources-hr-terms/15260-human-resource-management.html</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Mishra, A. (2021). PESTLE Analysis Example. Retrieved 24 February 2022, from </a:t>
            </a:r>
            <a:r>
              <a:rPr lang="en-GB" sz="4000" b="0" i="0" u="sng" strike="noStrike" dirty="0">
                <a:solidFill>
                  <a:srgbClr val="0563C1"/>
                </a:solidFill>
                <a:effectLst/>
                <a:latin typeface="Open Sans" panose="020B0606030504020204" pitchFamily="34" charset="0"/>
                <a:hlinkClick r:id="rId6"/>
              </a:rPr>
              <a:t>https://managementweekly.org/pestle-analysis-example/</a:t>
            </a:r>
            <a:r>
              <a:rPr lang="en-GB" sz="4000" b="0" i="0" dirty="0">
                <a:solidFill>
                  <a:srgbClr val="000000"/>
                </a:solidFill>
                <a:effectLst/>
                <a:latin typeface="Calibri" panose="020F0502020204030204" pitchFamily="34" charset="0"/>
              </a:rPr>
              <a:t>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Ong, A. (2019). Utilisation of Flexible Work Arrangements by Employees. Retrieved 24 February 2022, from https://antheaindiraong.medium.com/utilisation-of-flexible-work-arrangements-by-employees-898507c48b7d </a:t>
            </a:r>
            <a:endParaRPr lang="en-GB" sz="4000" b="0" i="0" dirty="0">
              <a:solidFill>
                <a:srgbClr val="000000"/>
              </a:solidFill>
              <a:effectLst/>
              <a:latin typeface="Segoe UI" panose="020B0502040204020203" pitchFamily="34" charset="0"/>
            </a:endParaRPr>
          </a:p>
          <a:p>
            <a:pPr algn="l" rtl="0" fontAlgn="base"/>
            <a:r>
              <a:rPr lang="en-GB" sz="4000" b="0" i="0" dirty="0" err="1">
                <a:solidFill>
                  <a:srgbClr val="000000"/>
                </a:solidFill>
                <a:effectLst/>
                <a:latin typeface="Calibri" panose="020F0502020204030204" pitchFamily="34" charset="0"/>
              </a:rPr>
              <a:t>Schien</a:t>
            </a:r>
            <a:r>
              <a:rPr lang="en-GB" sz="4000" b="0" i="0" dirty="0">
                <a:solidFill>
                  <a:srgbClr val="000000"/>
                </a:solidFill>
                <a:effectLst/>
                <a:latin typeface="Calibri" panose="020F0502020204030204" pitchFamily="34" charset="0"/>
              </a:rPr>
              <a:t>, E. (1985)</a:t>
            </a:r>
            <a:r>
              <a:rPr lang="en-GB" sz="4000" b="0" i="0" dirty="0">
                <a:solidFill>
                  <a:srgbClr val="000000"/>
                </a:solidFill>
                <a:effectLst/>
                <a:latin typeface="Open Sans" panose="020B0606030504020204" pitchFamily="34" charset="0"/>
              </a:rPr>
              <a:t>. </a:t>
            </a:r>
            <a:r>
              <a:rPr lang="en-GB" sz="4000" b="0" i="1" dirty="0">
                <a:solidFill>
                  <a:srgbClr val="000000"/>
                </a:solidFill>
                <a:effectLst/>
                <a:latin typeface="Open Sans" panose="020B0606030504020204" pitchFamily="34" charset="0"/>
              </a:rPr>
              <a:t>Organizational culture and leadership</a:t>
            </a:r>
            <a:r>
              <a:rPr lang="en-GB" sz="4000" b="0" i="0" dirty="0">
                <a:solidFill>
                  <a:srgbClr val="000000"/>
                </a:solidFill>
                <a:effectLst/>
                <a:latin typeface="Open Sans" panose="020B0606030504020204" pitchFamily="34" charset="0"/>
              </a:rPr>
              <a:t>. San Francisco: Jossey-Bass Publishers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Schilling, D. (2012). 10 Steps To Effective Listening. Retrieved 25 February 2022, from https://www.forbes.com/sites/womensmedia/2012/11/09/10-steps-to-effective-listening/?sh=3ac924803891 </a:t>
            </a:r>
            <a:endParaRPr lang="en-GB" sz="4000" b="0" i="0" dirty="0">
              <a:solidFill>
                <a:srgbClr val="000000"/>
              </a:solidFill>
              <a:effectLst/>
              <a:latin typeface="Segoe UI" panose="020B0502040204020203" pitchFamily="34" charset="0"/>
            </a:endParaRPr>
          </a:p>
          <a:p>
            <a:pPr algn="l" rtl="0" fontAlgn="base"/>
            <a:r>
              <a:rPr lang="en-GB" sz="4000" b="0" i="0" dirty="0">
                <a:solidFill>
                  <a:srgbClr val="000000"/>
                </a:solidFill>
                <a:effectLst/>
                <a:latin typeface="Open Sans" panose="020B0606030504020204" pitchFamily="34" charset="0"/>
              </a:rPr>
              <a:t>The University of Edinburgh. (2020). Gibbs' Reflective Cycle. Retrieved 24 February 2022, from https://www.ed.ac.uk/reflection/reflectors-toolkit/reflecting-on-experience/gibbs-reflective-cycle </a:t>
            </a:r>
            <a:endParaRPr lang="en-GB" sz="4000" b="0" i="0" dirty="0">
              <a:solidFill>
                <a:srgbClr val="000000"/>
              </a:solidFill>
              <a:effectLst/>
              <a:latin typeface="Segoe UI" panose="020B0502040204020203" pitchFamily="34" charset="0"/>
            </a:endParaRPr>
          </a:p>
          <a:p>
            <a:endParaRPr lang="en-GB" dirty="0"/>
          </a:p>
        </p:txBody>
      </p:sp>
    </p:spTree>
    <p:extLst>
      <p:ext uri="{BB962C8B-B14F-4D97-AF65-F5344CB8AC3E}">
        <p14:creationId xmlns:p14="http://schemas.microsoft.com/office/powerpoint/2010/main" val="2874036036"/>
      </p:ext>
    </p:extLst>
  </p:cSld>
  <p:clrMapOvr>
    <a:masterClrMapping/>
  </p:clrMapOvr>
</p:sld>
</file>

<file path=ppt/theme/theme1.xml><?xml version="1.0" encoding="utf-8"?>
<a:theme xmlns:a="http://schemas.openxmlformats.org/drawingml/2006/main" name="JuxtaposeVTI">
  <a:themeElements>
    <a:clrScheme name="AnalogousFromDarkSeed_2SEEDS">
      <a:dk1>
        <a:srgbClr val="000000"/>
      </a:dk1>
      <a:lt1>
        <a:srgbClr val="FFFFFF"/>
      </a:lt1>
      <a:dk2>
        <a:srgbClr val="412C24"/>
      </a:dk2>
      <a:lt2>
        <a:srgbClr val="E2E3E8"/>
      </a:lt2>
      <a:accent1>
        <a:srgbClr val="B79E35"/>
      </a:accent1>
      <a:accent2>
        <a:srgbClr val="C97947"/>
      </a:accent2>
      <a:accent3>
        <a:srgbClr val="92AB3C"/>
      </a:accent3>
      <a:accent4>
        <a:srgbClr val="54B735"/>
      </a:accent4>
      <a:accent5>
        <a:srgbClr val="40B656"/>
      </a:accent5>
      <a:accent6>
        <a:srgbClr val="35B581"/>
      </a:accent6>
      <a:hlink>
        <a:srgbClr val="30914D"/>
      </a:hlink>
      <a:folHlink>
        <a:srgbClr val="7F7F7F"/>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docProps/app.xml><?xml version="1.0" encoding="utf-8"?>
<Properties xmlns="http://schemas.openxmlformats.org/officeDocument/2006/extended-properties" xmlns:vt="http://schemas.openxmlformats.org/officeDocument/2006/docPropsVTypes">
  <TotalTime>10867</TotalTime>
  <Words>1218</Words>
  <Application>Microsoft Office PowerPoint</Application>
  <PresentationFormat>Widescreen</PresentationFormat>
  <Paragraphs>108</Paragraphs>
  <Slides>17</Slides>
  <Notes>0</Notes>
  <HiddenSlides>0</HiddenSlides>
  <MMClips>14</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17</vt:i4>
      </vt:variant>
    </vt:vector>
  </HeadingPairs>
  <TitlesOfParts>
    <vt:vector size="27" baseType="lpstr">
      <vt:lpstr>Arial</vt:lpstr>
      <vt:lpstr>Calibri</vt:lpstr>
      <vt:lpstr>Franklin Gothic Demi Cond</vt:lpstr>
      <vt:lpstr>Franklin Gothic Medium</vt:lpstr>
      <vt:lpstr>Open Sans</vt:lpstr>
      <vt:lpstr>Roboto</vt:lpstr>
      <vt:lpstr>Segoe UI</vt:lpstr>
      <vt:lpstr>Wingdings</vt:lpstr>
      <vt:lpstr>WordVisi_MSFontService</vt:lpstr>
      <vt:lpstr>JuxtaposeVTI</vt:lpstr>
      <vt:lpstr>The Intercultural Work Place</vt:lpstr>
      <vt:lpstr>Intercultural - “Relating to or involving more than one culture” workplace - ”place where people do their jobs” (Cambridge dictionary, 2022)</vt:lpstr>
      <vt:lpstr>Gibbs Reflective Cycle &amp; Why reflect?     </vt:lpstr>
      <vt:lpstr>Purpose of unit </vt:lpstr>
      <vt:lpstr>Human Resource management </vt:lpstr>
      <vt:lpstr>Culture</vt:lpstr>
      <vt:lpstr>Swot, pestle + VUca</vt:lpstr>
      <vt:lpstr>Flexible</vt:lpstr>
      <vt:lpstr>Communication</vt:lpstr>
      <vt:lpstr>Feelings + Thoughts</vt:lpstr>
      <vt:lpstr>Evaluation </vt:lpstr>
      <vt:lpstr>Analysis </vt:lpstr>
      <vt:lpstr>IN Conclusion…. </vt:lpstr>
      <vt:lpstr>Action plan </vt:lpstr>
      <vt:lpstr>References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Intercultural Work Place</dc:title>
  <dc:creator>o365</dc:creator>
  <cp:lastModifiedBy>o365</cp:lastModifiedBy>
  <cp:revision>5</cp:revision>
  <dcterms:created xsi:type="dcterms:W3CDTF">2022-02-23T23:56:30Z</dcterms:created>
  <dcterms:modified xsi:type="dcterms:W3CDTF">2022-03-03T23:57:20Z</dcterms:modified>
</cp:coreProperties>
</file>