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9"/>
  </p:notesMasterIdLst>
  <p:handoutMasterIdLst>
    <p:handoutMasterId r:id="rId40"/>
  </p:handoutMasterIdLst>
  <p:sldIdLst>
    <p:sldId id="300" r:id="rId2"/>
    <p:sldId id="341" r:id="rId3"/>
    <p:sldId id="259" r:id="rId4"/>
    <p:sldId id="323" r:id="rId5"/>
    <p:sldId id="261" r:id="rId6"/>
    <p:sldId id="262" r:id="rId7"/>
    <p:sldId id="260" r:id="rId8"/>
    <p:sldId id="338" r:id="rId9"/>
    <p:sldId id="342" r:id="rId10"/>
    <p:sldId id="278" r:id="rId11"/>
    <p:sldId id="279" r:id="rId12"/>
    <p:sldId id="280" r:id="rId13"/>
    <p:sldId id="281" r:id="rId14"/>
    <p:sldId id="282" r:id="rId15"/>
    <p:sldId id="270" r:id="rId16"/>
    <p:sldId id="269" r:id="rId17"/>
    <p:sldId id="271" r:id="rId18"/>
    <p:sldId id="322" r:id="rId19"/>
    <p:sldId id="264" r:id="rId20"/>
    <p:sldId id="274" r:id="rId21"/>
    <p:sldId id="324" r:id="rId22"/>
    <p:sldId id="268" r:id="rId23"/>
    <p:sldId id="273" r:id="rId24"/>
    <p:sldId id="286" r:id="rId25"/>
    <p:sldId id="283" r:id="rId26"/>
    <p:sldId id="287" r:id="rId27"/>
    <p:sldId id="288" r:id="rId28"/>
    <p:sldId id="289" r:id="rId29"/>
    <p:sldId id="290" r:id="rId30"/>
    <p:sldId id="291" r:id="rId31"/>
    <p:sldId id="292" r:id="rId32"/>
    <p:sldId id="272" r:id="rId33"/>
    <p:sldId id="293" r:id="rId34"/>
    <p:sldId id="294" r:id="rId35"/>
    <p:sldId id="295" r:id="rId36"/>
    <p:sldId id="258" r:id="rId37"/>
    <p:sldId id="337" r:id="rId3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42ECCB-C70F-4BC5-A81E-E0E9A312B0EF}" v="2" dt="2022-06-29T03:45:23.1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46" autoAdjust="0"/>
  </p:normalViewPr>
  <p:slideViewPr>
    <p:cSldViewPr>
      <p:cViewPr varScale="1">
        <p:scale>
          <a:sx n="95" d="100"/>
          <a:sy n="95" d="100"/>
        </p:scale>
        <p:origin x="990"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B5935259-E41F-7744-8493-1BC1CFF43BD9}"/>
              </a:ext>
            </a:extLst>
          </p:cNvPr>
          <p:cNvSpPr>
            <a:spLocks noGrp="1" noRot="1" noChangeAspect="1" noTextEdit="1"/>
          </p:cNvSpPr>
          <p:nvPr>
            <p:ph type="sldImg"/>
          </p:nvPr>
        </p:nvSpPr>
        <p:spPr>
          <a:xfrm>
            <a:off x="917575" y="744538"/>
            <a:ext cx="4962525" cy="3722687"/>
          </a:xfrm>
          <a:ln/>
        </p:spPr>
      </p:sp>
      <p:sp>
        <p:nvSpPr>
          <p:cNvPr id="7171" name="Notes Placeholder 2">
            <a:extLst>
              <a:ext uri="{FF2B5EF4-FFF2-40B4-BE49-F238E27FC236}">
                <a16:creationId xmlns:a16="http://schemas.microsoft.com/office/drawing/2014/main" id="{D16EA1B4-090D-4948-AC18-EC237DABE8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7172" name="Slide Number Placeholder 3">
            <a:extLst>
              <a:ext uri="{FF2B5EF4-FFF2-40B4-BE49-F238E27FC236}">
                <a16:creationId xmlns:a16="http://schemas.microsoft.com/office/drawing/2014/main" id="{23117745-D943-3442-91C6-E17DC1DEAA2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eaLnBrk="1" hangingPunct="1"/>
            <a:fld id="{EF582FC5-1ADD-654F-9EA8-26719ECFF8CD}" type="slidenum">
              <a:rPr lang="en-GB" altLang="en-US" sz="1200">
                <a:latin typeface="Arial" panose="020B0604020202020204" pitchFamily="34" charset="0"/>
              </a:rPr>
              <a:pPr eaLnBrk="1" hangingPunct="1"/>
              <a:t>3</a:t>
            </a:fld>
            <a:endParaRPr lang="en-GB" altLang="en-US" sz="1200">
              <a:latin typeface="Arial" panose="020B0604020202020204" pitchFamily="34" charset="0"/>
            </a:endParaRPr>
          </a:p>
        </p:txBody>
      </p:sp>
    </p:spTree>
    <p:extLst>
      <p:ext uri="{BB962C8B-B14F-4D97-AF65-F5344CB8AC3E}">
        <p14:creationId xmlns:p14="http://schemas.microsoft.com/office/powerpoint/2010/main" val="1324054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FC0EA249-DB02-3743-8347-31B5C9B2DD24}"/>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922E778-9D07-874A-BCF6-AC4955163AA8}" type="slidenum">
              <a:rPr lang="en-CA" altLang="en-US"/>
              <a:pPr/>
              <a:t>6</a:t>
            </a:fld>
            <a:endParaRPr lang="en-CA" altLang="en-US"/>
          </a:p>
        </p:txBody>
      </p:sp>
      <p:sp>
        <p:nvSpPr>
          <p:cNvPr id="18435" name="Rectangle 2">
            <a:extLst>
              <a:ext uri="{FF2B5EF4-FFF2-40B4-BE49-F238E27FC236}">
                <a16:creationId xmlns:a16="http://schemas.microsoft.com/office/drawing/2014/main" id="{2C6DE2F0-D856-ED41-B362-374562C30AAD}"/>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8B2E9E7-3A7B-5B4D-88A9-2D03F66234EF}"/>
              </a:ext>
            </a:extLst>
          </p:cNvPr>
          <p:cNvSpPr>
            <a:spLocks noGrp="1" noChangeArrowheads="1"/>
          </p:cNvSpPr>
          <p:nvPr>
            <p:ph type="body" idx="1"/>
          </p:nvPr>
        </p:nvSpPr>
        <p:spPr>
          <a:noFill/>
        </p:spPr>
        <p:txBody>
          <a:bodyPr/>
          <a:lstStyle/>
          <a:p>
            <a:pPr eaLnBrk="1" hangingPunct="1"/>
            <a:r>
              <a:rPr lang="en-CA" altLang="en-US"/>
              <a:t>The goals of qualitative research are to understand:</a:t>
            </a:r>
          </a:p>
          <a:p>
            <a:pPr eaLnBrk="1" hangingPunct="1">
              <a:buFontTx/>
              <a:buChar char="-"/>
            </a:pPr>
            <a:r>
              <a:rPr lang="en-CA" altLang="en-US"/>
              <a:t>Meaning</a:t>
            </a:r>
          </a:p>
          <a:p>
            <a:pPr eaLnBrk="1" hangingPunct="1">
              <a:buFontTx/>
              <a:buChar char="-"/>
            </a:pPr>
            <a:r>
              <a:rPr lang="en-CA" altLang="en-US"/>
              <a:t>Context</a:t>
            </a:r>
          </a:p>
          <a:p>
            <a:pPr eaLnBrk="1" hangingPunct="1">
              <a:buFontTx/>
              <a:buChar char="-"/>
            </a:pPr>
            <a:r>
              <a:rPr lang="en-CA" altLang="en-US"/>
              <a:t>Process</a:t>
            </a:r>
          </a:p>
          <a:p>
            <a:pPr eaLnBrk="1" hangingPunct="1">
              <a:buFontTx/>
              <a:buChar char="-"/>
            </a:pPr>
            <a:r>
              <a:rPr lang="en-CA" altLang="en-US"/>
              <a:t>Reasoning</a:t>
            </a:r>
          </a:p>
          <a:p>
            <a:pPr eaLnBrk="1" hangingPunct="1">
              <a:buFontTx/>
              <a:buChar char="-"/>
            </a:pPr>
            <a:endParaRPr lang="en-CA" altLang="en-US"/>
          </a:p>
        </p:txBody>
      </p:sp>
    </p:spTree>
    <p:extLst>
      <p:ext uri="{BB962C8B-B14F-4D97-AF65-F5344CB8AC3E}">
        <p14:creationId xmlns:p14="http://schemas.microsoft.com/office/powerpoint/2010/main" val="4255170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94FE74CD-9090-9C40-8ABA-B6446B3E695B}"/>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85C26220-437F-004A-AE8B-5EDE71E8FEA3}" type="slidenum">
              <a:rPr lang="en-CA" altLang="en-US"/>
              <a:pPr/>
              <a:t>7</a:t>
            </a:fld>
            <a:endParaRPr lang="en-CA" altLang="en-US"/>
          </a:p>
        </p:txBody>
      </p:sp>
      <p:sp>
        <p:nvSpPr>
          <p:cNvPr id="20483" name="Rectangle 2">
            <a:extLst>
              <a:ext uri="{FF2B5EF4-FFF2-40B4-BE49-F238E27FC236}">
                <a16:creationId xmlns:a16="http://schemas.microsoft.com/office/drawing/2014/main" id="{C310DAA2-0F3C-FB48-8E84-5A4AC50C481A}"/>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ED49605D-8AF7-8544-9F72-B2D603732B9A}"/>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2095756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C622A5B7-C28F-6A4A-9347-6DDF2B0C9B77}"/>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B4BF6547-9310-8A4B-8487-6D73032D1EE9}" type="slidenum">
              <a:rPr lang="en-CA" altLang="en-US"/>
              <a:pPr/>
              <a:t>9</a:t>
            </a:fld>
            <a:endParaRPr lang="en-CA" altLang="en-US"/>
          </a:p>
        </p:txBody>
      </p:sp>
      <p:sp>
        <p:nvSpPr>
          <p:cNvPr id="23555" name="Rectangle 2">
            <a:extLst>
              <a:ext uri="{FF2B5EF4-FFF2-40B4-BE49-F238E27FC236}">
                <a16:creationId xmlns:a16="http://schemas.microsoft.com/office/drawing/2014/main" id="{7FDFB362-D580-304B-8777-3BD8945C9484}"/>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D14D68E8-B837-EE44-B8EC-DD7DDC85E872}"/>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253284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F9D4E4E6-12D8-934E-B8BD-A4697A176B0A}"/>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39E837-4ED3-854B-BA79-EABBB096F914}" type="slidenum">
              <a:rPr lang="en-CA" altLang="en-US"/>
              <a:pPr/>
              <a:t>10</a:t>
            </a:fld>
            <a:endParaRPr lang="en-CA" altLang="en-US"/>
          </a:p>
        </p:txBody>
      </p:sp>
      <p:sp>
        <p:nvSpPr>
          <p:cNvPr id="25603" name="Rectangle 2">
            <a:extLst>
              <a:ext uri="{FF2B5EF4-FFF2-40B4-BE49-F238E27FC236}">
                <a16:creationId xmlns:a16="http://schemas.microsoft.com/office/drawing/2014/main" id="{2707B2EA-E212-024F-8ECC-0B6474C439B3}"/>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851EF028-A62D-8C4F-84B8-906FA6A61474}"/>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3414677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64157D9A-60CF-904B-900E-94DC1E407B76}"/>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B978671F-6D96-8146-86A5-857AC343526D}" type="slidenum">
              <a:rPr lang="en-CA" altLang="en-US"/>
              <a:pPr/>
              <a:t>11</a:t>
            </a:fld>
            <a:endParaRPr lang="en-CA" altLang="en-US"/>
          </a:p>
        </p:txBody>
      </p:sp>
      <p:sp>
        <p:nvSpPr>
          <p:cNvPr id="27651" name="Rectangle 2">
            <a:extLst>
              <a:ext uri="{FF2B5EF4-FFF2-40B4-BE49-F238E27FC236}">
                <a16:creationId xmlns:a16="http://schemas.microsoft.com/office/drawing/2014/main" id="{A524B77D-3477-F148-A001-2E915FD838F2}"/>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B22D2CC7-C2F2-FD4D-8311-297CCB79BC9A}"/>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2683295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F16585F0-6C4D-394A-8100-1597424A8A79}"/>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A0007CB-9D5B-8449-93C5-141A0B6EEAB9}" type="slidenum">
              <a:rPr lang="en-CA" altLang="en-US"/>
              <a:pPr/>
              <a:t>12</a:t>
            </a:fld>
            <a:endParaRPr lang="en-CA" altLang="en-US"/>
          </a:p>
        </p:txBody>
      </p:sp>
      <p:sp>
        <p:nvSpPr>
          <p:cNvPr id="29699" name="Rectangle 2">
            <a:extLst>
              <a:ext uri="{FF2B5EF4-FFF2-40B4-BE49-F238E27FC236}">
                <a16:creationId xmlns:a16="http://schemas.microsoft.com/office/drawing/2014/main" id="{A0F119E3-90C5-1D41-89A3-C21C5BA4BE96}"/>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5919A24A-EF76-D445-A35E-036506ECD81D}"/>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33139954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7FAC3A00-BA94-E842-AC98-3429EC8744DE}"/>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7ACA1B5-1BCC-C64C-9F45-EF47BB6D81B1}" type="slidenum">
              <a:rPr lang="en-CA" altLang="en-US"/>
              <a:pPr/>
              <a:t>13</a:t>
            </a:fld>
            <a:endParaRPr lang="en-CA" altLang="en-US"/>
          </a:p>
        </p:txBody>
      </p:sp>
      <p:sp>
        <p:nvSpPr>
          <p:cNvPr id="31747" name="Rectangle 2">
            <a:extLst>
              <a:ext uri="{FF2B5EF4-FFF2-40B4-BE49-F238E27FC236}">
                <a16:creationId xmlns:a16="http://schemas.microsoft.com/office/drawing/2014/main" id="{F4C87688-FD04-A54C-B745-C6D67CD67371}"/>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FFF12816-4E1F-804B-A182-64576AC7EE6C}"/>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6821385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387E9EE3-465D-3A49-AB02-9B272C3A9AE4}"/>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1048FC3-756E-7E43-ABE6-5C6FB2757549}" type="slidenum">
              <a:rPr lang="en-CA" altLang="en-US"/>
              <a:pPr/>
              <a:t>14</a:t>
            </a:fld>
            <a:endParaRPr lang="en-CA" altLang="en-US"/>
          </a:p>
        </p:txBody>
      </p:sp>
      <p:sp>
        <p:nvSpPr>
          <p:cNvPr id="33795" name="Rectangle 2">
            <a:extLst>
              <a:ext uri="{FF2B5EF4-FFF2-40B4-BE49-F238E27FC236}">
                <a16:creationId xmlns:a16="http://schemas.microsoft.com/office/drawing/2014/main" id="{F2980502-D255-0443-B200-109E5CD7DC17}"/>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405F3846-4AB6-3941-ADBD-85972F592283}"/>
              </a:ext>
            </a:extLst>
          </p:cNvPr>
          <p:cNvSpPr>
            <a:spLocks noGrp="1" noChangeArrowheads="1"/>
          </p:cNvSpPr>
          <p:nvPr>
            <p:ph type="body" idx="1"/>
          </p:nvPr>
        </p:nvSpPr>
        <p:spPr>
          <a:noFill/>
        </p:spPr>
        <p:txBody>
          <a:bodyPr/>
          <a:lstStyle/>
          <a:p>
            <a:pPr eaLnBrk="1" hangingPunct="1">
              <a:lnSpc>
                <a:spcPct val="80000"/>
              </a:lnSpc>
            </a:pPr>
            <a:endParaRPr lang="en-CA" altLang="en-US" sz="900"/>
          </a:p>
          <a:p>
            <a:pPr eaLnBrk="1" hangingPunct="1">
              <a:lnSpc>
                <a:spcPct val="80000"/>
              </a:lnSpc>
            </a:pPr>
            <a:r>
              <a:rPr lang="en-CA" altLang="en-US" sz="900"/>
              <a:t>These points are under contention by researchers.</a:t>
            </a:r>
            <a:br>
              <a:rPr lang="en-CA" altLang="en-US" sz="900"/>
            </a:br>
            <a:endParaRPr lang="en-CA" altLang="en-US" sz="900"/>
          </a:p>
          <a:p>
            <a:pPr eaLnBrk="1" hangingPunct="1">
              <a:lnSpc>
                <a:spcPct val="80000"/>
              </a:lnSpc>
            </a:pPr>
            <a:r>
              <a:rPr lang="en-CA" altLang="en-US" sz="900"/>
              <a:t>Quantitative research involves explaining a phenomenon based on numerical evidence.</a:t>
            </a:r>
          </a:p>
          <a:p>
            <a:pPr eaLnBrk="1" hangingPunct="1">
              <a:lnSpc>
                <a:spcPct val="80000"/>
              </a:lnSpc>
            </a:pPr>
            <a:r>
              <a:rPr lang="en-CA" altLang="en-US" sz="900"/>
              <a:t>For example, X is faster than Y so X must be better.</a:t>
            </a:r>
          </a:p>
          <a:p>
            <a:pPr eaLnBrk="1" hangingPunct="1">
              <a:lnSpc>
                <a:spcPct val="80000"/>
              </a:lnSpc>
            </a:pPr>
            <a:r>
              <a:rPr lang="en-CA" altLang="en-US" sz="900"/>
              <a:t>Qualitative research involves explaining a phenomenon through words.</a:t>
            </a:r>
          </a:p>
          <a:p>
            <a:pPr eaLnBrk="1" hangingPunct="1">
              <a:lnSpc>
                <a:spcPct val="80000"/>
              </a:lnSpc>
            </a:pPr>
            <a:r>
              <a:rPr lang="en-CA" altLang="en-US" sz="900"/>
              <a:t>For example, using a description of a real world act or process.</a:t>
            </a:r>
          </a:p>
          <a:p>
            <a:pPr eaLnBrk="1" hangingPunct="1">
              <a:lnSpc>
                <a:spcPct val="80000"/>
              </a:lnSpc>
            </a:pPr>
            <a:endParaRPr lang="en-CA" altLang="en-US" sz="900"/>
          </a:p>
          <a:p>
            <a:pPr eaLnBrk="1" hangingPunct="1">
              <a:lnSpc>
                <a:spcPct val="80000"/>
              </a:lnSpc>
            </a:pPr>
            <a:r>
              <a:rPr lang="en-CA" altLang="en-US" sz="900"/>
              <a:t>Quantitative is objective: it is undistorted by emotion or personal bias; based on observable phenomenon.</a:t>
            </a:r>
          </a:p>
          <a:p>
            <a:pPr eaLnBrk="1" hangingPunct="1">
              <a:lnSpc>
                <a:spcPct val="80000"/>
              </a:lnSpc>
            </a:pPr>
            <a:r>
              <a:rPr lang="en-CA" altLang="en-US" sz="900"/>
              <a:t>Qualitative is subjective: it is influenced by personal opinion, the creativity of the researcher to ask the right questions and see the right actions.</a:t>
            </a:r>
          </a:p>
          <a:p>
            <a:pPr eaLnBrk="1" hangingPunct="1">
              <a:lnSpc>
                <a:spcPct val="80000"/>
              </a:lnSpc>
            </a:pPr>
            <a:r>
              <a:rPr lang="en-CA" altLang="en-US" sz="900"/>
              <a:t>You need to understand what your biases are ahead of time and understand how they will affect the results.</a:t>
            </a:r>
          </a:p>
          <a:p>
            <a:pPr eaLnBrk="1" hangingPunct="1">
              <a:lnSpc>
                <a:spcPct val="80000"/>
              </a:lnSpc>
            </a:pPr>
            <a:endParaRPr lang="en-CA" altLang="en-US" sz="900"/>
          </a:p>
          <a:p>
            <a:pPr eaLnBrk="1" hangingPunct="1">
              <a:lnSpc>
                <a:spcPct val="80000"/>
              </a:lnSpc>
            </a:pPr>
            <a:r>
              <a:rPr lang="en-CA" altLang="en-US" sz="900"/>
              <a:t>Quantitative relies on deductive reasoning where you will start with a hypothesis or principle and attempt to prove/disprove it.</a:t>
            </a:r>
          </a:p>
          <a:p>
            <a:pPr eaLnBrk="1" hangingPunct="1">
              <a:lnSpc>
                <a:spcPct val="80000"/>
              </a:lnSpc>
            </a:pPr>
            <a:r>
              <a:rPr lang="en-CA" altLang="en-US" sz="9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lnSpc>
                <a:spcPct val="80000"/>
              </a:lnSpc>
            </a:pPr>
            <a:endParaRPr lang="en-CA" altLang="en-US" sz="900"/>
          </a:p>
          <a:p>
            <a:pPr eaLnBrk="1" hangingPunct="1">
              <a:lnSpc>
                <a:spcPct val="80000"/>
              </a:lnSpc>
            </a:pPr>
            <a:r>
              <a:rPr lang="en-CA" altLang="en-US" sz="900"/>
              <a:t>Quantitative relies on collecting data first then analysis it to get objective results.</a:t>
            </a:r>
          </a:p>
          <a:p>
            <a:pPr eaLnBrk="1" hangingPunct="1">
              <a:lnSpc>
                <a:spcPct val="80000"/>
              </a:lnSpc>
            </a:pPr>
            <a:r>
              <a:rPr lang="en-CA" altLang="en-US" sz="900"/>
              <a:t>Qualitative relies on collecting data, analyzing it, refining the research method and questions, and then repeating the process.</a:t>
            </a:r>
          </a:p>
          <a:p>
            <a:pPr eaLnBrk="1" hangingPunct="1">
              <a:lnSpc>
                <a:spcPct val="80000"/>
              </a:lnSpc>
            </a:pPr>
            <a:endParaRPr lang="en-CA" altLang="en-US" sz="900"/>
          </a:p>
          <a:p>
            <a:pPr eaLnBrk="1" hangingPunct="1">
              <a:lnSpc>
                <a:spcPct val="80000"/>
              </a:lnSpc>
            </a:pPr>
            <a:r>
              <a:rPr lang="en-CA" altLang="en-US" sz="900"/>
              <a:t>Quantitative gives you cause and effect relationships.</a:t>
            </a:r>
          </a:p>
          <a:p>
            <a:pPr eaLnBrk="1" hangingPunct="1">
              <a:lnSpc>
                <a:spcPct val="80000"/>
              </a:lnSpc>
            </a:pPr>
            <a:r>
              <a:rPr lang="en-CA" altLang="en-US" sz="900"/>
              <a:t>Qualitative gives you meanings and descriptions of phenomena.</a:t>
            </a:r>
          </a:p>
        </p:txBody>
      </p:sp>
    </p:spTree>
    <p:extLst>
      <p:ext uri="{BB962C8B-B14F-4D97-AF65-F5344CB8AC3E}">
        <p14:creationId xmlns:p14="http://schemas.microsoft.com/office/powerpoint/2010/main" val="2924221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5BE9AEC3-3DF1-1741-81D7-099757BE94A7}"/>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1F6708A-BBAB-7241-B20B-E0B83DF6C1B1}" type="slidenum">
              <a:rPr lang="en-CA" altLang="en-US"/>
              <a:pPr/>
              <a:t>15</a:t>
            </a:fld>
            <a:endParaRPr lang="en-CA" altLang="en-US"/>
          </a:p>
        </p:txBody>
      </p:sp>
      <p:sp>
        <p:nvSpPr>
          <p:cNvPr id="35843" name="Rectangle 2">
            <a:extLst>
              <a:ext uri="{FF2B5EF4-FFF2-40B4-BE49-F238E27FC236}">
                <a16:creationId xmlns:a16="http://schemas.microsoft.com/office/drawing/2014/main" id="{E03F2CFC-1D74-6047-AA52-ADEF7112C63F}"/>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FDC97588-F37F-9643-B26C-CFB0A209A750}"/>
              </a:ext>
            </a:extLst>
          </p:cNvPr>
          <p:cNvSpPr>
            <a:spLocks noGrp="1" noChangeArrowheads="1"/>
          </p:cNvSpPr>
          <p:nvPr>
            <p:ph type="body" idx="1"/>
          </p:nvPr>
        </p:nvSpPr>
        <p:spPr>
          <a:noFill/>
        </p:spPr>
        <p:txBody>
          <a:bodyPr/>
          <a:lstStyle/>
          <a:p>
            <a:pPr eaLnBrk="1" hangingPunct="1"/>
            <a:r>
              <a:rPr lang="en-CA" altLang="en-US"/>
              <a:t>Quality of the data collector: listening skills, interpersonal skills, observational skills</a:t>
            </a:r>
          </a:p>
          <a:p>
            <a:pPr eaLnBrk="1" hangingPunct="1"/>
            <a:endParaRPr lang="en-CA" altLang="en-US"/>
          </a:p>
          <a:p>
            <a:pPr eaLnBrk="1" hangingPunct="1"/>
            <a:r>
              <a:rPr lang="en-CA" altLang="en-US"/>
              <a:t>Quality of the data analyzer: interpretation, inference</a:t>
            </a:r>
          </a:p>
          <a:p>
            <a:pPr eaLnBrk="1" hangingPunct="1"/>
            <a:endParaRPr lang="en-CA" altLang="en-US"/>
          </a:p>
          <a:p>
            <a:pPr eaLnBrk="1" hangingPunct="1"/>
            <a:r>
              <a:rPr lang="en-CA" altLang="en-US"/>
              <a:t>Quality of the presenter / writer: if the person is able to effectively communicate the phenomenon</a:t>
            </a:r>
          </a:p>
        </p:txBody>
      </p:sp>
    </p:spTree>
    <p:extLst>
      <p:ext uri="{BB962C8B-B14F-4D97-AF65-F5344CB8AC3E}">
        <p14:creationId xmlns:p14="http://schemas.microsoft.com/office/powerpoint/2010/main" val="19824181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D3F0F966-E1CF-1F42-8D7C-F8DE77AA1A30}"/>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85D492F9-5CBC-0546-BF62-A093D5D6EA32}" type="slidenum">
              <a:rPr lang="en-CA" altLang="en-US"/>
              <a:pPr/>
              <a:t>22</a:t>
            </a:fld>
            <a:endParaRPr lang="en-CA" altLang="en-US"/>
          </a:p>
        </p:txBody>
      </p:sp>
      <p:sp>
        <p:nvSpPr>
          <p:cNvPr id="81923" name="Rectangle 2">
            <a:extLst>
              <a:ext uri="{FF2B5EF4-FFF2-40B4-BE49-F238E27FC236}">
                <a16:creationId xmlns:a16="http://schemas.microsoft.com/office/drawing/2014/main" id="{44610030-0163-774A-A542-B22D93928347}"/>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0D14A054-AD29-CB40-AF00-6E8E4FA7E9AE}"/>
              </a:ext>
            </a:extLst>
          </p:cNvPr>
          <p:cNvSpPr>
            <a:spLocks noGrp="1" noChangeArrowheads="1"/>
          </p:cNvSpPr>
          <p:nvPr>
            <p:ph type="body" idx="1"/>
          </p:nvPr>
        </p:nvSpPr>
        <p:spPr>
          <a:noFill/>
        </p:spPr>
        <p:txBody>
          <a:bodyPr/>
          <a:lstStyle/>
          <a:p>
            <a:pPr eaLnBrk="1" hangingPunct="1"/>
            <a:r>
              <a:rPr lang="en-CA" altLang="en-US"/>
              <a:t>Understand the threats that may exist and try to rule them out or understand how they affect the results.</a:t>
            </a:r>
          </a:p>
        </p:txBody>
      </p:sp>
    </p:spTree>
    <p:extLst>
      <p:ext uri="{BB962C8B-B14F-4D97-AF65-F5344CB8AC3E}">
        <p14:creationId xmlns:p14="http://schemas.microsoft.com/office/powerpoint/2010/main" val="20044310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B3392750-6707-ED4A-A89F-6495B4FBA564}"/>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0D5494AB-8681-734C-B61B-378C00E8D2F8}" type="slidenum">
              <a:rPr lang="en-CA" altLang="en-US"/>
              <a:pPr/>
              <a:t>23</a:t>
            </a:fld>
            <a:endParaRPr lang="en-CA" altLang="en-US"/>
          </a:p>
        </p:txBody>
      </p:sp>
      <p:sp>
        <p:nvSpPr>
          <p:cNvPr id="83971" name="Rectangle 2">
            <a:extLst>
              <a:ext uri="{FF2B5EF4-FFF2-40B4-BE49-F238E27FC236}">
                <a16:creationId xmlns:a16="http://schemas.microsoft.com/office/drawing/2014/main" id="{FD2C1613-F5BA-1743-AA92-EA8692B113F7}"/>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B91E5D34-459D-B145-A43D-6FA3D816374C}"/>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2896405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A113CE6C-B958-4349-A087-C05BB5696C99}"/>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5C4DBAD-894F-DB4E-A6F3-1FB0FA63FF7F}" type="slidenum">
              <a:rPr lang="en-CA" altLang="en-US"/>
              <a:pPr/>
              <a:t>24</a:t>
            </a:fld>
            <a:endParaRPr lang="en-CA" altLang="en-US"/>
          </a:p>
        </p:txBody>
      </p:sp>
      <p:sp>
        <p:nvSpPr>
          <p:cNvPr id="86019" name="Rectangle 2">
            <a:extLst>
              <a:ext uri="{FF2B5EF4-FFF2-40B4-BE49-F238E27FC236}">
                <a16:creationId xmlns:a16="http://schemas.microsoft.com/office/drawing/2014/main" id="{B61E6792-93A3-584F-8817-379DDBEF3C88}"/>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AEB18C4D-7F3E-7749-B5B1-C288255EEBA3}"/>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18276284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90AE1525-51C9-C94D-A878-2D10F97387D0}"/>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0B4B9F63-EFD6-C643-AD8F-5DF7F707E784}" type="slidenum">
              <a:rPr lang="en-CA" altLang="en-US"/>
              <a:pPr/>
              <a:t>25</a:t>
            </a:fld>
            <a:endParaRPr lang="en-CA" altLang="en-US"/>
          </a:p>
        </p:txBody>
      </p:sp>
      <p:sp>
        <p:nvSpPr>
          <p:cNvPr id="88067" name="Rectangle 2">
            <a:extLst>
              <a:ext uri="{FF2B5EF4-FFF2-40B4-BE49-F238E27FC236}">
                <a16:creationId xmlns:a16="http://schemas.microsoft.com/office/drawing/2014/main" id="{235AB6BB-59E6-1946-B78F-740EF0628B0B}"/>
              </a:ext>
            </a:extLst>
          </p:cNvPr>
          <p:cNvSpPr>
            <a:spLocks noGrp="1" noRot="1" noChangeAspect="1" noChangeArrowheads="1" noTextEdit="1"/>
          </p:cNvSpPr>
          <p:nvPr>
            <p:ph type="sldImg"/>
          </p:nvPr>
        </p:nvSpPr>
        <p:spPr>
          <a:ln/>
        </p:spPr>
      </p:sp>
      <p:sp>
        <p:nvSpPr>
          <p:cNvPr id="88068" name="Rectangle 3">
            <a:extLst>
              <a:ext uri="{FF2B5EF4-FFF2-40B4-BE49-F238E27FC236}">
                <a16:creationId xmlns:a16="http://schemas.microsoft.com/office/drawing/2014/main" id="{D8878283-9F0D-CD43-9B24-FA5EBA362BB4}"/>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40495316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ED808D68-AF87-A44A-9FF9-DA67AA7229C6}"/>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12D0B9C-2E6B-F94D-9F5B-E991AD68164C}" type="slidenum">
              <a:rPr lang="en-CA" altLang="en-US"/>
              <a:pPr/>
              <a:t>26</a:t>
            </a:fld>
            <a:endParaRPr lang="en-CA" altLang="en-US"/>
          </a:p>
        </p:txBody>
      </p:sp>
      <p:sp>
        <p:nvSpPr>
          <p:cNvPr id="90115" name="Rectangle 2">
            <a:extLst>
              <a:ext uri="{FF2B5EF4-FFF2-40B4-BE49-F238E27FC236}">
                <a16:creationId xmlns:a16="http://schemas.microsoft.com/office/drawing/2014/main" id="{5BDE8341-25E9-6E45-898C-DB34793D11C6}"/>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18A1BDCA-0C96-AD49-A8FB-D16BDACDEC0D}"/>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23937920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1F194548-46B1-0D42-B1F2-66B7E3A9C203}"/>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D326DE92-0BD0-3645-8528-8F2A07CBF6B0}" type="slidenum">
              <a:rPr lang="en-CA" altLang="en-US"/>
              <a:pPr/>
              <a:t>27</a:t>
            </a:fld>
            <a:endParaRPr lang="en-CA" altLang="en-US"/>
          </a:p>
        </p:txBody>
      </p:sp>
      <p:sp>
        <p:nvSpPr>
          <p:cNvPr id="92163" name="Rectangle 2">
            <a:extLst>
              <a:ext uri="{FF2B5EF4-FFF2-40B4-BE49-F238E27FC236}">
                <a16:creationId xmlns:a16="http://schemas.microsoft.com/office/drawing/2014/main" id="{65D85189-5FE3-DB46-8B7E-E771D018030E}"/>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B6B1F3F7-4DEE-1C4D-A331-E03BE565E3E7}"/>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12026646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29EFF07B-4090-044A-AC01-9D145F78DFF1}"/>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0E9A9D8-1E37-5B45-8118-AA50AEC768F7}" type="slidenum">
              <a:rPr lang="en-CA" altLang="en-US"/>
              <a:pPr/>
              <a:t>28</a:t>
            </a:fld>
            <a:endParaRPr lang="en-CA" altLang="en-US"/>
          </a:p>
        </p:txBody>
      </p:sp>
      <p:sp>
        <p:nvSpPr>
          <p:cNvPr id="94211" name="Rectangle 2">
            <a:extLst>
              <a:ext uri="{FF2B5EF4-FFF2-40B4-BE49-F238E27FC236}">
                <a16:creationId xmlns:a16="http://schemas.microsoft.com/office/drawing/2014/main" id="{C3413071-A28D-7F48-9A23-F3063A58B4BD}"/>
              </a:ext>
            </a:extLst>
          </p:cNvPr>
          <p:cNvSpPr>
            <a:spLocks noGrp="1" noRot="1" noChangeAspect="1" noChangeArrowheads="1" noTextEdit="1"/>
          </p:cNvSpPr>
          <p:nvPr>
            <p:ph type="sldImg"/>
          </p:nvPr>
        </p:nvSpPr>
        <p:spPr>
          <a:ln/>
        </p:spPr>
      </p:sp>
      <p:sp>
        <p:nvSpPr>
          <p:cNvPr id="94212" name="Rectangle 3">
            <a:extLst>
              <a:ext uri="{FF2B5EF4-FFF2-40B4-BE49-F238E27FC236}">
                <a16:creationId xmlns:a16="http://schemas.microsoft.com/office/drawing/2014/main" id="{758A9AC3-AAF1-D349-AEC0-A79129CBFD61}"/>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41705882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3348DD29-CB58-2D4E-9218-24EA2FFFCEDA}"/>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4DC5F1C9-AA93-7C45-9822-CFDC05F7F2CC}" type="slidenum">
              <a:rPr lang="en-CA" altLang="en-US"/>
              <a:pPr/>
              <a:t>29</a:t>
            </a:fld>
            <a:endParaRPr lang="en-CA" altLang="en-US"/>
          </a:p>
        </p:txBody>
      </p:sp>
      <p:sp>
        <p:nvSpPr>
          <p:cNvPr id="96259" name="Rectangle 2">
            <a:extLst>
              <a:ext uri="{FF2B5EF4-FFF2-40B4-BE49-F238E27FC236}">
                <a16:creationId xmlns:a16="http://schemas.microsoft.com/office/drawing/2014/main" id="{AE07844C-D509-724D-B554-5DACCB563785}"/>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8C5AE3F1-2598-0C48-822E-A47079CE40EF}"/>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16241222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B3368A18-1D33-DE4F-8619-F79E8C168020}"/>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DBFDE93-E0C9-184D-B222-FF2D6FD3482D}" type="slidenum">
              <a:rPr lang="en-CA" altLang="en-US"/>
              <a:pPr/>
              <a:t>30</a:t>
            </a:fld>
            <a:endParaRPr lang="en-CA" altLang="en-US"/>
          </a:p>
        </p:txBody>
      </p:sp>
      <p:sp>
        <p:nvSpPr>
          <p:cNvPr id="98307" name="Rectangle 2">
            <a:extLst>
              <a:ext uri="{FF2B5EF4-FFF2-40B4-BE49-F238E27FC236}">
                <a16:creationId xmlns:a16="http://schemas.microsoft.com/office/drawing/2014/main" id="{620EF246-492F-C24B-9311-FADDE4FAE6F4}"/>
              </a:ext>
            </a:extLst>
          </p:cNvPr>
          <p:cNvSpPr>
            <a:spLocks noGrp="1" noRot="1" noChangeAspect="1" noChangeArrowheads="1" noTextEdit="1"/>
          </p:cNvSpPr>
          <p:nvPr>
            <p:ph type="sldImg"/>
          </p:nvPr>
        </p:nvSpPr>
        <p:spPr>
          <a:ln/>
        </p:spPr>
      </p:sp>
      <p:sp>
        <p:nvSpPr>
          <p:cNvPr id="98308" name="Rectangle 3">
            <a:extLst>
              <a:ext uri="{FF2B5EF4-FFF2-40B4-BE49-F238E27FC236}">
                <a16:creationId xmlns:a16="http://schemas.microsoft.com/office/drawing/2014/main" id="{DC86FA78-02C8-2440-B724-F5514C0C16D4}"/>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3728144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28B582E1-5ADE-3449-B0EB-1578F38E8324}"/>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1771689-3FC5-254B-8A67-BC755EA9CC13}" type="slidenum">
              <a:rPr lang="en-CA" altLang="en-US"/>
              <a:pPr/>
              <a:t>31</a:t>
            </a:fld>
            <a:endParaRPr lang="en-CA" altLang="en-US"/>
          </a:p>
        </p:txBody>
      </p:sp>
      <p:sp>
        <p:nvSpPr>
          <p:cNvPr id="100355" name="Rectangle 2">
            <a:extLst>
              <a:ext uri="{FF2B5EF4-FFF2-40B4-BE49-F238E27FC236}">
                <a16:creationId xmlns:a16="http://schemas.microsoft.com/office/drawing/2014/main" id="{553138B1-3F06-3347-874B-98019AE46269}"/>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EE813D66-E0E4-CD47-829B-CF8F470F9251}"/>
              </a:ext>
            </a:extLst>
          </p:cNvPr>
          <p:cNvSpPr>
            <a:spLocks noGrp="1" noChangeArrowheads="1"/>
          </p:cNvSpPr>
          <p:nvPr>
            <p:ph type="body" idx="1"/>
          </p:nvPr>
        </p:nvSpPr>
        <p:spPr>
          <a:noFill/>
        </p:spPr>
        <p:txBody>
          <a:bodyPr/>
          <a:lstStyle/>
          <a:p>
            <a:pPr eaLnBrk="1" hangingPunct="1"/>
            <a:r>
              <a:rPr lang="en-US" altLang="en-US"/>
              <a:t>There are several ways to ensure your results are valid.</a:t>
            </a:r>
          </a:p>
          <a:p>
            <a:pPr eaLnBrk="1" hangingPunct="1"/>
            <a:endParaRPr lang="en-US" altLang="en-US" b="1"/>
          </a:p>
          <a:p>
            <a:pPr eaLnBrk="1" hangingPunct="1"/>
            <a:r>
              <a:rPr lang="en-US" altLang="en-US" b="1" i="1"/>
              <a:t>validity tests:</a:t>
            </a:r>
            <a:endParaRPr lang="en-US" altLang="en-US"/>
          </a:p>
          <a:p>
            <a:pPr eaLnBrk="1" hangingPunct="1"/>
            <a:r>
              <a:rPr lang="en-US" altLang="en-US"/>
              <a:t>- intensive, long term endearment -- more data, repeated observation and interviews</a:t>
            </a:r>
          </a:p>
          <a:p>
            <a:pPr eaLnBrk="1" hangingPunct="1"/>
            <a:r>
              <a:rPr lang="en-US" altLang="en-US"/>
              <a:t>- rich data -- full and detailed descriptions</a:t>
            </a:r>
          </a:p>
          <a:p>
            <a:pPr eaLnBrk="1" hangingPunct="1"/>
            <a:r>
              <a:rPr lang="en-US" altLang="en-US"/>
              <a:t>- respondent validation -- ask them if the reportings are correct (though this could be </a:t>
            </a:r>
          </a:p>
          <a:p>
            <a:pPr eaLnBrk="1" hangingPunct="1"/>
            <a:r>
              <a:rPr lang="en-US" altLang="en-US"/>
              <a:t>just as invalid as the original work)</a:t>
            </a:r>
          </a:p>
          <a:p>
            <a:pPr eaLnBrk="1" hangingPunct="1"/>
            <a:r>
              <a:rPr lang="en-US" altLang="en-US"/>
              <a:t>- intervention -- interact with them and see how behavior changes</a:t>
            </a:r>
          </a:p>
          <a:p>
            <a:pPr eaLnBrk="1" hangingPunct="1"/>
            <a:r>
              <a:rPr lang="en-US" altLang="en-US"/>
              <a:t>- searching for negative cases </a:t>
            </a:r>
          </a:p>
          <a:p>
            <a:pPr eaLnBrk="1" hangingPunct="1"/>
            <a:r>
              <a:rPr lang="en-US" altLang="en-US"/>
              <a:t>- triangulation -- collect data from a variety of settings and methods</a:t>
            </a:r>
          </a:p>
          <a:p>
            <a:pPr eaLnBrk="1" hangingPunct="1"/>
            <a:r>
              <a:rPr lang="en-US" altLang="en-US"/>
              <a:t>- quasi-statistics -- e.g., frequency counts</a:t>
            </a:r>
          </a:p>
          <a:p>
            <a:pPr eaLnBrk="1" hangingPunct="1"/>
            <a:r>
              <a:rPr lang="en-US" altLang="en-US"/>
              <a:t>- comparison -- multicase, multisite studies</a:t>
            </a:r>
            <a:endParaRPr lang="en-CA" altLang="en-US"/>
          </a:p>
        </p:txBody>
      </p:sp>
    </p:spTree>
    <p:extLst>
      <p:ext uri="{BB962C8B-B14F-4D97-AF65-F5344CB8AC3E}">
        <p14:creationId xmlns:p14="http://schemas.microsoft.com/office/powerpoint/2010/main" val="36154426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EEE0F39D-275E-4443-A43A-EDEED209615A}"/>
              </a:ext>
            </a:extLst>
          </p:cNvPr>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3C73822F-6413-2540-BB4F-1CDD48137D28}" type="slidenum">
              <a:rPr lang="en-CA" altLang="en-US"/>
              <a:pPr/>
              <a:t>32</a:t>
            </a:fld>
            <a:endParaRPr lang="en-CA" altLang="en-US"/>
          </a:p>
        </p:txBody>
      </p:sp>
      <p:sp>
        <p:nvSpPr>
          <p:cNvPr id="102403" name="Rectangle 2">
            <a:extLst>
              <a:ext uri="{FF2B5EF4-FFF2-40B4-BE49-F238E27FC236}">
                <a16:creationId xmlns:a16="http://schemas.microsoft.com/office/drawing/2014/main" id="{70897020-B5C4-9645-9774-4DC8287793C5}"/>
              </a:ext>
            </a:extLst>
          </p:cNvPr>
          <p:cNvSpPr>
            <a:spLocks noGrp="1" noRot="1" noChangeAspect="1" noChangeArrowheads="1" noTextEdit="1"/>
          </p:cNvSpPr>
          <p:nvPr>
            <p:ph type="sldImg"/>
          </p:nvPr>
        </p:nvSpPr>
        <p:spPr>
          <a:ln/>
        </p:spPr>
      </p:sp>
      <p:sp>
        <p:nvSpPr>
          <p:cNvPr id="102404" name="Rectangle 3">
            <a:extLst>
              <a:ext uri="{FF2B5EF4-FFF2-40B4-BE49-F238E27FC236}">
                <a16:creationId xmlns:a16="http://schemas.microsoft.com/office/drawing/2014/main" id="{D1EAB5CE-8C4E-B541-9D47-952BDF7D5CF0}"/>
              </a:ext>
            </a:extLst>
          </p:cNvPr>
          <p:cNvSpPr>
            <a:spLocks noGrp="1" noChangeArrowheads="1"/>
          </p:cNvSpPr>
          <p:nvPr>
            <p:ph type="body" idx="1"/>
          </p:nvPr>
        </p:nvSpPr>
        <p:spPr>
          <a:noFill/>
        </p:spPr>
        <p:txBody>
          <a:bodyPr/>
          <a:lstStyle/>
          <a:p>
            <a:pPr eaLnBrk="1" hangingPunct="1"/>
            <a:r>
              <a:rPr lang="en-CA" altLang="en-US"/>
              <a:t>Internal generalizability: you may have studied only a few people within a larger group.  Do findings extend to all people in this group?</a:t>
            </a:r>
          </a:p>
          <a:p>
            <a:pPr eaLnBrk="1" hangingPunct="1"/>
            <a:endParaRPr lang="en-CA" altLang="en-US"/>
          </a:p>
          <a:p>
            <a:pPr eaLnBrk="1" hangingPunct="1"/>
            <a:r>
              <a:rPr lang="en-CA" altLang="en-US"/>
              <a:t>External generalizability: do findings extend outside this group?  </a:t>
            </a:r>
          </a:p>
          <a:p>
            <a:pPr eaLnBrk="1" hangingPunct="1"/>
            <a:r>
              <a:rPr lang="en-CA" altLang="en-US"/>
              <a:t>This is typically not the focus as qualitative studies focus on one particular type of group.</a:t>
            </a:r>
          </a:p>
          <a:p>
            <a:pPr eaLnBrk="1" hangingPunct="1"/>
            <a:endParaRPr lang="en-CA" altLang="en-US"/>
          </a:p>
          <a:p>
            <a:pPr eaLnBrk="1" hangingPunct="1"/>
            <a:r>
              <a:rPr lang="en-US" altLang="en-US"/>
              <a:t>It is difficult to get external validity (generalizability) with qualitative research.  Instead, you should seek </a:t>
            </a:r>
            <a:r>
              <a:rPr lang="en-US" altLang="en-US" b="1" i="1"/>
              <a:t>face generalizability</a:t>
            </a:r>
            <a:r>
              <a:rPr lang="en-US" altLang="en-US"/>
              <a:t> -- there is no obvious reason not to believe that the results don't genearlize to the larger population.  Use some of the validity tests just described to do this, look for negative cases, etc.</a:t>
            </a:r>
            <a:endParaRPr lang="en-CA" altLang="en-US"/>
          </a:p>
          <a:p>
            <a:pPr eaLnBrk="1" hangingPunct="1"/>
            <a:endParaRPr lang="en-CA" altLang="en-US"/>
          </a:p>
        </p:txBody>
      </p:sp>
    </p:spTree>
    <p:extLst>
      <p:ext uri="{BB962C8B-B14F-4D97-AF65-F5344CB8AC3E}">
        <p14:creationId xmlns:p14="http://schemas.microsoft.com/office/powerpoint/2010/main" val="3616086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05/07/2022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05/07/2022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05/07/2022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05/07/2022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05/07/2022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05/07/2022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05/07/2022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05/07/2022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05/07/2022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7X7VuQxPfp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11560" y="1124744"/>
            <a:ext cx="7772400" cy="1235066"/>
          </a:xfrm>
        </p:spPr>
        <p:txBody>
          <a:bodyPr/>
          <a:lstStyle/>
          <a:p>
            <a:pPr eaLnBrk="1" hangingPunct="1"/>
            <a:r>
              <a:rPr lang="en-GB" altLang="en-US" b="1" dirty="0">
                <a:solidFill>
                  <a:schemeClr val="accent2"/>
                </a:solidFill>
              </a:rPr>
              <a:t>LCDB7010</a:t>
            </a:r>
          </a:p>
        </p:txBody>
      </p:sp>
      <p:sp>
        <p:nvSpPr>
          <p:cNvPr id="6147" name="Subtitle 4"/>
          <p:cNvSpPr>
            <a:spLocks noGrp="1"/>
          </p:cNvSpPr>
          <p:nvPr>
            <p:ph type="subTitle" idx="1"/>
          </p:nvPr>
        </p:nvSpPr>
        <p:spPr>
          <a:xfrm>
            <a:off x="822791" y="2636912"/>
            <a:ext cx="7786742" cy="4536504"/>
          </a:xfrm>
        </p:spPr>
        <p:txBody>
          <a:bodyPr/>
          <a:lstStyle/>
          <a:p>
            <a:pPr eaLnBrk="1" hangingPunct="1"/>
            <a:r>
              <a:rPr lang="en-GB" altLang="en-US" sz="3600" b="1" dirty="0">
                <a:solidFill>
                  <a:schemeClr val="accent2"/>
                </a:solidFill>
              </a:rPr>
              <a:t>Converting Research into Practice</a:t>
            </a:r>
          </a:p>
          <a:p>
            <a:pPr eaLnBrk="1" hangingPunct="1"/>
            <a:r>
              <a:rPr lang="en-GB" altLang="en-US" dirty="0">
                <a:solidFill>
                  <a:schemeClr val="accent2"/>
                </a:solidFill>
              </a:rPr>
              <a:t>Week 3</a:t>
            </a:r>
          </a:p>
          <a:p>
            <a:pPr eaLnBrk="1" hangingPunct="1"/>
            <a:r>
              <a:rPr lang="en-GB" altLang="en-US" dirty="0">
                <a:solidFill>
                  <a:schemeClr val="accent2"/>
                </a:solidFill>
              </a:rPr>
              <a:t>Lecture 1 of 2</a:t>
            </a:r>
          </a:p>
          <a:p>
            <a:pPr eaLnBrk="1" hangingPunct="1"/>
            <a:endParaRPr lang="en-GB" altLang="en-US" dirty="0">
              <a:solidFill>
                <a:schemeClr val="accent2"/>
              </a:solidFill>
            </a:endParaRPr>
          </a:p>
          <a:p>
            <a:pPr eaLnBrk="1" hangingPunct="1"/>
            <a:r>
              <a:rPr lang="en-GB" altLang="en-US" sz="3200" dirty="0">
                <a:solidFill>
                  <a:schemeClr val="accent2"/>
                </a:solidFill>
                <a:ea typeface="ＭＳ Ｐゴシック" panose="020B0600070205080204" pitchFamily="34" charset="-128"/>
              </a:rPr>
              <a:t>Research, Analysis &amp; Principles</a:t>
            </a:r>
            <a:endParaRPr lang="en-GB" altLang="en-US" sz="3200" b="1" dirty="0">
              <a:solidFill>
                <a:schemeClr val="accent2"/>
              </a:solidFill>
            </a:endParaRPr>
          </a:p>
          <a:p>
            <a:pPr eaLnBrk="1" hangingPunct="1"/>
            <a:endParaRPr lang="en-GB" altLang="en-US"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D402B6A-63EC-D44B-B318-578EF3B2BED3}"/>
              </a:ext>
            </a:extLst>
          </p:cNvPr>
          <p:cNvSpPr>
            <a:spLocks noGrp="1"/>
          </p:cNvSpPr>
          <p:nvPr>
            <p:ph type="title"/>
          </p:nvPr>
        </p:nvSpPr>
        <p:spPr/>
        <p:txBody>
          <a:bodyPr/>
          <a:lstStyle/>
          <a:p>
            <a:r>
              <a:rPr lang="en-GB" altLang="en-US" dirty="0">
                <a:ea typeface="ＭＳ Ｐゴシック" panose="020B0600070205080204" pitchFamily="34" charset="-128"/>
              </a:rPr>
              <a:t>Research, Analysis &amp; Principles</a:t>
            </a:r>
          </a:p>
        </p:txBody>
      </p:sp>
      <p:sp>
        <p:nvSpPr>
          <p:cNvPr id="3075" name="Content Placeholder 2">
            <a:extLst>
              <a:ext uri="{FF2B5EF4-FFF2-40B4-BE49-F238E27FC236}">
                <a16:creationId xmlns:a16="http://schemas.microsoft.com/office/drawing/2014/main" id="{858AAB8A-D6C7-CE4C-8B59-5A358F5872F4}"/>
              </a:ext>
            </a:extLst>
          </p:cNvPr>
          <p:cNvSpPr>
            <a:spLocks noGrp="1"/>
          </p:cNvSpPr>
          <p:nvPr>
            <p:ph idx="1"/>
          </p:nvPr>
        </p:nvSpPr>
        <p:spPr/>
        <p:txBody>
          <a:bodyPr/>
          <a:lstStyle/>
          <a:p>
            <a:pPr marL="0" indent="0">
              <a:buNone/>
            </a:pPr>
            <a:r>
              <a:rPr lang="en-GB" altLang="en-US" sz="2600" dirty="0">
                <a:ea typeface="ＭＳ Ｐゴシック" panose="020B0600070205080204" pitchFamily="34" charset="-128"/>
              </a:rPr>
              <a:t>Qualitative perspective:</a:t>
            </a:r>
          </a:p>
          <a:p>
            <a:r>
              <a:rPr lang="en-GB" altLang="en-US" sz="2600" dirty="0">
                <a:ea typeface="ＭＳ Ｐゴシック" panose="020B0600070205080204" pitchFamily="34" charset="-128"/>
              </a:rPr>
              <a:t>Aim is to uncover </a:t>
            </a:r>
            <a:r>
              <a:rPr lang="en-GB" altLang="en-US" sz="2600" i="1" dirty="0">
                <a:ea typeface="ＭＳ Ｐゴシック" panose="020B0600070205080204" pitchFamily="34" charset="-128"/>
              </a:rPr>
              <a:t>meaning</a:t>
            </a:r>
            <a:r>
              <a:rPr lang="en-GB" altLang="en-US" sz="2600" dirty="0">
                <a:ea typeface="ＭＳ Ｐゴシック" panose="020B0600070205080204" pitchFamily="34" charset="-128"/>
              </a:rPr>
              <a:t> from the data</a:t>
            </a:r>
          </a:p>
          <a:p>
            <a:r>
              <a:rPr lang="en-GB" altLang="en-US" sz="2600" dirty="0">
                <a:ea typeface="ＭＳ Ｐゴシック" panose="020B0600070205080204" pitchFamily="34" charset="-128"/>
              </a:rPr>
              <a:t>This is a process of interpretation: influenced by the researcher’s perspectives</a:t>
            </a:r>
          </a:p>
          <a:p>
            <a:r>
              <a:rPr lang="en-GB" altLang="en-US" sz="2600" dirty="0">
                <a:ea typeface="ＭＳ Ｐゴシック" panose="020B0600070205080204" pitchFamily="34" charset="-128"/>
              </a:rPr>
              <a:t>Interpretations must be based on the data.</a:t>
            </a:r>
          </a:p>
          <a:p>
            <a:r>
              <a:rPr lang="en-GB" altLang="en-US" sz="2600" dirty="0">
                <a:ea typeface="ＭＳ Ｐゴシック" panose="020B0600070205080204" pitchFamily="34" charset="-128"/>
              </a:rPr>
              <a:t>Researcher tries to capture the intended meanings and develop an interpretive framework </a:t>
            </a:r>
          </a:p>
          <a:p>
            <a:r>
              <a:rPr lang="en-GB" altLang="en-US" sz="2600" dirty="0">
                <a:ea typeface="ＭＳ Ｐゴシック" panose="020B0600070205080204" pitchFamily="34" charset="-128"/>
              </a:rPr>
              <a:t>Check framework against the data</a:t>
            </a:r>
          </a:p>
        </p:txBody>
      </p:sp>
    </p:spTree>
    <p:extLst>
      <p:ext uri="{BB962C8B-B14F-4D97-AF65-F5344CB8AC3E}">
        <p14:creationId xmlns:p14="http://schemas.microsoft.com/office/powerpoint/2010/main" val="516023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3B127E31-A070-4E43-BC36-831FD2E3B2DD}"/>
              </a:ext>
            </a:extLst>
          </p:cNvPr>
          <p:cNvSpPr>
            <a:spLocks noGrp="1"/>
          </p:cNvSpPr>
          <p:nvPr>
            <p:ph type="title"/>
          </p:nvPr>
        </p:nvSpPr>
        <p:spPr/>
        <p:txBody>
          <a:bodyPr/>
          <a:lstStyle/>
          <a:p>
            <a:r>
              <a:rPr lang="en-GB" altLang="en-US" dirty="0">
                <a:ea typeface="ＭＳ Ｐゴシック" panose="020B0600070205080204" pitchFamily="34" charset="-128"/>
              </a:rPr>
              <a:t>Research analysis: how?</a:t>
            </a:r>
          </a:p>
        </p:txBody>
      </p:sp>
      <p:sp>
        <p:nvSpPr>
          <p:cNvPr id="4099" name="Content Placeholder 2">
            <a:extLst>
              <a:ext uri="{FF2B5EF4-FFF2-40B4-BE49-F238E27FC236}">
                <a16:creationId xmlns:a16="http://schemas.microsoft.com/office/drawing/2014/main" id="{43D63B86-EE35-434E-8B75-9B56C2FA4FB9}"/>
              </a:ext>
            </a:extLst>
          </p:cNvPr>
          <p:cNvSpPr>
            <a:spLocks noGrp="1"/>
          </p:cNvSpPr>
          <p:nvPr>
            <p:ph idx="1"/>
          </p:nvPr>
        </p:nvSpPr>
        <p:spPr>
          <a:xfrm>
            <a:off x="539750" y="1773238"/>
            <a:ext cx="8135938" cy="4114800"/>
          </a:xfrm>
        </p:spPr>
        <p:txBody>
          <a:bodyPr/>
          <a:lstStyle/>
          <a:p>
            <a:r>
              <a:rPr lang="en-GB" altLang="en-US" sz="3000">
                <a:ea typeface="ＭＳ Ｐゴシック" panose="020B0600070205080204" pitchFamily="34" charset="-128"/>
              </a:rPr>
              <a:t>Look for themes, categories, similarities and differences in data.</a:t>
            </a:r>
          </a:p>
          <a:p>
            <a:r>
              <a:rPr lang="en-GB" altLang="en-US" sz="3000">
                <a:ea typeface="ＭＳ Ｐゴシック" panose="020B0600070205080204" pitchFamily="34" charset="-128"/>
              </a:rPr>
              <a:t>Assign codes related to these themes, and use them to code relevant passages of text.</a:t>
            </a:r>
          </a:p>
          <a:p>
            <a:r>
              <a:rPr lang="en-GB" altLang="en-US" sz="3000">
                <a:ea typeface="ＭＳ Ｐゴシック" panose="020B0600070205080204" pitchFamily="34" charset="-128"/>
              </a:rPr>
              <a:t>Interpret the meaning of your participants’ words: what do they say about each theme?</a:t>
            </a:r>
          </a:p>
          <a:p>
            <a:r>
              <a:rPr lang="en-GB" altLang="en-US" sz="3000">
                <a:ea typeface="ＭＳ Ｐゴシック" panose="020B0600070205080204" pitchFamily="34" charset="-128"/>
              </a:rPr>
              <a:t>Pull up quotes to support your arguments.</a:t>
            </a:r>
          </a:p>
          <a:p>
            <a:endParaRPr lang="en-GB" altLang="en-US" sz="2800">
              <a:ea typeface="ＭＳ Ｐゴシック" panose="020B0600070205080204" pitchFamily="34" charset="-128"/>
            </a:endParaRPr>
          </a:p>
        </p:txBody>
      </p:sp>
    </p:spTree>
    <p:extLst>
      <p:ext uri="{BB962C8B-B14F-4D97-AF65-F5344CB8AC3E}">
        <p14:creationId xmlns:p14="http://schemas.microsoft.com/office/powerpoint/2010/main" val="1863134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D7D7D66-F022-E24A-973D-97C8079CA0B5}"/>
              </a:ext>
            </a:extLst>
          </p:cNvPr>
          <p:cNvSpPr>
            <a:spLocks noGrp="1" noChangeArrowheads="1"/>
          </p:cNvSpPr>
          <p:nvPr>
            <p:ph type="title"/>
          </p:nvPr>
        </p:nvSpPr>
        <p:spPr/>
        <p:txBody>
          <a:bodyPr/>
          <a:lstStyle/>
          <a:p>
            <a:pPr eaLnBrk="1" hangingPunct="1"/>
            <a:r>
              <a:rPr lang="en-CA" altLang="en-US"/>
              <a:t>Outline</a:t>
            </a:r>
          </a:p>
        </p:txBody>
      </p:sp>
      <p:sp>
        <p:nvSpPr>
          <p:cNvPr id="15363" name="Rectangle 3">
            <a:extLst>
              <a:ext uri="{FF2B5EF4-FFF2-40B4-BE49-F238E27FC236}">
                <a16:creationId xmlns:a16="http://schemas.microsoft.com/office/drawing/2014/main" id="{A4097495-890E-6840-96F2-D7CF316A394A}"/>
              </a:ext>
            </a:extLst>
          </p:cNvPr>
          <p:cNvSpPr>
            <a:spLocks noGrp="1" noChangeArrowheads="1"/>
          </p:cNvSpPr>
          <p:nvPr>
            <p:ph idx="1"/>
          </p:nvPr>
        </p:nvSpPr>
        <p:spPr/>
        <p:txBody>
          <a:bodyPr/>
          <a:lstStyle/>
          <a:p>
            <a:pPr eaLnBrk="1" hangingPunct="1"/>
            <a:r>
              <a:rPr lang="en-CA" altLang="en-US"/>
              <a:t>Qualitative research</a:t>
            </a:r>
          </a:p>
          <a:p>
            <a:pPr eaLnBrk="1" hangingPunct="1"/>
            <a:endParaRPr lang="en-CA" altLang="en-US"/>
          </a:p>
          <a:p>
            <a:pPr eaLnBrk="1" hangingPunct="1"/>
            <a:r>
              <a:rPr lang="en-CA" altLang="en-US"/>
              <a:t>Analysis methods</a:t>
            </a:r>
          </a:p>
          <a:p>
            <a:pPr eaLnBrk="1" hangingPunct="1"/>
            <a:endParaRPr lang="en-CA" altLang="en-US"/>
          </a:p>
          <a:p>
            <a:pPr eaLnBrk="1" hangingPunct="1"/>
            <a:r>
              <a:rPr lang="en-CA" altLang="en-US"/>
              <a:t>Validity and generalizability</a:t>
            </a:r>
            <a:endParaRPr lang="en-CA" altLang="en-US" sz="2800"/>
          </a:p>
          <a:p>
            <a:pPr eaLnBrk="1" hangingPunct="1"/>
            <a:endParaRPr lang="en-CA" altLang="en-US"/>
          </a:p>
          <a:p>
            <a:pPr eaLnBrk="1" hangingPunct="1">
              <a:buFontTx/>
              <a:buNone/>
            </a:pPr>
            <a:endParaRPr lang="en-CA" altLang="en-US"/>
          </a:p>
          <a:p>
            <a:pPr eaLnBrk="1" hangingPunct="1">
              <a:buFontTx/>
              <a:buNone/>
            </a:pPr>
            <a:endParaRPr lang="en-CA" altLang="en-US"/>
          </a:p>
          <a:p>
            <a:pPr eaLnBrk="1" hangingPunct="1"/>
            <a:endParaRPr lang="en-CA" altLang="en-US" sz="2800"/>
          </a:p>
        </p:txBody>
      </p:sp>
    </p:spTree>
    <p:extLst>
      <p:ext uri="{BB962C8B-B14F-4D97-AF65-F5344CB8AC3E}">
        <p14:creationId xmlns:p14="http://schemas.microsoft.com/office/powerpoint/2010/main" val="793384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4B0DA41-14B5-EF43-B475-DAD2FA8316D1}"/>
              </a:ext>
            </a:extLst>
          </p:cNvPr>
          <p:cNvSpPr>
            <a:spLocks noGrp="1" noChangeArrowheads="1"/>
          </p:cNvSpPr>
          <p:nvPr>
            <p:ph type="title"/>
          </p:nvPr>
        </p:nvSpPr>
        <p:spPr/>
        <p:txBody>
          <a:bodyPr/>
          <a:lstStyle/>
          <a:p>
            <a:pPr eaLnBrk="1" hangingPunct="1"/>
            <a:r>
              <a:rPr lang="en-CA" altLang="en-US"/>
              <a:t>Qualitative Research Methods</a:t>
            </a:r>
          </a:p>
        </p:txBody>
      </p:sp>
      <p:sp>
        <p:nvSpPr>
          <p:cNvPr id="16387" name="Rectangle 3">
            <a:extLst>
              <a:ext uri="{FF2B5EF4-FFF2-40B4-BE49-F238E27FC236}">
                <a16:creationId xmlns:a16="http://schemas.microsoft.com/office/drawing/2014/main" id="{B4F88B31-63E4-3542-B6B0-6E73C359781B}"/>
              </a:ext>
            </a:extLst>
          </p:cNvPr>
          <p:cNvSpPr>
            <a:spLocks noGrp="1" noChangeArrowheads="1"/>
          </p:cNvSpPr>
          <p:nvPr>
            <p:ph idx="1"/>
          </p:nvPr>
        </p:nvSpPr>
        <p:spPr>
          <a:xfrm>
            <a:off x="422264" y="1196752"/>
            <a:ext cx="8229600" cy="3917032"/>
          </a:xfrm>
        </p:spPr>
        <p:txBody>
          <a:bodyPr/>
          <a:lstStyle/>
          <a:p>
            <a:pPr eaLnBrk="1" hangingPunct="1"/>
            <a:r>
              <a:rPr lang="en-CA" altLang="en-US" dirty="0"/>
              <a:t>Interviews</a:t>
            </a:r>
          </a:p>
          <a:p>
            <a:pPr lvl="1" eaLnBrk="1" hangingPunct="1"/>
            <a:r>
              <a:rPr lang="en-CA" altLang="en-US" dirty="0"/>
              <a:t>Ethnographic interviews </a:t>
            </a:r>
            <a:r>
              <a:rPr lang="en-CA" altLang="en-US" sz="1400" dirty="0"/>
              <a:t>(Spradley, 1979)</a:t>
            </a:r>
          </a:p>
          <a:p>
            <a:pPr lvl="1" eaLnBrk="1" hangingPunct="1"/>
            <a:r>
              <a:rPr lang="en-CA" altLang="en-US" dirty="0"/>
              <a:t>Contextual interviews </a:t>
            </a:r>
            <a:r>
              <a:rPr lang="en-CA" altLang="en-US" sz="1400" dirty="0"/>
              <a:t>(</a:t>
            </a:r>
            <a:r>
              <a:rPr lang="en-CA" altLang="en-US" sz="1400" dirty="0" err="1"/>
              <a:t>Holtzblatt</a:t>
            </a:r>
            <a:r>
              <a:rPr lang="en-CA" altLang="en-US" sz="1400" dirty="0"/>
              <a:t> and Jones, 1995)</a:t>
            </a:r>
          </a:p>
          <a:p>
            <a:pPr lvl="1" eaLnBrk="1" hangingPunct="1"/>
            <a:endParaRPr lang="en-CA" altLang="en-US" sz="1400" dirty="0"/>
          </a:p>
          <a:p>
            <a:pPr eaLnBrk="1" hangingPunct="1"/>
            <a:r>
              <a:rPr lang="en-CA" altLang="en-US" dirty="0"/>
              <a:t>Ethnographic observation </a:t>
            </a:r>
            <a:r>
              <a:rPr lang="en-CA" altLang="en-US" sz="1400" dirty="0"/>
              <a:t>(Spradley, 1980)</a:t>
            </a:r>
            <a:endParaRPr lang="en-CA" altLang="en-US" sz="2000" dirty="0"/>
          </a:p>
          <a:p>
            <a:pPr eaLnBrk="1" hangingPunct="1"/>
            <a:endParaRPr lang="en-CA" altLang="en-US" sz="2000" dirty="0"/>
          </a:p>
          <a:p>
            <a:pPr eaLnBrk="1" hangingPunct="1"/>
            <a:r>
              <a:rPr lang="en-CA" altLang="en-US" dirty="0"/>
              <a:t>Participatory design sessions </a:t>
            </a:r>
            <a:r>
              <a:rPr lang="en-CA" altLang="en-US" sz="1400" dirty="0"/>
              <a:t>(Sanders, 2005)</a:t>
            </a:r>
          </a:p>
          <a:p>
            <a:pPr eaLnBrk="1" hangingPunct="1"/>
            <a:endParaRPr lang="en-CA" altLang="en-US" sz="1400" dirty="0"/>
          </a:p>
          <a:p>
            <a:pPr eaLnBrk="1" hangingPunct="1"/>
            <a:r>
              <a:rPr lang="en-CA" altLang="en-US" dirty="0"/>
              <a:t>Field deployments</a:t>
            </a:r>
            <a:endParaRPr lang="en-CA" altLang="en-US" sz="1400" dirty="0"/>
          </a:p>
          <a:p>
            <a:pPr eaLnBrk="1" hangingPunct="1"/>
            <a:endParaRPr lang="en-CA" altLang="en-US" sz="1400" dirty="0"/>
          </a:p>
          <a:p>
            <a:pPr eaLnBrk="1" hangingPunct="1"/>
            <a:endParaRPr lang="en-CA" altLang="en-US" sz="1400" dirty="0"/>
          </a:p>
          <a:p>
            <a:pPr eaLnBrk="1" hangingPunct="1"/>
            <a:endParaRPr lang="en-CA" altLang="en-US" sz="2000" dirty="0"/>
          </a:p>
          <a:p>
            <a:pPr eaLnBrk="1" hangingPunct="1"/>
            <a:endParaRPr lang="en-CA" altLang="en-US" dirty="0"/>
          </a:p>
          <a:p>
            <a:pPr eaLnBrk="1" hangingPunct="1"/>
            <a:endParaRPr lang="en-CA" altLang="en-US" dirty="0"/>
          </a:p>
          <a:p>
            <a:pPr eaLnBrk="1" hangingPunct="1"/>
            <a:endParaRPr lang="en-CA" altLang="en-US" dirty="0"/>
          </a:p>
        </p:txBody>
      </p:sp>
    </p:spTree>
    <p:extLst>
      <p:ext uri="{BB962C8B-B14F-4D97-AF65-F5344CB8AC3E}">
        <p14:creationId xmlns:p14="http://schemas.microsoft.com/office/powerpoint/2010/main" val="283842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9713CAA-9FFE-E64A-868C-762E23077067}"/>
              </a:ext>
            </a:extLst>
          </p:cNvPr>
          <p:cNvSpPr>
            <a:spLocks noGrp="1" noChangeArrowheads="1"/>
          </p:cNvSpPr>
          <p:nvPr>
            <p:ph type="title"/>
          </p:nvPr>
        </p:nvSpPr>
        <p:spPr/>
        <p:txBody>
          <a:bodyPr/>
          <a:lstStyle/>
          <a:p>
            <a:pPr eaLnBrk="1" hangingPunct="1"/>
            <a:r>
              <a:rPr lang="en-CA" altLang="en-US"/>
              <a:t>Qualitative Research Goals</a:t>
            </a:r>
          </a:p>
        </p:txBody>
      </p:sp>
      <p:sp>
        <p:nvSpPr>
          <p:cNvPr id="17411" name="Rectangle 3">
            <a:extLst>
              <a:ext uri="{FF2B5EF4-FFF2-40B4-BE49-F238E27FC236}">
                <a16:creationId xmlns:a16="http://schemas.microsoft.com/office/drawing/2014/main" id="{2906CC20-28E1-184A-8FD2-D17F890962E0}"/>
              </a:ext>
            </a:extLst>
          </p:cNvPr>
          <p:cNvSpPr>
            <a:spLocks noGrp="1" noChangeArrowheads="1"/>
          </p:cNvSpPr>
          <p:nvPr>
            <p:ph idx="1"/>
          </p:nvPr>
        </p:nvSpPr>
        <p:spPr/>
        <p:txBody>
          <a:bodyPr/>
          <a:lstStyle/>
          <a:p>
            <a:pPr eaLnBrk="1" hangingPunct="1"/>
            <a:r>
              <a:rPr lang="en-CA" altLang="en-US"/>
              <a:t>Meaning: </a:t>
            </a:r>
            <a:r>
              <a:rPr lang="en-CA" altLang="en-US" sz="2000"/>
              <a:t>how people see the world</a:t>
            </a:r>
          </a:p>
          <a:p>
            <a:pPr lvl="1" eaLnBrk="1" hangingPunct="1"/>
            <a:endParaRPr lang="en-CA" altLang="en-US"/>
          </a:p>
          <a:p>
            <a:pPr eaLnBrk="1" hangingPunct="1"/>
            <a:r>
              <a:rPr lang="en-CA" altLang="en-US"/>
              <a:t>Context: </a:t>
            </a:r>
            <a:r>
              <a:rPr lang="en-CA" altLang="en-US" sz="2000"/>
              <a:t>the world in which people act</a:t>
            </a:r>
          </a:p>
          <a:p>
            <a:pPr lvl="1" eaLnBrk="1" hangingPunct="1"/>
            <a:endParaRPr lang="en-CA" altLang="en-US"/>
          </a:p>
          <a:p>
            <a:pPr eaLnBrk="1" hangingPunct="1"/>
            <a:r>
              <a:rPr lang="en-CA" altLang="en-US"/>
              <a:t>Process: </a:t>
            </a:r>
            <a:r>
              <a:rPr lang="en-CA" altLang="en-US" sz="2000"/>
              <a:t>what actions and activities people do</a:t>
            </a:r>
          </a:p>
          <a:p>
            <a:pPr eaLnBrk="1" hangingPunct="1"/>
            <a:endParaRPr lang="en-CA" altLang="en-US" sz="2000"/>
          </a:p>
          <a:p>
            <a:pPr eaLnBrk="1" hangingPunct="1"/>
            <a:r>
              <a:rPr lang="en-CA" altLang="en-US"/>
              <a:t>Reasoning: </a:t>
            </a:r>
            <a:r>
              <a:rPr lang="en-CA" altLang="en-US" sz="2000"/>
              <a:t>why people act and behave the way they do</a:t>
            </a:r>
          </a:p>
          <a:p>
            <a:pPr eaLnBrk="1" hangingPunct="1"/>
            <a:endParaRPr lang="en-CA" altLang="en-US" sz="2000"/>
          </a:p>
          <a:p>
            <a:pPr lvl="1" eaLnBrk="1" hangingPunct="1"/>
            <a:endParaRPr lang="en-CA" altLang="en-US"/>
          </a:p>
          <a:p>
            <a:pPr eaLnBrk="1" hangingPunct="1"/>
            <a:endParaRPr lang="en-CA" altLang="en-US"/>
          </a:p>
          <a:p>
            <a:pPr eaLnBrk="1" hangingPunct="1"/>
            <a:endParaRPr lang="en-CA" altLang="en-US"/>
          </a:p>
          <a:p>
            <a:pPr eaLnBrk="1" hangingPunct="1"/>
            <a:endParaRPr lang="en-CA" altLang="en-US"/>
          </a:p>
        </p:txBody>
      </p:sp>
      <p:sp>
        <p:nvSpPr>
          <p:cNvPr id="17412" name="Text Box 4">
            <a:extLst>
              <a:ext uri="{FF2B5EF4-FFF2-40B4-BE49-F238E27FC236}">
                <a16:creationId xmlns:a16="http://schemas.microsoft.com/office/drawing/2014/main" id="{963E920E-F5A6-344D-9059-41490A389A13}"/>
              </a:ext>
            </a:extLst>
          </p:cNvPr>
          <p:cNvSpPr txBox="1">
            <a:spLocks noChangeArrowheads="1"/>
          </p:cNvSpPr>
          <p:nvPr/>
        </p:nvSpPr>
        <p:spPr bwMode="auto">
          <a:xfrm>
            <a:off x="323850" y="6381750"/>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Tree>
    <p:extLst>
      <p:ext uri="{BB962C8B-B14F-4D97-AF65-F5344CB8AC3E}">
        <p14:creationId xmlns:p14="http://schemas.microsoft.com/office/powerpoint/2010/main" val="997037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5D00D9D-E68F-C842-AD3C-9623E45B9622}"/>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19459" name="Rectangle 3">
            <a:extLst>
              <a:ext uri="{FF2B5EF4-FFF2-40B4-BE49-F238E27FC236}">
                <a16:creationId xmlns:a16="http://schemas.microsoft.com/office/drawing/2014/main" id="{65B087AA-1FF1-9940-9E90-EE63BA8A9448}"/>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t>Explanation through numbers</a:t>
            </a:r>
          </a:p>
          <a:p>
            <a:pPr eaLnBrk="1" hangingPunct="1">
              <a:lnSpc>
                <a:spcPct val="80000"/>
              </a:lnSpc>
            </a:pPr>
            <a:endParaRPr lang="en-CA" altLang="en-US" sz="2000"/>
          </a:p>
          <a:p>
            <a:pPr eaLnBrk="1" hangingPunct="1">
              <a:lnSpc>
                <a:spcPct val="80000"/>
              </a:lnSpc>
            </a:pPr>
            <a:r>
              <a:rPr lang="en-CA" altLang="en-US" sz="2000"/>
              <a:t>Objective</a:t>
            </a:r>
          </a:p>
          <a:p>
            <a:pPr eaLnBrk="1" hangingPunct="1">
              <a:lnSpc>
                <a:spcPct val="80000"/>
              </a:lnSpc>
            </a:pPr>
            <a:endParaRPr lang="en-CA" altLang="en-US" sz="2000"/>
          </a:p>
          <a:p>
            <a:pPr eaLnBrk="1" hangingPunct="1">
              <a:lnSpc>
                <a:spcPct val="80000"/>
              </a:lnSpc>
            </a:pPr>
            <a:r>
              <a:rPr lang="en-CA" altLang="en-US" sz="2000"/>
              <a:t>Deductive reasoning</a:t>
            </a:r>
          </a:p>
          <a:p>
            <a:pPr eaLnBrk="1" hangingPunct="1">
              <a:lnSpc>
                <a:spcPct val="80000"/>
              </a:lnSpc>
            </a:pPr>
            <a:endParaRPr lang="en-CA" altLang="en-US" sz="2000"/>
          </a:p>
          <a:p>
            <a:pPr eaLnBrk="1" hangingPunct="1">
              <a:lnSpc>
                <a:spcPct val="80000"/>
              </a:lnSpc>
            </a:pPr>
            <a:r>
              <a:rPr lang="en-CA" altLang="en-US" sz="2000"/>
              <a:t>Predefined variables and measurement</a:t>
            </a:r>
          </a:p>
          <a:p>
            <a:pPr eaLnBrk="1" hangingPunct="1">
              <a:lnSpc>
                <a:spcPct val="80000"/>
              </a:lnSpc>
            </a:pPr>
            <a:endParaRPr lang="en-CA" altLang="en-US" sz="2000"/>
          </a:p>
          <a:p>
            <a:pPr eaLnBrk="1" hangingPunct="1">
              <a:lnSpc>
                <a:spcPct val="80000"/>
              </a:lnSpc>
            </a:pPr>
            <a:r>
              <a:rPr lang="en-CA" altLang="en-US" sz="2000"/>
              <a:t>Data collection before analysis</a:t>
            </a:r>
          </a:p>
          <a:p>
            <a:pPr eaLnBrk="1" hangingPunct="1">
              <a:lnSpc>
                <a:spcPct val="80000"/>
              </a:lnSpc>
              <a:buFontTx/>
              <a:buNone/>
            </a:pPr>
            <a:br>
              <a:rPr lang="en-CA" altLang="en-US" sz="2000"/>
            </a:br>
            <a:endParaRPr lang="en-CA" altLang="en-US" sz="2000"/>
          </a:p>
          <a:p>
            <a:pPr eaLnBrk="1" hangingPunct="1">
              <a:lnSpc>
                <a:spcPct val="80000"/>
              </a:lnSpc>
            </a:pPr>
            <a:r>
              <a:rPr lang="en-CA" altLang="en-US" sz="2000"/>
              <a:t>Cause and effect relationships</a:t>
            </a:r>
          </a:p>
          <a:p>
            <a:pPr eaLnBrk="1" hangingPunct="1">
              <a:lnSpc>
                <a:spcPct val="80000"/>
              </a:lnSpc>
            </a:pPr>
            <a:endParaRPr lang="en-CA" altLang="en-US" sz="2000"/>
          </a:p>
          <a:p>
            <a:pPr eaLnBrk="1" hangingPunct="1">
              <a:lnSpc>
                <a:spcPct val="80000"/>
              </a:lnSpc>
            </a:pPr>
            <a:endParaRPr lang="en-CA" altLang="en-US" sz="2400"/>
          </a:p>
        </p:txBody>
      </p:sp>
      <p:sp>
        <p:nvSpPr>
          <p:cNvPr id="19460" name="Rectangle 5">
            <a:extLst>
              <a:ext uri="{FF2B5EF4-FFF2-40B4-BE49-F238E27FC236}">
                <a16:creationId xmlns:a16="http://schemas.microsoft.com/office/drawing/2014/main" id="{F8982557-F07A-8341-B4DE-AEE261CCD7DB}"/>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1679995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F6F2A68-1E83-2A4F-BBBC-058E10BC0438}"/>
              </a:ext>
            </a:extLst>
          </p:cNvPr>
          <p:cNvSpPr>
            <a:spLocks noGrp="1"/>
          </p:cNvSpPr>
          <p:nvPr>
            <p:ph type="title"/>
          </p:nvPr>
        </p:nvSpPr>
        <p:spPr/>
        <p:txBody>
          <a:bodyPr/>
          <a:lstStyle/>
          <a:p>
            <a:pPr eaLnBrk="1" hangingPunct="1"/>
            <a:endParaRPr lang="en-GB" altLang="en-US"/>
          </a:p>
        </p:txBody>
      </p:sp>
      <p:sp>
        <p:nvSpPr>
          <p:cNvPr id="21507" name="Content Placeholder 2">
            <a:extLst>
              <a:ext uri="{FF2B5EF4-FFF2-40B4-BE49-F238E27FC236}">
                <a16:creationId xmlns:a16="http://schemas.microsoft.com/office/drawing/2014/main" id="{BE69143E-7463-C44D-99B8-7A5416DFA1ED}"/>
              </a:ext>
            </a:extLst>
          </p:cNvPr>
          <p:cNvSpPr>
            <a:spLocks noGrp="1"/>
          </p:cNvSpPr>
          <p:nvPr>
            <p:ph idx="1"/>
          </p:nvPr>
        </p:nvSpPr>
        <p:spPr/>
        <p:txBody>
          <a:bodyPr/>
          <a:lstStyle/>
          <a:p>
            <a:pPr eaLnBrk="1" hangingPunct="1">
              <a:lnSpc>
                <a:spcPct val="80000"/>
              </a:lnSpc>
            </a:pPr>
            <a:r>
              <a:rPr lang="en-CA" altLang="en-US" sz="3200"/>
              <a:t>Quantitative relies on deductive reasoning where you will start with a hypothesis or principle and attempt to prove/disprove it.</a:t>
            </a:r>
          </a:p>
          <a:p>
            <a:pPr eaLnBrk="1" hangingPunct="1">
              <a:lnSpc>
                <a:spcPct val="80000"/>
              </a:lnSpc>
            </a:pPr>
            <a:r>
              <a:rPr lang="en-CA" altLang="en-US" sz="3200"/>
              <a:t>Qualitative relies on inductive reasoning in which general principles are derived from particular facts or instances.  You don’t start with a hypothesis.  You start by observing small samples and drawing larger conclusions about populations as a whole from these observations.</a:t>
            </a:r>
          </a:p>
          <a:p>
            <a:pPr eaLnBrk="1" hangingPunct="1"/>
            <a:endParaRPr lang="en-GB" altLang="en-US"/>
          </a:p>
        </p:txBody>
      </p:sp>
    </p:spTree>
    <p:extLst>
      <p:ext uri="{BB962C8B-B14F-4D97-AF65-F5344CB8AC3E}">
        <p14:creationId xmlns:p14="http://schemas.microsoft.com/office/powerpoint/2010/main" val="1635975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A41DA0B-17D6-BF42-96D5-B36B3C430C95}"/>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22531" name="Rectangle 3">
            <a:extLst>
              <a:ext uri="{FF2B5EF4-FFF2-40B4-BE49-F238E27FC236}">
                <a16:creationId xmlns:a16="http://schemas.microsoft.com/office/drawing/2014/main" id="{48BC31AE-8B39-4C4D-B90A-744238D21087}"/>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t>Explanation through numbers</a:t>
            </a:r>
          </a:p>
          <a:p>
            <a:pPr eaLnBrk="1" hangingPunct="1">
              <a:lnSpc>
                <a:spcPct val="80000"/>
              </a:lnSpc>
            </a:pPr>
            <a:endParaRPr lang="en-CA" altLang="en-US" sz="2000"/>
          </a:p>
          <a:p>
            <a:pPr eaLnBrk="1" hangingPunct="1">
              <a:lnSpc>
                <a:spcPct val="80000"/>
              </a:lnSpc>
            </a:pPr>
            <a:r>
              <a:rPr lang="en-CA" altLang="en-US" sz="2000">
                <a:solidFill>
                  <a:srgbClr val="969696"/>
                </a:solidFill>
              </a:rPr>
              <a:t>Objective</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Deductive reasoning</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Predefined variables and measurement</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Data collection before analysis</a:t>
            </a:r>
          </a:p>
          <a:p>
            <a:pPr eaLnBrk="1" hangingPunct="1">
              <a:lnSpc>
                <a:spcPct val="80000"/>
              </a:lnSpc>
              <a:buFontTx/>
              <a:buNone/>
            </a:pPr>
            <a:br>
              <a:rPr lang="en-CA" altLang="en-US" sz="2000">
                <a:solidFill>
                  <a:srgbClr val="969696"/>
                </a:solidFill>
              </a:rPr>
            </a:br>
            <a:endParaRPr lang="en-CA" altLang="en-US" sz="2000">
              <a:solidFill>
                <a:srgbClr val="969696"/>
              </a:solidFill>
            </a:endParaRPr>
          </a:p>
          <a:p>
            <a:pPr eaLnBrk="1" hangingPunct="1">
              <a:lnSpc>
                <a:spcPct val="80000"/>
              </a:lnSpc>
            </a:pPr>
            <a:r>
              <a:rPr lang="en-CA" altLang="en-US" sz="2000">
                <a:solidFill>
                  <a:srgbClr val="969696"/>
                </a:solidFill>
              </a:rPr>
              <a:t>Cause and effect relationships</a:t>
            </a:r>
          </a:p>
          <a:p>
            <a:pPr eaLnBrk="1" hangingPunct="1">
              <a:lnSpc>
                <a:spcPct val="80000"/>
              </a:lnSpc>
            </a:pPr>
            <a:endParaRPr lang="en-CA" altLang="en-US" sz="2000">
              <a:solidFill>
                <a:schemeClr val="folHlink"/>
              </a:solidFill>
            </a:endParaRPr>
          </a:p>
          <a:p>
            <a:pPr eaLnBrk="1" hangingPunct="1">
              <a:lnSpc>
                <a:spcPct val="80000"/>
              </a:lnSpc>
            </a:pPr>
            <a:endParaRPr lang="en-CA" altLang="en-US" sz="2400">
              <a:solidFill>
                <a:schemeClr val="folHlink"/>
              </a:solidFill>
            </a:endParaRPr>
          </a:p>
        </p:txBody>
      </p:sp>
      <p:sp>
        <p:nvSpPr>
          <p:cNvPr id="22532" name="Rectangle 4">
            <a:extLst>
              <a:ext uri="{FF2B5EF4-FFF2-40B4-BE49-F238E27FC236}">
                <a16:creationId xmlns:a16="http://schemas.microsoft.com/office/drawing/2014/main" id="{55A2663C-D672-EE4B-B527-61D51B2D2C3D}"/>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2176990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A37720C2-6472-3041-AB1C-58EF5323A4A1}"/>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24579" name="Rectangle 3">
            <a:extLst>
              <a:ext uri="{FF2B5EF4-FFF2-40B4-BE49-F238E27FC236}">
                <a16:creationId xmlns:a16="http://schemas.microsoft.com/office/drawing/2014/main" id="{8BC740C5-CAC7-C34F-8CC7-9AC398DD120F}"/>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solidFill>
                  <a:srgbClr val="969696"/>
                </a:solidFill>
              </a:rPr>
              <a:t>Explanation through numbers</a:t>
            </a:r>
          </a:p>
          <a:p>
            <a:pPr eaLnBrk="1" hangingPunct="1">
              <a:lnSpc>
                <a:spcPct val="80000"/>
              </a:lnSpc>
            </a:pPr>
            <a:endParaRPr lang="en-CA" altLang="en-US" sz="2000">
              <a:solidFill>
                <a:srgbClr val="969696"/>
              </a:solidFill>
            </a:endParaRPr>
          </a:p>
          <a:p>
            <a:pPr eaLnBrk="1" hangingPunct="1">
              <a:lnSpc>
                <a:spcPct val="80000"/>
              </a:lnSpc>
            </a:pPr>
            <a:r>
              <a:rPr lang="en-CA" altLang="en-US" sz="2000"/>
              <a:t>Objective</a:t>
            </a:r>
          </a:p>
          <a:p>
            <a:pPr eaLnBrk="1" hangingPunct="1">
              <a:lnSpc>
                <a:spcPct val="80000"/>
              </a:lnSpc>
            </a:pPr>
            <a:endParaRPr lang="en-CA" altLang="en-US" sz="2000">
              <a:solidFill>
                <a:schemeClr val="folHlink"/>
              </a:solidFill>
            </a:endParaRPr>
          </a:p>
          <a:p>
            <a:pPr eaLnBrk="1" hangingPunct="1">
              <a:lnSpc>
                <a:spcPct val="80000"/>
              </a:lnSpc>
            </a:pPr>
            <a:r>
              <a:rPr lang="en-CA" altLang="en-US" sz="2000">
                <a:solidFill>
                  <a:srgbClr val="969696"/>
                </a:solidFill>
              </a:rPr>
              <a:t>Deductive reasoning</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Predefined variables and measurement</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Data collection before analysis</a:t>
            </a:r>
          </a:p>
          <a:p>
            <a:pPr eaLnBrk="1" hangingPunct="1">
              <a:lnSpc>
                <a:spcPct val="80000"/>
              </a:lnSpc>
              <a:buFontTx/>
              <a:buNone/>
            </a:pPr>
            <a:br>
              <a:rPr lang="en-CA" altLang="en-US" sz="2000">
                <a:solidFill>
                  <a:srgbClr val="969696"/>
                </a:solidFill>
              </a:rPr>
            </a:br>
            <a:endParaRPr lang="en-CA" altLang="en-US" sz="2000">
              <a:solidFill>
                <a:srgbClr val="969696"/>
              </a:solidFill>
            </a:endParaRPr>
          </a:p>
          <a:p>
            <a:pPr eaLnBrk="1" hangingPunct="1">
              <a:lnSpc>
                <a:spcPct val="80000"/>
              </a:lnSpc>
            </a:pPr>
            <a:r>
              <a:rPr lang="en-CA" altLang="en-US" sz="2000">
                <a:solidFill>
                  <a:srgbClr val="969696"/>
                </a:solidFill>
              </a:rPr>
              <a:t>Cause and effect relationships</a:t>
            </a:r>
          </a:p>
          <a:p>
            <a:pPr eaLnBrk="1" hangingPunct="1">
              <a:lnSpc>
                <a:spcPct val="80000"/>
              </a:lnSpc>
            </a:pPr>
            <a:endParaRPr lang="en-CA" altLang="en-US" sz="2000">
              <a:solidFill>
                <a:srgbClr val="969696"/>
              </a:solidFill>
            </a:endParaRPr>
          </a:p>
          <a:p>
            <a:pPr eaLnBrk="1" hangingPunct="1">
              <a:lnSpc>
                <a:spcPct val="80000"/>
              </a:lnSpc>
            </a:pPr>
            <a:endParaRPr lang="en-CA" altLang="en-US" sz="2400">
              <a:solidFill>
                <a:schemeClr val="folHlink"/>
              </a:solidFill>
            </a:endParaRPr>
          </a:p>
        </p:txBody>
      </p:sp>
      <p:sp>
        <p:nvSpPr>
          <p:cNvPr id="24580" name="Rectangle 4">
            <a:extLst>
              <a:ext uri="{FF2B5EF4-FFF2-40B4-BE49-F238E27FC236}">
                <a16:creationId xmlns:a16="http://schemas.microsoft.com/office/drawing/2014/main" id="{252C3F33-D7AB-9E43-8E80-C79EC3A79260}"/>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chemeClr val="folHlink"/>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200114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A096998A-908E-F940-BC6C-309623B4612A}"/>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26627" name="Rectangle 3">
            <a:extLst>
              <a:ext uri="{FF2B5EF4-FFF2-40B4-BE49-F238E27FC236}">
                <a16:creationId xmlns:a16="http://schemas.microsoft.com/office/drawing/2014/main" id="{6D16353E-F11B-B540-8955-4F9684764786}"/>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solidFill>
                  <a:srgbClr val="969696"/>
                </a:solidFill>
              </a:rPr>
              <a:t>Explanation through numbers</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Objective</a:t>
            </a:r>
          </a:p>
          <a:p>
            <a:pPr eaLnBrk="1" hangingPunct="1">
              <a:lnSpc>
                <a:spcPct val="80000"/>
              </a:lnSpc>
            </a:pPr>
            <a:endParaRPr lang="en-CA" altLang="en-US" sz="2000">
              <a:solidFill>
                <a:srgbClr val="969696"/>
              </a:solidFill>
            </a:endParaRPr>
          </a:p>
          <a:p>
            <a:pPr eaLnBrk="1" hangingPunct="1">
              <a:lnSpc>
                <a:spcPct val="80000"/>
              </a:lnSpc>
            </a:pPr>
            <a:r>
              <a:rPr lang="en-CA" altLang="en-US" sz="2000"/>
              <a:t>Deductive reasoning</a:t>
            </a:r>
          </a:p>
          <a:p>
            <a:pPr eaLnBrk="1" hangingPunct="1">
              <a:lnSpc>
                <a:spcPct val="80000"/>
              </a:lnSpc>
            </a:pPr>
            <a:endParaRPr lang="en-CA" altLang="en-US" sz="2000"/>
          </a:p>
          <a:p>
            <a:pPr eaLnBrk="1" hangingPunct="1">
              <a:lnSpc>
                <a:spcPct val="80000"/>
              </a:lnSpc>
            </a:pPr>
            <a:r>
              <a:rPr lang="en-CA" altLang="en-US" sz="2000">
                <a:solidFill>
                  <a:srgbClr val="969696"/>
                </a:solidFill>
              </a:rPr>
              <a:t>Predefined variables and measurement</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Data collection before analysis</a:t>
            </a:r>
          </a:p>
          <a:p>
            <a:pPr eaLnBrk="1" hangingPunct="1">
              <a:lnSpc>
                <a:spcPct val="80000"/>
              </a:lnSpc>
              <a:buFontTx/>
              <a:buNone/>
            </a:pPr>
            <a:br>
              <a:rPr lang="en-CA" altLang="en-US" sz="2000">
                <a:solidFill>
                  <a:srgbClr val="969696"/>
                </a:solidFill>
              </a:rPr>
            </a:br>
            <a:endParaRPr lang="en-CA" altLang="en-US" sz="2000">
              <a:solidFill>
                <a:srgbClr val="969696"/>
              </a:solidFill>
            </a:endParaRPr>
          </a:p>
          <a:p>
            <a:pPr eaLnBrk="1" hangingPunct="1">
              <a:lnSpc>
                <a:spcPct val="80000"/>
              </a:lnSpc>
            </a:pPr>
            <a:r>
              <a:rPr lang="en-CA" altLang="en-US" sz="2000">
                <a:solidFill>
                  <a:srgbClr val="969696"/>
                </a:solidFill>
              </a:rPr>
              <a:t>Cause and effect relationships</a:t>
            </a:r>
          </a:p>
          <a:p>
            <a:pPr eaLnBrk="1" hangingPunct="1">
              <a:lnSpc>
                <a:spcPct val="80000"/>
              </a:lnSpc>
            </a:pPr>
            <a:endParaRPr lang="en-CA" altLang="en-US" sz="2000">
              <a:solidFill>
                <a:srgbClr val="969696"/>
              </a:solidFill>
            </a:endParaRPr>
          </a:p>
          <a:p>
            <a:pPr eaLnBrk="1" hangingPunct="1">
              <a:lnSpc>
                <a:spcPct val="80000"/>
              </a:lnSpc>
            </a:pPr>
            <a:endParaRPr lang="en-CA" altLang="en-US" sz="2400">
              <a:solidFill>
                <a:schemeClr val="folHlink"/>
              </a:solidFill>
            </a:endParaRPr>
          </a:p>
        </p:txBody>
      </p:sp>
      <p:sp>
        <p:nvSpPr>
          <p:cNvPr id="26628" name="Rectangle 4">
            <a:extLst>
              <a:ext uri="{FF2B5EF4-FFF2-40B4-BE49-F238E27FC236}">
                <a16:creationId xmlns:a16="http://schemas.microsoft.com/office/drawing/2014/main" id="{3FA50512-1E3A-8347-9632-704282626A1D}"/>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3647114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C753BCF4-0648-9A4E-AE67-28B3AA3595DA}"/>
              </a:ext>
            </a:extLst>
          </p:cNvPr>
          <p:cNvSpPr>
            <a:spLocks noGrp="1" noChangeArrowheads="1"/>
          </p:cNvSpPr>
          <p:nvPr>
            <p:ph type="title"/>
          </p:nvPr>
        </p:nvSpPr>
        <p:spPr>
          <a:xfrm>
            <a:off x="0" y="0"/>
            <a:ext cx="9144000" cy="1052513"/>
          </a:xfrm>
        </p:spPr>
        <p:txBody>
          <a:bodyPr/>
          <a:lstStyle/>
          <a:p>
            <a:pPr eaLnBrk="1" hangingPunct="1"/>
            <a:r>
              <a:rPr lang="en-CA" altLang="en-US" dirty="0"/>
              <a:t>Quantitative    vs.    Qualitative </a:t>
            </a:r>
          </a:p>
        </p:txBody>
      </p:sp>
      <p:sp>
        <p:nvSpPr>
          <p:cNvPr id="28675" name="Rectangle 3">
            <a:extLst>
              <a:ext uri="{FF2B5EF4-FFF2-40B4-BE49-F238E27FC236}">
                <a16:creationId xmlns:a16="http://schemas.microsoft.com/office/drawing/2014/main" id="{0B6FA1EF-DB95-684D-B635-48C8E4EF0F8D}"/>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solidFill>
                  <a:srgbClr val="969696"/>
                </a:solidFill>
              </a:rPr>
              <a:t>Explanation through numbers</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Objective</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Deductive reasoning</a:t>
            </a:r>
          </a:p>
          <a:p>
            <a:pPr eaLnBrk="1" hangingPunct="1">
              <a:lnSpc>
                <a:spcPct val="80000"/>
              </a:lnSpc>
            </a:pPr>
            <a:endParaRPr lang="en-CA" altLang="en-US" sz="2000">
              <a:solidFill>
                <a:srgbClr val="969696"/>
              </a:solidFill>
            </a:endParaRPr>
          </a:p>
          <a:p>
            <a:pPr eaLnBrk="1" hangingPunct="1">
              <a:lnSpc>
                <a:spcPct val="80000"/>
              </a:lnSpc>
            </a:pPr>
            <a:r>
              <a:rPr lang="en-CA" altLang="en-US" sz="2000"/>
              <a:t>Predefined variables and measurement</a:t>
            </a:r>
          </a:p>
          <a:p>
            <a:pPr eaLnBrk="1" hangingPunct="1">
              <a:lnSpc>
                <a:spcPct val="80000"/>
              </a:lnSpc>
            </a:pPr>
            <a:endParaRPr lang="en-CA" altLang="en-US" sz="2000"/>
          </a:p>
          <a:p>
            <a:pPr eaLnBrk="1" hangingPunct="1">
              <a:lnSpc>
                <a:spcPct val="80000"/>
              </a:lnSpc>
            </a:pPr>
            <a:r>
              <a:rPr lang="en-CA" altLang="en-US" sz="2000">
                <a:solidFill>
                  <a:srgbClr val="969696"/>
                </a:solidFill>
              </a:rPr>
              <a:t>Data collection before analysis</a:t>
            </a:r>
          </a:p>
          <a:p>
            <a:pPr eaLnBrk="1" hangingPunct="1">
              <a:lnSpc>
                <a:spcPct val="80000"/>
              </a:lnSpc>
              <a:buFontTx/>
              <a:buNone/>
            </a:pPr>
            <a:br>
              <a:rPr lang="en-CA" altLang="en-US" sz="2000">
                <a:solidFill>
                  <a:srgbClr val="969696"/>
                </a:solidFill>
              </a:rPr>
            </a:br>
            <a:endParaRPr lang="en-CA" altLang="en-US" sz="2000">
              <a:solidFill>
                <a:srgbClr val="969696"/>
              </a:solidFill>
            </a:endParaRPr>
          </a:p>
          <a:p>
            <a:pPr eaLnBrk="1" hangingPunct="1">
              <a:lnSpc>
                <a:spcPct val="80000"/>
              </a:lnSpc>
            </a:pPr>
            <a:r>
              <a:rPr lang="en-CA" altLang="en-US" sz="2000">
                <a:solidFill>
                  <a:srgbClr val="969696"/>
                </a:solidFill>
              </a:rPr>
              <a:t>Cause and effect relationships</a:t>
            </a:r>
          </a:p>
          <a:p>
            <a:pPr eaLnBrk="1" hangingPunct="1">
              <a:lnSpc>
                <a:spcPct val="80000"/>
              </a:lnSpc>
            </a:pPr>
            <a:endParaRPr lang="en-CA" altLang="en-US" sz="2000">
              <a:solidFill>
                <a:schemeClr val="folHlink"/>
              </a:solidFill>
            </a:endParaRPr>
          </a:p>
          <a:p>
            <a:pPr eaLnBrk="1" hangingPunct="1">
              <a:lnSpc>
                <a:spcPct val="80000"/>
              </a:lnSpc>
            </a:pPr>
            <a:endParaRPr lang="en-CA" altLang="en-US" sz="2400">
              <a:solidFill>
                <a:schemeClr val="folHlink"/>
              </a:solidFill>
            </a:endParaRPr>
          </a:p>
        </p:txBody>
      </p:sp>
      <p:sp>
        <p:nvSpPr>
          <p:cNvPr id="28676" name="Rectangle 4">
            <a:extLst>
              <a:ext uri="{FF2B5EF4-FFF2-40B4-BE49-F238E27FC236}">
                <a16:creationId xmlns:a16="http://schemas.microsoft.com/office/drawing/2014/main" id="{2C4BFBBF-A291-E243-9FA4-E088BFDF1879}"/>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dirty="0">
                <a:solidFill>
                  <a:srgbClr val="969696"/>
                </a:solidFill>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dirty="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dirty="0">
                <a:solidFill>
                  <a:srgbClr val="969696"/>
                </a:solidFill>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dirty="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dirty="0">
                <a:solidFill>
                  <a:srgbClr val="969696"/>
                </a:solidFill>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dirty="0">
              <a:solidFill>
                <a:schemeClr val="folHlink"/>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dirty="0">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dirty="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dirty="0">
                <a:solidFill>
                  <a:srgbClr val="969696"/>
                </a:solidFill>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dirty="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dirty="0">
                <a:solidFill>
                  <a:srgbClr val="969696"/>
                </a:solidFill>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dirty="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dirty="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1921591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443237C5-C0B0-5543-ACDF-60ABE7421B61}"/>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30723" name="Rectangle 3">
            <a:extLst>
              <a:ext uri="{FF2B5EF4-FFF2-40B4-BE49-F238E27FC236}">
                <a16:creationId xmlns:a16="http://schemas.microsoft.com/office/drawing/2014/main" id="{085BF7D1-56B3-774A-8AF4-6147A3D4EB0B}"/>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solidFill>
                  <a:srgbClr val="969696"/>
                </a:solidFill>
              </a:rPr>
              <a:t>Explanation through numbers</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Objective</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Deductive reasoning</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Predefined variables and measurement</a:t>
            </a:r>
          </a:p>
          <a:p>
            <a:pPr eaLnBrk="1" hangingPunct="1">
              <a:lnSpc>
                <a:spcPct val="80000"/>
              </a:lnSpc>
            </a:pPr>
            <a:endParaRPr lang="en-CA" altLang="en-US" sz="2000">
              <a:solidFill>
                <a:srgbClr val="969696"/>
              </a:solidFill>
            </a:endParaRPr>
          </a:p>
          <a:p>
            <a:pPr eaLnBrk="1" hangingPunct="1">
              <a:lnSpc>
                <a:spcPct val="80000"/>
              </a:lnSpc>
            </a:pPr>
            <a:r>
              <a:rPr lang="en-CA" altLang="en-US" sz="2000"/>
              <a:t>Data collection before analysis</a:t>
            </a:r>
          </a:p>
          <a:p>
            <a:pPr eaLnBrk="1" hangingPunct="1">
              <a:lnSpc>
                <a:spcPct val="80000"/>
              </a:lnSpc>
              <a:buFontTx/>
              <a:buNone/>
            </a:pPr>
            <a:br>
              <a:rPr lang="en-CA" altLang="en-US" sz="2000">
                <a:solidFill>
                  <a:schemeClr val="folHlink"/>
                </a:solidFill>
              </a:rPr>
            </a:br>
            <a:endParaRPr lang="en-CA" altLang="en-US" sz="2000">
              <a:solidFill>
                <a:schemeClr val="folHlink"/>
              </a:solidFill>
            </a:endParaRPr>
          </a:p>
          <a:p>
            <a:pPr eaLnBrk="1" hangingPunct="1">
              <a:lnSpc>
                <a:spcPct val="80000"/>
              </a:lnSpc>
            </a:pPr>
            <a:r>
              <a:rPr lang="en-CA" altLang="en-US" sz="2000">
                <a:solidFill>
                  <a:srgbClr val="969696"/>
                </a:solidFill>
              </a:rPr>
              <a:t>Cause and effect relationships</a:t>
            </a:r>
          </a:p>
          <a:p>
            <a:pPr eaLnBrk="1" hangingPunct="1">
              <a:lnSpc>
                <a:spcPct val="80000"/>
              </a:lnSpc>
            </a:pPr>
            <a:endParaRPr lang="en-CA" altLang="en-US" sz="2000">
              <a:solidFill>
                <a:schemeClr val="folHlink"/>
              </a:solidFill>
            </a:endParaRPr>
          </a:p>
          <a:p>
            <a:pPr eaLnBrk="1" hangingPunct="1">
              <a:lnSpc>
                <a:spcPct val="80000"/>
              </a:lnSpc>
            </a:pPr>
            <a:endParaRPr lang="en-CA" altLang="en-US" sz="2400">
              <a:solidFill>
                <a:schemeClr val="folHlink"/>
              </a:solidFill>
            </a:endParaRPr>
          </a:p>
        </p:txBody>
      </p:sp>
      <p:sp>
        <p:nvSpPr>
          <p:cNvPr id="30724" name="Rectangle 4">
            <a:extLst>
              <a:ext uri="{FF2B5EF4-FFF2-40B4-BE49-F238E27FC236}">
                <a16:creationId xmlns:a16="http://schemas.microsoft.com/office/drawing/2014/main" id="{2922D244-D4F7-8A49-A815-C2614904E516}"/>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4209285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AFD8E2D-AC98-1341-8D9B-B8675744B96F}"/>
              </a:ext>
            </a:extLst>
          </p:cNvPr>
          <p:cNvSpPr>
            <a:spLocks noGrp="1" noChangeArrowheads="1"/>
          </p:cNvSpPr>
          <p:nvPr>
            <p:ph type="title"/>
          </p:nvPr>
        </p:nvSpPr>
        <p:spPr>
          <a:xfrm>
            <a:off x="0" y="0"/>
            <a:ext cx="9144000" cy="1052513"/>
          </a:xfrm>
        </p:spPr>
        <p:txBody>
          <a:bodyPr/>
          <a:lstStyle/>
          <a:p>
            <a:pPr eaLnBrk="1" hangingPunct="1"/>
            <a:r>
              <a:rPr lang="en-CA" altLang="en-US"/>
              <a:t>Quantitative    vs.    Qualitative </a:t>
            </a:r>
          </a:p>
        </p:txBody>
      </p:sp>
      <p:sp>
        <p:nvSpPr>
          <p:cNvPr id="32771" name="Rectangle 3">
            <a:extLst>
              <a:ext uri="{FF2B5EF4-FFF2-40B4-BE49-F238E27FC236}">
                <a16:creationId xmlns:a16="http://schemas.microsoft.com/office/drawing/2014/main" id="{CE6D390B-4D73-8241-A2FA-FF7ECF86584F}"/>
              </a:ext>
            </a:extLst>
          </p:cNvPr>
          <p:cNvSpPr>
            <a:spLocks noGrp="1" noChangeArrowheads="1"/>
          </p:cNvSpPr>
          <p:nvPr>
            <p:ph idx="1"/>
          </p:nvPr>
        </p:nvSpPr>
        <p:spPr>
          <a:xfrm>
            <a:off x="539750" y="1196975"/>
            <a:ext cx="3960813" cy="4965700"/>
          </a:xfrm>
        </p:spPr>
        <p:txBody>
          <a:bodyPr/>
          <a:lstStyle/>
          <a:p>
            <a:pPr eaLnBrk="1" hangingPunct="1">
              <a:lnSpc>
                <a:spcPct val="80000"/>
              </a:lnSpc>
            </a:pPr>
            <a:r>
              <a:rPr lang="en-CA" altLang="en-US" sz="2000">
                <a:solidFill>
                  <a:srgbClr val="969696"/>
                </a:solidFill>
              </a:rPr>
              <a:t>Explanation through numbers</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Objective</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Deductive reasoning</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Predefined variables and measurement</a:t>
            </a:r>
          </a:p>
          <a:p>
            <a:pPr eaLnBrk="1" hangingPunct="1">
              <a:lnSpc>
                <a:spcPct val="80000"/>
              </a:lnSpc>
            </a:pPr>
            <a:endParaRPr lang="en-CA" altLang="en-US" sz="2000">
              <a:solidFill>
                <a:srgbClr val="969696"/>
              </a:solidFill>
            </a:endParaRPr>
          </a:p>
          <a:p>
            <a:pPr eaLnBrk="1" hangingPunct="1">
              <a:lnSpc>
                <a:spcPct val="80000"/>
              </a:lnSpc>
            </a:pPr>
            <a:r>
              <a:rPr lang="en-CA" altLang="en-US" sz="2000">
                <a:solidFill>
                  <a:srgbClr val="969696"/>
                </a:solidFill>
              </a:rPr>
              <a:t>Data collection before analysis</a:t>
            </a:r>
          </a:p>
          <a:p>
            <a:pPr eaLnBrk="1" hangingPunct="1">
              <a:lnSpc>
                <a:spcPct val="80000"/>
              </a:lnSpc>
              <a:buFontTx/>
              <a:buNone/>
            </a:pPr>
            <a:br>
              <a:rPr lang="en-CA" altLang="en-US" sz="2000">
                <a:solidFill>
                  <a:schemeClr val="folHlink"/>
                </a:solidFill>
              </a:rPr>
            </a:br>
            <a:endParaRPr lang="en-CA" altLang="en-US" sz="2000">
              <a:solidFill>
                <a:schemeClr val="folHlink"/>
              </a:solidFill>
            </a:endParaRPr>
          </a:p>
          <a:p>
            <a:pPr eaLnBrk="1" hangingPunct="1">
              <a:lnSpc>
                <a:spcPct val="80000"/>
              </a:lnSpc>
            </a:pPr>
            <a:r>
              <a:rPr lang="en-CA" altLang="en-US" sz="2000"/>
              <a:t>Cause and effect relationships</a:t>
            </a:r>
          </a:p>
          <a:p>
            <a:pPr eaLnBrk="1" hangingPunct="1">
              <a:lnSpc>
                <a:spcPct val="80000"/>
              </a:lnSpc>
            </a:pPr>
            <a:endParaRPr lang="en-CA" altLang="en-US" sz="2000"/>
          </a:p>
          <a:p>
            <a:pPr eaLnBrk="1" hangingPunct="1">
              <a:lnSpc>
                <a:spcPct val="80000"/>
              </a:lnSpc>
            </a:pPr>
            <a:endParaRPr lang="en-CA" altLang="en-US" sz="2400">
              <a:solidFill>
                <a:schemeClr val="folHlink"/>
              </a:solidFill>
            </a:endParaRPr>
          </a:p>
        </p:txBody>
      </p:sp>
      <p:sp>
        <p:nvSpPr>
          <p:cNvPr id="32772" name="Rectangle 4">
            <a:extLst>
              <a:ext uri="{FF2B5EF4-FFF2-40B4-BE49-F238E27FC236}">
                <a16:creationId xmlns:a16="http://schemas.microsoft.com/office/drawing/2014/main" id="{3EA1CB75-2885-AF4C-9819-8CBB22310372}"/>
              </a:ext>
            </a:extLst>
          </p:cNvPr>
          <p:cNvSpPr>
            <a:spLocks noChangeArrowheads="1"/>
          </p:cNvSpPr>
          <p:nvPr/>
        </p:nvSpPr>
        <p:spPr bwMode="auto">
          <a:xfrm>
            <a:off x="5183188" y="1196975"/>
            <a:ext cx="3960812"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Explanation through words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Subjective</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Inductive reasoning</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Creativity, extraneous variables</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solidFill>
                  <a:srgbClr val="969696"/>
                </a:solidFill>
                <a:latin typeface="Tahoma" panose="020B0604030504040204" pitchFamily="34" charset="0"/>
                <a:cs typeface="Arial" panose="020B0604020202020204" pitchFamily="34" charset="0"/>
              </a:rPr>
              <a:t>Data collection and analysis intertwined</a:t>
            </a:r>
          </a:p>
          <a:p>
            <a:pPr eaLnBrk="1" hangingPunct="1">
              <a:lnSpc>
                <a:spcPct val="80000"/>
              </a:lnSpc>
              <a:spcBef>
                <a:spcPct val="20000"/>
              </a:spcBef>
              <a:buClr>
                <a:schemeClr val="hlink"/>
              </a:buClr>
              <a:buFontTx/>
              <a:buChar char="•"/>
            </a:pPr>
            <a:endParaRPr lang="en-CA" altLang="en-US" sz="2000">
              <a:solidFill>
                <a:srgbClr val="969696"/>
              </a:solidFill>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r>
              <a:rPr lang="en-CA" altLang="en-US" sz="2000">
                <a:latin typeface="Tahoma" panose="020B0604030504040204" pitchFamily="34" charset="0"/>
                <a:cs typeface="Arial" panose="020B0604020202020204" pitchFamily="34" charset="0"/>
              </a:rPr>
              <a:t>Description, meaning</a:t>
            </a:r>
          </a:p>
          <a:p>
            <a:pPr eaLnBrk="1" hangingPunct="1">
              <a:lnSpc>
                <a:spcPct val="80000"/>
              </a:lnSpc>
              <a:spcBef>
                <a:spcPct val="20000"/>
              </a:spcBef>
              <a:buClr>
                <a:schemeClr val="hlink"/>
              </a:buClr>
              <a:buFontTx/>
              <a:buChar char="•"/>
            </a:pPr>
            <a:endParaRPr lang="en-CA" altLang="en-US" sz="2000">
              <a:latin typeface="Tahoma" panose="020B0604030504040204" pitchFamily="34" charset="0"/>
              <a:cs typeface="Arial" panose="020B0604020202020204" pitchFamily="34" charset="0"/>
            </a:endParaRPr>
          </a:p>
          <a:p>
            <a:pPr eaLnBrk="1" hangingPunct="1">
              <a:lnSpc>
                <a:spcPct val="80000"/>
              </a:lnSpc>
              <a:spcBef>
                <a:spcPct val="20000"/>
              </a:spcBef>
              <a:buClr>
                <a:schemeClr val="hlink"/>
              </a:buClr>
              <a:buFontTx/>
              <a:buChar char="•"/>
            </a:pPr>
            <a:endParaRPr lang="en-CA" altLang="en-US" sz="24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4179389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8336CB3B-C0A1-0847-8926-414DAD102177}"/>
              </a:ext>
            </a:extLst>
          </p:cNvPr>
          <p:cNvSpPr>
            <a:spLocks noGrp="1" noChangeArrowheads="1"/>
          </p:cNvSpPr>
          <p:nvPr>
            <p:ph type="title"/>
          </p:nvPr>
        </p:nvSpPr>
        <p:spPr/>
        <p:txBody>
          <a:bodyPr/>
          <a:lstStyle/>
          <a:p>
            <a:pPr eaLnBrk="1" hangingPunct="1"/>
            <a:r>
              <a:rPr lang="en-CA" altLang="en-US"/>
              <a:t>Getting ‘Good’ Qualitative Results</a:t>
            </a:r>
          </a:p>
        </p:txBody>
      </p:sp>
      <p:sp>
        <p:nvSpPr>
          <p:cNvPr id="34819" name="Rectangle 3">
            <a:extLst>
              <a:ext uri="{FF2B5EF4-FFF2-40B4-BE49-F238E27FC236}">
                <a16:creationId xmlns:a16="http://schemas.microsoft.com/office/drawing/2014/main" id="{CAC358F4-8FBE-214F-858A-26C5D26461BD}"/>
              </a:ext>
            </a:extLst>
          </p:cNvPr>
          <p:cNvSpPr>
            <a:spLocks noGrp="1" noChangeArrowheads="1"/>
          </p:cNvSpPr>
          <p:nvPr>
            <p:ph idx="1"/>
          </p:nvPr>
        </p:nvSpPr>
        <p:spPr/>
        <p:txBody>
          <a:bodyPr/>
          <a:lstStyle/>
          <a:p>
            <a:pPr eaLnBrk="1" hangingPunct="1"/>
            <a:r>
              <a:rPr lang="en-CA" altLang="en-US"/>
              <a:t>Depends on:</a:t>
            </a:r>
          </a:p>
          <a:p>
            <a:pPr lvl="1" eaLnBrk="1" hangingPunct="1"/>
            <a:endParaRPr lang="en-CA" altLang="en-US"/>
          </a:p>
          <a:p>
            <a:pPr lvl="1" eaLnBrk="1" hangingPunct="1"/>
            <a:r>
              <a:rPr lang="en-CA" altLang="en-US"/>
              <a:t>The quality of the data collector</a:t>
            </a:r>
          </a:p>
          <a:p>
            <a:pPr lvl="1" eaLnBrk="1" hangingPunct="1"/>
            <a:endParaRPr lang="en-CA" altLang="en-US"/>
          </a:p>
          <a:p>
            <a:pPr lvl="1" eaLnBrk="1" hangingPunct="1"/>
            <a:r>
              <a:rPr lang="en-CA" altLang="en-US"/>
              <a:t>The quality of the data analyzer</a:t>
            </a:r>
          </a:p>
          <a:p>
            <a:pPr lvl="1" eaLnBrk="1" hangingPunct="1"/>
            <a:endParaRPr lang="en-CA" altLang="en-US"/>
          </a:p>
          <a:p>
            <a:pPr lvl="1" eaLnBrk="1" hangingPunct="1"/>
            <a:r>
              <a:rPr lang="en-CA" altLang="en-US"/>
              <a:t>The quality of the presenter / writer</a:t>
            </a:r>
          </a:p>
        </p:txBody>
      </p:sp>
    </p:spTree>
    <p:extLst>
      <p:ext uri="{BB962C8B-B14F-4D97-AF65-F5344CB8AC3E}">
        <p14:creationId xmlns:p14="http://schemas.microsoft.com/office/powerpoint/2010/main" val="34662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2DFBE97-934E-CB49-A0F2-D3BD8B9F5BE3}"/>
              </a:ext>
            </a:extLst>
          </p:cNvPr>
          <p:cNvSpPr>
            <a:spLocks noGrp="1" noChangeArrowheads="1"/>
          </p:cNvSpPr>
          <p:nvPr>
            <p:ph type="title"/>
          </p:nvPr>
        </p:nvSpPr>
        <p:spPr/>
        <p:txBody>
          <a:bodyPr/>
          <a:lstStyle/>
          <a:p>
            <a:pPr eaLnBrk="1" hangingPunct="1"/>
            <a:r>
              <a:rPr lang="en-CA" altLang="en-US"/>
              <a:t>Qualitative Data</a:t>
            </a:r>
          </a:p>
        </p:txBody>
      </p:sp>
      <p:sp>
        <p:nvSpPr>
          <p:cNvPr id="36867" name="Rectangle 3">
            <a:extLst>
              <a:ext uri="{FF2B5EF4-FFF2-40B4-BE49-F238E27FC236}">
                <a16:creationId xmlns:a16="http://schemas.microsoft.com/office/drawing/2014/main" id="{1988F0EF-B3D6-5741-9886-92DA06FD4142}"/>
              </a:ext>
            </a:extLst>
          </p:cNvPr>
          <p:cNvSpPr>
            <a:spLocks noGrp="1" noChangeArrowheads="1"/>
          </p:cNvSpPr>
          <p:nvPr>
            <p:ph idx="1"/>
          </p:nvPr>
        </p:nvSpPr>
        <p:spPr/>
        <p:txBody>
          <a:bodyPr/>
          <a:lstStyle/>
          <a:p>
            <a:pPr eaLnBrk="1" hangingPunct="1"/>
            <a:r>
              <a:rPr lang="en-CA" altLang="en-US"/>
              <a:t>Written field notes</a:t>
            </a:r>
          </a:p>
          <a:p>
            <a:pPr eaLnBrk="1" hangingPunct="1"/>
            <a:endParaRPr lang="en-CA" altLang="en-US"/>
          </a:p>
          <a:p>
            <a:pPr eaLnBrk="1" hangingPunct="1"/>
            <a:r>
              <a:rPr lang="en-CA" altLang="en-US"/>
              <a:t>Audio recordings of conversations</a:t>
            </a:r>
          </a:p>
          <a:p>
            <a:pPr eaLnBrk="1" hangingPunct="1"/>
            <a:endParaRPr lang="en-CA" altLang="en-US"/>
          </a:p>
          <a:p>
            <a:pPr eaLnBrk="1" hangingPunct="1"/>
            <a:r>
              <a:rPr lang="en-CA" altLang="en-US"/>
              <a:t>Video recordings of activities</a:t>
            </a:r>
          </a:p>
          <a:p>
            <a:pPr eaLnBrk="1" hangingPunct="1"/>
            <a:endParaRPr lang="en-CA" altLang="en-US"/>
          </a:p>
          <a:p>
            <a:pPr eaLnBrk="1" hangingPunct="1"/>
            <a:r>
              <a:rPr lang="en-CA" altLang="en-US"/>
              <a:t>Diary recordings of activities / thoughts</a:t>
            </a:r>
          </a:p>
          <a:p>
            <a:pPr eaLnBrk="1" hangingPunct="1"/>
            <a:endParaRPr lang="en-CA" altLang="en-US"/>
          </a:p>
          <a:p>
            <a:pPr eaLnBrk="1" hangingPunct="1"/>
            <a:endParaRPr lang="en-CA" altLang="en-US"/>
          </a:p>
        </p:txBody>
      </p:sp>
    </p:spTree>
    <p:extLst>
      <p:ext uri="{BB962C8B-B14F-4D97-AF65-F5344CB8AC3E}">
        <p14:creationId xmlns:p14="http://schemas.microsoft.com/office/powerpoint/2010/main" val="34406342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ECBD20C4-E1A6-0145-8E2F-9C4CBEF50F6A}"/>
              </a:ext>
            </a:extLst>
          </p:cNvPr>
          <p:cNvSpPr>
            <a:spLocks noGrp="1" noChangeArrowheads="1"/>
          </p:cNvSpPr>
          <p:nvPr>
            <p:ph type="title"/>
          </p:nvPr>
        </p:nvSpPr>
        <p:spPr>
          <a:xfrm>
            <a:off x="457200" y="105974"/>
            <a:ext cx="8229600" cy="1143000"/>
          </a:xfrm>
        </p:spPr>
        <p:txBody>
          <a:bodyPr/>
          <a:lstStyle/>
          <a:p>
            <a:pPr eaLnBrk="1" hangingPunct="1"/>
            <a:r>
              <a:rPr lang="en-CA" altLang="en-US" dirty="0"/>
              <a:t>Qualitative Data</a:t>
            </a:r>
          </a:p>
        </p:txBody>
      </p:sp>
      <p:sp>
        <p:nvSpPr>
          <p:cNvPr id="37891" name="Rectangle 3">
            <a:extLst>
              <a:ext uri="{FF2B5EF4-FFF2-40B4-BE49-F238E27FC236}">
                <a16:creationId xmlns:a16="http://schemas.microsoft.com/office/drawing/2014/main" id="{E7EE942E-93C4-F14B-B1D2-A4FCA9676A4F}"/>
              </a:ext>
            </a:extLst>
          </p:cNvPr>
          <p:cNvSpPr>
            <a:spLocks noGrp="1" noChangeArrowheads="1"/>
          </p:cNvSpPr>
          <p:nvPr>
            <p:ph idx="1"/>
          </p:nvPr>
        </p:nvSpPr>
        <p:spPr>
          <a:xfrm>
            <a:off x="456456" y="1124744"/>
            <a:ext cx="8229600" cy="3917032"/>
          </a:xfrm>
        </p:spPr>
        <p:txBody>
          <a:bodyPr/>
          <a:lstStyle/>
          <a:p>
            <a:pPr eaLnBrk="1" hangingPunct="1"/>
            <a:r>
              <a:rPr lang="en-CA" altLang="en-US" sz="2400" dirty="0"/>
              <a:t>Depth information on:</a:t>
            </a:r>
          </a:p>
          <a:p>
            <a:pPr eaLnBrk="1" hangingPunct="1"/>
            <a:endParaRPr lang="en-CA" altLang="en-US" sz="1400" dirty="0"/>
          </a:p>
          <a:p>
            <a:pPr lvl="1" eaLnBrk="1" hangingPunct="1"/>
            <a:r>
              <a:rPr lang="en-CA" altLang="en-US" sz="2000" dirty="0"/>
              <a:t>thoughts, views, interpretations</a:t>
            </a:r>
          </a:p>
          <a:p>
            <a:pPr lvl="1" eaLnBrk="1" hangingPunct="1"/>
            <a:endParaRPr lang="en-CA" altLang="en-US" sz="2000" dirty="0"/>
          </a:p>
          <a:p>
            <a:pPr lvl="1" eaLnBrk="1" hangingPunct="1"/>
            <a:r>
              <a:rPr lang="en-CA" altLang="en-US" sz="2000" dirty="0"/>
              <a:t>priorities, importance</a:t>
            </a:r>
          </a:p>
          <a:p>
            <a:pPr lvl="1" eaLnBrk="1" hangingPunct="1"/>
            <a:endParaRPr lang="en-CA" altLang="en-US" sz="2000" dirty="0"/>
          </a:p>
          <a:p>
            <a:pPr lvl="1" eaLnBrk="1" hangingPunct="1"/>
            <a:r>
              <a:rPr lang="en-CA" altLang="en-US" sz="2000" dirty="0"/>
              <a:t>processes, practices</a:t>
            </a:r>
          </a:p>
          <a:p>
            <a:pPr lvl="1" eaLnBrk="1" hangingPunct="1"/>
            <a:endParaRPr lang="en-CA" altLang="en-US" sz="2000" dirty="0"/>
          </a:p>
          <a:p>
            <a:pPr lvl="1" eaLnBrk="1" hangingPunct="1"/>
            <a:r>
              <a:rPr lang="en-CA" altLang="en-US" sz="2000" dirty="0"/>
              <a:t>intended effects of actions</a:t>
            </a:r>
          </a:p>
          <a:p>
            <a:pPr lvl="1" eaLnBrk="1" hangingPunct="1"/>
            <a:endParaRPr lang="en-CA" altLang="en-US" sz="2000" dirty="0"/>
          </a:p>
          <a:p>
            <a:pPr lvl="1" eaLnBrk="1" hangingPunct="1"/>
            <a:r>
              <a:rPr lang="en-CA" altLang="en-US" sz="2000" dirty="0"/>
              <a:t>feelings and experiences</a:t>
            </a:r>
          </a:p>
          <a:p>
            <a:pPr lvl="1" eaLnBrk="1" hangingPunct="1"/>
            <a:endParaRPr lang="en-CA" altLang="en-US" sz="2400" dirty="0"/>
          </a:p>
        </p:txBody>
      </p:sp>
    </p:spTree>
    <p:extLst>
      <p:ext uri="{BB962C8B-B14F-4D97-AF65-F5344CB8AC3E}">
        <p14:creationId xmlns:p14="http://schemas.microsoft.com/office/powerpoint/2010/main" val="2375272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8B37B1A7-5465-3A47-801C-2A2CCC52BE36}"/>
              </a:ext>
            </a:extLst>
          </p:cNvPr>
          <p:cNvSpPr>
            <a:spLocks noGrp="1" noChangeArrowheads="1"/>
          </p:cNvSpPr>
          <p:nvPr>
            <p:ph type="title"/>
          </p:nvPr>
        </p:nvSpPr>
        <p:spPr/>
        <p:txBody>
          <a:bodyPr/>
          <a:lstStyle/>
          <a:p>
            <a:pPr eaLnBrk="1" hangingPunct="1"/>
            <a:r>
              <a:rPr lang="en-CA" altLang="en-US"/>
              <a:t>Outline</a:t>
            </a:r>
          </a:p>
        </p:txBody>
      </p:sp>
      <p:sp>
        <p:nvSpPr>
          <p:cNvPr id="38915" name="Rectangle 3">
            <a:extLst>
              <a:ext uri="{FF2B5EF4-FFF2-40B4-BE49-F238E27FC236}">
                <a16:creationId xmlns:a16="http://schemas.microsoft.com/office/drawing/2014/main" id="{9AF33343-21ED-7145-ABDD-889660010A48}"/>
              </a:ext>
            </a:extLst>
          </p:cNvPr>
          <p:cNvSpPr>
            <a:spLocks noGrp="1" noChangeArrowheads="1"/>
          </p:cNvSpPr>
          <p:nvPr>
            <p:ph idx="1"/>
          </p:nvPr>
        </p:nvSpPr>
        <p:spPr/>
        <p:txBody>
          <a:bodyPr/>
          <a:lstStyle/>
          <a:p>
            <a:pPr eaLnBrk="1" hangingPunct="1"/>
            <a:r>
              <a:rPr lang="en-CA" altLang="en-US"/>
              <a:t>Qualitative research</a:t>
            </a:r>
          </a:p>
          <a:p>
            <a:pPr eaLnBrk="1" hangingPunct="1"/>
            <a:endParaRPr lang="en-CA" altLang="en-US"/>
          </a:p>
          <a:p>
            <a:pPr eaLnBrk="1" hangingPunct="1"/>
            <a:r>
              <a:rPr lang="en-CA" altLang="en-US" b="1"/>
              <a:t>Analysis methods</a:t>
            </a:r>
          </a:p>
          <a:p>
            <a:pPr eaLnBrk="1" hangingPunct="1"/>
            <a:endParaRPr lang="en-CA" altLang="en-US" b="1"/>
          </a:p>
          <a:p>
            <a:pPr eaLnBrk="1" hangingPunct="1"/>
            <a:r>
              <a:rPr lang="en-CA" altLang="en-US"/>
              <a:t>Validity and generalizability</a:t>
            </a:r>
            <a:endParaRPr lang="en-CA" altLang="en-US" sz="2800"/>
          </a:p>
          <a:p>
            <a:pPr eaLnBrk="1" hangingPunct="1"/>
            <a:endParaRPr lang="en-CA" altLang="en-US"/>
          </a:p>
          <a:p>
            <a:pPr eaLnBrk="1" hangingPunct="1">
              <a:buFontTx/>
              <a:buNone/>
            </a:pPr>
            <a:endParaRPr lang="en-CA" altLang="en-US"/>
          </a:p>
          <a:p>
            <a:pPr eaLnBrk="1" hangingPunct="1">
              <a:buFontTx/>
              <a:buNone/>
            </a:pPr>
            <a:endParaRPr lang="en-CA" altLang="en-US"/>
          </a:p>
          <a:p>
            <a:pPr eaLnBrk="1" hangingPunct="1"/>
            <a:endParaRPr lang="en-CA" altLang="en-US" sz="2800"/>
          </a:p>
        </p:txBody>
      </p:sp>
    </p:spTree>
    <p:extLst>
      <p:ext uri="{BB962C8B-B14F-4D97-AF65-F5344CB8AC3E}">
        <p14:creationId xmlns:p14="http://schemas.microsoft.com/office/powerpoint/2010/main" val="4253609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D169CEAC-59F3-4C47-9DAE-D60C2D1F3410}"/>
              </a:ext>
            </a:extLst>
          </p:cNvPr>
          <p:cNvSpPr>
            <a:spLocks noGrp="1" noChangeArrowheads="1"/>
          </p:cNvSpPr>
          <p:nvPr>
            <p:ph type="title"/>
          </p:nvPr>
        </p:nvSpPr>
        <p:spPr/>
        <p:txBody>
          <a:bodyPr/>
          <a:lstStyle/>
          <a:p>
            <a:pPr eaLnBrk="1" hangingPunct="1"/>
            <a:r>
              <a:rPr lang="en-CA" altLang="en-US"/>
              <a:t>Data Analysis</a:t>
            </a:r>
          </a:p>
        </p:txBody>
      </p:sp>
      <p:sp>
        <p:nvSpPr>
          <p:cNvPr id="39939" name="Rectangle 3">
            <a:extLst>
              <a:ext uri="{FF2B5EF4-FFF2-40B4-BE49-F238E27FC236}">
                <a16:creationId xmlns:a16="http://schemas.microsoft.com/office/drawing/2014/main" id="{41CFAACE-0EDC-864A-957B-2A5CFADD9A94}"/>
              </a:ext>
            </a:extLst>
          </p:cNvPr>
          <p:cNvSpPr>
            <a:spLocks noGrp="1" noChangeArrowheads="1"/>
          </p:cNvSpPr>
          <p:nvPr>
            <p:ph idx="1"/>
          </p:nvPr>
        </p:nvSpPr>
        <p:spPr/>
        <p:txBody>
          <a:bodyPr/>
          <a:lstStyle/>
          <a:p>
            <a:pPr eaLnBrk="1" hangingPunct="1"/>
            <a:r>
              <a:rPr lang="en-CA" altLang="en-US"/>
              <a:t>Open Coding</a:t>
            </a:r>
          </a:p>
          <a:p>
            <a:pPr eaLnBrk="1" hangingPunct="1"/>
            <a:endParaRPr lang="en-CA" altLang="en-US"/>
          </a:p>
          <a:p>
            <a:pPr eaLnBrk="1" hangingPunct="1"/>
            <a:r>
              <a:rPr lang="en-CA" altLang="en-US"/>
              <a:t>Systematic Coding</a:t>
            </a:r>
          </a:p>
          <a:p>
            <a:pPr eaLnBrk="1" hangingPunct="1"/>
            <a:endParaRPr lang="en-CA" altLang="en-US"/>
          </a:p>
          <a:p>
            <a:pPr eaLnBrk="1" hangingPunct="1"/>
            <a:r>
              <a:rPr lang="en-CA" altLang="en-US"/>
              <a:t>Affinity Diagramming</a:t>
            </a:r>
          </a:p>
        </p:txBody>
      </p:sp>
      <p:pic>
        <p:nvPicPr>
          <p:cNvPr id="39940" name="Picture 4">
            <a:extLst>
              <a:ext uri="{FF2B5EF4-FFF2-40B4-BE49-F238E27FC236}">
                <a16:creationId xmlns:a16="http://schemas.microsoft.com/office/drawing/2014/main" id="{097D460D-6684-3847-B6D1-8850D91BC9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163" y="1700213"/>
            <a:ext cx="3103562" cy="3916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9203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A334369C-54BC-9A42-A70B-1BEBAD1E9D13}"/>
              </a:ext>
            </a:extLst>
          </p:cNvPr>
          <p:cNvSpPr>
            <a:spLocks noGrp="1" noChangeArrowheads="1"/>
          </p:cNvSpPr>
          <p:nvPr>
            <p:ph type="title"/>
          </p:nvPr>
        </p:nvSpPr>
        <p:spPr/>
        <p:txBody>
          <a:bodyPr/>
          <a:lstStyle/>
          <a:p>
            <a:pPr eaLnBrk="1" hangingPunct="1"/>
            <a:r>
              <a:rPr lang="en-CA" altLang="en-US"/>
              <a:t>Open Coding</a:t>
            </a:r>
          </a:p>
        </p:txBody>
      </p:sp>
      <p:sp>
        <p:nvSpPr>
          <p:cNvPr id="40963" name="Rectangle 3">
            <a:extLst>
              <a:ext uri="{FF2B5EF4-FFF2-40B4-BE49-F238E27FC236}">
                <a16:creationId xmlns:a16="http://schemas.microsoft.com/office/drawing/2014/main" id="{BFDD422B-D6D1-5749-A912-507C18C4C7C8}"/>
              </a:ext>
            </a:extLst>
          </p:cNvPr>
          <p:cNvSpPr>
            <a:spLocks noGrp="1" noChangeArrowheads="1"/>
          </p:cNvSpPr>
          <p:nvPr>
            <p:ph idx="1"/>
          </p:nvPr>
        </p:nvSpPr>
        <p:spPr/>
        <p:txBody>
          <a:bodyPr/>
          <a:lstStyle/>
          <a:p>
            <a:pPr eaLnBrk="1" hangingPunct="1"/>
            <a:r>
              <a:rPr lang="en-CA" altLang="en-US"/>
              <a:t>Treat data as answers to open-ended questions</a:t>
            </a:r>
          </a:p>
          <a:p>
            <a:pPr eaLnBrk="1" hangingPunct="1"/>
            <a:endParaRPr lang="en-CA" altLang="en-US"/>
          </a:p>
          <a:p>
            <a:pPr lvl="1" eaLnBrk="1" hangingPunct="1"/>
            <a:r>
              <a:rPr lang="en-CA" altLang="en-US"/>
              <a:t>ask data specific questions</a:t>
            </a:r>
          </a:p>
          <a:p>
            <a:pPr lvl="1" eaLnBrk="1" hangingPunct="1"/>
            <a:r>
              <a:rPr lang="en-CA" altLang="en-US"/>
              <a:t>assign codes for answers</a:t>
            </a:r>
          </a:p>
          <a:p>
            <a:pPr lvl="1" eaLnBrk="1" hangingPunct="1"/>
            <a:r>
              <a:rPr lang="en-CA" altLang="en-US"/>
              <a:t>record theoretical notes</a:t>
            </a:r>
          </a:p>
        </p:txBody>
      </p:sp>
      <p:sp>
        <p:nvSpPr>
          <p:cNvPr id="40964" name="Text Box 4">
            <a:extLst>
              <a:ext uri="{FF2B5EF4-FFF2-40B4-BE49-F238E27FC236}">
                <a16:creationId xmlns:a16="http://schemas.microsoft.com/office/drawing/2014/main" id="{E2022C0F-9340-1344-9010-6D0CBBB59444}"/>
              </a:ext>
            </a:extLst>
          </p:cNvPr>
          <p:cNvSpPr txBox="1">
            <a:spLocks noChangeArrowheads="1"/>
          </p:cNvSpPr>
          <p:nvPr/>
        </p:nvSpPr>
        <p:spPr bwMode="auto">
          <a:xfrm>
            <a:off x="323850" y="6381750"/>
            <a:ext cx="1998663"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Strauss and Corbin, 1998</a:t>
            </a:r>
          </a:p>
        </p:txBody>
      </p:sp>
    </p:spTree>
    <p:extLst>
      <p:ext uri="{BB962C8B-B14F-4D97-AF65-F5344CB8AC3E}">
        <p14:creationId xmlns:p14="http://schemas.microsoft.com/office/powerpoint/2010/main" val="588638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29C8C66F-C777-1346-9CB2-3B82DF536E7D}"/>
              </a:ext>
            </a:extLst>
          </p:cNvPr>
          <p:cNvSpPr>
            <a:spLocks noGrp="1" noChangeArrowheads="1"/>
          </p:cNvSpPr>
          <p:nvPr>
            <p:ph type="title"/>
          </p:nvPr>
        </p:nvSpPr>
        <p:spPr/>
        <p:txBody>
          <a:bodyPr/>
          <a:lstStyle/>
          <a:p>
            <a:pPr eaLnBrk="1" hangingPunct="1"/>
            <a:r>
              <a:rPr lang="en-CA" altLang="en-US"/>
              <a:t>Outline</a:t>
            </a:r>
          </a:p>
        </p:txBody>
      </p:sp>
      <p:sp>
        <p:nvSpPr>
          <p:cNvPr id="79875" name="Rectangle 3">
            <a:extLst>
              <a:ext uri="{FF2B5EF4-FFF2-40B4-BE49-F238E27FC236}">
                <a16:creationId xmlns:a16="http://schemas.microsoft.com/office/drawing/2014/main" id="{41F136E7-9C1B-BC4A-AC3E-BC0B599F50D6}"/>
              </a:ext>
            </a:extLst>
          </p:cNvPr>
          <p:cNvSpPr>
            <a:spLocks noGrp="1" noChangeArrowheads="1"/>
          </p:cNvSpPr>
          <p:nvPr>
            <p:ph idx="1"/>
          </p:nvPr>
        </p:nvSpPr>
        <p:spPr/>
        <p:txBody>
          <a:bodyPr/>
          <a:lstStyle/>
          <a:p>
            <a:pPr eaLnBrk="1" hangingPunct="1"/>
            <a:r>
              <a:rPr lang="en-CA" altLang="en-US"/>
              <a:t>Qualitative research</a:t>
            </a:r>
          </a:p>
          <a:p>
            <a:pPr eaLnBrk="1" hangingPunct="1"/>
            <a:endParaRPr lang="en-CA" altLang="en-US"/>
          </a:p>
          <a:p>
            <a:pPr eaLnBrk="1" hangingPunct="1"/>
            <a:r>
              <a:rPr lang="en-CA" altLang="en-US"/>
              <a:t>Analysis methods</a:t>
            </a:r>
          </a:p>
          <a:p>
            <a:pPr eaLnBrk="1" hangingPunct="1"/>
            <a:endParaRPr lang="en-CA" altLang="en-US"/>
          </a:p>
          <a:p>
            <a:pPr eaLnBrk="1" hangingPunct="1"/>
            <a:r>
              <a:rPr lang="en-CA" altLang="en-US" b="1"/>
              <a:t>Validity and generalizability</a:t>
            </a:r>
            <a:endParaRPr lang="en-CA" altLang="en-US" sz="2800" b="1"/>
          </a:p>
          <a:p>
            <a:pPr eaLnBrk="1" hangingPunct="1"/>
            <a:endParaRPr lang="en-CA" altLang="en-US" b="1"/>
          </a:p>
          <a:p>
            <a:pPr eaLnBrk="1" hangingPunct="1">
              <a:buFontTx/>
              <a:buNone/>
            </a:pPr>
            <a:endParaRPr lang="en-CA" altLang="en-US"/>
          </a:p>
          <a:p>
            <a:pPr eaLnBrk="1" hangingPunct="1">
              <a:buFontTx/>
              <a:buNone/>
            </a:pPr>
            <a:endParaRPr lang="en-CA" altLang="en-US"/>
          </a:p>
          <a:p>
            <a:pPr eaLnBrk="1" hangingPunct="1"/>
            <a:endParaRPr lang="en-CA" altLang="en-US" sz="2800"/>
          </a:p>
        </p:txBody>
      </p:sp>
    </p:spTree>
    <p:extLst>
      <p:ext uri="{BB962C8B-B14F-4D97-AF65-F5344CB8AC3E}">
        <p14:creationId xmlns:p14="http://schemas.microsoft.com/office/powerpoint/2010/main" val="17341574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32DB6628-3CD2-1541-BD4F-46B37F02CDDC}"/>
              </a:ext>
            </a:extLst>
          </p:cNvPr>
          <p:cNvSpPr>
            <a:spLocks noGrp="1" noChangeArrowheads="1"/>
          </p:cNvSpPr>
          <p:nvPr>
            <p:ph type="title"/>
          </p:nvPr>
        </p:nvSpPr>
        <p:spPr/>
        <p:txBody>
          <a:bodyPr/>
          <a:lstStyle/>
          <a:p>
            <a:pPr eaLnBrk="1" hangingPunct="1"/>
            <a:r>
              <a:rPr lang="en-CA" altLang="en-US"/>
              <a:t>Validity Threats</a:t>
            </a:r>
          </a:p>
        </p:txBody>
      </p:sp>
      <p:sp>
        <p:nvSpPr>
          <p:cNvPr id="80899" name="Rectangle 3">
            <a:extLst>
              <a:ext uri="{FF2B5EF4-FFF2-40B4-BE49-F238E27FC236}">
                <a16:creationId xmlns:a16="http://schemas.microsoft.com/office/drawing/2014/main" id="{AFB9F901-9F56-234D-8130-41199BD0E8B8}"/>
              </a:ext>
            </a:extLst>
          </p:cNvPr>
          <p:cNvSpPr>
            <a:spLocks noGrp="1" noChangeArrowheads="1"/>
          </p:cNvSpPr>
          <p:nvPr>
            <p:ph idx="1"/>
          </p:nvPr>
        </p:nvSpPr>
        <p:spPr/>
        <p:txBody>
          <a:bodyPr/>
          <a:lstStyle/>
          <a:p>
            <a:pPr eaLnBrk="1" hangingPunct="1"/>
            <a:r>
              <a:rPr lang="en-CA" altLang="en-US"/>
              <a:t>Bias</a:t>
            </a:r>
          </a:p>
          <a:p>
            <a:pPr lvl="1" eaLnBrk="1" hangingPunct="1"/>
            <a:r>
              <a:rPr lang="en-CA" altLang="en-US"/>
              <a:t>researcher’s influence on the study</a:t>
            </a:r>
          </a:p>
          <a:p>
            <a:pPr lvl="1" eaLnBrk="1" hangingPunct="1"/>
            <a:r>
              <a:rPr lang="en-CA" altLang="en-US"/>
              <a:t>e.g., studying one’s own culture</a:t>
            </a:r>
          </a:p>
          <a:p>
            <a:pPr eaLnBrk="1" hangingPunct="1"/>
            <a:endParaRPr lang="en-CA" altLang="en-US"/>
          </a:p>
          <a:p>
            <a:pPr eaLnBrk="1" hangingPunct="1"/>
            <a:r>
              <a:rPr lang="en-CA" altLang="en-US"/>
              <a:t>Reactivity</a:t>
            </a:r>
          </a:p>
          <a:p>
            <a:pPr lvl="1" eaLnBrk="1" hangingPunct="1"/>
            <a:r>
              <a:rPr lang="en-US" altLang="en-US"/>
              <a:t>researcher's effect on the setting or people</a:t>
            </a:r>
          </a:p>
          <a:p>
            <a:pPr lvl="1" eaLnBrk="1" hangingPunct="1"/>
            <a:r>
              <a:rPr lang="en-US" altLang="en-US"/>
              <a:t>e.g., people may do things differently</a:t>
            </a:r>
          </a:p>
          <a:p>
            <a:pPr lvl="1" eaLnBrk="1" hangingPunct="1"/>
            <a:endParaRPr lang="en-CA" altLang="en-US"/>
          </a:p>
        </p:txBody>
      </p:sp>
      <p:sp>
        <p:nvSpPr>
          <p:cNvPr id="80900" name="Text Box 4">
            <a:extLst>
              <a:ext uri="{FF2B5EF4-FFF2-40B4-BE49-F238E27FC236}">
                <a16:creationId xmlns:a16="http://schemas.microsoft.com/office/drawing/2014/main" id="{6BB57255-AD0A-074B-9AE7-EB095D2F6C4C}"/>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Tree>
    <p:extLst>
      <p:ext uri="{BB962C8B-B14F-4D97-AF65-F5344CB8AC3E}">
        <p14:creationId xmlns:p14="http://schemas.microsoft.com/office/powerpoint/2010/main" val="12113057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EAC3DDE7-BBF5-0743-AA4D-51882D28D40A}"/>
              </a:ext>
            </a:extLst>
          </p:cNvPr>
          <p:cNvSpPr>
            <a:spLocks noGrp="1" noChangeArrowheads="1"/>
          </p:cNvSpPr>
          <p:nvPr>
            <p:ph type="title"/>
          </p:nvPr>
        </p:nvSpPr>
        <p:spPr/>
        <p:txBody>
          <a:bodyPr/>
          <a:lstStyle/>
          <a:p>
            <a:pPr eaLnBrk="1" hangingPunct="1"/>
            <a:r>
              <a:rPr lang="en-CA" altLang="en-US"/>
              <a:t>Validity Tests</a:t>
            </a:r>
          </a:p>
        </p:txBody>
      </p:sp>
      <p:sp>
        <p:nvSpPr>
          <p:cNvPr id="82947" name="Text Box 4">
            <a:extLst>
              <a:ext uri="{FF2B5EF4-FFF2-40B4-BE49-F238E27FC236}">
                <a16:creationId xmlns:a16="http://schemas.microsoft.com/office/drawing/2014/main" id="{A05ACD4B-5B4D-584A-8DD6-7126B4B6270D}"/>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82948" name="Rectangle 5">
            <a:extLst>
              <a:ext uri="{FF2B5EF4-FFF2-40B4-BE49-F238E27FC236}">
                <a16:creationId xmlns:a16="http://schemas.microsoft.com/office/drawing/2014/main" id="{2FD199CF-8B0A-3240-95AD-C8E0861BC47A}"/>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p:txBody>
      </p:sp>
      <p:sp>
        <p:nvSpPr>
          <p:cNvPr id="82949" name="Rectangle 7">
            <a:extLst>
              <a:ext uri="{FF2B5EF4-FFF2-40B4-BE49-F238E27FC236}">
                <a16:creationId xmlns:a16="http://schemas.microsoft.com/office/drawing/2014/main" id="{4D58CDFD-C51A-674F-B990-D77C808B51BF}"/>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3184050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1AC756D3-AACE-2449-8377-62B32499E716}"/>
              </a:ext>
            </a:extLst>
          </p:cNvPr>
          <p:cNvSpPr>
            <a:spLocks noGrp="1" noChangeArrowheads="1"/>
          </p:cNvSpPr>
          <p:nvPr>
            <p:ph type="title"/>
          </p:nvPr>
        </p:nvSpPr>
        <p:spPr/>
        <p:txBody>
          <a:bodyPr/>
          <a:lstStyle/>
          <a:p>
            <a:pPr eaLnBrk="1" hangingPunct="1"/>
            <a:r>
              <a:rPr lang="en-CA" altLang="en-US"/>
              <a:t>Validity Tests</a:t>
            </a:r>
          </a:p>
        </p:txBody>
      </p:sp>
      <p:sp>
        <p:nvSpPr>
          <p:cNvPr id="84995" name="Text Box 3">
            <a:extLst>
              <a:ext uri="{FF2B5EF4-FFF2-40B4-BE49-F238E27FC236}">
                <a16:creationId xmlns:a16="http://schemas.microsoft.com/office/drawing/2014/main" id="{B2E76DF2-B33E-1B49-A339-F8D156DB4681}"/>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84996" name="Rectangle 4">
            <a:extLst>
              <a:ext uri="{FF2B5EF4-FFF2-40B4-BE49-F238E27FC236}">
                <a16:creationId xmlns:a16="http://schemas.microsoft.com/office/drawing/2014/main" id="{8CEC9792-2723-D342-BDCD-4EFF64C9E855}"/>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rgbClr val="C0C0C0"/>
              </a:solidFill>
              <a:latin typeface="Tahoma" panose="020B0604030504040204" pitchFamily="34" charset="0"/>
              <a:cs typeface="Arial" panose="020B0604020202020204" pitchFamily="34" charset="0"/>
            </a:endParaRPr>
          </a:p>
        </p:txBody>
      </p:sp>
      <p:sp>
        <p:nvSpPr>
          <p:cNvPr id="84997" name="Rectangle 5">
            <a:extLst>
              <a:ext uri="{FF2B5EF4-FFF2-40B4-BE49-F238E27FC236}">
                <a16:creationId xmlns:a16="http://schemas.microsoft.com/office/drawing/2014/main" id="{93825696-698A-FF4A-908B-19CD13AAC5D2}"/>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rgbClr val="C0C0C0"/>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14437678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700ABDD2-454A-234A-90CC-6E4064E6F997}"/>
              </a:ext>
            </a:extLst>
          </p:cNvPr>
          <p:cNvSpPr>
            <a:spLocks noGrp="1" noChangeArrowheads="1"/>
          </p:cNvSpPr>
          <p:nvPr>
            <p:ph type="title"/>
          </p:nvPr>
        </p:nvSpPr>
        <p:spPr/>
        <p:txBody>
          <a:bodyPr/>
          <a:lstStyle/>
          <a:p>
            <a:pPr eaLnBrk="1" hangingPunct="1"/>
            <a:r>
              <a:rPr lang="en-CA" altLang="en-US"/>
              <a:t>Validity Tests</a:t>
            </a:r>
          </a:p>
        </p:txBody>
      </p:sp>
      <p:sp>
        <p:nvSpPr>
          <p:cNvPr id="87043" name="Text Box 3">
            <a:extLst>
              <a:ext uri="{FF2B5EF4-FFF2-40B4-BE49-F238E27FC236}">
                <a16:creationId xmlns:a16="http://schemas.microsoft.com/office/drawing/2014/main" id="{D36CA4A3-FF2B-EE42-AA8F-453206C6040D}"/>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87044" name="Rectangle 4">
            <a:extLst>
              <a:ext uri="{FF2B5EF4-FFF2-40B4-BE49-F238E27FC236}">
                <a16:creationId xmlns:a16="http://schemas.microsoft.com/office/drawing/2014/main" id="{6F7225DA-92F8-6045-8E42-73A2FB46E6C2}"/>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87045" name="Rectangle 5">
            <a:extLst>
              <a:ext uri="{FF2B5EF4-FFF2-40B4-BE49-F238E27FC236}">
                <a16:creationId xmlns:a16="http://schemas.microsoft.com/office/drawing/2014/main" id="{E44496D9-656E-BC4F-BC56-1ACC2C0C1FF5}"/>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14491944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4F21FFA7-68D3-F64D-AF10-49D054F4A61B}"/>
              </a:ext>
            </a:extLst>
          </p:cNvPr>
          <p:cNvSpPr>
            <a:spLocks noGrp="1" noChangeArrowheads="1"/>
          </p:cNvSpPr>
          <p:nvPr>
            <p:ph type="title"/>
          </p:nvPr>
        </p:nvSpPr>
        <p:spPr/>
        <p:txBody>
          <a:bodyPr/>
          <a:lstStyle/>
          <a:p>
            <a:pPr eaLnBrk="1" hangingPunct="1"/>
            <a:r>
              <a:rPr lang="en-CA" altLang="en-US"/>
              <a:t>Validity Tests</a:t>
            </a:r>
          </a:p>
        </p:txBody>
      </p:sp>
      <p:sp>
        <p:nvSpPr>
          <p:cNvPr id="89091" name="Text Box 3">
            <a:extLst>
              <a:ext uri="{FF2B5EF4-FFF2-40B4-BE49-F238E27FC236}">
                <a16:creationId xmlns:a16="http://schemas.microsoft.com/office/drawing/2014/main" id="{6E99A0BF-677D-4D4A-80BB-1093C6BE0C51}"/>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89092" name="Rectangle 4">
            <a:extLst>
              <a:ext uri="{FF2B5EF4-FFF2-40B4-BE49-F238E27FC236}">
                <a16:creationId xmlns:a16="http://schemas.microsoft.com/office/drawing/2014/main" id="{B2ACF813-0D46-CB46-AB2F-465F3BD7B2B4}"/>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89093" name="Rectangle 5">
            <a:extLst>
              <a:ext uri="{FF2B5EF4-FFF2-40B4-BE49-F238E27FC236}">
                <a16:creationId xmlns:a16="http://schemas.microsoft.com/office/drawing/2014/main" id="{4E20C376-DFE0-324D-B9D8-8A8C4DD2F8F0}"/>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7395563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7E09FD14-70AE-2C49-B133-72043C7A5116}"/>
              </a:ext>
            </a:extLst>
          </p:cNvPr>
          <p:cNvSpPr>
            <a:spLocks noGrp="1" noChangeArrowheads="1"/>
          </p:cNvSpPr>
          <p:nvPr>
            <p:ph type="title"/>
          </p:nvPr>
        </p:nvSpPr>
        <p:spPr/>
        <p:txBody>
          <a:bodyPr/>
          <a:lstStyle/>
          <a:p>
            <a:pPr eaLnBrk="1" hangingPunct="1"/>
            <a:r>
              <a:rPr lang="en-CA" altLang="en-US"/>
              <a:t>Validity Tests</a:t>
            </a:r>
          </a:p>
        </p:txBody>
      </p:sp>
      <p:sp>
        <p:nvSpPr>
          <p:cNvPr id="91139" name="Text Box 3">
            <a:extLst>
              <a:ext uri="{FF2B5EF4-FFF2-40B4-BE49-F238E27FC236}">
                <a16:creationId xmlns:a16="http://schemas.microsoft.com/office/drawing/2014/main" id="{AFE87A18-0F54-E342-9B43-250F48C23A29}"/>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91140" name="Rectangle 4">
            <a:extLst>
              <a:ext uri="{FF2B5EF4-FFF2-40B4-BE49-F238E27FC236}">
                <a16:creationId xmlns:a16="http://schemas.microsoft.com/office/drawing/2014/main" id="{6D0697CA-2DCA-C94D-8F36-93A71515061F}"/>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91141" name="Rectangle 5">
            <a:extLst>
              <a:ext uri="{FF2B5EF4-FFF2-40B4-BE49-F238E27FC236}">
                <a16:creationId xmlns:a16="http://schemas.microsoft.com/office/drawing/2014/main" id="{B154A6A3-F7CD-8646-BA7E-C78ADD0D7AC0}"/>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13512815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A6941BDE-F3FB-DF4B-84F2-E233FC64583E}"/>
              </a:ext>
            </a:extLst>
          </p:cNvPr>
          <p:cNvSpPr>
            <a:spLocks noGrp="1" noChangeArrowheads="1"/>
          </p:cNvSpPr>
          <p:nvPr>
            <p:ph type="title"/>
          </p:nvPr>
        </p:nvSpPr>
        <p:spPr/>
        <p:txBody>
          <a:bodyPr/>
          <a:lstStyle/>
          <a:p>
            <a:pPr eaLnBrk="1" hangingPunct="1"/>
            <a:r>
              <a:rPr lang="en-CA" altLang="en-US"/>
              <a:t>Validity Tests</a:t>
            </a:r>
          </a:p>
        </p:txBody>
      </p:sp>
      <p:sp>
        <p:nvSpPr>
          <p:cNvPr id="93187" name="Text Box 3">
            <a:extLst>
              <a:ext uri="{FF2B5EF4-FFF2-40B4-BE49-F238E27FC236}">
                <a16:creationId xmlns:a16="http://schemas.microsoft.com/office/drawing/2014/main" id="{DEB53359-1980-8448-8D77-2380C593B6E2}"/>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93188" name="Rectangle 4">
            <a:extLst>
              <a:ext uri="{FF2B5EF4-FFF2-40B4-BE49-F238E27FC236}">
                <a16:creationId xmlns:a16="http://schemas.microsoft.com/office/drawing/2014/main" id="{C330B726-1DE6-3149-8A44-7A26352DF8A3}"/>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93189" name="Rectangle 5">
            <a:extLst>
              <a:ext uri="{FF2B5EF4-FFF2-40B4-BE49-F238E27FC236}">
                <a16:creationId xmlns:a16="http://schemas.microsoft.com/office/drawing/2014/main" id="{0CB5D3C4-7CDA-244B-97EB-C770D8AD0C64}"/>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40108426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9A5601E6-C492-2849-8570-0E06155FB05C}"/>
              </a:ext>
            </a:extLst>
          </p:cNvPr>
          <p:cNvSpPr>
            <a:spLocks noGrp="1" noChangeArrowheads="1"/>
          </p:cNvSpPr>
          <p:nvPr>
            <p:ph type="title"/>
          </p:nvPr>
        </p:nvSpPr>
        <p:spPr/>
        <p:txBody>
          <a:bodyPr/>
          <a:lstStyle/>
          <a:p>
            <a:pPr eaLnBrk="1" hangingPunct="1"/>
            <a:r>
              <a:rPr lang="en-CA" altLang="en-US"/>
              <a:t>Validity Tests</a:t>
            </a:r>
          </a:p>
        </p:txBody>
      </p:sp>
      <p:sp>
        <p:nvSpPr>
          <p:cNvPr id="95235" name="Text Box 3">
            <a:extLst>
              <a:ext uri="{FF2B5EF4-FFF2-40B4-BE49-F238E27FC236}">
                <a16:creationId xmlns:a16="http://schemas.microsoft.com/office/drawing/2014/main" id="{F1619D32-AB3A-A04B-A477-0838C13232D6}"/>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95236" name="Rectangle 4">
            <a:extLst>
              <a:ext uri="{FF2B5EF4-FFF2-40B4-BE49-F238E27FC236}">
                <a16:creationId xmlns:a16="http://schemas.microsoft.com/office/drawing/2014/main" id="{1DEFDDC2-45FA-C243-97A9-B96872A85A57}"/>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95237" name="Rectangle 5">
            <a:extLst>
              <a:ext uri="{FF2B5EF4-FFF2-40B4-BE49-F238E27FC236}">
                <a16:creationId xmlns:a16="http://schemas.microsoft.com/office/drawing/2014/main" id="{3D6FA517-43CF-3249-A8F0-B1310A63C9A6}"/>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20112990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223FB24F-36D9-5540-9E8D-1958DE89CAFE}"/>
              </a:ext>
            </a:extLst>
          </p:cNvPr>
          <p:cNvSpPr>
            <a:spLocks noGrp="1" noChangeArrowheads="1"/>
          </p:cNvSpPr>
          <p:nvPr>
            <p:ph type="title"/>
          </p:nvPr>
        </p:nvSpPr>
        <p:spPr/>
        <p:txBody>
          <a:bodyPr/>
          <a:lstStyle/>
          <a:p>
            <a:pPr eaLnBrk="1" hangingPunct="1"/>
            <a:r>
              <a:rPr lang="en-CA" altLang="en-US"/>
              <a:t>Validity Tests</a:t>
            </a:r>
          </a:p>
        </p:txBody>
      </p:sp>
      <p:sp>
        <p:nvSpPr>
          <p:cNvPr id="97283" name="Text Box 3">
            <a:extLst>
              <a:ext uri="{FF2B5EF4-FFF2-40B4-BE49-F238E27FC236}">
                <a16:creationId xmlns:a16="http://schemas.microsoft.com/office/drawing/2014/main" id="{9112672D-514E-024C-9487-F8E6FC31C3A3}"/>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97284" name="Rectangle 4">
            <a:extLst>
              <a:ext uri="{FF2B5EF4-FFF2-40B4-BE49-F238E27FC236}">
                <a16:creationId xmlns:a16="http://schemas.microsoft.com/office/drawing/2014/main" id="{2E8B1C1F-3261-7649-935F-63442AFEE2C4}"/>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97285" name="Rectangle 5">
            <a:extLst>
              <a:ext uri="{FF2B5EF4-FFF2-40B4-BE49-F238E27FC236}">
                <a16:creationId xmlns:a16="http://schemas.microsoft.com/office/drawing/2014/main" id="{C1693810-8A25-3A48-9EB1-C234F7EAFF5E}"/>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2437789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E813B83C-767C-BA4D-A1F1-BF277848E426}"/>
              </a:ext>
            </a:extLst>
          </p:cNvPr>
          <p:cNvSpPr>
            <a:spLocks noGrp="1" noChangeArrowheads="1"/>
          </p:cNvSpPr>
          <p:nvPr>
            <p:ph type="title"/>
          </p:nvPr>
        </p:nvSpPr>
        <p:spPr/>
        <p:txBody>
          <a:bodyPr/>
          <a:lstStyle/>
          <a:p>
            <a:pPr eaLnBrk="1" hangingPunct="1"/>
            <a:r>
              <a:rPr lang="en-CA" altLang="en-US"/>
              <a:t>Validity Tests</a:t>
            </a:r>
          </a:p>
        </p:txBody>
      </p:sp>
      <p:sp>
        <p:nvSpPr>
          <p:cNvPr id="99331" name="Text Box 3">
            <a:extLst>
              <a:ext uri="{FF2B5EF4-FFF2-40B4-BE49-F238E27FC236}">
                <a16:creationId xmlns:a16="http://schemas.microsoft.com/office/drawing/2014/main" id="{7913259F-87F0-C04A-AC75-5894D98553C8}"/>
              </a:ext>
            </a:extLst>
          </p:cNvPr>
          <p:cNvSpPr txBox="1">
            <a:spLocks noChangeArrowheads="1"/>
          </p:cNvSpPr>
          <p:nvPr/>
        </p:nvSpPr>
        <p:spPr bwMode="auto">
          <a:xfrm>
            <a:off x="303213" y="6380163"/>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
        <p:nvSpPr>
          <p:cNvPr id="99332" name="Rectangle 4">
            <a:extLst>
              <a:ext uri="{FF2B5EF4-FFF2-40B4-BE49-F238E27FC236}">
                <a16:creationId xmlns:a16="http://schemas.microsoft.com/office/drawing/2014/main" id="{C8AAB71A-A409-8243-9150-87DE030F647D}"/>
              </a:ext>
            </a:extLst>
          </p:cNvPr>
          <p:cNvSpPr>
            <a:spLocks noChangeArrowheads="1"/>
          </p:cNvSpPr>
          <p:nvPr/>
        </p:nvSpPr>
        <p:spPr bwMode="auto">
          <a:xfrm>
            <a:off x="5219700" y="1196975"/>
            <a:ext cx="359886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Negative cases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Triangulation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Quasi-statistics</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latin typeface="Tahoma" panose="020B0604030504040204" pitchFamily="34" charset="0"/>
                <a:cs typeface="Arial" panose="020B0604020202020204" pitchFamily="34" charset="0"/>
              </a:rPr>
              <a:t>Comparison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
        <p:nvSpPr>
          <p:cNvPr id="99333" name="Rectangle 5">
            <a:extLst>
              <a:ext uri="{FF2B5EF4-FFF2-40B4-BE49-F238E27FC236}">
                <a16:creationId xmlns:a16="http://schemas.microsoft.com/office/drawing/2014/main" id="{D1E78250-D851-224F-BBA2-FAFD711E7AD2}"/>
              </a:ext>
            </a:extLst>
          </p:cNvPr>
          <p:cNvSpPr>
            <a:spLocks noChangeArrowheads="1"/>
          </p:cNvSpPr>
          <p:nvPr/>
        </p:nvSpPr>
        <p:spPr bwMode="auto">
          <a:xfrm>
            <a:off x="250825" y="1196975"/>
            <a:ext cx="4608513" cy="4965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Intensive / long term</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Rich data</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Respondent validation</a:t>
            </a:r>
          </a:p>
          <a:p>
            <a:pPr eaLnBrk="1" hangingPunct="1">
              <a:spcBef>
                <a:spcPct val="20000"/>
              </a:spcBef>
              <a:buClr>
                <a:schemeClr val="hlink"/>
              </a:buClr>
              <a:buFontTx/>
              <a:buChar char="•"/>
            </a:pPr>
            <a:endParaRPr lang="en-CA" altLang="en-US" sz="3200">
              <a:solidFill>
                <a:srgbClr val="969696"/>
              </a:solidFill>
              <a:latin typeface="Tahoma" panose="020B0604030504040204" pitchFamily="34" charset="0"/>
              <a:cs typeface="Arial" panose="020B0604020202020204" pitchFamily="34" charset="0"/>
            </a:endParaRPr>
          </a:p>
          <a:p>
            <a:pPr eaLnBrk="1" hangingPunct="1">
              <a:spcBef>
                <a:spcPct val="20000"/>
              </a:spcBef>
              <a:buClr>
                <a:schemeClr val="hlink"/>
              </a:buClr>
              <a:buFontTx/>
              <a:buChar char="•"/>
            </a:pPr>
            <a:r>
              <a:rPr lang="en-CA" altLang="en-US" sz="3200">
                <a:solidFill>
                  <a:srgbClr val="969696"/>
                </a:solidFill>
                <a:latin typeface="Tahoma" panose="020B0604030504040204" pitchFamily="34" charset="0"/>
                <a:cs typeface="Arial" panose="020B0604020202020204" pitchFamily="34" charset="0"/>
              </a:rPr>
              <a:t>Intervention</a:t>
            </a:r>
          </a:p>
          <a:p>
            <a:pPr eaLnBrk="1" hangingPunct="1">
              <a:spcBef>
                <a:spcPct val="20000"/>
              </a:spcBef>
              <a:buClr>
                <a:schemeClr val="hlink"/>
              </a:buClr>
              <a:buFontTx/>
              <a:buChar char="•"/>
            </a:pPr>
            <a:endParaRPr lang="en-CA" altLang="en-US" sz="3200">
              <a:solidFill>
                <a:schemeClr val="folHlink"/>
              </a:solidFill>
              <a:latin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7988201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2A846009-54C5-ED43-8F2F-69EAD788CC6D}"/>
              </a:ext>
            </a:extLst>
          </p:cNvPr>
          <p:cNvSpPr>
            <a:spLocks noGrp="1" noChangeArrowheads="1"/>
          </p:cNvSpPr>
          <p:nvPr>
            <p:ph type="title"/>
          </p:nvPr>
        </p:nvSpPr>
        <p:spPr/>
        <p:txBody>
          <a:bodyPr/>
          <a:lstStyle/>
          <a:p>
            <a:pPr eaLnBrk="1" hangingPunct="1"/>
            <a:r>
              <a:rPr lang="en-CA" altLang="en-US"/>
              <a:t>Generalizability</a:t>
            </a:r>
          </a:p>
        </p:txBody>
      </p:sp>
      <p:sp>
        <p:nvSpPr>
          <p:cNvPr id="101379" name="Rectangle 3">
            <a:extLst>
              <a:ext uri="{FF2B5EF4-FFF2-40B4-BE49-F238E27FC236}">
                <a16:creationId xmlns:a16="http://schemas.microsoft.com/office/drawing/2014/main" id="{ADE9201B-DF7C-574C-AB5A-697E25CFA590}"/>
              </a:ext>
            </a:extLst>
          </p:cNvPr>
          <p:cNvSpPr>
            <a:spLocks noGrp="1" noChangeArrowheads="1"/>
          </p:cNvSpPr>
          <p:nvPr>
            <p:ph idx="1"/>
          </p:nvPr>
        </p:nvSpPr>
        <p:spPr/>
        <p:txBody>
          <a:bodyPr/>
          <a:lstStyle/>
          <a:p>
            <a:pPr eaLnBrk="1" hangingPunct="1"/>
            <a:r>
              <a:rPr lang="en-CA" altLang="en-US"/>
              <a:t>Internal generalizability</a:t>
            </a:r>
          </a:p>
          <a:p>
            <a:pPr lvl="1" eaLnBrk="1" hangingPunct="1"/>
            <a:r>
              <a:rPr lang="en-CA" altLang="en-US" sz="2400"/>
              <a:t>do findings extend </a:t>
            </a:r>
            <a:r>
              <a:rPr lang="en-CA" altLang="en-US" sz="2400" i="1"/>
              <a:t>within</a:t>
            </a:r>
            <a:r>
              <a:rPr lang="en-CA" altLang="en-US" sz="2400"/>
              <a:t> the group studied?</a:t>
            </a:r>
          </a:p>
          <a:p>
            <a:pPr eaLnBrk="1" hangingPunct="1"/>
            <a:endParaRPr lang="en-CA" altLang="en-US" sz="2800"/>
          </a:p>
          <a:p>
            <a:pPr eaLnBrk="1" hangingPunct="1"/>
            <a:r>
              <a:rPr lang="en-CA" altLang="en-US"/>
              <a:t>External generalizability</a:t>
            </a:r>
          </a:p>
          <a:p>
            <a:pPr lvl="1" eaLnBrk="1" hangingPunct="1"/>
            <a:r>
              <a:rPr lang="en-CA" altLang="en-US" sz="2400"/>
              <a:t>do findings extend </a:t>
            </a:r>
            <a:r>
              <a:rPr lang="en-CA" altLang="en-US" sz="2400" i="1"/>
              <a:t>outside</a:t>
            </a:r>
            <a:r>
              <a:rPr lang="en-CA" altLang="en-US" sz="2400"/>
              <a:t> the group studied?</a:t>
            </a:r>
          </a:p>
          <a:p>
            <a:pPr lvl="1" eaLnBrk="1" hangingPunct="1"/>
            <a:endParaRPr lang="en-CA" altLang="en-US" sz="2400"/>
          </a:p>
          <a:p>
            <a:pPr eaLnBrk="1" hangingPunct="1"/>
            <a:r>
              <a:rPr lang="en-CA" altLang="en-US"/>
              <a:t>Face generalizability</a:t>
            </a:r>
          </a:p>
          <a:p>
            <a:pPr lvl="1" eaLnBrk="1" hangingPunct="1"/>
            <a:r>
              <a:rPr lang="en-CA" altLang="en-US" sz="2400"/>
              <a:t>there is no reason to believe the results don’t generalize</a:t>
            </a:r>
          </a:p>
          <a:p>
            <a:pPr lvl="1" eaLnBrk="1" hangingPunct="1"/>
            <a:endParaRPr lang="en-CA" altLang="en-US" sz="2400"/>
          </a:p>
        </p:txBody>
      </p:sp>
      <p:sp>
        <p:nvSpPr>
          <p:cNvPr id="101380" name="Text Box 4">
            <a:extLst>
              <a:ext uri="{FF2B5EF4-FFF2-40B4-BE49-F238E27FC236}">
                <a16:creationId xmlns:a16="http://schemas.microsoft.com/office/drawing/2014/main" id="{D8083E1E-AB71-D34E-9B3A-B5B423EF9A72}"/>
              </a:ext>
            </a:extLst>
          </p:cNvPr>
          <p:cNvSpPr txBox="1">
            <a:spLocks noChangeArrowheads="1"/>
          </p:cNvSpPr>
          <p:nvPr/>
        </p:nvSpPr>
        <p:spPr bwMode="auto">
          <a:xfrm>
            <a:off x="323850" y="6381750"/>
            <a:ext cx="1317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CA" altLang="en-US" sz="1400"/>
              <a:t>Maxwell, 2005</a:t>
            </a:r>
          </a:p>
        </p:txBody>
      </p:sp>
    </p:spTree>
    <p:extLst>
      <p:ext uri="{BB962C8B-B14F-4D97-AF65-F5344CB8AC3E}">
        <p14:creationId xmlns:p14="http://schemas.microsoft.com/office/powerpoint/2010/main" val="37172013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06D98081-7E0A-774B-83F7-12E459EFC086}"/>
              </a:ext>
            </a:extLst>
          </p:cNvPr>
          <p:cNvSpPr>
            <a:spLocks noGrp="1" noChangeArrowheads="1"/>
          </p:cNvSpPr>
          <p:nvPr>
            <p:ph type="title"/>
          </p:nvPr>
        </p:nvSpPr>
        <p:spPr/>
        <p:txBody>
          <a:bodyPr/>
          <a:lstStyle/>
          <a:p>
            <a:pPr eaLnBrk="1" hangingPunct="1"/>
            <a:r>
              <a:rPr lang="en-CA" altLang="en-US"/>
              <a:t>Summary</a:t>
            </a:r>
          </a:p>
        </p:txBody>
      </p:sp>
      <p:sp>
        <p:nvSpPr>
          <p:cNvPr id="104451" name="Rectangle 3">
            <a:extLst>
              <a:ext uri="{FF2B5EF4-FFF2-40B4-BE49-F238E27FC236}">
                <a16:creationId xmlns:a16="http://schemas.microsoft.com/office/drawing/2014/main" id="{2703D2B1-8B23-7841-8B1C-28905EF780FD}"/>
              </a:ext>
            </a:extLst>
          </p:cNvPr>
          <p:cNvSpPr>
            <a:spLocks noGrp="1" noChangeArrowheads="1"/>
          </p:cNvSpPr>
          <p:nvPr>
            <p:ph idx="1"/>
          </p:nvPr>
        </p:nvSpPr>
        <p:spPr/>
        <p:txBody>
          <a:bodyPr/>
          <a:lstStyle/>
          <a:p>
            <a:pPr eaLnBrk="1" hangingPunct="1"/>
            <a:r>
              <a:rPr lang="en-CA" altLang="en-US"/>
              <a:t>Qualitative goals:</a:t>
            </a:r>
          </a:p>
          <a:p>
            <a:pPr lvl="1" eaLnBrk="1" hangingPunct="1"/>
            <a:r>
              <a:rPr lang="en-CA" altLang="en-US" sz="2400"/>
              <a:t>meaning, context, process, reasoning</a:t>
            </a:r>
          </a:p>
          <a:p>
            <a:pPr lvl="1" eaLnBrk="1" hangingPunct="1">
              <a:buFontTx/>
              <a:buNone/>
            </a:pPr>
            <a:endParaRPr lang="en-CA" altLang="en-US" sz="2400"/>
          </a:p>
          <a:p>
            <a:pPr eaLnBrk="1" hangingPunct="1"/>
            <a:r>
              <a:rPr lang="en-CA" altLang="en-US"/>
              <a:t>Good qualitative research:</a:t>
            </a:r>
          </a:p>
          <a:p>
            <a:pPr lvl="1" eaLnBrk="1" hangingPunct="1"/>
            <a:r>
              <a:rPr lang="en-CA" altLang="en-US"/>
              <a:t>data collector / analyzer / presenter</a:t>
            </a:r>
          </a:p>
          <a:p>
            <a:pPr lvl="1" eaLnBrk="1" hangingPunct="1">
              <a:buFontTx/>
              <a:buNone/>
            </a:pPr>
            <a:r>
              <a:rPr lang="en-CA" altLang="en-US" sz="2400"/>
              <a:t>	</a:t>
            </a:r>
          </a:p>
          <a:p>
            <a:pPr eaLnBrk="1" hangingPunct="1"/>
            <a:endParaRPr lang="en-CA" altLang="en-US" sz="2800"/>
          </a:p>
        </p:txBody>
      </p:sp>
    </p:spTree>
    <p:extLst>
      <p:ext uri="{BB962C8B-B14F-4D97-AF65-F5344CB8AC3E}">
        <p14:creationId xmlns:p14="http://schemas.microsoft.com/office/powerpoint/2010/main" val="13512133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16D0A2C5-B2A6-2946-B3CF-14EE5B861ED7}"/>
              </a:ext>
            </a:extLst>
          </p:cNvPr>
          <p:cNvSpPr>
            <a:spLocks noGrp="1" noChangeArrowheads="1"/>
          </p:cNvSpPr>
          <p:nvPr>
            <p:ph type="title"/>
          </p:nvPr>
        </p:nvSpPr>
        <p:spPr/>
        <p:txBody>
          <a:bodyPr/>
          <a:lstStyle/>
          <a:p>
            <a:pPr eaLnBrk="1" hangingPunct="1"/>
            <a:r>
              <a:rPr lang="en-CA" altLang="en-US"/>
              <a:t>Summary</a:t>
            </a:r>
          </a:p>
        </p:txBody>
      </p:sp>
      <p:sp>
        <p:nvSpPr>
          <p:cNvPr id="105475" name="Rectangle 3">
            <a:extLst>
              <a:ext uri="{FF2B5EF4-FFF2-40B4-BE49-F238E27FC236}">
                <a16:creationId xmlns:a16="http://schemas.microsoft.com/office/drawing/2014/main" id="{43765EBD-34EF-5648-A3AA-6DBD6B3FCF8E}"/>
              </a:ext>
            </a:extLst>
          </p:cNvPr>
          <p:cNvSpPr>
            <a:spLocks noGrp="1" noChangeArrowheads="1"/>
          </p:cNvSpPr>
          <p:nvPr>
            <p:ph idx="1"/>
          </p:nvPr>
        </p:nvSpPr>
        <p:spPr/>
        <p:txBody>
          <a:bodyPr/>
          <a:lstStyle/>
          <a:p>
            <a:pPr eaLnBrk="1" hangingPunct="1"/>
            <a:r>
              <a:rPr lang="en-CA" altLang="en-US"/>
              <a:t>Qualitative data:</a:t>
            </a:r>
            <a:endParaRPr lang="en-CA" altLang="en-US" sz="2800"/>
          </a:p>
          <a:p>
            <a:pPr lvl="1" eaLnBrk="1" hangingPunct="1"/>
            <a:r>
              <a:rPr lang="en-CA" altLang="en-US" sz="2400"/>
              <a:t>detailed descriptions	(audio, written, video)</a:t>
            </a:r>
            <a:br>
              <a:rPr lang="en-CA" altLang="en-US" sz="2400"/>
            </a:br>
            <a:endParaRPr lang="en-CA" altLang="en-US" sz="2400"/>
          </a:p>
          <a:p>
            <a:pPr eaLnBrk="1" hangingPunct="1"/>
            <a:r>
              <a:rPr lang="en-CA" altLang="en-US"/>
              <a:t>Analysis methods:</a:t>
            </a:r>
          </a:p>
          <a:p>
            <a:pPr lvl="1" eaLnBrk="1" hangingPunct="1"/>
            <a:r>
              <a:rPr lang="en-CA" altLang="en-US" sz="2400"/>
              <a:t>open coding</a:t>
            </a:r>
          </a:p>
          <a:p>
            <a:pPr lvl="1" eaLnBrk="1" hangingPunct="1"/>
            <a:r>
              <a:rPr lang="en-CA" altLang="en-US" sz="2400"/>
              <a:t>systematic coding</a:t>
            </a:r>
          </a:p>
          <a:p>
            <a:pPr lvl="1" eaLnBrk="1" hangingPunct="1"/>
            <a:r>
              <a:rPr lang="en-CA" altLang="en-US" sz="2400"/>
              <a:t>affinity diagramming</a:t>
            </a:r>
          </a:p>
          <a:p>
            <a:pPr lvl="1" eaLnBrk="1" hangingPunct="1"/>
            <a:endParaRPr lang="en-CA" altLang="en-US" sz="2400"/>
          </a:p>
          <a:p>
            <a:pPr eaLnBrk="1" hangingPunct="1"/>
            <a:endParaRPr lang="en-CA" altLang="en-US" sz="2800"/>
          </a:p>
        </p:txBody>
      </p:sp>
    </p:spTree>
    <p:extLst>
      <p:ext uri="{BB962C8B-B14F-4D97-AF65-F5344CB8AC3E}">
        <p14:creationId xmlns:p14="http://schemas.microsoft.com/office/powerpoint/2010/main" val="31243662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61068F96-3592-5649-A661-0ED59D49831B}"/>
              </a:ext>
            </a:extLst>
          </p:cNvPr>
          <p:cNvSpPr>
            <a:spLocks noGrp="1" noChangeArrowheads="1"/>
          </p:cNvSpPr>
          <p:nvPr>
            <p:ph type="title"/>
          </p:nvPr>
        </p:nvSpPr>
        <p:spPr/>
        <p:txBody>
          <a:bodyPr/>
          <a:lstStyle/>
          <a:p>
            <a:pPr eaLnBrk="1" hangingPunct="1"/>
            <a:r>
              <a:rPr lang="en-CA" altLang="en-US"/>
              <a:t>Summary</a:t>
            </a:r>
          </a:p>
        </p:txBody>
      </p:sp>
      <p:sp>
        <p:nvSpPr>
          <p:cNvPr id="106499" name="Rectangle 3">
            <a:extLst>
              <a:ext uri="{FF2B5EF4-FFF2-40B4-BE49-F238E27FC236}">
                <a16:creationId xmlns:a16="http://schemas.microsoft.com/office/drawing/2014/main" id="{246A1828-BDE2-3948-A817-CB3860E08C7D}"/>
              </a:ext>
            </a:extLst>
          </p:cNvPr>
          <p:cNvSpPr>
            <a:spLocks noGrp="1" noChangeArrowheads="1"/>
          </p:cNvSpPr>
          <p:nvPr>
            <p:ph idx="1"/>
          </p:nvPr>
        </p:nvSpPr>
        <p:spPr/>
        <p:txBody>
          <a:bodyPr/>
          <a:lstStyle/>
          <a:p>
            <a:pPr eaLnBrk="1" hangingPunct="1"/>
            <a:r>
              <a:rPr lang="en-CA" altLang="en-US"/>
              <a:t>Report descriptions / scenarios / quotes</a:t>
            </a:r>
          </a:p>
          <a:p>
            <a:pPr eaLnBrk="1" hangingPunct="1"/>
            <a:endParaRPr lang="en-CA" altLang="en-US"/>
          </a:p>
          <a:p>
            <a:pPr eaLnBrk="1" hangingPunct="1"/>
            <a:r>
              <a:rPr lang="en-CA" altLang="en-US"/>
              <a:t>Look for face generalizability</a:t>
            </a:r>
          </a:p>
          <a:p>
            <a:pPr eaLnBrk="1" hangingPunct="1"/>
            <a:endParaRPr lang="en-CA" altLang="en-US"/>
          </a:p>
          <a:p>
            <a:pPr eaLnBrk="1" hangingPunct="1"/>
            <a:r>
              <a:rPr lang="en-CA" altLang="en-US"/>
              <a:t>Use validity tests </a:t>
            </a:r>
            <a:endParaRPr lang="en-CA" altLang="en-US" sz="2800"/>
          </a:p>
          <a:p>
            <a:pPr lvl="1" eaLnBrk="1" hangingPunct="1"/>
            <a:endParaRPr lang="en-CA" altLang="en-US" sz="2400"/>
          </a:p>
          <a:p>
            <a:pPr eaLnBrk="1" hangingPunct="1"/>
            <a:endParaRPr lang="en-CA" altLang="en-US" sz="2800"/>
          </a:p>
        </p:txBody>
      </p:sp>
    </p:spTree>
    <p:extLst>
      <p:ext uri="{BB962C8B-B14F-4D97-AF65-F5344CB8AC3E}">
        <p14:creationId xmlns:p14="http://schemas.microsoft.com/office/powerpoint/2010/main" val="42380419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C2723BEC-FEF9-5B40-9AA5-9BE3BB1D3424}"/>
              </a:ext>
            </a:extLst>
          </p:cNvPr>
          <p:cNvSpPr>
            <a:spLocks noGrp="1" noChangeArrowheads="1"/>
          </p:cNvSpPr>
          <p:nvPr>
            <p:ph type="title"/>
          </p:nvPr>
        </p:nvSpPr>
        <p:spPr/>
        <p:txBody>
          <a:bodyPr/>
          <a:lstStyle/>
          <a:p>
            <a:pPr eaLnBrk="1" hangingPunct="1"/>
            <a:r>
              <a:rPr lang="en-CA" altLang="en-US"/>
              <a:t>References</a:t>
            </a:r>
          </a:p>
        </p:txBody>
      </p:sp>
      <p:sp>
        <p:nvSpPr>
          <p:cNvPr id="12291" name="Rectangle 3">
            <a:extLst>
              <a:ext uri="{FF2B5EF4-FFF2-40B4-BE49-F238E27FC236}">
                <a16:creationId xmlns:a16="http://schemas.microsoft.com/office/drawing/2014/main" id="{85A641AB-FF99-4A48-813B-6F435714966A}"/>
              </a:ext>
            </a:extLst>
          </p:cNvPr>
          <p:cNvSpPr>
            <a:spLocks noGrp="1" noChangeArrowheads="1"/>
          </p:cNvSpPr>
          <p:nvPr>
            <p:ph idx="1"/>
          </p:nvPr>
        </p:nvSpPr>
        <p:spPr>
          <a:xfrm>
            <a:off x="468313" y="1196975"/>
            <a:ext cx="8229600" cy="5661025"/>
          </a:xfrm>
        </p:spPr>
        <p:txBody>
          <a:bodyPr rtlCol="0">
            <a:normAutofit/>
          </a:bodyPr>
          <a:lstStyle/>
          <a:p>
            <a:pPr marL="609600" indent="-609600" eaLnBrk="1" fontAlgn="auto" hangingPunct="1">
              <a:lnSpc>
                <a:spcPct val="80000"/>
              </a:lnSpc>
              <a:spcAft>
                <a:spcPts val="0"/>
              </a:spcAft>
              <a:buFontTx/>
              <a:buAutoNum type="arabicPeriod"/>
              <a:defRPr/>
            </a:pPr>
            <a:r>
              <a:rPr lang="en-US" altLang="en-US" sz="1000"/>
              <a:t>Dix, A., Finlay, J., Abowd, G., &amp; Beale, R., (1998)  </a:t>
            </a:r>
            <a:r>
              <a:rPr lang="en-US" altLang="en-US" sz="1000" b="1"/>
              <a:t>Human Computer Interaction, 2nd ed.</a:t>
            </a:r>
            <a:r>
              <a:rPr lang="en-US" altLang="en-US" sz="1000" i="1"/>
              <a:t>  </a:t>
            </a:r>
            <a:r>
              <a:rPr lang="en-US" altLang="en-US" sz="1000"/>
              <a:t>Toronto:  Prentice-Hall.</a:t>
            </a:r>
          </a:p>
          <a:p>
            <a:pPr marL="990600" lvl="1" indent="-533400" eaLnBrk="1" fontAlgn="auto" hangingPunct="1">
              <a:lnSpc>
                <a:spcPct val="80000"/>
              </a:lnSpc>
              <a:spcAft>
                <a:spcPts val="0"/>
              </a:spcAft>
              <a:buFontTx/>
              <a:buNone/>
              <a:defRPr/>
            </a:pPr>
            <a:r>
              <a:rPr lang="en-US" altLang="en-US" sz="900"/>
              <a:t>	- Chapter 11: qualitative methods in general</a:t>
            </a:r>
          </a:p>
          <a:p>
            <a:pPr marL="990600" lvl="1" indent="-533400" eaLnBrk="1" fontAlgn="auto" hangingPunct="1">
              <a:lnSpc>
                <a:spcPct val="80000"/>
              </a:lnSpc>
              <a:spcAft>
                <a:spcPts val="0"/>
              </a:spcAft>
              <a:buFontTx/>
              <a:buNone/>
              <a:defRPr/>
            </a:pPr>
            <a:endParaRPr lang="en-US" altLang="en-US" sz="900"/>
          </a:p>
          <a:p>
            <a:pPr marL="609600" indent="-609600" eaLnBrk="1" fontAlgn="auto" hangingPunct="1">
              <a:lnSpc>
                <a:spcPct val="80000"/>
              </a:lnSpc>
              <a:spcAft>
                <a:spcPts val="0"/>
              </a:spcAft>
              <a:buFontTx/>
              <a:buAutoNum type="arabicPeriod"/>
              <a:defRPr/>
            </a:pPr>
            <a:r>
              <a:rPr lang="en-US" altLang="en-US" sz="1000"/>
              <a:t>Holtzblatt, K, and Jones, S., (1995) </a:t>
            </a:r>
            <a:r>
              <a:rPr lang="en-US" altLang="en-US" sz="1000" b="1"/>
              <a:t>Conducting and Analyzing a Contextual Interview</a:t>
            </a:r>
            <a:r>
              <a:rPr lang="en-US" altLang="en-US" sz="1000"/>
              <a:t>, In </a:t>
            </a:r>
            <a:r>
              <a:rPr lang="en-US" altLang="en-US" sz="1000" i="1"/>
              <a:t>Readings in Human-Computer Interaction: Toward the Year 2000</a:t>
            </a:r>
            <a:r>
              <a:rPr lang="en-US" altLang="en-US" sz="1000"/>
              <a:t>, 2nd ed., R.M. Baecker,et al., Editors, Morgan Kaufman, pp. 241-253.</a:t>
            </a:r>
            <a:endParaRPr lang="en-CA" altLang="en-US" sz="1000"/>
          </a:p>
          <a:p>
            <a:pPr marL="990600" lvl="1" indent="-533400" eaLnBrk="1" fontAlgn="auto" hangingPunct="1">
              <a:lnSpc>
                <a:spcPct val="80000"/>
              </a:lnSpc>
              <a:spcAft>
                <a:spcPts val="0"/>
              </a:spcAft>
              <a:buFontTx/>
              <a:buNone/>
              <a:defRPr/>
            </a:pPr>
            <a:r>
              <a:rPr lang="en-US" altLang="en-US" sz="900"/>
              <a:t>	- conducting and analyzing contextual interviews</a:t>
            </a:r>
          </a:p>
          <a:p>
            <a:pPr marL="990600" lvl="1" indent="-533400" eaLnBrk="1" fontAlgn="auto" hangingPunct="1">
              <a:lnSpc>
                <a:spcPct val="80000"/>
              </a:lnSpc>
              <a:spcAft>
                <a:spcPts val="0"/>
              </a:spcAft>
              <a:buFontTx/>
              <a:buNone/>
              <a:defRPr/>
            </a:pPr>
            <a:endParaRPr lang="en-US" altLang="en-US" sz="900"/>
          </a:p>
          <a:p>
            <a:pPr marL="609600" indent="-609600" eaLnBrk="1" fontAlgn="auto" hangingPunct="1">
              <a:lnSpc>
                <a:spcPct val="80000"/>
              </a:lnSpc>
              <a:spcAft>
                <a:spcPts val="0"/>
              </a:spcAft>
              <a:buFontTx/>
              <a:buAutoNum type="arabicPeriod"/>
              <a:defRPr/>
            </a:pPr>
            <a:r>
              <a:rPr lang="en-US" altLang="en-US" sz="1000"/>
              <a:t>Holtzblatt, K, Wendell, J., and Wood, S., (2005) </a:t>
            </a:r>
            <a:r>
              <a:rPr lang="en-US" altLang="en-US" sz="1000" b="1"/>
              <a:t>Rapid Contextual Design: A How-To Guide to Key Techniques for User-Centered Design</a:t>
            </a:r>
            <a:r>
              <a:rPr lang="en-US" altLang="en-US" sz="1000"/>
              <a:t>, Morgan Kaufmann.</a:t>
            </a:r>
          </a:p>
          <a:p>
            <a:pPr marL="990600" lvl="1" indent="-533400" eaLnBrk="1" fontAlgn="auto" hangingPunct="1">
              <a:lnSpc>
                <a:spcPct val="80000"/>
              </a:lnSpc>
              <a:spcAft>
                <a:spcPts val="0"/>
              </a:spcAft>
              <a:buFontTx/>
              <a:buNone/>
              <a:defRPr/>
            </a:pPr>
            <a:r>
              <a:rPr lang="en-US" altLang="en-US" sz="900"/>
              <a:t>	- Chapter 8: building affinity diagrams</a:t>
            </a:r>
          </a:p>
          <a:p>
            <a:pPr marL="609600" indent="-609600" eaLnBrk="1" fontAlgn="auto" hangingPunct="1">
              <a:lnSpc>
                <a:spcPct val="80000"/>
              </a:lnSpc>
              <a:spcAft>
                <a:spcPts val="0"/>
              </a:spcAft>
              <a:buFontTx/>
              <a:buAutoNum type="arabicPeriod"/>
              <a:defRPr/>
            </a:pPr>
            <a:endParaRPr lang="en-CA" altLang="en-US" sz="1000"/>
          </a:p>
          <a:p>
            <a:pPr marL="609600" indent="-609600" eaLnBrk="1" fontAlgn="auto" hangingPunct="1">
              <a:lnSpc>
                <a:spcPct val="80000"/>
              </a:lnSpc>
              <a:spcAft>
                <a:spcPts val="0"/>
              </a:spcAft>
              <a:buFontTx/>
              <a:buAutoNum type="arabicPeriod"/>
              <a:defRPr/>
            </a:pPr>
            <a:r>
              <a:rPr lang="en-CA" altLang="en-US" sz="1000"/>
              <a:t>Maxwell, J., (2005) </a:t>
            </a:r>
            <a:r>
              <a:rPr lang="en-CA" altLang="en-US" sz="1000" b="1"/>
              <a:t>Qualitative Research Design</a:t>
            </a:r>
            <a:r>
              <a:rPr lang="en-CA" altLang="en-US" sz="1000"/>
              <a:t>, </a:t>
            </a:r>
            <a:r>
              <a:rPr lang="en-CA" altLang="en-US" sz="1000" i="1"/>
              <a:t>In Applied Social Research Methods Series</a:t>
            </a:r>
            <a:r>
              <a:rPr lang="en-CA" altLang="en-US" sz="1000"/>
              <a:t>, Volume 41.</a:t>
            </a:r>
          </a:p>
          <a:p>
            <a:pPr marL="609600" indent="-609600" eaLnBrk="1" fontAlgn="auto" hangingPunct="1">
              <a:lnSpc>
                <a:spcPct val="80000"/>
              </a:lnSpc>
              <a:spcAft>
                <a:spcPts val="0"/>
              </a:spcAft>
              <a:buFontTx/>
              <a:buNone/>
              <a:defRPr/>
            </a:pPr>
            <a:r>
              <a:rPr lang="en-US" altLang="en-US" sz="1000"/>
              <a:t>		- Chapter 1: a model for qualitative research design</a:t>
            </a:r>
          </a:p>
          <a:p>
            <a:pPr marL="609600" indent="-609600" eaLnBrk="1" fontAlgn="auto" hangingPunct="1">
              <a:lnSpc>
                <a:spcPct val="80000"/>
              </a:lnSpc>
              <a:spcAft>
                <a:spcPts val="0"/>
              </a:spcAft>
              <a:buFontTx/>
              <a:buNone/>
              <a:defRPr/>
            </a:pPr>
            <a:r>
              <a:rPr lang="en-US" altLang="en-US" sz="1000"/>
              <a:t>		- Chapter 5: choosing qualitative methods and analysis</a:t>
            </a:r>
          </a:p>
          <a:p>
            <a:pPr marL="609600" indent="-609600" eaLnBrk="1" fontAlgn="auto" hangingPunct="1">
              <a:lnSpc>
                <a:spcPct val="80000"/>
              </a:lnSpc>
              <a:spcAft>
                <a:spcPts val="0"/>
              </a:spcAft>
              <a:buFontTx/>
              <a:buNone/>
              <a:defRPr/>
            </a:pPr>
            <a:r>
              <a:rPr lang="en-US" altLang="en-US" sz="1000"/>
              <a:t>		- Chapter 6: validity and generalizability</a:t>
            </a:r>
          </a:p>
          <a:p>
            <a:pPr marL="609600" indent="-609600" eaLnBrk="1" fontAlgn="auto" hangingPunct="1">
              <a:lnSpc>
                <a:spcPct val="80000"/>
              </a:lnSpc>
              <a:spcAft>
                <a:spcPts val="0"/>
              </a:spcAft>
              <a:buFontTx/>
              <a:buNone/>
              <a:defRPr/>
            </a:pPr>
            <a:endParaRPr lang="en-CA" altLang="en-US" sz="1000"/>
          </a:p>
          <a:p>
            <a:pPr marL="609600" indent="-609600" eaLnBrk="1" fontAlgn="auto" hangingPunct="1">
              <a:lnSpc>
                <a:spcPct val="80000"/>
              </a:lnSpc>
              <a:spcAft>
                <a:spcPts val="0"/>
              </a:spcAft>
              <a:buFontTx/>
              <a:buAutoNum type="arabicPeriod" startAt="5"/>
              <a:defRPr/>
            </a:pPr>
            <a:r>
              <a:rPr lang="en-CA" altLang="en-US" sz="1000"/>
              <a:t>Neustaedter, C. 2007. </a:t>
            </a:r>
            <a:r>
              <a:rPr lang="en-CA" altLang="en-US" sz="1000" b="1"/>
              <a:t>Domestic Awareness and Family Calendars, </a:t>
            </a:r>
            <a:r>
              <a:rPr lang="en-CA" altLang="en-US" sz="1000"/>
              <a:t>PhD Dissertation, University of Calgary, Canada.</a:t>
            </a:r>
          </a:p>
          <a:p>
            <a:pPr marL="609600" indent="-609600" eaLnBrk="1" fontAlgn="auto" hangingPunct="1">
              <a:lnSpc>
                <a:spcPct val="80000"/>
              </a:lnSpc>
              <a:spcAft>
                <a:spcPts val="0"/>
              </a:spcAft>
              <a:buFontTx/>
              <a:buNone/>
              <a:defRPr/>
            </a:pPr>
            <a:r>
              <a:rPr lang="en-US" altLang="en-US" sz="1000"/>
              <a:t>		- example qualitative studies, analysis, and results reporting</a:t>
            </a:r>
            <a:endParaRPr lang="en-CA" altLang="en-US" sz="1000"/>
          </a:p>
          <a:p>
            <a:pPr marL="609600" indent="-609600" eaLnBrk="1" fontAlgn="auto" hangingPunct="1">
              <a:lnSpc>
                <a:spcPct val="80000"/>
              </a:lnSpc>
              <a:spcAft>
                <a:spcPts val="0"/>
              </a:spcAft>
              <a:buFontTx/>
              <a:buAutoNum type="arabicPeriod" startAt="5"/>
              <a:defRPr/>
            </a:pPr>
            <a:endParaRPr lang="en-CA" altLang="en-US" sz="1000"/>
          </a:p>
          <a:p>
            <a:pPr marL="609600" indent="-609600" eaLnBrk="1" fontAlgn="auto" hangingPunct="1">
              <a:lnSpc>
                <a:spcPct val="80000"/>
              </a:lnSpc>
              <a:spcAft>
                <a:spcPts val="0"/>
              </a:spcAft>
              <a:buFontTx/>
              <a:buAutoNum type="arabicPeriod" startAt="6"/>
              <a:defRPr/>
            </a:pPr>
            <a:r>
              <a:rPr lang="en-CA" altLang="en-US" sz="1000"/>
              <a:t>Sanders, E.B. 1999. </a:t>
            </a:r>
            <a:r>
              <a:rPr lang="en-CA" altLang="en-US" sz="1000" b="1"/>
              <a:t>From User-Centered to Participatory Design Approaches</a:t>
            </a:r>
            <a:r>
              <a:rPr lang="en-CA" altLang="en-US" sz="1000"/>
              <a:t>, In </a:t>
            </a:r>
            <a:r>
              <a:rPr lang="en-CA" altLang="en-US" sz="1000" i="1"/>
              <a:t>Design and Social Sciences</a:t>
            </a:r>
            <a:r>
              <a:rPr lang="en-CA" altLang="en-US" sz="1000"/>
              <a:t>, J. Frascara (Ed.), Taylor and Francis Books Limited.</a:t>
            </a:r>
          </a:p>
          <a:p>
            <a:pPr marL="609600" indent="-609600" eaLnBrk="1" fontAlgn="auto" hangingPunct="1">
              <a:lnSpc>
                <a:spcPct val="80000"/>
              </a:lnSpc>
              <a:spcAft>
                <a:spcPts val="0"/>
              </a:spcAft>
              <a:buFontTx/>
              <a:buNone/>
              <a:defRPr/>
            </a:pPr>
            <a:r>
              <a:rPr lang="en-US" altLang="en-US" sz="1000"/>
              <a:t>		- participatory design for idea generation</a:t>
            </a:r>
          </a:p>
          <a:p>
            <a:pPr marL="609600" indent="-609600" eaLnBrk="1" fontAlgn="auto" hangingPunct="1">
              <a:lnSpc>
                <a:spcPct val="80000"/>
              </a:lnSpc>
              <a:spcAft>
                <a:spcPts val="0"/>
              </a:spcAft>
              <a:buFontTx/>
              <a:buAutoNum type="arabicPeriod" startAt="5"/>
              <a:defRPr/>
            </a:pPr>
            <a:endParaRPr lang="en-CA" altLang="en-US" sz="1000"/>
          </a:p>
          <a:p>
            <a:pPr marL="609600" indent="-609600" eaLnBrk="1" fontAlgn="auto" hangingPunct="1">
              <a:lnSpc>
                <a:spcPct val="80000"/>
              </a:lnSpc>
              <a:spcAft>
                <a:spcPts val="0"/>
              </a:spcAft>
              <a:defRPr/>
            </a:pPr>
            <a:endParaRPr lang="en-CA" altLang="en-US" sz="200"/>
          </a:p>
          <a:p>
            <a:pPr marL="609600" indent="-609600" eaLnBrk="1" fontAlgn="auto" hangingPunct="1">
              <a:lnSpc>
                <a:spcPct val="80000"/>
              </a:lnSpc>
              <a:spcAft>
                <a:spcPts val="0"/>
              </a:spcAft>
              <a:buFontTx/>
              <a:buAutoNum type="arabicPeriod" startAt="7"/>
              <a:defRPr/>
            </a:pPr>
            <a:r>
              <a:rPr lang="en-CA" altLang="en-US" sz="1000"/>
              <a:t>Spradley, J. (1979) </a:t>
            </a:r>
            <a:r>
              <a:rPr lang="en-CA" altLang="en-US" sz="1000" b="1"/>
              <a:t>The Ethnographic Interview</a:t>
            </a:r>
            <a:r>
              <a:rPr lang="en-CA" altLang="en-US" sz="1000"/>
              <a:t>, Holt, Rinehart &amp; Winston.</a:t>
            </a:r>
          </a:p>
          <a:p>
            <a:pPr marL="609600" indent="-609600" eaLnBrk="1" fontAlgn="auto" hangingPunct="1">
              <a:lnSpc>
                <a:spcPct val="80000"/>
              </a:lnSpc>
              <a:spcAft>
                <a:spcPts val="0"/>
              </a:spcAft>
              <a:buFontTx/>
              <a:buNone/>
              <a:defRPr/>
            </a:pPr>
            <a:r>
              <a:rPr lang="en-US" altLang="en-US" sz="1000"/>
              <a:t>		- Part 2, Step 2: interviewing an informant</a:t>
            </a:r>
          </a:p>
          <a:p>
            <a:pPr marL="609600" indent="-609600" eaLnBrk="1" fontAlgn="auto" hangingPunct="1">
              <a:lnSpc>
                <a:spcPct val="80000"/>
              </a:lnSpc>
              <a:spcAft>
                <a:spcPts val="0"/>
              </a:spcAft>
              <a:buFontTx/>
              <a:buNone/>
              <a:defRPr/>
            </a:pPr>
            <a:r>
              <a:rPr lang="en-US" altLang="en-US" sz="1000"/>
              <a:t>		- Part 2, Step 5: analyzing ethnographic interviews</a:t>
            </a:r>
          </a:p>
          <a:p>
            <a:pPr marL="609600" indent="-609600" eaLnBrk="1" fontAlgn="auto" hangingPunct="1">
              <a:lnSpc>
                <a:spcPct val="80000"/>
              </a:lnSpc>
              <a:spcAft>
                <a:spcPts val="0"/>
              </a:spcAft>
              <a:buFontTx/>
              <a:buNone/>
              <a:defRPr/>
            </a:pPr>
            <a:endParaRPr lang="en-CA" altLang="en-US" sz="1000"/>
          </a:p>
          <a:p>
            <a:pPr marL="609600" indent="-609600" eaLnBrk="1" fontAlgn="auto" hangingPunct="1">
              <a:lnSpc>
                <a:spcPct val="80000"/>
              </a:lnSpc>
              <a:spcAft>
                <a:spcPts val="0"/>
              </a:spcAft>
              <a:buFontTx/>
              <a:buAutoNum type="arabicPeriod" startAt="8"/>
              <a:defRPr/>
            </a:pPr>
            <a:r>
              <a:rPr lang="en-CA" altLang="en-US" sz="1000"/>
              <a:t>Spradley, J., (1980) </a:t>
            </a:r>
            <a:r>
              <a:rPr lang="en-CA" altLang="en-US" sz="1000" b="1"/>
              <a:t>Participant Observation</a:t>
            </a:r>
            <a:r>
              <a:rPr lang="en-CA" altLang="en-US" sz="1000"/>
              <a:t>, Harcourt Brace Jovanovich.</a:t>
            </a:r>
          </a:p>
          <a:p>
            <a:pPr marL="609600" indent="-609600" eaLnBrk="1" fontAlgn="auto" hangingPunct="1">
              <a:lnSpc>
                <a:spcPct val="80000"/>
              </a:lnSpc>
              <a:spcAft>
                <a:spcPts val="0"/>
              </a:spcAft>
              <a:buFontTx/>
              <a:buNone/>
              <a:defRPr/>
            </a:pPr>
            <a:r>
              <a:rPr lang="en-US" altLang="en-US" sz="1000"/>
              <a:t>		- Part 2, Step 2: doing participant observation</a:t>
            </a:r>
          </a:p>
          <a:p>
            <a:pPr marL="609600" indent="-609600" eaLnBrk="1" fontAlgn="auto" hangingPunct="1">
              <a:lnSpc>
                <a:spcPct val="80000"/>
              </a:lnSpc>
              <a:spcAft>
                <a:spcPts val="0"/>
              </a:spcAft>
              <a:buFontTx/>
              <a:buNone/>
              <a:defRPr/>
            </a:pPr>
            <a:r>
              <a:rPr lang="en-US" altLang="en-US" sz="1000"/>
              <a:t>		- Part 2, Step 3: making an ethnographic record</a:t>
            </a:r>
          </a:p>
          <a:p>
            <a:pPr marL="609600" indent="-609600" eaLnBrk="1" fontAlgn="auto" hangingPunct="1">
              <a:lnSpc>
                <a:spcPct val="80000"/>
              </a:lnSpc>
              <a:spcAft>
                <a:spcPts val="0"/>
              </a:spcAft>
              <a:buFontTx/>
              <a:buNone/>
              <a:defRPr/>
            </a:pPr>
            <a:endParaRPr lang="en-CA" altLang="en-US" sz="1000"/>
          </a:p>
          <a:p>
            <a:pPr marL="609600" indent="-609600" eaLnBrk="1" fontAlgn="auto" hangingPunct="1">
              <a:lnSpc>
                <a:spcPct val="80000"/>
              </a:lnSpc>
              <a:spcAft>
                <a:spcPts val="0"/>
              </a:spcAft>
              <a:buFontTx/>
              <a:buAutoNum type="arabicPeriod" startAt="9"/>
              <a:defRPr/>
            </a:pPr>
            <a:r>
              <a:rPr lang="en-CA" altLang="en-US" sz="1000"/>
              <a:t>Strauss, A., and Corbin, J., (1998). </a:t>
            </a:r>
            <a:r>
              <a:rPr lang="en-CA" altLang="en-US" sz="1000" b="1"/>
              <a:t>Basics of Qualitative Research: Techniques and Procedures for Developing Grounded Theory</a:t>
            </a:r>
            <a:r>
              <a:rPr lang="en-CA" altLang="en-US" sz="1000"/>
              <a:t>, SAGE Publications.</a:t>
            </a:r>
          </a:p>
          <a:p>
            <a:pPr marL="609600" indent="-609600" eaLnBrk="1" fontAlgn="auto" hangingPunct="1">
              <a:lnSpc>
                <a:spcPct val="80000"/>
              </a:lnSpc>
              <a:spcAft>
                <a:spcPts val="0"/>
              </a:spcAft>
              <a:buFontTx/>
              <a:buNone/>
              <a:defRPr/>
            </a:pPr>
            <a:r>
              <a:rPr lang="en-US" altLang="en-US" sz="1000"/>
              <a:t>		- Part 2: coding procedures</a:t>
            </a:r>
          </a:p>
          <a:p>
            <a:pPr marL="609600" indent="-609600" eaLnBrk="1" fontAlgn="auto" hangingPunct="1">
              <a:lnSpc>
                <a:spcPct val="80000"/>
              </a:lnSpc>
              <a:spcAft>
                <a:spcPts val="0"/>
              </a:spcAft>
              <a:buFontTx/>
              <a:buNone/>
              <a:defRPr/>
            </a:pPr>
            <a:endParaRPr lang="en-US" altLang="en-US" sz="1000"/>
          </a:p>
          <a:p>
            <a:pPr marL="609600" indent="-609600" eaLnBrk="1" fontAlgn="auto" hangingPunct="1">
              <a:lnSpc>
                <a:spcPct val="80000"/>
              </a:lnSpc>
              <a:spcAft>
                <a:spcPts val="0"/>
              </a:spcAft>
              <a:buFontTx/>
              <a:buAutoNum type="arabicPeriod" startAt="6"/>
              <a:defRPr/>
            </a:pPr>
            <a:endParaRPr lang="en-CA" altLang="en-US" sz="1000"/>
          </a:p>
        </p:txBody>
      </p:sp>
    </p:spTree>
    <p:extLst>
      <p:ext uri="{BB962C8B-B14F-4D97-AF65-F5344CB8AC3E}">
        <p14:creationId xmlns:p14="http://schemas.microsoft.com/office/powerpoint/2010/main" val="28660922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1">
            <a:extLst>
              <a:ext uri="{FF2B5EF4-FFF2-40B4-BE49-F238E27FC236}">
                <a16:creationId xmlns:a16="http://schemas.microsoft.com/office/drawing/2014/main" id="{CA7AD639-47A7-6543-9EA0-694F2F80B769}"/>
              </a:ext>
            </a:extLst>
          </p:cNvPr>
          <p:cNvSpPr>
            <a:spLocks noGrp="1"/>
          </p:cNvSpPr>
          <p:nvPr>
            <p:ph type="title"/>
          </p:nvPr>
        </p:nvSpPr>
        <p:spPr/>
        <p:txBody>
          <a:bodyPr/>
          <a:lstStyle/>
          <a:p>
            <a:pPr algn="ctr" eaLnBrk="1" hangingPunct="1"/>
            <a:r>
              <a:rPr lang="en-GB" altLang="en-US"/>
              <a:t>Useful Links</a:t>
            </a:r>
          </a:p>
        </p:txBody>
      </p:sp>
      <p:sp>
        <p:nvSpPr>
          <p:cNvPr id="108547" name="Content Placeholder 2">
            <a:extLst>
              <a:ext uri="{FF2B5EF4-FFF2-40B4-BE49-F238E27FC236}">
                <a16:creationId xmlns:a16="http://schemas.microsoft.com/office/drawing/2014/main" id="{A59AD53A-347B-D94F-871A-3CE0DFCD6099}"/>
              </a:ext>
            </a:extLst>
          </p:cNvPr>
          <p:cNvSpPr>
            <a:spLocks noGrp="1"/>
          </p:cNvSpPr>
          <p:nvPr>
            <p:ph idx="1"/>
          </p:nvPr>
        </p:nvSpPr>
        <p:spPr/>
        <p:txBody>
          <a:bodyPr/>
          <a:lstStyle/>
          <a:p>
            <a:pPr eaLnBrk="1" hangingPunct="1"/>
            <a:r>
              <a:rPr lang="en-GB" altLang="en-US">
                <a:hlinkClick r:id="rId2"/>
              </a:rPr>
              <a:t>https://www.youtube.com/watch?v=7X7VuQxPfpk</a:t>
            </a:r>
            <a:endParaRPr lang="en-GB" altLang="en-US"/>
          </a:p>
          <a:p>
            <a:pPr eaLnBrk="1" hangingPunct="1"/>
            <a:endParaRPr lang="en-GB" altLang="en-US"/>
          </a:p>
        </p:txBody>
      </p:sp>
    </p:spTree>
    <p:extLst>
      <p:ext uri="{BB962C8B-B14F-4D97-AF65-F5344CB8AC3E}">
        <p14:creationId xmlns:p14="http://schemas.microsoft.com/office/powerpoint/2010/main" val="24043467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4209</Words>
  <Application>Microsoft Office PowerPoint</Application>
  <PresentationFormat>On-screen Show (4:3)</PresentationFormat>
  <Paragraphs>769</Paragraphs>
  <Slides>37</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Myriad Pro</vt:lpstr>
      <vt:lpstr>Arial</vt:lpstr>
      <vt:lpstr>Calibri</vt:lpstr>
      <vt:lpstr>Tahoma</vt:lpstr>
      <vt:lpstr>Verdana</vt:lpstr>
      <vt:lpstr>20140311PresentationUWTSDTemplate</vt:lpstr>
      <vt:lpstr>LCDB7010</vt:lpstr>
      <vt:lpstr>Research, Analysis &amp; Principles</vt:lpstr>
      <vt:lpstr>Research analysis: how?</vt:lpstr>
      <vt:lpstr>Outline</vt:lpstr>
      <vt:lpstr>Qualitative Research Methods</vt:lpstr>
      <vt:lpstr>Qualitative Research Goals</vt:lpstr>
      <vt:lpstr>Quantitative    vs.    Qualitative </vt:lpstr>
      <vt:lpstr>PowerPoint Presentation</vt:lpstr>
      <vt:lpstr>Quantitative    vs.    Qualitative </vt:lpstr>
      <vt:lpstr>Quantitative    vs.    Qualitative </vt:lpstr>
      <vt:lpstr>Quantitative    vs.    Qualitative </vt:lpstr>
      <vt:lpstr>Quantitative    vs.    Qualitative </vt:lpstr>
      <vt:lpstr>Quantitative    vs.    Qualitative </vt:lpstr>
      <vt:lpstr>Quantitative    vs.    Qualitative </vt:lpstr>
      <vt:lpstr>Getting ‘Good’ Qualitative Results</vt:lpstr>
      <vt:lpstr>Qualitative Data</vt:lpstr>
      <vt:lpstr>Qualitative Data</vt:lpstr>
      <vt:lpstr>Outline</vt:lpstr>
      <vt:lpstr>Data Analysis</vt:lpstr>
      <vt:lpstr>Open Coding</vt:lpstr>
      <vt:lpstr>Outline</vt:lpstr>
      <vt:lpstr>Validity Threats</vt:lpstr>
      <vt:lpstr>Validity Tests</vt:lpstr>
      <vt:lpstr>Validity Tests</vt:lpstr>
      <vt:lpstr>Validity Tests</vt:lpstr>
      <vt:lpstr>Validity Tests</vt:lpstr>
      <vt:lpstr>Validity Tests</vt:lpstr>
      <vt:lpstr>Validity Tests</vt:lpstr>
      <vt:lpstr>Validity Tests</vt:lpstr>
      <vt:lpstr>Validity Tests</vt:lpstr>
      <vt:lpstr>Validity Tests</vt:lpstr>
      <vt:lpstr>Generalizability</vt:lpstr>
      <vt:lpstr>Summary</vt:lpstr>
      <vt:lpstr>Summary</vt:lpstr>
      <vt:lpstr>Summary</vt:lpstr>
      <vt:lpstr>References</vt:lpstr>
      <vt:lpstr>Useful Links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132</cp:revision>
  <cp:lastPrinted>2018-07-09T15:27:01Z</cp:lastPrinted>
  <dcterms:created xsi:type="dcterms:W3CDTF">2002-10-07T19:43:58Z</dcterms:created>
  <dcterms:modified xsi:type="dcterms:W3CDTF">2022-07-05T06:15:24Z</dcterms:modified>
</cp:coreProperties>
</file>