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02" r:id="rId1"/>
  </p:sldMasterIdLst>
  <p:sldIdLst>
    <p:sldId id="256" r:id="rId2"/>
    <p:sldId id="260" r:id="rId3"/>
    <p:sldId id="269" r:id="rId4"/>
    <p:sldId id="266" r:id="rId5"/>
    <p:sldId id="276" r:id="rId6"/>
    <p:sldId id="284" r:id="rId7"/>
    <p:sldId id="277" r:id="rId8"/>
    <p:sldId id="288" r:id="rId9"/>
    <p:sldId id="280" r:id="rId10"/>
    <p:sldId id="286" r:id="rId11"/>
    <p:sldId id="270" r:id="rId12"/>
    <p:sldId id="287" r:id="rId13"/>
    <p:sldId id="271" r:id="rId14"/>
    <p:sldId id="282" r:id="rId15"/>
    <p:sldId id="272" r:id="rId16"/>
    <p:sldId id="273"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90"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515547-0ABB-441D-80EA-84F8012A2CA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93BD1A6-41BD-4C56-A55B-99FCA224AED3}">
      <dgm:prSet custT="1"/>
      <dgm:spPr/>
      <dgm:t>
        <a:bodyPr/>
        <a:lstStyle/>
        <a:p>
          <a:r>
            <a:rPr lang="en-GB" sz="2400" dirty="0">
              <a:latin typeface="Times New Roman" panose="02020603050405020304" pitchFamily="18" charset="0"/>
              <a:cs typeface="Times New Roman" panose="02020603050405020304" pitchFamily="18" charset="0"/>
            </a:rPr>
            <a:t>R.D. Markin is the Author of ‘Toward a Common identity for relationally oriented clinicians; ‘A place to Hang ones Hat’, (2014). </a:t>
          </a:r>
          <a:endParaRPr lang="en-US" sz="2400" dirty="0">
            <a:latin typeface="Times New Roman" panose="02020603050405020304" pitchFamily="18" charset="0"/>
            <a:cs typeface="Times New Roman" panose="02020603050405020304" pitchFamily="18" charset="0"/>
          </a:endParaRPr>
        </a:p>
      </dgm:t>
    </dgm:pt>
    <dgm:pt modelId="{C983A936-9ED7-4667-A4B2-A045258100FD}" type="parTrans" cxnId="{7EF49D34-CE60-4EF3-AF4D-C8C034576408}">
      <dgm:prSet/>
      <dgm:spPr/>
      <dgm:t>
        <a:bodyPr/>
        <a:lstStyle/>
        <a:p>
          <a:endParaRPr lang="en-US"/>
        </a:p>
      </dgm:t>
    </dgm:pt>
    <dgm:pt modelId="{3A5BC754-219B-4B45-9968-EE084B2E237F}" type="sibTrans" cxnId="{7EF49D34-CE60-4EF3-AF4D-C8C034576408}">
      <dgm:prSet/>
      <dgm:spPr/>
      <dgm:t>
        <a:bodyPr/>
        <a:lstStyle/>
        <a:p>
          <a:endParaRPr lang="en-US"/>
        </a:p>
      </dgm:t>
    </dgm:pt>
    <dgm:pt modelId="{CF164A6A-3DCD-44F8-86ED-4A839169563B}">
      <dgm:prSet/>
      <dgm:spPr/>
      <dgm:t>
        <a:bodyPr/>
        <a:lstStyle/>
        <a:p>
          <a:endParaRPr lang="en-US" dirty="0">
            <a:latin typeface="Times New Roman" panose="02020603050405020304" pitchFamily="18" charset="0"/>
            <a:cs typeface="Times New Roman" panose="02020603050405020304" pitchFamily="18" charset="0"/>
          </a:endParaRPr>
        </a:p>
      </dgm:t>
    </dgm:pt>
    <dgm:pt modelId="{AD7BA6A9-7F0A-4BD8-822C-0B05CBAE14C5}" type="parTrans" cxnId="{886D2DEC-775A-4FCF-96B3-966CCCBD4DB3}">
      <dgm:prSet/>
      <dgm:spPr/>
      <dgm:t>
        <a:bodyPr/>
        <a:lstStyle/>
        <a:p>
          <a:endParaRPr lang="en-US"/>
        </a:p>
      </dgm:t>
    </dgm:pt>
    <dgm:pt modelId="{1D3B2973-2BAA-4068-875D-96BA6F230E04}" type="sibTrans" cxnId="{886D2DEC-775A-4FCF-96B3-966CCCBD4DB3}">
      <dgm:prSet/>
      <dgm:spPr/>
      <dgm:t>
        <a:bodyPr/>
        <a:lstStyle/>
        <a:p>
          <a:endParaRPr lang="en-US"/>
        </a:p>
      </dgm:t>
    </dgm:pt>
    <dgm:pt modelId="{DE3DAD6A-C9BE-43EC-97F0-AC180CC37374}">
      <dgm:prSet/>
      <dgm:spPr/>
      <dgm:t>
        <a:bodyPr/>
        <a:lstStyle/>
        <a:p>
          <a:r>
            <a:rPr lang="en-GB" dirty="0">
              <a:latin typeface="Times New Roman" panose="02020603050405020304" pitchFamily="18" charset="0"/>
              <a:cs typeface="Times New Roman" panose="02020603050405020304" pitchFamily="18" charset="0"/>
            </a:rPr>
            <a:t>Markin grew up in an isolated area of New York and during this time was asked on numerous occasions ‘What are you?’ by school peers’ because of a Spanish sounding first name and Jewish last name. As a parent, </a:t>
          </a:r>
          <a:r>
            <a:rPr lang="en-GB" dirty="0" err="1">
              <a:latin typeface="Times New Roman" panose="02020603050405020304" pitchFamily="18" charset="0"/>
              <a:cs typeface="Times New Roman" panose="02020603050405020304" pitchFamily="18" charset="0"/>
            </a:rPr>
            <a:t>Markin’s</a:t>
          </a:r>
          <a:r>
            <a:rPr lang="en-GB" dirty="0">
              <a:latin typeface="Times New Roman" panose="02020603050405020304" pitchFamily="18" charset="0"/>
              <a:cs typeface="Times New Roman" panose="02020603050405020304" pitchFamily="18" charset="0"/>
            </a:rPr>
            <a:t> daughter would ask what kind of princess she was. Markin states that all questions in life depend on who is asking the questions and in which context.</a:t>
          </a:r>
        </a:p>
      </dgm:t>
    </dgm:pt>
    <dgm:pt modelId="{B082E880-C881-4536-9623-087142A965A1}" type="parTrans" cxnId="{A0620E0A-5F82-4991-AF00-4B47769DD2AD}">
      <dgm:prSet/>
      <dgm:spPr/>
      <dgm:t>
        <a:bodyPr/>
        <a:lstStyle/>
        <a:p>
          <a:endParaRPr lang="en-GB"/>
        </a:p>
      </dgm:t>
    </dgm:pt>
    <dgm:pt modelId="{95DAFCB5-D592-42BA-90D0-230E1FB5CF7D}" type="sibTrans" cxnId="{A0620E0A-5F82-4991-AF00-4B47769DD2AD}">
      <dgm:prSet/>
      <dgm:spPr/>
      <dgm:t>
        <a:bodyPr/>
        <a:lstStyle/>
        <a:p>
          <a:endParaRPr lang="en-GB"/>
        </a:p>
      </dgm:t>
    </dgm:pt>
    <dgm:pt modelId="{1B22705D-BC58-425F-950C-622F71DDE911}" type="pres">
      <dgm:prSet presAssocID="{73515547-0ABB-441D-80EA-84F8012A2CA5}" presName="vert0" presStyleCnt="0">
        <dgm:presLayoutVars>
          <dgm:dir/>
          <dgm:animOne val="branch"/>
          <dgm:animLvl val="lvl"/>
        </dgm:presLayoutVars>
      </dgm:prSet>
      <dgm:spPr/>
    </dgm:pt>
    <dgm:pt modelId="{2BC30455-4E69-4BF1-80FD-520226885007}" type="pres">
      <dgm:prSet presAssocID="{693BD1A6-41BD-4C56-A55B-99FCA224AED3}" presName="thickLine" presStyleLbl="alignNode1" presStyleIdx="0" presStyleCnt="3"/>
      <dgm:spPr/>
    </dgm:pt>
    <dgm:pt modelId="{D5863A79-61F4-4D9E-B079-A7580A0718AB}" type="pres">
      <dgm:prSet presAssocID="{693BD1A6-41BD-4C56-A55B-99FCA224AED3}" presName="horz1" presStyleCnt="0"/>
      <dgm:spPr/>
    </dgm:pt>
    <dgm:pt modelId="{364E6323-A337-44BD-8BC1-895350B2A8ED}" type="pres">
      <dgm:prSet presAssocID="{693BD1A6-41BD-4C56-A55B-99FCA224AED3}" presName="tx1" presStyleLbl="revTx" presStyleIdx="0" presStyleCnt="3" custScaleY="155633"/>
      <dgm:spPr/>
    </dgm:pt>
    <dgm:pt modelId="{916B82F3-4814-4112-860F-46EA300E0941}" type="pres">
      <dgm:prSet presAssocID="{693BD1A6-41BD-4C56-A55B-99FCA224AED3}" presName="vert1" presStyleCnt="0"/>
      <dgm:spPr/>
    </dgm:pt>
    <dgm:pt modelId="{4761B3F8-F850-47A3-8BD8-3B04ACE83FA5}" type="pres">
      <dgm:prSet presAssocID="{CF164A6A-3DCD-44F8-86ED-4A839169563B}" presName="thickLine" presStyleLbl="alignNode1" presStyleIdx="1" presStyleCnt="3"/>
      <dgm:spPr/>
    </dgm:pt>
    <dgm:pt modelId="{225932D9-84E4-4BCB-A6BA-68F23F093B20}" type="pres">
      <dgm:prSet presAssocID="{CF164A6A-3DCD-44F8-86ED-4A839169563B}" presName="horz1" presStyleCnt="0"/>
      <dgm:spPr/>
    </dgm:pt>
    <dgm:pt modelId="{8CC99077-4CF3-4087-8C4A-1D4A2B9D24B1}" type="pres">
      <dgm:prSet presAssocID="{CF164A6A-3DCD-44F8-86ED-4A839169563B}" presName="tx1" presStyleLbl="revTx" presStyleIdx="1" presStyleCnt="3"/>
      <dgm:spPr/>
    </dgm:pt>
    <dgm:pt modelId="{7CB7AC8E-9F78-4367-8A84-B591E8ADEE4E}" type="pres">
      <dgm:prSet presAssocID="{CF164A6A-3DCD-44F8-86ED-4A839169563B}" presName="vert1" presStyleCnt="0"/>
      <dgm:spPr/>
    </dgm:pt>
    <dgm:pt modelId="{38F7FB5B-1872-4DC9-A819-61A071E79572}" type="pres">
      <dgm:prSet presAssocID="{DE3DAD6A-C9BE-43EC-97F0-AC180CC37374}" presName="thickLine" presStyleLbl="alignNode1" presStyleIdx="2" presStyleCnt="3"/>
      <dgm:spPr/>
    </dgm:pt>
    <dgm:pt modelId="{4FC97D20-ABF1-458E-BCFB-6E4EA60A63ED}" type="pres">
      <dgm:prSet presAssocID="{DE3DAD6A-C9BE-43EC-97F0-AC180CC37374}" presName="horz1" presStyleCnt="0"/>
      <dgm:spPr/>
    </dgm:pt>
    <dgm:pt modelId="{57C3C1C2-CB54-40F1-9249-614769F7CA1E}" type="pres">
      <dgm:prSet presAssocID="{DE3DAD6A-C9BE-43EC-97F0-AC180CC37374}" presName="tx1" presStyleLbl="revTx" presStyleIdx="2" presStyleCnt="3" custScaleY="299365"/>
      <dgm:spPr/>
    </dgm:pt>
    <dgm:pt modelId="{4BFBD6D9-ECDA-41E7-979B-06C51ACAE957}" type="pres">
      <dgm:prSet presAssocID="{DE3DAD6A-C9BE-43EC-97F0-AC180CC37374}" presName="vert1" presStyleCnt="0"/>
      <dgm:spPr/>
    </dgm:pt>
  </dgm:ptLst>
  <dgm:cxnLst>
    <dgm:cxn modelId="{A0620E0A-5F82-4991-AF00-4B47769DD2AD}" srcId="{73515547-0ABB-441D-80EA-84F8012A2CA5}" destId="{DE3DAD6A-C9BE-43EC-97F0-AC180CC37374}" srcOrd="2" destOrd="0" parTransId="{B082E880-C881-4536-9623-087142A965A1}" sibTransId="{95DAFCB5-D592-42BA-90D0-230E1FB5CF7D}"/>
    <dgm:cxn modelId="{7EF49D34-CE60-4EF3-AF4D-C8C034576408}" srcId="{73515547-0ABB-441D-80EA-84F8012A2CA5}" destId="{693BD1A6-41BD-4C56-A55B-99FCA224AED3}" srcOrd="0" destOrd="0" parTransId="{C983A936-9ED7-4667-A4B2-A045258100FD}" sibTransId="{3A5BC754-219B-4B45-9968-EE084B2E237F}"/>
    <dgm:cxn modelId="{11F52844-152D-435D-9916-CFBBEB187143}" type="presOf" srcId="{DE3DAD6A-C9BE-43EC-97F0-AC180CC37374}" destId="{57C3C1C2-CB54-40F1-9249-614769F7CA1E}" srcOrd="0" destOrd="0" presId="urn:microsoft.com/office/officeart/2008/layout/LinedList"/>
    <dgm:cxn modelId="{735014A9-ED5C-40C4-933A-6B9DEA92F885}" type="presOf" srcId="{73515547-0ABB-441D-80EA-84F8012A2CA5}" destId="{1B22705D-BC58-425F-950C-622F71DDE911}" srcOrd="0" destOrd="0" presId="urn:microsoft.com/office/officeart/2008/layout/LinedList"/>
    <dgm:cxn modelId="{0158D8BF-2CCF-4479-9541-DE0FA471519B}" type="presOf" srcId="{CF164A6A-3DCD-44F8-86ED-4A839169563B}" destId="{8CC99077-4CF3-4087-8C4A-1D4A2B9D24B1}" srcOrd="0" destOrd="0" presId="urn:microsoft.com/office/officeart/2008/layout/LinedList"/>
    <dgm:cxn modelId="{A8BC19D8-131A-4034-8F79-A3B427A9E55E}" type="presOf" srcId="{693BD1A6-41BD-4C56-A55B-99FCA224AED3}" destId="{364E6323-A337-44BD-8BC1-895350B2A8ED}" srcOrd="0" destOrd="0" presId="urn:microsoft.com/office/officeart/2008/layout/LinedList"/>
    <dgm:cxn modelId="{886D2DEC-775A-4FCF-96B3-966CCCBD4DB3}" srcId="{73515547-0ABB-441D-80EA-84F8012A2CA5}" destId="{CF164A6A-3DCD-44F8-86ED-4A839169563B}" srcOrd="1" destOrd="0" parTransId="{AD7BA6A9-7F0A-4BD8-822C-0B05CBAE14C5}" sibTransId="{1D3B2973-2BAA-4068-875D-96BA6F230E04}"/>
    <dgm:cxn modelId="{DFD8AC28-0D7F-44E2-AFDA-FC6B7778917C}" type="presParOf" srcId="{1B22705D-BC58-425F-950C-622F71DDE911}" destId="{2BC30455-4E69-4BF1-80FD-520226885007}" srcOrd="0" destOrd="0" presId="urn:microsoft.com/office/officeart/2008/layout/LinedList"/>
    <dgm:cxn modelId="{67B72CB2-64CD-4BA0-AE9C-8A2C5BCB0A2D}" type="presParOf" srcId="{1B22705D-BC58-425F-950C-622F71DDE911}" destId="{D5863A79-61F4-4D9E-B079-A7580A0718AB}" srcOrd="1" destOrd="0" presId="urn:microsoft.com/office/officeart/2008/layout/LinedList"/>
    <dgm:cxn modelId="{CE40B97C-2CF7-4022-A3E8-686D18B07336}" type="presParOf" srcId="{D5863A79-61F4-4D9E-B079-A7580A0718AB}" destId="{364E6323-A337-44BD-8BC1-895350B2A8ED}" srcOrd="0" destOrd="0" presId="urn:microsoft.com/office/officeart/2008/layout/LinedList"/>
    <dgm:cxn modelId="{E7431F2B-D566-4F42-9A70-F1798C6E9014}" type="presParOf" srcId="{D5863A79-61F4-4D9E-B079-A7580A0718AB}" destId="{916B82F3-4814-4112-860F-46EA300E0941}" srcOrd="1" destOrd="0" presId="urn:microsoft.com/office/officeart/2008/layout/LinedList"/>
    <dgm:cxn modelId="{86CBF6E6-3571-40B1-AB9E-40CB6BF43728}" type="presParOf" srcId="{1B22705D-BC58-425F-950C-622F71DDE911}" destId="{4761B3F8-F850-47A3-8BD8-3B04ACE83FA5}" srcOrd="2" destOrd="0" presId="urn:microsoft.com/office/officeart/2008/layout/LinedList"/>
    <dgm:cxn modelId="{F339B959-5021-4FD2-8BDE-10151443A291}" type="presParOf" srcId="{1B22705D-BC58-425F-950C-622F71DDE911}" destId="{225932D9-84E4-4BCB-A6BA-68F23F093B20}" srcOrd="3" destOrd="0" presId="urn:microsoft.com/office/officeart/2008/layout/LinedList"/>
    <dgm:cxn modelId="{7210ED5B-F072-4635-A0BB-2175C15CC1A9}" type="presParOf" srcId="{225932D9-84E4-4BCB-A6BA-68F23F093B20}" destId="{8CC99077-4CF3-4087-8C4A-1D4A2B9D24B1}" srcOrd="0" destOrd="0" presId="urn:microsoft.com/office/officeart/2008/layout/LinedList"/>
    <dgm:cxn modelId="{44EA8F0A-092E-43A4-9C5C-DCA9BBA90C6B}" type="presParOf" srcId="{225932D9-84E4-4BCB-A6BA-68F23F093B20}" destId="{7CB7AC8E-9F78-4367-8A84-B591E8ADEE4E}" srcOrd="1" destOrd="0" presId="urn:microsoft.com/office/officeart/2008/layout/LinedList"/>
    <dgm:cxn modelId="{C8BE7E5A-4CF0-4221-9374-4692CEA6CA9F}" type="presParOf" srcId="{1B22705D-BC58-425F-950C-622F71DDE911}" destId="{38F7FB5B-1872-4DC9-A819-61A071E79572}" srcOrd="4" destOrd="0" presId="urn:microsoft.com/office/officeart/2008/layout/LinedList"/>
    <dgm:cxn modelId="{6F58427D-A049-47DC-9D04-45569BDA7C50}" type="presParOf" srcId="{1B22705D-BC58-425F-950C-622F71DDE911}" destId="{4FC97D20-ABF1-458E-BCFB-6E4EA60A63ED}" srcOrd="5" destOrd="0" presId="urn:microsoft.com/office/officeart/2008/layout/LinedList"/>
    <dgm:cxn modelId="{5528DDDC-81A4-494F-9CA5-26FBA67A6CBF}" type="presParOf" srcId="{4FC97D20-ABF1-458E-BCFB-6E4EA60A63ED}" destId="{57C3C1C2-CB54-40F1-9249-614769F7CA1E}" srcOrd="0" destOrd="0" presId="urn:microsoft.com/office/officeart/2008/layout/LinedList"/>
    <dgm:cxn modelId="{BEC14D03-8D27-4BAA-B985-A1FA12461E97}" type="presParOf" srcId="{4FC97D20-ABF1-458E-BCFB-6E4EA60A63ED}" destId="{4BFBD6D9-ECDA-41E7-979B-06C51ACAE95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30455-4E69-4BF1-80FD-520226885007}">
      <dsp:nvSpPr>
        <dsp:cNvPr id="0" name=""/>
        <dsp:cNvSpPr/>
      </dsp:nvSpPr>
      <dsp:spPr>
        <a:xfrm>
          <a:off x="0" y="66"/>
          <a:ext cx="59344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4E6323-A337-44BD-8BC1-895350B2A8ED}">
      <dsp:nvSpPr>
        <dsp:cNvPr id="0" name=""/>
        <dsp:cNvSpPr/>
      </dsp:nvSpPr>
      <dsp:spPr>
        <a:xfrm>
          <a:off x="0" y="66"/>
          <a:ext cx="5928637" cy="13385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R.D. Markin is the Author of ‘Toward a Common identity for relationally oriented clinicians; ‘A place to Hang ones Hat’, (2014). </a:t>
          </a:r>
          <a:endParaRPr lang="en-US" sz="2400" kern="1200" dirty="0">
            <a:latin typeface="Times New Roman" panose="02020603050405020304" pitchFamily="18" charset="0"/>
            <a:cs typeface="Times New Roman" panose="02020603050405020304" pitchFamily="18" charset="0"/>
          </a:endParaRPr>
        </a:p>
      </dsp:txBody>
      <dsp:txXfrm>
        <a:off x="0" y="66"/>
        <a:ext cx="5928637" cy="1338583"/>
      </dsp:txXfrm>
    </dsp:sp>
    <dsp:sp modelId="{4761B3F8-F850-47A3-8BD8-3B04ACE83FA5}">
      <dsp:nvSpPr>
        <dsp:cNvPr id="0" name=""/>
        <dsp:cNvSpPr/>
      </dsp:nvSpPr>
      <dsp:spPr>
        <a:xfrm>
          <a:off x="0" y="1338649"/>
          <a:ext cx="5934433" cy="0"/>
        </a:xfrm>
        <a:prstGeom prst="line">
          <a:avLst/>
        </a:prstGeom>
        <a:solidFill>
          <a:schemeClr val="accent2">
            <a:hueOff val="13361"/>
            <a:satOff val="-37863"/>
            <a:lumOff val="2353"/>
            <a:alphaOff val="0"/>
          </a:schemeClr>
        </a:solidFill>
        <a:ln w="19050" cap="rnd" cmpd="sng" algn="ctr">
          <a:solidFill>
            <a:schemeClr val="accent2">
              <a:hueOff val="13361"/>
              <a:satOff val="-37863"/>
              <a:lumOff val="2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C99077-4CF3-4087-8C4A-1D4A2B9D24B1}">
      <dsp:nvSpPr>
        <dsp:cNvPr id="0" name=""/>
        <dsp:cNvSpPr/>
      </dsp:nvSpPr>
      <dsp:spPr>
        <a:xfrm>
          <a:off x="0" y="1338649"/>
          <a:ext cx="5934433" cy="860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latin typeface="Times New Roman" panose="02020603050405020304" pitchFamily="18" charset="0"/>
            <a:cs typeface="Times New Roman" panose="02020603050405020304" pitchFamily="18" charset="0"/>
          </a:endParaRPr>
        </a:p>
      </dsp:txBody>
      <dsp:txXfrm>
        <a:off x="0" y="1338649"/>
        <a:ext cx="5934433" cy="860089"/>
      </dsp:txXfrm>
    </dsp:sp>
    <dsp:sp modelId="{38F7FB5B-1872-4DC9-A819-61A071E79572}">
      <dsp:nvSpPr>
        <dsp:cNvPr id="0" name=""/>
        <dsp:cNvSpPr/>
      </dsp:nvSpPr>
      <dsp:spPr>
        <a:xfrm>
          <a:off x="0" y="2198739"/>
          <a:ext cx="5934433" cy="0"/>
        </a:xfrm>
        <a:prstGeom prst="line">
          <a:avLst/>
        </a:prstGeom>
        <a:solidFill>
          <a:schemeClr val="accent2">
            <a:hueOff val="26723"/>
            <a:satOff val="-75726"/>
            <a:lumOff val="4706"/>
            <a:alphaOff val="0"/>
          </a:schemeClr>
        </a:solidFill>
        <a:ln w="19050" cap="rnd" cmpd="sng" algn="ctr">
          <a:solidFill>
            <a:schemeClr val="accent2">
              <a:hueOff val="26723"/>
              <a:satOff val="-75726"/>
              <a:lumOff val="470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C3C1C2-CB54-40F1-9249-614769F7CA1E}">
      <dsp:nvSpPr>
        <dsp:cNvPr id="0" name=""/>
        <dsp:cNvSpPr/>
      </dsp:nvSpPr>
      <dsp:spPr>
        <a:xfrm>
          <a:off x="0" y="2198739"/>
          <a:ext cx="5928637" cy="25748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Markin grew up in an isolated area of New York and during this time was asked on numerous occasions ‘What are you?’ by school peers’ because of a Spanish sounding first name and Jewish last name. As a parent, </a:t>
          </a:r>
          <a:r>
            <a:rPr lang="en-GB" sz="2200" kern="1200" dirty="0" err="1">
              <a:latin typeface="Times New Roman" panose="02020603050405020304" pitchFamily="18" charset="0"/>
              <a:cs typeface="Times New Roman" panose="02020603050405020304" pitchFamily="18" charset="0"/>
            </a:rPr>
            <a:t>Markin’s</a:t>
          </a:r>
          <a:r>
            <a:rPr lang="en-GB" sz="2200" kern="1200" dirty="0">
              <a:latin typeface="Times New Roman" panose="02020603050405020304" pitchFamily="18" charset="0"/>
              <a:cs typeface="Times New Roman" panose="02020603050405020304" pitchFamily="18" charset="0"/>
            </a:rPr>
            <a:t> daughter would ask what kind of princess she was. Markin states that all questions in life depend on who is asking the questions and in which context.</a:t>
          </a:r>
        </a:p>
      </dsp:txBody>
      <dsp:txXfrm>
        <a:off x="0" y="2198739"/>
        <a:ext cx="5928637" cy="25748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3184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4927069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285640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291B17-9318-49DB-B28B-6E5994AE9581}" type="datetime1">
              <a:rPr lang="en-US" smtClean="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64697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291B17-9318-49DB-B28B-6E5994AE9581}" type="datetime1">
              <a:rPr lang="en-US" smtClean="0"/>
              <a:t>11/24/2019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0056581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899526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6977025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009936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0587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11/24/2019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3690358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504565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478231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636463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D291B17-9318-49DB-B28B-6E5994AE9581}" type="datetime1">
              <a:rPr lang="en-US" smtClean="0"/>
              <a:t>11/24/2019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2320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D291B17-9318-49DB-B28B-6E5994AE9581}" type="datetime1">
              <a:rPr lang="en-US" smtClean="0"/>
              <a:t>11/24/2019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380559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113541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11/24/2019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4943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D291B17-9318-49DB-B28B-6E5994AE9581}" type="datetime1">
              <a:rPr lang="en-US" smtClean="0"/>
              <a:t>11/24/2019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416115263"/>
      </p:ext>
    </p:extLst>
  </p:cSld>
  <p:clrMap bg1="dk1" tx1="lt1" bg2="dk2" tx2="lt2" accent1="accent1" accent2="accent2" accent3="accent3" accent4="accent4" accent5="accent5" accent6="accent6" hlink="hlink" folHlink="folHlink"/>
  <p:sldLayoutIdLst>
    <p:sldLayoutId id="2147484103" r:id="rId1"/>
    <p:sldLayoutId id="2147484104" r:id="rId2"/>
    <p:sldLayoutId id="2147484105" r:id="rId3"/>
    <p:sldLayoutId id="2147484106" r:id="rId4"/>
    <p:sldLayoutId id="2147484107" r:id="rId5"/>
    <p:sldLayoutId id="2147484108" r:id="rId6"/>
    <p:sldLayoutId id="2147484109" r:id="rId7"/>
    <p:sldLayoutId id="2147484110" r:id="rId8"/>
    <p:sldLayoutId id="2147484111" r:id="rId9"/>
    <p:sldLayoutId id="2147484112" r:id="rId10"/>
    <p:sldLayoutId id="2147484113" r:id="rId11"/>
    <p:sldLayoutId id="2147484114" r:id="rId12"/>
    <p:sldLayoutId id="2147484115" r:id="rId13"/>
    <p:sldLayoutId id="2147484116" r:id="rId14"/>
    <p:sldLayoutId id="2147484117" r:id="rId15"/>
    <p:sldLayoutId id="2147484118" r:id="rId16"/>
    <p:sldLayoutId id="214748411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psychologytoday.com/gb/blog/everybody-marries-the-wrong-person/201202/the-problem-authenticityl" TargetMode="External"/><Relationship Id="rId3" Type="http://schemas.openxmlformats.org/officeDocument/2006/relationships/hyperlink" Target="https://www.ccpa-accp.ca/being-authentic-as-a-counsellor/" TargetMode="External"/><Relationship Id="rId7" Type="http://schemas.openxmlformats.org/officeDocument/2006/relationships/hyperlink" Target="https://www.goodtherapy.org/blog/psychpedia/definition-of-therapeutic-relationship"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societyforpsychotherapy.org/reflections-on-authenticity-in-psychotherapy/" TargetMode="External"/><Relationship Id="rId5" Type="http://schemas.openxmlformats.org/officeDocument/2006/relationships/hyperlink" Target="https://ebrary.net/8774/psychology/diversity_counseling_process" TargetMode="External"/><Relationship Id="rId4" Type="http://schemas.openxmlformats.org/officeDocument/2006/relationships/hyperlink" Target="https://www.counsellingconnection.com/index.php/2009/06/02/principles-of-active-listening/" TargetMode="External"/><Relationship Id="rId9" Type="http://schemas.openxmlformats.org/officeDocument/2006/relationships/hyperlink" Target="https://www.philosophybasics.com/branch_egalitarianism.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18" name="Picture 3" descr="A palm tree&#10;&#10;Description automatically generated">
            <a:extLst>
              <a:ext uri="{FF2B5EF4-FFF2-40B4-BE49-F238E27FC236}">
                <a16:creationId xmlns:a16="http://schemas.microsoft.com/office/drawing/2014/main" id="{5FA313F4-1B2E-4294-B7BE-BF7F5D5BDE93}"/>
              </a:ext>
            </a:extLst>
          </p:cNvPr>
          <p:cNvPicPr>
            <a:picLocks noChangeAspect="1"/>
          </p:cNvPicPr>
          <p:nvPr/>
        </p:nvPicPr>
        <p:blipFill rotWithShape="1">
          <a:blip r:embed="rId3">
            <a:duotone>
              <a:prstClr val="black"/>
              <a:schemeClr val="accent5">
                <a:tint val="45000"/>
                <a:satMod val="400000"/>
              </a:schemeClr>
            </a:duotone>
            <a:alphaModFix amt="25000"/>
          </a:blip>
          <a:srcRect t="9788" r="9091" b="22030"/>
          <a:stretch/>
        </p:blipFill>
        <p:spPr>
          <a:xfrm>
            <a:off x="20" y="89657"/>
            <a:ext cx="12191980" cy="6857990"/>
          </a:xfrm>
          <a:prstGeom prst="rect">
            <a:avLst/>
          </a:prstGeom>
        </p:spPr>
      </p:pic>
      <p:sp>
        <p:nvSpPr>
          <p:cNvPr id="2" name="Title 1">
            <a:extLst>
              <a:ext uri="{FF2B5EF4-FFF2-40B4-BE49-F238E27FC236}">
                <a16:creationId xmlns:a16="http://schemas.microsoft.com/office/drawing/2014/main" id="{BE93308C-B705-438B-9809-64C255CAC4EA}"/>
              </a:ext>
            </a:extLst>
          </p:cNvPr>
          <p:cNvSpPr>
            <a:spLocks noGrp="1"/>
          </p:cNvSpPr>
          <p:nvPr>
            <p:ph type="ctrTitle"/>
          </p:nvPr>
        </p:nvSpPr>
        <p:spPr>
          <a:xfrm>
            <a:off x="1154955" y="1169495"/>
            <a:ext cx="8825658" cy="2438400"/>
          </a:xfrm>
        </p:spPr>
        <p:txBody>
          <a:bodyPr>
            <a:normAutofit/>
          </a:bodyPr>
          <a:lstStyle/>
          <a:p>
            <a:pPr>
              <a:lnSpc>
                <a:spcPct val="90000"/>
              </a:lnSpc>
            </a:pPr>
            <a:r>
              <a:rPr lang="en-GB" dirty="0">
                <a:latin typeface="Times New Roman" panose="02020603050405020304" pitchFamily="18" charset="0"/>
                <a:cs typeface="Times New Roman" panose="02020603050405020304" pitchFamily="18" charset="0"/>
              </a:rPr>
              <a:t>Therapeutic Process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Assignment </a:t>
            </a:r>
            <a:r>
              <a:rPr lang="en-GB" dirty="0"/>
              <a:t>1</a:t>
            </a:r>
          </a:p>
        </p:txBody>
      </p:sp>
      <p:sp>
        <p:nvSpPr>
          <p:cNvPr id="3" name="Subtitle 2">
            <a:extLst>
              <a:ext uri="{FF2B5EF4-FFF2-40B4-BE49-F238E27FC236}">
                <a16:creationId xmlns:a16="http://schemas.microsoft.com/office/drawing/2014/main" id="{1EEE5999-6EE3-42AF-9075-505C0D6F5DA9}"/>
              </a:ext>
            </a:extLst>
          </p:cNvPr>
          <p:cNvSpPr>
            <a:spLocks noGrp="1"/>
          </p:cNvSpPr>
          <p:nvPr>
            <p:ph type="subTitle" idx="1"/>
          </p:nvPr>
        </p:nvSpPr>
        <p:spPr/>
        <p:txBody>
          <a:bodyPr>
            <a:normAutofit/>
          </a:bodyPr>
          <a:lstStyle/>
          <a:p>
            <a:r>
              <a:rPr lang="en-GB" dirty="0">
                <a:latin typeface="Times New Roman" panose="02020603050405020304" pitchFamily="18" charset="0"/>
                <a:cs typeface="Times New Roman" panose="02020603050405020304" pitchFamily="18" charset="0"/>
              </a:rPr>
              <a:t>Carolyne Leigh Williams</a:t>
            </a:r>
          </a:p>
          <a:p>
            <a:r>
              <a:rPr lang="en-GB" dirty="0">
                <a:latin typeface="Times New Roman" panose="02020603050405020304" pitchFamily="18" charset="0"/>
                <a:cs typeface="Times New Roman" panose="02020603050405020304" pitchFamily="18" charset="0"/>
              </a:rPr>
              <a:t>1704726</a:t>
            </a:r>
          </a:p>
        </p:txBody>
      </p:sp>
    </p:spTree>
    <p:extLst>
      <p:ext uri="{BB962C8B-B14F-4D97-AF65-F5344CB8AC3E}">
        <p14:creationId xmlns:p14="http://schemas.microsoft.com/office/powerpoint/2010/main" val="1381288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5">
            <a:extLst>
              <a:ext uri="{FF2B5EF4-FFF2-40B4-BE49-F238E27FC236}">
                <a16:creationId xmlns:a16="http://schemas.microsoft.com/office/drawing/2014/main" id="{C1D5848D-9021-4B45-A576-321BF0F5C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AB9BF-D568-45CF-9152-C930111DBF7B}"/>
              </a:ext>
            </a:extLst>
          </p:cNvPr>
          <p:cNvSpPr>
            <a:spLocks noGrp="1"/>
          </p:cNvSpPr>
          <p:nvPr>
            <p:ph type="title"/>
          </p:nvPr>
        </p:nvSpPr>
        <p:spPr>
          <a:xfrm>
            <a:off x="648929" y="965200"/>
            <a:ext cx="3505495" cy="4773613"/>
          </a:xfrm>
        </p:spPr>
        <p:txBody>
          <a:bodyPr anchor="ctr">
            <a:normAutofit/>
          </a:bodyPr>
          <a:lstStyle/>
          <a:p>
            <a:r>
              <a:rPr lang="en-GB" sz="3300" dirty="0">
                <a:solidFill>
                  <a:srgbClr val="EBEBEB"/>
                </a:solidFill>
                <a:latin typeface="Times New Roman" panose="02020603050405020304" pitchFamily="18" charset="0"/>
                <a:cs typeface="Times New Roman" panose="02020603050405020304" pitchFamily="18" charset="0"/>
              </a:rPr>
              <a:t>INTRODUCTION</a:t>
            </a:r>
          </a:p>
        </p:txBody>
      </p:sp>
      <p:sp>
        <p:nvSpPr>
          <p:cNvPr id="35" name="Rectangle 27">
            <a:extLst>
              <a:ext uri="{FF2B5EF4-FFF2-40B4-BE49-F238E27FC236}">
                <a16:creationId xmlns:a16="http://schemas.microsoft.com/office/drawing/2014/main" id="{01A6840D-0908-4CED-99D2-8C957BD90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ounded Rectangle 9">
            <a:extLst>
              <a:ext uri="{FF2B5EF4-FFF2-40B4-BE49-F238E27FC236}">
                <a16:creationId xmlns:a16="http://schemas.microsoft.com/office/drawing/2014/main" id="{A7404C7C-9651-4AC1-A94D-30116BDEE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rgbClr val="BFBFBF"/>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1">
            <a:extLst>
              <a:ext uri="{FF2B5EF4-FFF2-40B4-BE49-F238E27FC236}">
                <a16:creationId xmlns:a16="http://schemas.microsoft.com/office/drawing/2014/main" id="{35187262-9F3B-479F-8C41-C380B6835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1" name="Content Placeholder 2">
            <a:extLst>
              <a:ext uri="{FF2B5EF4-FFF2-40B4-BE49-F238E27FC236}">
                <a16:creationId xmlns:a16="http://schemas.microsoft.com/office/drawing/2014/main" id="{8EA0B027-76F4-47CE-A103-858F3DC5FF1D}"/>
              </a:ext>
            </a:extLst>
          </p:cNvPr>
          <p:cNvGraphicFramePr>
            <a:graphicFrameLocks noGrp="1"/>
          </p:cNvGraphicFramePr>
          <p:nvPr>
            <p:ph idx="1"/>
            <p:extLst>
              <p:ext uri="{D42A27DB-BD31-4B8C-83A1-F6EECF244321}">
                <p14:modId xmlns:p14="http://schemas.microsoft.com/office/powerpoint/2010/main" val="2381019614"/>
              </p:ext>
            </p:extLst>
          </p:nvPr>
        </p:nvGraphicFramePr>
        <p:xfrm>
          <a:off x="5608638" y="965200"/>
          <a:ext cx="5934433"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514176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pic>
        <p:nvPicPr>
          <p:cNvPr id="151" name="Picture 150">
            <a:extLst>
              <a:ext uri="{FF2B5EF4-FFF2-40B4-BE49-F238E27FC236}">
                <a16:creationId xmlns:a16="http://schemas.microsoft.com/office/drawing/2014/main" id="{C0F4014E-6BAF-4F6C-B8CE-81A4D8F880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3" name="Picture 152">
            <a:extLst>
              <a:ext uri="{FF2B5EF4-FFF2-40B4-BE49-F238E27FC236}">
                <a16:creationId xmlns:a16="http://schemas.microsoft.com/office/drawing/2014/main" id="{B891C919-1CCE-4DE8-BCB6-6D4A823AB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5" name="Oval 154">
            <a:extLst>
              <a:ext uri="{FF2B5EF4-FFF2-40B4-BE49-F238E27FC236}">
                <a16:creationId xmlns:a16="http://schemas.microsoft.com/office/drawing/2014/main" id="{845D3C1D-A85C-44EE-A21E-2DAAEC79F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7" name="Picture 156">
            <a:extLst>
              <a:ext uri="{FF2B5EF4-FFF2-40B4-BE49-F238E27FC236}">
                <a16:creationId xmlns:a16="http://schemas.microsoft.com/office/drawing/2014/main" id="{1272C03D-FF5F-4787-9923-252D8F950C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59" name="Picture 158">
            <a:extLst>
              <a:ext uri="{FF2B5EF4-FFF2-40B4-BE49-F238E27FC236}">
                <a16:creationId xmlns:a16="http://schemas.microsoft.com/office/drawing/2014/main" id="{809E94B5-14C4-4FFC-A641-4DD9C0733B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61" name="Rectangle 160">
            <a:extLst>
              <a:ext uri="{FF2B5EF4-FFF2-40B4-BE49-F238E27FC236}">
                <a16:creationId xmlns:a16="http://schemas.microsoft.com/office/drawing/2014/main" id="{D987E165-75F1-443C-9A05-ADC511C33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56144F5-258A-4202-8637-1B11952F5BD8}"/>
              </a:ext>
            </a:extLst>
          </p:cNvPr>
          <p:cNvSpPr>
            <a:spLocks noGrp="1"/>
          </p:cNvSpPr>
          <p:nvPr>
            <p:ph type="title"/>
          </p:nvPr>
        </p:nvSpPr>
        <p:spPr>
          <a:xfrm>
            <a:off x="648930" y="629266"/>
            <a:ext cx="9252154" cy="1223983"/>
          </a:xfrm>
        </p:spPr>
        <p:txBody>
          <a:bodyPr vert="horz" lIns="91440" tIns="45720" rIns="91440" bIns="45720" rtlCol="0" anchor="t">
            <a:normAutofit/>
          </a:bodyPr>
          <a:lstStyle/>
          <a:p>
            <a:r>
              <a:rPr lang="en-US" dirty="0">
                <a:latin typeface="Times New Roman" panose="02020603050405020304" pitchFamily="18" charset="0"/>
                <a:cs typeface="Times New Roman" panose="02020603050405020304" pitchFamily="18" charset="0"/>
              </a:rPr>
              <a:t>PSYCHOTHERAPY WORLD</a:t>
            </a:r>
          </a:p>
        </p:txBody>
      </p:sp>
      <p:pic>
        <p:nvPicPr>
          <p:cNvPr id="16" name="Content Placeholder 15">
            <a:extLst>
              <a:ext uri="{FF2B5EF4-FFF2-40B4-BE49-F238E27FC236}">
                <a16:creationId xmlns:a16="http://schemas.microsoft.com/office/drawing/2014/main" id="{B425EDAC-9EF4-4AB5-88EE-413A7076D14B}"/>
              </a:ext>
            </a:extLst>
          </p:cNvPr>
          <p:cNvPicPr>
            <a:picLocks noGrp="1" noChangeAspect="1"/>
          </p:cNvPicPr>
          <p:nvPr>
            <p:ph sz="half" idx="2"/>
          </p:nvPr>
        </p:nvPicPr>
        <p:blipFill rotWithShape="1">
          <a:blip r:embed="rId7"/>
          <a:srcRect l="2561" r="-2" b="-2"/>
          <a:stretch/>
        </p:blipFill>
        <p:spPr>
          <a:xfrm>
            <a:off x="648930" y="2052213"/>
            <a:ext cx="5451627" cy="4196185"/>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5876CAD1-C8D1-4F72-8EAC-E547890276DB}"/>
              </a:ext>
            </a:extLst>
          </p:cNvPr>
          <p:cNvSpPr>
            <a:spLocks noGrp="1"/>
          </p:cNvSpPr>
          <p:nvPr>
            <p:ph sz="half" idx="1"/>
          </p:nvPr>
        </p:nvSpPr>
        <p:spPr>
          <a:xfrm>
            <a:off x="6750752" y="2052214"/>
            <a:ext cx="4338409" cy="4196185"/>
          </a:xfrm>
        </p:spPr>
        <p:txBody>
          <a:bodyPr vert="horz" lIns="91440" tIns="45720" rIns="91440" bIns="45720" rtlCol="0">
            <a:normAutofit/>
          </a:bodyPr>
          <a:lstStyle/>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In the psychotherapy world we are asked what type of psychotherapy we offer, for example, is it evidence-based, processed focused, humanistic or are you a CBT kind of therapist, and so forth. </a:t>
            </a: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The answers are challenging because how we answer depends on many things. </a:t>
            </a:r>
          </a:p>
          <a:p>
            <a:pP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We need to find the common language that holds the shared meaning. –</a:t>
            </a:r>
          </a:p>
          <a:p>
            <a:pPr>
              <a:buFont typeface="Wingdings" panose="05000000000000000000" pitchFamily="2" charset="2"/>
              <a:buChar char="§"/>
            </a:pPr>
            <a:endParaRPr lang="en-US" sz="2000" dirty="0"/>
          </a:p>
          <a:p>
            <a:endParaRPr lang="en-US" dirty="0"/>
          </a:p>
        </p:txBody>
      </p:sp>
    </p:spTree>
    <p:extLst>
      <p:ext uri="{BB962C8B-B14F-4D97-AF65-F5344CB8AC3E}">
        <p14:creationId xmlns:p14="http://schemas.microsoft.com/office/powerpoint/2010/main" val="2565615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5F289-5BAB-4C36-B0FD-7B950BCF2550}"/>
              </a:ext>
            </a:extLst>
          </p:cNvPr>
          <p:cNvSpPr>
            <a:spLocks noGrp="1"/>
          </p:cNvSpPr>
          <p:nvPr>
            <p:ph type="title"/>
          </p:nvPr>
        </p:nvSpPr>
        <p:spPr>
          <a:xfrm>
            <a:off x="648930" y="629266"/>
            <a:ext cx="6188190" cy="1622321"/>
          </a:xfrm>
        </p:spPr>
        <p:txBody>
          <a:bodyPr>
            <a:normAutofit/>
          </a:bodyPr>
          <a:lstStyle/>
          <a:p>
            <a:r>
              <a:rPr lang="en-GB" dirty="0">
                <a:latin typeface="Times New Roman" panose="02020603050405020304" pitchFamily="18" charset="0"/>
                <a:cs typeface="Times New Roman" panose="02020603050405020304" pitchFamily="18" charset="0"/>
              </a:rPr>
              <a:t>PRINCIPLES</a:t>
            </a:r>
          </a:p>
        </p:txBody>
      </p:sp>
      <p:sp>
        <p:nvSpPr>
          <p:cNvPr id="4" name="Content Placeholder 3">
            <a:extLst>
              <a:ext uri="{FF2B5EF4-FFF2-40B4-BE49-F238E27FC236}">
                <a16:creationId xmlns:a16="http://schemas.microsoft.com/office/drawing/2014/main" id="{5609CE54-23F1-4235-99FC-66B56EB930F5}"/>
              </a:ext>
            </a:extLst>
          </p:cNvPr>
          <p:cNvSpPr>
            <a:spLocks noGrp="1"/>
          </p:cNvSpPr>
          <p:nvPr>
            <p:ph idx="1"/>
          </p:nvPr>
        </p:nvSpPr>
        <p:spPr>
          <a:xfrm>
            <a:off x="648930" y="2438400"/>
            <a:ext cx="6188189" cy="3785419"/>
          </a:xfrm>
        </p:spPr>
        <p:txBody>
          <a:bodyPr>
            <a:normAutofit/>
          </a:bodyPr>
          <a:lstStyle/>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In the fight to find the therapies we are going to embrace; we have lost a sense of who we are as therapists. </a:t>
            </a: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In reality, we wear many hats, some fitting better than others, and probably none fitting perfectly. Some can even be taken on and off, depending on the situation. </a:t>
            </a:r>
          </a:p>
          <a:p>
            <a:pP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Therapies differ, but they have key foundational principles which move through all the approaches. The goal is to establish a common identity for relationally inclined therapists, and researchers believe that this is where the link is.</a:t>
            </a:r>
          </a:p>
          <a:p>
            <a:endParaRPr lang="en-GB" dirty="0"/>
          </a:p>
        </p:txBody>
      </p:sp>
      <p:sp>
        <p:nvSpPr>
          <p:cNvPr id="71" name="Freeform 31">
            <a:extLst>
              <a:ext uri="{FF2B5EF4-FFF2-40B4-BE49-F238E27FC236}">
                <a16:creationId xmlns:a16="http://schemas.microsoft.com/office/drawing/2014/main" id="{BCCA001F-96BC-4B90-8E8E-C57A71CBE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3" name="Rectangle 72">
            <a:extLst>
              <a:ext uri="{FF2B5EF4-FFF2-40B4-BE49-F238E27FC236}">
                <a16:creationId xmlns:a16="http://schemas.microsoft.com/office/drawing/2014/main" id="{76249615-E479-4FED-952F-F16BADB21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0"/>
            <a:ext cx="406254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5">
            <a:extLst>
              <a:ext uri="{FF2B5EF4-FFF2-40B4-BE49-F238E27FC236}">
                <a16:creationId xmlns:a16="http://schemas.microsoft.com/office/drawing/2014/main" id="{1E866DA6-165C-4E69-93E5-E701B6B92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7253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0242" name="Picture 2" descr="Image result for principles">
            <a:extLst>
              <a:ext uri="{FF2B5EF4-FFF2-40B4-BE49-F238E27FC236}">
                <a16:creationId xmlns:a16="http://schemas.microsoft.com/office/drawing/2014/main" id="{21A20584-2269-46AD-ABD6-46EE397B7DE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9871" y="1721993"/>
            <a:ext cx="3414010" cy="3414010"/>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2E26EE37-584B-42B5-A4D3-878F365D6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54310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157CD-CF25-40E4-B396-194B071E5A96}"/>
              </a:ext>
            </a:extLst>
          </p:cNvPr>
          <p:cNvSpPr>
            <a:spLocks noGrp="1"/>
          </p:cNvSpPr>
          <p:nvPr>
            <p:ph type="title"/>
          </p:nvPr>
        </p:nvSpPr>
        <p:spPr>
          <a:xfrm>
            <a:off x="648930" y="629266"/>
            <a:ext cx="9252154" cy="1223983"/>
          </a:xfrm>
        </p:spPr>
        <p:txBody>
          <a:bodyPr vert="horz" lIns="91440" tIns="45720" rIns="91440" bIns="45720" rtlCol="0">
            <a:normAutofit/>
          </a:bodyPr>
          <a:lstStyle/>
          <a:p>
            <a:r>
              <a:rPr lang="en-US" dirty="0">
                <a:latin typeface="Times New Roman" panose="02020603050405020304" pitchFamily="18" charset="0"/>
                <a:cs typeface="Times New Roman" panose="02020603050405020304" pitchFamily="18" charset="0"/>
              </a:rPr>
              <a:t>CRITICAL EVALUATION</a:t>
            </a:r>
          </a:p>
        </p:txBody>
      </p:sp>
      <p:pic>
        <p:nvPicPr>
          <p:cNvPr id="3074" name="Picture 2" descr="Image result for investigate">
            <a:extLst>
              <a:ext uri="{FF2B5EF4-FFF2-40B4-BE49-F238E27FC236}">
                <a16:creationId xmlns:a16="http://schemas.microsoft.com/office/drawing/2014/main" id="{57C71179-02FA-4906-8776-6442DDA0BF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68"/>
          <a:stretch/>
        </p:blipFill>
        <p:spPr bwMode="auto">
          <a:xfrm>
            <a:off x="648930" y="2052213"/>
            <a:ext cx="3991900"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A7131E1F-7086-4493-98F9-D7D325334870}"/>
              </a:ext>
            </a:extLst>
          </p:cNvPr>
          <p:cNvSpPr>
            <a:spLocks noGrp="1"/>
          </p:cNvSpPr>
          <p:nvPr>
            <p:ph idx="1"/>
          </p:nvPr>
        </p:nvSpPr>
        <p:spPr>
          <a:xfrm>
            <a:off x="5290457" y="2052214"/>
            <a:ext cx="5803129" cy="4196185"/>
          </a:xfrm>
        </p:spPr>
        <p:txBody>
          <a:bodyPr>
            <a:normAutofit lnSpcReduction="10000"/>
          </a:bodyPr>
          <a:lstStyle/>
          <a:p>
            <a:pPr>
              <a:buFont typeface="Wingdings" panose="05000000000000000000" pitchFamily="2" charset="2"/>
              <a:buChar char="§"/>
            </a:pPr>
            <a:r>
              <a:rPr lang="en-GB" sz="2400" dirty="0">
                <a:latin typeface="Times New Roman" panose="02020603050405020304" pitchFamily="18" charset="0"/>
                <a:cs typeface="Times New Roman" panose="02020603050405020304" pitchFamily="18" charset="0"/>
              </a:rPr>
              <a:t>This presentation will critically evaluate one of the principals and qualities for a therapeutic relationship which involves being ‘active, authentic and egalitarian’. </a:t>
            </a:r>
          </a:p>
          <a:p>
            <a:pPr>
              <a:buFont typeface="Wingdings" panose="05000000000000000000" pitchFamily="2" charset="2"/>
              <a:buChar char="§"/>
            </a:pPr>
            <a:endParaRPr lang="en-GB"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2400" dirty="0">
                <a:latin typeface="Times New Roman" panose="02020603050405020304" pitchFamily="18" charset="0"/>
                <a:cs typeface="Times New Roman" panose="02020603050405020304" pitchFamily="18" charset="0"/>
              </a:rPr>
              <a:t>It is vital that a therapeutic relationship is established so that it can aid the recovery process for the client. Most therapists tend to explore the ‘here and now’, and they are in the situation with the client as an equal.  </a:t>
            </a:r>
          </a:p>
          <a:p>
            <a:endParaRPr lang="en-GB" dirty="0"/>
          </a:p>
        </p:txBody>
      </p:sp>
    </p:spTree>
    <p:extLst>
      <p:ext uri="{BB962C8B-B14F-4D97-AF65-F5344CB8AC3E}">
        <p14:creationId xmlns:p14="http://schemas.microsoft.com/office/powerpoint/2010/main" val="2011179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F6C66-07AF-4170-BE7B-E126C28AB0DB}"/>
              </a:ext>
            </a:extLst>
          </p:cNvPr>
          <p:cNvSpPr>
            <a:spLocks noGrp="1"/>
          </p:cNvSpPr>
          <p:nvPr>
            <p:ph type="title"/>
          </p:nvPr>
        </p:nvSpPr>
        <p:spPr>
          <a:xfrm>
            <a:off x="648930" y="629266"/>
            <a:ext cx="5616217" cy="1622321"/>
          </a:xfrm>
        </p:spPr>
        <p:txBody>
          <a:bodyPr>
            <a:normAutofit/>
          </a:bodyPr>
          <a:lstStyle/>
          <a:p>
            <a:r>
              <a:rPr lang="en-GB" dirty="0">
                <a:latin typeface="Times New Roman" panose="02020603050405020304" pitchFamily="18" charset="0"/>
                <a:cs typeface="Times New Roman" panose="02020603050405020304" pitchFamily="18" charset="0"/>
              </a:rPr>
              <a:t>ACTIVE</a:t>
            </a:r>
          </a:p>
        </p:txBody>
      </p:sp>
      <p:sp>
        <p:nvSpPr>
          <p:cNvPr id="3" name="Content Placeholder 2">
            <a:extLst>
              <a:ext uri="{FF2B5EF4-FFF2-40B4-BE49-F238E27FC236}">
                <a16:creationId xmlns:a16="http://schemas.microsoft.com/office/drawing/2014/main" id="{84C16281-8B3E-40EC-AB13-EA54098B0D0A}"/>
              </a:ext>
            </a:extLst>
          </p:cNvPr>
          <p:cNvSpPr>
            <a:spLocks noGrp="1"/>
          </p:cNvSpPr>
          <p:nvPr>
            <p:ph idx="1"/>
          </p:nvPr>
        </p:nvSpPr>
        <p:spPr>
          <a:xfrm>
            <a:off x="648931" y="1882589"/>
            <a:ext cx="5616216" cy="4346146"/>
          </a:xfrm>
        </p:spPr>
        <p:txBody>
          <a:bodyPr>
            <a:normAutofit/>
          </a:bodyPr>
          <a:lstStyle/>
          <a:p>
            <a:pPr>
              <a:buFont typeface="Wingdings" panose="05000000000000000000" pitchFamily="2" charset="2"/>
              <a:buChar char="§"/>
            </a:pPr>
            <a:r>
              <a:rPr lang="en-GB" sz="2400" dirty="0">
                <a:latin typeface="Times New Roman" panose="02020603050405020304" pitchFamily="18" charset="0"/>
                <a:cs typeface="Times New Roman" panose="02020603050405020304" pitchFamily="18" charset="0"/>
              </a:rPr>
              <a:t>Actively listening in counselling is an essential skill and is an important interaction between the client and the counsellor. </a:t>
            </a:r>
          </a:p>
          <a:p>
            <a:pPr>
              <a:buFont typeface="Wingdings" panose="05000000000000000000" pitchFamily="2" charset="2"/>
              <a:buChar char="§"/>
            </a:pPr>
            <a:r>
              <a:rPr lang="en-GB" sz="2400" dirty="0">
                <a:latin typeface="Times New Roman" panose="02020603050405020304" pitchFamily="18" charset="0"/>
                <a:cs typeface="Times New Roman" panose="02020603050405020304" pitchFamily="18" charset="0"/>
              </a:rPr>
              <a:t>Without this you would not be able to understand what the client is saying or reflect it back to the client in their own words. This is only one element in building the connection with the client. </a:t>
            </a:r>
          </a:p>
          <a:p>
            <a:endParaRPr lang="en-GB" dirty="0"/>
          </a:p>
        </p:txBody>
      </p:sp>
      <p:sp>
        <p:nvSpPr>
          <p:cNvPr id="71" name="Freeform 31">
            <a:extLst>
              <a:ext uri="{FF2B5EF4-FFF2-40B4-BE49-F238E27FC236}">
                <a16:creationId xmlns:a16="http://schemas.microsoft.com/office/drawing/2014/main" id="{54B7E553-07F3-49F9-B5DB-1529A30BE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3" name="Rectangle 72">
            <a:extLst>
              <a:ext uri="{FF2B5EF4-FFF2-40B4-BE49-F238E27FC236}">
                <a16:creationId xmlns:a16="http://schemas.microsoft.com/office/drawing/2014/main" id="{EA287762-C46F-4C8A-A3A0-400271E3A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5">
            <a:extLst>
              <a:ext uri="{FF2B5EF4-FFF2-40B4-BE49-F238E27FC236}">
                <a16:creationId xmlns:a16="http://schemas.microsoft.com/office/drawing/2014/main" id="{4028360D-B5E4-4F7E-995D-D2816C494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026" name="Picture 2" descr="Image result for listening">
            <a:extLst>
              <a:ext uri="{FF2B5EF4-FFF2-40B4-BE49-F238E27FC236}">
                <a16:creationId xmlns:a16="http://schemas.microsoft.com/office/drawing/2014/main" id="{694672B8-D592-4A02-AF89-8A88FB36138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63742" y="2104698"/>
            <a:ext cx="3980139" cy="2648601"/>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FE051D22-B149-4432-90AA-B7BA85FB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74068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0"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B867A48-62F3-4ADD-BCF5-FCEA5A2894B3}"/>
              </a:ext>
            </a:extLst>
          </p:cNvPr>
          <p:cNvSpPr>
            <a:spLocks noGrp="1"/>
          </p:cNvSpPr>
          <p:nvPr>
            <p:ph type="title"/>
          </p:nvPr>
        </p:nvSpPr>
        <p:spPr>
          <a:xfrm>
            <a:off x="806195" y="804672"/>
            <a:ext cx="3521359" cy="5248656"/>
          </a:xfrm>
        </p:spPr>
        <p:txBody>
          <a:bodyPr anchor="ctr">
            <a:normAutofit/>
          </a:bodyPr>
          <a:lstStyle/>
          <a:p>
            <a:pPr marL="0" indent="0" algn="ctr"/>
            <a:r>
              <a:rPr lang="en-GB" dirty="0">
                <a:latin typeface="Times New Roman" panose="02020603050405020304" pitchFamily="18" charset="0"/>
                <a:cs typeface="Times New Roman" panose="02020603050405020304" pitchFamily="18" charset="0"/>
              </a:rPr>
              <a:t>A quote to describe this by Mearns and Cooper in (2005) is: -</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 </a:t>
            </a:r>
            <a:br>
              <a:rPr lang="en-GB" dirty="0"/>
            </a:br>
            <a:endParaRPr lang="en-GB" dirty="0"/>
          </a:p>
        </p:txBody>
      </p:sp>
      <p:sp>
        <p:nvSpPr>
          <p:cNvPr id="21" name="Content Placeholder 2">
            <a:extLst>
              <a:ext uri="{FF2B5EF4-FFF2-40B4-BE49-F238E27FC236}">
                <a16:creationId xmlns:a16="http://schemas.microsoft.com/office/drawing/2014/main" id="{61F6A422-DFCB-4AE4-A32F-141CF30B0026}"/>
              </a:ext>
            </a:extLst>
          </p:cNvPr>
          <p:cNvSpPr>
            <a:spLocks noGrp="1"/>
          </p:cNvSpPr>
          <p:nvPr>
            <p:ph idx="1"/>
          </p:nvPr>
        </p:nvSpPr>
        <p:spPr>
          <a:xfrm>
            <a:off x="4975861" y="804671"/>
            <a:ext cx="6399930" cy="5248657"/>
          </a:xfrm>
        </p:spPr>
        <p:txBody>
          <a:bodyPr anchor="ctr">
            <a:normAutofit/>
          </a:bodyPr>
          <a:lstStyle/>
          <a:p>
            <a:pPr marL="0" indent="0" algn="ctr">
              <a:buNone/>
            </a:pPr>
            <a:r>
              <a:rPr lang="en-GB" b="1" dirty="0"/>
              <a:t>‘</a:t>
            </a:r>
            <a:r>
              <a:rPr lang="en-GB" b="1" dirty="0">
                <a:latin typeface="Times New Roman" panose="02020603050405020304" pitchFamily="18" charset="0"/>
                <a:cs typeface="Times New Roman" panose="02020603050405020304" pitchFamily="18" charset="0"/>
              </a:rPr>
              <a:t>A feeling of profound contact and engagement with a client, in which</a:t>
            </a:r>
            <a:endParaRPr lang="en-GB" dirty="0">
              <a:latin typeface="Times New Roman" panose="02020603050405020304" pitchFamily="18" charset="0"/>
              <a:cs typeface="Times New Roman" panose="02020603050405020304" pitchFamily="18" charset="0"/>
            </a:endParaRPr>
          </a:p>
          <a:p>
            <a:pPr marL="0" indent="0" algn="ctr">
              <a:buNone/>
            </a:pPr>
            <a:r>
              <a:rPr lang="en-GB" b="1" dirty="0">
                <a:latin typeface="Times New Roman" panose="02020603050405020304" pitchFamily="18" charset="0"/>
                <a:cs typeface="Times New Roman" panose="02020603050405020304" pitchFamily="18" charset="0"/>
              </a:rPr>
              <a:t>one simultaneously experiences high and consistent levels of empathy</a:t>
            </a:r>
            <a:endParaRPr lang="en-GB" dirty="0">
              <a:latin typeface="Times New Roman" panose="02020603050405020304" pitchFamily="18" charset="0"/>
              <a:cs typeface="Times New Roman" panose="02020603050405020304" pitchFamily="18" charset="0"/>
            </a:endParaRPr>
          </a:p>
          <a:p>
            <a:pPr marL="0" indent="0" algn="ctr">
              <a:buNone/>
            </a:pPr>
            <a:r>
              <a:rPr lang="en-GB" b="1" dirty="0">
                <a:latin typeface="Times New Roman" panose="02020603050405020304" pitchFamily="18" charset="0"/>
                <a:cs typeface="Times New Roman" panose="02020603050405020304" pitchFamily="18" charset="0"/>
              </a:rPr>
              <a:t>and acceptance towards that other and relates to them in highly a transparent way’.</a:t>
            </a:r>
            <a:r>
              <a:rPr lang="en-GB" dirty="0">
                <a:latin typeface="Times New Roman" panose="02020603050405020304" pitchFamily="18" charset="0"/>
                <a:cs typeface="Times New Roman" panose="02020603050405020304" pitchFamily="18" charset="0"/>
              </a:rPr>
              <a:t> </a:t>
            </a:r>
          </a:p>
          <a:p>
            <a:pPr marL="0" indent="0" algn="ctr">
              <a:buNone/>
            </a:pPr>
            <a:r>
              <a:rPr lang="en-GB" dirty="0">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4213959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1028" name="Freeform 7">
            <a:extLst>
              <a:ext uri="{FF2B5EF4-FFF2-40B4-BE49-F238E27FC236}">
                <a16:creationId xmlns:a16="http://schemas.microsoft.com/office/drawing/2014/main" id="{D4895BFE-F64B-41CE-869C-71C4A06BD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38C438F-2FA1-46BC-A1A1-155136A51021}"/>
              </a:ext>
            </a:extLst>
          </p:cNvPr>
          <p:cNvSpPr>
            <a:spLocks noGrp="1"/>
          </p:cNvSpPr>
          <p:nvPr>
            <p:ph type="title"/>
          </p:nvPr>
        </p:nvSpPr>
        <p:spPr>
          <a:xfrm>
            <a:off x="648930" y="629267"/>
            <a:ext cx="9252154" cy="1016654"/>
          </a:xfrm>
        </p:spPr>
        <p:txBody>
          <a:bodyPr>
            <a:normAutofit/>
          </a:bodyPr>
          <a:lstStyle/>
          <a:p>
            <a:r>
              <a:rPr lang="en-GB" dirty="0"/>
              <a:t>CONGRUENCE</a:t>
            </a:r>
          </a:p>
        </p:txBody>
      </p:sp>
      <p:sp>
        <p:nvSpPr>
          <p:cNvPr id="1029" name="Rectangle 72">
            <a:extLst>
              <a:ext uri="{FF2B5EF4-FFF2-40B4-BE49-F238E27FC236}">
                <a16:creationId xmlns:a16="http://schemas.microsoft.com/office/drawing/2014/main" id="{0E6FAA9E-989B-4A11-9EF3-1D6E0664B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Freeform 5">
            <a:extLst>
              <a:ext uri="{FF2B5EF4-FFF2-40B4-BE49-F238E27FC236}">
                <a16:creationId xmlns:a16="http://schemas.microsoft.com/office/drawing/2014/main" id="{EBFDE49C-243A-4B0B-AA88-FCB35F42C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5395F394-85A0-42D1-81F5-BF4E74F7381A}"/>
              </a:ext>
            </a:extLst>
          </p:cNvPr>
          <p:cNvSpPr>
            <a:spLocks noGrp="1"/>
          </p:cNvSpPr>
          <p:nvPr>
            <p:ph idx="1"/>
          </p:nvPr>
        </p:nvSpPr>
        <p:spPr>
          <a:xfrm>
            <a:off x="648931" y="2548281"/>
            <a:ext cx="5122606" cy="3658689"/>
          </a:xfrm>
        </p:spPr>
        <p:txBody>
          <a:bodyPr>
            <a:normAutofit/>
          </a:bodyPr>
          <a:lstStyle/>
          <a:p>
            <a:pPr>
              <a:lnSpc>
                <a:spcPct val="90000"/>
              </a:lnSpc>
              <a:buFont typeface="Wingdings" panose="05000000000000000000" pitchFamily="2" charset="2"/>
              <a:buChar char="§"/>
            </a:pPr>
            <a:r>
              <a:rPr lang="en-GB" sz="1700" dirty="0">
                <a:solidFill>
                  <a:schemeClr val="bg1"/>
                </a:solidFill>
              </a:rPr>
              <a:t>In counselling, being authentic is an ethical norm which comes from existentialistic and humanistic therapies. Carl Rogers calls this ‘congruence’, and he promotes that if a counsellor is being themselves in the relationship it is more beneficial for the client. </a:t>
            </a:r>
          </a:p>
          <a:p>
            <a:pPr>
              <a:lnSpc>
                <a:spcPct val="90000"/>
              </a:lnSpc>
              <a:buFont typeface="Wingdings" panose="05000000000000000000" pitchFamily="2" charset="2"/>
              <a:buChar char="§"/>
            </a:pPr>
            <a:r>
              <a:rPr lang="en-GB" sz="1700" dirty="0">
                <a:solidFill>
                  <a:schemeClr val="bg1"/>
                </a:solidFill>
              </a:rPr>
              <a:t>Congruence is a commitment on the therapist’s part to be authentic within the relationship. The more the therapist is them self, without displaying up a professional front, the better the client’s chances are to grow in a positive way. </a:t>
            </a:r>
          </a:p>
          <a:p>
            <a:pPr marL="0" indent="0">
              <a:lnSpc>
                <a:spcPct val="90000"/>
              </a:lnSpc>
              <a:buNone/>
            </a:pPr>
            <a:r>
              <a:rPr lang="en-GB" sz="1100" dirty="0">
                <a:solidFill>
                  <a:schemeClr val="bg1"/>
                </a:solidFill>
              </a:rPr>
              <a:t>(Green, 2010). </a:t>
            </a:r>
            <a:r>
              <a:rPr lang="en-GB" dirty="0"/>
              <a:t>Green 2010, pp. 10-12</a:t>
            </a:r>
            <a:endParaRPr lang="en-GB" sz="1700" dirty="0">
              <a:solidFill>
                <a:schemeClr val="bg1"/>
              </a:solidFill>
            </a:endParaRPr>
          </a:p>
          <a:p>
            <a:pPr>
              <a:lnSpc>
                <a:spcPct val="90000"/>
              </a:lnSpc>
            </a:pPr>
            <a:endParaRPr lang="en-GB" sz="1700" dirty="0">
              <a:solidFill>
                <a:schemeClr val="bg1"/>
              </a:solidFill>
            </a:endParaRPr>
          </a:p>
        </p:txBody>
      </p:sp>
      <p:pic>
        <p:nvPicPr>
          <p:cNvPr id="1026" name="Picture 2" descr="Image result for core conditions rogers">
            <a:extLst>
              <a:ext uri="{FF2B5EF4-FFF2-40B4-BE49-F238E27FC236}">
                <a16:creationId xmlns:a16="http://schemas.microsoft.com/office/drawing/2014/main" id="{875F8675-A5C1-4F71-BFD2-E9BFE5E3A0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1916" y="2852834"/>
            <a:ext cx="5451627" cy="305291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430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2BD3CB-69D2-46BD-9861-20D59BCC65E6}"/>
              </a:ext>
            </a:extLst>
          </p:cNvPr>
          <p:cNvSpPr>
            <a:spLocks noGrp="1"/>
          </p:cNvSpPr>
          <p:nvPr>
            <p:ph type="title"/>
          </p:nvPr>
        </p:nvSpPr>
        <p:spPr/>
        <p:txBody>
          <a:bodyPr/>
          <a:lstStyle/>
          <a:p>
            <a:pPr algn="ctr"/>
            <a:r>
              <a:rPr lang="en-GB" dirty="0"/>
              <a:t>AUTHENTICITY</a:t>
            </a:r>
          </a:p>
        </p:txBody>
      </p:sp>
      <p:sp>
        <p:nvSpPr>
          <p:cNvPr id="3" name="Content Placeholder 2">
            <a:extLst>
              <a:ext uri="{FF2B5EF4-FFF2-40B4-BE49-F238E27FC236}">
                <a16:creationId xmlns:a16="http://schemas.microsoft.com/office/drawing/2014/main" id="{3D5F7F03-34EA-4570-8355-4A15A0635B6E}"/>
              </a:ext>
            </a:extLst>
          </p:cNvPr>
          <p:cNvSpPr>
            <a:spLocks noGrp="1"/>
          </p:cNvSpPr>
          <p:nvPr>
            <p:ph idx="1"/>
          </p:nvPr>
        </p:nvSpPr>
        <p:spPr>
          <a:xfrm>
            <a:off x="1103312" y="1353672"/>
            <a:ext cx="8946541" cy="4894728"/>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US" sz="1900" dirty="0">
                <a:latin typeface="Times New Roman" panose="02020603050405020304" pitchFamily="18" charset="0"/>
                <a:cs typeface="Times New Roman" panose="02020603050405020304" pitchFamily="18" charset="0"/>
              </a:rPr>
              <a:t>Authenticity is one of the key principles and Carl Rogers person-centered model immediately comes to mind. Counselling works best when we are completely authentic, and this creates relational depth. When we are at this level of the client-therapist relationship, it becomes meaningful and deep. </a:t>
            </a:r>
            <a:endParaRPr lang="en-GB" sz="19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1900" dirty="0">
                <a:latin typeface="Times New Roman" panose="02020603050405020304" pitchFamily="18" charset="0"/>
                <a:cs typeface="Times New Roman" panose="02020603050405020304" pitchFamily="18" charset="0"/>
              </a:rPr>
              <a:t>As counsellors, we can be genuine and authentic, as we are hopefully in our everyday lives with our relationships. </a:t>
            </a:r>
          </a:p>
          <a:p>
            <a:pPr>
              <a:buFont typeface="Wingdings" panose="05000000000000000000" pitchFamily="2" charset="2"/>
              <a:buChar char="§"/>
            </a:pPr>
            <a:r>
              <a:rPr lang="en-GB" sz="1900" dirty="0">
                <a:latin typeface="Times New Roman" panose="02020603050405020304" pitchFamily="18" charset="0"/>
                <a:cs typeface="Times New Roman" panose="02020603050405020304" pitchFamily="18" charset="0"/>
              </a:rPr>
              <a:t>It can be quite frightening when a counsellor can switch on their genuineness and authenticity when they arrive in the therapy room. It would be as if they are turning on ‘being honest’ like a switch.  </a:t>
            </a:r>
          </a:p>
          <a:p>
            <a:pPr marL="0" indent="0">
              <a:buNone/>
            </a:pPr>
            <a:r>
              <a:rPr lang="en-GB" dirty="0"/>
              <a:t>     </a:t>
            </a:r>
          </a:p>
          <a:p>
            <a:pPr marL="0" indent="0">
              <a:buNone/>
            </a:pPr>
            <a:r>
              <a:rPr lang="en-GB" dirty="0"/>
              <a:t>      </a:t>
            </a:r>
            <a:r>
              <a:rPr lang="en-GB" sz="1050" dirty="0"/>
              <a:t>(Nelson-Jones, p.33). </a:t>
            </a:r>
            <a:endParaRPr lang="en-GB" sz="105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76640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71" name="Freeform 7">
            <a:extLst>
              <a:ext uri="{FF2B5EF4-FFF2-40B4-BE49-F238E27FC236}">
                <a16:creationId xmlns:a16="http://schemas.microsoft.com/office/drawing/2014/main" id="{D7B67C8B-C015-4C06-B886-6316A0BB3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BB7DF8C-B9D1-4882-81C7-8C0560B46F71}"/>
              </a:ext>
            </a:extLst>
          </p:cNvPr>
          <p:cNvSpPr>
            <a:spLocks noGrp="1"/>
          </p:cNvSpPr>
          <p:nvPr>
            <p:ph type="title"/>
          </p:nvPr>
        </p:nvSpPr>
        <p:spPr>
          <a:xfrm>
            <a:off x="648930" y="629267"/>
            <a:ext cx="9252154" cy="1016654"/>
          </a:xfrm>
        </p:spPr>
        <p:txBody>
          <a:bodyPr>
            <a:normAutofit/>
          </a:bodyPr>
          <a:lstStyle/>
          <a:p>
            <a:r>
              <a:rPr lang="en-GB" dirty="0">
                <a:latin typeface="Times New Roman" panose="02020603050405020304" pitchFamily="18" charset="0"/>
                <a:cs typeface="Times New Roman" panose="02020603050405020304" pitchFamily="18" charset="0"/>
              </a:rPr>
              <a:t>EGALITARIAN</a:t>
            </a:r>
          </a:p>
        </p:txBody>
      </p:sp>
      <p:sp>
        <p:nvSpPr>
          <p:cNvPr id="73" name="Rectangle 72">
            <a:extLst>
              <a:ext uri="{FF2B5EF4-FFF2-40B4-BE49-F238E27FC236}">
                <a16:creationId xmlns:a16="http://schemas.microsoft.com/office/drawing/2014/main" id="{6273E6A2-6B02-4AE4-8309-CB2004F2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5">
            <a:extLst>
              <a:ext uri="{FF2B5EF4-FFF2-40B4-BE49-F238E27FC236}">
                <a16:creationId xmlns:a16="http://schemas.microsoft.com/office/drawing/2014/main" id="{53E12C6B-97EC-4BE9-A226-D81D570E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050" name="Picture 2" descr="Image result for balance">
            <a:extLst>
              <a:ext uri="{FF2B5EF4-FFF2-40B4-BE49-F238E27FC236}">
                <a16:creationId xmlns:a16="http://schemas.microsoft.com/office/drawing/2014/main" id="{D78B8CFA-BFF2-4BA7-B9A9-A735B8F1B8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47964" y="2548281"/>
            <a:ext cx="4262666" cy="3662018"/>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3FDEDE5-F24F-4FF3-BCFE-207B56703B62}"/>
              </a:ext>
            </a:extLst>
          </p:cNvPr>
          <p:cNvSpPr>
            <a:spLocks noGrp="1"/>
          </p:cNvSpPr>
          <p:nvPr>
            <p:ph idx="1"/>
          </p:nvPr>
        </p:nvSpPr>
        <p:spPr>
          <a:xfrm>
            <a:off x="6421089" y="2548281"/>
            <a:ext cx="5122606" cy="3658689"/>
          </a:xfrm>
        </p:spPr>
        <p:txBody>
          <a:bodyPr>
            <a:normAutofit/>
          </a:bodyPr>
          <a:lstStyle/>
          <a:p>
            <a:pPr>
              <a:buFont typeface="Wingdings" panose="05000000000000000000" pitchFamily="2" charset="2"/>
              <a:buChar char="§"/>
            </a:pPr>
            <a:r>
              <a:rPr lang="en-GB" dirty="0">
                <a:solidFill>
                  <a:schemeClr val="bg1"/>
                </a:solidFill>
                <a:latin typeface="Times New Roman" panose="02020603050405020304" pitchFamily="18" charset="0"/>
                <a:cs typeface="Times New Roman" panose="02020603050405020304" pitchFamily="18" charset="0"/>
              </a:rPr>
              <a:t>Egalitarian is trusting that all people are equally important and at all times have the same rights as everyone in existence. Egalitarian within the counselling relationship, will put the balance of power on an equal platform. </a:t>
            </a:r>
          </a:p>
          <a:p>
            <a:pPr>
              <a:buFont typeface="Wingdings" panose="05000000000000000000" pitchFamily="2" charset="2"/>
              <a:buChar char="§"/>
            </a:pPr>
            <a:r>
              <a:rPr lang="en-GB" dirty="0">
                <a:solidFill>
                  <a:schemeClr val="bg1"/>
                </a:solidFill>
                <a:latin typeface="Times New Roman" panose="02020603050405020304" pitchFamily="18" charset="0"/>
                <a:cs typeface="Times New Roman" panose="02020603050405020304" pitchFamily="18" charset="0"/>
              </a:rPr>
              <a:t>It’s important to not use psychological words or blame the client for not making any progress whilst you are being egalitarian, as this can confuse the client.</a:t>
            </a:r>
          </a:p>
          <a:p>
            <a:endParaRPr lang="en-GB" dirty="0">
              <a:solidFill>
                <a:schemeClr val="bg1"/>
              </a:solidFill>
            </a:endParaRPr>
          </a:p>
        </p:txBody>
      </p:sp>
    </p:spTree>
    <p:extLst>
      <p:ext uri="{BB962C8B-B14F-4D97-AF65-F5344CB8AC3E}">
        <p14:creationId xmlns:p14="http://schemas.microsoft.com/office/powerpoint/2010/main" val="4289784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08DC0-4DD6-4C23-A67A-55E274E4B940}"/>
              </a:ext>
            </a:extLst>
          </p:cNvPr>
          <p:cNvSpPr>
            <a:spLocks noGrp="1"/>
          </p:cNvSpPr>
          <p:nvPr>
            <p:ph type="title"/>
          </p:nvPr>
        </p:nvSpPr>
        <p:spPr>
          <a:xfrm>
            <a:off x="648931" y="629266"/>
            <a:ext cx="4166510" cy="1622321"/>
          </a:xfrm>
        </p:spPr>
        <p:txBody>
          <a:bodyPr>
            <a:normAutofit/>
          </a:bodyPr>
          <a:lstStyle/>
          <a:p>
            <a:r>
              <a:rPr lang="en-GB" dirty="0"/>
              <a:t> </a:t>
            </a:r>
            <a:r>
              <a:rPr lang="en-GB" dirty="0">
                <a:latin typeface="Times New Roman" panose="02020603050405020304" pitchFamily="18" charset="0"/>
                <a:cs typeface="Times New Roman" panose="02020603050405020304" pitchFamily="18" charset="0"/>
              </a:rPr>
              <a:t>WEAKNESSES</a:t>
            </a:r>
          </a:p>
        </p:txBody>
      </p:sp>
      <p:sp>
        <p:nvSpPr>
          <p:cNvPr id="3" name="Content Placeholder 2">
            <a:extLst>
              <a:ext uri="{FF2B5EF4-FFF2-40B4-BE49-F238E27FC236}">
                <a16:creationId xmlns:a16="http://schemas.microsoft.com/office/drawing/2014/main" id="{24C2C41D-8751-4173-B2E4-D3E0D6239D44}"/>
              </a:ext>
            </a:extLst>
          </p:cNvPr>
          <p:cNvSpPr>
            <a:spLocks noGrp="1"/>
          </p:cNvSpPr>
          <p:nvPr>
            <p:ph idx="1"/>
          </p:nvPr>
        </p:nvSpPr>
        <p:spPr>
          <a:xfrm>
            <a:off x="648931" y="1488141"/>
            <a:ext cx="4166509" cy="4735679"/>
          </a:xfrm>
        </p:spPr>
        <p:txBody>
          <a:bodyPr>
            <a:normAutofit lnSpcReduction="10000"/>
          </a:bodyPr>
          <a:lstStyle/>
          <a:p>
            <a:pPr>
              <a:lnSpc>
                <a:spcPct val="90000"/>
              </a:lnSpc>
              <a:buFont typeface="Wingdings" panose="05000000000000000000" pitchFamily="2" charset="2"/>
              <a:buChar char="§"/>
            </a:pPr>
            <a:r>
              <a:rPr lang="en-GB" sz="2400" dirty="0">
                <a:latin typeface="Times New Roman" panose="02020603050405020304" pitchFamily="18" charset="0"/>
                <a:cs typeface="Times New Roman" panose="02020603050405020304" pitchFamily="18" charset="0"/>
              </a:rPr>
              <a:t>There is a danger to the client while creating the relationship and in using authenticity in the therapy room, that feelings that have been inactive for some time could surface. </a:t>
            </a:r>
          </a:p>
          <a:p>
            <a:pPr>
              <a:lnSpc>
                <a:spcPct val="90000"/>
              </a:lnSpc>
              <a:buFont typeface="Wingdings" panose="05000000000000000000" pitchFamily="2" charset="2"/>
              <a:buChar char="§"/>
            </a:pPr>
            <a:r>
              <a:rPr lang="en-GB" sz="2400" dirty="0">
                <a:latin typeface="Times New Roman" panose="02020603050405020304" pitchFamily="18" charset="0"/>
                <a:cs typeface="Times New Roman" panose="02020603050405020304" pitchFamily="18" charset="0"/>
              </a:rPr>
              <a:t>The importance of self-awareness is paramount in the therapeutic relationship. This can be a challenge that as student counsellors we need to be aware of. </a:t>
            </a:r>
          </a:p>
          <a:p>
            <a:pPr marL="0" indent="0">
              <a:lnSpc>
                <a:spcPct val="90000"/>
              </a:lnSpc>
              <a:buNone/>
            </a:pPr>
            <a:r>
              <a:rPr lang="en-GB" sz="1050" dirty="0">
                <a:latin typeface="Times New Roman" panose="02020603050405020304" pitchFamily="18" charset="0"/>
                <a:cs typeface="Times New Roman" panose="02020603050405020304" pitchFamily="18" charset="0"/>
              </a:rPr>
              <a:t>          </a:t>
            </a:r>
          </a:p>
          <a:p>
            <a:pPr marL="0" indent="0">
              <a:lnSpc>
                <a:spcPct val="90000"/>
              </a:lnSpc>
              <a:buNone/>
            </a:pPr>
            <a:r>
              <a:rPr lang="en-GB" sz="1050" dirty="0">
                <a:latin typeface="Times New Roman" panose="02020603050405020304" pitchFamily="18" charset="0"/>
                <a:cs typeface="Times New Roman" panose="02020603050405020304" pitchFamily="18" charset="0"/>
              </a:rPr>
              <a:t>           (</a:t>
            </a:r>
            <a:r>
              <a:rPr lang="en-GB" sz="1050" dirty="0"/>
              <a:t>Mearns and Thorne, 2013, p.42)</a:t>
            </a:r>
            <a:endParaRPr lang="en-GB" sz="1050" dirty="0">
              <a:latin typeface="Times New Roman" panose="02020603050405020304" pitchFamily="18" charset="0"/>
              <a:cs typeface="Times New Roman" panose="02020603050405020304" pitchFamily="18" charset="0"/>
            </a:endParaRPr>
          </a:p>
          <a:p>
            <a:pPr marL="0" indent="0">
              <a:lnSpc>
                <a:spcPct val="90000"/>
              </a:lnSpc>
              <a:buNone/>
            </a:pPr>
            <a:endParaRPr lang="en-GB" sz="1100" dirty="0">
              <a:latin typeface="Times New Roman" panose="02020603050405020304" pitchFamily="18" charset="0"/>
              <a:cs typeface="Times New Roman" panose="02020603050405020304" pitchFamily="18" charset="0"/>
            </a:endParaRPr>
          </a:p>
          <a:p>
            <a:pPr marL="0" indent="0">
              <a:lnSpc>
                <a:spcPct val="90000"/>
              </a:lnSpc>
              <a:buNone/>
            </a:pPr>
            <a:endParaRPr lang="en-GB" sz="2400" dirty="0">
              <a:latin typeface="Times New Roman" panose="02020603050405020304" pitchFamily="18" charset="0"/>
              <a:cs typeface="Times New Roman" panose="02020603050405020304" pitchFamily="18" charset="0"/>
            </a:endParaRPr>
          </a:p>
          <a:p>
            <a:pPr marL="0" indent="0">
              <a:lnSpc>
                <a:spcPct val="90000"/>
              </a:lnSpc>
              <a:buNone/>
            </a:pPr>
            <a:endParaRPr lang="en-GB" sz="1300" dirty="0"/>
          </a:p>
        </p:txBody>
      </p:sp>
      <p:sp>
        <p:nvSpPr>
          <p:cNvPr id="71" name="Freeform 31">
            <a:extLst>
              <a:ext uri="{FF2B5EF4-FFF2-40B4-BE49-F238E27FC236}">
                <a16:creationId xmlns:a16="http://schemas.microsoft.com/office/drawing/2014/main" id="{8DB9BC10-DABC-48C4-BF24-E621264B0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73" name="Rectangle 72">
            <a:extLst>
              <a:ext uri="{FF2B5EF4-FFF2-40B4-BE49-F238E27FC236}">
                <a16:creationId xmlns:a16="http://schemas.microsoft.com/office/drawing/2014/main" id="{38348FA2-1392-4EC3-AF8B-6A64B797C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5">
            <a:extLst>
              <a:ext uri="{FF2B5EF4-FFF2-40B4-BE49-F238E27FC236}">
                <a16:creationId xmlns:a16="http://schemas.microsoft.com/office/drawing/2014/main" id="{93CB2C36-347C-4705-BC75-94EAB8FF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098" name="Picture 2" descr="Related image">
            <a:extLst>
              <a:ext uri="{FF2B5EF4-FFF2-40B4-BE49-F238E27FC236}">
                <a16:creationId xmlns:a16="http://schemas.microsoft.com/office/drawing/2014/main" id="{E1B33D9B-4E2E-437D-A776-087522BD81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77" r="9869"/>
          <a:stretch/>
        </p:blipFill>
        <p:spPr bwMode="auto">
          <a:xfrm>
            <a:off x="6093992" y="1331551"/>
            <a:ext cx="5449889" cy="4194894"/>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4437D23E-7DA0-4020-B991-9734AB977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04873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CCADE-CF3A-4D88-894E-E952373941AC}"/>
              </a:ext>
            </a:extLst>
          </p:cNvPr>
          <p:cNvSpPr>
            <a:spLocks noGrp="1"/>
          </p:cNvSpPr>
          <p:nvPr>
            <p:ph type="title"/>
          </p:nvPr>
        </p:nvSpPr>
        <p:spPr>
          <a:xfrm>
            <a:off x="648931" y="629266"/>
            <a:ext cx="4166510" cy="1622321"/>
          </a:xfrm>
        </p:spPr>
        <p:txBody>
          <a:bodyPr>
            <a:normAutofit/>
          </a:bodyPr>
          <a:lstStyle/>
          <a:p>
            <a:r>
              <a:rPr lang="en-GB">
                <a:latin typeface="Times New Roman" panose="02020603050405020304" pitchFamily="18" charset="0"/>
                <a:cs typeface="Times New Roman" panose="02020603050405020304" pitchFamily="18" charset="0"/>
              </a:rPr>
              <a:t>SELF AWARENESS</a:t>
            </a:r>
          </a:p>
        </p:txBody>
      </p:sp>
      <p:sp>
        <p:nvSpPr>
          <p:cNvPr id="3" name="Content Placeholder 2">
            <a:extLst>
              <a:ext uri="{FF2B5EF4-FFF2-40B4-BE49-F238E27FC236}">
                <a16:creationId xmlns:a16="http://schemas.microsoft.com/office/drawing/2014/main" id="{7D1654BA-9F82-489C-899A-3D6926FA49AB}"/>
              </a:ext>
            </a:extLst>
          </p:cNvPr>
          <p:cNvSpPr>
            <a:spLocks noGrp="1"/>
          </p:cNvSpPr>
          <p:nvPr>
            <p:ph idx="1"/>
          </p:nvPr>
        </p:nvSpPr>
        <p:spPr>
          <a:xfrm>
            <a:off x="648931" y="2438400"/>
            <a:ext cx="4166509" cy="3785419"/>
          </a:xfrm>
        </p:spPr>
        <p:txBody>
          <a:bodyPr>
            <a:normAutofit/>
          </a:bodyPr>
          <a:lstStyle/>
          <a:p>
            <a:pPr>
              <a:lnSpc>
                <a:spcPct val="90000"/>
              </a:lnSpc>
              <a:buFont typeface="Wingdings" panose="05000000000000000000" pitchFamily="2" charset="2"/>
              <a:buChar char="§"/>
            </a:pPr>
            <a:r>
              <a:rPr lang="en-GB" sz="1700">
                <a:latin typeface="Times New Roman" panose="02020603050405020304" pitchFamily="18" charset="0"/>
                <a:cs typeface="Times New Roman" panose="02020603050405020304" pitchFamily="18" charset="0"/>
              </a:rPr>
              <a:t>It is very important that as counsellors we are very self-aware and have a clear perception of our personality, which include strengths, weaknesses and motivations.  </a:t>
            </a:r>
          </a:p>
          <a:p>
            <a:pPr>
              <a:lnSpc>
                <a:spcPct val="90000"/>
              </a:lnSpc>
              <a:buFont typeface="Wingdings" panose="05000000000000000000" pitchFamily="2" charset="2"/>
              <a:buChar char="§"/>
            </a:pPr>
            <a:r>
              <a:rPr lang="en-GB" sz="1700">
                <a:latin typeface="Times New Roman" panose="02020603050405020304" pitchFamily="18" charset="0"/>
                <a:cs typeface="Times New Roman" panose="02020603050405020304" pitchFamily="18" charset="0"/>
              </a:rPr>
              <a:t>This is done when we take notice of our inner feelings, beliefs, emotions and thoughts. It is a central process of our personal development and is carried out by looking within ourselves through self-reflection to see what’s there. </a:t>
            </a:r>
          </a:p>
          <a:p>
            <a:pPr>
              <a:lnSpc>
                <a:spcPct val="90000"/>
              </a:lnSpc>
              <a:buFont typeface="Wingdings" panose="05000000000000000000" pitchFamily="2" charset="2"/>
              <a:buChar char="§"/>
            </a:pPr>
            <a:r>
              <a:rPr lang="en-GB" sz="1700">
                <a:latin typeface="Times New Roman" panose="02020603050405020304" pitchFamily="18" charset="0"/>
                <a:cs typeface="Times New Roman" panose="02020603050405020304" pitchFamily="18" charset="0"/>
              </a:rPr>
              <a:t>When we are self-aware it will allow us to understand our clients more and how in turn they will perceive us.</a:t>
            </a:r>
          </a:p>
          <a:p>
            <a:pPr marL="0" indent="0">
              <a:lnSpc>
                <a:spcPct val="90000"/>
              </a:lnSpc>
              <a:buNone/>
            </a:pPr>
            <a:endParaRPr lang="en-GB" sz="1700"/>
          </a:p>
        </p:txBody>
      </p:sp>
      <p:sp>
        <p:nvSpPr>
          <p:cNvPr id="135" name="Freeform 31">
            <a:extLst>
              <a:ext uri="{FF2B5EF4-FFF2-40B4-BE49-F238E27FC236}">
                <a16:creationId xmlns:a16="http://schemas.microsoft.com/office/drawing/2014/main" id="{8DB9BC10-DABC-48C4-BF24-E621264B0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37" name="Rectangle 136">
            <a:extLst>
              <a:ext uri="{FF2B5EF4-FFF2-40B4-BE49-F238E27FC236}">
                <a16:creationId xmlns:a16="http://schemas.microsoft.com/office/drawing/2014/main" id="{38348FA2-1392-4EC3-AF8B-6A64B797C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5">
            <a:extLst>
              <a:ext uri="{FF2B5EF4-FFF2-40B4-BE49-F238E27FC236}">
                <a16:creationId xmlns:a16="http://schemas.microsoft.com/office/drawing/2014/main" id="{93CB2C36-347C-4705-BC75-94EAB8FF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026" name="Picture 2" descr="Image result for self awareness">
            <a:extLst>
              <a:ext uri="{FF2B5EF4-FFF2-40B4-BE49-F238E27FC236}">
                <a16:creationId xmlns:a16="http://schemas.microsoft.com/office/drawing/2014/main" id="{776A8C4F-431A-4C8B-BCD6-2870296875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35" r="15207" b="-1"/>
          <a:stretch/>
        </p:blipFill>
        <p:spPr bwMode="auto">
          <a:xfrm>
            <a:off x="6093992" y="957113"/>
            <a:ext cx="5449889" cy="4943770"/>
          </a:xfrm>
          <a:prstGeom prst="rect">
            <a:avLst/>
          </a:prstGeom>
          <a:noFill/>
          <a:effectLst/>
          <a:extLst>
            <a:ext uri="{909E8E84-426E-40DD-AFC4-6F175D3DCCD1}">
              <a14:hiddenFill xmlns:a14="http://schemas.microsoft.com/office/drawing/2010/main">
                <a:solidFill>
                  <a:srgbClr val="FFFFFF"/>
                </a:solidFill>
              </a14:hiddenFill>
            </a:ext>
          </a:extLst>
        </p:spPr>
      </p:pic>
      <p:sp>
        <p:nvSpPr>
          <p:cNvPr id="141" name="Rectangle 140">
            <a:extLst>
              <a:ext uri="{FF2B5EF4-FFF2-40B4-BE49-F238E27FC236}">
                <a16:creationId xmlns:a16="http://schemas.microsoft.com/office/drawing/2014/main" id="{4437D23E-7DA0-4020-B991-9734AB977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91568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82" name="Rectangle 81">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4" name="Rectangle 83">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6" name="Straight Connector 85">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88" name="Picture 87">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90"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99B537B-2973-4206-9BC0-165045F44C68}"/>
              </a:ext>
            </a:extLst>
          </p:cNvPr>
          <p:cNvSpPr>
            <a:spLocks noGrp="1"/>
          </p:cNvSpPr>
          <p:nvPr>
            <p:ph type="title"/>
          </p:nvPr>
        </p:nvSpPr>
        <p:spPr>
          <a:xfrm>
            <a:off x="806195" y="804672"/>
            <a:ext cx="3521359" cy="5248656"/>
          </a:xfrm>
        </p:spPr>
        <p:txBody>
          <a:bodyPr anchor="ctr">
            <a:normAutofit/>
          </a:bodyPr>
          <a:lstStyle/>
          <a:p>
            <a:pPr algn="ctr"/>
            <a:r>
              <a:rPr lang="en-GB" dirty="0">
                <a:latin typeface="Times New Roman" panose="02020603050405020304" pitchFamily="18" charset="0"/>
                <a:cs typeface="Times New Roman" panose="02020603050405020304" pitchFamily="18" charset="0"/>
              </a:rPr>
              <a:t>SCENARIO</a:t>
            </a:r>
          </a:p>
        </p:txBody>
      </p:sp>
      <p:sp>
        <p:nvSpPr>
          <p:cNvPr id="3" name="Content Placeholder 2">
            <a:extLst>
              <a:ext uri="{FF2B5EF4-FFF2-40B4-BE49-F238E27FC236}">
                <a16:creationId xmlns:a16="http://schemas.microsoft.com/office/drawing/2014/main" id="{756AAB02-AA9F-4731-B3D4-EFE4F5D37917}"/>
              </a:ext>
            </a:extLst>
          </p:cNvPr>
          <p:cNvSpPr>
            <a:spLocks noGrp="1"/>
          </p:cNvSpPr>
          <p:nvPr>
            <p:ph idx="1"/>
          </p:nvPr>
        </p:nvSpPr>
        <p:spPr>
          <a:xfrm>
            <a:off x="4975861" y="804671"/>
            <a:ext cx="6399930" cy="5248657"/>
          </a:xfrm>
        </p:spPr>
        <p:txBody>
          <a:bodyPr anchor="ctr">
            <a:normAutofit/>
          </a:bodyPr>
          <a:lstStyle/>
          <a:p>
            <a:pPr>
              <a:buFont typeface="Wingdings" panose="05000000000000000000" pitchFamily="2" charset="2"/>
              <a:buChar char="§"/>
            </a:pPr>
            <a:r>
              <a:rPr lang="en-GB" sz="2400" dirty="0">
                <a:latin typeface="Times New Roman" panose="02020603050405020304" pitchFamily="18" charset="0"/>
                <a:cs typeface="Times New Roman" panose="02020603050405020304" pitchFamily="18" charset="0"/>
              </a:rPr>
              <a:t>Suzie is the name of the client in this scenario. This is her 3</a:t>
            </a:r>
            <a:r>
              <a:rPr lang="en-GB" sz="2400" baseline="30000" dirty="0">
                <a:latin typeface="Times New Roman" panose="02020603050405020304" pitchFamily="18" charset="0"/>
                <a:cs typeface="Times New Roman" panose="02020603050405020304" pitchFamily="18" charset="0"/>
              </a:rPr>
              <a:t>rd</a:t>
            </a:r>
            <a:r>
              <a:rPr lang="en-GB" sz="2400" dirty="0">
                <a:latin typeface="Times New Roman" panose="02020603050405020304" pitchFamily="18" charset="0"/>
                <a:cs typeface="Times New Roman" panose="02020603050405020304" pitchFamily="18" charset="0"/>
              </a:rPr>
              <a:t> therapy session with her counsellor, and up until now felt that the relationship was open and authentic. </a:t>
            </a:r>
          </a:p>
          <a:p>
            <a:pPr>
              <a:buFont typeface="Wingdings" panose="05000000000000000000" pitchFamily="2" charset="2"/>
              <a:buChar char="§"/>
            </a:pPr>
            <a:r>
              <a:rPr lang="en-GB" sz="2400" dirty="0">
                <a:latin typeface="Times New Roman" panose="02020603050405020304" pitchFamily="18" charset="0"/>
                <a:cs typeface="Times New Roman" panose="02020603050405020304" pitchFamily="18" charset="0"/>
              </a:rPr>
              <a:t>The counsellor has been very clear and direct with Suzie throughout the therapeutic process. It was important for Suzie to feel attuned with the counsellor because, in her everyday life, she does not feel that she matters. </a:t>
            </a:r>
          </a:p>
          <a:p>
            <a:pPr>
              <a:buFont typeface="Wingdings" panose="05000000000000000000" pitchFamily="2" charset="2"/>
              <a:buChar char="§"/>
            </a:pPr>
            <a:r>
              <a:rPr lang="en-GB" sz="2400" dirty="0">
                <a:latin typeface="Times New Roman" panose="02020603050405020304" pitchFamily="18" charset="0"/>
                <a:cs typeface="Times New Roman" panose="02020603050405020304" pitchFamily="18" charset="0"/>
              </a:rPr>
              <a:t>Suzie has a fiancé who is Muslim, and Suzie is upset because, on family gatherings, he introduces her as his friend. </a:t>
            </a:r>
          </a:p>
          <a:p>
            <a:pPr marL="0" indent="0">
              <a:buNone/>
            </a:pPr>
            <a:endParaRPr lang="en-GB" dirty="0"/>
          </a:p>
        </p:txBody>
      </p:sp>
    </p:spTree>
    <p:extLst>
      <p:ext uri="{BB962C8B-B14F-4D97-AF65-F5344CB8AC3E}">
        <p14:creationId xmlns:p14="http://schemas.microsoft.com/office/powerpoint/2010/main" val="2895412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71" name="Freeform 7">
            <a:extLst>
              <a:ext uri="{FF2B5EF4-FFF2-40B4-BE49-F238E27FC236}">
                <a16:creationId xmlns:a16="http://schemas.microsoft.com/office/drawing/2014/main" id="{D4895BFE-F64B-41CE-869C-71C4A06BD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73" name="Rectangle 72">
            <a:extLst>
              <a:ext uri="{FF2B5EF4-FFF2-40B4-BE49-F238E27FC236}">
                <a16:creationId xmlns:a16="http://schemas.microsoft.com/office/drawing/2014/main" id="{0E6FAA9E-989B-4A11-9EF3-1D6E0664B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5">
            <a:extLst>
              <a:ext uri="{FF2B5EF4-FFF2-40B4-BE49-F238E27FC236}">
                <a16:creationId xmlns:a16="http://schemas.microsoft.com/office/drawing/2014/main" id="{EBFDE49C-243A-4B0B-AA88-FCB35F42C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4EF9F21E-FC4C-41DD-B74F-7722964003AF}"/>
              </a:ext>
            </a:extLst>
          </p:cNvPr>
          <p:cNvSpPr>
            <a:spLocks noGrp="1"/>
          </p:cNvSpPr>
          <p:nvPr>
            <p:ph idx="1"/>
          </p:nvPr>
        </p:nvSpPr>
        <p:spPr>
          <a:xfrm>
            <a:off x="648931" y="2548281"/>
            <a:ext cx="5122606" cy="3658689"/>
          </a:xfrm>
        </p:spPr>
        <p:txBody>
          <a:bodyPr>
            <a:normAutofit/>
          </a:bodyPr>
          <a:lstStyle/>
          <a:p>
            <a:pPr>
              <a:lnSpc>
                <a:spcPct val="90000"/>
              </a:lnSpc>
              <a:buFont typeface="Wingdings" panose="05000000000000000000" pitchFamily="2" charset="2"/>
              <a:buChar char="§"/>
            </a:pPr>
            <a:r>
              <a:rPr lang="en-GB">
                <a:solidFill>
                  <a:schemeClr val="bg1"/>
                </a:solidFill>
                <a:latin typeface="Times New Roman" panose="02020603050405020304" pitchFamily="18" charset="0"/>
                <a:cs typeface="Times New Roman" panose="02020603050405020304" pitchFamily="18" charset="0"/>
              </a:rPr>
              <a:t>Because the counsellor would not say that her fiancé was ‘wrong’ in these situations, Suzie feels unsupported by her counsellor and felt angry. </a:t>
            </a:r>
          </a:p>
          <a:p>
            <a:pPr>
              <a:lnSpc>
                <a:spcPct val="90000"/>
              </a:lnSpc>
              <a:buFont typeface="Wingdings" panose="05000000000000000000" pitchFamily="2" charset="2"/>
              <a:buChar char="§"/>
            </a:pPr>
            <a:r>
              <a:rPr lang="en-GB">
                <a:solidFill>
                  <a:schemeClr val="bg1"/>
                </a:solidFill>
                <a:latin typeface="Times New Roman" panose="02020603050405020304" pitchFamily="18" charset="0"/>
                <a:cs typeface="Times New Roman" panose="02020603050405020304" pitchFamily="18" charset="0"/>
              </a:rPr>
              <a:t>The next day, as the counsellor was assessing a new client and explaining how they worked, the client asked if there was another counsellor available. </a:t>
            </a:r>
          </a:p>
          <a:p>
            <a:pPr>
              <a:lnSpc>
                <a:spcPct val="90000"/>
              </a:lnSpc>
              <a:buFont typeface="Wingdings" panose="05000000000000000000" pitchFamily="2" charset="2"/>
              <a:buChar char="§"/>
            </a:pPr>
            <a:r>
              <a:rPr lang="en-GB">
                <a:solidFill>
                  <a:schemeClr val="bg1"/>
                </a:solidFill>
                <a:latin typeface="Times New Roman" panose="02020603050405020304" pitchFamily="18" charset="0"/>
                <a:cs typeface="Times New Roman" panose="02020603050405020304" pitchFamily="18" charset="0"/>
              </a:rPr>
              <a:t>The counsellor was curious so asked the reason why. The potential new client stated that he felt the counsellor was a little too friendly. </a:t>
            </a:r>
          </a:p>
          <a:p>
            <a:pPr>
              <a:lnSpc>
                <a:spcPct val="90000"/>
              </a:lnSpc>
              <a:buFont typeface="Wingdings" panose="05000000000000000000" pitchFamily="2" charset="2"/>
              <a:buChar char="§"/>
            </a:pPr>
            <a:endParaRPr lang="en-GB">
              <a:solidFill>
                <a:schemeClr val="bg1"/>
              </a:solidFill>
              <a:latin typeface="Times New Roman" panose="02020603050405020304" pitchFamily="18" charset="0"/>
              <a:cs typeface="Times New Roman" panose="02020603050405020304" pitchFamily="18" charset="0"/>
            </a:endParaRPr>
          </a:p>
          <a:p>
            <a:pPr>
              <a:lnSpc>
                <a:spcPct val="90000"/>
              </a:lnSpc>
            </a:pPr>
            <a:endParaRPr lang="en-GB">
              <a:solidFill>
                <a:schemeClr val="bg1"/>
              </a:solidFill>
            </a:endParaRPr>
          </a:p>
          <a:p>
            <a:pPr>
              <a:lnSpc>
                <a:spcPct val="90000"/>
              </a:lnSpc>
            </a:pPr>
            <a:endParaRPr lang="en-GB">
              <a:solidFill>
                <a:schemeClr val="bg1"/>
              </a:solidFill>
            </a:endParaRPr>
          </a:p>
        </p:txBody>
      </p:sp>
      <p:pic>
        <p:nvPicPr>
          <p:cNvPr id="6146" name="Picture 2" descr="Image result for authentic image">
            <a:extLst>
              <a:ext uri="{FF2B5EF4-FFF2-40B4-BE49-F238E27FC236}">
                <a16:creationId xmlns:a16="http://schemas.microsoft.com/office/drawing/2014/main" id="{2769FB0E-0CDC-4720-8A0C-C3CDC940C8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26" r="2119" b="-4"/>
          <a:stretch/>
        </p:blipFill>
        <p:spPr bwMode="auto">
          <a:xfrm>
            <a:off x="7075849" y="2548281"/>
            <a:ext cx="3483761" cy="366201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414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1179-3DB7-4F1E-A0C8-4BA46A9CFEC1}"/>
              </a:ext>
            </a:extLst>
          </p:cNvPr>
          <p:cNvSpPr>
            <a:spLocks noGrp="1"/>
          </p:cNvSpPr>
          <p:nvPr>
            <p:ph type="title"/>
          </p:nvPr>
        </p:nvSpPr>
        <p:spPr>
          <a:xfrm>
            <a:off x="648930" y="629266"/>
            <a:ext cx="9252154" cy="1223983"/>
          </a:xfrm>
        </p:spPr>
        <p:txBody>
          <a:bodyPr>
            <a:normAutofit/>
          </a:bodyPr>
          <a:lstStyle/>
          <a:p>
            <a:r>
              <a:rPr lang="en-GB" dirty="0">
                <a:latin typeface="Times New Roman" panose="02020603050405020304" pitchFamily="18" charset="0"/>
                <a:cs typeface="Times New Roman" panose="02020603050405020304" pitchFamily="18" charset="0"/>
              </a:rPr>
              <a:t>PERSONAL THOUGHTS</a:t>
            </a:r>
          </a:p>
        </p:txBody>
      </p:sp>
      <p:pic>
        <p:nvPicPr>
          <p:cNvPr id="7170" name="Picture 2" descr="Screen Shot 2016-01-24 at 7.19.59 PM">
            <a:extLst>
              <a:ext uri="{FF2B5EF4-FFF2-40B4-BE49-F238E27FC236}">
                <a16:creationId xmlns:a16="http://schemas.microsoft.com/office/drawing/2014/main" id="{703743B0-CE93-4AC9-9410-02D3B93659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18" r="-4" b="-4"/>
          <a:stretch/>
        </p:blipFill>
        <p:spPr bwMode="auto">
          <a:xfrm>
            <a:off x="648930" y="2429434"/>
            <a:ext cx="3546552" cy="339762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FB699B2-F089-4CF3-A66E-1D12FD6596BC}"/>
              </a:ext>
            </a:extLst>
          </p:cNvPr>
          <p:cNvSpPr>
            <a:spLocks noGrp="1"/>
          </p:cNvSpPr>
          <p:nvPr>
            <p:ph idx="1"/>
          </p:nvPr>
        </p:nvSpPr>
        <p:spPr>
          <a:xfrm>
            <a:off x="5290457" y="2052214"/>
            <a:ext cx="5803129" cy="3062711"/>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What I found interesting while researching being genuine in the therapeutic relationship is that when training to become a counsellor, sometimes we find ourselves having quite heightened feelings and emotions in our own personal relationships which have been blocked for some time. </a:t>
            </a:r>
          </a:p>
          <a:p>
            <a:pPr marL="0" indent="0">
              <a:buNone/>
            </a:pPr>
            <a:endParaRPr lang="en-GB" dirty="0"/>
          </a:p>
        </p:txBody>
      </p:sp>
    </p:spTree>
    <p:extLst>
      <p:ext uri="{BB962C8B-B14F-4D97-AF65-F5344CB8AC3E}">
        <p14:creationId xmlns:p14="http://schemas.microsoft.com/office/powerpoint/2010/main" val="2431136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8196" name="Freeform 7">
            <a:extLst>
              <a:ext uri="{FF2B5EF4-FFF2-40B4-BE49-F238E27FC236}">
                <a16:creationId xmlns:a16="http://schemas.microsoft.com/office/drawing/2014/main" id="{966769EA-1CF6-49C5-831A-1DB602401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AA5FFE7-E365-4247-B177-381684C6F265}"/>
              </a:ext>
            </a:extLst>
          </p:cNvPr>
          <p:cNvSpPr>
            <a:spLocks noGrp="1"/>
          </p:cNvSpPr>
          <p:nvPr>
            <p:ph type="title"/>
          </p:nvPr>
        </p:nvSpPr>
        <p:spPr>
          <a:xfrm>
            <a:off x="648930" y="629267"/>
            <a:ext cx="9252154" cy="1016654"/>
          </a:xfrm>
        </p:spPr>
        <p:txBody>
          <a:bodyPr>
            <a:normAutofit/>
          </a:bodyPr>
          <a:lstStyle/>
          <a:p>
            <a:r>
              <a:rPr lang="en-GB">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8197" name="Rectangle 136">
            <a:extLst>
              <a:ext uri="{FF2B5EF4-FFF2-40B4-BE49-F238E27FC236}">
                <a16:creationId xmlns:a16="http://schemas.microsoft.com/office/drawing/2014/main" id="{519E2261-DCB1-4A20-A181-D7A1317A4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8" name="Freeform 5">
            <a:extLst>
              <a:ext uri="{FF2B5EF4-FFF2-40B4-BE49-F238E27FC236}">
                <a16:creationId xmlns:a16="http://schemas.microsoft.com/office/drawing/2014/main" id="{E4836EF5-86F1-40AB-A047-825B6C374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6" name="Content Placeholder 5">
            <a:extLst>
              <a:ext uri="{FF2B5EF4-FFF2-40B4-BE49-F238E27FC236}">
                <a16:creationId xmlns:a16="http://schemas.microsoft.com/office/drawing/2014/main" id="{446979AF-29D3-42DE-B250-DAF4B41BB7C2}"/>
              </a:ext>
            </a:extLst>
          </p:cNvPr>
          <p:cNvSpPr>
            <a:spLocks noGrp="1"/>
          </p:cNvSpPr>
          <p:nvPr>
            <p:ph idx="1"/>
          </p:nvPr>
        </p:nvSpPr>
        <p:spPr>
          <a:xfrm>
            <a:off x="648931" y="2548281"/>
            <a:ext cx="7153602" cy="3658689"/>
          </a:xfrm>
        </p:spPr>
        <p:txBody>
          <a:bodyPr>
            <a:normAutofit/>
          </a:bodyPr>
          <a:lstStyle/>
          <a:p>
            <a:pPr>
              <a:lnSpc>
                <a:spcPct val="90000"/>
              </a:lnSpc>
              <a:buFont typeface="Wingdings" panose="05000000000000000000" pitchFamily="2" charset="2"/>
              <a:buChar char="§"/>
            </a:pPr>
            <a:r>
              <a:rPr lang="en-GB" sz="1600">
                <a:solidFill>
                  <a:schemeClr val="bg1"/>
                </a:solidFill>
                <a:latin typeface="Times New Roman" panose="02020603050405020304" pitchFamily="18" charset="0"/>
                <a:cs typeface="Times New Roman" panose="02020603050405020304" pitchFamily="18" charset="0"/>
              </a:rPr>
              <a:t>The purpose of this presentation was to critically evaluate one of the key principals, which provides the link connecting the different therapeutic approaches. The principle explored and evaluated in this presentation was ‘Active, authentic and egalitarian’. </a:t>
            </a:r>
          </a:p>
          <a:p>
            <a:pPr>
              <a:lnSpc>
                <a:spcPct val="90000"/>
              </a:lnSpc>
              <a:buFont typeface="Wingdings" panose="05000000000000000000" pitchFamily="2" charset="2"/>
              <a:buChar char="§"/>
            </a:pPr>
            <a:r>
              <a:rPr lang="en-GB" sz="1600">
                <a:solidFill>
                  <a:schemeClr val="bg1"/>
                </a:solidFill>
                <a:latin typeface="Times New Roman" panose="02020603050405020304" pitchFamily="18" charset="0"/>
                <a:cs typeface="Times New Roman" panose="02020603050405020304" pitchFamily="18" charset="0"/>
              </a:rPr>
              <a:t>There was overwhelming evidence that these principles were entirely essential and ran throughout the therapies. </a:t>
            </a:r>
          </a:p>
          <a:p>
            <a:pPr>
              <a:lnSpc>
                <a:spcPct val="90000"/>
              </a:lnSpc>
              <a:buFont typeface="Wingdings" panose="05000000000000000000" pitchFamily="2" charset="2"/>
              <a:buChar char="§"/>
            </a:pPr>
            <a:r>
              <a:rPr lang="en-GB" sz="1600">
                <a:solidFill>
                  <a:schemeClr val="bg1"/>
                </a:solidFill>
                <a:latin typeface="Times New Roman" panose="02020603050405020304" pitchFamily="18" charset="0"/>
                <a:cs typeface="Times New Roman" panose="02020603050405020304" pitchFamily="18" charset="0"/>
              </a:rPr>
              <a:t>Without these principles being present during the therapeutic process it could cause significant harm to the client. </a:t>
            </a:r>
          </a:p>
          <a:p>
            <a:pPr>
              <a:lnSpc>
                <a:spcPct val="90000"/>
              </a:lnSpc>
              <a:buFont typeface="Wingdings" panose="05000000000000000000" pitchFamily="2" charset="2"/>
              <a:buChar char="§"/>
            </a:pPr>
            <a:r>
              <a:rPr lang="en-GB" sz="1600">
                <a:solidFill>
                  <a:schemeClr val="bg1"/>
                </a:solidFill>
                <a:latin typeface="Times New Roman" panose="02020603050405020304" pitchFamily="18" charset="0"/>
                <a:cs typeface="Times New Roman" panose="02020603050405020304" pitchFamily="18" charset="0"/>
              </a:rPr>
              <a:t>There were, however some weaknesses in the principles which need to be taken into consideration while working with clients.</a:t>
            </a:r>
          </a:p>
          <a:p>
            <a:pPr>
              <a:lnSpc>
                <a:spcPct val="90000"/>
              </a:lnSpc>
              <a:buFont typeface="Wingdings" panose="05000000000000000000" pitchFamily="2" charset="2"/>
              <a:buChar char="§"/>
            </a:pPr>
            <a:r>
              <a:rPr lang="en-GB" sz="1600">
                <a:solidFill>
                  <a:schemeClr val="bg1"/>
                </a:solidFill>
                <a:latin typeface="Times New Roman" panose="02020603050405020304" pitchFamily="18" charset="0"/>
                <a:cs typeface="Times New Roman" panose="02020603050405020304" pitchFamily="18" charset="0"/>
              </a:rPr>
              <a:t>However, the overall strength was resting on authenticity, remaining a very strong principle with many positive results. </a:t>
            </a:r>
          </a:p>
          <a:p>
            <a:pPr marL="0" indent="0">
              <a:lnSpc>
                <a:spcPct val="90000"/>
              </a:lnSpc>
              <a:buNone/>
            </a:pPr>
            <a:r>
              <a:rPr lang="en-GB" sz="1600">
                <a:solidFill>
                  <a:schemeClr val="bg1"/>
                </a:solidFill>
                <a:latin typeface="Times New Roman" panose="02020603050405020304" pitchFamily="18" charset="0"/>
                <a:cs typeface="Times New Roman" panose="02020603050405020304" pitchFamily="18" charset="0"/>
              </a:rPr>
              <a:t> </a:t>
            </a:r>
          </a:p>
          <a:p>
            <a:pPr>
              <a:lnSpc>
                <a:spcPct val="90000"/>
              </a:lnSpc>
            </a:pPr>
            <a:endParaRPr lang="en-GB" sz="1600">
              <a:solidFill>
                <a:schemeClr val="bg1"/>
              </a:solidFill>
            </a:endParaRPr>
          </a:p>
        </p:txBody>
      </p:sp>
      <p:pic>
        <p:nvPicPr>
          <p:cNvPr id="8194" name="Picture 2" descr="Image result for conclusion">
            <a:extLst>
              <a:ext uri="{FF2B5EF4-FFF2-40B4-BE49-F238E27FC236}">
                <a16:creationId xmlns:a16="http://schemas.microsoft.com/office/drawing/2014/main" id="{C525B0DD-F684-47D7-B676-3A18B31D6C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9872" y="3662419"/>
            <a:ext cx="3413671" cy="143374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4164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1B915-06E5-4A34-8665-5A9D98D15DC4}"/>
              </a:ext>
            </a:extLst>
          </p:cNvPr>
          <p:cNvSpPr>
            <a:spLocks noGrp="1"/>
          </p:cNvSpPr>
          <p:nvPr>
            <p:ph type="title"/>
          </p:nvPr>
        </p:nvSpPr>
        <p:spPr>
          <a:xfrm>
            <a:off x="653143" y="1645920"/>
            <a:ext cx="3522879" cy="4470821"/>
          </a:xfrm>
        </p:spPr>
        <p:txBody>
          <a:bodyPr>
            <a:normAutofit/>
          </a:bodyPr>
          <a:lstStyle/>
          <a:p>
            <a:pPr algn="r"/>
            <a:r>
              <a:rPr lang="en-GB" sz="3900">
                <a:solidFill>
                  <a:schemeClr val="tx1"/>
                </a:solidFill>
                <a:latin typeface="Times New Roman" panose="02020603050405020304" pitchFamily="18" charset="0"/>
                <a:cs typeface="Times New Roman" panose="02020603050405020304" pitchFamily="18" charset="0"/>
              </a:rPr>
              <a:t>REFERENCES</a:t>
            </a:r>
          </a:p>
        </p:txBody>
      </p:sp>
      <p:sp>
        <p:nvSpPr>
          <p:cNvPr id="30" name="Rectangle 29">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83FA389-C5E2-4492-9937-7522D77BDFF4}"/>
              </a:ext>
            </a:extLst>
          </p:cNvPr>
          <p:cNvSpPr>
            <a:spLocks noGrp="1"/>
          </p:cNvSpPr>
          <p:nvPr>
            <p:ph idx="1"/>
          </p:nvPr>
        </p:nvSpPr>
        <p:spPr>
          <a:xfrm>
            <a:off x="5036787" y="1645920"/>
            <a:ext cx="6294448" cy="4470821"/>
          </a:xfrm>
        </p:spPr>
        <p:txBody>
          <a:bodyPr>
            <a:normAutofit/>
          </a:bodyPr>
          <a:lstStyle/>
          <a:p>
            <a:pPr marL="0" indent="0">
              <a:lnSpc>
                <a:spcPct val="90000"/>
              </a:lnSpc>
              <a:buNone/>
            </a:pPr>
            <a:r>
              <a:rPr lang="en-GB" sz="800" dirty="0">
                <a:latin typeface="Times New Roman" panose="02020603050405020304" pitchFamily="18" charset="0"/>
                <a:cs typeface="Times New Roman" panose="02020603050405020304" pitchFamily="18" charset="0"/>
              </a:rPr>
              <a:t>Cashman, C. (2014) </a:t>
            </a:r>
            <a:r>
              <a:rPr lang="en-GB" sz="800" i="1" dirty="0">
                <a:latin typeface="Times New Roman" panose="02020603050405020304" pitchFamily="18" charset="0"/>
                <a:cs typeface="Times New Roman" panose="02020603050405020304" pitchFamily="18" charset="0"/>
              </a:rPr>
              <a:t>Being Authentic as a Counsellor</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3"/>
              </a:rPr>
              <a:t>https://www.ccpa-accp.ca/being-authentic-as-a-counsellor/</a:t>
            </a:r>
            <a:r>
              <a:rPr lang="en-GB" sz="800" dirty="0">
                <a:latin typeface="Times New Roman" panose="02020603050405020304" pitchFamily="18" charset="0"/>
                <a:cs typeface="Times New Roman" panose="02020603050405020304" pitchFamily="18" charset="0"/>
              </a:rPr>
              <a:t>  (Accessed 13</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November 2019). </a:t>
            </a:r>
          </a:p>
          <a:p>
            <a:pPr marL="0" indent="0">
              <a:lnSpc>
                <a:spcPct val="90000"/>
              </a:lnSpc>
              <a:buNone/>
            </a:pPr>
            <a:r>
              <a:rPr lang="en-GB" sz="800" dirty="0">
                <a:latin typeface="Times New Roman" panose="02020603050405020304" pitchFamily="18" charset="0"/>
                <a:cs typeface="Times New Roman" panose="02020603050405020304" pitchFamily="18" charset="0"/>
              </a:rPr>
              <a:t>Corey, G. (1977) </a:t>
            </a:r>
            <a:r>
              <a:rPr lang="en-GB" sz="800" i="1" dirty="0">
                <a:latin typeface="Times New Roman" panose="02020603050405020304" pitchFamily="18" charset="0"/>
                <a:cs typeface="Times New Roman" panose="02020603050405020304" pitchFamily="18" charset="0"/>
              </a:rPr>
              <a:t>Theory and Practice of Counselling and Psychotherapy</a:t>
            </a:r>
            <a:r>
              <a:rPr lang="en-GB" sz="800" dirty="0">
                <a:latin typeface="Times New Roman" panose="02020603050405020304" pitchFamily="18" charset="0"/>
                <a:cs typeface="Times New Roman" panose="02020603050405020304" pitchFamily="18" charset="0"/>
              </a:rPr>
              <a:t>. USA: Brooks/Cole </a:t>
            </a:r>
          </a:p>
          <a:p>
            <a:pPr marL="0" indent="0">
              <a:lnSpc>
                <a:spcPct val="90000"/>
              </a:lnSpc>
              <a:buNone/>
            </a:pPr>
            <a:r>
              <a:rPr lang="en-GB" sz="800" dirty="0">
                <a:latin typeface="Times New Roman" panose="02020603050405020304" pitchFamily="18" charset="0"/>
                <a:cs typeface="Times New Roman" panose="02020603050405020304" pitchFamily="18" charset="0"/>
              </a:rPr>
              <a:t>Counselling Connection (2019) </a:t>
            </a:r>
            <a:r>
              <a:rPr lang="en-GB" sz="800" i="1" dirty="0">
                <a:latin typeface="Times New Roman" panose="02020603050405020304" pitchFamily="18" charset="0"/>
                <a:cs typeface="Times New Roman" panose="02020603050405020304" pitchFamily="18" charset="0"/>
              </a:rPr>
              <a:t>Principles of Active Listening in Counselling</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4"/>
              </a:rPr>
              <a:t>https://www.counsellingconnection.com/index.php/2009/06/02/principles-of-active-listening/</a:t>
            </a:r>
            <a:r>
              <a:rPr lang="en-GB" sz="800" u="sng" dirty="0">
                <a:latin typeface="Times New Roman" panose="02020603050405020304" pitchFamily="18" charset="0"/>
                <a:cs typeface="Times New Roman" panose="02020603050405020304" pitchFamily="18" charset="0"/>
              </a:rPr>
              <a:t> </a:t>
            </a:r>
            <a:r>
              <a:rPr lang="en-GB" sz="800" dirty="0">
                <a:latin typeface="Times New Roman" panose="02020603050405020304" pitchFamily="18" charset="0"/>
                <a:cs typeface="Times New Roman" panose="02020603050405020304" pitchFamily="18" charset="0"/>
              </a:rPr>
              <a:t>Accessed 13</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November 2019.</a:t>
            </a:r>
          </a:p>
          <a:p>
            <a:pPr marL="0" indent="0">
              <a:lnSpc>
                <a:spcPct val="90000"/>
              </a:lnSpc>
              <a:buNone/>
            </a:pPr>
            <a:r>
              <a:rPr lang="en-GB" sz="800" dirty="0">
                <a:latin typeface="Times New Roman" panose="02020603050405020304" pitchFamily="18" charset="0"/>
                <a:cs typeface="Times New Roman" panose="02020603050405020304" pitchFamily="18" charset="0"/>
              </a:rPr>
              <a:t>Ebrary (2019) </a:t>
            </a:r>
            <a:r>
              <a:rPr lang="en-GB" sz="800" i="1" dirty="0">
                <a:latin typeface="Times New Roman" panose="02020603050405020304" pitchFamily="18" charset="0"/>
                <a:cs typeface="Times New Roman" panose="02020603050405020304" pitchFamily="18" charset="0"/>
              </a:rPr>
              <a:t>Diversity and the Counselling Process</a:t>
            </a:r>
            <a:r>
              <a:rPr lang="en-GB" sz="800" dirty="0">
                <a:latin typeface="Times New Roman" panose="02020603050405020304" pitchFamily="18" charset="0"/>
                <a:cs typeface="Times New Roman" panose="02020603050405020304" pitchFamily="18" charset="0"/>
              </a:rPr>
              <a:t>. Available at: </a:t>
            </a:r>
            <a:r>
              <a:rPr lang="en-GB" sz="800" u="sng" dirty="0">
                <a:latin typeface="Times New Roman" panose="02020603050405020304" pitchFamily="18" charset="0"/>
                <a:cs typeface="Times New Roman" panose="02020603050405020304" pitchFamily="18" charset="0"/>
                <a:hlinkClick r:id="rId5"/>
              </a:rPr>
              <a:t>https://ebrary.net/8774/psychology/diversity_counseling_process</a:t>
            </a:r>
            <a:r>
              <a:rPr lang="en-GB" sz="800" u="sng" dirty="0">
                <a:latin typeface="Times New Roman" panose="02020603050405020304" pitchFamily="18" charset="0"/>
                <a:cs typeface="Times New Roman" panose="02020603050405020304" pitchFamily="18" charset="0"/>
              </a:rPr>
              <a:t> (Accessed 13th November 2019)</a:t>
            </a:r>
            <a:endParaRPr lang="en-GB" sz="800" dirty="0">
              <a:latin typeface="Times New Roman" panose="02020603050405020304" pitchFamily="18" charset="0"/>
              <a:cs typeface="Times New Roman" panose="02020603050405020304" pitchFamily="18" charset="0"/>
            </a:endParaRPr>
          </a:p>
          <a:p>
            <a:pPr marL="0" indent="0">
              <a:lnSpc>
                <a:spcPct val="90000"/>
              </a:lnSpc>
              <a:buNone/>
            </a:pPr>
            <a:r>
              <a:rPr lang="en-GB" sz="800" dirty="0">
                <a:latin typeface="Times New Roman" panose="02020603050405020304" pitchFamily="18" charset="0"/>
                <a:cs typeface="Times New Roman" panose="02020603050405020304" pitchFamily="18" charset="0"/>
              </a:rPr>
              <a:t>Friedman, S. (2015). </a:t>
            </a:r>
            <a:r>
              <a:rPr lang="en-GB" sz="800" i="1" dirty="0">
                <a:latin typeface="Times New Roman" panose="02020603050405020304" pitchFamily="18" charset="0"/>
                <a:cs typeface="Times New Roman" panose="02020603050405020304" pitchFamily="18" charset="0"/>
              </a:rPr>
              <a:t>Reflections on Authenticity in Psychotherapy. Psychotherapy Bulletin,</a:t>
            </a:r>
            <a:r>
              <a:rPr lang="en-GB" sz="800" dirty="0">
                <a:latin typeface="Times New Roman" panose="02020603050405020304" pitchFamily="18" charset="0"/>
                <a:cs typeface="Times New Roman" panose="02020603050405020304" pitchFamily="18" charset="0"/>
              </a:rPr>
              <a:t> 50 (2), 30-33. Available at: </a:t>
            </a:r>
            <a:r>
              <a:rPr lang="en-GB" sz="800" u="sng" dirty="0">
                <a:latin typeface="Times New Roman" panose="02020603050405020304" pitchFamily="18" charset="0"/>
                <a:cs typeface="Times New Roman" panose="02020603050405020304" pitchFamily="18" charset="0"/>
                <a:hlinkClick r:id="rId6"/>
              </a:rPr>
              <a:t>https://societyforpsychotherapy.org/reflections-on-authenticity-in-psychotherapy/</a:t>
            </a:r>
            <a:r>
              <a:rPr lang="en-GB" sz="800" dirty="0">
                <a:latin typeface="Times New Roman" panose="02020603050405020304" pitchFamily="18" charset="0"/>
                <a:cs typeface="Times New Roman" panose="02020603050405020304" pitchFamily="18" charset="0"/>
              </a:rPr>
              <a:t>. (Accessed: 26</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October 2019).</a:t>
            </a:r>
          </a:p>
          <a:p>
            <a:pPr marL="0" indent="0">
              <a:lnSpc>
                <a:spcPct val="90000"/>
              </a:lnSpc>
              <a:buNone/>
            </a:pPr>
            <a:r>
              <a:rPr lang="en-GB" sz="800" dirty="0">
                <a:latin typeface="Times New Roman" panose="02020603050405020304" pitchFamily="18" charset="0"/>
                <a:cs typeface="Times New Roman" panose="02020603050405020304" pitchFamily="18" charset="0"/>
              </a:rPr>
              <a:t>Feltham, C and Horton, I. (2003) </a:t>
            </a:r>
            <a:r>
              <a:rPr lang="en-GB" sz="800" i="1" dirty="0">
                <a:latin typeface="Times New Roman" panose="02020603050405020304" pitchFamily="18" charset="0"/>
                <a:cs typeface="Times New Roman" panose="02020603050405020304" pitchFamily="18" charset="0"/>
              </a:rPr>
              <a:t>Handbook of Counselling and Psychotherapy</a:t>
            </a:r>
            <a:r>
              <a:rPr lang="en-GB" sz="800" dirty="0">
                <a:latin typeface="Times New Roman" panose="02020603050405020304" pitchFamily="18" charset="0"/>
                <a:cs typeface="Times New Roman" panose="02020603050405020304" pitchFamily="18" charset="0"/>
              </a:rPr>
              <a:t>. London: Sage Publications.</a:t>
            </a:r>
          </a:p>
          <a:p>
            <a:pPr marL="0" indent="0">
              <a:lnSpc>
                <a:spcPct val="90000"/>
              </a:lnSpc>
              <a:buNone/>
            </a:pPr>
            <a:r>
              <a:rPr lang="en-GB" sz="800" dirty="0"/>
              <a:t>Good Therapy (2016) Therapeutic relationship. Available at: </a:t>
            </a:r>
            <a:r>
              <a:rPr lang="en-GB" sz="800" u="sng" dirty="0">
                <a:hlinkClick r:id="rId7"/>
              </a:rPr>
              <a:t>https://www.goodtherapy.org/blog/psychpedia/definition-of-therapeutic-relationship</a:t>
            </a:r>
            <a:r>
              <a:rPr lang="en-GB" sz="800" dirty="0"/>
              <a:t>. (Accessed 15</a:t>
            </a:r>
            <a:r>
              <a:rPr lang="en-GB" sz="800" baseline="30000" dirty="0"/>
              <a:t>th</a:t>
            </a:r>
            <a:r>
              <a:rPr lang="en-GB" sz="800" dirty="0"/>
              <a:t> November 2019).</a:t>
            </a:r>
          </a:p>
          <a:p>
            <a:pPr marL="0" indent="0">
              <a:lnSpc>
                <a:spcPct val="90000"/>
              </a:lnSpc>
              <a:buNone/>
            </a:pPr>
            <a:r>
              <a:rPr lang="en-GB" sz="800" dirty="0">
                <a:latin typeface="Times New Roman" panose="02020603050405020304" pitchFamily="18" charset="0"/>
                <a:cs typeface="Times New Roman" panose="02020603050405020304" pitchFamily="18" charset="0"/>
              </a:rPr>
              <a:t>Green, J. (2010) </a:t>
            </a:r>
            <a:r>
              <a:rPr lang="en-GB" sz="800" i="1" dirty="0">
                <a:latin typeface="Times New Roman" panose="02020603050405020304" pitchFamily="18" charset="0"/>
                <a:cs typeface="Times New Roman" panose="02020603050405020304" pitchFamily="18" charset="0"/>
              </a:rPr>
              <a:t>Creating the Therapeutic Relationship in Counselling and Psychotherapy</a:t>
            </a:r>
            <a:r>
              <a:rPr lang="en-GB" sz="800" dirty="0">
                <a:latin typeface="Times New Roman" panose="02020603050405020304" pitchFamily="18" charset="0"/>
                <a:cs typeface="Times New Roman" panose="02020603050405020304" pitchFamily="18" charset="0"/>
              </a:rPr>
              <a:t>. Exeter: Learning Matters Ltd. Judith Green book. Creating the therapeutic relationship in counselling and psychotherapy. Page 111. </a:t>
            </a:r>
          </a:p>
          <a:p>
            <a:pPr marL="0" indent="0">
              <a:lnSpc>
                <a:spcPct val="90000"/>
              </a:lnSpc>
              <a:buNone/>
            </a:pPr>
            <a:r>
              <a:rPr lang="en-GB" sz="800" dirty="0" err="1">
                <a:latin typeface="Times New Roman" panose="02020603050405020304" pitchFamily="18" charset="0"/>
                <a:cs typeface="Times New Roman" panose="02020603050405020304" pitchFamily="18" charset="0"/>
              </a:rPr>
              <a:t>Markin</a:t>
            </a:r>
            <a:r>
              <a:rPr lang="en-GB" sz="800" dirty="0">
                <a:latin typeface="Times New Roman" panose="02020603050405020304" pitchFamily="18" charset="0"/>
                <a:cs typeface="Times New Roman" panose="02020603050405020304" pitchFamily="18" charset="0"/>
              </a:rPr>
              <a:t>, R. D. (2014) ‘</a:t>
            </a:r>
            <a:r>
              <a:rPr lang="en-GB" sz="800" i="1" dirty="0">
                <a:latin typeface="Times New Roman" panose="02020603050405020304" pitchFamily="18" charset="0"/>
                <a:cs typeface="Times New Roman" panose="02020603050405020304" pitchFamily="18" charset="0"/>
              </a:rPr>
              <a:t>Toward a common identity for relationally oriented clinicians</a:t>
            </a:r>
            <a:r>
              <a:rPr lang="en-GB" sz="800" dirty="0">
                <a:latin typeface="Times New Roman" panose="02020603050405020304" pitchFamily="18" charset="0"/>
                <a:cs typeface="Times New Roman" panose="02020603050405020304" pitchFamily="18" charset="0"/>
              </a:rPr>
              <a:t>: A place to hang one’s hat’, </a:t>
            </a:r>
            <a:r>
              <a:rPr lang="en-GB" sz="800" i="1" dirty="0">
                <a:latin typeface="Times New Roman" panose="02020603050405020304" pitchFamily="18" charset="0"/>
                <a:cs typeface="Times New Roman" panose="02020603050405020304" pitchFamily="18" charset="0"/>
              </a:rPr>
              <a:t>Psychotherapy</a:t>
            </a:r>
            <a:r>
              <a:rPr lang="en-GB" sz="800" dirty="0">
                <a:latin typeface="Times New Roman" panose="02020603050405020304" pitchFamily="18" charset="0"/>
                <a:cs typeface="Times New Roman" panose="02020603050405020304" pitchFamily="18" charset="0"/>
              </a:rPr>
              <a:t>. (Therapeutic Relationship), 51(3), pp. 327–333. </a:t>
            </a:r>
            <a:r>
              <a:rPr lang="en-GB" sz="800" dirty="0" err="1">
                <a:latin typeface="Times New Roman" panose="02020603050405020304" pitchFamily="18" charset="0"/>
                <a:cs typeface="Times New Roman" panose="02020603050405020304" pitchFamily="18" charset="0"/>
              </a:rPr>
              <a:t>doi</a:t>
            </a:r>
            <a:r>
              <a:rPr lang="en-GB" sz="800" dirty="0">
                <a:latin typeface="Times New Roman" panose="02020603050405020304" pitchFamily="18" charset="0"/>
                <a:cs typeface="Times New Roman" panose="02020603050405020304" pitchFamily="18" charset="0"/>
              </a:rPr>
              <a:t>: 10.1037/a0037093.</a:t>
            </a:r>
          </a:p>
          <a:p>
            <a:pPr marL="0" indent="0">
              <a:lnSpc>
                <a:spcPct val="90000"/>
              </a:lnSpc>
              <a:buNone/>
            </a:pPr>
            <a:r>
              <a:rPr lang="en-GB" sz="800" dirty="0">
                <a:latin typeface="Times New Roman" panose="02020603050405020304" pitchFamily="18" charset="0"/>
                <a:cs typeface="Times New Roman" panose="02020603050405020304" pitchFamily="18" charset="0"/>
              </a:rPr>
              <a:t>Mearns, D and Thorne, B (2007) </a:t>
            </a:r>
            <a:r>
              <a:rPr lang="en-GB" sz="800" i="1" dirty="0">
                <a:latin typeface="Times New Roman" panose="02020603050405020304" pitchFamily="18" charset="0"/>
                <a:cs typeface="Times New Roman" panose="02020603050405020304" pitchFamily="18" charset="0"/>
              </a:rPr>
              <a:t>Person Centred Counselling in Action</a:t>
            </a:r>
            <a:r>
              <a:rPr lang="en-GB" sz="800" dirty="0">
                <a:latin typeface="Times New Roman" panose="02020603050405020304" pitchFamily="18" charset="0"/>
                <a:cs typeface="Times New Roman" panose="02020603050405020304" pitchFamily="18" charset="0"/>
              </a:rPr>
              <a:t>. 3</a:t>
            </a:r>
            <a:r>
              <a:rPr lang="en-GB" sz="800" baseline="30000" dirty="0">
                <a:latin typeface="Times New Roman" panose="02020603050405020304" pitchFamily="18" charset="0"/>
                <a:cs typeface="Times New Roman" panose="02020603050405020304" pitchFamily="18" charset="0"/>
              </a:rPr>
              <a:t>rd</a:t>
            </a:r>
            <a:r>
              <a:rPr lang="en-GB" sz="800" dirty="0">
                <a:latin typeface="Times New Roman" panose="02020603050405020304" pitchFamily="18" charset="0"/>
                <a:cs typeface="Times New Roman" panose="02020603050405020304" pitchFamily="18" charset="0"/>
              </a:rPr>
              <a:t> Ed. London: Sage Publications.</a:t>
            </a:r>
          </a:p>
          <a:p>
            <a:pPr marL="0" indent="0">
              <a:lnSpc>
                <a:spcPct val="90000"/>
              </a:lnSpc>
              <a:buNone/>
            </a:pPr>
            <a:r>
              <a:rPr lang="en-GB" sz="800" dirty="0">
                <a:latin typeface="Times New Roman" panose="02020603050405020304" pitchFamily="18" charset="0"/>
                <a:cs typeface="Times New Roman" panose="02020603050405020304" pitchFamily="18" charset="0"/>
              </a:rPr>
              <a:t>Mearns, D and Thorne, B (2013) </a:t>
            </a:r>
            <a:r>
              <a:rPr lang="en-GB" sz="800" i="1" dirty="0">
                <a:latin typeface="Times New Roman" panose="02020603050405020304" pitchFamily="18" charset="0"/>
                <a:cs typeface="Times New Roman" panose="02020603050405020304" pitchFamily="18" charset="0"/>
              </a:rPr>
              <a:t>Person Centred Counselling in Action</a:t>
            </a:r>
            <a:r>
              <a:rPr lang="en-GB" sz="800" dirty="0">
                <a:latin typeface="Times New Roman" panose="02020603050405020304" pitchFamily="18" charset="0"/>
                <a:cs typeface="Times New Roman" panose="02020603050405020304" pitchFamily="18" charset="0"/>
              </a:rPr>
              <a:t>. 4</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Ed. London:  Sage Publications. </a:t>
            </a:r>
          </a:p>
          <a:p>
            <a:pPr marL="0" indent="0">
              <a:lnSpc>
                <a:spcPct val="90000"/>
              </a:lnSpc>
              <a:buNone/>
            </a:pPr>
            <a:r>
              <a:rPr lang="en-GB" sz="800" dirty="0">
                <a:latin typeface="Times New Roman" panose="02020603050405020304" pitchFamily="18" charset="0"/>
                <a:cs typeface="Times New Roman" panose="02020603050405020304" pitchFamily="18" charset="0"/>
              </a:rPr>
              <a:t>Meinecke, C. (2012) </a:t>
            </a:r>
            <a:r>
              <a:rPr lang="en-GB" sz="800" i="1" dirty="0">
                <a:latin typeface="Times New Roman" panose="02020603050405020304" pitchFamily="18" charset="0"/>
                <a:cs typeface="Times New Roman" panose="02020603050405020304" pitchFamily="18" charset="0"/>
              </a:rPr>
              <a:t>Psychology Today. The problem With Authenticity. Emotional authenticity and strategic authenticity. </a:t>
            </a:r>
            <a:r>
              <a:rPr lang="en-GB" sz="800" dirty="0">
                <a:latin typeface="Times New Roman" panose="02020603050405020304" pitchFamily="18" charset="0"/>
                <a:cs typeface="Times New Roman" panose="02020603050405020304" pitchFamily="18" charset="0"/>
              </a:rPr>
              <a:t>Available at</a:t>
            </a:r>
            <a:r>
              <a:rPr lang="en-GB" sz="800" i="1" dirty="0">
                <a:latin typeface="Times New Roman" panose="02020603050405020304" pitchFamily="18" charset="0"/>
                <a:cs typeface="Times New Roman" panose="02020603050405020304" pitchFamily="18" charset="0"/>
              </a:rPr>
              <a:t>: </a:t>
            </a:r>
            <a:r>
              <a:rPr lang="en-GB" sz="800" u="sng" dirty="0">
                <a:latin typeface="Times New Roman" panose="02020603050405020304" pitchFamily="18" charset="0"/>
                <a:cs typeface="Times New Roman" panose="02020603050405020304" pitchFamily="18" charset="0"/>
                <a:hlinkClick r:id="rId8"/>
              </a:rPr>
              <a:t>https://www.psychologytoday.com/gb/blog/everybody-marries-the-wrong-person/201202/the-problem-authenticity</a:t>
            </a:r>
            <a:r>
              <a:rPr lang="en-GB" sz="800" i="1" u="sng" dirty="0">
                <a:latin typeface="Times New Roman" panose="02020603050405020304" pitchFamily="18" charset="0"/>
                <a:cs typeface="Times New Roman" panose="02020603050405020304" pitchFamily="18" charset="0"/>
                <a:hlinkClick r:id="rId8"/>
              </a:rPr>
              <a:t>l</a:t>
            </a:r>
            <a:r>
              <a:rPr lang="en-GB" sz="800" i="1" dirty="0">
                <a:latin typeface="Times New Roman" panose="02020603050405020304" pitchFamily="18" charset="0"/>
                <a:cs typeface="Times New Roman" panose="02020603050405020304" pitchFamily="18" charset="0"/>
              </a:rPr>
              <a:t> </a:t>
            </a:r>
            <a:r>
              <a:rPr lang="en-GB" sz="800" dirty="0">
                <a:latin typeface="Times New Roman" panose="02020603050405020304" pitchFamily="18" charset="0"/>
                <a:cs typeface="Times New Roman" panose="02020603050405020304" pitchFamily="18" charset="0"/>
              </a:rPr>
              <a:t>(Accessed 26th October 2019). </a:t>
            </a:r>
          </a:p>
          <a:p>
            <a:pPr marL="0" indent="0">
              <a:lnSpc>
                <a:spcPct val="90000"/>
              </a:lnSpc>
              <a:buNone/>
            </a:pPr>
            <a:r>
              <a:rPr lang="en-GB" sz="800" dirty="0">
                <a:latin typeface="Times New Roman" panose="02020603050405020304" pitchFamily="18" charset="0"/>
                <a:cs typeface="Times New Roman" panose="02020603050405020304" pitchFamily="18" charset="0"/>
              </a:rPr>
              <a:t>Nelson-Jones, R. (2003) </a:t>
            </a:r>
            <a:r>
              <a:rPr lang="en-GB" sz="800" i="1" dirty="0">
                <a:latin typeface="Times New Roman" panose="02020603050405020304" pitchFamily="18" charset="0"/>
                <a:cs typeface="Times New Roman" panose="02020603050405020304" pitchFamily="18" charset="0"/>
              </a:rPr>
              <a:t>Basic Counselling Skills. A Helpers Manual</a:t>
            </a:r>
            <a:r>
              <a:rPr lang="en-GB" sz="800" dirty="0">
                <a:latin typeface="Times New Roman" panose="02020603050405020304" pitchFamily="18" charset="0"/>
                <a:cs typeface="Times New Roman" panose="02020603050405020304" pitchFamily="18" charset="0"/>
              </a:rPr>
              <a:t>. London: SAGE Publications. </a:t>
            </a:r>
          </a:p>
          <a:p>
            <a:pPr marL="0" indent="0">
              <a:lnSpc>
                <a:spcPct val="90000"/>
              </a:lnSpc>
              <a:buNone/>
            </a:pPr>
            <a:r>
              <a:rPr lang="en-GB" sz="1000" dirty="0"/>
              <a:t>Philosophy Basics (2019) </a:t>
            </a:r>
            <a:r>
              <a:rPr lang="en-GB" sz="1000" i="1" dirty="0"/>
              <a:t>The Basics of Philosophy. Egalitarianism</a:t>
            </a:r>
            <a:r>
              <a:rPr lang="en-GB" sz="1000" dirty="0"/>
              <a:t>. Available at: </a:t>
            </a:r>
            <a:r>
              <a:rPr lang="en-GB" sz="1000" u="sng" dirty="0">
                <a:hlinkClick r:id="rId9"/>
              </a:rPr>
              <a:t>https://www.philosophybasics.com/branch_egalitarianism.html</a:t>
            </a:r>
            <a:r>
              <a:rPr lang="en-GB" sz="1000" u="sng" dirty="0"/>
              <a:t> </a:t>
            </a:r>
            <a:r>
              <a:rPr lang="en-GB" sz="1000" dirty="0"/>
              <a:t>(Accessed 24th November 2019)</a:t>
            </a:r>
          </a:p>
          <a:p>
            <a:pPr marL="0" indent="0">
              <a:lnSpc>
                <a:spcPct val="90000"/>
              </a:lnSpc>
              <a:buNone/>
            </a:pPr>
            <a:endParaRPr lang="en-GB" sz="800" dirty="0">
              <a:latin typeface="Times New Roman" panose="02020603050405020304" pitchFamily="18" charset="0"/>
              <a:cs typeface="Times New Roman" panose="02020603050405020304" pitchFamily="18" charset="0"/>
            </a:endParaRPr>
          </a:p>
          <a:p>
            <a:pPr marL="0" indent="0">
              <a:lnSpc>
                <a:spcPct val="90000"/>
              </a:lnSpc>
              <a:buNone/>
            </a:pPr>
            <a:endParaRPr lang="en-GB" sz="800" dirty="0"/>
          </a:p>
        </p:txBody>
      </p:sp>
    </p:spTree>
    <p:extLst>
      <p:ext uri="{BB962C8B-B14F-4D97-AF65-F5344CB8AC3E}">
        <p14:creationId xmlns:p14="http://schemas.microsoft.com/office/powerpoint/2010/main" val="947661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docProps/app.xml><?xml version="1.0" encoding="utf-8"?>
<Properties xmlns="http://schemas.openxmlformats.org/officeDocument/2006/extended-properties" xmlns:vt="http://schemas.openxmlformats.org/officeDocument/2006/docPropsVTypes">
  <TotalTime>72</TotalTime>
  <Words>1722</Words>
  <Application>Microsoft Office PowerPoint</Application>
  <PresentationFormat>Widescreen</PresentationFormat>
  <Paragraphs>82</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Century Gothic</vt:lpstr>
      <vt:lpstr>Times New Roman</vt:lpstr>
      <vt:lpstr>Wingdings</vt:lpstr>
      <vt:lpstr>Wingdings 3</vt:lpstr>
      <vt:lpstr>Ion</vt:lpstr>
      <vt:lpstr>Therapeutic Process Assignment 1</vt:lpstr>
      <vt:lpstr>INTRODUCTION</vt:lpstr>
      <vt:lpstr>PSYCHOTHERAPY WORLD</vt:lpstr>
      <vt:lpstr>PRINCIPLES</vt:lpstr>
      <vt:lpstr>CRITICAL EVALUATION</vt:lpstr>
      <vt:lpstr>ACTIVE</vt:lpstr>
      <vt:lpstr>A quote to describe this by Mearns and Cooper in (2005) is: -   </vt:lpstr>
      <vt:lpstr>CONGRUENCE</vt:lpstr>
      <vt:lpstr>AUTHENTICITY</vt:lpstr>
      <vt:lpstr>EGALITARIAN</vt:lpstr>
      <vt:lpstr> WEAKNESSES</vt:lpstr>
      <vt:lpstr>SELF AWARENESS</vt:lpstr>
      <vt:lpstr>SCENARIO</vt:lpstr>
      <vt:lpstr>PowerPoint Presentation</vt:lpstr>
      <vt:lpstr>PERSONAL THOUGHTS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Theories Assignment 1</dc:title>
  <dc:creator>Carolyne Williams (1704726)</dc:creator>
  <cp:lastModifiedBy>Carolyne Williams (1704726)</cp:lastModifiedBy>
  <cp:revision>5</cp:revision>
  <dcterms:created xsi:type="dcterms:W3CDTF">2019-11-24T16:16:14Z</dcterms:created>
  <dcterms:modified xsi:type="dcterms:W3CDTF">2019-11-24T17:30:47Z</dcterms:modified>
</cp:coreProperties>
</file>