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9" r:id="rId4"/>
    <p:sldId id="260" r:id="rId5"/>
    <p:sldId id="261" r:id="rId6"/>
    <p:sldId id="262" r:id="rId7"/>
    <p:sldId id="263" r:id="rId8"/>
    <p:sldId id="264" r:id="rId9"/>
    <p:sldId id="265" r:id="rId10"/>
    <p:sldId id="266"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E459A0-109C-48B9-AD03-A5A736FEDFFF}" v="576" dt="2022-07-24T00:44:35.6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87" autoAdjust="0"/>
  </p:normalViewPr>
  <p:slideViewPr>
    <p:cSldViewPr snapToGrid="0">
      <p:cViewPr varScale="1">
        <p:scale>
          <a:sx n="80" d="100"/>
          <a:sy n="80" d="100"/>
        </p:scale>
        <p:origin x="100" y="4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7DFA41-47AB-4C9B-9221-9CD730E7B6C3}" type="datetimeFigureOut">
              <a:rPr lang="en-GB" smtClean="0"/>
              <a:t>24/07/2022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9960F5-126F-416D-8768-7D84D5A5FF7E}" type="slidenum">
              <a:rPr lang="en-GB" smtClean="0"/>
              <a:t>‹#›</a:t>
            </a:fld>
            <a:endParaRPr lang="en-GB"/>
          </a:p>
        </p:txBody>
      </p:sp>
    </p:spTree>
    <p:extLst>
      <p:ext uri="{BB962C8B-B14F-4D97-AF65-F5344CB8AC3E}">
        <p14:creationId xmlns:p14="http://schemas.microsoft.com/office/powerpoint/2010/main" val="22422565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3D09A-D7CE-9B62-99CC-F457EDAC7E9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5A159A6-D830-4D80-5394-5C2A65E283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56B6AC7-4784-9D9C-82FA-499F5BAF1CA4}"/>
              </a:ext>
            </a:extLst>
          </p:cNvPr>
          <p:cNvSpPr>
            <a:spLocks noGrp="1"/>
          </p:cNvSpPr>
          <p:nvPr>
            <p:ph type="dt" sz="half" idx="10"/>
          </p:nvPr>
        </p:nvSpPr>
        <p:spPr/>
        <p:txBody>
          <a:bodyPr/>
          <a:lstStyle/>
          <a:p>
            <a:fld id="{E14E5366-69F6-4ADE-9550-60A16F26551B}" type="datetimeFigureOut">
              <a:rPr lang="en-GB" smtClean="0"/>
              <a:t>24/07/2022</a:t>
            </a:fld>
            <a:endParaRPr lang="en-GB"/>
          </a:p>
        </p:txBody>
      </p:sp>
      <p:sp>
        <p:nvSpPr>
          <p:cNvPr id="5" name="Footer Placeholder 4">
            <a:extLst>
              <a:ext uri="{FF2B5EF4-FFF2-40B4-BE49-F238E27FC236}">
                <a16:creationId xmlns:a16="http://schemas.microsoft.com/office/drawing/2014/main" id="{D9C8D599-4E8B-5569-3C02-3C434A365D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026923-2025-915A-9166-4A90C5BDE469}"/>
              </a:ext>
            </a:extLst>
          </p:cNvPr>
          <p:cNvSpPr>
            <a:spLocks noGrp="1"/>
          </p:cNvSpPr>
          <p:nvPr>
            <p:ph type="sldNum" sz="quarter" idx="12"/>
          </p:nvPr>
        </p:nvSpPr>
        <p:spPr/>
        <p:txBody>
          <a:bodyPr/>
          <a:lstStyle/>
          <a:p>
            <a:fld id="{0818BF6B-2B0B-4E64-B113-AD3C8237121D}" type="slidenum">
              <a:rPr lang="en-GB" smtClean="0"/>
              <a:t>‹#›</a:t>
            </a:fld>
            <a:endParaRPr lang="en-GB"/>
          </a:p>
        </p:txBody>
      </p:sp>
    </p:spTree>
    <p:extLst>
      <p:ext uri="{BB962C8B-B14F-4D97-AF65-F5344CB8AC3E}">
        <p14:creationId xmlns:p14="http://schemas.microsoft.com/office/powerpoint/2010/main" val="19197913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928FD-7770-2B55-3FCE-331EE327B5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0B5913-630D-B63C-68FD-180AFB6629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E194F0-8C63-8517-9EA0-24AE7AAD1B4E}"/>
              </a:ext>
            </a:extLst>
          </p:cNvPr>
          <p:cNvSpPr>
            <a:spLocks noGrp="1"/>
          </p:cNvSpPr>
          <p:nvPr>
            <p:ph type="dt" sz="half" idx="10"/>
          </p:nvPr>
        </p:nvSpPr>
        <p:spPr/>
        <p:txBody>
          <a:bodyPr/>
          <a:lstStyle/>
          <a:p>
            <a:fld id="{E14E5366-69F6-4ADE-9550-60A16F26551B}" type="datetimeFigureOut">
              <a:rPr lang="en-GB" smtClean="0"/>
              <a:t>24/07/2022</a:t>
            </a:fld>
            <a:endParaRPr lang="en-GB"/>
          </a:p>
        </p:txBody>
      </p:sp>
      <p:sp>
        <p:nvSpPr>
          <p:cNvPr id="5" name="Footer Placeholder 4">
            <a:extLst>
              <a:ext uri="{FF2B5EF4-FFF2-40B4-BE49-F238E27FC236}">
                <a16:creationId xmlns:a16="http://schemas.microsoft.com/office/drawing/2014/main" id="{539F0EC3-5E25-423A-BFA0-14DA92BA59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7C75D1-57AF-E5D9-0E90-BFB6960DF788}"/>
              </a:ext>
            </a:extLst>
          </p:cNvPr>
          <p:cNvSpPr>
            <a:spLocks noGrp="1"/>
          </p:cNvSpPr>
          <p:nvPr>
            <p:ph type="sldNum" sz="quarter" idx="12"/>
          </p:nvPr>
        </p:nvSpPr>
        <p:spPr/>
        <p:txBody>
          <a:bodyPr/>
          <a:lstStyle/>
          <a:p>
            <a:fld id="{0818BF6B-2B0B-4E64-B113-AD3C8237121D}" type="slidenum">
              <a:rPr lang="en-GB" smtClean="0"/>
              <a:t>‹#›</a:t>
            </a:fld>
            <a:endParaRPr lang="en-GB"/>
          </a:p>
        </p:txBody>
      </p:sp>
    </p:spTree>
    <p:extLst>
      <p:ext uri="{BB962C8B-B14F-4D97-AF65-F5344CB8AC3E}">
        <p14:creationId xmlns:p14="http://schemas.microsoft.com/office/powerpoint/2010/main" val="25553008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2D9AC-1605-2A15-DE72-0748D7512A1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FD11D17-3795-7A33-E7D5-5047D61DB3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8665835-2D9D-CD1D-BCCD-A1FC37682C41}"/>
              </a:ext>
            </a:extLst>
          </p:cNvPr>
          <p:cNvSpPr>
            <a:spLocks noGrp="1"/>
          </p:cNvSpPr>
          <p:nvPr>
            <p:ph type="dt" sz="half" idx="10"/>
          </p:nvPr>
        </p:nvSpPr>
        <p:spPr/>
        <p:txBody>
          <a:bodyPr/>
          <a:lstStyle/>
          <a:p>
            <a:fld id="{E14E5366-69F6-4ADE-9550-60A16F26551B}" type="datetimeFigureOut">
              <a:rPr lang="en-GB" smtClean="0"/>
              <a:t>24/07/2022</a:t>
            </a:fld>
            <a:endParaRPr lang="en-GB"/>
          </a:p>
        </p:txBody>
      </p:sp>
      <p:sp>
        <p:nvSpPr>
          <p:cNvPr id="5" name="Footer Placeholder 4">
            <a:extLst>
              <a:ext uri="{FF2B5EF4-FFF2-40B4-BE49-F238E27FC236}">
                <a16:creationId xmlns:a16="http://schemas.microsoft.com/office/drawing/2014/main" id="{B5C3BF70-8199-C0D5-C95D-F3A6840D82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207A94-E837-66F9-F790-F2E80BE50DA3}"/>
              </a:ext>
            </a:extLst>
          </p:cNvPr>
          <p:cNvSpPr>
            <a:spLocks noGrp="1"/>
          </p:cNvSpPr>
          <p:nvPr>
            <p:ph type="sldNum" sz="quarter" idx="12"/>
          </p:nvPr>
        </p:nvSpPr>
        <p:spPr/>
        <p:txBody>
          <a:bodyPr/>
          <a:lstStyle/>
          <a:p>
            <a:fld id="{0818BF6B-2B0B-4E64-B113-AD3C8237121D}" type="slidenum">
              <a:rPr lang="en-GB" smtClean="0"/>
              <a:t>‹#›</a:t>
            </a:fld>
            <a:endParaRPr lang="en-GB"/>
          </a:p>
        </p:txBody>
      </p:sp>
    </p:spTree>
    <p:extLst>
      <p:ext uri="{BB962C8B-B14F-4D97-AF65-F5344CB8AC3E}">
        <p14:creationId xmlns:p14="http://schemas.microsoft.com/office/powerpoint/2010/main" val="3756954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82CC4-23A8-45D9-689A-CA5D2E3529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185425-BC44-4DAD-B538-0CC91D93863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12F5DC-9296-6575-E1EA-233FB9C38B8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ACF19F3-1240-F07E-6DFA-EC18EDA39737}"/>
              </a:ext>
            </a:extLst>
          </p:cNvPr>
          <p:cNvSpPr>
            <a:spLocks noGrp="1"/>
          </p:cNvSpPr>
          <p:nvPr>
            <p:ph type="dt" sz="half" idx="10"/>
          </p:nvPr>
        </p:nvSpPr>
        <p:spPr/>
        <p:txBody>
          <a:bodyPr/>
          <a:lstStyle/>
          <a:p>
            <a:fld id="{E14E5366-69F6-4ADE-9550-60A16F26551B}" type="datetimeFigureOut">
              <a:rPr lang="en-GB" smtClean="0"/>
              <a:t>24/07/2022</a:t>
            </a:fld>
            <a:endParaRPr lang="en-GB"/>
          </a:p>
        </p:txBody>
      </p:sp>
      <p:sp>
        <p:nvSpPr>
          <p:cNvPr id="6" name="Footer Placeholder 5">
            <a:extLst>
              <a:ext uri="{FF2B5EF4-FFF2-40B4-BE49-F238E27FC236}">
                <a16:creationId xmlns:a16="http://schemas.microsoft.com/office/drawing/2014/main" id="{54FF7007-E9F4-F2C4-F6E1-9C58F4D7D8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7964A9-5FDD-CFAD-8646-D908129B276C}"/>
              </a:ext>
            </a:extLst>
          </p:cNvPr>
          <p:cNvSpPr>
            <a:spLocks noGrp="1"/>
          </p:cNvSpPr>
          <p:nvPr>
            <p:ph type="sldNum" sz="quarter" idx="12"/>
          </p:nvPr>
        </p:nvSpPr>
        <p:spPr/>
        <p:txBody>
          <a:bodyPr/>
          <a:lstStyle/>
          <a:p>
            <a:fld id="{0818BF6B-2B0B-4E64-B113-AD3C8237121D}" type="slidenum">
              <a:rPr lang="en-GB" smtClean="0"/>
              <a:t>‹#›</a:t>
            </a:fld>
            <a:endParaRPr lang="en-GB"/>
          </a:p>
        </p:txBody>
      </p:sp>
    </p:spTree>
    <p:extLst>
      <p:ext uri="{BB962C8B-B14F-4D97-AF65-F5344CB8AC3E}">
        <p14:creationId xmlns:p14="http://schemas.microsoft.com/office/powerpoint/2010/main" val="3028697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B727C-04EF-7013-06FA-D09A331C76C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24E795-F8C2-EFAB-72D3-389DB6076EF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64F52D3-42EF-1977-A173-C5E3713FDF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B2F0CD-A08F-8C7D-B429-D81A98B28E2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2FA1A8D-38F9-6770-81E2-524596B2A9B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540C84-E658-8801-A912-5F22F6BA66EE}"/>
              </a:ext>
            </a:extLst>
          </p:cNvPr>
          <p:cNvSpPr>
            <a:spLocks noGrp="1"/>
          </p:cNvSpPr>
          <p:nvPr>
            <p:ph type="dt" sz="half" idx="10"/>
          </p:nvPr>
        </p:nvSpPr>
        <p:spPr/>
        <p:txBody>
          <a:bodyPr/>
          <a:lstStyle/>
          <a:p>
            <a:fld id="{E14E5366-69F6-4ADE-9550-60A16F26551B}" type="datetimeFigureOut">
              <a:rPr lang="en-GB" smtClean="0"/>
              <a:t>24/07/2022</a:t>
            </a:fld>
            <a:endParaRPr lang="en-GB"/>
          </a:p>
        </p:txBody>
      </p:sp>
      <p:sp>
        <p:nvSpPr>
          <p:cNvPr id="8" name="Footer Placeholder 7">
            <a:extLst>
              <a:ext uri="{FF2B5EF4-FFF2-40B4-BE49-F238E27FC236}">
                <a16:creationId xmlns:a16="http://schemas.microsoft.com/office/drawing/2014/main" id="{B511D7A8-6A5F-0C03-CEA9-B5C420B50D1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387EF5B-EB2A-E984-5408-DDFF911A58DC}"/>
              </a:ext>
            </a:extLst>
          </p:cNvPr>
          <p:cNvSpPr>
            <a:spLocks noGrp="1"/>
          </p:cNvSpPr>
          <p:nvPr>
            <p:ph type="sldNum" sz="quarter" idx="12"/>
          </p:nvPr>
        </p:nvSpPr>
        <p:spPr/>
        <p:txBody>
          <a:bodyPr/>
          <a:lstStyle/>
          <a:p>
            <a:fld id="{0818BF6B-2B0B-4E64-B113-AD3C8237121D}" type="slidenum">
              <a:rPr lang="en-GB" smtClean="0"/>
              <a:t>‹#›</a:t>
            </a:fld>
            <a:endParaRPr lang="en-GB"/>
          </a:p>
        </p:txBody>
      </p:sp>
    </p:spTree>
    <p:extLst>
      <p:ext uri="{BB962C8B-B14F-4D97-AF65-F5344CB8AC3E}">
        <p14:creationId xmlns:p14="http://schemas.microsoft.com/office/powerpoint/2010/main" val="4269018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388C0-0745-9E53-56DB-40FCC77664A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6F062A-D649-2C9C-EE35-30673D0EAD62}"/>
              </a:ext>
            </a:extLst>
          </p:cNvPr>
          <p:cNvSpPr>
            <a:spLocks noGrp="1"/>
          </p:cNvSpPr>
          <p:nvPr>
            <p:ph type="dt" sz="half" idx="10"/>
          </p:nvPr>
        </p:nvSpPr>
        <p:spPr/>
        <p:txBody>
          <a:bodyPr/>
          <a:lstStyle/>
          <a:p>
            <a:fld id="{E14E5366-69F6-4ADE-9550-60A16F26551B}" type="datetimeFigureOut">
              <a:rPr lang="en-GB" smtClean="0"/>
              <a:t>24/07/2022</a:t>
            </a:fld>
            <a:endParaRPr lang="en-GB"/>
          </a:p>
        </p:txBody>
      </p:sp>
      <p:sp>
        <p:nvSpPr>
          <p:cNvPr id="4" name="Footer Placeholder 3">
            <a:extLst>
              <a:ext uri="{FF2B5EF4-FFF2-40B4-BE49-F238E27FC236}">
                <a16:creationId xmlns:a16="http://schemas.microsoft.com/office/drawing/2014/main" id="{AF063EB6-1F4C-25A4-8E48-2E2EA37449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748415-EE7C-49CD-994A-C70A3D49493A}"/>
              </a:ext>
            </a:extLst>
          </p:cNvPr>
          <p:cNvSpPr>
            <a:spLocks noGrp="1"/>
          </p:cNvSpPr>
          <p:nvPr>
            <p:ph type="sldNum" sz="quarter" idx="12"/>
          </p:nvPr>
        </p:nvSpPr>
        <p:spPr/>
        <p:txBody>
          <a:bodyPr/>
          <a:lstStyle/>
          <a:p>
            <a:fld id="{0818BF6B-2B0B-4E64-B113-AD3C8237121D}" type="slidenum">
              <a:rPr lang="en-GB" smtClean="0"/>
              <a:t>‹#›</a:t>
            </a:fld>
            <a:endParaRPr lang="en-GB"/>
          </a:p>
        </p:txBody>
      </p:sp>
    </p:spTree>
    <p:extLst>
      <p:ext uri="{BB962C8B-B14F-4D97-AF65-F5344CB8AC3E}">
        <p14:creationId xmlns:p14="http://schemas.microsoft.com/office/powerpoint/2010/main" val="105687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88A16D-F12A-A05B-6855-6AD8463F56B5}"/>
              </a:ext>
            </a:extLst>
          </p:cNvPr>
          <p:cNvSpPr>
            <a:spLocks noGrp="1"/>
          </p:cNvSpPr>
          <p:nvPr>
            <p:ph type="dt" sz="half" idx="10"/>
          </p:nvPr>
        </p:nvSpPr>
        <p:spPr/>
        <p:txBody>
          <a:bodyPr/>
          <a:lstStyle/>
          <a:p>
            <a:fld id="{E14E5366-69F6-4ADE-9550-60A16F26551B}" type="datetimeFigureOut">
              <a:rPr lang="en-GB" smtClean="0"/>
              <a:t>24/07/2022</a:t>
            </a:fld>
            <a:endParaRPr lang="en-GB"/>
          </a:p>
        </p:txBody>
      </p:sp>
      <p:sp>
        <p:nvSpPr>
          <p:cNvPr id="3" name="Footer Placeholder 2">
            <a:extLst>
              <a:ext uri="{FF2B5EF4-FFF2-40B4-BE49-F238E27FC236}">
                <a16:creationId xmlns:a16="http://schemas.microsoft.com/office/drawing/2014/main" id="{9335D950-86B5-D00F-C4D3-DD7DA132ACD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C363E34-E880-2136-A8EB-89C55816B14C}"/>
              </a:ext>
            </a:extLst>
          </p:cNvPr>
          <p:cNvSpPr>
            <a:spLocks noGrp="1"/>
          </p:cNvSpPr>
          <p:nvPr>
            <p:ph type="sldNum" sz="quarter" idx="12"/>
          </p:nvPr>
        </p:nvSpPr>
        <p:spPr/>
        <p:txBody>
          <a:bodyPr/>
          <a:lstStyle/>
          <a:p>
            <a:fld id="{0818BF6B-2B0B-4E64-B113-AD3C8237121D}" type="slidenum">
              <a:rPr lang="en-GB" smtClean="0"/>
              <a:t>‹#›</a:t>
            </a:fld>
            <a:endParaRPr lang="en-GB"/>
          </a:p>
        </p:txBody>
      </p:sp>
    </p:spTree>
    <p:extLst>
      <p:ext uri="{BB962C8B-B14F-4D97-AF65-F5344CB8AC3E}">
        <p14:creationId xmlns:p14="http://schemas.microsoft.com/office/powerpoint/2010/main" val="26871243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0770E-2119-AC8D-70B2-6745D0356F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BC8D2ED-1053-0E00-EB18-138F46ABB0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8986714-EC64-EB38-AE0F-91C8E5DC43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5EF58D-999E-FFBB-ABFA-10B12C21A71B}"/>
              </a:ext>
            </a:extLst>
          </p:cNvPr>
          <p:cNvSpPr>
            <a:spLocks noGrp="1"/>
          </p:cNvSpPr>
          <p:nvPr>
            <p:ph type="dt" sz="half" idx="10"/>
          </p:nvPr>
        </p:nvSpPr>
        <p:spPr/>
        <p:txBody>
          <a:bodyPr/>
          <a:lstStyle/>
          <a:p>
            <a:fld id="{E14E5366-69F6-4ADE-9550-60A16F26551B}" type="datetimeFigureOut">
              <a:rPr lang="en-GB" smtClean="0"/>
              <a:t>24/07/2022</a:t>
            </a:fld>
            <a:endParaRPr lang="en-GB"/>
          </a:p>
        </p:txBody>
      </p:sp>
      <p:sp>
        <p:nvSpPr>
          <p:cNvPr id="6" name="Footer Placeholder 5">
            <a:extLst>
              <a:ext uri="{FF2B5EF4-FFF2-40B4-BE49-F238E27FC236}">
                <a16:creationId xmlns:a16="http://schemas.microsoft.com/office/drawing/2014/main" id="{70E03156-59B5-7A99-6717-0FC01073CC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2E5464-D670-6420-A8EB-2D990063C1A3}"/>
              </a:ext>
            </a:extLst>
          </p:cNvPr>
          <p:cNvSpPr>
            <a:spLocks noGrp="1"/>
          </p:cNvSpPr>
          <p:nvPr>
            <p:ph type="sldNum" sz="quarter" idx="12"/>
          </p:nvPr>
        </p:nvSpPr>
        <p:spPr/>
        <p:txBody>
          <a:bodyPr/>
          <a:lstStyle/>
          <a:p>
            <a:fld id="{0818BF6B-2B0B-4E64-B113-AD3C8237121D}" type="slidenum">
              <a:rPr lang="en-GB" smtClean="0"/>
              <a:t>‹#›</a:t>
            </a:fld>
            <a:endParaRPr lang="en-GB"/>
          </a:p>
        </p:txBody>
      </p:sp>
    </p:spTree>
    <p:extLst>
      <p:ext uri="{BB962C8B-B14F-4D97-AF65-F5344CB8AC3E}">
        <p14:creationId xmlns:p14="http://schemas.microsoft.com/office/powerpoint/2010/main" val="875594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30F6A-8649-3B16-FBC4-10BE80A308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048C2B9-D777-BE89-9C0A-B7B1D75E30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723BA24-E497-A866-D412-D5E27995E3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2DD62F-B738-77F6-2D00-B48FE6C4EBE2}"/>
              </a:ext>
            </a:extLst>
          </p:cNvPr>
          <p:cNvSpPr>
            <a:spLocks noGrp="1"/>
          </p:cNvSpPr>
          <p:nvPr>
            <p:ph type="dt" sz="half" idx="10"/>
          </p:nvPr>
        </p:nvSpPr>
        <p:spPr/>
        <p:txBody>
          <a:bodyPr/>
          <a:lstStyle/>
          <a:p>
            <a:fld id="{E14E5366-69F6-4ADE-9550-60A16F26551B}" type="datetimeFigureOut">
              <a:rPr lang="en-GB" smtClean="0"/>
              <a:t>24/07/2022</a:t>
            </a:fld>
            <a:endParaRPr lang="en-GB"/>
          </a:p>
        </p:txBody>
      </p:sp>
      <p:sp>
        <p:nvSpPr>
          <p:cNvPr id="6" name="Footer Placeholder 5">
            <a:extLst>
              <a:ext uri="{FF2B5EF4-FFF2-40B4-BE49-F238E27FC236}">
                <a16:creationId xmlns:a16="http://schemas.microsoft.com/office/drawing/2014/main" id="{AA30B474-F960-BE72-4714-A382F6C23C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A3E3AF-4893-6481-AC88-2AD64B9DB4BB}"/>
              </a:ext>
            </a:extLst>
          </p:cNvPr>
          <p:cNvSpPr>
            <a:spLocks noGrp="1"/>
          </p:cNvSpPr>
          <p:nvPr>
            <p:ph type="sldNum" sz="quarter" idx="12"/>
          </p:nvPr>
        </p:nvSpPr>
        <p:spPr/>
        <p:txBody>
          <a:bodyPr/>
          <a:lstStyle/>
          <a:p>
            <a:fld id="{0818BF6B-2B0B-4E64-B113-AD3C8237121D}" type="slidenum">
              <a:rPr lang="en-GB" smtClean="0"/>
              <a:t>‹#›</a:t>
            </a:fld>
            <a:endParaRPr lang="en-GB"/>
          </a:p>
        </p:txBody>
      </p:sp>
    </p:spTree>
    <p:extLst>
      <p:ext uri="{BB962C8B-B14F-4D97-AF65-F5344CB8AC3E}">
        <p14:creationId xmlns:p14="http://schemas.microsoft.com/office/powerpoint/2010/main" val="31221051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A92A0-8CD0-E69F-C322-D24B9414730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3A6817-35E9-BDD4-F50F-FA4D8FAC07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B92A2C-C75E-7ABB-8A05-9610E270ADAC}"/>
              </a:ext>
            </a:extLst>
          </p:cNvPr>
          <p:cNvSpPr>
            <a:spLocks noGrp="1"/>
          </p:cNvSpPr>
          <p:nvPr>
            <p:ph type="dt" sz="half" idx="10"/>
          </p:nvPr>
        </p:nvSpPr>
        <p:spPr/>
        <p:txBody>
          <a:bodyPr/>
          <a:lstStyle/>
          <a:p>
            <a:fld id="{E14E5366-69F6-4ADE-9550-60A16F26551B}" type="datetimeFigureOut">
              <a:rPr lang="en-GB" smtClean="0"/>
              <a:t>24/07/2022</a:t>
            </a:fld>
            <a:endParaRPr lang="en-GB"/>
          </a:p>
        </p:txBody>
      </p:sp>
      <p:sp>
        <p:nvSpPr>
          <p:cNvPr id="5" name="Footer Placeholder 4">
            <a:extLst>
              <a:ext uri="{FF2B5EF4-FFF2-40B4-BE49-F238E27FC236}">
                <a16:creationId xmlns:a16="http://schemas.microsoft.com/office/drawing/2014/main" id="{97E5EC90-1CB3-933F-51D0-A74A5F5E52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158F6D-1F5C-E484-C7ED-AA20C4663374}"/>
              </a:ext>
            </a:extLst>
          </p:cNvPr>
          <p:cNvSpPr>
            <a:spLocks noGrp="1"/>
          </p:cNvSpPr>
          <p:nvPr>
            <p:ph type="sldNum" sz="quarter" idx="12"/>
          </p:nvPr>
        </p:nvSpPr>
        <p:spPr/>
        <p:txBody>
          <a:bodyPr/>
          <a:lstStyle/>
          <a:p>
            <a:fld id="{0818BF6B-2B0B-4E64-B113-AD3C8237121D}" type="slidenum">
              <a:rPr lang="en-GB" smtClean="0"/>
              <a:t>‹#›</a:t>
            </a:fld>
            <a:endParaRPr lang="en-GB"/>
          </a:p>
        </p:txBody>
      </p:sp>
    </p:spTree>
    <p:extLst>
      <p:ext uri="{BB962C8B-B14F-4D97-AF65-F5344CB8AC3E}">
        <p14:creationId xmlns:p14="http://schemas.microsoft.com/office/powerpoint/2010/main" val="652689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0F19A5-DD33-8F0D-B326-3307667E332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E3FA08-9AFB-8440-2176-146FF439E9E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7825CB-8C36-81BA-2E41-46844A1ADA92}"/>
              </a:ext>
            </a:extLst>
          </p:cNvPr>
          <p:cNvSpPr>
            <a:spLocks noGrp="1"/>
          </p:cNvSpPr>
          <p:nvPr>
            <p:ph type="dt" sz="half" idx="10"/>
          </p:nvPr>
        </p:nvSpPr>
        <p:spPr/>
        <p:txBody>
          <a:bodyPr/>
          <a:lstStyle/>
          <a:p>
            <a:fld id="{E14E5366-69F6-4ADE-9550-60A16F26551B}" type="datetimeFigureOut">
              <a:rPr lang="en-GB" smtClean="0"/>
              <a:t>24/07/2022</a:t>
            </a:fld>
            <a:endParaRPr lang="en-GB"/>
          </a:p>
        </p:txBody>
      </p:sp>
      <p:sp>
        <p:nvSpPr>
          <p:cNvPr id="5" name="Footer Placeholder 4">
            <a:extLst>
              <a:ext uri="{FF2B5EF4-FFF2-40B4-BE49-F238E27FC236}">
                <a16:creationId xmlns:a16="http://schemas.microsoft.com/office/drawing/2014/main" id="{DB25E14A-F8B6-8119-7342-FB80F3493C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D8F4E1-F694-D4B9-F12B-3273206CC058}"/>
              </a:ext>
            </a:extLst>
          </p:cNvPr>
          <p:cNvSpPr>
            <a:spLocks noGrp="1"/>
          </p:cNvSpPr>
          <p:nvPr>
            <p:ph type="sldNum" sz="quarter" idx="12"/>
          </p:nvPr>
        </p:nvSpPr>
        <p:spPr/>
        <p:txBody>
          <a:bodyPr/>
          <a:lstStyle/>
          <a:p>
            <a:fld id="{0818BF6B-2B0B-4E64-B113-AD3C8237121D}" type="slidenum">
              <a:rPr lang="en-GB" smtClean="0"/>
              <a:t>‹#›</a:t>
            </a:fld>
            <a:endParaRPr lang="en-GB"/>
          </a:p>
        </p:txBody>
      </p:sp>
    </p:spTree>
    <p:extLst>
      <p:ext uri="{BB962C8B-B14F-4D97-AF65-F5344CB8AC3E}">
        <p14:creationId xmlns:p14="http://schemas.microsoft.com/office/powerpoint/2010/main" val="238832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78CD17-BB12-E950-C80E-CA506E0B7E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8EBE46-9897-A526-DD1C-E00B4C426D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5831DC-5336-F9B7-ED81-77A2D9D6841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4E5366-69F6-4ADE-9550-60A16F26551B}" type="datetimeFigureOut">
              <a:rPr lang="en-GB" smtClean="0"/>
              <a:t>24/07/2022</a:t>
            </a:fld>
            <a:endParaRPr lang="en-GB"/>
          </a:p>
        </p:txBody>
      </p:sp>
      <p:sp>
        <p:nvSpPr>
          <p:cNvPr id="5" name="Footer Placeholder 4">
            <a:extLst>
              <a:ext uri="{FF2B5EF4-FFF2-40B4-BE49-F238E27FC236}">
                <a16:creationId xmlns:a16="http://schemas.microsoft.com/office/drawing/2014/main" id="{D3DBF93B-1F1F-16E0-B0BC-9469B2B703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88B40D2-C886-51F0-4C4E-BEE836DB67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18BF6B-2B0B-4E64-B113-AD3C8237121D}" type="slidenum">
              <a:rPr lang="en-GB" smtClean="0"/>
              <a:t>‹#›</a:t>
            </a:fld>
            <a:endParaRPr lang="en-GB"/>
          </a:p>
        </p:txBody>
      </p:sp>
    </p:spTree>
    <p:extLst>
      <p:ext uri="{BB962C8B-B14F-4D97-AF65-F5344CB8AC3E}">
        <p14:creationId xmlns:p14="http://schemas.microsoft.com/office/powerpoint/2010/main" val="23040388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https://www.harrods.com/en-gb/store-guide"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s://www.ukessays.com/essays/marketing/insight-into-the-behaviour-of-consumers-at-harrods-marketing-essay.php"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www.indeed.com/career-%20advice/career-%20development/" TargetMode="External"/><Relationship Id="rId3" Type="http://schemas.openxmlformats.org/officeDocument/2006/relationships/hyperlink" Target="https://www.harrods.com/en-gb/store-guide" TargetMode="External"/><Relationship Id="rId7" Type="http://schemas.openxmlformats.org/officeDocument/2006/relationships/hyperlink" Target="https://sumankher.com/2021/03/05/11-reasons-why-is-effective-communication-important/" TargetMode="External"/><Relationship Id="rId2" Type="http://schemas.openxmlformats.org/officeDocument/2006/relationships/hyperlink" Target="https://www.bbc.co.uk/news/10103783" TargetMode="External"/><Relationship Id="rId1" Type="http://schemas.openxmlformats.org/officeDocument/2006/relationships/slideLayout" Target="../slideLayouts/slideLayout7.xml"/><Relationship Id="rId6" Type="http://schemas.openxmlformats.org/officeDocument/2006/relationships/hyperlink" Target="https://www.ldnfashion.com/features/harrods-facts/" TargetMode="External"/><Relationship Id="rId5" Type="http://schemas.openxmlformats.org/officeDocument/2006/relationships/hyperlink" Target="https://www.studymode.com/essays/Harrod-s-Business-Communication-Case-Study-72838522.html" TargetMode="External"/><Relationship Id="rId4" Type="http://schemas.openxmlformats.org/officeDocument/2006/relationships/hyperlink" Target="https://www.ukessays.com/essays/marketing/insight-into-the-behaviour-of-consumers-at-harrods-marketing-essay.php" TargetMode="External"/><Relationship Id="rId9" Type="http://schemas.openxmlformats.org/officeDocument/2006/relationships/hyperlink" Target="https://www.grammarly.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0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5EDCE26-FFD2-B8F3-0456-48DF6C4C673E}"/>
              </a:ext>
            </a:extLst>
          </p:cNvPr>
          <p:cNvSpPr txBox="1"/>
          <p:nvPr/>
        </p:nvSpPr>
        <p:spPr>
          <a:xfrm>
            <a:off x="2276315" y="2105561"/>
            <a:ext cx="8422538" cy="2646878"/>
          </a:xfrm>
          <a:prstGeom prst="rect">
            <a:avLst/>
          </a:prstGeom>
          <a:noFill/>
        </p:spPr>
        <p:txBody>
          <a:bodyPr wrap="square" rtlCol="0">
            <a:spAutoFit/>
          </a:bodyPr>
          <a:lstStyle/>
          <a:p>
            <a:pPr algn="ctr"/>
            <a:r>
              <a:rPr lang="en-GB" sz="16600" b="1" dirty="0">
                <a:latin typeface="Arial" panose="020B0604020202020204" pitchFamily="34" charset="0"/>
                <a:cs typeface="Arial" panose="020B0604020202020204" pitchFamily="34" charset="0"/>
              </a:rPr>
              <a:t>Harrods</a:t>
            </a:r>
            <a:r>
              <a:rPr lang="en-GB" sz="5400" b="1" dirty="0">
                <a:latin typeface="Arial" panose="020B0604020202020204" pitchFamily="34" charset="0"/>
                <a:cs typeface="Arial" panose="020B0604020202020204" pitchFamily="34" charset="0"/>
              </a:rPr>
              <a:t> </a:t>
            </a:r>
          </a:p>
        </p:txBody>
      </p:sp>
      <p:pic>
        <p:nvPicPr>
          <p:cNvPr id="2050" name="Picture 2" descr="Harrods | The World's Leading Luxury Department Store">
            <a:extLst>
              <a:ext uri="{FF2B5EF4-FFF2-40B4-BE49-F238E27FC236}">
                <a16:creationId xmlns:a16="http://schemas.microsoft.com/office/drawing/2014/main" id="{28D72B6C-B70F-D50D-80AC-BB3D51A4F5ED}"/>
              </a:ext>
            </a:extLst>
          </p:cNvPr>
          <p:cNvPicPr>
            <a:picLocks noChangeAspect="1" noChangeArrowheads="1"/>
          </p:cNvPicPr>
          <p:nvPr/>
        </p:nvPicPr>
        <p:blipFill>
          <a:blip r:embed="rId2">
            <a:alphaModFix amt="24000"/>
            <a:extLst>
              <a:ext uri="{BEBA8EAE-BF5A-486C-A8C5-ECC9F3942E4B}">
                <a14:imgProps xmlns:a14="http://schemas.microsoft.com/office/drawing/2010/main">
                  <a14:imgLayer r:embed="rId3">
                    <a14:imgEffect>
                      <a14:brightnessContrast bright="2000" contrast="-38000"/>
                    </a14:imgEffect>
                  </a14:imgLayer>
                </a14:imgProps>
              </a:ext>
              <a:ext uri="{28A0092B-C50C-407E-A947-70E740481C1C}">
                <a14:useLocalDpi xmlns:a14="http://schemas.microsoft.com/office/drawing/2010/main" val="0"/>
              </a:ext>
            </a:extLst>
          </a:blip>
          <a:srcRect/>
          <a:stretch>
            <a:fillRect/>
          </a:stretch>
        </p:blipFill>
        <p:spPr bwMode="auto">
          <a:xfrm>
            <a:off x="1590738" y="168048"/>
            <a:ext cx="9010523" cy="6377174"/>
          </a:xfrm>
          <a:prstGeom prst="rect">
            <a:avLst/>
          </a:prstGeom>
          <a:noFill/>
          <a:effectLst>
            <a:glow rad="1905000">
              <a:schemeClr val="accent1">
                <a:alpha val="20000"/>
              </a:schemeClr>
            </a:glow>
            <a:outerShdw blurRad="50800" dist="50800" dir="5400000" algn="ctr" rotWithShape="0">
              <a:srgbClr val="000000"/>
            </a:outerShdw>
            <a:reflection stA="0" endPos="65000" dist="508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07758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BF182E7-AF08-6D45-8614-6AEA614AB0CA}"/>
              </a:ext>
            </a:extLst>
          </p:cNvPr>
          <p:cNvSpPr txBox="1"/>
          <p:nvPr/>
        </p:nvSpPr>
        <p:spPr>
          <a:xfrm>
            <a:off x="639271" y="501705"/>
            <a:ext cx="10552014" cy="627864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Harrods is an department store in London. Harrods is one of the worlds famed and biggest stores. It has 90,000 square meter of space and is made up of seven floors and 330 departments.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 was established in 1849 by Charles Henry Harrod. Harrods started of in a single room and expanded progressively and by 1880 it became the department stores.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 fascinated wealthy customers because it offered everything commencing clothing, perfumes, food and medication.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 developed into a public company in 1889 and in 1890 it established a bank and estate agency and a department that sold exotic pets until the 1970s.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All through world war 2 it sold extravagance goods to making uniform, parachutes and parts of Lancaster bombs.</a:t>
            </a:r>
          </a:p>
          <a:p>
            <a:endParaRPr lang="en-GB" dirty="0"/>
          </a:p>
        </p:txBody>
      </p:sp>
    </p:spTree>
    <p:extLst>
      <p:ext uri="{BB962C8B-B14F-4D97-AF65-F5344CB8AC3E}">
        <p14:creationId xmlns:p14="http://schemas.microsoft.com/office/powerpoint/2010/main" val="3075649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1000"/>
                                        <p:tgtEl>
                                          <p:spTgt spid="4">
                                            <p:txEl>
                                              <p:pRg st="2" end="2"/>
                                            </p:txEl>
                                          </p:spTgt>
                                        </p:tgtEl>
                                      </p:cBhvr>
                                    </p:animEffect>
                                    <p:anim calcmode="lin" valueType="num">
                                      <p:cBhvr>
                                        <p:cTn id="1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Effect transition="in" filter="barn(inVertical)">
                                      <p:cBhvr>
                                        <p:cTn id="19" dur="500"/>
                                        <p:tgtEl>
                                          <p:spTgt spid="4">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4">
                                            <p:txEl>
                                              <p:pRg st="6" end="6"/>
                                            </p:txEl>
                                          </p:spTgt>
                                        </p:tgtEl>
                                        <p:attrNameLst>
                                          <p:attrName>style.visibility</p:attrName>
                                        </p:attrNameLst>
                                      </p:cBhvr>
                                      <p:to>
                                        <p:strVal val="visible"/>
                                      </p:to>
                                    </p:set>
                                    <p:animEffect transition="in" filter="wipe(down)">
                                      <p:cBhvr>
                                        <p:cTn id="24" dur="500"/>
                                        <p:tgtEl>
                                          <p:spTgt spid="4">
                                            <p:txEl>
                                              <p:pRg st="6" end="6"/>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53" presetClass="entr" presetSubtype="16" fill="hold" nodeType="clickEffect">
                                  <p:stCondLst>
                                    <p:cond delay="0"/>
                                  </p:stCondLst>
                                  <p:childTnLst>
                                    <p:set>
                                      <p:cBhvr>
                                        <p:cTn id="28" dur="1" fill="hold">
                                          <p:stCondLst>
                                            <p:cond delay="0"/>
                                          </p:stCondLst>
                                        </p:cTn>
                                        <p:tgtEl>
                                          <p:spTgt spid="4">
                                            <p:txEl>
                                              <p:pRg st="8" end="8"/>
                                            </p:txEl>
                                          </p:spTgt>
                                        </p:tgtEl>
                                        <p:attrNameLst>
                                          <p:attrName>style.visibility</p:attrName>
                                        </p:attrNameLst>
                                      </p:cBhvr>
                                      <p:to>
                                        <p:strVal val="visible"/>
                                      </p:to>
                                    </p:set>
                                    <p:anim calcmode="lin" valueType="num">
                                      <p:cBhvr>
                                        <p:cTn id="29" dur="500" fill="hold"/>
                                        <p:tgtEl>
                                          <p:spTgt spid="4">
                                            <p:txEl>
                                              <p:pRg st="8" end="8"/>
                                            </p:txEl>
                                          </p:spTgt>
                                        </p:tgtEl>
                                        <p:attrNameLst>
                                          <p:attrName>ppt_w</p:attrName>
                                        </p:attrNameLst>
                                      </p:cBhvr>
                                      <p:tavLst>
                                        <p:tav tm="0">
                                          <p:val>
                                            <p:fltVal val="0"/>
                                          </p:val>
                                        </p:tav>
                                        <p:tav tm="100000">
                                          <p:val>
                                            <p:strVal val="#ppt_w"/>
                                          </p:val>
                                        </p:tav>
                                      </p:tavLst>
                                    </p:anim>
                                    <p:anim calcmode="lin" valueType="num">
                                      <p:cBhvr>
                                        <p:cTn id="30" dur="500" fill="hold"/>
                                        <p:tgtEl>
                                          <p:spTgt spid="4">
                                            <p:txEl>
                                              <p:pRg st="8" end="8"/>
                                            </p:txEl>
                                          </p:spTgt>
                                        </p:tgtEl>
                                        <p:attrNameLst>
                                          <p:attrName>ppt_h</p:attrName>
                                        </p:attrNameLst>
                                      </p:cBhvr>
                                      <p:tavLst>
                                        <p:tav tm="0">
                                          <p:val>
                                            <p:fltVal val="0"/>
                                          </p:val>
                                        </p:tav>
                                        <p:tav tm="100000">
                                          <p:val>
                                            <p:strVal val="#ppt_h"/>
                                          </p:val>
                                        </p:tav>
                                      </p:tavLst>
                                    </p:anim>
                                    <p:animEffect transition="in" filter="fade">
                                      <p:cBhvr>
                                        <p:cTn id="31"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3561B82-4F6E-302C-645D-F9EE5B40E590}"/>
              </a:ext>
            </a:extLst>
          </p:cNvPr>
          <p:cNvSpPr txBox="1"/>
          <p:nvPr/>
        </p:nvSpPr>
        <p:spPr>
          <a:xfrm>
            <a:off x="218485" y="445062"/>
            <a:ext cx="6133763" cy="6186309"/>
          </a:xfrm>
          <a:prstGeom prst="rect">
            <a:avLst/>
          </a:prstGeom>
          <a:noFill/>
        </p:spPr>
        <p:txBody>
          <a:bodyPr wrap="square" rtlCol="0">
            <a:spAutoFit/>
          </a:bodyPr>
          <a:lstStyle/>
          <a:p>
            <a:pPr algn="l"/>
            <a:r>
              <a:rPr lang="en-GB" sz="2400" dirty="0">
                <a:latin typeface="Arial" panose="020B0604020202020204" pitchFamily="34" charset="0"/>
                <a:cs typeface="Arial" panose="020B0604020202020204" pitchFamily="34" charset="0"/>
              </a:rPr>
              <a:t>The services that Harrods provides are:</a:t>
            </a:r>
          </a:p>
          <a:p>
            <a:pPr algn="l"/>
            <a:r>
              <a:rPr lang="en-GB" sz="2400" dirty="0">
                <a:latin typeface="Arial" panose="020B0604020202020204" pitchFamily="34" charset="0"/>
                <a:cs typeface="Arial" panose="020B0604020202020204" pitchFamily="34" charset="0"/>
              </a:rPr>
              <a:t> </a:t>
            </a:r>
          </a:p>
          <a:p>
            <a:pPr algn="l"/>
            <a:r>
              <a:rPr lang="en-GB" b="0" i="0" dirty="0">
                <a:effectLst/>
                <a:latin typeface="Arial" panose="020B0604020202020204" pitchFamily="34" charset="0"/>
                <a:cs typeface="Arial" panose="020B0604020202020204" pitchFamily="34" charset="0"/>
              </a:rPr>
              <a:t>LOWER GROUND FLOOR</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Beauty Events &amp; Services</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Fine Wines &amp; Spirits</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Flowers, Cards &amp; Gifts</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The Harrods Bookshop</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Luggage &amp; Accessories</a:t>
            </a:r>
          </a:p>
          <a:p>
            <a:pPr algn="l"/>
            <a:endParaRPr lang="en-GB" b="0" i="0" dirty="0">
              <a:effectLst/>
              <a:latin typeface="Arial" panose="020B0604020202020204" pitchFamily="34" charset="0"/>
              <a:cs typeface="Arial" panose="020B0604020202020204" pitchFamily="34" charset="0"/>
            </a:endParaRPr>
          </a:p>
          <a:p>
            <a:pPr algn="l"/>
            <a:r>
              <a:rPr lang="en-GB" b="0" i="0" dirty="0">
                <a:effectLst/>
                <a:latin typeface="Arial" panose="020B0604020202020204" pitchFamily="34" charset="0"/>
                <a:cs typeface="Arial" panose="020B0604020202020204" pitchFamily="34" charset="0"/>
              </a:rPr>
              <a:t>GROUND FLOOR</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The Beauty Halls</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Fine Jewellery &amp; Watches</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The Food Halls</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Luxury Accessories</a:t>
            </a:r>
          </a:p>
          <a:p>
            <a:pPr algn="l"/>
            <a:endParaRPr lang="en-GB" b="0" i="0" dirty="0">
              <a:effectLst/>
              <a:latin typeface="Arial" panose="020B0604020202020204" pitchFamily="34" charset="0"/>
              <a:cs typeface="Arial" panose="020B0604020202020204" pitchFamily="34" charset="0"/>
            </a:endParaRPr>
          </a:p>
          <a:p>
            <a:pPr algn="l"/>
            <a:r>
              <a:rPr lang="en-GB" b="0" i="0" dirty="0">
                <a:effectLst/>
                <a:latin typeface="Arial" panose="020B0604020202020204" pitchFamily="34" charset="0"/>
                <a:cs typeface="Arial" panose="020B0604020202020204" pitchFamily="34" charset="0"/>
              </a:rPr>
              <a:t>FIRST FLOOR</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Womenswear</a:t>
            </a:r>
          </a:p>
          <a:p>
            <a:pPr algn="l"/>
            <a:endParaRPr lang="en-GB" b="0" i="0" dirty="0">
              <a:effectLst/>
              <a:latin typeface="Arial" panose="020B0604020202020204" pitchFamily="34" charset="0"/>
              <a:cs typeface="Arial" panose="020B0604020202020204" pitchFamily="34" charset="0"/>
            </a:endParaRPr>
          </a:p>
          <a:p>
            <a:pPr algn="l"/>
            <a:r>
              <a:rPr lang="en-GB" b="0" i="0" dirty="0">
                <a:effectLst/>
                <a:latin typeface="Arial" panose="020B0604020202020204" pitchFamily="34" charset="0"/>
                <a:cs typeface="Arial" panose="020B0604020202020204" pitchFamily="34" charset="0"/>
              </a:rPr>
              <a:t>SECOND FLOOR</a:t>
            </a:r>
            <a:br>
              <a:rPr lang="en-GB" b="0" i="0" dirty="0">
                <a:solidFill>
                  <a:srgbClr val="424242"/>
                </a:solidFill>
                <a:effectLst/>
                <a:latin typeface="Arial" panose="020B0604020202020204" pitchFamily="34" charset="0"/>
                <a:cs typeface="Arial" panose="020B0604020202020204" pitchFamily="34" charset="0"/>
              </a:rPr>
            </a:br>
            <a:r>
              <a:rPr lang="en-GB" b="0" i="0" dirty="0">
                <a:solidFill>
                  <a:srgbClr val="424242"/>
                </a:solidFill>
                <a:effectLst/>
                <a:latin typeface="Arial" panose="020B0604020202020204" pitchFamily="34" charset="0"/>
                <a:cs typeface="Arial" panose="020B0604020202020204" pitchFamily="34" charset="0"/>
              </a:rPr>
              <a:t>Menswear</a:t>
            </a:r>
          </a:p>
          <a:p>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7370391-1CEB-C1D0-9928-CC70DF73C8A3}"/>
              </a:ext>
            </a:extLst>
          </p:cNvPr>
          <p:cNvSpPr txBox="1"/>
          <p:nvPr/>
        </p:nvSpPr>
        <p:spPr>
          <a:xfrm>
            <a:off x="3498456" y="1149070"/>
            <a:ext cx="4402068" cy="4247317"/>
          </a:xfrm>
          <a:prstGeom prst="rect">
            <a:avLst/>
          </a:prstGeom>
          <a:noFill/>
        </p:spPr>
        <p:txBody>
          <a:bodyPr wrap="square" rtlCol="0">
            <a:spAutoFit/>
          </a:bodyPr>
          <a:lstStyle/>
          <a:p>
            <a:r>
              <a:rPr lang="en-GB" b="0" i="0" dirty="0">
                <a:effectLst/>
                <a:latin typeface="Arial" panose="020B0604020202020204" pitchFamily="34" charset="0"/>
                <a:cs typeface="Arial" panose="020B0604020202020204" pitchFamily="34" charset="0"/>
              </a:rPr>
              <a:t>THIRD FLOOR</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Home &amp; Furniture</a:t>
            </a:r>
          </a:p>
          <a:p>
            <a:pPr algn="l"/>
            <a:endParaRPr lang="en-GB" b="0" i="0" dirty="0">
              <a:effectLst/>
              <a:latin typeface="Arial" panose="020B0604020202020204" pitchFamily="34" charset="0"/>
              <a:cs typeface="Arial" panose="020B0604020202020204" pitchFamily="34" charset="0"/>
            </a:endParaRPr>
          </a:p>
          <a:p>
            <a:pPr algn="l"/>
            <a:r>
              <a:rPr lang="en-GB" b="0" i="0" dirty="0">
                <a:effectLst/>
                <a:latin typeface="Arial" panose="020B0604020202020204" pitchFamily="34" charset="0"/>
                <a:cs typeface="Arial" panose="020B0604020202020204" pitchFamily="34" charset="0"/>
              </a:rPr>
              <a:t>FOURTH FLOOR</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Childrenswear, Toys &amp; Wizarding World</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Women's Contemporary &amp; Denim</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The Wellness Clinic</a:t>
            </a:r>
          </a:p>
          <a:p>
            <a:pPr algn="l"/>
            <a:endParaRPr lang="en-GB" b="0" i="0" dirty="0">
              <a:effectLst/>
              <a:latin typeface="Arial" panose="020B0604020202020204" pitchFamily="34" charset="0"/>
              <a:cs typeface="Arial" panose="020B0604020202020204" pitchFamily="34" charset="0"/>
            </a:endParaRPr>
          </a:p>
          <a:p>
            <a:pPr algn="l"/>
            <a:r>
              <a:rPr lang="en-GB" b="0" i="0" dirty="0">
                <a:effectLst/>
                <a:latin typeface="Arial" panose="020B0604020202020204" pitchFamily="34" charset="0"/>
                <a:cs typeface="Arial" panose="020B0604020202020204" pitchFamily="34" charset="0"/>
              </a:rPr>
              <a:t>FIFTH FLOOR</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Hair &amp; Beauty Salon</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Shoe Heaven</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Technology</a:t>
            </a:r>
          </a:p>
          <a:p>
            <a:pPr algn="l"/>
            <a:endParaRPr lang="en-GB" b="0" i="0" dirty="0">
              <a:effectLst/>
              <a:latin typeface="Arial" panose="020B0604020202020204" pitchFamily="34" charset="0"/>
              <a:cs typeface="Arial" panose="020B0604020202020204" pitchFamily="34" charset="0"/>
            </a:endParaRPr>
          </a:p>
          <a:p>
            <a:pPr algn="l"/>
            <a:r>
              <a:rPr lang="en-GB" b="0" i="0" dirty="0">
                <a:effectLst/>
                <a:latin typeface="Arial" panose="020B0604020202020204" pitchFamily="34" charset="0"/>
                <a:cs typeface="Arial" panose="020B0604020202020204" pitchFamily="34" charset="0"/>
              </a:rPr>
              <a:t>SIXTH FLOOR</a:t>
            </a: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Salon de Parfums</a:t>
            </a:r>
          </a:p>
        </p:txBody>
      </p:sp>
      <p:sp>
        <p:nvSpPr>
          <p:cNvPr id="5" name="TextBox 4">
            <a:extLst>
              <a:ext uri="{FF2B5EF4-FFF2-40B4-BE49-F238E27FC236}">
                <a16:creationId xmlns:a16="http://schemas.microsoft.com/office/drawing/2014/main" id="{526B4BBB-3087-ECF5-B01B-8795047A2AB7}"/>
              </a:ext>
            </a:extLst>
          </p:cNvPr>
          <p:cNvSpPr txBox="1"/>
          <p:nvPr/>
        </p:nvSpPr>
        <p:spPr>
          <a:xfrm>
            <a:off x="8159470" y="305068"/>
            <a:ext cx="3279971" cy="6247864"/>
          </a:xfrm>
          <a:prstGeom prst="rect">
            <a:avLst/>
          </a:prstGeom>
          <a:noFill/>
        </p:spPr>
        <p:txBody>
          <a:bodyPr wrap="square" rtlCol="0">
            <a:spAutoFit/>
          </a:bodyPr>
          <a:lstStyle/>
          <a:p>
            <a:pPr algn="l"/>
            <a:r>
              <a:rPr lang="en-GB" sz="1600" b="0" i="0" dirty="0">
                <a:effectLst/>
                <a:latin typeface="Arial" panose="020B0604020202020204" pitchFamily="34" charset="0"/>
                <a:cs typeface="Arial" panose="020B0604020202020204" pitchFamily="34" charset="0"/>
              </a:rPr>
              <a:t>LOWER GROUND FLOOR</a:t>
            </a:r>
            <a:br>
              <a:rPr lang="en-GB" sz="1600" b="0" i="0" dirty="0">
                <a:effectLst/>
                <a:latin typeface="Arial" panose="020B0604020202020204" pitchFamily="34" charset="0"/>
                <a:cs typeface="Arial" panose="020B0604020202020204" pitchFamily="34" charset="0"/>
              </a:rPr>
            </a:br>
            <a:r>
              <a:rPr lang="en-GB" sz="1600" b="0" i="0" dirty="0" err="1">
                <a:effectLst/>
                <a:latin typeface="Arial" panose="020B0604020202020204" pitchFamily="34" charset="0"/>
                <a:cs typeface="Arial" panose="020B0604020202020204" pitchFamily="34" charset="0"/>
              </a:rPr>
              <a:t>Bacarrat</a:t>
            </a:r>
            <a:r>
              <a:rPr lang="en-GB" sz="1600" b="0" i="0" dirty="0">
                <a:effectLst/>
                <a:latin typeface="Arial" panose="020B0604020202020204" pitchFamily="34" charset="0"/>
                <a:cs typeface="Arial" panose="020B0604020202020204" pitchFamily="34" charset="0"/>
              </a:rPr>
              <a:t> Bar</a:t>
            </a:r>
            <a:br>
              <a:rPr lang="en-GB" sz="1600" b="0" i="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Harrods Social by Jason Atherton</a:t>
            </a:r>
            <a:br>
              <a:rPr lang="en-GB" sz="1600" b="0" i="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The Tiffany Blue Box Café</a:t>
            </a:r>
          </a:p>
          <a:p>
            <a:pPr algn="l"/>
            <a:endParaRPr lang="en-GB" sz="1600" b="0" i="0" dirty="0">
              <a:effectLst/>
              <a:latin typeface="Arial" panose="020B0604020202020204" pitchFamily="34" charset="0"/>
              <a:cs typeface="Arial" panose="020B0604020202020204" pitchFamily="34" charset="0"/>
            </a:endParaRPr>
          </a:p>
          <a:p>
            <a:pPr algn="l"/>
            <a:r>
              <a:rPr lang="en-GB" sz="1600" b="0" i="0" dirty="0">
                <a:effectLst/>
                <a:latin typeface="Arial" panose="020B0604020202020204" pitchFamily="34" charset="0"/>
                <a:cs typeface="Arial" panose="020B0604020202020204" pitchFamily="34" charset="0"/>
              </a:rPr>
              <a:t>GROUND FLOOR</a:t>
            </a:r>
            <a:br>
              <a:rPr lang="en-GB" sz="1600" b="0" i="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Dining Hall</a:t>
            </a:r>
            <a:br>
              <a:rPr lang="en-GB" sz="1600" b="0" i="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The Coffee Bar</a:t>
            </a:r>
            <a:br>
              <a:rPr lang="en-GB" sz="1600" b="0" i="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Café Juliette</a:t>
            </a:r>
          </a:p>
          <a:p>
            <a:pPr algn="l"/>
            <a:endParaRPr lang="en-GB" sz="1600" b="0" i="0" dirty="0">
              <a:effectLst/>
              <a:latin typeface="Arial" panose="020B0604020202020204" pitchFamily="34" charset="0"/>
              <a:cs typeface="Arial" panose="020B0604020202020204" pitchFamily="34" charset="0"/>
            </a:endParaRPr>
          </a:p>
          <a:p>
            <a:pPr algn="l"/>
            <a:r>
              <a:rPr lang="en-GB" sz="1600" b="0" i="0" dirty="0">
                <a:effectLst/>
                <a:latin typeface="Arial" panose="020B0604020202020204" pitchFamily="34" charset="0"/>
                <a:cs typeface="Arial" panose="020B0604020202020204" pitchFamily="34" charset="0"/>
              </a:rPr>
              <a:t>SECOND FLOOR</a:t>
            </a:r>
            <a:br>
              <a:rPr lang="en-GB" sz="1600" b="0" i="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Pizzeria &amp; </a:t>
            </a:r>
            <a:r>
              <a:rPr lang="en-GB" sz="1600" b="0" i="0" dirty="0" err="1">
                <a:effectLst/>
                <a:latin typeface="Arial" panose="020B0604020202020204" pitchFamily="34" charset="0"/>
                <a:cs typeface="Arial" panose="020B0604020202020204" pitchFamily="34" charset="0"/>
              </a:rPr>
              <a:t>Pasqua</a:t>
            </a:r>
            <a:br>
              <a:rPr lang="en-GB" sz="1600" b="0" i="0" dirty="0">
                <a:effectLst/>
                <a:latin typeface="Arial" panose="020B0604020202020204" pitchFamily="34" charset="0"/>
                <a:cs typeface="Arial" panose="020B0604020202020204" pitchFamily="34" charset="0"/>
              </a:rPr>
            </a:br>
            <a:r>
              <a:rPr lang="en-GB" sz="1600" b="0" i="0" dirty="0" err="1">
                <a:effectLst/>
                <a:latin typeface="Arial" panose="020B0604020202020204" pitchFamily="34" charset="0"/>
                <a:cs typeface="Arial" panose="020B0604020202020204" pitchFamily="34" charset="0"/>
              </a:rPr>
              <a:t>Em</a:t>
            </a:r>
            <a:r>
              <a:rPr lang="en-GB" sz="1600" b="0" i="0" dirty="0">
                <a:effectLst/>
                <a:latin typeface="Arial" panose="020B0604020202020204" pitchFamily="34" charset="0"/>
                <a:cs typeface="Arial" panose="020B0604020202020204" pitchFamily="34" charset="0"/>
              </a:rPr>
              <a:t> </a:t>
            </a:r>
            <a:r>
              <a:rPr lang="en-GB" sz="1600" b="0" i="0" dirty="0" err="1">
                <a:effectLst/>
                <a:latin typeface="Arial" panose="020B0604020202020204" pitchFamily="34" charset="0"/>
                <a:cs typeface="Arial" panose="020B0604020202020204" pitchFamily="34" charset="0"/>
              </a:rPr>
              <a:t>Sherif</a:t>
            </a:r>
            <a:endParaRPr lang="en-GB" sz="1600" b="0" i="0" dirty="0">
              <a:effectLst/>
              <a:latin typeface="Arial" panose="020B0604020202020204" pitchFamily="34" charset="0"/>
              <a:cs typeface="Arial" panose="020B0604020202020204" pitchFamily="34" charset="0"/>
            </a:endParaRPr>
          </a:p>
          <a:p>
            <a:pPr algn="l"/>
            <a:endParaRPr lang="en-GB" sz="1600" b="0" i="0" dirty="0">
              <a:effectLst/>
              <a:latin typeface="Arial" panose="020B0604020202020204" pitchFamily="34" charset="0"/>
              <a:cs typeface="Arial" panose="020B0604020202020204" pitchFamily="34" charset="0"/>
            </a:endParaRPr>
          </a:p>
          <a:p>
            <a:pPr algn="l"/>
            <a:r>
              <a:rPr lang="en-GB" sz="1600" b="0" i="0" dirty="0">
                <a:effectLst/>
                <a:latin typeface="Arial" panose="020B0604020202020204" pitchFamily="34" charset="0"/>
                <a:cs typeface="Arial" panose="020B0604020202020204" pitchFamily="34" charset="0"/>
              </a:rPr>
              <a:t>THIRD FLOOR</a:t>
            </a:r>
            <a:br>
              <a:rPr lang="en-GB" sz="1600" b="0" i="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Harrods Café</a:t>
            </a:r>
          </a:p>
          <a:p>
            <a:pPr algn="l"/>
            <a:endParaRPr lang="en-GB" sz="1600" b="0" i="0" dirty="0">
              <a:effectLst/>
              <a:latin typeface="Arial" panose="020B0604020202020204" pitchFamily="34" charset="0"/>
              <a:cs typeface="Arial" panose="020B0604020202020204" pitchFamily="34" charset="0"/>
            </a:endParaRPr>
          </a:p>
          <a:p>
            <a:pPr algn="l"/>
            <a:r>
              <a:rPr lang="en-GB" sz="1600" b="0" i="0" dirty="0">
                <a:effectLst/>
                <a:latin typeface="Arial" panose="020B0604020202020204" pitchFamily="34" charset="0"/>
                <a:cs typeface="Arial" panose="020B0604020202020204" pitchFamily="34" charset="0"/>
              </a:rPr>
              <a:t>FOURTH FLOOR</a:t>
            </a:r>
            <a:br>
              <a:rPr lang="en-GB" sz="1600" b="0" i="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Harrods Garden Terrace</a:t>
            </a:r>
            <a:br>
              <a:rPr lang="en-GB" sz="1600" b="0" i="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Gordon Ramsay Burger</a:t>
            </a:r>
            <a:br>
              <a:rPr lang="en-GB" sz="1600" b="0" i="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The Harrods Tea Rooms</a:t>
            </a:r>
            <a:br>
              <a:rPr lang="en-GB" sz="1600" b="0" i="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The Lebanese Bakery</a:t>
            </a:r>
          </a:p>
          <a:p>
            <a:pPr algn="l"/>
            <a:endParaRPr lang="en-GB" sz="1600" b="0" i="0" dirty="0">
              <a:effectLst/>
              <a:latin typeface="Arial" panose="020B0604020202020204" pitchFamily="34" charset="0"/>
              <a:cs typeface="Arial" panose="020B0604020202020204" pitchFamily="34" charset="0"/>
            </a:endParaRPr>
          </a:p>
          <a:p>
            <a:pPr algn="l"/>
            <a:r>
              <a:rPr lang="en-GB" sz="1600" b="0" i="0" dirty="0">
                <a:effectLst/>
                <a:latin typeface="Arial" panose="020B0604020202020204" pitchFamily="34" charset="0"/>
                <a:cs typeface="Arial" panose="020B0604020202020204" pitchFamily="34" charset="0"/>
              </a:rPr>
              <a:t>FIFTH FLOOR</a:t>
            </a:r>
            <a:br>
              <a:rPr lang="en-GB" sz="1600" b="0" i="0" dirty="0">
                <a:effectLst/>
                <a:latin typeface="Arial" panose="020B0604020202020204" pitchFamily="34" charset="0"/>
                <a:cs typeface="Arial" panose="020B0604020202020204" pitchFamily="34" charset="0"/>
              </a:rPr>
            </a:br>
            <a:r>
              <a:rPr lang="en-GB" sz="1600" b="0" i="0" dirty="0">
                <a:effectLst/>
                <a:latin typeface="Arial" panose="020B0604020202020204" pitchFamily="34" charset="0"/>
                <a:cs typeface="Arial" panose="020B0604020202020204" pitchFamily="34" charset="0"/>
              </a:rPr>
              <a:t>Chai Wu</a:t>
            </a:r>
          </a:p>
        </p:txBody>
      </p:sp>
      <p:sp>
        <p:nvSpPr>
          <p:cNvPr id="6" name="TextBox 5">
            <a:extLst>
              <a:ext uri="{FF2B5EF4-FFF2-40B4-BE49-F238E27FC236}">
                <a16:creationId xmlns:a16="http://schemas.microsoft.com/office/drawing/2014/main" id="{9ED68B55-0CE8-D52C-A597-25DBE6A0606C}"/>
              </a:ext>
            </a:extLst>
          </p:cNvPr>
          <p:cNvSpPr txBox="1"/>
          <p:nvPr/>
        </p:nvSpPr>
        <p:spPr>
          <a:xfrm>
            <a:off x="2605635" y="6400800"/>
            <a:ext cx="4402068" cy="553998"/>
          </a:xfrm>
          <a:prstGeom prst="rect">
            <a:avLst/>
          </a:prstGeom>
          <a:noFill/>
        </p:spPr>
        <p:txBody>
          <a:bodyPr wrap="square" rtlCol="0">
            <a:spAutoFit/>
          </a:bodyPr>
          <a:lstStyle/>
          <a:p>
            <a:r>
              <a:rPr lang="en-GB" sz="1200" dirty="0">
                <a:hlinkClick r:id="rId2"/>
              </a:rPr>
              <a:t>Store Guide | Harrods UK</a:t>
            </a:r>
            <a:endParaRPr lang="en-GB" sz="1200" dirty="0"/>
          </a:p>
          <a:p>
            <a:endParaRPr lang="en-GB" dirty="0"/>
          </a:p>
        </p:txBody>
      </p:sp>
    </p:spTree>
    <p:extLst>
      <p:ext uri="{BB962C8B-B14F-4D97-AF65-F5344CB8AC3E}">
        <p14:creationId xmlns:p14="http://schemas.microsoft.com/office/powerpoint/2010/main" val="1519315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wipe(down)">
                                      <p:cBhvr>
                                        <p:cTn id="13" dur="500"/>
                                        <p:tgtEl>
                                          <p:spTgt spid="3">
                                            <p:txEl>
                                              <p:pRg st="4" end="4"/>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45" presetClass="entr" presetSubtype="0" fill="hold" nodeType="click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2000"/>
                                        <p:tgtEl>
                                          <p:spTgt spid="3">
                                            <p:txEl>
                                              <p:pRg st="6" end="6"/>
                                            </p:txEl>
                                          </p:spTgt>
                                        </p:tgtEl>
                                      </p:cBhvr>
                                    </p:animEffect>
                                    <p:anim calcmode="lin" valueType="num">
                                      <p:cBhvr>
                                        <p:cTn id="19" dur="2000" fill="hold"/>
                                        <p:tgtEl>
                                          <p:spTgt spid="3">
                                            <p:txEl>
                                              <p:pRg st="6" end="6"/>
                                            </p:txEl>
                                          </p:spTgt>
                                        </p:tgtEl>
                                        <p:attrNameLst>
                                          <p:attrName>ppt_w</p:attrName>
                                        </p:attrNameLst>
                                      </p:cBhvr>
                                      <p:tavLst>
                                        <p:tav tm="0" fmla="#ppt_w*sin(2.5*pi*$)">
                                          <p:val>
                                            <p:fltVal val="0"/>
                                          </p:val>
                                        </p:tav>
                                        <p:tav tm="100000">
                                          <p:val>
                                            <p:fltVal val="1"/>
                                          </p:val>
                                        </p:tav>
                                      </p:tavLst>
                                    </p:anim>
                                    <p:anim calcmode="lin" valueType="num">
                                      <p:cBhvr>
                                        <p:cTn id="20" dur="2000" fill="hold"/>
                                        <p:tgtEl>
                                          <p:spTgt spid="3">
                                            <p:txEl>
                                              <p:pRg st="6" end="6"/>
                                            </p:txEl>
                                          </p:spTgt>
                                        </p:tgtEl>
                                        <p:attrNameLst>
                                          <p:attrName>ppt_h</p:attrName>
                                        </p:attrNameLst>
                                      </p:cBhvr>
                                      <p:tavLst>
                                        <p:tav tm="0">
                                          <p:val>
                                            <p:strVal val="#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5" dur="500"/>
                                        <p:tgtEl>
                                          <p:spTgt spid="3">
                                            <p:txEl>
                                              <p:pRg st="8" end="8"/>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4">
                                            <p:txEl>
                                              <p:pRg st="0" end="0"/>
                                            </p:txEl>
                                          </p:spTgt>
                                        </p:tgtEl>
                                        <p:attrNameLst>
                                          <p:attrName>style.visibility</p:attrName>
                                        </p:attrNameLst>
                                      </p:cBhvr>
                                      <p:to>
                                        <p:strVal val="visible"/>
                                      </p:to>
                                    </p:set>
                                    <p:anim calcmode="lin" valueType="num">
                                      <p:cBhvr additive="base">
                                        <p:cTn id="30"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6" presetClass="entr" presetSubtype="0" fill="hold" nodeType="clickEffect">
                                  <p:stCondLst>
                                    <p:cond delay="0"/>
                                  </p:stCondLst>
                                  <p:childTnLst>
                                    <p:set>
                                      <p:cBhvr>
                                        <p:cTn id="35" dur="1" fill="hold">
                                          <p:stCondLst>
                                            <p:cond delay="0"/>
                                          </p:stCondLst>
                                        </p:cTn>
                                        <p:tgtEl>
                                          <p:spTgt spid="4">
                                            <p:txEl>
                                              <p:pRg st="2" end="2"/>
                                            </p:txEl>
                                          </p:spTgt>
                                        </p:tgtEl>
                                        <p:attrNameLst>
                                          <p:attrName>style.visibility</p:attrName>
                                        </p:attrNameLst>
                                      </p:cBhvr>
                                      <p:to>
                                        <p:strVal val="visible"/>
                                      </p:to>
                                    </p:set>
                                    <p:animEffect transition="in" filter="wipe(down)">
                                      <p:cBhvr>
                                        <p:cTn id="36" dur="580">
                                          <p:stCondLst>
                                            <p:cond delay="0"/>
                                          </p:stCondLst>
                                        </p:cTn>
                                        <p:tgtEl>
                                          <p:spTgt spid="4">
                                            <p:txEl>
                                              <p:pRg st="2" end="2"/>
                                            </p:txEl>
                                          </p:spTgt>
                                        </p:tgtEl>
                                      </p:cBhvr>
                                    </p:animEffect>
                                    <p:anim calcmode="lin" valueType="num">
                                      <p:cBhvr>
                                        <p:cTn id="37" dur="1822" tmFilter="0,0; 0.14,0.36; 0.43,0.73; 0.71,0.91; 1.0,1.0">
                                          <p:stCondLst>
                                            <p:cond delay="0"/>
                                          </p:stCondLst>
                                        </p:cTn>
                                        <p:tgtEl>
                                          <p:spTgt spid="4">
                                            <p:txEl>
                                              <p:pRg st="2" end="2"/>
                                            </p:txEl>
                                          </p:spTgt>
                                        </p:tgtEl>
                                        <p:attrNameLst>
                                          <p:attrName>ppt_x</p:attrName>
                                        </p:attrNameLst>
                                      </p:cBhvr>
                                      <p:tavLst>
                                        <p:tav tm="0">
                                          <p:val>
                                            <p:strVal val="#ppt_x-0.25"/>
                                          </p:val>
                                        </p:tav>
                                        <p:tav tm="100000">
                                          <p:val>
                                            <p:strVal val="#ppt_x"/>
                                          </p:val>
                                        </p:tav>
                                      </p:tavLst>
                                    </p:anim>
                                    <p:anim calcmode="lin" valueType="num">
                                      <p:cBhvr>
                                        <p:cTn id="38" dur="664" tmFilter="0.0,0.0; 0.25,0.07; 0.50,0.2; 0.75,0.467; 1.0,1.0">
                                          <p:stCondLst>
                                            <p:cond delay="0"/>
                                          </p:stCondLst>
                                        </p:cTn>
                                        <p:tgtEl>
                                          <p:spTgt spid="4">
                                            <p:txEl>
                                              <p:pRg st="2" end="2"/>
                                            </p:txEl>
                                          </p:spTgt>
                                        </p:tgtEl>
                                        <p:attrNameLst>
                                          <p:attrName>ppt_y</p:attrName>
                                        </p:attrNameLst>
                                      </p:cBhvr>
                                      <p:tavLst>
                                        <p:tav tm="0" fmla="#ppt_y-sin(pi*$)/3">
                                          <p:val>
                                            <p:fltVal val="0.5"/>
                                          </p:val>
                                        </p:tav>
                                        <p:tav tm="100000">
                                          <p:val>
                                            <p:fltVal val="1"/>
                                          </p:val>
                                        </p:tav>
                                      </p:tavLst>
                                    </p:anim>
                                    <p:anim calcmode="lin" valueType="num">
                                      <p:cBhvr>
                                        <p:cTn id="39" dur="664" tmFilter="0, 0; 0.125,0.2665; 0.25,0.4; 0.375,0.465; 0.5,0.5;  0.625,0.535; 0.75,0.6; 0.875,0.7335; 1,1">
                                          <p:stCondLst>
                                            <p:cond delay="664"/>
                                          </p:stCondLst>
                                        </p:cTn>
                                        <p:tgtEl>
                                          <p:spTgt spid="4">
                                            <p:txEl>
                                              <p:pRg st="2" end="2"/>
                                            </p:txEl>
                                          </p:spTgt>
                                        </p:tgtEl>
                                        <p:attrNameLst>
                                          <p:attrName>ppt_y</p:attrName>
                                        </p:attrNameLst>
                                      </p:cBhvr>
                                      <p:tavLst>
                                        <p:tav tm="0" fmla="#ppt_y-sin(pi*$)/9">
                                          <p:val>
                                            <p:fltVal val="0"/>
                                          </p:val>
                                        </p:tav>
                                        <p:tav tm="100000">
                                          <p:val>
                                            <p:fltVal val="1"/>
                                          </p:val>
                                        </p:tav>
                                      </p:tavLst>
                                    </p:anim>
                                    <p:anim calcmode="lin" valueType="num">
                                      <p:cBhvr>
                                        <p:cTn id="40" dur="332" tmFilter="0, 0; 0.125,0.2665; 0.25,0.4; 0.375,0.465; 0.5,0.5;  0.625,0.535; 0.75,0.6; 0.875,0.7335; 1,1">
                                          <p:stCondLst>
                                            <p:cond delay="1324"/>
                                          </p:stCondLst>
                                        </p:cTn>
                                        <p:tgtEl>
                                          <p:spTgt spid="4">
                                            <p:txEl>
                                              <p:pRg st="2" end="2"/>
                                            </p:txEl>
                                          </p:spTgt>
                                        </p:tgtEl>
                                        <p:attrNameLst>
                                          <p:attrName>ppt_y</p:attrName>
                                        </p:attrNameLst>
                                      </p:cBhvr>
                                      <p:tavLst>
                                        <p:tav tm="0" fmla="#ppt_y-sin(pi*$)/27">
                                          <p:val>
                                            <p:fltVal val="0"/>
                                          </p:val>
                                        </p:tav>
                                        <p:tav tm="100000">
                                          <p:val>
                                            <p:fltVal val="1"/>
                                          </p:val>
                                        </p:tav>
                                      </p:tavLst>
                                    </p:anim>
                                    <p:anim calcmode="lin" valueType="num">
                                      <p:cBhvr>
                                        <p:cTn id="41" dur="164" tmFilter="0, 0; 0.125,0.2665; 0.25,0.4; 0.375,0.465; 0.5,0.5;  0.625,0.535; 0.75,0.6; 0.875,0.7335; 1,1">
                                          <p:stCondLst>
                                            <p:cond delay="1656"/>
                                          </p:stCondLst>
                                        </p:cTn>
                                        <p:tgtEl>
                                          <p:spTgt spid="4">
                                            <p:txEl>
                                              <p:pRg st="2" end="2"/>
                                            </p:txEl>
                                          </p:spTgt>
                                        </p:tgtEl>
                                        <p:attrNameLst>
                                          <p:attrName>ppt_y</p:attrName>
                                        </p:attrNameLst>
                                      </p:cBhvr>
                                      <p:tavLst>
                                        <p:tav tm="0" fmla="#ppt_y-sin(pi*$)/81">
                                          <p:val>
                                            <p:fltVal val="0"/>
                                          </p:val>
                                        </p:tav>
                                        <p:tav tm="100000">
                                          <p:val>
                                            <p:fltVal val="1"/>
                                          </p:val>
                                        </p:tav>
                                      </p:tavLst>
                                    </p:anim>
                                    <p:animScale>
                                      <p:cBhvr>
                                        <p:cTn id="42" dur="26">
                                          <p:stCondLst>
                                            <p:cond delay="650"/>
                                          </p:stCondLst>
                                        </p:cTn>
                                        <p:tgtEl>
                                          <p:spTgt spid="4">
                                            <p:txEl>
                                              <p:pRg st="2" end="2"/>
                                            </p:txEl>
                                          </p:spTgt>
                                        </p:tgtEl>
                                      </p:cBhvr>
                                      <p:to x="100000" y="60000"/>
                                    </p:animScale>
                                    <p:animScale>
                                      <p:cBhvr>
                                        <p:cTn id="43" dur="166" decel="50000">
                                          <p:stCondLst>
                                            <p:cond delay="676"/>
                                          </p:stCondLst>
                                        </p:cTn>
                                        <p:tgtEl>
                                          <p:spTgt spid="4">
                                            <p:txEl>
                                              <p:pRg st="2" end="2"/>
                                            </p:txEl>
                                          </p:spTgt>
                                        </p:tgtEl>
                                      </p:cBhvr>
                                      <p:to x="100000" y="100000"/>
                                    </p:animScale>
                                    <p:animScale>
                                      <p:cBhvr>
                                        <p:cTn id="44" dur="26">
                                          <p:stCondLst>
                                            <p:cond delay="1312"/>
                                          </p:stCondLst>
                                        </p:cTn>
                                        <p:tgtEl>
                                          <p:spTgt spid="4">
                                            <p:txEl>
                                              <p:pRg st="2" end="2"/>
                                            </p:txEl>
                                          </p:spTgt>
                                        </p:tgtEl>
                                      </p:cBhvr>
                                      <p:to x="100000" y="80000"/>
                                    </p:animScale>
                                    <p:animScale>
                                      <p:cBhvr>
                                        <p:cTn id="45" dur="166" decel="50000">
                                          <p:stCondLst>
                                            <p:cond delay="1338"/>
                                          </p:stCondLst>
                                        </p:cTn>
                                        <p:tgtEl>
                                          <p:spTgt spid="4">
                                            <p:txEl>
                                              <p:pRg st="2" end="2"/>
                                            </p:txEl>
                                          </p:spTgt>
                                        </p:tgtEl>
                                      </p:cBhvr>
                                      <p:to x="100000" y="100000"/>
                                    </p:animScale>
                                    <p:animScale>
                                      <p:cBhvr>
                                        <p:cTn id="46" dur="26">
                                          <p:stCondLst>
                                            <p:cond delay="1642"/>
                                          </p:stCondLst>
                                        </p:cTn>
                                        <p:tgtEl>
                                          <p:spTgt spid="4">
                                            <p:txEl>
                                              <p:pRg st="2" end="2"/>
                                            </p:txEl>
                                          </p:spTgt>
                                        </p:tgtEl>
                                      </p:cBhvr>
                                      <p:to x="100000" y="90000"/>
                                    </p:animScale>
                                    <p:animScale>
                                      <p:cBhvr>
                                        <p:cTn id="47" dur="166" decel="50000">
                                          <p:stCondLst>
                                            <p:cond delay="1668"/>
                                          </p:stCondLst>
                                        </p:cTn>
                                        <p:tgtEl>
                                          <p:spTgt spid="4">
                                            <p:txEl>
                                              <p:pRg st="2" end="2"/>
                                            </p:txEl>
                                          </p:spTgt>
                                        </p:tgtEl>
                                      </p:cBhvr>
                                      <p:to x="100000" y="100000"/>
                                    </p:animScale>
                                    <p:animScale>
                                      <p:cBhvr>
                                        <p:cTn id="48" dur="26">
                                          <p:stCondLst>
                                            <p:cond delay="1808"/>
                                          </p:stCondLst>
                                        </p:cTn>
                                        <p:tgtEl>
                                          <p:spTgt spid="4">
                                            <p:txEl>
                                              <p:pRg st="2" end="2"/>
                                            </p:txEl>
                                          </p:spTgt>
                                        </p:tgtEl>
                                      </p:cBhvr>
                                      <p:to x="100000" y="95000"/>
                                    </p:animScale>
                                    <p:animScale>
                                      <p:cBhvr>
                                        <p:cTn id="49" dur="166" decel="50000">
                                          <p:stCondLst>
                                            <p:cond delay="1834"/>
                                          </p:stCondLst>
                                        </p:cTn>
                                        <p:tgtEl>
                                          <p:spTgt spid="4">
                                            <p:txEl>
                                              <p:pRg st="2" end="2"/>
                                            </p:txEl>
                                          </p:spTgt>
                                        </p:tgtEl>
                                      </p:cBhvr>
                                      <p:to x="100000" y="100000"/>
                                    </p:animScale>
                                  </p:childTnLst>
                                </p:cTn>
                              </p:par>
                            </p:childTnLst>
                          </p:cTn>
                        </p:par>
                      </p:childTnLst>
                    </p:cTn>
                  </p:par>
                  <p:par>
                    <p:cTn id="50" fill="hold">
                      <p:stCondLst>
                        <p:cond delay="indefinite"/>
                      </p:stCondLst>
                      <p:childTnLst>
                        <p:par>
                          <p:cTn id="51" fill="hold">
                            <p:stCondLst>
                              <p:cond delay="0"/>
                            </p:stCondLst>
                            <p:childTnLst>
                              <p:par>
                                <p:cTn id="52" presetID="21" presetClass="entr" presetSubtype="1" fill="hold" nodeType="clickEffect">
                                  <p:stCondLst>
                                    <p:cond delay="0"/>
                                  </p:stCondLst>
                                  <p:childTnLst>
                                    <p:set>
                                      <p:cBhvr>
                                        <p:cTn id="53" dur="1" fill="hold">
                                          <p:stCondLst>
                                            <p:cond delay="0"/>
                                          </p:stCondLst>
                                        </p:cTn>
                                        <p:tgtEl>
                                          <p:spTgt spid="4">
                                            <p:txEl>
                                              <p:pRg st="4" end="4"/>
                                            </p:txEl>
                                          </p:spTgt>
                                        </p:tgtEl>
                                        <p:attrNameLst>
                                          <p:attrName>style.visibility</p:attrName>
                                        </p:attrNameLst>
                                      </p:cBhvr>
                                      <p:to>
                                        <p:strVal val="visible"/>
                                      </p:to>
                                    </p:set>
                                    <p:animEffect transition="in" filter="wheel(1)">
                                      <p:cBhvr>
                                        <p:cTn id="54" dur="2000"/>
                                        <p:tgtEl>
                                          <p:spTgt spid="4">
                                            <p:txEl>
                                              <p:pRg st="4" end="4"/>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6" presetClass="entr" presetSubtype="16" fill="hold" nodeType="clickEffect">
                                  <p:stCondLst>
                                    <p:cond delay="0"/>
                                  </p:stCondLst>
                                  <p:childTnLst>
                                    <p:set>
                                      <p:cBhvr>
                                        <p:cTn id="58" dur="1" fill="hold">
                                          <p:stCondLst>
                                            <p:cond delay="0"/>
                                          </p:stCondLst>
                                        </p:cTn>
                                        <p:tgtEl>
                                          <p:spTgt spid="4">
                                            <p:txEl>
                                              <p:pRg st="6" end="6"/>
                                            </p:txEl>
                                          </p:spTgt>
                                        </p:tgtEl>
                                        <p:attrNameLst>
                                          <p:attrName>style.visibility</p:attrName>
                                        </p:attrNameLst>
                                      </p:cBhvr>
                                      <p:to>
                                        <p:strVal val="visible"/>
                                      </p:to>
                                    </p:set>
                                    <p:animEffect transition="in" filter="circle(in)">
                                      <p:cBhvr>
                                        <p:cTn id="59" dur="2000"/>
                                        <p:tgtEl>
                                          <p:spTgt spid="4">
                                            <p:txEl>
                                              <p:pRg st="6" end="6"/>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53" presetClass="entr" presetSubtype="16" fill="hold" nodeType="clickEffect">
                                  <p:stCondLst>
                                    <p:cond delay="0"/>
                                  </p:stCondLst>
                                  <p:childTnLst>
                                    <p:set>
                                      <p:cBhvr>
                                        <p:cTn id="63" dur="1" fill="hold">
                                          <p:stCondLst>
                                            <p:cond delay="0"/>
                                          </p:stCondLst>
                                        </p:cTn>
                                        <p:tgtEl>
                                          <p:spTgt spid="5">
                                            <p:txEl>
                                              <p:pRg st="0" end="0"/>
                                            </p:txEl>
                                          </p:spTgt>
                                        </p:tgtEl>
                                        <p:attrNameLst>
                                          <p:attrName>style.visibility</p:attrName>
                                        </p:attrNameLst>
                                      </p:cBhvr>
                                      <p:to>
                                        <p:strVal val="visible"/>
                                      </p:to>
                                    </p:set>
                                    <p:anim calcmode="lin" valueType="num">
                                      <p:cBhvr>
                                        <p:cTn id="64"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65" dur="500" fill="hold"/>
                                        <p:tgtEl>
                                          <p:spTgt spid="5">
                                            <p:txEl>
                                              <p:pRg st="0" end="0"/>
                                            </p:txEl>
                                          </p:spTgt>
                                        </p:tgtEl>
                                        <p:attrNameLst>
                                          <p:attrName>ppt_h</p:attrName>
                                        </p:attrNameLst>
                                      </p:cBhvr>
                                      <p:tavLst>
                                        <p:tav tm="0">
                                          <p:val>
                                            <p:fltVal val="0"/>
                                          </p:val>
                                        </p:tav>
                                        <p:tav tm="100000">
                                          <p:val>
                                            <p:strVal val="#ppt_h"/>
                                          </p:val>
                                        </p:tav>
                                      </p:tavLst>
                                    </p:anim>
                                    <p:animEffect transition="in" filter="fade">
                                      <p:cBhvr>
                                        <p:cTn id="66" dur="500"/>
                                        <p:tgtEl>
                                          <p:spTgt spid="5">
                                            <p:txEl>
                                              <p:pRg st="0" end="0"/>
                                            </p:txEl>
                                          </p:spTgt>
                                        </p:tgtEl>
                                      </p:cBhvr>
                                    </p:animEffect>
                                  </p:childTnLst>
                                </p:cTn>
                              </p:par>
                              <p:par>
                                <p:cTn id="67" presetID="53" presetClass="entr" presetSubtype="16" fill="hold" nodeType="withEffect">
                                  <p:stCondLst>
                                    <p:cond delay="0"/>
                                  </p:stCondLst>
                                  <p:childTnLst>
                                    <p:set>
                                      <p:cBhvr>
                                        <p:cTn id="68" dur="1" fill="hold">
                                          <p:stCondLst>
                                            <p:cond delay="0"/>
                                          </p:stCondLst>
                                        </p:cTn>
                                        <p:tgtEl>
                                          <p:spTgt spid="5">
                                            <p:txEl>
                                              <p:pRg st="2" end="2"/>
                                            </p:txEl>
                                          </p:spTgt>
                                        </p:tgtEl>
                                        <p:attrNameLst>
                                          <p:attrName>style.visibility</p:attrName>
                                        </p:attrNameLst>
                                      </p:cBhvr>
                                      <p:to>
                                        <p:strVal val="visible"/>
                                      </p:to>
                                    </p:set>
                                    <p:anim calcmode="lin" valueType="num">
                                      <p:cBhvr>
                                        <p:cTn id="69" dur="500" fill="hold"/>
                                        <p:tgtEl>
                                          <p:spTgt spid="5">
                                            <p:txEl>
                                              <p:pRg st="2" end="2"/>
                                            </p:txEl>
                                          </p:spTgt>
                                        </p:tgtEl>
                                        <p:attrNameLst>
                                          <p:attrName>ppt_w</p:attrName>
                                        </p:attrNameLst>
                                      </p:cBhvr>
                                      <p:tavLst>
                                        <p:tav tm="0">
                                          <p:val>
                                            <p:fltVal val="0"/>
                                          </p:val>
                                        </p:tav>
                                        <p:tav tm="100000">
                                          <p:val>
                                            <p:strVal val="#ppt_w"/>
                                          </p:val>
                                        </p:tav>
                                      </p:tavLst>
                                    </p:anim>
                                    <p:anim calcmode="lin" valueType="num">
                                      <p:cBhvr>
                                        <p:cTn id="70" dur="500" fill="hold"/>
                                        <p:tgtEl>
                                          <p:spTgt spid="5">
                                            <p:txEl>
                                              <p:pRg st="2" end="2"/>
                                            </p:txEl>
                                          </p:spTgt>
                                        </p:tgtEl>
                                        <p:attrNameLst>
                                          <p:attrName>ppt_h</p:attrName>
                                        </p:attrNameLst>
                                      </p:cBhvr>
                                      <p:tavLst>
                                        <p:tav tm="0">
                                          <p:val>
                                            <p:fltVal val="0"/>
                                          </p:val>
                                        </p:tav>
                                        <p:tav tm="100000">
                                          <p:val>
                                            <p:strVal val="#ppt_h"/>
                                          </p:val>
                                        </p:tav>
                                      </p:tavLst>
                                    </p:anim>
                                    <p:animEffect transition="in" filter="fade">
                                      <p:cBhvr>
                                        <p:cTn id="71" dur="500"/>
                                        <p:tgtEl>
                                          <p:spTgt spid="5">
                                            <p:txEl>
                                              <p:pRg st="2" end="2"/>
                                            </p:txEl>
                                          </p:spTgt>
                                        </p:tgtEl>
                                      </p:cBhvr>
                                    </p:animEffect>
                                  </p:childTnLst>
                                </p:cTn>
                              </p:par>
                              <p:par>
                                <p:cTn id="72" presetID="53" presetClass="entr" presetSubtype="16" fill="hold" nodeType="withEffect">
                                  <p:stCondLst>
                                    <p:cond delay="0"/>
                                  </p:stCondLst>
                                  <p:childTnLst>
                                    <p:set>
                                      <p:cBhvr>
                                        <p:cTn id="73" dur="1" fill="hold">
                                          <p:stCondLst>
                                            <p:cond delay="0"/>
                                          </p:stCondLst>
                                        </p:cTn>
                                        <p:tgtEl>
                                          <p:spTgt spid="5">
                                            <p:txEl>
                                              <p:pRg st="4" end="4"/>
                                            </p:txEl>
                                          </p:spTgt>
                                        </p:tgtEl>
                                        <p:attrNameLst>
                                          <p:attrName>style.visibility</p:attrName>
                                        </p:attrNameLst>
                                      </p:cBhvr>
                                      <p:to>
                                        <p:strVal val="visible"/>
                                      </p:to>
                                    </p:set>
                                    <p:anim calcmode="lin" valueType="num">
                                      <p:cBhvr>
                                        <p:cTn id="74" dur="500" fill="hold"/>
                                        <p:tgtEl>
                                          <p:spTgt spid="5">
                                            <p:txEl>
                                              <p:pRg st="4" end="4"/>
                                            </p:txEl>
                                          </p:spTgt>
                                        </p:tgtEl>
                                        <p:attrNameLst>
                                          <p:attrName>ppt_w</p:attrName>
                                        </p:attrNameLst>
                                      </p:cBhvr>
                                      <p:tavLst>
                                        <p:tav tm="0">
                                          <p:val>
                                            <p:fltVal val="0"/>
                                          </p:val>
                                        </p:tav>
                                        <p:tav tm="100000">
                                          <p:val>
                                            <p:strVal val="#ppt_w"/>
                                          </p:val>
                                        </p:tav>
                                      </p:tavLst>
                                    </p:anim>
                                    <p:anim calcmode="lin" valueType="num">
                                      <p:cBhvr>
                                        <p:cTn id="75" dur="500" fill="hold"/>
                                        <p:tgtEl>
                                          <p:spTgt spid="5">
                                            <p:txEl>
                                              <p:pRg st="4" end="4"/>
                                            </p:txEl>
                                          </p:spTgt>
                                        </p:tgtEl>
                                        <p:attrNameLst>
                                          <p:attrName>ppt_h</p:attrName>
                                        </p:attrNameLst>
                                      </p:cBhvr>
                                      <p:tavLst>
                                        <p:tav tm="0">
                                          <p:val>
                                            <p:fltVal val="0"/>
                                          </p:val>
                                        </p:tav>
                                        <p:tav tm="100000">
                                          <p:val>
                                            <p:strVal val="#ppt_h"/>
                                          </p:val>
                                        </p:tav>
                                      </p:tavLst>
                                    </p:anim>
                                    <p:animEffect transition="in" filter="fade">
                                      <p:cBhvr>
                                        <p:cTn id="76" dur="500"/>
                                        <p:tgtEl>
                                          <p:spTgt spid="5">
                                            <p:txEl>
                                              <p:pRg st="4" end="4"/>
                                            </p:txEl>
                                          </p:spTgt>
                                        </p:tgtEl>
                                      </p:cBhvr>
                                    </p:animEffect>
                                  </p:childTnLst>
                                </p:cTn>
                              </p:par>
                              <p:par>
                                <p:cTn id="77" presetID="53" presetClass="entr" presetSubtype="16" fill="hold" nodeType="withEffect">
                                  <p:stCondLst>
                                    <p:cond delay="0"/>
                                  </p:stCondLst>
                                  <p:childTnLst>
                                    <p:set>
                                      <p:cBhvr>
                                        <p:cTn id="78" dur="1" fill="hold">
                                          <p:stCondLst>
                                            <p:cond delay="0"/>
                                          </p:stCondLst>
                                        </p:cTn>
                                        <p:tgtEl>
                                          <p:spTgt spid="5">
                                            <p:txEl>
                                              <p:pRg st="6" end="6"/>
                                            </p:txEl>
                                          </p:spTgt>
                                        </p:tgtEl>
                                        <p:attrNameLst>
                                          <p:attrName>style.visibility</p:attrName>
                                        </p:attrNameLst>
                                      </p:cBhvr>
                                      <p:to>
                                        <p:strVal val="visible"/>
                                      </p:to>
                                    </p:set>
                                    <p:anim calcmode="lin" valueType="num">
                                      <p:cBhvr>
                                        <p:cTn id="79" dur="500" fill="hold"/>
                                        <p:tgtEl>
                                          <p:spTgt spid="5">
                                            <p:txEl>
                                              <p:pRg st="6" end="6"/>
                                            </p:txEl>
                                          </p:spTgt>
                                        </p:tgtEl>
                                        <p:attrNameLst>
                                          <p:attrName>ppt_w</p:attrName>
                                        </p:attrNameLst>
                                      </p:cBhvr>
                                      <p:tavLst>
                                        <p:tav tm="0">
                                          <p:val>
                                            <p:fltVal val="0"/>
                                          </p:val>
                                        </p:tav>
                                        <p:tav tm="100000">
                                          <p:val>
                                            <p:strVal val="#ppt_w"/>
                                          </p:val>
                                        </p:tav>
                                      </p:tavLst>
                                    </p:anim>
                                    <p:anim calcmode="lin" valueType="num">
                                      <p:cBhvr>
                                        <p:cTn id="80" dur="500" fill="hold"/>
                                        <p:tgtEl>
                                          <p:spTgt spid="5">
                                            <p:txEl>
                                              <p:pRg st="6" end="6"/>
                                            </p:txEl>
                                          </p:spTgt>
                                        </p:tgtEl>
                                        <p:attrNameLst>
                                          <p:attrName>ppt_h</p:attrName>
                                        </p:attrNameLst>
                                      </p:cBhvr>
                                      <p:tavLst>
                                        <p:tav tm="0">
                                          <p:val>
                                            <p:fltVal val="0"/>
                                          </p:val>
                                        </p:tav>
                                        <p:tav tm="100000">
                                          <p:val>
                                            <p:strVal val="#ppt_h"/>
                                          </p:val>
                                        </p:tav>
                                      </p:tavLst>
                                    </p:anim>
                                    <p:animEffect transition="in" filter="fade">
                                      <p:cBhvr>
                                        <p:cTn id="81" dur="500"/>
                                        <p:tgtEl>
                                          <p:spTgt spid="5">
                                            <p:txEl>
                                              <p:pRg st="6" end="6"/>
                                            </p:txEl>
                                          </p:spTgt>
                                        </p:tgtEl>
                                      </p:cBhvr>
                                    </p:animEffect>
                                  </p:childTnLst>
                                </p:cTn>
                              </p:par>
                              <p:par>
                                <p:cTn id="82" presetID="53" presetClass="entr" presetSubtype="16" fill="hold" nodeType="withEffect">
                                  <p:stCondLst>
                                    <p:cond delay="0"/>
                                  </p:stCondLst>
                                  <p:childTnLst>
                                    <p:set>
                                      <p:cBhvr>
                                        <p:cTn id="83" dur="1" fill="hold">
                                          <p:stCondLst>
                                            <p:cond delay="0"/>
                                          </p:stCondLst>
                                        </p:cTn>
                                        <p:tgtEl>
                                          <p:spTgt spid="5">
                                            <p:txEl>
                                              <p:pRg st="8" end="8"/>
                                            </p:txEl>
                                          </p:spTgt>
                                        </p:tgtEl>
                                        <p:attrNameLst>
                                          <p:attrName>style.visibility</p:attrName>
                                        </p:attrNameLst>
                                      </p:cBhvr>
                                      <p:to>
                                        <p:strVal val="visible"/>
                                      </p:to>
                                    </p:set>
                                    <p:anim calcmode="lin" valueType="num">
                                      <p:cBhvr>
                                        <p:cTn id="84" dur="500" fill="hold"/>
                                        <p:tgtEl>
                                          <p:spTgt spid="5">
                                            <p:txEl>
                                              <p:pRg st="8" end="8"/>
                                            </p:txEl>
                                          </p:spTgt>
                                        </p:tgtEl>
                                        <p:attrNameLst>
                                          <p:attrName>ppt_w</p:attrName>
                                        </p:attrNameLst>
                                      </p:cBhvr>
                                      <p:tavLst>
                                        <p:tav tm="0">
                                          <p:val>
                                            <p:fltVal val="0"/>
                                          </p:val>
                                        </p:tav>
                                        <p:tav tm="100000">
                                          <p:val>
                                            <p:strVal val="#ppt_w"/>
                                          </p:val>
                                        </p:tav>
                                      </p:tavLst>
                                    </p:anim>
                                    <p:anim calcmode="lin" valueType="num">
                                      <p:cBhvr>
                                        <p:cTn id="85" dur="500" fill="hold"/>
                                        <p:tgtEl>
                                          <p:spTgt spid="5">
                                            <p:txEl>
                                              <p:pRg st="8" end="8"/>
                                            </p:txEl>
                                          </p:spTgt>
                                        </p:tgtEl>
                                        <p:attrNameLst>
                                          <p:attrName>ppt_h</p:attrName>
                                        </p:attrNameLst>
                                      </p:cBhvr>
                                      <p:tavLst>
                                        <p:tav tm="0">
                                          <p:val>
                                            <p:fltVal val="0"/>
                                          </p:val>
                                        </p:tav>
                                        <p:tav tm="100000">
                                          <p:val>
                                            <p:strVal val="#ppt_h"/>
                                          </p:val>
                                        </p:tav>
                                      </p:tavLst>
                                    </p:anim>
                                    <p:animEffect transition="in" filter="fade">
                                      <p:cBhvr>
                                        <p:cTn id="86" dur="500"/>
                                        <p:tgtEl>
                                          <p:spTgt spid="5">
                                            <p:txEl>
                                              <p:pRg st="8" end="8"/>
                                            </p:txEl>
                                          </p:spTgt>
                                        </p:tgtEl>
                                      </p:cBhvr>
                                    </p:animEffect>
                                  </p:childTnLst>
                                </p:cTn>
                              </p:par>
                              <p:par>
                                <p:cTn id="87" presetID="53" presetClass="entr" presetSubtype="16" fill="hold" nodeType="withEffect">
                                  <p:stCondLst>
                                    <p:cond delay="0"/>
                                  </p:stCondLst>
                                  <p:childTnLst>
                                    <p:set>
                                      <p:cBhvr>
                                        <p:cTn id="88" dur="1" fill="hold">
                                          <p:stCondLst>
                                            <p:cond delay="0"/>
                                          </p:stCondLst>
                                        </p:cTn>
                                        <p:tgtEl>
                                          <p:spTgt spid="5">
                                            <p:txEl>
                                              <p:pRg st="10" end="10"/>
                                            </p:txEl>
                                          </p:spTgt>
                                        </p:tgtEl>
                                        <p:attrNameLst>
                                          <p:attrName>style.visibility</p:attrName>
                                        </p:attrNameLst>
                                      </p:cBhvr>
                                      <p:to>
                                        <p:strVal val="visible"/>
                                      </p:to>
                                    </p:set>
                                    <p:anim calcmode="lin" valueType="num">
                                      <p:cBhvr>
                                        <p:cTn id="89" dur="500" fill="hold"/>
                                        <p:tgtEl>
                                          <p:spTgt spid="5">
                                            <p:txEl>
                                              <p:pRg st="10" end="10"/>
                                            </p:txEl>
                                          </p:spTgt>
                                        </p:tgtEl>
                                        <p:attrNameLst>
                                          <p:attrName>ppt_w</p:attrName>
                                        </p:attrNameLst>
                                      </p:cBhvr>
                                      <p:tavLst>
                                        <p:tav tm="0">
                                          <p:val>
                                            <p:fltVal val="0"/>
                                          </p:val>
                                        </p:tav>
                                        <p:tav tm="100000">
                                          <p:val>
                                            <p:strVal val="#ppt_w"/>
                                          </p:val>
                                        </p:tav>
                                      </p:tavLst>
                                    </p:anim>
                                    <p:anim calcmode="lin" valueType="num">
                                      <p:cBhvr>
                                        <p:cTn id="90" dur="500" fill="hold"/>
                                        <p:tgtEl>
                                          <p:spTgt spid="5">
                                            <p:txEl>
                                              <p:pRg st="10" end="10"/>
                                            </p:txEl>
                                          </p:spTgt>
                                        </p:tgtEl>
                                        <p:attrNameLst>
                                          <p:attrName>ppt_h</p:attrName>
                                        </p:attrNameLst>
                                      </p:cBhvr>
                                      <p:tavLst>
                                        <p:tav tm="0">
                                          <p:val>
                                            <p:fltVal val="0"/>
                                          </p:val>
                                        </p:tav>
                                        <p:tav tm="100000">
                                          <p:val>
                                            <p:strVal val="#ppt_h"/>
                                          </p:val>
                                        </p:tav>
                                      </p:tavLst>
                                    </p:anim>
                                    <p:animEffect transition="in" filter="fade">
                                      <p:cBhvr>
                                        <p:cTn id="91" dur="500"/>
                                        <p:tgtEl>
                                          <p:spTgt spid="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F6463A-3669-CE2B-2F1A-18AC22DA53BC}"/>
              </a:ext>
            </a:extLst>
          </p:cNvPr>
          <p:cNvSpPr txBox="1"/>
          <p:nvPr/>
        </p:nvSpPr>
        <p:spPr>
          <a:xfrm>
            <a:off x="261642" y="166568"/>
            <a:ext cx="11668715" cy="6524863"/>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The targeted customers of Harrods is the upper class. </a:t>
            </a:r>
          </a:p>
          <a:p>
            <a:r>
              <a:rPr lang="en-GB" sz="2200" dirty="0">
                <a:latin typeface="Arial" panose="020B0604020202020204" pitchFamily="34" charset="0"/>
                <a:cs typeface="Arial" panose="020B0604020202020204" pitchFamily="34" charset="0"/>
              </a:rPr>
              <a:t>Belong to social class A</a:t>
            </a:r>
          </a:p>
          <a:p>
            <a:r>
              <a:rPr lang="en-GB" sz="2200" dirty="0">
                <a:latin typeface="Arial" panose="020B0604020202020204" pitchFamily="34" charset="0"/>
                <a:cs typeface="Arial" panose="020B0604020202020204" pitchFamily="34" charset="0"/>
              </a:rPr>
              <a:t>They expect a service that is up to the mark. </a:t>
            </a:r>
          </a:p>
          <a:p>
            <a:r>
              <a:rPr lang="en-GB" sz="2200" dirty="0">
                <a:latin typeface="Arial" panose="020B0604020202020204" pitchFamily="34" charset="0"/>
                <a:cs typeface="Arial" panose="020B0604020202020204" pitchFamily="34" charset="0"/>
              </a:rPr>
              <a:t>Product are to the maximum qualities available. </a:t>
            </a:r>
          </a:p>
          <a:p>
            <a:r>
              <a:rPr lang="en-GB" sz="2200" dirty="0">
                <a:latin typeface="Arial" panose="020B0604020202020204" pitchFamily="34" charset="0"/>
                <a:cs typeface="Arial" panose="020B0604020202020204" pitchFamily="34" charset="0"/>
              </a:rPr>
              <a:t>Most customers are from non-English speaking countries.</a:t>
            </a:r>
          </a:p>
          <a:p>
            <a:r>
              <a:rPr lang="en-GB" sz="2200" dirty="0">
                <a:latin typeface="Arial" panose="020B0604020202020204" pitchFamily="34" charset="0"/>
                <a:cs typeface="Arial" panose="020B0604020202020204" pitchFamily="34" charset="0"/>
              </a:rPr>
              <a:t>There is four types of buying behaviours, these are:</a:t>
            </a:r>
          </a:p>
          <a:p>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Complex buying behaviour</a:t>
            </a:r>
          </a:p>
          <a:p>
            <a:r>
              <a:rPr lang="en-GB" sz="2200" dirty="0">
                <a:latin typeface="Arial" panose="020B0604020202020204" pitchFamily="34" charset="0"/>
                <a:cs typeface="Arial" panose="020B0604020202020204" pitchFamily="34" charset="0"/>
              </a:rPr>
              <a:t>(</a:t>
            </a:r>
            <a:r>
              <a:rPr lang="en-GB" sz="2200" b="0" i="0" dirty="0">
                <a:solidFill>
                  <a:srgbClr val="212529"/>
                </a:solidFill>
                <a:effectLst/>
                <a:latin typeface="Arial" panose="020B0604020202020204" pitchFamily="34" charset="0"/>
                <a:cs typeface="Arial" panose="020B0604020202020204" pitchFamily="34" charset="0"/>
              </a:rPr>
              <a:t>purchasing a high value brand and inquires information before the purchase is made)</a:t>
            </a:r>
          </a:p>
          <a:p>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Habitual buying behaviour</a:t>
            </a:r>
          </a:p>
          <a:p>
            <a:r>
              <a:rPr lang="en-GB" sz="2200" b="0" i="0" dirty="0">
                <a:solidFill>
                  <a:srgbClr val="212529"/>
                </a:solidFill>
                <a:effectLst/>
                <a:latin typeface="Arial" panose="020B0604020202020204" pitchFamily="34" charset="0"/>
                <a:cs typeface="Arial" panose="020B0604020202020204" pitchFamily="34" charset="0"/>
              </a:rPr>
              <a:t>(purchasing a product out of routine e.g. a newspaper, sugar or salt)</a:t>
            </a:r>
          </a:p>
          <a:p>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Variety seeking buying behaviour</a:t>
            </a:r>
          </a:p>
          <a:p>
            <a:r>
              <a:rPr lang="en-GB" sz="2200" dirty="0">
                <a:latin typeface="Arial" panose="020B0604020202020204" pitchFamily="34" charset="0"/>
                <a:cs typeface="Arial" panose="020B0604020202020204" pitchFamily="34" charset="0"/>
              </a:rPr>
              <a:t>(</a:t>
            </a:r>
            <a:r>
              <a:rPr lang="en-GB" sz="2200" dirty="0">
                <a:solidFill>
                  <a:srgbClr val="212529"/>
                </a:solidFill>
                <a:latin typeface="Arial" panose="020B0604020202020204" pitchFamily="34" charset="0"/>
                <a:cs typeface="Arial" panose="020B0604020202020204" pitchFamily="34" charset="0"/>
              </a:rPr>
              <a:t>when a </a:t>
            </a:r>
            <a:r>
              <a:rPr lang="en-GB" sz="2200" b="0" i="0" dirty="0">
                <a:solidFill>
                  <a:srgbClr val="212529"/>
                </a:solidFill>
                <a:effectLst/>
                <a:latin typeface="Arial" panose="020B0604020202020204" pitchFamily="34" charset="0"/>
                <a:cs typeface="Arial" panose="020B0604020202020204" pitchFamily="34" charset="0"/>
              </a:rPr>
              <a:t>person likes to shop around and try out with different products)</a:t>
            </a:r>
          </a:p>
          <a:p>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Dissonance reducing buying behaviour</a:t>
            </a:r>
          </a:p>
          <a:p>
            <a:r>
              <a:rPr lang="en-GB" sz="2200" dirty="0">
                <a:latin typeface="Arial" panose="020B0604020202020204" pitchFamily="34" charset="0"/>
                <a:cs typeface="Arial" panose="020B0604020202020204" pitchFamily="34" charset="0"/>
              </a:rPr>
              <a:t>(</a:t>
            </a:r>
            <a:r>
              <a:rPr lang="en-GB" sz="2200" b="0" i="0" dirty="0">
                <a:solidFill>
                  <a:srgbClr val="212529"/>
                </a:solidFill>
                <a:effectLst/>
                <a:latin typeface="Arial" panose="020B0604020202020204" pitchFamily="34" charset="0"/>
                <a:cs typeface="Arial" panose="020B0604020202020204" pitchFamily="34" charset="0"/>
              </a:rPr>
              <a:t> extremely worried with the purchase of the product, as the purchase is expensive or random</a:t>
            </a:r>
            <a:endParaRPr lang="en-GB" sz="2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A8C88B0-73B6-0E2D-95D4-95199A1D4A5D}"/>
              </a:ext>
            </a:extLst>
          </p:cNvPr>
          <p:cNvSpPr txBox="1"/>
          <p:nvPr/>
        </p:nvSpPr>
        <p:spPr>
          <a:xfrm>
            <a:off x="7725196" y="6322099"/>
            <a:ext cx="4143122" cy="738664"/>
          </a:xfrm>
          <a:prstGeom prst="rect">
            <a:avLst/>
          </a:prstGeom>
          <a:noFill/>
        </p:spPr>
        <p:txBody>
          <a:bodyPr wrap="square" rtlCol="0">
            <a:spAutoFit/>
          </a:bodyPr>
          <a:lstStyle/>
          <a:p>
            <a:r>
              <a:rPr lang="en-GB" sz="1200" dirty="0">
                <a:hlinkClick r:id="rId2"/>
              </a:rPr>
              <a:t>Insight Into The Behaviour Of Consumers At Harrods Marketing Essay (ukessays.com)</a:t>
            </a:r>
            <a:r>
              <a:rPr lang="en-GB" sz="1200" dirty="0"/>
              <a:t> </a:t>
            </a:r>
          </a:p>
          <a:p>
            <a:endParaRPr lang="en-GB" dirty="0"/>
          </a:p>
        </p:txBody>
      </p:sp>
    </p:spTree>
    <p:extLst>
      <p:ext uri="{BB962C8B-B14F-4D97-AF65-F5344CB8AC3E}">
        <p14:creationId xmlns:p14="http://schemas.microsoft.com/office/powerpoint/2010/main" val="1746940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barn(inVertical)">
                                      <p:cBhvr>
                                        <p:cTn id="10" dur="500"/>
                                        <p:tgtEl>
                                          <p:spTgt spid="2">
                                            <p:txEl>
                                              <p:pRg st="1" end="1"/>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barn(inVertical)">
                                      <p:cBhvr>
                                        <p:cTn id="13" dur="500"/>
                                        <p:tgtEl>
                                          <p:spTgt spid="2">
                                            <p:txEl>
                                              <p:pRg st="2" end="2"/>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2">
                                            <p:txEl>
                                              <p:pRg st="3" end="3"/>
                                            </p:txEl>
                                          </p:spTgt>
                                        </p:tgtEl>
                                        <p:attrNameLst>
                                          <p:attrName>style.visibility</p:attrName>
                                        </p:attrNameLst>
                                      </p:cBhvr>
                                      <p:to>
                                        <p:strVal val="visible"/>
                                      </p:to>
                                    </p:set>
                                    <p:animEffect transition="in" filter="barn(inVertical)">
                                      <p:cBhvr>
                                        <p:cTn id="16" dur="500"/>
                                        <p:tgtEl>
                                          <p:spTgt spid="2">
                                            <p:txEl>
                                              <p:pRg st="3" end="3"/>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Effect transition="in" filter="barn(inVertical)">
                                      <p:cBhvr>
                                        <p:cTn id="19" dur="500"/>
                                        <p:tgtEl>
                                          <p:spTgt spid="2">
                                            <p:txEl>
                                              <p:pRg st="4" end="4"/>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2">
                                            <p:txEl>
                                              <p:pRg st="5" end="5"/>
                                            </p:txEl>
                                          </p:spTgt>
                                        </p:tgtEl>
                                        <p:attrNameLst>
                                          <p:attrName>style.visibility</p:attrName>
                                        </p:attrNameLst>
                                      </p:cBhvr>
                                      <p:to>
                                        <p:strVal val="visible"/>
                                      </p:to>
                                    </p:set>
                                    <p:animEffect transition="in" filter="barn(inVertical)">
                                      <p:cBhvr>
                                        <p:cTn id="22" dur="500"/>
                                        <p:tgtEl>
                                          <p:spTgt spid="2">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animEffect transition="in" filter="fade">
                                      <p:cBhvr>
                                        <p:cTn id="27" dur="500"/>
                                        <p:tgtEl>
                                          <p:spTgt spid="2">
                                            <p:txEl>
                                              <p:pRg st="7" end="7"/>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2">
                                            <p:txEl>
                                              <p:pRg st="8" end="8"/>
                                            </p:txEl>
                                          </p:spTgt>
                                        </p:tgtEl>
                                        <p:attrNameLst>
                                          <p:attrName>style.visibility</p:attrName>
                                        </p:attrNameLst>
                                      </p:cBhvr>
                                      <p:to>
                                        <p:strVal val="visible"/>
                                      </p:to>
                                    </p:set>
                                    <p:animEffect transition="in" filter="fade">
                                      <p:cBhvr>
                                        <p:cTn id="30" dur="500"/>
                                        <p:tgtEl>
                                          <p:spTgt spid="2">
                                            <p:txEl>
                                              <p:pRg st="8" end="8"/>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nodeType="clickEffect">
                                  <p:stCondLst>
                                    <p:cond delay="0"/>
                                  </p:stCondLst>
                                  <p:childTnLst>
                                    <p:set>
                                      <p:cBhvr>
                                        <p:cTn id="34" dur="1" fill="hold">
                                          <p:stCondLst>
                                            <p:cond delay="0"/>
                                          </p:stCondLst>
                                        </p:cTn>
                                        <p:tgtEl>
                                          <p:spTgt spid="2">
                                            <p:txEl>
                                              <p:pRg st="10" end="10"/>
                                            </p:txEl>
                                          </p:spTgt>
                                        </p:tgtEl>
                                        <p:attrNameLst>
                                          <p:attrName>style.visibility</p:attrName>
                                        </p:attrNameLst>
                                      </p:cBhvr>
                                      <p:to>
                                        <p:strVal val="visible"/>
                                      </p:to>
                                    </p:set>
                                    <p:animEffect transition="in" filter="wipe(down)">
                                      <p:cBhvr>
                                        <p:cTn id="35" dur="500"/>
                                        <p:tgtEl>
                                          <p:spTgt spid="2">
                                            <p:txEl>
                                              <p:pRg st="10" end="10"/>
                                            </p:txEl>
                                          </p:spTgt>
                                        </p:tgtEl>
                                      </p:cBhvr>
                                    </p:animEffect>
                                  </p:childTnLst>
                                </p:cTn>
                              </p:par>
                              <p:par>
                                <p:cTn id="36" presetID="22" presetClass="entr" presetSubtype="4" fill="hold" nodeType="withEffect">
                                  <p:stCondLst>
                                    <p:cond delay="0"/>
                                  </p:stCondLst>
                                  <p:childTnLst>
                                    <p:set>
                                      <p:cBhvr>
                                        <p:cTn id="37" dur="1" fill="hold">
                                          <p:stCondLst>
                                            <p:cond delay="0"/>
                                          </p:stCondLst>
                                        </p:cTn>
                                        <p:tgtEl>
                                          <p:spTgt spid="2">
                                            <p:txEl>
                                              <p:pRg st="11" end="11"/>
                                            </p:txEl>
                                          </p:spTgt>
                                        </p:tgtEl>
                                        <p:attrNameLst>
                                          <p:attrName>style.visibility</p:attrName>
                                        </p:attrNameLst>
                                      </p:cBhvr>
                                      <p:to>
                                        <p:strVal val="visible"/>
                                      </p:to>
                                    </p:set>
                                    <p:animEffect transition="in" filter="wipe(down)">
                                      <p:cBhvr>
                                        <p:cTn id="38" dur="500"/>
                                        <p:tgtEl>
                                          <p:spTgt spid="2">
                                            <p:txEl>
                                              <p:pRg st="11" end="11"/>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6" presetClass="entr" presetSubtype="16" fill="hold" nodeType="clickEffect">
                                  <p:stCondLst>
                                    <p:cond delay="0"/>
                                  </p:stCondLst>
                                  <p:childTnLst>
                                    <p:set>
                                      <p:cBhvr>
                                        <p:cTn id="42" dur="1" fill="hold">
                                          <p:stCondLst>
                                            <p:cond delay="0"/>
                                          </p:stCondLst>
                                        </p:cTn>
                                        <p:tgtEl>
                                          <p:spTgt spid="2">
                                            <p:txEl>
                                              <p:pRg st="13" end="13"/>
                                            </p:txEl>
                                          </p:spTgt>
                                        </p:tgtEl>
                                        <p:attrNameLst>
                                          <p:attrName>style.visibility</p:attrName>
                                        </p:attrNameLst>
                                      </p:cBhvr>
                                      <p:to>
                                        <p:strVal val="visible"/>
                                      </p:to>
                                    </p:set>
                                    <p:animEffect transition="in" filter="circle(in)">
                                      <p:cBhvr>
                                        <p:cTn id="43" dur="2000"/>
                                        <p:tgtEl>
                                          <p:spTgt spid="2">
                                            <p:txEl>
                                              <p:pRg st="13" end="13"/>
                                            </p:txEl>
                                          </p:spTgt>
                                        </p:tgtEl>
                                      </p:cBhvr>
                                    </p:animEffect>
                                  </p:childTnLst>
                                </p:cTn>
                              </p:par>
                              <p:par>
                                <p:cTn id="44" presetID="6" presetClass="entr" presetSubtype="16" fill="hold" nodeType="withEffect">
                                  <p:stCondLst>
                                    <p:cond delay="0"/>
                                  </p:stCondLst>
                                  <p:childTnLst>
                                    <p:set>
                                      <p:cBhvr>
                                        <p:cTn id="45" dur="1" fill="hold">
                                          <p:stCondLst>
                                            <p:cond delay="0"/>
                                          </p:stCondLst>
                                        </p:cTn>
                                        <p:tgtEl>
                                          <p:spTgt spid="2">
                                            <p:txEl>
                                              <p:pRg st="14" end="14"/>
                                            </p:txEl>
                                          </p:spTgt>
                                        </p:tgtEl>
                                        <p:attrNameLst>
                                          <p:attrName>style.visibility</p:attrName>
                                        </p:attrNameLst>
                                      </p:cBhvr>
                                      <p:to>
                                        <p:strVal val="visible"/>
                                      </p:to>
                                    </p:set>
                                    <p:animEffect transition="in" filter="circle(in)">
                                      <p:cBhvr>
                                        <p:cTn id="46" dur="2000"/>
                                        <p:tgtEl>
                                          <p:spTgt spid="2">
                                            <p:txEl>
                                              <p:pRg st="14" end="14"/>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2">
                                            <p:txEl>
                                              <p:pRg st="16" end="16"/>
                                            </p:txEl>
                                          </p:spTgt>
                                        </p:tgtEl>
                                        <p:attrNameLst>
                                          <p:attrName>style.visibility</p:attrName>
                                        </p:attrNameLst>
                                      </p:cBhvr>
                                      <p:to>
                                        <p:strVal val="visible"/>
                                      </p:to>
                                    </p:set>
                                    <p:animEffect transition="in" filter="fade">
                                      <p:cBhvr>
                                        <p:cTn id="51" dur="500"/>
                                        <p:tgtEl>
                                          <p:spTgt spid="2">
                                            <p:txEl>
                                              <p:pRg st="16" end="16"/>
                                            </p:txEl>
                                          </p:spTgt>
                                        </p:tgtEl>
                                      </p:cBhvr>
                                    </p:animEffect>
                                  </p:childTnLst>
                                </p:cTn>
                              </p:par>
                              <p:par>
                                <p:cTn id="52" presetID="10" presetClass="entr" presetSubtype="0" fill="hold" nodeType="withEffect">
                                  <p:stCondLst>
                                    <p:cond delay="0"/>
                                  </p:stCondLst>
                                  <p:childTnLst>
                                    <p:set>
                                      <p:cBhvr>
                                        <p:cTn id="53" dur="1" fill="hold">
                                          <p:stCondLst>
                                            <p:cond delay="0"/>
                                          </p:stCondLst>
                                        </p:cTn>
                                        <p:tgtEl>
                                          <p:spTgt spid="2">
                                            <p:txEl>
                                              <p:pRg st="17" end="17"/>
                                            </p:txEl>
                                          </p:spTgt>
                                        </p:tgtEl>
                                        <p:attrNameLst>
                                          <p:attrName>style.visibility</p:attrName>
                                        </p:attrNameLst>
                                      </p:cBhvr>
                                      <p:to>
                                        <p:strVal val="visible"/>
                                      </p:to>
                                    </p:set>
                                    <p:animEffect transition="in" filter="fade">
                                      <p:cBhvr>
                                        <p:cTn id="54" dur="500"/>
                                        <p:tgtEl>
                                          <p:spTgt spid="2">
                                            <p:txEl>
                                              <p:pRg st="17" end="1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0B388E9-51BE-6FBC-1C28-FD7C508DB17B}"/>
              </a:ext>
            </a:extLst>
          </p:cNvPr>
          <p:cNvSpPr txBox="1"/>
          <p:nvPr/>
        </p:nvSpPr>
        <p:spPr>
          <a:xfrm>
            <a:off x="383024" y="374576"/>
            <a:ext cx="11539242" cy="532453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main communication method of Harrods is verbal and listening, as many of the customers go into the store and do their shopping.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When verbally communicating with the customers the employees need to make sure that they have a good attitude towards the customer and when they are speaking to the customer they have a soft voice.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When the customer is speaking, the employee must make sure that they are listening 100% to what the customer is saying or they will not be able to fulfil the needs of the customer.</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 communication strategy that Harrods uses is an external communication which is done through social media.</a:t>
            </a:r>
            <a:r>
              <a:rPr lang="en-GB" sz="2000" b="0" i="0" dirty="0">
                <a:effectLst/>
                <a:latin typeface="Arial" panose="020B0604020202020204" pitchFamily="34" charset="0"/>
                <a:cs typeface="Arial" panose="020B0604020202020204" pitchFamily="34" charset="0"/>
              </a:rPr>
              <a:t> To maintain a positive public relationship, Harrods uses communication methods as Instagram, twitter and facebook to help their customers keep up to date with the information about their brands and products. </a:t>
            </a:r>
          </a:p>
          <a:p>
            <a:endParaRPr lang="en-GB" sz="2000" dirty="0">
              <a:latin typeface="Arial" panose="020B0604020202020204" pitchFamily="34" charset="0"/>
              <a:cs typeface="Arial" panose="020B0604020202020204" pitchFamily="34" charset="0"/>
            </a:endParaRPr>
          </a:p>
          <a:p>
            <a:r>
              <a:rPr lang="en-GB" sz="2000" b="0" i="0" dirty="0">
                <a:effectLst/>
                <a:latin typeface="Arial" panose="020B0604020202020204" pitchFamily="34" charset="0"/>
                <a:cs typeface="Arial" panose="020B0604020202020204" pitchFamily="34" charset="0"/>
              </a:rPr>
              <a:t>They used these methods to engage more customers into shopping with them and this helped them to get customers from different backgrounds and ages.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6262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wipe(down)">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barn(inVertic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barn(inVertical)">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89064C-6F09-D605-D813-65684CA071FE}"/>
              </a:ext>
            </a:extLst>
          </p:cNvPr>
          <p:cNvSpPr txBox="1"/>
          <p:nvPr/>
        </p:nvSpPr>
        <p:spPr>
          <a:xfrm>
            <a:off x="331076" y="220718"/>
            <a:ext cx="11564006" cy="6524863"/>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Effective communication means having an ability to listen attentively and to convey information efficiently with empathy. It portrays your confidence and body language which is important while having a communication with people around you. Effective communication bring improvement to your soft skills and has a positive impact on your career and relationship. It is needed to achieve goals of the organisation.</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There  are several benefits that effective communication provides an organization. These benefits include :</a:t>
            </a:r>
          </a:p>
          <a:p>
            <a:r>
              <a:rPr lang="en-GB" sz="2200" dirty="0">
                <a:latin typeface="Arial" panose="020B0604020202020204" pitchFamily="34" charset="0"/>
                <a:cs typeface="Arial" panose="020B0604020202020204" pitchFamily="34" charset="0"/>
              </a:rPr>
              <a:t>Mitigated conflict :  Effective communication on help reduce conflict or tension at work. </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Increased employee engagement : Effective communication helps management better understand the goals and needs of employee.</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It improve the connection between employees for a more enjoyable work environment.</a:t>
            </a:r>
          </a:p>
          <a:p>
            <a:r>
              <a:rPr lang="en-GB" sz="2200" dirty="0">
                <a:latin typeface="Arial" panose="020B0604020202020204" pitchFamily="34" charset="0"/>
                <a:cs typeface="Arial" panose="020B0604020202020204" pitchFamily="34" charset="0"/>
              </a:rPr>
              <a:t>Improved productivity : Effective communication manner allows employee to accurately perform there duties and can increase productivity throughout the organization .</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Improved client relations : Good communication is not just relevant to employee. It also directly affects on client relations.</a:t>
            </a:r>
          </a:p>
        </p:txBody>
      </p:sp>
    </p:spTree>
    <p:extLst>
      <p:ext uri="{BB962C8B-B14F-4D97-AF65-F5344CB8AC3E}">
        <p14:creationId xmlns:p14="http://schemas.microsoft.com/office/powerpoint/2010/main" val="3512473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barn(inVertical)">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Effect transition="in" filter="wheel(1)">
                                      <p:cBhvr>
                                        <p:cTn id="25" dur="2000"/>
                                        <p:tgtEl>
                                          <p:spTgt spid="3">
                                            <p:txEl>
                                              <p:pRg st="7" end="7"/>
                                            </p:txEl>
                                          </p:spTgt>
                                        </p:tgtEl>
                                      </p:cBhvr>
                                    </p:animEffect>
                                  </p:childTnLst>
                                </p:cTn>
                              </p:par>
                              <p:par>
                                <p:cTn id="26" presetID="21" presetClass="entr" presetSubtype="1" fill="hold" nodeType="with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wheel(1)">
                                      <p:cBhvr>
                                        <p:cTn id="28" dur="2000"/>
                                        <p:tgtEl>
                                          <p:spTgt spid="3">
                                            <p:txEl>
                                              <p:pRg st="8" end="8"/>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6" presetClass="entr" presetSubtype="16" fill="hold" nodeType="click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animEffect transition="in" filter="circle(in)">
                                      <p:cBhvr>
                                        <p:cTn id="33"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8336135-B752-D002-1517-CDE986020156}"/>
              </a:ext>
            </a:extLst>
          </p:cNvPr>
          <p:cNvSpPr txBox="1"/>
          <p:nvPr/>
        </p:nvSpPr>
        <p:spPr>
          <a:xfrm>
            <a:off x="226300" y="488731"/>
            <a:ext cx="12031389" cy="5632311"/>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Healthy workplace : Effective communication plays an important part in maintain a healthy organization culture.</a:t>
            </a:r>
          </a:p>
          <a:p>
            <a:r>
              <a:rPr lang="en-GB" sz="2000" dirty="0">
                <a:latin typeface="Arial" panose="020B0604020202020204" pitchFamily="34" charset="0"/>
                <a:cs typeface="Arial" panose="020B0604020202020204" pitchFamily="34" charset="0"/>
              </a:rPr>
              <a:t>Improved direction for employees : This empowers employees to take the appropriate steps needed to  complete their duties and contribute to the organization.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Boosted employee job satisfaction : Employees who are part of an organization that practices good communication in the organization are more likely to experience increased job satisfaction.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Improved public impression : An organization that have a good reputation in terms of communicating both internally and with clients often have a strong and positive public impression. This helps attract talent to the company and can even increase interest from investors and company.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organization should use  theories relating to models of communication by implementation. It has progressed to provide better understanding and explanation , also it can be very descriptive .</a:t>
            </a:r>
          </a:p>
          <a:p>
            <a:r>
              <a:rPr lang="en-GB" sz="2000" dirty="0">
                <a:latin typeface="Arial" panose="020B0604020202020204" pitchFamily="34" charset="0"/>
                <a:cs typeface="Arial" panose="020B0604020202020204" pitchFamily="34" charset="0"/>
              </a:rPr>
              <a:t>Theories can also help for organizational success. Theories also provide leadership and use motivation in a organization , also it is structured and clear communication . Also people came from different backgrounds and have different views and ideas.so can use a different theories of models for communication.</a:t>
            </a:r>
          </a:p>
        </p:txBody>
      </p:sp>
    </p:spTree>
    <p:extLst>
      <p:ext uri="{BB962C8B-B14F-4D97-AF65-F5344CB8AC3E}">
        <p14:creationId xmlns:p14="http://schemas.microsoft.com/office/powerpoint/2010/main" val="1822594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down)">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barn(inVertical)">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Effect transition="in" filter="wheel(1)">
                                      <p:cBhvr>
                                        <p:cTn id="25" dur="2000"/>
                                        <p:tgtEl>
                                          <p:spTgt spid="3">
                                            <p:txEl>
                                              <p:pRg st="7" end="7"/>
                                            </p:txEl>
                                          </p:spTgt>
                                        </p:tgtEl>
                                      </p:cBhvr>
                                    </p:animEffect>
                                  </p:childTnLst>
                                </p:cTn>
                              </p:par>
                              <p:par>
                                <p:cTn id="26" presetID="21" presetClass="entr" presetSubtype="1" fill="hold" nodeType="with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wheel(1)">
                                      <p:cBhvr>
                                        <p:cTn id="28"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6BEBB7-3582-39D1-7152-3DF68A35032C}"/>
              </a:ext>
            </a:extLst>
          </p:cNvPr>
          <p:cNvSpPr txBox="1"/>
          <p:nvPr/>
        </p:nvSpPr>
        <p:spPr>
          <a:xfrm>
            <a:off x="431253" y="465360"/>
            <a:ext cx="11329494" cy="5509200"/>
          </a:xfrm>
          <a:prstGeom prst="rect">
            <a:avLst/>
          </a:prstGeom>
          <a:noFill/>
        </p:spPr>
        <p:txBody>
          <a:bodyPr wrap="square">
            <a:spAutoFit/>
          </a:bodyPr>
          <a:lstStyle/>
          <a:p>
            <a:r>
              <a:rPr lang="en-GB" sz="2200" dirty="0">
                <a:latin typeface="Arial" panose="020B0604020202020204" pitchFamily="34" charset="0"/>
                <a:cs typeface="Arial" panose="020B0604020202020204" pitchFamily="34" charset="0"/>
              </a:rPr>
              <a:t>There are 4 barrier which can prevent effective communication between the organisation and their external stakeholders. These are:</a:t>
            </a:r>
          </a:p>
          <a:p>
            <a:endParaRPr lang="en-GB" sz="2200" dirty="0">
              <a:latin typeface="Arial" panose="020B0604020202020204" pitchFamily="34" charset="0"/>
              <a:cs typeface="Arial" panose="020B0604020202020204" pitchFamily="34" charset="0"/>
            </a:endParaRPr>
          </a:p>
          <a:p>
            <a:pPr marL="457200" indent="-457200">
              <a:buFont typeface="+mj-lt"/>
              <a:buAutoNum type="arabicPeriod"/>
            </a:pPr>
            <a:r>
              <a:rPr lang="en-GB" sz="2200" dirty="0">
                <a:latin typeface="Arial" panose="020B0604020202020204" pitchFamily="34" charset="0"/>
                <a:cs typeface="Arial" panose="020B0604020202020204" pitchFamily="34" charset="0"/>
              </a:rPr>
              <a:t>Language differences- During this language barrier people come from different country to do shopping at Harrods. When people speaking same language their will be a misunderstanding pronouncing , accent. Even people from same organization may struggle with differences in vocabulary.</a:t>
            </a:r>
          </a:p>
          <a:p>
            <a:pPr marL="457200" indent="-457200">
              <a:buFont typeface="+mj-lt"/>
              <a:buAutoNum type="arabicPeriod"/>
            </a:pPr>
            <a:endParaRPr lang="en-GB" sz="2200" dirty="0">
              <a:latin typeface="Arial" panose="020B0604020202020204" pitchFamily="34" charset="0"/>
              <a:cs typeface="Arial" panose="020B0604020202020204" pitchFamily="34" charset="0"/>
            </a:endParaRPr>
          </a:p>
          <a:p>
            <a:pPr marL="457200" indent="-457200">
              <a:buFont typeface="+mj-lt"/>
              <a:buAutoNum type="arabicPeriod"/>
            </a:pPr>
            <a:r>
              <a:rPr lang="en-GB" sz="2200" dirty="0">
                <a:latin typeface="Arial" panose="020B0604020202020204" pitchFamily="34" charset="0"/>
                <a:cs typeface="Arial" panose="020B0604020202020204" pitchFamily="34" charset="0"/>
              </a:rPr>
              <a:t>Cultural differences- for a organisation or business cultural barrier is common issue where people come from different culture , lifestyle and background.</a:t>
            </a:r>
          </a:p>
          <a:p>
            <a:pPr marL="457200" indent="-457200">
              <a:buFont typeface="+mj-lt"/>
              <a:buAutoNum type="arabicPeriod"/>
            </a:pPr>
            <a:endParaRPr lang="en-GB" sz="2200" dirty="0">
              <a:latin typeface="Arial" panose="020B0604020202020204" pitchFamily="34" charset="0"/>
              <a:cs typeface="Arial" panose="020B0604020202020204" pitchFamily="34" charset="0"/>
            </a:endParaRPr>
          </a:p>
          <a:p>
            <a:pPr marL="457200" indent="-457200">
              <a:buFont typeface="+mj-lt"/>
              <a:buAutoNum type="arabicPeriod"/>
            </a:pPr>
            <a:r>
              <a:rPr lang="en-GB" sz="2200" dirty="0">
                <a:latin typeface="Arial" panose="020B0604020202020204" pitchFamily="34" charset="0"/>
                <a:cs typeface="Arial" panose="020B0604020202020204" pitchFamily="34" charset="0"/>
              </a:rPr>
              <a:t>Technological barrier- technological barrier is another problem for communication. Everybody has not got good knowledge of technology.</a:t>
            </a:r>
          </a:p>
          <a:p>
            <a:pPr marL="457200" indent="-457200">
              <a:buFont typeface="+mj-lt"/>
              <a:buAutoNum type="arabicPeriod"/>
            </a:pPr>
            <a:endParaRPr lang="en-GB" sz="2200" dirty="0">
              <a:latin typeface="Arial" panose="020B0604020202020204" pitchFamily="34" charset="0"/>
              <a:cs typeface="Arial" panose="020B0604020202020204" pitchFamily="34" charset="0"/>
            </a:endParaRPr>
          </a:p>
          <a:p>
            <a:pPr marL="457200" indent="-457200">
              <a:buFont typeface="+mj-lt"/>
              <a:buAutoNum type="arabicPeriod"/>
            </a:pPr>
            <a:r>
              <a:rPr lang="en-GB" sz="2200" dirty="0">
                <a:latin typeface="Arial" panose="020B0604020202020204" pitchFamily="34" charset="0"/>
                <a:cs typeface="Arial" panose="020B0604020202020204" pitchFamily="34" charset="0"/>
              </a:rPr>
              <a:t>Organizational barriers- for communication this a effective barrier , which effect employees are unaware or not understanding about business role and structure.     </a:t>
            </a:r>
          </a:p>
        </p:txBody>
      </p:sp>
    </p:spTree>
    <p:extLst>
      <p:ext uri="{BB962C8B-B14F-4D97-AF65-F5344CB8AC3E}">
        <p14:creationId xmlns:p14="http://schemas.microsoft.com/office/powerpoint/2010/main" val="4074159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5"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2000"/>
                                        <p:tgtEl>
                                          <p:spTgt spid="3">
                                            <p:txEl>
                                              <p:pRg st="6" end="6"/>
                                            </p:txEl>
                                          </p:spTgt>
                                        </p:tgtEl>
                                      </p:cBhvr>
                                    </p:animEffect>
                                    <p:anim calcmode="lin" valueType="num">
                                      <p:cBhvr>
                                        <p:cTn id="23" dur="2000" fill="hold"/>
                                        <p:tgtEl>
                                          <p:spTgt spid="3">
                                            <p:txEl>
                                              <p:pRg st="6" end="6"/>
                                            </p:txEl>
                                          </p:spTgt>
                                        </p:tgtEl>
                                        <p:attrNameLst>
                                          <p:attrName>ppt_w</p:attrName>
                                        </p:attrNameLst>
                                      </p:cBhvr>
                                      <p:tavLst>
                                        <p:tav tm="0" fmla="#ppt_w*sin(2.5*pi*$)">
                                          <p:val>
                                            <p:fltVal val="0"/>
                                          </p:val>
                                        </p:tav>
                                        <p:tav tm="100000">
                                          <p:val>
                                            <p:fltVal val="1"/>
                                          </p:val>
                                        </p:tav>
                                      </p:tavLst>
                                    </p:anim>
                                    <p:anim calcmode="lin" valueType="num">
                                      <p:cBhvr>
                                        <p:cTn id="24" dur="2000" fill="hold"/>
                                        <p:tgtEl>
                                          <p:spTgt spid="3">
                                            <p:txEl>
                                              <p:pRg st="6" end="6"/>
                                            </p:txEl>
                                          </p:spTgt>
                                        </p:tgtEl>
                                        <p:attrNameLst>
                                          <p:attrName>ppt_h</p:attrName>
                                        </p:attrNameLst>
                                      </p:cBhvr>
                                      <p:tavLst>
                                        <p:tav tm="0">
                                          <p:val>
                                            <p:strVal val="#ppt_h"/>
                                          </p:val>
                                        </p:tav>
                                        <p:tav tm="100000">
                                          <p:val>
                                            <p:strVal val="#ppt_h"/>
                                          </p:val>
                                        </p:tav>
                                      </p:tavLst>
                                    </p:anim>
                                  </p:childTnLst>
                                </p:cTn>
                              </p:par>
                            </p:childTnLst>
                          </p:cTn>
                        </p:par>
                      </p:childTnLst>
                    </p:cTn>
                  </p:par>
                  <p:par>
                    <p:cTn id="25" fill="hold">
                      <p:stCondLst>
                        <p:cond delay="indefinite"/>
                      </p:stCondLst>
                      <p:childTnLst>
                        <p:par>
                          <p:cTn id="26" fill="hold">
                            <p:stCondLst>
                              <p:cond delay="0"/>
                            </p:stCondLst>
                            <p:childTnLst>
                              <p:par>
                                <p:cTn id="27" presetID="53" presetClass="entr" presetSubtype="16" fill="hold"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 calcmode="lin" valueType="num">
                                      <p:cBhvr>
                                        <p:cTn id="29"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30"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31"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B9F21C3-23D1-B61A-4EEC-475A29F663C9}"/>
              </a:ext>
            </a:extLst>
          </p:cNvPr>
          <p:cNvSpPr txBox="1"/>
          <p:nvPr/>
        </p:nvSpPr>
        <p:spPr>
          <a:xfrm>
            <a:off x="425670" y="520539"/>
            <a:ext cx="11524592" cy="5509200"/>
          </a:xfrm>
          <a:prstGeom prst="rect">
            <a:avLst/>
          </a:prstGeom>
          <a:noFill/>
        </p:spPr>
        <p:txBody>
          <a:bodyPr wrap="square">
            <a:spAutoFit/>
          </a:bodyPr>
          <a:lstStyle/>
          <a:p>
            <a:r>
              <a:rPr lang="en-GB" sz="2200" dirty="0">
                <a:latin typeface="Arial" panose="020B0604020202020204" pitchFamily="34" charset="0"/>
                <a:cs typeface="Arial" panose="020B0604020202020204" pitchFamily="34" charset="0"/>
              </a:rPr>
              <a:t>Transferring your internal information through the right channel can help you make better understanding with your team and clients. There are few strong channels that can improve better communication. These are:</a:t>
            </a:r>
          </a:p>
          <a:p>
            <a:endParaRPr lang="en-GB" sz="22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2200" b="1" dirty="0">
                <a:latin typeface="Arial" panose="020B0604020202020204" pitchFamily="34" charset="0"/>
                <a:cs typeface="Arial" panose="020B0604020202020204" pitchFamily="34" charset="0"/>
              </a:rPr>
              <a:t>FACE TO FACE COMMUNICATION - </a:t>
            </a:r>
            <a:r>
              <a:rPr lang="en-GB" sz="2200" dirty="0">
                <a:latin typeface="Arial" panose="020B0604020202020204" pitchFamily="34" charset="0"/>
                <a:cs typeface="Arial" panose="020B0604020202020204" pitchFamily="34" charset="0"/>
              </a:rPr>
              <a:t>Face to face communication is an excellent and strong channel to communicate easily.</a:t>
            </a:r>
          </a:p>
          <a:p>
            <a:endParaRPr lang="en-GB" sz="22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2200" b="1" dirty="0">
                <a:latin typeface="Arial" panose="020B0604020202020204" pitchFamily="34" charset="0"/>
                <a:cs typeface="Arial" panose="020B0604020202020204" pitchFamily="34" charset="0"/>
              </a:rPr>
              <a:t>VIDEO CONFERENCING - </a:t>
            </a:r>
            <a:r>
              <a:rPr lang="en-GB" sz="2200" dirty="0">
                <a:latin typeface="Arial" panose="020B0604020202020204" pitchFamily="34" charset="0"/>
                <a:cs typeface="Arial" panose="020B0604020202020204" pitchFamily="34" charset="0"/>
              </a:rPr>
              <a:t>Video conferencing is also a powerful channel for communication, you can use it by video calling from anywhere in the world. It also save your time for travelling.</a:t>
            </a:r>
          </a:p>
          <a:p>
            <a:endParaRPr lang="en-GB" sz="22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2200" b="1" dirty="0">
                <a:latin typeface="Arial" panose="020B0604020202020204" pitchFamily="34" charset="0"/>
                <a:cs typeface="Arial" panose="020B0604020202020204" pitchFamily="34" charset="0"/>
              </a:rPr>
              <a:t>PHONE CALL- </a:t>
            </a:r>
            <a:r>
              <a:rPr lang="en-GB" sz="2200" dirty="0">
                <a:latin typeface="Arial" panose="020B0604020202020204" pitchFamily="34" charset="0"/>
                <a:cs typeface="Arial" panose="020B0604020202020204" pitchFamily="34" charset="0"/>
              </a:rPr>
              <a:t>Phone call are great alternative and safe when you need to communicate a sense of urgency and get answer quickly. This is a two way communication channel.</a:t>
            </a:r>
          </a:p>
          <a:p>
            <a:endParaRPr lang="en-GB" sz="22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2200" b="1" dirty="0">
                <a:latin typeface="Arial" panose="020B0604020202020204" pitchFamily="34" charset="0"/>
                <a:cs typeface="Arial" panose="020B0604020202020204" pitchFamily="34" charset="0"/>
              </a:rPr>
              <a:t>EMAIL</a:t>
            </a:r>
            <a:r>
              <a:rPr lang="en-GB" sz="2200" dirty="0">
                <a:latin typeface="Arial" panose="020B0604020202020204" pitchFamily="34" charset="0"/>
                <a:cs typeface="Arial" panose="020B0604020202020204" pitchFamily="34" charset="0"/>
              </a:rPr>
              <a:t> -  Email is a best channel for formal communication. This type of communication is a great way to send formal announcements in structure manner.</a:t>
            </a:r>
          </a:p>
        </p:txBody>
      </p:sp>
    </p:spTree>
    <p:extLst>
      <p:ext uri="{BB962C8B-B14F-4D97-AF65-F5344CB8AC3E}">
        <p14:creationId xmlns:p14="http://schemas.microsoft.com/office/powerpoint/2010/main" val="178316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p:cTn id="12"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3"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14"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15" dur="1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 calcmode="lin" valueType="num">
                                      <p:cBhvr>
                                        <p:cTn id="20"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1"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3"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4">
            <a:extLst>
              <a:ext uri="{FF2B5EF4-FFF2-40B4-BE49-F238E27FC236}">
                <a16:creationId xmlns:a16="http://schemas.microsoft.com/office/drawing/2014/main" id="{4946DF86-EB4B-79D9-18D3-B87B3E31983E}"/>
              </a:ext>
            </a:extLst>
          </p:cNvPr>
          <p:cNvGraphicFramePr>
            <a:graphicFrameLocks noGrp="1"/>
          </p:cNvGraphicFramePr>
          <p:nvPr>
            <p:extLst>
              <p:ext uri="{D42A27DB-BD31-4B8C-83A1-F6EECF244321}">
                <p14:modId xmlns:p14="http://schemas.microsoft.com/office/powerpoint/2010/main" val="1640370364"/>
              </p:ext>
            </p:extLst>
          </p:nvPr>
        </p:nvGraphicFramePr>
        <p:xfrm>
          <a:off x="124692" y="92445"/>
          <a:ext cx="11959578" cy="6724198"/>
        </p:xfrm>
        <a:graphic>
          <a:graphicData uri="http://schemas.openxmlformats.org/drawingml/2006/table">
            <a:tbl>
              <a:tblPr firstRow="1" bandRow="1">
                <a:tableStyleId>{5C22544A-7EE6-4342-B048-85BDC9FD1C3A}</a:tableStyleId>
              </a:tblPr>
              <a:tblGrid>
                <a:gridCol w="4313569">
                  <a:extLst>
                    <a:ext uri="{9D8B030D-6E8A-4147-A177-3AD203B41FA5}">
                      <a16:colId xmlns:a16="http://schemas.microsoft.com/office/drawing/2014/main" val="1381715570"/>
                    </a:ext>
                  </a:extLst>
                </a:gridCol>
                <a:gridCol w="7646009">
                  <a:extLst>
                    <a:ext uri="{9D8B030D-6E8A-4147-A177-3AD203B41FA5}">
                      <a16:colId xmlns:a16="http://schemas.microsoft.com/office/drawing/2014/main" val="3579679796"/>
                    </a:ext>
                  </a:extLst>
                </a:gridCol>
              </a:tblGrid>
              <a:tr h="797017">
                <a:tc>
                  <a:txBody>
                    <a:bodyPr/>
                    <a:lstStyle/>
                    <a:p>
                      <a:pPr algn="ctr"/>
                      <a:r>
                        <a:rPr lang="en-GB" sz="2400" dirty="0">
                          <a:latin typeface="Arial" panose="020B0604020202020204" pitchFamily="34" charset="0"/>
                          <a:cs typeface="Arial" panose="020B0604020202020204" pitchFamily="34" charset="0"/>
                        </a:rPr>
                        <a:t>Teamwork Evaluation </a:t>
                      </a:r>
                    </a:p>
                  </a:txBody>
                  <a:tcPr/>
                </a:tc>
                <a:tc>
                  <a:txBody>
                    <a:bodyPr/>
                    <a:lstStyle/>
                    <a:p>
                      <a:pPr algn="ctr"/>
                      <a:r>
                        <a:rPr lang="en-GB" sz="2400" dirty="0">
                          <a:latin typeface="Arial" panose="020B0604020202020204" pitchFamily="34" charset="0"/>
                          <a:cs typeface="Arial" panose="020B0604020202020204" pitchFamily="34" charset="0"/>
                        </a:rPr>
                        <a:t>Team responses. </a:t>
                      </a:r>
                    </a:p>
                  </a:txBody>
                  <a:tcPr/>
                </a:tc>
                <a:extLst>
                  <a:ext uri="{0D108BD9-81ED-4DB2-BD59-A6C34878D82A}">
                    <a16:rowId xmlns:a16="http://schemas.microsoft.com/office/drawing/2014/main" val="3160018179"/>
                  </a:ext>
                </a:extLst>
              </a:tr>
              <a:tr h="1401482">
                <a:tc>
                  <a:txBody>
                    <a:bodyPr/>
                    <a:lstStyle/>
                    <a:p>
                      <a:r>
                        <a:rPr lang="en-GB" sz="1600" dirty="0">
                          <a:latin typeface="Arial" panose="020B0604020202020204" pitchFamily="34" charset="0"/>
                          <a:cs typeface="Arial" panose="020B0604020202020204" pitchFamily="34" charset="0"/>
                        </a:rPr>
                        <a:t>Who was in your team?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latin typeface="Arial" panose="020B0604020202020204" pitchFamily="34" charset="0"/>
                          <a:cs typeface="Arial" panose="020B0604020202020204" pitchFamily="34" charset="0"/>
                        </a:rPr>
                        <a:t>Md </a:t>
                      </a:r>
                      <a:r>
                        <a:rPr lang="en-GB" sz="1600" b="0" dirty="0" err="1">
                          <a:latin typeface="Arial" panose="020B0604020202020204" pitchFamily="34" charset="0"/>
                          <a:cs typeface="Arial" panose="020B0604020202020204" pitchFamily="34" charset="0"/>
                        </a:rPr>
                        <a:t>Foyejur</a:t>
                      </a:r>
                      <a:r>
                        <a:rPr lang="en-GB" sz="1600" b="0" dirty="0">
                          <a:latin typeface="Arial" panose="020B0604020202020204" pitchFamily="34" charset="0"/>
                          <a:cs typeface="Arial" panose="020B0604020202020204" pitchFamily="34" charset="0"/>
                        </a:rPr>
                        <a:t> Rahman </a:t>
                      </a:r>
                      <a:r>
                        <a:rPr lang="en-GB" sz="1600" b="0" dirty="0" err="1">
                          <a:latin typeface="Arial" panose="020B0604020202020204" pitchFamily="34" charset="0"/>
                          <a:cs typeface="Arial" panose="020B0604020202020204" pitchFamily="34" charset="0"/>
                        </a:rPr>
                        <a:t>Tuhin</a:t>
                      </a:r>
                      <a:r>
                        <a:rPr lang="en-GB" sz="1600" b="0" dirty="0">
                          <a:latin typeface="Arial" panose="020B0604020202020204" pitchFamily="34" charset="0"/>
                          <a:cs typeface="Arial" panose="020B0604020202020204" pitchFamily="34" charset="0"/>
                        </a:rPr>
                        <a:t> 2120024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b="0" dirty="0">
                        <a:latin typeface="Arial" panose="020B0604020202020204" pitchFamily="34" charset="0"/>
                        <a:cs typeface="Arial" panose="020B0604020202020204" pitchFamily="34" charset="0"/>
                      </a:endParaRPr>
                    </a:p>
                    <a:p>
                      <a:r>
                        <a:rPr lang="en-GB" sz="1600" b="0" dirty="0">
                          <a:latin typeface="Arial" panose="020B0604020202020204" pitchFamily="34" charset="0"/>
                          <a:cs typeface="Arial" panose="020B0604020202020204" pitchFamily="34" charset="0"/>
                        </a:rPr>
                        <a:t>Shbana Begum 2120023</a:t>
                      </a:r>
                    </a:p>
                    <a:p>
                      <a:endParaRPr lang="en-GB" sz="1600" b="0" dirty="0">
                        <a:latin typeface="Arial" panose="020B0604020202020204" pitchFamily="34" charset="0"/>
                        <a:cs typeface="Arial" panose="020B0604020202020204" pitchFamily="34" charset="0"/>
                      </a:endParaRPr>
                    </a:p>
                    <a:p>
                      <a:r>
                        <a:rPr lang="en-GB" sz="1600" b="0" dirty="0">
                          <a:latin typeface="Arial" panose="020B0604020202020204" pitchFamily="34" charset="0"/>
                          <a:cs typeface="Arial" panose="020B0604020202020204" pitchFamily="34" charset="0"/>
                        </a:rPr>
                        <a:t>Golam </a:t>
                      </a:r>
                      <a:r>
                        <a:rPr lang="en-GB" sz="1600" b="0" dirty="0" err="1">
                          <a:latin typeface="Arial" panose="020B0604020202020204" pitchFamily="34" charset="0"/>
                          <a:cs typeface="Arial" panose="020B0604020202020204" pitchFamily="34" charset="0"/>
                        </a:rPr>
                        <a:t>Ambiya</a:t>
                      </a:r>
                      <a:r>
                        <a:rPr lang="en-GB" sz="1600" b="0" dirty="0">
                          <a:latin typeface="Arial" panose="020B0604020202020204" pitchFamily="34" charset="0"/>
                          <a:cs typeface="Arial" panose="020B0604020202020204" pitchFamily="34" charset="0"/>
                        </a:rPr>
                        <a:t> 2120022</a:t>
                      </a:r>
                    </a:p>
                    <a:p>
                      <a:endParaRPr lang="en-GB" sz="16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18373457"/>
                  </a:ext>
                </a:extLst>
              </a:tr>
              <a:tr h="76613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What were the key strengths of your team? </a:t>
                      </a:r>
                    </a:p>
                    <a:p>
                      <a:endParaRPr lang="en-GB" sz="1600" dirty="0">
                        <a:latin typeface="Arial" panose="020B0604020202020204" pitchFamily="34" charset="0"/>
                        <a:cs typeface="Arial" panose="020B0604020202020204" pitchFamily="34" charset="0"/>
                      </a:endParaRPr>
                    </a:p>
                  </a:txBody>
                  <a:tcPr/>
                </a:tc>
                <a:tc>
                  <a:txBody>
                    <a:bodyPr/>
                    <a:lstStyle/>
                    <a:p>
                      <a:r>
                        <a:rPr lang="en-GB" sz="1600" dirty="0">
                          <a:latin typeface="Arial" panose="020B0604020202020204" pitchFamily="34" charset="0"/>
                          <a:cs typeface="Arial" panose="020B0604020202020204" pitchFamily="34" charset="0"/>
                        </a:rPr>
                        <a:t>The key strengths was Shbana knows a lot about PowerPoint. She told me and Golam which section we had to do. When we needed help she was there to support us.</a:t>
                      </a:r>
                    </a:p>
                    <a:p>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07276796"/>
                  </a:ext>
                </a:extLst>
              </a:tr>
              <a:tr h="12182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What were the challenges that you overcame as a team?</a:t>
                      </a:r>
                    </a:p>
                    <a:p>
                      <a:endParaRPr lang="en-GB" sz="1600" dirty="0">
                        <a:latin typeface="Arial" panose="020B0604020202020204" pitchFamily="34" charset="0"/>
                        <a:cs typeface="Arial" panose="020B0604020202020204" pitchFamily="34" charset="0"/>
                      </a:endParaRPr>
                    </a:p>
                  </a:txBody>
                  <a:tcPr/>
                </a:tc>
                <a:tc>
                  <a:txBody>
                    <a:bodyPr/>
                    <a:lstStyle/>
                    <a:p>
                      <a:r>
                        <a:rPr lang="en-GB" sz="1600" dirty="0">
                          <a:latin typeface="Arial" panose="020B0604020202020204" pitchFamily="34" charset="0"/>
                          <a:cs typeface="Arial" panose="020B0604020202020204" pitchFamily="34" charset="0"/>
                        </a:rPr>
                        <a:t>The challenge that we overcame as a team was that me and Golam are not that good with PowerPoint, so me and Golam wrote out the slides on PowerPoint, then Shbana helped and showed us how she put them slides in the presentation. She showed us how to do the animation on the slides. So next time we will be able to do it by ourselves.</a:t>
                      </a:r>
                    </a:p>
                    <a:p>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13256840"/>
                  </a:ext>
                </a:extLst>
              </a:tr>
              <a:tr h="9144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What would you do differently if you worked as a team again?</a:t>
                      </a:r>
                    </a:p>
                    <a:p>
                      <a:endParaRPr lang="en-GB" sz="1600" dirty="0">
                        <a:latin typeface="Arial" panose="020B0604020202020204" pitchFamily="34" charset="0"/>
                        <a:cs typeface="Arial" panose="020B0604020202020204" pitchFamily="34" charset="0"/>
                      </a:endParaRPr>
                    </a:p>
                  </a:txBody>
                  <a:tcPr/>
                </a:tc>
                <a:tc>
                  <a:txBody>
                    <a:bodyPr/>
                    <a:lstStyle/>
                    <a:p>
                      <a:r>
                        <a:rPr lang="en-GB" sz="1600" dirty="0">
                          <a:latin typeface="Arial" panose="020B0604020202020204" pitchFamily="34" charset="0"/>
                          <a:cs typeface="Arial" panose="020B0604020202020204" pitchFamily="34" charset="0"/>
                        </a:rPr>
                        <a:t>If we worked as a team again, I would recommend that we start working earlier on the presentation and that we get together outside of the university times to work together.</a:t>
                      </a:r>
                    </a:p>
                    <a:p>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71358641"/>
                  </a:ext>
                </a:extLst>
              </a:tr>
              <a:tr h="684621">
                <a:tc>
                  <a:txBody>
                    <a:bodyPr/>
                    <a:lstStyle/>
                    <a:p>
                      <a:r>
                        <a:rPr lang="en-GB" sz="1600" dirty="0">
                          <a:latin typeface="Arial" panose="020B0604020202020204" pitchFamily="34" charset="0"/>
                          <a:cs typeface="Arial" panose="020B0604020202020204" pitchFamily="34" charset="0"/>
                        </a:rPr>
                        <a:t>How would you rate your team working? Out of 10? </a:t>
                      </a:r>
                    </a:p>
                  </a:txBody>
                  <a:tcPr/>
                </a:tc>
                <a:tc>
                  <a:txBody>
                    <a:bodyPr/>
                    <a:lstStyle/>
                    <a:p>
                      <a:r>
                        <a:rPr lang="en-GB" sz="1600" dirty="0">
                          <a:latin typeface="Arial" panose="020B0604020202020204" pitchFamily="34" charset="0"/>
                          <a:cs typeface="Arial" panose="020B0604020202020204" pitchFamily="34" charset="0"/>
                        </a:rPr>
                        <a:t> I would rate our team working 8 out of 10.</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2530997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98A51B-3ED5-0213-6393-AC2702068A16}"/>
              </a:ext>
            </a:extLst>
          </p:cNvPr>
          <p:cNvSpPr txBox="1"/>
          <p:nvPr/>
        </p:nvSpPr>
        <p:spPr>
          <a:xfrm>
            <a:off x="969020" y="705458"/>
            <a:ext cx="10095219" cy="59093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hlinkClick r:id="rId2"/>
              </a:rPr>
              <a:t>History of Harrods department store - BBC News</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3"/>
              </a:rPr>
              <a:t>Store Guide | Harrods UK</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4"/>
              </a:rPr>
              <a:t>Insight Into The Behaviour Of Consumers At Harrods Marketing Essay (ukessays.com)</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5"/>
              </a:rPr>
              <a:t>Harrod's: Business Communication Case Study - 725 Words | </a:t>
            </a:r>
            <a:r>
              <a:rPr lang="en-GB" sz="2000" dirty="0" err="1">
                <a:latin typeface="Arial" panose="020B0604020202020204" pitchFamily="34" charset="0"/>
                <a:cs typeface="Arial" panose="020B0604020202020204" pitchFamily="34" charset="0"/>
                <a:hlinkClick r:id="rId5"/>
              </a:rPr>
              <a:t>Studymode</a:t>
            </a:r>
            <a:r>
              <a:rPr lang="en-GB" sz="2000" dirty="0">
                <a:latin typeface="Arial" panose="020B0604020202020204" pitchFamily="34" charset="0"/>
                <a:cs typeface="Arial" panose="020B0604020202020204" pitchFamily="34" charset="0"/>
              </a:rPr>
              <a:t>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6"/>
              </a:rPr>
              <a:t>Harrods Everything You've Ever Wanted to Know | LDNFASHION</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7"/>
              </a:rPr>
              <a:t>https://sumankher.com/2021/03/05/11-reasons-why-is-effective-communication-important/</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https:// </a:t>
            </a:r>
            <a:r>
              <a:rPr lang="en-GB" sz="2000" dirty="0">
                <a:latin typeface="Arial" panose="020B0604020202020204" pitchFamily="34" charset="0"/>
                <a:cs typeface="Arial" panose="020B0604020202020204" pitchFamily="34" charset="0"/>
                <a:hlinkClick r:id="rId8"/>
              </a:rPr>
              <a:t>www.indeed.com/career- advice/career- development/</a:t>
            </a:r>
            <a:r>
              <a:rPr lang="en-GB" sz="2000" dirty="0">
                <a:latin typeface="Arial" panose="020B0604020202020204" pitchFamily="34" charset="0"/>
                <a:cs typeface="Arial" panose="020B0604020202020204" pitchFamily="34" charset="0"/>
              </a:rPr>
              <a:t>communication-benefits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9"/>
              </a:rPr>
              <a:t>https://www.Grammarly.com</a:t>
            </a:r>
            <a:r>
              <a:rPr lang="en-GB" sz="2000" dirty="0">
                <a:latin typeface="Arial" panose="020B0604020202020204" pitchFamily="34" charset="0"/>
                <a:cs typeface="Arial" panose="020B0604020202020204" pitchFamily="34" charset="0"/>
              </a:rPr>
              <a:t>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https://www.indeed.com</a:t>
            </a:r>
            <a:r>
              <a:rPr lang="en-GB" sz="2000">
                <a:latin typeface="Arial" panose="020B0604020202020204" pitchFamily="34" charset="0"/>
                <a:cs typeface="Arial" panose="020B0604020202020204" pitchFamily="34" charset="0"/>
              </a:rPr>
              <a:t>&gt;channelsofcommunication </a:t>
            </a:r>
            <a:endParaRPr lang="en-GB" sz="2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342435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1568</Words>
  <Application>Microsoft Office PowerPoint</Application>
  <PresentationFormat>Widescreen</PresentationFormat>
  <Paragraphs>137</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Shbana Begum (2120023)</dc:creator>
  <cp:lastModifiedBy>Md Tuhin (2120024)</cp:lastModifiedBy>
  <cp:revision>4</cp:revision>
  <dcterms:created xsi:type="dcterms:W3CDTF">2022-07-19T23:56:47Z</dcterms:created>
  <dcterms:modified xsi:type="dcterms:W3CDTF">2022-07-24T00:50:36Z</dcterms:modified>
</cp:coreProperties>
</file>