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A88CA8-C805-42B5-9F31-A3E77DAE6C50}" type="datetimeFigureOut">
              <a:rPr lang="en-PK" smtClean="0"/>
              <a:t>03/16/2026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ED5751-1655-49BA-A4D2-A75EE232B01C}" type="slidenum">
              <a:rPr lang="en-PK" smtClean="0"/>
              <a:t>‹#›</a:t>
            </a:fld>
            <a:endParaRPr lang="en-PK"/>
          </a:p>
        </p:txBody>
      </p:sp>
    </p:spTree>
    <p:extLst>
      <p:ext uri="{BB962C8B-B14F-4D97-AF65-F5344CB8AC3E}">
        <p14:creationId xmlns:p14="http://schemas.microsoft.com/office/powerpoint/2010/main" val="3924531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Today I will be presenting an analysis of Jenny’s situation using John Bowlby’s Attachment Theory as part of the module Psychology in Health and Social Care.</a:t>
            </a:r>
          </a:p>
          <a:p>
            <a:r>
              <a:rPr lang="en-US" b="0" dirty="0"/>
              <a:t>The aim of this presentation is to explore how Jenny’s life circumstances may affect her psychological development. In particular, the presentation will examine how attachment relationships influence emotional wellbeing, development, and resilience.</a:t>
            </a:r>
          </a:p>
          <a:p>
            <a:r>
              <a:rPr lang="en-US" b="0" dirty="0"/>
              <a:t>Using Bowlby’s theory, I will </a:t>
            </a:r>
            <a:r>
              <a:rPr lang="en-US" b="0" dirty="0" err="1"/>
              <a:t>analyse</a:t>
            </a:r>
            <a:r>
              <a:rPr lang="en-US" b="0" dirty="0"/>
              <a:t> Jenny’s experiences, discuss biological and environmental influences on her development, and propose practical support strategies that health and social care professionals could implement to support her wellbeing.</a:t>
            </a:r>
          </a:p>
        </p:txBody>
      </p:sp>
      <p:sp>
        <p:nvSpPr>
          <p:cNvPr id="4" name="Slide Number Placeholder 3"/>
          <p:cNvSpPr>
            <a:spLocks noGrp="1"/>
          </p:cNvSpPr>
          <p:nvPr>
            <p:ph type="sldNum" sz="quarter" idx="5"/>
          </p:nvPr>
        </p:nvSpPr>
        <p:spPr/>
        <p:txBody>
          <a:bodyPr/>
          <a:lstStyle/>
          <a:p>
            <a:fld id="{0DED5751-1655-49BA-A4D2-A75EE232B01C}" type="slidenum">
              <a:rPr lang="en-PK" smtClean="0"/>
              <a:t>1</a:t>
            </a:fld>
            <a:endParaRPr lang="en-PK"/>
          </a:p>
        </p:txBody>
      </p:sp>
    </p:spTree>
    <p:extLst>
      <p:ext uri="{BB962C8B-B14F-4D97-AF65-F5344CB8AC3E}">
        <p14:creationId xmlns:p14="http://schemas.microsoft.com/office/powerpoint/2010/main" val="4006000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Jenny is a sixteen-year-old young carer who has been responsible for supporting her mother for approximately five years following the death of her father. As a result of her mother’s mobility difficulties, forgetfulness and low mood, Jenny provides practical support in the home including cooking, cleaning, shopping and managing administrative tasks.</a:t>
            </a:r>
          </a:p>
          <a:p>
            <a:r>
              <a:rPr lang="en-US" b="0" dirty="0"/>
              <a:t>These responsibilities represent a significant level of caregiving for a young person during adolescence. Research suggests that young carers often experience increased psychological pressure, emotional strain and reduced opportunities for social participation compared with their peers (Bowman Grangel et al., 2024).</a:t>
            </a:r>
          </a:p>
          <a:p>
            <a:r>
              <a:rPr lang="en-US" b="0" dirty="0"/>
              <a:t>Such circumstances can have implications for psychological development, emotional wellbeing and social relationships. Therefore, understanding Jenny’s situation through psychological theory is important in order to identify appropriate support interventions.</a:t>
            </a:r>
          </a:p>
          <a:p>
            <a:r>
              <a:rPr lang="en-US" b="0" dirty="0"/>
              <a:t>This presentation therefore applies Bowlby’s Attachment Theory to better understand Jenny’s development and her potential needs.</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2</a:t>
            </a:fld>
            <a:endParaRPr lang="en-PK"/>
          </a:p>
        </p:txBody>
      </p:sp>
    </p:spTree>
    <p:extLst>
      <p:ext uri="{BB962C8B-B14F-4D97-AF65-F5344CB8AC3E}">
        <p14:creationId xmlns:p14="http://schemas.microsoft.com/office/powerpoint/2010/main" val="267240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Attachment Theory was developed by the British psychologist John Bowlby to explain how early emotional bonds between children and caregivers influence development.</a:t>
            </a:r>
          </a:p>
          <a:p>
            <a:r>
              <a:rPr lang="en-US" b="0" dirty="0"/>
              <a:t>According to Bowlby, humans possess a biologically programmed attachment system that encourages children to seek closeness and protection from caregivers when they feel threatened or distressed. This system is essential for survival and emotional security.</a:t>
            </a:r>
          </a:p>
          <a:p>
            <a:r>
              <a:rPr lang="en-US" b="0" dirty="0"/>
              <a:t>When caregivers respond consistently and sensitively, children develop secure attachments, which provide a foundation for emotional stability, confidence and healthy relationships later in life (Behrens, Jones-Mason and Forslund, 2025).</a:t>
            </a:r>
          </a:p>
          <a:p>
            <a:r>
              <a:rPr lang="en-US" b="0" dirty="0"/>
              <a:t>However, disruptions in caregiving relationships can lead to emotional insecurity and psychological difficulties. Studies highlight that attachment relationships play an important role in child and adolescent mental health and are widely applied in health and social care practice (Darling, Illum and Storebø, 2024).</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3</a:t>
            </a:fld>
            <a:endParaRPr lang="en-PK"/>
          </a:p>
        </p:txBody>
      </p:sp>
    </p:spTree>
    <p:extLst>
      <p:ext uri="{BB962C8B-B14F-4D97-AF65-F5344CB8AC3E}">
        <p14:creationId xmlns:p14="http://schemas.microsoft.com/office/powerpoint/2010/main" val="3722780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key concept within Bowlby’s theory is secure attachment, which occurs when caregivers consistently respond to children’s emotional and physical needs. Securely attached children typically show greater emotional regulation, stronger relationships and higher psychological wellbeing (İlhan Çiçek et al., 2025).</a:t>
            </a:r>
          </a:p>
          <a:p>
            <a:r>
              <a:rPr lang="en-US" b="0" dirty="0"/>
              <a:t>In contrast, insecure attachment can develop when caregiving is inconsistent, unavailable or stressful. This may lead to emotional insecurity, anxiety and difficulties trusting others.</a:t>
            </a:r>
          </a:p>
          <a:p>
            <a:r>
              <a:rPr lang="en-US" b="0" dirty="0"/>
              <a:t>Bowlby also introduced the concept of the internal working model. This refers to the mental framework children develop about themselves and their relationships with others based on early attachment experiences (Thompson, Simpson and Berlin, 2022).</a:t>
            </a:r>
          </a:p>
          <a:p>
            <a:r>
              <a:rPr lang="en-US" b="0" dirty="0"/>
              <a:t>These internal expectations influence later </a:t>
            </a:r>
            <a:r>
              <a:rPr lang="en-US" b="0" dirty="0" err="1"/>
              <a:t>behaviour</a:t>
            </a:r>
            <a:r>
              <a:rPr lang="en-US" b="0" dirty="0"/>
              <a:t>, social relationships and coping strategies. Research also shows that attachment experiences affect peer relationships and emotional development throughout adolescence (Delgado et al.,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4</a:t>
            </a:fld>
            <a:endParaRPr lang="en-PK"/>
          </a:p>
        </p:txBody>
      </p:sp>
    </p:spTree>
    <p:extLst>
      <p:ext uri="{BB962C8B-B14F-4D97-AF65-F5344CB8AC3E}">
        <p14:creationId xmlns:p14="http://schemas.microsoft.com/office/powerpoint/2010/main" val="3772792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relationships play an important role in the four key areas of development commonly referred to as </a:t>
            </a:r>
            <a:r>
              <a:rPr lang="en-US" b="1" dirty="0"/>
              <a:t>PIES: Physical, Intellectual, Emotional and Social development</a:t>
            </a:r>
            <a:r>
              <a:rPr lang="en-US" dirty="0"/>
              <a:t>.</a:t>
            </a:r>
          </a:p>
          <a:p>
            <a:r>
              <a:rPr lang="en-US" dirty="0"/>
              <a:t>From a physical perspective, stress associated with caregiving responsibilities may impact sleep, health and fatigue levels. Adolescents who take on adult responsibilities may therefore experience physical exhaustion.</a:t>
            </a:r>
          </a:p>
          <a:p>
            <a:r>
              <a:rPr lang="en-US" dirty="0"/>
              <a:t>In terms of intellectual development, emotional stress can affect concentration, motivation and academic performance.</a:t>
            </a:r>
          </a:p>
          <a:p>
            <a:r>
              <a:rPr lang="en-US" dirty="0"/>
              <a:t>Emotionally, secure attachment relationships help individuals develop effective coping strategies and emotional regulation skills (Darling, Illum and Storebø, 2024).</a:t>
            </a:r>
          </a:p>
          <a:p>
            <a:r>
              <a:rPr lang="en-US" dirty="0"/>
              <a:t>Finally, attachment relationships also influence social development. Adolescents with secure attachments are generally better able to form positive friendships and relationships with peers (Delgado et al., 2022).</a:t>
            </a:r>
          </a:p>
          <a:p>
            <a:r>
              <a:rPr lang="en-US" dirty="0"/>
              <a:t>Additionally, supportive relationships with teachers or care professionals can provide alternative sources of emotional security when family relationships are disrupted (Spilt and Koomen,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5</a:t>
            </a:fld>
            <a:endParaRPr lang="en-PK"/>
          </a:p>
        </p:txBody>
      </p:sp>
    </p:spTree>
    <p:extLst>
      <p:ext uri="{BB962C8B-B14F-4D97-AF65-F5344CB8AC3E}">
        <p14:creationId xmlns:p14="http://schemas.microsoft.com/office/powerpoint/2010/main" val="3413917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attachment theory to Jenny’s situation highlights several potential developmental challenges.</a:t>
            </a:r>
          </a:p>
          <a:p>
            <a:r>
              <a:rPr lang="en-US" dirty="0"/>
              <a:t>Firstly, the death of her father represents a major disruption to family stability and emotional security. This loss may have affected Jenny’s sense of safety and support.</a:t>
            </a:r>
          </a:p>
          <a:p>
            <a:r>
              <a:rPr lang="en-US" dirty="0"/>
              <a:t>Secondly, Jenny has experienced </a:t>
            </a:r>
            <a:r>
              <a:rPr lang="en-US" b="1" dirty="0"/>
              <a:t>role reversal</a:t>
            </a:r>
            <a:r>
              <a:rPr lang="en-US" dirty="0"/>
              <a:t>, where she has taken on caregiving responsibilities that would typically be carried out by adults. Adolescents who take on caregiving roles often experience increased emotional responsibility and stress (Bowman Grangel et al., 2024).</a:t>
            </a:r>
          </a:p>
          <a:p>
            <a:r>
              <a:rPr lang="en-US" dirty="0"/>
              <a:t>This situation may influence Jenny’s </a:t>
            </a:r>
            <a:r>
              <a:rPr lang="en-US" b="1" dirty="0"/>
              <a:t>internal working model</a:t>
            </a:r>
            <a:r>
              <a:rPr lang="en-US" dirty="0"/>
              <a:t>, shaping her expectations about relationships and support from others (Thompson, Simpson and Berlin, 2022).</a:t>
            </a:r>
          </a:p>
          <a:p>
            <a:r>
              <a:rPr lang="en-US" dirty="0"/>
              <a:t>If Jenny does not receive sufficient emotional support herself, she may be more vulnerable to emotional stress, anxiety and psychological difficulties (Darling, Illum and Storebø, 2024).</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6</a:t>
            </a:fld>
            <a:endParaRPr lang="en-PK"/>
          </a:p>
        </p:txBody>
      </p:sp>
    </p:spTree>
    <p:extLst>
      <p:ext uri="{BB962C8B-B14F-4D97-AF65-F5344CB8AC3E}">
        <p14:creationId xmlns:p14="http://schemas.microsoft.com/office/powerpoint/2010/main" val="3888355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Biological factors also play an important role in Jenny’s development. Adolescence is a critical stage involving significant neurological, hormonal and emotional changes.</a:t>
            </a:r>
          </a:p>
          <a:p>
            <a:r>
              <a:rPr lang="en-US" dirty="0"/>
              <a:t>During this period, the brain regions associated with emotional regulation and decision making are still developing. As a result, adolescents may be particularly sensitive to stress.</a:t>
            </a:r>
          </a:p>
          <a:p>
            <a:r>
              <a:rPr lang="en-US" dirty="0"/>
              <a:t>Chronic stress associated with caregiving responsibilities may influence biological stress systems and increase vulnerability to emotional difficulties.</a:t>
            </a:r>
          </a:p>
          <a:p>
            <a:r>
              <a:rPr lang="en-US" dirty="0"/>
              <a:t>Research indicates that prolonged stress during adolescence can increase the risk of anxiety, depression and other mental health challenges (</a:t>
            </a:r>
            <a:r>
              <a:rPr lang="en-US" dirty="0" err="1"/>
              <a:t>Prestmo</a:t>
            </a:r>
            <a:r>
              <a:rPr lang="en-US" dirty="0"/>
              <a:t> et al., 2023).</a:t>
            </a:r>
          </a:p>
          <a:p>
            <a:r>
              <a:rPr lang="en-US" dirty="0"/>
              <a:t>However, supportive relationships and positive attachment experiences can help reduce the impact of stress and promote resilience in young people (İlhan Çiçek et al., 2025).</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7</a:t>
            </a:fld>
            <a:endParaRPr lang="en-PK"/>
          </a:p>
        </p:txBody>
      </p:sp>
    </p:spTree>
    <p:extLst>
      <p:ext uri="{BB962C8B-B14F-4D97-AF65-F5344CB8AC3E}">
        <p14:creationId xmlns:p14="http://schemas.microsoft.com/office/powerpoint/2010/main" val="1359875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Jenny’s development is also strongly influenced by environmental factors.</a:t>
            </a:r>
          </a:p>
          <a:p>
            <a:r>
              <a:rPr lang="en-US" dirty="0"/>
              <a:t>The death of her father and her mother’s health difficulties have significantly altered the family environment. As a result, Jenny faces increased responsibilities and potential social isolation.</a:t>
            </a:r>
          </a:p>
          <a:p>
            <a:r>
              <a:rPr lang="en-US" dirty="0"/>
              <a:t>Young carers often experience reduced opportunities for leisure activities and social interaction because of their caregiving duties (Bowman Grangel et al., 2024).</a:t>
            </a:r>
          </a:p>
          <a:p>
            <a:r>
              <a:rPr lang="en-US" dirty="0"/>
              <a:t>Limited support within the home environment may increase emotional strain. However, positive relationships with teachers, social workers and other professionals can help compensate for disrupted attachment relationships (Spilt and Koomen, 2022).</a:t>
            </a:r>
          </a:p>
          <a:p>
            <a:r>
              <a:rPr lang="en-US" dirty="0"/>
              <a:t>Research also demonstrates that supportive care environments and strong social networks improve resilience and emotional wellbeing among adolescents (Morais et al., 2023).</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8</a:t>
            </a:fld>
            <a:endParaRPr lang="en-PK"/>
          </a:p>
        </p:txBody>
      </p:sp>
    </p:spTree>
    <p:extLst>
      <p:ext uri="{BB962C8B-B14F-4D97-AF65-F5344CB8AC3E}">
        <p14:creationId xmlns:p14="http://schemas.microsoft.com/office/powerpoint/2010/main" val="840816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strategies can be implemented to support Jenny’s wellbeing and development.</a:t>
            </a:r>
          </a:p>
          <a:p>
            <a:r>
              <a:rPr lang="en-US" dirty="0"/>
              <a:t>Firstly, young carer support </a:t>
            </a:r>
            <a:r>
              <a:rPr lang="en-US" dirty="0" err="1"/>
              <a:t>programmes</a:t>
            </a:r>
            <a:r>
              <a:rPr lang="en-US" dirty="0"/>
              <a:t> can provide emotional support, practical advice and opportunities to connect with other young carers facing similar experiences.</a:t>
            </a:r>
          </a:p>
          <a:p>
            <a:r>
              <a:rPr lang="en-US" dirty="0"/>
              <a:t>Secondly, access to school counselling services could help Jenny process her emotions and manage stress more effectively.</a:t>
            </a:r>
          </a:p>
          <a:p>
            <a:r>
              <a:rPr lang="en-US" dirty="0"/>
              <a:t>Social workers and healthcare professionals can also assess the family’s needs and arrange additional community support or respite care to reduce Jenny’s caregiving burden.</a:t>
            </a:r>
          </a:p>
          <a:p>
            <a:r>
              <a:rPr lang="en-US" dirty="0"/>
              <a:t>Attachment-informed interventions aim to strengthen supportive relationships and improve emotional wellbeing among young people experiencing stress (Hutchings, Williams and </a:t>
            </a:r>
            <a:r>
              <a:rPr lang="en-US" dirty="0" err="1"/>
              <a:t>Leijten</a:t>
            </a:r>
            <a:r>
              <a:rPr lang="en-US" dirty="0"/>
              <a:t>, 2023).</a:t>
            </a:r>
          </a:p>
          <a:p>
            <a:r>
              <a:rPr lang="en-US" dirty="0"/>
              <a:t>Supportive relationships with teachers, counsellors and care professionals can therefore play a significant role in enhancing Jenny’s resilience and mental wellbeing (Morais et al., 2023).</a:t>
            </a:r>
          </a:p>
          <a:p>
            <a:endParaRPr lang="en-US" dirty="0"/>
          </a:p>
        </p:txBody>
      </p:sp>
      <p:sp>
        <p:nvSpPr>
          <p:cNvPr id="4" name="Slide Number Placeholder 3"/>
          <p:cNvSpPr>
            <a:spLocks noGrp="1"/>
          </p:cNvSpPr>
          <p:nvPr>
            <p:ph type="sldNum" sz="quarter" idx="5"/>
          </p:nvPr>
        </p:nvSpPr>
        <p:spPr/>
        <p:txBody>
          <a:bodyPr/>
          <a:lstStyle/>
          <a:p>
            <a:fld id="{0DED5751-1655-49BA-A4D2-A75EE232B01C}" type="slidenum">
              <a:rPr lang="en-PK" smtClean="0"/>
              <a:t>9</a:t>
            </a:fld>
            <a:endParaRPr lang="en-PK"/>
          </a:p>
        </p:txBody>
      </p:sp>
    </p:spTree>
    <p:extLst>
      <p:ext uri="{BB962C8B-B14F-4D97-AF65-F5344CB8AC3E}">
        <p14:creationId xmlns:p14="http://schemas.microsoft.com/office/powerpoint/2010/main" val="183870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Attachment Theory has several strengths that make it highly valuable in psychology and social care.</a:t>
            </a:r>
          </a:p>
          <a:p>
            <a:r>
              <a:rPr lang="en-US" dirty="0"/>
              <a:t>Firstly, it provides a comprehensive framework for understanding emotional development and the importance of early relationships.</a:t>
            </a:r>
          </a:p>
          <a:p>
            <a:r>
              <a:rPr lang="en-US" dirty="0"/>
              <a:t>Secondly, the theory is supported by extensive empirical research examining attachment patterns and their influence on psychological development (Behrens, Jones-Mason and Forslund, 2025).</a:t>
            </a:r>
          </a:p>
          <a:p>
            <a:r>
              <a:rPr lang="en-US" dirty="0"/>
              <a:t>Thirdly, attachment theory is widely applied in health and social care settings to help professionals identify emotional needs and risk factors affecting vulnerable children and adolescents (Darling, Illum and Storebø, 2024).</a:t>
            </a:r>
          </a:p>
          <a:p>
            <a:r>
              <a:rPr lang="en-US" dirty="0"/>
              <a:t>Finally, the theory helps explain how early experiences shape later social relationships, emotional regulation and coping </a:t>
            </a:r>
            <a:r>
              <a:rPr lang="en-US" dirty="0" err="1"/>
              <a:t>behaviours</a:t>
            </a:r>
            <a:r>
              <a:rPr lang="en-US" dirty="0"/>
              <a:t> (Delgado et al.,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10</a:t>
            </a:fld>
            <a:endParaRPr lang="en-PK"/>
          </a:p>
        </p:txBody>
      </p:sp>
    </p:spTree>
    <p:extLst>
      <p:ext uri="{BB962C8B-B14F-4D97-AF65-F5344CB8AC3E}">
        <p14:creationId xmlns:p14="http://schemas.microsoft.com/office/powerpoint/2010/main" val="2223653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its importance, attachment theory also has some limitations.</a:t>
            </a:r>
          </a:p>
          <a:p>
            <a:r>
              <a:rPr lang="en-US" dirty="0"/>
              <a:t>One criticism is that the theory places significant emphasis on early childhood experiences and may underestimate the influence of broader social, cultural and environmental factors.</a:t>
            </a:r>
          </a:p>
          <a:p>
            <a:r>
              <a:rPr lang="en-US" dirty="0"/>
              <a:t>Researchers have argued that development is influenced by multiple experiences throughout life rather than solely early attachments (Thompson, Simpson and Berlin, 2022).</a:t>
            </a:r>
          </a:p>
          <a:p>
            <a:r>
              <a:rPr lang="en-US" dirty="0"/>
              <a:t>Additionally, relationships with peers, teachers and other supportive adults can also influence development beyond the family environment (Spilt and Koomen, 2022).</a:t>
            </a:r>
          </a:p>
          <a:p>
            <a:r>
              <a:rPr lang="en-US" dirty="0"/>
              <a:t>Finally, developmental outcomes are shaped by a combination of factors including social support, resilience and environmental influences (Morais et al., 2023).</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11</a:t>
            </a:fld>
            <a:endParaRPr lang="en-PK"/>
          </a:p>
        </p:txBody>
      </p:sp>
    </p:spTree>
    <p:extLst>
      <p:ext uri="{BB962C8B-B14F-4D97-AF65-F5344CB8AC3E}">
        <p14:creationId xmlns:p14="http://schemas.microsoft.com/office/powerpoint/2010/main" val="3806758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Jenny’s situation highlights the complex challenges faced by young carers.</a:t>
            </a:r>
          </a:p>
          <a:p>
            <a:r>
              <a:rPr lang="en-US" dirty="0"/>
              <a:t>Applying Bowlby’s Attachment Theory provides valuable insight into how disruptions in family relationships and caregiving responsibilities may influence her emotional wellbeing and development.</a:t>
            </a:r>
          </a:p>
          <a:p>
            <a:r>
              <a:rPr lang="en-US" dirty="0"/>
              <a:t>Both biological and environmental factors contribute to Jenny’s experiences and may increase her vulnerability to stress.</a:t>
            </a:r>
          </a:p>
          <a:p>
            <a:r>
              <a:rPr lang="en-US" dirty="0"/>
              <a:t>However, appropriate support services, counselling and social care interventions can help reduce these pressures and promote resilience.</a:t>
            </a:r>
          </a:p>
          <a:p>
            <a:r>
              <a:rPr lang="en-US" dirty="0"/>
              <a:t>Understanding attachment relationships enables health and social care professionals to provide effective and compassionate support to young people like Jenny, ensuring their wellbeing and future development are protected.</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12</a:t>
            </a:fld>
            <a:endParaRPr lang="en-PK"/>
          </a:p>
        </p:txBody>
      </p:sp>
    </p:spTree>
    <p:extLst>
      <p:ext uri="{BB962C8B-B14F-4D97-AF65-F5344CB8AC3E}">
        <p14:creationId xmlns:p14="http://schemas.microsoft.com/office/powerpoint/2010/main" val="3826409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4481009-5BAE-42CD-A360-BA2A29F594E0}" type="datetimeFigureOut">
              <a:rPr lang="en-PK" smtClean="0"/>
              <a:t>03/16/2026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713260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481009-5BAE-42CD-A360-BA2A29F594E0}" type="datetimeFigureOut">
              <a:rPr lang="en-PK" smtClean="0"/>
              <a:t>03/16/2026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1713700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4481009-5BAE-42CD-A360-BA2A29F594E0}" type="datetimeFigureOut">
              <a:rPr lang="en-PK" smtClean="0"/>
              <a:t>03/16/2026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1797397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4481009-5BAE-42CD-A360-BA2A29F594E0}" type="datetimeFigureOut">
              <a:rPr lang="en-PK" smtClean="0"/>
              <a:t>03/16/2026</a:t>
            </a:fld>
            <a:endParaRPr lang="en-PK"/>
          </a:p>
        </p:txBody>
      </p:sp>
      <p:sp>
        <p:nvSpPr>
          <p:cNvPr id="9" name="Footer Placeholder 8"/>
          <p:cNvSpPr>
            <a:spLocks noGrp="1"/>
          </p:cNvSpPr>
          <p:nvPr>
            <p:ph type="ftr" sz="quarter" idx="11"/>
          </p:nvPr>
        </p:nvSpPr>
        <p:spPr/>
        <p:txBody>
          <a:bodyPr/>
          <a:lstStyle/>
          <a:p>
            <a:endParaRPr lang="en-PK"/>
          </a:p>
        </p:txBody>
      </p:sp>
      <p:sp>
        <p:nvSpPr>
          <p:cNvPr id="10" name="Slide Number Placeholder 9"/>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94817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4481009-5BAE-42CD-A360-BA2A29F594E0}" type="datetimeFigureOut">
              <a:rPr lang="en-PK" smtClean="0"/>
              <a:t>03/16/2026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4862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481009-5BAE-42CD-A360-BA2A29F594E0}" type="datetimeFigureOut">
              <a:rPr lang="en-PK" smtClean="0"/>
              <a:t>03/16/2026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26050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481009-5BAE-42CD-A360-BA2A29F594E0}" type="datetimeFigureOut">
              <a:rPr lang="en-PK" smtClean="0"/>
              <a:t>03/16/2026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470121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4481009-5BAE-42CD-A360-BA2A29F594E0}" type="datetimeFigureOut">
              <a:rPr lang="en-PK" smtClean="0"/>
              <a:t>03/16/2026</a:t>
            </a:fld>
            <a:endParaRPr lang="en-PK"/>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PK"/>
          </a:p>
        </p:txBody>
      </p:sp>
      <p:sp>
        <p:nvSpPr>
          <p:cNvPr id="11" name="Slide Number Placeholder 10"/>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973019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4481009-5BAE-42CD-A360-BA2A29F594E0}" type="datetimeFigureOut">
              <a:rPr lang="en-PK" smtClean="0"/>
              <a:t>03/16/2026</a:t>
            </a:fld>
            <a:endParaRPr lang="en-PK"/>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PK"/>
          </a:p>
        </p:txBody>
      </p:sp>
      <p:sp>
        <p:nvSpPr>
          <p:cNvPr id="10" name="Slide Number Placeholder 9"/>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487142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81009-5BAE-42CD-A360-BA2A29F594E0}" type="datetimeFigureOut">
              <a:rPr lang="en-PK" smtClean="0"/>
              <a:t>03/16/2026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349341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81009-5BAE-42CD-A360-BA2A29F594E0}" type="datetimeFigureOut">
              <a:rPr lang="en-PK" smtClean="0"/>
              <a:t>03/16/2026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916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4481009-5BAE-42CD-A360-BA2A29F594E0}" type="datetimeFigureOut">
              <a:rPr lang="en-PK" smtClean="0"/>
              <a:t>03/16/2026</a:t>
            </a:fld>
            <a:endParaRPr lang="en-PK"/>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PK"/>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65A93BB-F883-46A0-9E09-42C8A01E56E2}" type="slidenum">
              <a:rPr lang="en-PK" smtClean="0"/>
              <a:t>‹#›</a:t>
            </a:fld>
            <a:endParaRPr lang="en-PK"/>
          </a:p>
        </p:txBody>
      </p:sp>
    </p:spTree>
    <p:extLst>
      <p:ext uri="{BB962C8B-B14F-4D97-AF65-F5344CB8AC3E}">
        <p14:creationId xmlns:p14="http://schemas.microsoft.com/office/powerpoint/2010/main" val="94503770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80/0886571x.2023.2202888" TargetMode="External"/><Relationship Id="rId3" Type="http://schemas.openxmlformats.org/officeDocument/2006/relationships/hyperlink" Target="https://doi.org/10.1080/02673843.2023.2292051" TargetMode="External"/><Relationship Id="rId7" Type="http://schemas.openxmlformats.org/officeDocument/2006/relationships/hyperlink" Target="https://doi.org/10.3389/fpsyg.2025.1700648" TargetMode="External"/><Relationship Id="rId2" Type="http://schemas.openxmlformats.org/officeDocument/2006/relationships/hyperlink" Target="https://doi.org/10.1080/14616734.2025.2550829" TargetMode="External"/><Relationship Id="rId1" Type="http://schemas.openxmlformats.org/officeDocument/2006/relationships/slideLayout" Target="../slideLayouts/slideLayout2.xml"/><Relationship Id="rId6" Type="http://schemas.openxmlformats.org/officeDocument/2006/relationships/hyperlink" Target="https://doi.org/10.3389/frcha.2023.1156407" TargetMode="External"/><Relationship Id="rId11" Type="http://schemas.openxmlformats.org/officeDocument/2006/relationships/hyperlink" Target="https://doi.org/10.1080/14616734.2022.2030132" TargetMode="External"/><Relationship Id="rId5" Type="http://schemas.openxmlformats.org/officeDocument/2006/relationships/hyperlink" Target="https://doi.org/10.3390/ijerph19031064" TargetMode="External"/><Relationship Id="rId10" Type="http://schemas.openxmlformats.org/officeDocument/2006/relationships/hyperlink" Target="https://doi.org/10.3389/feduc.2022.920985" TargetMode="External"/><Relationship Id="rId4" Type="http://schemas.openxmlformats.org/officeDocument/2006/relationships/hyperlink" Target="https://doi.org/10.2478/sjcapp-2024-0005" TargetMode="External"/><Relationship Id="rId9" Type="http://schemas.openxmlformats.org/officeDocument/2006/relationships/hyperlink" Target="https://doi.org/10.1016/j.jadr.2023.1005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F094-B9E6-97D7-2F02-6DFA68B0CF20}"/>
              </a:ext>
            </a:extLst>
          </p:cNvPr>
          <p:cNvSpPr>
            <a:spLocks noGrp="1"/>
          </p:cNvSpPr>
          <p:nvPr>
            <p:ph type="ctrTitle"/>
          </p:nvPr>
        </p:nvSpPr>
        <p:spPr>
          <a:xfrm>
            <a:off x="475862" y="513184"/>
            <a:ext cx="10315770" cy="2791631"/>
          </a:xfrm>
        </p:spPr>
        <p:txBody>
          <a:bodyPr>
            <a:normAutofit/>
          </a:bodyPr>
          <a:lstStyle/>
          <a:p>
            <a:br>
              <a:rPr lang="en-US" sz="2400" b="1" dirty="0"/>
            </a:br>
            <a:br>
              <a:rPr lang="en-US" sz="2400" b="1" dirty="0"/>
            </a:br>
            <a:br>
              <a:rPr lang="en-US" sz="2400" b="1" dirty="0"/>
            </a:br>
            <a:r>
              <a:rPr lang="en-US" sz="2400" b="1" dirty="0"/>
              <a:t>Applying Bowlby’s Attachment Theory to Jenny’s Development</a:t>
            </a:r>
            <a:endParaRPr lang="en-PK" sz="2400" b="1" dirty="0"/>
          </a:p>
        </p:txBody>
      </p:sp>
      <p:sp>
        <p:nvSpPr>
          <p:cNvPr id="4" name="Rectangle 1">
            <a:extLst>
              <a:ext uri="{FF2B5EF4-FFF2-40B4-BE49-F238E27FC236}">
                <a16:creationId xmlns:a16="http://schemas.microsoft.com/office/drawing/2014/main" id="{EF3D7433-3E8B-023E-C98E-13E2759333CD}"/>
              </a:ext>
            </a:extLst>
          </p:cNvPr>
          <p:cNvSpPr>
            <a:spLocks noGrp="1" noChangeArrowheads="1"/>
          </p:cNvSpPr>
          <p:nvPr>
            <p:ph type="subTitle" idx="1"/>
          </p:nvPr>
        </p:nvSpPr>
        <p:spPr bwMode="auto">
          <a:xfrm>
            <a:off x="177283" y="3489481"/>
            <a:ext cx="10919926"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defTabSz="914400" rtl="0" eaLnBrk="0" fontAlgn="base" latinLnBrk="0" hangingPunct="0">
              <a:lnSpc>
                <a:spcPct val="100000"/>
              </a:lnSpc>
              <a:spcBef>
                <a:spcPct val="0"/>
              </a:spcBef>
              <a:spcAft>
                <a:spcPct val="0"/>
              </a:spcAft>
              <a:buClrTx/>
              <a:buSzTx/>
              <a:tabLst/>
            </a:pPr>
            <a:r>
              <a:rPr kumimoji="0" lang="en-PK" altLang="en-PK" sz="2400" b="1" i="0" u="none" strike="noStrike" cap="none" normalizeH="0" baseline="0" dirty="0">
                <a:ln>
                  <a:noFill/>
                </a:ln>
                <a:solidFill>
                  <a:schemeClr val="tx1"/>
                </a:solidFill>
                <a:effectLst/>
                <a:latin typeface="Arial" panose="020B0604020202020204" pitchFamily="34" charset="0"/>
              </a:rPr>
              <a:t>LCHS4010 – Psychology in Health and Social Care</a:t>
            </a:r>
          </a:p>
          <a:p>
            <a:pPr marR="0" lvl="0" defTabSz="914400" rtl="0" eaLnBrk="0" fontAlgn="base" latinLnBrk="0" hangingPunct="0">
              <a:lnSpc>
                <a:spcPct val="100000"/>
              </a:lnSpc>
              <a:spcBef>
                <a:spcPct val="0"/>
              </a:spcBef>
              <a:spcAft>
                <a:spcPct val="0"/>
              </a:spcAft>
              <a:buClrTx/>
              <a:buSzTx/>
              <a:tabLst/>
            </a:pPr>
            <a:endParaRPr lang="en-US" altLang="en-PK" sz="2400" b="1" dirty="0">
              <a:solidFill>
                <a:schemeClr val="tx1"/>
              </a:solidFill>
              <a:latin typeface="Arial" panose="020B0604020202020204" pitchFamily="34" charset="0"/>
            </a:endParaRPr>
          </a:p>
          <a:p>
            <a:pPr marR="0" lvl="0" defTabSz="914400" rtl="0" eaLnBrk="0" fontAlgn="base" latinLnBrk="0" hangingPunct="0">
              <a:lnSpc>
                <a:spcPct val="100000"/>
              </a:lnSpc>
              <a:spcBef>
                <a:spcPct val="0"/>
              </a:spcBef>
              <a:spcAft>
                <a:spcPct val="0"/>
              </a:spcAft>
              <a:buClrTx/>
              <a:buSzTx/>
              <a:tabLst/>
            </a:pPr>
            <a:endParaRPr kumimoji="0" lang="en-PK" altLang="en-PK" sz="2400" b="1"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GB" altLang="en-PK"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PK" altLang="en-PK" sz="2400" b="0" i="0" u="none" strike="noStrike" cap="none" normalizeH="0" baseline="0" dirty="0">
                <a:ln>
                  <a:noFill/>
                </a:ln>
                <a:solidFill>
                  <a:schemeClr val="tx1"/>
                </a:solidFill>
                <a:effectLst/>
                <a:latin typeface="Arial" panose="020B0604020202020204" pitchFamily="34" charset="0"/>
              </a:rPr>
              <a:t>Student Name</a:t>
            </a:r>
            <a:r>
              <a:rPr kumimoji="0" lang="en-US" altLang="en-PK" sz="2400" b="0" i="0" u="none" strike="noStrike" cap="none" normalizeH="0" baseline="0" dirty="0">
                <a:ln>
                  <a:noFill/>
                </a:ln>
                <a:solidFill>
                  <a:schemeClr val="tx1"/>
                </a:solidFill>
                <a:effectLst/>
                <a:latin typeface="Arial" panose="020B0604020202020204" pitchFamily="34" charset="0"/>
              </a:rPr>
              <a:t>: </a:t>
            </a:r>
            <a:r>
              <a:rPr lang="en-US" altLang="en-PK" sz="2400" dirty="0">
                <a:solidFill>
                  <a:schemeClr val="tx1"/>
                </a:solidFill>
                <a:latin typeface="Arial" panose="020B0604020202020204" pitchFamily="34" charset="0"/>
              </a:rPr>
              <a:t>Mariuza Aguiar</a:t>
            </a:r>
            <a:endParaRPr kumimoji="0" lang="en-PK" altLang="en-PK"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GB" altLang="en-PK" sz="2400" b="0" i="0" u="none" strike="noStrike" cap="none" normalizeH="0" baseline="0" dirty="0">
                <a:ln>
                  <a:noFill/>
                </a:ln>
                <a:solidFill>
                  <a:schemeClr val="tx1"/>
                </a:solidFill>
                <a:effectLst/>
                <a:latin typeface="Arial" panose="020B0604020202020204" pitchFamily="34" charset="0"/>
              </a:rPr>
              <a:t>Student Number: 2440642</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PK" altLang="en-PK" sz="2400" b="0" i="0" u="none" strike="noStrike" cap="none" normalizeH="0" baseline="0" dirty="0">
                <a:ln>
                  <a:noFill/>
                </a:ln>
                <a:solidFill>
                  <a:schemeClr val="tx1"/>
                </a:solidFill>
                <a:effectLst/>
                <a:latin typeface="Arial" panose="020B0604020202020204" pitchFamily="34" charset="0"/>
              </a:rPr>
              <a:t>Lecturer Name</a:t>
            </a:r>
            <a:r>
              <a:rPr lang="en-US" altLang="en-PK" sz="2400" dirty="0">
                <a:solidFill>
                  <a:schemeClr val="tx1"/>
                </a:solidFill>
                <a:latin typeface="Arial" panose="020B0604020202020204" pitchFamily="34" charset="0"/>
              </a:rPr>
              <a:t>: Farah Wiita </a:t>
            </a:r>
            <a:endParaRPr kumimoji="0" lang="en-PK" altLang="en-PK" sz="2400" b="0" i="0" u="none" strike="noStrike" cap="none" normalizeH="0" baseline="0" dirty="0">
              <a:ln>
                <a:noFill/>
              </a:ln>
              <a:solidFill>
                <a:schemeClr val="tx1"/>
              </a:solidFill>
              <a:effectLst/>
              <a:latin typeface="Arial" panose="020B0604020202020204" pitchFamily="34" charset="0"/>
            </a:endParaRPr>
          </a:p>
        </p:txBody>
      </p:sp>
      <p:pic>
        <p:nvPicPr>
          <p:cNvPr id="3" name="Picture 2" descr="UWTSD logo | Discover Dylan Thomas">
            <a:extLst>
              <a:ext uri="{FF2B5EF4-FFF2-40B4-BE49-F238E27FC236}">
                <a16:creationId xmlns:a16="http://schemas.microsoft.com/office/drawing/2014/main" id="{FD611973-0CE3-BBD5-CCD4-9241CB4E3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242" y="513184"/>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343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DBBFD-81C0-EAEB-805A-EF66EDC1D16F}"/>
              </a:ext>
            </a:extLst>
          </p:cNvPr>
          <p:cNvSpPr>
            <a:spLocks noGrp="1"/>
          </p:cNvSpPr>
          <p:nvPr>
            <p:ph type="title"/>
          </p:nvPr>
        </p:nvSpPr>
        <p:spPr>
          <a:xfrm>
            <a:off x="2231136" y="387750"/>
            <a:ext cx="7729728" cy="1188720"/>
          </a:xfrm>
        </p:spPr>
        <p:txBody>
          <a:bodyPr/>
          <a:lstStyle/>
          <a:p>
            <a:r>
              <a:rPr lang="en-GB" b="1" dirty="0"/>
              <a:t>Introduction to Jenny’s Situation</a:t>
            </a:r>
            <a:endParaRPr lang="en-PK" b="1" dirty="0"/>
          </a:p>
        </p:txBody>
      </p:sp>
      <p:sp>
        <p:nvSpPr>
          <p:cNvPr id="3" name="Content Placeholder 2">
            <a:extLst>
              <a:ext uri="{FF2B5EF4-FFF2-40B4-BE49-F238E27FC236}">
                <a16:creationId xmlns:a16="http://schemas.microsoft.com/office/drawing/2014/main" id="{802CED1A-C86E-C586-37A6-7A8DCE2D8055}"/>
              </a:ext>
            </a:extLst>
          </p:cNvPr>
          <p:cNvSpPr>
            <a:spLocks noGrp="1"/>
          </p:cNvSpPr>
          <p:nvPr>
            <p:ph idx="1"/>
          </p:nvPr>
        </p:nvSpPr>
        <p:spPr>
          <a:xfrm>
            <a:off x="326571" y="1788959"/>
            <a:ext cx="11517086" cy="4317928"/>
          </a:xfrm>
        </p:spPr>
        <p:txBody>
          <a:bodyPr>
            <a:normAutofit/>
          </a:bodyPr>
          <a:lstStyle/>
          <a:p>
            <a:r>
              <a:rPr lang="en-US" dirty="0"/>
              <a:t>Jenny is a 16-year-old young carer who has been supporting her mother for the past five years following the death of her father</a:t>
            </a:r>
          </a:p>
          <a:p>
            <a:r>
              <a:rPr lang="en-US" dirty="0"/>
              <a:t>Her mother experiences mobility difficulties, forgetfulness and low mood, requiring daily practical and emotional support</a:t>
            </a:r>
          </a:p>
          <a:p>
            <a:r>
              <a:rPr lang="en-US" dirty="0"/>
              <a:t>Jenny therefore performs responsibilities including cooking, cleaning, shopping and administrative tasks normally undertaken by adults</a:t>
            </a:r>
          </a:p>
          <a:p>
            <a:r>
              <a:rPr lang="en-US" dirty="0"/>
              <a:t>Young carers often experience greater emotional stress, mental health risks and developmental pressures compared with their peers</a:t>
            </a:r>
          </a:p>
          <a:p>
            <a:r>
              <a:rPr lang="en-US" dirty="0"/>
              <a:t>Early caregiving roles can affect adolescents’ psychological development, wellbeing and social relationships </a:t>
            </a:r>
          </a:p>
          <a:p>
            <a:r>
              <a:rPr lang="en-US" dirty="0"/>
              <a:t>This presentation applies John Bowlby’s Attachment Theory to examine Jenny’s development and identify appropriate support strategies within health and social care practice</a:t>
            </a:r>
          </a:p>
        </p:txBody>
      </p:sp>
    </p:spTree>
    <p:extLst>
      <p:ext uri="{BB962C8B-B14F-4D97-AF65-F5344CB8AC3E}">
        <p14:creationId xmlns:p14="http://schemas.microsoft.com/office/powerpoint/2010/main" val="298011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4D42A-09FB-8351-184A-5189B1BBA258}"/>
              </a:ext>
            </a:extLst>
          </p:cNvPr>
          <p:cNvSpPr>
            <a:spLocks noGrp="1"/>
          </p:cNvSpPr>
          <p:nvPr>
            <p:ph type="title"/>
          </p:nvPr>
        </p:nvSpPr>
        <p:spPr>
          <a:xfrm>
            <a:off x="2231136" y="605463"/>
            <a:ext cx="7729728" cy="1188720"/>
          </a:xfrm>
        </p:spPr>
        <p:txBody>
          <a:bodyPr/>
          <a:lstStyle/>
          <a:p>
            <a:r>
              <a:rPr lang="en-US" b="1" dirty="0"/>
              <a:t>Overview of Bowlby’s Attachment Theory</a:t>
            </a:r>
            <a:endParaRPr lang="en-PK" b="1" dirty="0"/>
          </a:p>
        </p:txBody>
      </p:sp>
      <p:sp>
        <p:nvSpPr>
          <p:cNvPr id="4" name="Rectangle 1">
            <a:extLst>
              <a:ext uri="{FF2B5EF4-FFF2-40B4-BE49-F238E27FC236}">
                <a16:creationId xmlns:a16="http://schemas.microsoft.com/office/drawing/2014/main" id="{B73A2AD5-BEBB-C5B3-E2B5-C291ABE209D5}"/>
              </a:ext>
            </a:extLst>
          </p:cNvPr>
          <p:cNvSpPr>
            <a:spLocks noGrp="1" noChangeArrowheads="1"/>
          </p:cNvSpPr>
          <p:nvPr>
            <p:ph idx="1"/>
          </p:nvPr>
        </p:nvSpPr>
        <p:spPr bwMode="auto">
          <a:xfrm>
            <a:off x="250372" y="1929347"/>
            <a:ext cx="11821886" cy="4614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theory was developed by John Bowlby to explain the importance of early emotional bonds between children and caregivers</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The theory proposes that secure relationships provide a foundation for emotional security, social functioning and psychological development (Behrens, Jones-Mason and Forslund, 2025)</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Bowlby argued that humans possess an innate biological attachment system designed to maintain proximity to caregivers during vulnerability (Thompson, Simpson and Berlin, 2022)</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Secure attachment relationships help children develop confidence, emotional regulation and resilience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Conversely, disrupted attachment relationships may contribute to stress, anxiety and behavioural difficulties (Darling, Illum and Storebø, 2024)</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theory remains highly influential within child psychology, mental health services and social care practice (Darling, Illum and Storebø, 2024)</a:t>
            </a:r>
          </a:p>
        </p:txBody>
      </p:sp>
    </p:spTree>
    <p:extLst>
      <p:ext uri="{BB962C8B-B14F-4D97-AF65-F5344CB8AC3E}">
        <p14:creationId xmlns:p14="http://schemas.microsoft.com/office/powerpoint/2010/main" val="35533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B5C2-E3E7-0348-936E-17955234A066}"/>
              </a:ext>
            </a:extLst>
          </p:cNvPr>
          <p:cNvSpPr>
            <a:spLocks noGrp="1"/>
          </p:cNvSpPr>
          <p:nvPr>
            <p:ph type="title"/>
          </p:nvPr>
        </p:nvSpPr>
        <p:spPr/>
        <p:txBody>
          <a:bodyPr/>
          <a:lstStyle/>
          <a:p>
            <a:r>
              <a:rPr lang="en-US" b="1" dirty="0"/>
              <a:t>Key Concepts within Attachment Theory</a:t>
            </a:r>
            <a:endParaRPr lang="en-PK" b="1" dirty="0"/>
          </a:p>
        </p:txBody>
      </p:sp>
      <p:sp>
        <p:nvSpPr>
          <p:cNvPr id="3" name="Content Placeholder 2">
            <a:extLst>
              <a:ext uri="{FF2B5EF4-FFF2-40B4-BE49-F238E27FC236}">
                <a16:creationId xmlns:a16="http://schemas.microsoft.com/office/drawing/2014/main" id="{5271D08E-B07B-035D-164A-A2C7FA7A6C2B}"/>
              </a:ext>
            </a:extLst>
          </p:cNvPr>
          <p:cNvSpPr>
            <a:spLocks noGrp="1"/>
          </p:cNvSpPr>
          <p:nvPr>
            <p:ph idx="1"/>
          </p:nvPr>
        </p:nvSpPr>
        <p:spPr>
          <a:xfrm>
            <a:off x="870857" y="2638043"/>
            <a:ext cx="10678886" cy="3740985"/>
          </a:xfrm>
        </p:spPr>
        <p:txBody>
          <a:bodyPr>
            <a:normAutofit/>
          </a:bodyPr>
          <a:lstStyle/>
          <a:p>
            <a:r>
              <a:rPr lang="en-US" dirty="0"/>
              <a:t>Secure attachment develops when caregivers respond consistently and sensitively to children’s needs</a:t>
            </a:r>
          </a:p>
          <a:p>
            <a:r>
              <a:rPr lang="en-US" dirty="0"/>
              <a:t>Securely attached children typically demonstrate greater emotional stability, stronger relationships and improved psychological wellbeing (İlhan Çiçek et al., 2025)</a:t>
            </a:r>
          </a:p>
          <a:p>
            <a:r>
              <a:rPr lang="en-US" dirty="0"/>
              <a:t>Insecure attachment may occur when caregiving is inconsistent, unavailable or emotionally disrupted</a:t>
            </a:r>
          </a:p>
          <a:p>
            <a:r>
              <a:rPr lang="en-US" dirty="0"/>
              <a:t>Bowlby also introduced the concept of the internal working model, referring to the child’s expectations about relationships and self-worth (Thompson, Simpson and Berlin, 2022)</a:t>
            </a:r>
          </a:p>
          <a:p>
            <a:r>
              <a:rPr lang="en-US" dirty="0"/>
              <a:t>Early attachment experiences influence later peer relationships, coping abilities and emotional resilience (Delgado et al., 2022)</a:t>
            </a:r>
          </a:p>
          <a:p>
            <a:r>
              <a:rPr lang="en-US" dirty="0"/>
              <a:t>Research demonstrates that attachment continues to influence relationships throughout adolescence and adulthood (Delgado et al., 2022)</a:t>
            </a:r>
          </a:p>
          <a:p>
            <a:endParaRPr lang="en-PK" dirty="0"/>
          </a:p>
        </p:txBody>
      </p:sp>
    </p:spTree>
    <p:extLst>
      <p:ext uri="{BB962C8B-B14F-4D97-AF65-F5344CB8AC3E}">
        <p14:creationId xmlns:p14="http://schemas.microsoft.com/office/powerpoint/2010/main" val="337695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4BDB-95FE-547F-6A0D-D56ECB6D9A5E}"/>
              </a:ext>
            </a:extLst>
          </p:cNvPr>
          <p:cNvSpPr>
            <a:spLocks noGrp="1"/>
          </p:cNvSpPr>
          <p:nvPr>
            <p:ph type="title"/>
          </p:nvPr>
        </p:nvSpPr>
        <p:spPr>
          <a:xfrm>
            <a:off x="1426029" y="834063"/>
            <a:ext cx="9078685" cy="1188720"/>
          </a:xfrm>
        </p:spPr>
        <p:txBody>
          <a:bodyPr>
            <a:normAutofit/>
          </a:bodyPr>
          <a:lstStyle/>
          <a:p>
            <a:r>
              <a:rPr lang="en-US" b="1" dirty="0"/>
              <a:t>Relevance of Attachment Theory to Early Development (PIES)</a:t>
            </a:r>
            <a:endParaRPr lang="en-PK" b="1" dirty="0"/>
          </a:p>
        </p:txBody>
      </p:sp>
      <p:sp>
        <p:nvSpPr>
          <p:cNvPr id="4" name="Rectangle 1">
            <a:extLst>
              <a:ext uri="{FF2B5EF4-FFF2-40B4-BE49-F238E27FC236}">
                <a16:creationId xmlns:a16="http://schemas.microsoft.com/office/drawing/2014/main" id="{1D42F5E8-0118-08D5-130D-EBCB66AFC400}"/>
              </a:ext>
            </a:extLst>
          </p:cNvPr>
          <p:cNvSpPr>
            <a:spLocks noGrp="1" noChangeArrowheads="1"/>
          </p:cNvSpPr>
          <p:nvPr>
            <p:ph idx="1"/>
          </p:nvPr>
        </p:nvSpPr>
        <p:spPr bwMode="auto">
          <a:xfrm>
            <a:off x="747132" y="2416964"/>
            <a:ext cx="10705170" cy="3872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relationships significantly influence the four areas of development (PIES) during childhood</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Physical development: stress and caregiving responsibilities may affect sleep, health and fatigue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Intellectual development: emotional stress may influence concentration and academic performance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Emotional development: attachment security shapes emotional regulation and coping strategies (Darling, Illum and Storebø, 2024)</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Social development: attachment experiences influence peer relationships and interpersonal trust (Delgado et al., 2022)</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Supportive relationships with other adults such as teachers or care workers can also contribute to emotional security (Spilt and Koomen, 2022)</a:t>
            </a:r>
          </a:p>
        </p:txBody>
      </p:sp>
    </p:spTree>
    <p:extLst>
      <p:ext uri="{BB962C8B-B14F-4D97-AF65-F5344CB8AC3E}">
        <p14:creationId xmlns:p14="http://schemas.microsoft.com/office/powerpoint/2010/main" val="2678336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2457-7E6F-36B3-2AC6-6636ECD5BD9C}"/>
              </a:ext>
            </a:extLst>
          </p:cNvPr>
          <p:cNvSpPr>
            <a:spLocks noGrp="1"/>
          </p:cNvSpPr>
          <p:nvPr>
            <p:ph type="title"/>
          </p:nvPr>
        </p:nvSpPr>
        <p:spPr/>
        <p:txBody>
          <a:bodyPr/>
          <a:lstStyle/>
          <a:p>
            <a:r>
              <a:rPr lang="en-US" b="1" dirty="0"/>
              <a:t>Applying Attachment Theory to Jenny’s Situation</a:t>
            </a:r>
            <a:endParaRPr lang="en-PK" b="1" dirty="0"/>
          </a:p>
        </p:txBody>
      </p:sp>
      <p:sp>
        <p:nvSpPr>
          <p:cNvPr id="4" name="Rectangle 1">
            <a:extLst>
              <a:ext uri="{FF2B5EF4-FFF2-40B4-BE49-F238E27FC236}">
                <a16:creationId xmlns:a16="http://schemas.microsoft.com/office/drawing/2014/main" id="{F4C24523-E81D-78A8-F6DF-7E53E11CD5E9}"/>
              </a:ext>
            </a:extLst>
          </p:cNvPr>
          <p:cNvSpPr>
            <a:spLocks noGrp="1" noChangeArrowheads="1"/>
          </p:cNvSpPr>
          <p:nvPr>
            <p:ph idx="1"/>
          </p:nvPr>
        </p:nvSpPr>
        <p:spPr bwMode="auto">
          <a:xfrm>
            <a:off x="1175658" y="2525783"/>
            <a:ext cx="10123714" cy="336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The death of Jenny’s father represents a significant disruption to family stability and attachment security</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Jenny has experienced a role reversal, becoming a caregiver rather than receiving care herself</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Adolescents in caregiving roles often experience increased psychological pressure and emotional responsibility (Bowman Grangel et al., 2024)</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This situation may influence Jenny’s internal working model, shaping how she perceives relationships and support (Thompson, Simpson and Berlin, 2022)</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The absence of adequate emotional support may increase vulnerability to stress and emotional difficulties (Darling, Illum and Storebø, 2024)</a:t>
            </a:r>
          </a:p>
        </p:txBody>
      </p:sp>
    </p:spTree>
    <p:extLst>
      <p:ext uri="{BB962C8B-B14F-4D97-AF65-F5344CB8AC3E}">
        <p14:creationId xmlns:p14="http://schemas.microsoft.com/office/powerpoint/2010/main" val="273707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1CF9-82E1-67A0-2194-E7D89DA41ED0}"/>
              </a:ext>
            </a:extLst>
          </p:cNvPr>
          <p:cNvSpPr>
            <a:spLocks noGrp="1"/>
          </p:cNvSpPr>
          <p:nvPr>
            <p:ph type="title"/>
          </p:nvPr>
        </p:nvSpPr>
        <p:spPr/>
        <p:txBody>
          <a:bodyPr>
            <a:normAutofit fontScale="90000"/>
          </a:bodyPr>
          <a:lstStyle/>
          <a:p>
            <a:r>
              <a:rPr lang="en-US" b="1" dirty="0"/>
              <a:t>Biological Factors Influencing Jenny’s Development</a:t>
            </a:r>
            <a:endParaRPr lang="en-PK" b="1" dirty="0"/>
          </a:p>
        </p:txBody>
      </p:sp>
      <p:sp>
        <p:nvSpPr>
          <p:cNvPr id="4" name="Rectangle 1">
            <a:extLst>
              <a:ext uri="{FF2B5EF4-FFF2-40B4-BE49-F238E27FC236}">
                <a16:creationId xmlns:a16="http://schemas.microsoft.com/office/drawing/2014/main" id="{2FA89AE7-C5AB-8789-4406-AB9F91779ED0}"/>
              </a:ext>
            </a:extLst>
          </p:cNvPr>
          <p:cNvSpPr>
            <a:spLocks noGrp="1" noChangeArrowheads="1"/>
          </p:cNvSpPr>
          <p:nvPr>
            <p:ph idx="1"/>
          </p:nvPr>
        </p:nvSpPr>
        <p:spPr bwMode="auto">
          <a:xfrm>
            <a:off x="990600" y="2412526"/>
            <a:ext cx="10417629" cy="336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Adolescence represents a critical developmental stage involving neurological and hormonal changes</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Chronic stress associated with caregiving responsibilities may influence stress-related biological systems</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Elevated stress may contribute to emotional distress, anxiety and mental health risks in adolescents (</a:t>
            </a:r>
            <a:r>
              <a:rPr kumimoji="0" lang="en-PK" altLang="en-PK" sz="1800" i="0" u="none" strike="noStrike" cap="none" normalizeH="0" baseline="0" dirty="0" err="1">
                <a:ln>
                  <a:noFill/>
                </a:ln>
                <a:solidFill>
                  <a:schemeClr val="tx1"/>
                </a:solidFill>
                <a:effectLst/>
              </a:rPr>
              <a:t>Prestmo</a:t>
            </a:r>
            <a:r>
              <a:rPr kumimoji="0" lang="en-PK" altLang="en-PK" sz="1800" i="0" u="none" strike="noStrike" cap="none" normalizeH="0" baseline="0" dirty="0">
                <a:ln>
                  <a:noFill/>
                </a:ln>
                <a:solidFill>
                  <a:schemeClr val="tx1"/>
                </a:solidFill>
                <a:effectLst/>
              </a:rPr>
              <a:t> et al., 2023)</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Exposure to prolonged stress during adolescence can negatively affect emotional regulation and psychological wellbeing (</a:t>
            </a:r>
            <a:r>
              <a:rPr kumimoji="0" lang="en-PK" altLang="en-PK" sz="1800" i="0" u="none" strike="noStrike" cap="none" normalizeH="0" baseline="0" dirty="0" err="1">
                <a:ln>
                  <a:noFill/>
                </a:ln>
                <a:solidFill>
                  <a:schemeClr val="tx1"/>
                </a:solidFill>
                <a:effectLst/>
              </a:rPr>
              <a:t>Prestmo</a:t>
            </a:r>
            <a:r>
              <a:rPr kumimoji="0" lang="en-PK" altLang="en-PK" sz="1800" i="0" u="none" strike="noStrike" cap="none" normalizeH="0" baseline="0" dirty="0">
                <a:ln>
                  <a:noFill/>
                </a:ln>
                <a:solidFill>
                  <a:schemeClr val="tx1"/>
                </a:solidFill>
                <a:effectLst/>
              </a:rPr>
              <a:t> et al., 2023)</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Supportive attachment relationships can help buffer the impact of biological stress responses (İlhan Çiçek et al., 2025)</a:t>
            </a:r>
          </a:p>
        </p:txBody>
      </p:sp>
    </p:spTree>
    <p:extLst>
      <p:ext uri="{BB962C8B-B14F-4D97-AF65-F5344CB8AC3E}">
        <p14:creationId xmlns:p14="http://schemas.microsoft.com/office/powerpoint/2010/main" val="233020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CD9F8-F02B-72D4-D736-12DDF7FF7244}"/>
              </a:ext>
            </a:extLst>
          </p:cNvPr>
          <p:cNvSpPr>
            <a:spLocks noGrp="1"/>
          </p:cNvSpPr>
          <p:nvPr>
            <p:ph type="title"/>
          </p:nvPr>
        </p:nvSpPr>
        <p:spPr/>
        <p:txBody>
          <a:bodyPr/>
          <a:lstStyle/>
          <a:p>
            <a:r>
              <a:rPr lang="en-GB" b="1" dirty="0"/>
              <a:t>Environmental Factors Affecting Jenny</a:t>
            </a:r>
            <a:endParaRPr lang="en-PK" b="1" dirty="0"/>
          </a:p>
        </p:txBody>
      </p:sp>
      <p:sp>
        <p:nvSpPr>
          <p:cNvPr id="3" name="Content Placeholder 2">
            <a:extLst>
              <a:ext uri="{FF2B5EF4-FFF2-40B4-BE49-F238E27FC236}">
                <a16:creationId xmlns:a16="http://schemas.microsoft.com/office/drawing/2014/main" id="{427BDCC4-0115-98C7-A385-6F394F553229}"/>
              </a:ext>
            </a:extLst>
          </p:cNvPr>
          <p:cNvSpPr>
            <a:spLocks noGrp="1"/>
          </p:cNvSpPr>
          <p:nvPr>
            <p:ph idx="1"/>
          </p:nvPr>
        </p:nvSpPr>
        <p:spPr>
          <a:xfrm>
            <a:off x="1126671" y="2496530"/>
            <a:ext cx="9938657" cy="3838956"/>
          </a:xfrm>
        </p:spPr>
        <p:txBody>
          <a:bodyPr>
            <a:normAutofit/>
          </a:bodyPr>
          <a:lstStyle/>
          <a:p>
            <a:r>
              <a:rPr lang="en-US" sz="1900" dirty="0"/>
              <a:t>Jenny’s development is influenced by multiple environmental stressors, including bereavement and caregiving demands</a:t>
            </a:r>
          </a:p>
          <a:p>
            <a:r>
              <a:rPr lang="en-US" sz="1900" dirty="0"/>
              <a:t>Young carers frequently experience reduced social opportunities and increased educational pressures (Bowman Grangel et al., 2024)</a:t>
            </a:r>
          </a:p>
          <a:p>
            <a:r>
              <a:rPr lang="en-US" sz="1900" dirty="0"/>
              <a:t>Limited support within the home environment may contribute to emotional strain and social isolation</a:t>
            </a:r>
          </a:p>
          <a:p>
            <a:r>
              <a:rPr lang="en-US" sz="1900" dirty="0"/>
              <a:t>Relationships with supportive adults, teachers or care professionals can help compensate for attachment disruptions (Spilt and Koomen, 2022)</a:t>
            </a:r>
          </a:p>
          <a:p>
            <a:r>
              <a:rPr lang="en-US" sz="1900" dirty="0"/>
              <a:t>Positive care environments and supportive networks improve adolescents’ resilience and emotional wellbeing (Morais et al., 2023)</a:t>
            </a:r>
          </a:p>
          <a:p>
            <a:endParaRPr lang="en-PK" dirty="0"/>
          </a:p>
        </p:txBody>
      </p:sp>
    </p:spTree>
    <p:extLst>
      <p:ext uri="{BB962C8B-B14F-4D97-AF65-F5344CB8AC3E}">
        <p14:creationId xmlns:p14="http://schemas.microsoft.com/office/powerpoint/2010/main" val="223753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D63-E57F-56A9-8FD0-5B9FFF085374}"/>
              </a:ext>
            </a:extLst>
          </p:cNvPr>
          <p:cNvSpPr>
            <a:spLocks noGrp="1"/>
          </p:cNvSpPr>
          <p:nvPr>
            <p:ph type="title"/>
          </p:nvPr>
        </p:nvSpPr>
        <p:spPr/>
        <p:txBody>
          <a:bodyPr/>
          <a:lstStyle/>
          <a:p>
            <a:r>
              <a:rPr lang="en-US" b="1" dirty="0"/>
              <a:t>Strategies and Interventions to Support Jenny</a:t>
            </a:r>
            <a:endParaRPr lang="en-PK" b="1" dirty="0"/>
          </a:p>
        </p:txBody>
      </p:sp>
      <p:sp>
        <p:nvSpPr>
          <p:cNvPr id="3" name="Content Placeholder 2">
            <a:extLst>
              <a:ext uri="{FF2B5EF4-FFF2-40B4-BE49-F238E27FC236}">
                <a16:creationId xmlns:a16="http://schemas.microsoft.com/office/drawing/2014/main" id="{22E295B0-CA68-5454-D1FB-FBD21666AB1D}"/>
              </a:ext>
            </a:extLst>
          </p:cNvPr>
          <p:cNvSpPr>
            <a:spLocks noGrp="1"/>
          </p:cNvSpPr>
          <p:nvPr>
            <p:ph idx="1"/>
          </p:nvPr>
        </p:nvSpPr>
        <p:spPr>
          <a:xfrm>
            <a:off x="1295401" y="2638043"/>
            <a:ext cx="9851571" cy="3255265"/>
          </a:xfrm>
        </p:spPr>
        <p:txBody>
          <a:bodyPr>
            <a:normAutofit/>
          </a:bodyPr>
          <a:lstStyle/>
          <a:p>
            <a:r>
              <a:rPr lang="en-US" dirty="0"/>
              <a:t>Young carer support programmers can provide emotional support and practical assistance</a:t>
            </a:r>
          </a:p>
          <a:p>
            <a:r>
              <a:rPr lang="en-US" dirty="0"/>
              <a:t>Access to school counselling services may help Jenny manage stress and emotional challenges</a:t>
            </a:r>
          </a:p>
          <a:p>
            <a:r>
              <a:rPr lang="en-US" dirty="0"/>
              <a:t>Social workers and health professionals can assess family needs and arrange community care or respite support</a:t>
            </a:r>
          </a:p>
          <a:p>
            <a:r>
              <a:rPr lang="en-US" dirty="0"/>
              <a:t>Attachment-informed interventions aim to strengthen secure and supportive relationships for adolescents (Hutchings, Williams and </a:t>
            </a:r>
            <a:r>
              <a:rPr lang="en-US" dirty="0" err="1"/>
              <a:t>Leijten</a:t>
            </a:r>
            <a:r>
              <a:rPr lang="en-US" dirty="0"/>
              <a:t>, 2023)</a:t>
            </a:r>
          </a:p>
          <a:p>
            <a:r>
              <a:rPr lang="en-US" dirty="0"/>
              <a:t>Supportive relationships with care professionals and educators may enhance psychological wellbeing and resilience (Morais et al., 2023)</a:t>
            </a:r>
          </a:p>
        </p:txBody>
      </p:sp>
    </p:spTree>
    <p:extLst>
      <p:ext uri="{BB962C8B-B14F-4D97-AF65-F5344CB8AC3E}">
        <p14:creationId xmlns:p14="http://schemas.microsoft.com/office/powerpoint/2010/main" val="1322677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9CEA3-4EEA-380C-21A6-E1C52914661A}"/>
              </a:ext>
            </a:extLst>
          </p:cNvPr>
          <p:cNvSpPr>
            <a:spLocks noGrp="1"/>
          </p:cNvSpPr>
          <p:nvPr>
            <p:ph type="title"/>
          </p:nvPr>
        </p:nvSpPr>
        <p:spPr>
          <a:xfrm>
            <a:off x="849086" y="899378"/>
            <a:ext cx="10689772" cy="1070937"/>
          </a:xfrm>
        </p:spPr>
        <p:txBody>
          <a:bodyPr/>
          <a:lstStyle/>
          <a:p>
            <a:r>
              <a:rPr lang="en-US" b="1" dirty="0"/>
              <a:t>Strengths of Bowlby’s Attachment Theory</a:t>
            </a:r>
            <a:endParaRPr lang="en-PK" b="1" dirty="0"/>
          </a:p>
        </p:txBody>
      </p:sp>
      <p:sp>
        <p:nvSpPr>
          <p:cNvPr id="3" name="Content Placeholder 2">
            <a:extLst>
              <a:ext uri="{FF2B5EF4-FFF2-40B4-BE49-F238E27FC236}">
                <a16:creationId xmlns:a16="http://schemas.microsoft.com/office/drawing/2014/main" id="{8EE21DCB-75E9-5461-85C3-F5205898A4A9}"/>
              </a:ext>
            </a:extLst>
          </p:cNvPr>
          <p:cNvSpPr>
            <a:spLocks noGrp="1"/>
          </p:cNvSpPr>
          <p:nvPr>
            <p:ph idx="1"/>
          </p:nvPr>
        </p:nvSpPr>
        <p:spPr>
          <a:xfrm>
            <a:off x="1034142" y="2518301"/>
            <a:ext cx="10319657" cy="3440321"/>
          </a:xfrm>
        </p:spPr>
        <p:txBody>
          <a:bodyPr>
            <a:normAutofit/>
          </a:bodyPr>
          <a:lstStyle/>
          <a:p>
            <a:r>
              <a:rPr lang="en-US" dirty="0"/>
              <a:t>Provides a comprehensive framework for understanding emotional development and relationships</a:t>
            </a:r>
          </a:p>
          <a:p>
            <a:r>
              <a:rPr lang="en-US" dirty="0"/>
              <a:t>Strong empirical support from psychological and developmental research (Behrens, Jones-Mason and Forslund, 2025)</a:t>
            </a:r>
          </a:p>
          <a:p>
            <a:r>
              <a:rPr lang="en-US" dirty="0"/>
              <a:t>Widely used within child psychology, mental health and social care practice (Darling, Illum and Storebø, 2024)</a:t>
            </a:r>
          </a:p>
          <a:p>
            <a:r>
              <a:rPr lang="en-US" dirty="0"/>
              <a:t>Explains how early experiences shape later social relationships and coping </a:t>
            </a:r>
            <a:r>
              <a:rPr lang="en-US" dirty="0" err="1"/>
              <a:t>behaviours</a:t>
            </a:r>
            <a:r>
              <a:rPr lang="en-US" dirty="0"/>
              <a:t> (Delgado et al., 2022)</a:t>
            </a:r>
          </a:p>
          <a:p>
            <a:r>
              <a:rPr lang="en-US" dirty="0"/>
              <a:t>Helps professionals identify risk factors affecting vulnerable young people such as young carers</a:t>
            </a:r>
          </a:p>
        </p:txBody>
      </p:sp>
    </p:spTree>
    <p:extLst>
      <p:ext uri="{BB962C8B-B14F-4D97-AF65-F5344CB8AC3E}">
        <p14:creationId xmlns:p14="http://schemas.microsoft.com/office/powerpoint/2010/main" val="948281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0916B-BB16-3D37-6AF8-522AFBEF9BD1}"/>
              </a:ext>
            </a:extLst>
          </p:cNvPr>
          <p:cNvSpPr>
            <a:spLocks noGrp="1"/>
          </p:cNvSpPr>
          <p:nvPr>
            <p:ph type="title"/>
          </p:nvPr>
        </p:nvSpPr>
        <p:spPr>
          <a:xfrm>
            <a:off x="2035629" y="964692"/>
            <a:ext cx="8316685" cy="1188720"/>
          </a:xfrm>
        </p:spPr>
        <p:txBody>
          <a:bodyPr/>
          <a:lstStyle/>
          <a:p>
            <a:r>
              <a:rPr lang="en-US" b="1" dirty="0"/>
              <a:t>Limitations of Bowlby’s Attachment Theory</a:t>
            </a:r>
            <a:endParaRPr lang="en-PK" b="1" dirty="0"/>
          </a:p>
        </p:txBody>
      </p:sp>
      <p:sp>
        <p:nvSpPr>
          <p:cNvPr id="3" name="Content Placeholder 2">
            <a:extLst>
              <a:ext uri="{FF2B5EF4-FFF2-40B4-BE49-F238E27FC236}">
                <a16:creationId xmlns:a16="http://schemas.microsoft.com/office/drawing/2014/main" id="{89BB3D60-0F39-8802-01EE-A57600C20A93}"/>
              </a:ext>
            </a:extLst>
          </p:cNvPr>
          <p:cNvSpPr>
            <a:spLocks noGrp="1"/>
          </p:cNvSpPr>
          <p:nvPr>
            <p:ph idx="1"/>
          </p:nvPr>
        </p:nvSpPr>
        <p:spPr>
          <a:xfrm>
            <a:off x="1447799" y="2638044"/>
            <a:ext cx="9710057" cy="3033413"/>
          </a:xfrm>
        </p:spPr>
        <p:txBody>
          <a:bodyPr>
            <a:normAutofit/>
          </a:bodyPr>
          <a:lstStyle/>
          <a:p>
            <a:r>
              <a:rPr lang="en-US" dirty="0"/>
              <a:t>Attachment theory traditionally places </a:t>
            </a:r>
            <a:r>
              <a:rPr lang="en-US" b="1" dirty="0"/>
              <a:t>significant emphasis on early childhood experiences</a:t>
            </a:r>
            <a:endParaRPr lang="en-US" dirty="0"/>
          </a:p>
          <a:p>
            <a:r>
              <a:rPr lang="en-US" dirty="0"/>
              <a:t>Some critics argue it may underestimate </a:t>
            </a:r>
            <a:r>
              <a:rPr lang="en-US" b="1" dirty="0"/>
              <a:t>broader social, cultural and environmental influences</a:t>
            </a:r>
            <a:r>
              <a:rPr lang="en-US" dirty="0"/>
              <a:t> (Thompson, Simpson and Berlin, 2022)</a:t>
            </a:r>
          </a:p>
          <a:p>
            <a:r>
              <a:rPr lang="en-US" dirty="0"/>
              <a:t>Individual experiences such as peer relationships and supportive adults can also influence development beyond early attachments (Spilt and Koomen, 2022)</a:t>
            </a:r>
          </a:p>
          <a:p>
            <a:r>
              <a:rPr lang="en-US" dirty="0"/>
              <a:t>Developmental outcomes are shaped by </a:t>
            </a:r>
            <a:r>
              <a:rPr lang="en-US" b="1" dirty="0"/>
              <a:t>multiple factors including social support, environment and resilience</a:t>
            </a:r>
            <a:r>
              <a:rPr lang="en-US" dirty="0"/>
              <a:t> (Morais et al., 2023)</a:t>
            </a:r>
          </a:p>
        </p:txBody>
      </p:sp>
    </p:spTree>
    <p:extLst>
      <p:ext uri="{BB962C8B-B14F-4D97-AF65-F5344CB8AC3E}">
        <p14:creationId xmlns:p14="http://schemas.microsoft.com/office/powerpoint/2010/main" val="2932521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2C52-0125-1817-F306-6056492D5302}"/>
              </a:ext>
            </a:extLst>
          </p:cNvPr>
          <p:cNvSpPr>
            <a:spLocks noGrp="1"/>
          </p:cNvSpPr>
          <p:nvPr>
            <p:ph type="title"/>
          </p:nvPr>
        </p:nvSpPr>
        <p:spPr/>
        <p:txBody>
          <a:bodyPr/>
          <a:lstStyle/>
          <a:p>
            <a:r>
              <a:rPr lang="en-GB" b="1" dirty="0"/>
              <a:t>Conclusion</a:t>
            </a:r>
            <a:endParaRPr lang="en-PK" b="1" dirty="0"/>
          </a:p>
        </p:txBody>
      </p:sp>
      <p:sp>
        <p:nvSpPr>
          <p:cNvPr id="3" name="Content Placeholder 2">
            <a:extLst>
              <a:ext uri="{FF2B5EF4-FFF2-40B4-BE49-F238E27FC236}">
                <a16:creationId xmlns:a16="http://schemas.microsoft.com/office/drawing/2014/main" id="{6E6B3B7B-BE73-411E-CB23-F75D0417C877}"/>
              </a:ext>
            </a:extLst>
          </p:cNvPr>
          <p:cNvSpPr>
            <a:spLocks noGrp="1"/>
          </p:cNvSpPr>
          <p:nvPr>
            <p:ph idx="1"/>
          </p:nvPr>
        </p:nvSpPr>
        <p:spPr>
          <a:xfrm>
            <a:off x="892629" y="2638045"/>
            <a:ext cx="10831285" cy="3392641"/>
          </a:xfrm>
        </p:spPr>
        <p:txBody>
          <a:bodyPr>
            <a:normAutofit/>
          </a:bodyPr>
          <a:lstStyle/>
          <a:p>
            <a:r>
              <a:rPr lang="en-US" dirty="0"/>
              <a:t>Jenny’s situation illustrates the complex challenges experienced by young carers</a:t>
            </a:r>
          </a:p>
          <a:p>
            <a:r>
              <a:rPr lang="en-US" dirty="0"/>
              <a:t>Bowlby’s Attachment Theory provides valuable insight into how early relationships influence emotional wellbeing and psychological development</a:t>
            </a:r>
          </a:p>
          <a:p>
            <a:r>
              <a:rPr lang="en-US" dirty="0"/>
              <a:t>Both biological and environmental factors contribute to Jenny’s experiences</a:t>
            </a:r>
          </a:p>
          <a:p>
            <a:r>
              <a:rPr lang="en-US" dirty="0"/>
              <a:t>Appropriate support services, counselling and social care interventions are essential to protect Jenny’s wellbeing and development</a:t>
            </a:r>
          </a:p>
          <a:p>
            <a:r>
              <a:rPr lang="en-US" dirty="0"/>
              <a:t>Understanding attachment processes enables health and social care professionals to provide effective and compassionate support for vulnerable adolescents</a:t>
            </a:r>
          </a:p>
          <a:p>
            <a:endParaRPr lang="en-PK" dirty="0"/>
          </a:p>
        </p:txBody>
      </p:sp>
    </p:spTree>
    <p:extLst>
      <p:ext uri="{BB962C8B-B14F-4D97-AF65-F5344CB8AC3E}">
        <p14:creationId xmlns:p14="http://schemas.microsoft.com/office/powerpoint/2010/main" val="1075504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91A38-2A9E-0320-5D65-B756D8A6C984}"/>
              </a:ext>
            </a:extLst>
          </p:cNvPr>
          <p:cNvSpPr>
            <a:spLocks noGrp="1"/>
          </p:cNvSpPr>
          <p:nvPr>
            <p:ph type="title"/>
          </p:nvPr>
        </p:nvSpPr>
        <p:spPr>
          <a:xfrm>
            <a:off x="2231136" y="964692"/>
            <a:ext cx="7729728" cy="938753"/>
          </a:xfrm>
        </p:spPr>
        <p:txBody>
          <a:bodyPr/>
          <a:lstStyle/>
          <a:p>
            <a:r>
              <a:rPr lang="en-US" b="1" dirty="0"/>
              <a:t>References </a:t>
            </a:r>
            <a:endParaRPr lang="en-PK" b="1" dirty="0"/>
          </a:p>
        </p:txBody>
      </p:sp>
      <p:sp>
        <p:nvSpPr>
          <p:cNvPr id="3" name="Content Placeholder 2">
            <a:extLst>
              <a:ext uri="{FF2B5EF4-FFF2-40B4-BE49-F238E27FC236}">
                <a16:creationId xmlns:a16="http://schemas.microsoft.com/office/drawing/2014/main" id="{57D28289-67EF-0579-0326-738EA1242F98}"/>
              </a:ext>
            </a:extLst>
          </p:cNvPr>
          <p:cNvSpPr>
            <a:spLocks noGrp="1"/>
          </p:cNvSpPr>
          <p:nvPr>
            <p:ph idx="1"/>
          </p:nvPr>
        </p:nvSpPr>
        <p:spPr>
          <a:xfrm>
            <a:off x="693336" y="2245089"/>
            <a:ext cx="10101943" cy="4259425"/>
          </a:xfrm>
        </p:spPr>
        <p:txBody>
          <a:bodyPr>
            <a:normAutofit fontScale="62500" lnSpcReduction="20000"/>
          </a:bodyPr>
          <a:lstStyle/>
          <a:p>
            <a:r>
              <a:rPr lang="en-PK" dirty="0"/>
              <a:t>Behrens, K.Y., Jones-Mason, K. and Forslund, T. (2025). John Bowlby’s theory of attachment and separation: revisiting his original visions after 50+ years, what we know today, and where to go from here? </a:t>
            </a:r>
            <a:r>
              <a:rPr lang="en-PK" i="1" dirty="0"/>
              <a:t>Attachment &amp; Human Development</a:t>
            </a:r>
            <a:r>
              <a:rPr lang="en-PK" dirty="0"/>
              <a:t>, pp.1–5. </a:t>
            </a:r>
            <a:r>
              <a:rPr lang="en-PK" dirty="0" err="1"/>
              <a:t>doi</a:t>
            </a:r>
            <a:r>
              <a:rPr lang="en-PK" dirty="0"/>
              <a:t>: </a:t>
            </a:r>
            <a:r>
              <a:rPr lang="en-PK" u="sng" dirty="0">
                <a:hlinkClick r:id="rId2"/>
              </a:rPr>
              <a:t>https://doi.org/10.1080/14616734.2025.2550829</a:t>
            </a:r>
            <a:r>
              <a:rPr lang="en-PK" dirty="0"/>
              <a:t>. </a:t>
            </a:r>
          </a:p>
          <a:p>
            <a:r>
              <a:rPr lang="en-PK" dirty="0"/>
              <a:t>Bowman Grangel, A., McMahon, J., Dunne, N. and Gallagher, S. (2024). Predictors of depression in young carers: a population based longitudinal study. </a:t>
            </a:r>
            <a:r>
              <a:rPr lang="en-PK" i="1" dirty="0"/>
              <a:t>International journal of adolescence and youth</a:t>
            </a:r>
            <a:r>
              <a:rPr lang="en-PK" dirty="0"/>
              <a:t>, 29(1). </a:t>
            </a:r>
            <a:r>
              <a:rPr lang="en-PK" dirty="0" err="1"/>
              <a:t>doi</a:t>
            </a:r>
            <a:r>
              <a:rPr lang="en-PK" dirty="0"/>
              <a:t>: </a:t>
            </a:r>
            <a:r>
              <a:rPr lang="en-PK" u="sng" dirty="0">
                <a:hlinkClick r:id="rId3"/>
              </a:rPr>
              <a:t>https://doi.org/10.1080/02673843.2023.2292051</a:t>
            </a:r>
            <a:r>
              <a:rPr lang="en-PK" dirty="0"/>
              <a:t>. </a:t>
            </a:r>
          </a:p>
          <a:p>
            <a:r>
              <a:rPr lang="en-PK" dirty="0"/>
              <a:t>Darling, P.J., Illum, D.B. and Ole Jakob Storebø (2024). The Critical Role of Attachment Theory in Child and Adolescent Mental Health Care. </a:t>
            </a:r>
            <a:r>
              <a:rPr lang="en-PK" i="1" dirty="0"/>
              <a:t>Scandinavian Journal of Child and Adolescent Psychiatry and Psychology</a:t>
            </a:r>
            <a:r>
              <a:rPr lang="en-PK" dirty="0"/>
              <a:t>, [online] 12(1), pp.47–49. </a:t>
            </a:r>
            <a:r>
              <a:rPr lang="en-PK" dirty="0" err="1"/>
              <a:t>doi</a:t>
            </a:r>
            <a:r>
              <a:rPr lang="en-PK" dirty="0"/>
              <a:t>: </a:t>
            </a:r>
            <a:r>
              <a:rPr lang="en-PK" u="sng" dirty="0">
                <a:hlinkClick r:id="rId4"/>
              </a:rPr>
              <a:t>https://doi.org/10.2478/sjcapp-2024-0005</a:t>
            </a:r>
            <a:r>
              <a:rPr lang="en-PK" dirty="0"/>
              <a:t>. </a:t>
            </a:r>
          </a:p>
          <a:p>
            <a:r>
              <a:rPr lang="en-PK" dirty="0"/>
              <a:t>Delgado, E., Serna, C., Martínez, I. and Cruise, E. (2022). Parental Attachment and Peer Relationships in Adolescence: a Systematic Review. </a:t>
            </a:r>
            <a:r>
              <a:rPr lang="en-PK" i="1" dirty="0"/>
              <a:t>International Journal of Environmental Research and Public Health</a:t>
            </a:r>
            <a:r>
              <a:rPr lang="en-PK" dirty="0"/>
              <a:t>, [online] 19(3), p.1064. </a:t>
            </a:r>
            <a:r>
              <a:rPr lang="en-PK" dirty="0" err="1"/>
              <a:t>doi</a:t>
            </a:r>
            <a:r>
              <a:rPr lang="en-PK" dirty="0"/>
              <a:t>: </a:t>
            </a:r>
            <a:r>
              <a:rPr lang="en-PK" u="sng" dirty="0">
                <a:hlinkClick r:id="rId5"/>
              </a:rPr>
              <a:t>https://doi.org/10.3390/ijerph19031064</a:t>
            </a:r>
            <a:r>
              <a:rPr lang="en-PK" dirty="0"/>
              <a:t>. </a:t>
            </a:r>
          </a:p>
          <a:p>
            <a:r>
              <a:rPr lang="en-PK" dirty="0"/>
              <a:t>Hutchings, J., Williams, M.E. and </a:t>
            </a:r>
            <a:r>
              <a:rPr lang="en-PK" dirty="0" err="1"/>
              <a:t>Leijten</a:t>
            </a:r>
            <a:r>
              <a:rPr lang="en-PK" dirty="0"/>
              <a:t>, P. (2023). Attachment, </a:t>
            </a:r>
            <a:r>
              <a:rPr lang="en-PK" dirty="0" err="1"/>
              <a:t>behavior</a:t>
            </a:r>
            <a:r>
              <a:rPr lang="en-PK" dirty="0"/>
              <a:t> problems and interventions. </a:t>
            </a:r>
            <a:r>
              <a:rPr lang="en-PK" i="1" dirty="0"/>
              <a:t>Frontiers in Child and Adolescent Psychiatry</a:t>
            </a:r>
            <a:r>
              <a:rPr lang="en-PK" dirty="0"/>
              <a:t>, 2. </a:t>
            </a:r>
            <a:r>
              <a:rPr lang="en-PK" dirty="0" err="1"/>
              <a:t>doi</a:t>
            </a:r>
            <a:r>
              <a:rPr lang="en-PK" dirty="0"/>
              <a:t>: </a:t>
            </a:r>
            <a:r>
              <a:rPr lang="en-PK" u="sng" dirty="0">
                <a:hlinkClick r:id="rId6"/>
              </a:rPr>
              <a:t>https://doi.org/10.3389/frcha.2023.1156407</a:t>
            </a:r>
            <a:r>
              <a:rPr lang="en-PK" dirty="0"/>
              <a:t>. </a:t>
            </a:r>
          </a:p>
          <a:p>
            <a:r>
              <a:rPr lang="en-PK" dirty="0"/>
              <a:t>İlhan Çiçek, Korkmaz, Z., Fırat Ünsal, Zainab Shalal Alanazi, Gómez-Salgado, J., Gómez-Salgado, J., Murat Yıldırım and Murat Yıldırım (2025). The effect of secure attachment on family relationships and peer bullying in adolescents: the mediating role of positive childhood experiences. </a:t>
            </a:r>
            <a:r>
              <a:rPr lang="en-PK" i="1" dirty="0"/>
              <a:t>Frontiers in Psychology</a:t>
            </a:r>
            <a:r>
              <a:rPr lang="en-PK" dirty="0"/>
              <a:t>, 16. </a:t>
            </a:r>
            <a:r>
              <a:rPr lang="en-PK" dirty="0" err="1"/>
              <a:t>doi</a:t>
            </a:r>
            <a:r>
              <a:rPr lang="en-PK" dirty="0"/>
              <a:t>: </a:t>
            </a:r>
            <a:r>
              <a:rPr lang="en-PK" u="sng" dirty="0">
                <a:hlinkClick r:id="rId7"/>
              </a:rPr>
              <a:t>https://doi.org/10.3389/fpsyg.2025.1700648</a:t>
            </a:r>
            <a:r>
              <a:rPr lang="en-PK" dirty="0"/>
              <a:t>. </a:t>
            </a:r>
          </a:p>
          <a:p>
            <a:r>
              <a:rPr lang="en-PK" dirty="0"/>
              <a:t>Morais, F., Catarina Pinheiro Mota, Paula Mena Matos, Santos, B., Costa, M. and Carvalho, H. (2023). Facets of Care in Youth: Attachment, Relationships with Care Workers and the Residential Care Environment. </a:t>
            </a:r>
            <a:r>
              <a:rPr lang="en-PK" i="1" dirty="0"/>
              <a:t>Residential treatment for children &amp; youth</a:t>
            </a:r>
            <a:r>
              <a:rPr lang="en-PK" dirty="0"/>
              <a:t>, 41(2), pp.1–18. </a:t>
            </a:r>
            <a:r>
              <a:rPr lang="en-PK" dirty="0" err="1"/>
              <a:t>doi</a:t>
            </a:r>
            <a:r>
              <a:rPr lang="en-PK" dirty="0"/>
              <a:t>: </a:t>
            </a:r>
            <a:r>
              <a:rPr lang="en-PK" u="sng" dirty="0">
                <a:hlinkClick r:id="rId8"/>
              </a:rPr>
              <a:t>https://doi.org/10.1080/0886571x.2023.2202888</a:t>
            </a:r>
            <a:r>
              <a:rPr lang="en-PK" dirty="0"/>
              <a:t>. </a:t>
            </a:r>
          </a:p>
          <a:p>
            <a:r>
              <a:rPr lang="en-PK" dirty="0" err="1"/>
              <a:t>Prestmo</a:t>
            </a:r>
            <a:r>
              <a:rPr lang="en-PK" dirty="0"/>
              <a:t>, A., Høyen, K., Vaaler, A.E., Torgersen, T., </a:t>
            </a:r>
            <a:r>
              <a:rPr lang="en-PK" dirty="0" err="1"/>
              <a:t>Kvithyld</a:t>
            </a:r>
            <a:r>
              <a:rPr lang="en-PK" dirty="0"/>
              <a:t>, T.P., Cohen, L.J. and Drange, O.K. (2023). Post-discharge suicide among high-risk psychiatric inpatients: Risk factors and warnings signs. </a:t>
            </a:r>
            <a:r>
              <a:rPr lang="en-PK" i="1" dirty="0"/>
              <a:t>Journal of Affective Disorders Reports</a:t>
            </a:r>
            <a:r>
              <a:rPr lang="en-PK" dirty="0"/>
              <a:t>, [online] 12, p.100506. </a:t>
            </a:r>
            <a:r>
              <a:rPr lang="en-PK" dirty="0" err="1"/>
              <a:t>doi</a:t>
            </a:r>
            <a:r>
              <a:rPr lang="en-PK" dirty="0"/>
              <a:t>: </a:t>
            </a:r>
            <a:r>
              <a:rPr lang="en-PK" u="sng" dirty="0">
                <a:hlinkClick r:id="rId9"/>
              </a:rPr>
              <a:t>https://doi.org/10.1016/j.jadr.2023.100506</a:t>
            </a:r>
            <a:r>
              <a:rPr lang="en-PK" dirty="0"/>
              <a:t>. </a:t>
            </a:r>
          </a:p>
          <a:p>
            <a:r>
              <a:rPr lang="en-PK" dirty="0"/>
              <a:t>Spilt, J.L. and Koomen, H.M.Y. (2022). Three Decades of Research on Individual Teacher-Child Relationships: A Chronological Review of Prominent Attachment-Based Themes. </a:t>
            </a:r>
            <a:r>
              <a:rPr lang="en-PK" i="1" dirty="0"/>
              <a:t>Frontiers in Education</a:t>
            </a:r>
            <a:r>
              <a:rPr lang="en-PK" dirty="0"/>
              <a:t>, 7. </a:t>
            </a:r>
            <a:r>
              <a:rPr lang="en-PK" dirty="0" err="1"/>
              <a:t>doi</a:t>
            </a:r>
            <a:r>
              <a:rPr lang="en-PK" dirty="0"/>
              <a:t>: </a:t>
            </a:r>
            <a:r>
              <a:rPr lang="en-PK" u="sng" dirty="0">
                <a:hlinkClick r:id="rId10"/>
              </a:rPr>
              <a:t>https://doi.org/10.3389/feduc.2022.920985</a:t>
            </a:r>
            <a:r>
              <a:rPr lang="en-PK" dirty="0"/>
              <a:t>. </a:t>
            </a:r>
          </a:p>
          <a:p>
            <a:r>
              <a:rPr lang="en-PK" dirty="0"/>
              <a:t>Thompson, R.A., Simpson, J.A. and Berlin, L.J. (2022). Taking perspective on attachment theory and research: Nine fundamental questions. </a:t>
            </a:r>
            <a:r>
              <a:rPr lang="en-PK" i="1" dirty="0"/>
              <a:t>Attachment &amp; Human Development</a:t>
            </a:r>
            <a:r>
              <a:rPr lang="en-PK" dirty="0"/>
              <a:t>, [online] 24(5), pp.543–560. </a:t>
            </a:r>
            <a:r>
              <a:rPr lang="en-PK" dirty="0" err="1"/>
              <a:t>doi</a:t>
            </a:r>
            <a:r>
              <a:rPr lang="en-PK" dirty="0"/>
              <a:t>: </a:t>
            </a:r>
            <a:r>
              <a:rPr lang="en-PK" u="sng" dirty="0">
                <a:hlinkClick r:id="rId11"/>
              </a:rPr>
              <a:t>https://doi.org/10.1080/14616734.2022.2030132</a:t>
            </a:r>
            <a:r>
              <a:rPr lang="en-PK" dirty="0"/>
              <a:t>. </a:t>
            </a:r>
          </a:p>
          <a:p>
            <a:endParaRPr lang="en-PK" dirty="0"/>
          </a:p>
        </p:txBody>
      </p:sp>
    </p:spTree>
    <p:extLst>
      <p:ext uri="{BB962C8B-B14F-4D97-AF65-F5344CB8AC3E}">
        <p14:creationId xmlns:p14="http://schemas.microsoft.com/office/powerpoint/2010/main" val="208773338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112</TotalTime>
  <Words>3364</Words>
  <Application>Microsoft Office PowerPoint</Application>
  <PresentationFormat>Widescreen</PresentationFormat>
  <Paragraphs>157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Wingdings</vt:lpstr>
      <vt:lpstr>Parcel</vt:lpstr>
      <vt:lpstr>   Applying Bowlby’s Attachment Theory to Jenny’s Development</vt:lpstr>
      <vt:lpstr>Introduction to Jenny’s Situation</vt:lpstr>
      <vt:lpstr>Overview of Bowlby’s Attachment Theory</vt:lpstr>
      <vt:lpstr>Key Concepts within Attachment Theory</vt:lpstr>
      <vt:lpstr>Relevance of Attachment Theory to Early Development (PIES)</vt:lpstr>
      <vt:lpstr>Applying Attachment Theory to Jenny’s Situation</vt:lpstr>
      <vt:lpstr>Biological Factors Influencing Jenny’s Development</vt:lpstr>
      <vt:lpstr>Environmental Factors Affecting Jenny</vt:lpstr>
      <vt:lpstr>Strategies and Interventions to Support Jenny</vt:lpstr>
      <vt:lpstr>Strengths of Bowlby’s Attachment Theory</vt:lpstr>
      <vt:lpstr>Limitations of Bowlby’s Attachment Theory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kkharis434@gmail.com</dc:creator>
  <cp:lastModifiedBy>Mariuza Nankervis</cp:lastModifiedBy>
  <cp:revision>3</cp:revision>
  <dcterms:created xsi:type="dcterms:W3CDTF">2026-03-16T15:52:20Z</dcterms:created>
  <dcterms:modified xsi:type="dcterms:W3CDTF">2026-03-16T20:52:17Z</dcterms:modified>
</cp:coreProperties>
</file>