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1" r:id="rId5"/>
    <p:sldId id="262" r:id="rId6"/>
    <p:sldId id="259" r:id="rId7"/>
    <p:sldId id="264" r:id="rId8"/>
    <p:sldId id="260"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6EDDE8-F88A-4875-A207-B975654E022F}" type="datetimeFigureOut">
              <a:rPr lang="en-GB" smtClean="0"/>
              <a:t>02/02/2025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9599D-0FCC-4D5B-AA30-D716B170218F}" type="slidenum">
              <a:rPr lang="en-GB" smtClean="0"/>
              <a:t>‹#›</a:t>
            </a:fld>
            <a:endParaRPr lang="en-GB"/>
          </a:p>
        </p:txBody>
      </p:sp>
    </p:spTree>
    <p:extLst>
      <p:ext uri="{BB962C8B-B14F-4D97-AF65-F5344CB8AC3E}">
        <p14:creationId xmlns:p14="http://schemas.microsoft.com/office/powerpoint/2010/main" val="2067021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19599D-0FCC-4D5B-AA30-D716B170218F}" type="slidenum">
              <a:rPr lang="en-GB" smtClean="0"/>
              <a:t>4</a:t>
            </a:fld>
            <a:endParaRPr lang="en-GB"/>
          </a:p>
        </p:txBody>
      </p:sp>
    </p:spTree>
    <p:extLst>
      <p:ext uri="{BB962C8B-B14F-4D97-AF65-F5344CB8AC3E}">
        <p14:creationId xmlns:p14="http://schemas.microsoft.com/office/powerpoint/2010/main" val="2603115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FFCE-AE21-FF86-6582-5B898CD8B7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EA04CED-6DAB-E1D0-2D74-4D7C063AD3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8B935D-8B3F-1156-A5A9-0BDC82B2490D}"/>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EE96AD04-017F-5E9B-0ADF-9D9BD1F1E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67FFD-458C-E574-DE56-16AA6F54086E}"/>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3472766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B1F4F-A1DB-3801-E1F5-0F0D5119E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EBE824-C6A3-7094-ADC7-6E86C1B31F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51ADD6-61C5-53E4-9EA5-D715A8A642B7}"/>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54E80ADE-1570-B70A-9C9B-87006ACB4A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11AA3-7A6F-FF47-599A-E0B4D1119B0E}"/>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153592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F6A6A-B52E-5394-8924-F3BF64ACC8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4B101-FC35-C0E5-3EC2-9489DFAF729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2A3F20-F0F2-351D-2FD7-E40B65C26D19}"/>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0D838BBC-D2D7-7742-39B6-A6C626693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409C9-F195-B75D-630A-5205ADFF26DA}"/>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3591607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AB4A-43BF-5BDF-393F-407273E0F8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4C345A-99CD-FA85-4A3F-D2BCF3D11A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E30F9F-D10B-DBC8-3480-0DCA16636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C16F08-5E29-F0F1-851E-8D7C104AA0CE}"/>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6" name="Footer Placeholder 5">
            <a:extLst>
              <a:ext uri="{FF2B5EF4-FFF2-40B4-BE49-F238E27FC236}">
                <a16:creationId xmlns:a16="http://schemas.microsoft.com/office/drawing/2014/main" id="{625A99E4-6173-7379-4BE3-0B1555181B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E9E87-D77B-1077-C4CE-B2B6E046A40E}"/>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1631730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D5EFA-6151-5D08-CEE2-FC57254AD0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4E97A3-C5AC-778B-B171-1103F1BAE1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4ADF11-A699-A6C3-3C4D-AFB1C72949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3D136A-7701-100D-B628-2849A788DD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C1001A-C229-A327-F863-8F1A69384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F7CA1B-DBA4-B928-9AC2-C6C96065CE2B}"/>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8" name="Footer Placeholder 7">
            <a:extLst>
              <a:ext uri="{FF2B5EF4-FFF2-40B4-BE49-F238E27FC236}">
                <a16:creationId xmlns:a16="http://schemas.microsoft.com/office/drawing/2014/main" id="{7A2E8791-0BB5-73DB-6C80-AFF491182A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4872C2-3E85-DBC2-96A9-9EC6D8C40650}"/>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2122740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D13A-7031-F162-C8B3-8DF825D0DC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30051B-DA85-C411-3921-84EF51D9D8CF}"/>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4" name="Footer Placeholder 3">
            <a:extLst>
              <a:ext uri="{FF2B5EF4-FFF2-40B4-BE49-F238E27FC236}">
                <a16:creationId xmlns:a16="http://schemas.microsoft.com/office/drawing/2014/main" id="{CCED2157-9B86-6A40-21E6-9EC2FE82F1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00F3B-D551-585F-DA62-8B530B070C0C}"/>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1123222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B3289A-B18F-BA1B-B1AA-7AB0782B99B9}"/>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3" name="Footer Placeholder 2">
            <a:extLst>
              <a:ext uri="{FF2B5EF4-FFF2-40B4-BE49-F238E27FC236}">
                <a16:creationId xmlns:a16="http://schemas.microsoft.com/office/drawing/2014/main" id="{492CB76B-629D-93CB-4169-634F52D1AB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DF5A35-132A-F82D-B68C-DD81C81DDA56}"/>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3006187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8212A-CFA7-3AC5-8608-8BE3411EFF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E6EB9B-F8B0-F832-5F26-FA6DECB750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855D59-9A58-EC6C-6AFE-2212E445E2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C04F04-55D9-54FE-8874-9FA8500F4023}"/>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6" name="Footer Placeholder 5">
            <a:extLst>
              <a:ext uri="{FF2B5EF4-FFF2-40B4-BE49-F238E27FC236}">
                <a16:creationId xmlns:a16="http://schemas.microsoft.com/office/drawing/2014/main" id="{509DFFB9-4637-2DB2-86F7-8EC85C955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F8B58E-A030-D8DC-FBF4-B895DE6D781E}"/>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4019372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30B4F-0875-1545-F6E8-50882FA13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7BFC49-C63F-98FF-A33F-7394D187D2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B14C34-C892-5C70-9E37-13A203BAE7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DD4FA6-B885-B4EB-D8DB-13A5060B00CA}"/>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6" name="Footer Placeholder 5">
            <a:extLst>
              <a:ext uri="{FF2B5EF4-FFF2-40B4-BE49-F238E27FC236}">
                <a16:creationId xmlns:a16="http://schemas.microsoft.com/office/drawing/2014/main" id="{3C3FE76B-E4C1-0D39-80CF-6D9EBE5203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1C5DC-A9D7-7589-0808-E9E3851AAC36}"/>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678324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C4EF-CD19-D4DC-859F-4A737F001E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D0B42A-61B9-B2FA-65A3-7BE37402C8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29006D-B12C-C399-9732-5D95FF36D24F}"/>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ECE35D99-CF76-2137-9E1F-963D59E76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38237-A53F-D70D-E468-0C9F71EA94A6}"/>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955239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AAA7B0-3871-7420-44E5-6B0F993F5E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C5EBFF-4E13-D81F-D5BB-279D98A530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ACED4D-E329-1D7A-14DA-1376DCB9E0D0}"/>
              </a:ext>
            </a:extLst>
          </p:cNvPr>
          <p:cNvSpPr>
            <a:spLocks noGrp="1"/>
          </p:cNvSpPr>
          <p:nvPr>
            <p:ph type="dt" sz="half" idx="10"/>
          </p:nvPr>
        </p:nvSpPr>
        <p:spPr/>
        <p:txBody>
          <a:body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AABEF584-70B8-7F2E-CDF6-60F844757B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6F16BF-9C20-58BE-9066-99E37DEDEDCE}"/>
              </a:ext>
            </a:extLst>
          </p:cNvPr>
          <p:cNvSpPr>
            <a:spLocks noGrp="1"/>
          </p:cNvSpPr>
          <p:nvPr>
            <p:ph type="sldNum" sz="quarter" idx="12"/>
          </p:nvPr>
        </p:nvSpPr>
        <p:spPr/>
        <p:txBody>
          <a:bodyPr/>
          <a:lstStyle/>
          <a:p>
            <a:fld id="{9B181F58-9AEB-4CF0-BA3D-CFE13DF13BF8}" type="slidenum">
              <a:rPr lang="en-GB" smtClean="0"/>
              <a:t>‹#›</a:t>
            </a:fld>
            <a:endParaRPr lang="en-GB"/>
          </a:p>
        </p:txBody>
      </p:sp>
    </p:spTree>
    <p:extLst>
      <p:ext uri="{BB962C8B-B14F-4D97-AF65-F5344CB8AC3E}">
        <p14:creationId xmlns:p14="http://schemas.microsoft.com/office/powerpoint/2010/main" val="905519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F1507E-40D3-DA46-E5EB-6B612FD26E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E59596-6026-3286-3250-F84A8854BB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50D6F0-D4C1-E22C-B01B-2A451C3EB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681CDD-5F4F-4311-B39A-BBC241CB5CA4}" type="datetimeFigureOut">
              <a:rPr lang="en-GB" smtClean="0"/>
              <a:t>02/02/2025</a:t>
            </a:fld>
            <a:endParaRPr lang="en-GB"/>
          </a:p>
        </p:txBody>
      </p:sp>
      <p:sp>
        <p:nvSpPr>
          <p:cNvPr id="5" name="Footer Placeholder 4">
            <a:extLst>
              <a:ext uri="{FF2B5EF4-FFF2-40B4-BE49-F238E27FC236}">
                <a16:creationId xmlns:a16="http://schemas.microsoft.com/office/drawing/2014/main" id="{064E4249-44C3-CF63-6DD8-E90E8E5B60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416692-9793-07AD-982C-3CAF161A38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181F58-9AEB-4CF0-BA3D-CFE13DF13BF8}" type="slidenum">
              <a:rPr lang="en-GB" smtClean="0"/>
              <a:t>‹#›</a:t>
            </a:fld>
            <a:endParaRPr lang="en-GB"/>
          </a:p>
        </p:txBody>
      </p:sp>
    </p:spTree>
    <p:extLst>
      <p:ext uri="{BB962C8B-B14F-4D97-AF65-F5344CB8AC3E}">
        <p14:creationId xmlns:p14="http://schemas.microsoft.com/office/powerpoint/2010/main" val="1353352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xhibits.library.villanova.edu/ancient-rome/roman-activities/roman-triump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0780B-C91A-9701-9638-F3468CA03698}"/>
              </a:ext>
            </a:extLst>
          </p:cNvPr>
          <p:cNvSpPr>
            <a:spLocks noGrp="1"/>
          </p:cNvSpPr>
          <p:nvPr>
            <p:ph type="ctrTitle"/>
          </p:nvPr>
        </p:nvSpPr>
        <p:spPr/>
        <p:txBody>
          <a:bodyPr>
            <a:normAutofit/>
          </a:bodyPr>
          <a:lstStyle/>
          <a:p>
            <a:r>
              <a:rPr lang="en-GB" dirty="0"/>
              <a:t>How Did Roman Politics and Military affect each other?</a:t>
            </a:r>
          </a:p>
        </p:txBody>
      </p:sp>
      <p:sp>
        <p:nvSpPr>
          <p:cNvPr id="3" name="Subtitle 2">
            <a:extLst>
              <a:ext uri="{FF2B5EF4-FFF2-40B4-BE49-F238E27FC236}">
                <a16:creationId xmlns:a16="http://schemas.microsoft.com/office/drawing/2014/main" id="{4263A51D-2B8D-2049-58F5-A76E43A7CF93}"/>
              </a:ext>
            </a:extLst>
          </p:cNvPr>
          <p:cNvSpPr>
            <a:spLocks noGrp="1"/>
          </p:cNvSpPr>
          <p:nvPr>
            <p:ph type="subTitle" idx="1"/>
          </p:nvPr>
        </p:nvSpPr>
        <p:spPr>
          <a:xfrm>
            <a:off x="1524000" y="4415854"/>
            <a:ext cx="9144000" cy="1655762"/>
          </a:xfrm>
        </p:spPr>
        <p:txBody>
          <a:bodyPr/>
          <a:lstStyle/>
          <a:p>
            <a:r>
              <a:rPr lang="en-GB" dirty="0"/>
              <a:t>By Robert Edwards</a:t>
            </a:r>
          </a:p>
        </p:txBody>
      </p:sp>
    </p:spTree>
    <p:extLst>
      <p:ext uri="{BB962C8B-B14F-4D97-AF65-F5344CB8AC3E}">
        <p14:creationId xmlns:p14="http://schemas.microsoft.com/office/powerpoint/2010/main" val="309853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18111-53D1-0F94-CC2D-84E73630D8BB}"/>
              </a:ext>
            </a:extLst>
          </p:cNvPr>
          <p:cNvSpPr>
            <a:spLocks noGrp="1"/>
          </p:cNvSpPr>
          <p:nvPr>
            <p:ph type="title"/>
          </p:nvPr>
        </p:nvSpPr>
        <p:spPr/>
        <p:txBody>
          <a:bodyPr/>
          <a:lstStyle/>
          <a:p>
            <a:pPr algn="ctr"/>
            <a:r>
              <a:rPr lang="en-GB" dirty="0"/>
              <a:t>How did Politics Encourage Military Action?</a:t>
            </a:r>
          </a:p>
        </p:txBody>
      </p:sp>
      <p:sp>
        <p:nvSpPr>
          <p:cNvPr id="3" name="Content Placeholder 2">
            <a:extLst>
              <a:ext uri="{FF2B5EF4-FFF2-40B4-BE49-F238E27FC236}">
                <a16:creationId xmlns:a16="http://schemas.microsoft.com/office/drawing/2014/main" id="{F07A009D-194B-D193-CC3B-91C2882E19A5}"/>
              </a:ext>
            </a:extLst>
          </p:cNvPr>
          <p:cNvSpPr>
            <a:spLocks noGrp="1"/>
          </p:cNvSpPr>
          <p:nvPr>
            <p:ph idx="1"/>
          </p:nvPr>
        </p:nvSpPr>
        <p:spPr>
          <a:xfrm>
            <a:off x="838200" y="1825625"/>
            <a:ext cx="6870192" cy="4351338"/>
          </a:xfrm>
        </p:spPr>
        <p:txBody>
          <a:bodyPr>
            <a:normAutofit fontScale="92500"/>
          </a:bodyPr>
          <a:lstStyle/>
          <a:p>
            <a:r>
              <a:rPr lang="en-GB" dirty="0"/>
              <a:t>The political situation of the late Roman Republic heavily encouraged individuals who wanted political power and had no other way to access it quickly or easily, particularly younger individuals such as Pompey.</a:t>
            </a:r>
          </a:p>
          <a:p>
            <a:r>
              <a:rPr lang="en-GB" dirty="0"/>
              <a:t>Pompey used his Victories to demand honours, initially being given special command against piracy.</a:t>
            </a:r>
          </a:p>
          <a:p>
            <a:r>
              <a:rPr lang="en-GB" dirty="0"/>
              <a:t>This got him into a powerful political position that his family would likely never have afforded him under ordinary circumstance.</a:t>
            </a:r>
          </a:p>
        </p:txBody>
      </p:sp>
      <p:pic>
        <p:nvPicPr>
          <p:cNvPr id="5" name="Picture 4" descr="A statue of a person&#10;&#10;Description automatically generated">
            <a:extLst>
              <a:ext uri="{FF2B5EF4-FFF2-40B4-BE49-F238E27FC236}">
                <a16:creationId xmlns:a16="http://schemas.microsoft.com/office/drawing/2014/main" id="{57C0C7CE-362C-BCF8-6726-FE624B6BDB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5791" y="1690688"/>
            <a:ext cx="2957984" cy="4486275"/>
          </a:xfrm>
          <a:prstGeom prst="rect">
            <a:avLst/>
          </a:prstGeom>
        </p:spPr>
      </p:pic>
    </p:spTree>
    <p:extLst>
      <p:ext uri="{BB962C8B-B14F-4D97-AF65-F5344CB8AC3E}">
        <p14:creationId xmlns:p14="http://schemas.microsoft.com/office/powerpoint/2010/main" val="3944377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9DFD-6551-54DA-DE6A-5EDD45A167F2}"/>
              </a:ext>
            </a:extLst>
          </p:cNvPr>
          <p:cNvSpPr>
            <a:spLocks noGrp="1"/>
          </p:cNvSpPr>
          <p:nvPr>
            <p:ph type="title"/>
          </p:nvPr>
        </p:nvSpPr>
        <p:spPr/>
        <p:txBody>
          <a:bodyPr/>
          <a:lstStyle/>
          <a:p>
            <a:pPr algn="ctr"/>
            <a:r>
              <a:rPr lang="en-GB" dirty="0"/>
              <a:t>Military Links to Political Power and Social Status</a:t>
            </a:r>
          </a:p>
        </p:txBody>
      </p:sp>
      <p:sp>
        <p:nvSpPr>
          <p:cNvPr id="3" name="Content Placeholder 2">
            <a:extLst>
              <a:ext uri="{FF2B5EF4-FFF2-40B4-BE49-F238E27FC236}">
                <a16:creationId xmlns:a16="http://schemas.microsoft.com/office/drawing/2014/main" id="{D095625E-6EFA-2713-A301-6FA5E9FA5672}"/>
              </a:ext>
            </a:extLst>
          </p:cNvPr>
          <p:cNvSpPr>
            <a:spLocks noGrp="1"/>
          </p:cNvSpPr>
          <p:nvPr>
            <p:ph idx="1"/>
          </p:nvPr>
        </p:nvSpPr>
        <p:spPr/>
        <p:txBody>
          <a:bodyPr/>
          <a:lstStyle/>
          <a:p>
            <a:r>
              <a:rPr lang="en-GB" dirty="0"/>
              <a:t>A core piece of the Roman republican system was a link between the military, social status and political power, and it cannot be overstated how deep the link runs.</a:t>
            </a:r>
          </a:p>
          <a:p>
            <a:r>
              <a:rPr lang="en-GB" dirty="0"/>
              <a:t>A successful enough Commander, such as Pompey, could gain significant influence above their typical station through primarily military action</a:t>
            </a:r>
          </a:p>
          <a:p>
            <a:r>
              <a:rPr lang="en-GB" dirty="0"/>
              <a:t>Conversely, political position could also guarantee command of an army, in particular Consuls would start wars in attempts to gain renown and status.</a:t>
            </a:r>
          </a:p>
        </p:txBody>
      </p:sp>
    </p:spTree>
    <p:extLst>
      <p:ext uri="{BB962C8B-B14F-4D97-AF65-F5344CB8AC3E}">
        <p14:creationId xmlns:p14="http://schemas.microsoft.com/office/powerpoint/2010/main" val="3924720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5A19-DC68-AEE0-9710-1F6F24DC17DE}"/>
              </a:ext>
            </a:extLst>
          </p:cNvPr>
          <p:cNvSpPr>
            <a:spLocks noGrp="1"/>
          </p:cNvSpPr>
          <p:nvPr>
            <p:ph type="title"/>
          </p:nvPr>
        </p:nvSpPr>
        <p:spPr/>
        <p:txBody>
          <a:bodyPr/>
          <a:lstStyle/>
          <a:p>
            <a:pPr algn="ctr"/>
            <a:r>
              <a:rPr lang="en-GB" dirty="0"/>
              <a:t>The Increasing Political Influence of Command</a:t>
            </a:r>
          </a:p>
        </p:txBody>
      </p:sp>
      <p:sp>
        <p:nvSpPr>
          <p:cNvPr id="3" name="Content Placeholder 2">
            <a:extLst>
              <a:ext uri="{FF2B5EF4-FFF2-40B4-BE49-F238E27FC236}">
                <a16:creationId xmlns:a16="http://schemas.microsoft.com/office/drawing/2014/main" id="{6815DEA9-F5C5-DAF6-69B5-5790B2854C7E}"/>
              </a:ext>
            </a:extLst>
          </p:cNvPr>
          <p:cNvSpPr>
            <a:spLocks noGrp="1"/>
          </p:cNvSpPr>
          <p:nvPr>
            <p:ph idx="1"/>
          </p:nvPr>
        </p:nvSpPr>
        <p:spPr>
          <a:xfrm>
            <a:off x="838200" y="1825625"/>
            <a:ext cx="10515600" cy="4351338"/>
          </a:xfrm>
        </p:spPr>
        <p:txBody>
          <a:bodyPr>
            <a:normAutofit lnSpcReduction="10000"/>
          </a:bodyPr>
          <a:lstStyle/>
          <a:p>
            <a:r>
              <a:rPr lang="en-GB" dirty="0"/>
              <a:t>A factor in this that can’t be missed is the increasing role of generals in the first century due to the massive political upheaval and risk of civil war.</a:t>
            </a:r>
          </a:p>
          <a:p>
            <a:r>
              <a:rPr lang="en-GB" dirty="0"/>
              <a:t>The best example of this is the social war, a huge amount of Roman Italy was sent into civil war, and the events would set the stage for the political scene in Rome for the rest of the century.</a:t>
            </a:r>
          </a:p>
          <a:p>
            <a:r>
              <a:rPr lang="en-GB" dirty="0"/>
              <a:t>Among other things, the social war effectively raises the idea of civil war as a means to grab power, a dangerous idea given the ever-increasing size of the Republic and its armies, and the decreasing stability as the republican system slowly moved towards collapse.</a:t>
            </a:r>
          </a:p>
        </p:txBody>
      </p:sp>
    </p:spTree>
    <p:extLst>
      <p:ext uri="{BB962C8B-B14F-4D97-AF65-F5344CB8AC3E}">
        <p14:creationId xmlns:p14="http://schemas.microsoft.com/office/powerpoint/2010/main" val="3655308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DCDD3-623D-9966-D598-52AAF18616EA}"/>
              </a:ext>
            </a:extLst>
          </p:cNvPr>
          <p:cNvSpPr>
            <a:spLocks noGrp="1"/>
          </p:cNvSpPr>
          <p:nvPr>
            <p:ph type="title"/>
          </p:nvPr>
        </p:nvSpPr>
        <p:spPr/>
        <p:txBody>
          <a:bodyPr>
            <a:normAutofit/>
          </a:bodyPr>
          <a:lstStyle/>
          <a:p>
            <a:pPr algn="ctr"/>
            <a:r>
              <a:rPr lang="en-GB" dirty="0"/>
              <a:t>The Increasing Over-Militarisation and Military Professionalisation of the Roman Republic</a:t>
            </a:r>
          </a:p>
        </p:txBody>
      </p:sp>
      <p:sp>
        <p:nvSpPr>
          <p:cNvPr id="3" name="Content Placeholder 2">
            <a:extLst>
              <a:ext uri="{FF2B5EF4-FFF2-40B4-BE49-F238E27FC236}">
                <a16:creationId xmlns:a16="http://schemas.microsoft.com/office/drawing/2014/main" id="{6AE60CDF-ED65-AC51-DE05-D6415834BA1A}"/>
              </a:ext>
            </a:extLst>
          </p:cNvPr>
          <p:cNvSpPr>
            <a:spLocks noGrp="1"/>
          </p:cNvSpPr>
          <p:nvPr>
            <p:ph idx="1"/>
          </p:nvPr>
        </p:nvSpPr>
        <p:spPr>
          <a:xfrm>
            <a:off x="838200" y="1825625"/>
            <a:ext cx="10515600" cy="4667250"/>
          </a:xfrm>
        </p:spPr>
        <p:txBody>
          <a:bodyPr>
            <a:normAutofit fontScale="92500" lnSpcReduction="20000"/>
          </a:bodyPr>
          <a:lstStyle/>
          <a:p>
            <a:r>
              <a:rPr lang="en-GB" dirty="0"/>
              <a:t>Part of the reason that all of the changes occur in the first century is that the Roman military is in the early stages of a dramatic change from a levy military to a standing army. These changes were incited by the Marian Reforms of 104 B.C.</a:t>
            </a:r>
          </a:p>
          <a:p>
            <a:r>
              <a:rPr lang="en-GB" dirty="0"/>
              <a:t>This dramatically changes the dynamic of the military in relation to politics. In effect, career soldiers were often more loyal to the commander who was paying them than to the Roman state or government, and had a much larger stake in doing as they said.</a:t>
            </a:r>
          </a:p>
          <a:p>
            <a:r>
              <a:rPr lang="en-GB" dirty="0"/>
              <a:t>Additionally, career soldiers do not expect to return to their farms, and as such can be kept on campaign for prolonged periods of time that would cause dissent amongst levy soldiers, at least so long as they are paid.</a:t>
            </a:r>
          </a:p>
          <a:p>
            <a:r>
              <a:rPr lang="en-GB" dirty="0"/>
              <a:t>These factors combine to accidentally grant a high level of autonomy to the commanders of armies, a change that while useful in a war, gives the commanders perhaps too much power.</a:t>
            </a:r>
          </a:p>
        </p:txBody>
      </p:sp>
    </p:spTree>
    <p:extLst>
      <p:ext uri="{BB962C8B-B14F-4D97-AF65-F5344CB8AC3E}">
        <p14:creationId xmlns:p14="http://schemas.microsoft.com/office/powerpoint/2010/main" val="1442467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FE435-A2AA-7C6C-DE00-8219F41C0CEC}"/>
              </a:ext>
            </a:extLst>
          </p:cNvPr>
          <p:cNvSpPr>
            <a:spLocks noGrp="1"/>
          </p:cNvSpPr>
          <p:nvPr>
            <p:ph type="title"/>
          </p:nvPr>
        </p:nvSpPr>
        <p:spPr/>
        <p:txBody>
          <a:bodyPr/>
          <a:lstStyle/>
          <a:p>
            <a:pPr algn="ctr"/>
            <a:r>
              <a:rPr lang="en-GB" dirty="0"/>
              <a:t>Did Triumphs Work as Intended?</a:t>
            </a:r>
          </a:p>
        </p:txBody>
      </p:sp>
      <p:sp>
        <p:nvSpPr>
          <p:cNvPr id="3" name="Content Placeholder 2">
            <a:extLst>
              <a:ext uri="{FF2B5EF4-FFF2-40B4-BE49-F238E27FC236}">
                <a16:creationId xmlns:a16="http://schemas.microsoft.com/office/drawing/2014/main" id="{59515FC5-3CD1-E8EB-36E7-C57EFDEE4E13}"/>
              </a:ext>
            </a:extLst>
          </p:cNvPr>
          <p:cNvSpPr>
            <a:spLocks noGrp="1"/>
          </p:cNvSpPr>
          <p:nvPr>
            <p:ph idx="1"/>
          </p:nvPr>
        </p:nvSpPr>
        <p:spPr>
          <a:xfrm>
            <a:off x="838200" y="1825624"/>
            <a:ext cx="10515600" cy="4593463"/>
          </a:xfrm>
        </p:spPr>
        <p:txBody>
          <a:bodyPr>
            <a:normAutofit/>
          </a:bodyPr>
          <a:lstStyle/>
          <a:p>
            <a:r>
              <a:rPr lang="en-GB" dirty="0"/>
              <a:t>Triumphs were a reward for successful command of armies, a parade and celebration of the </a:t>
            </a:r>
          </a:p>
          <a:p>
            <a:r>
              <a:rPr lang="en-GB" dirty="0"/>
              <a:t>There is, of course, the question of if the ramifications of triumphs as a system of reward had ever been considered by the people who put the system into place.</a:t>
            </a:r>
          </a:p>
          <a:p>
            <a:r>
              <a:rPr lang="en-GB" dirty="0"/>
              <a:t>It was likely to reward and motivate generals to ensure their loyalty. Though the end result of this seems to have been the inverse, encouraging  generals to take personal power for status and reward, likely increasing the number of wars the republic gets drawn into.</a:t>
            </a:r>
          </a:p>
          <a:p>
            <a:endParaRPr lang="en-GB" dirty="0"/>
          </a:p>
        </p:txBody>
      </p:sp>
    </p:spTree>
    <p:extLst>
      <p:ext uri="{BB962C8B-B14F-4D97-AF65-F5344CB8AC3E}">
        <p14:creationId xmlns:p14="http://schemas.microsoft.com/office/powerpoint/2010/main" val="419785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39928-53BB-AF6B-EACE-E85433862FA8}"/>
              </a:ext>
            </a:extLst>
          </p:cNvPr>
          <p:cNvSpPr>
            <a:spLocks noGrp="1"/>
          </p:cNvSpPr>
          <p:nvPr>
            <p:ph type="title"/>
          </p:nvPr>
        </p:nvSpPr>
        <p:spPr/>
        <p:txBody>
          <a:bodyPr/>
          <a:lstStyle/>
          <a:p>
            <a:pPr algn="ctr"/>
            <a:r>
              <a:rPr lang="en-GB" dirty="0"/>
              <a:t>The Impact On Roman Expansion</a:t>
            </a:r>
          </a:p>
        </p:txBody>
      </p:sp>
      <p:sp>
        <p:nvSpPr>
          <p:cNvPr id="3" name="Content Placeholder 2">
            <a:extLst>
              <a:ext uri="{FF2B5EF4-FFF2-40B4-BE49-F238E27FC236}">
                <a16:creationId xmlns:a16="http://schemas.microsoft.com/office/drawing/2014/main" id="{992F9A10-621D-C17F-27AF-3F28A2B25EEB}"/>
              </a:ext>
            </a:extLst>
          </p:cNvPr>
          <p:cNvSpPr>
            <a:spLocks noGrp="1"/>
          </p:cNvSpPr>
          <p:nvPr>
            <p:ph idx="1"/>
          </p:nvPr>
        </p:nvSpPr>
        <p:spPr>
          <a:xfrm>
            <a:off x="838200" y="1825625"/>
            <a:ext cx="5618183" cy="4351338"/>
          </a:xfrm>
        </p:spPr>
        <p:txBody>
          <a:bodyPr/>
          <a:lstStyle/>
          <a:p>
            <a:r>
              <a:rPr lang="en-GB" dirty="0"/>
              <a:t>The expanded military and number of incentives for military conquest had a huge impact on the expansion of the Roman Republic.</a:t>
            </a:r>
          </a:p>
          <a:p>
            <a:r>
              <a:rPr lang="en-GB" dirty="0"/>
              <a:t>Most notably, Caesar’s conquest of Gaul, and Pompey’s campaigns in Spain and Asia Minor were all motivated by the promise of reward.</a:t>
            </a:r>
          </a:p>
        </p:txBody>
      </p:sp>
      <p:pic>
        <p:nvPicPr>
          <p:cNvPr id="7" name="Picture 6">
            <a:extLst>
              <a:ext uri="{FF2B5EF4-FFF2-40B4-BE49-F238E27FC236}">
                <a16:creationId xmlns:a16="http://schemas.microsoft.com/office/drawing/2014/main" id="{A0B2DC7D-FB20-23BF-9F89-DC9442F54B63}"/>
              </a:ext>
            </a:extLst>
          </p:cNvPr>
          <p:cNvPicPr>
            <a:picLocks noChangeAspect="1"/>
          </p:cNvPicPr>
          <p:nvPr/>
        </p:nvPicPr>
        <p:blipFill>
          <a:blip r:embed="rId2"/>
          <a:stretch>
            <a:fillRect/>
          </a:stretch>
        </p:blipFill>
        <p:spPr>
          <a:xfrm>
            <a:off x="6573817" y="1825625"/>
            <a:ext cx="5618183" cy="4351338"/>
          </a:xfrm>
          <a:prstGeom prst="rect">
            <a:avLst/>
          </a:prstGeom>
        </p:spPr>
      </p:pic>
    </p:spTree>
    <p:extLst>
      <p:ext uri="{BB962C8B-B14F-4D97-AF65-F5344CB8AC3E}">
        <p14:creationId xmlns:p14="http://schemas.microsoft.com/office/powerpoint/2010/main" val="413814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5735-44B1-D4ED-FF58-628B621E615A}"/>
              </a:ext>
            </a:extLst>
          </p:cNvPr>
          <p:cNvSpPr>
            <a:spLocks noGrp="1"/>
          </p:cNvSpPr>
          <p:nvPr>
            <p:ph type="title"/>
          </p:nvPr>
        </p:nvSpPr>
        <p:spPr/>
        <p:txBody>
          <a:bodyPr/>
          <a:lstStyle/>
          <a:p>
            <a:pPr algn="ctr"/>
            <a:r>
              <a:rPr lang="en-GB" dirty="0"/>
              <a:t>What Was the Outcome of the Link Between Military and Politics?</a:t>
            </a:r>
          </a:p>
        </p:txBody>
      </p:sp>
      <p:sp>
        <p:nvSpPr>
          <p:cNvPr id="3" name="Content Placeholder 2">
            <a:extLst>
              <a:ext uri="{FF2B5EF4-FFF2-40B4-BE49-F238E27FC236}">
                <a16:creationId xmlns:a16="http://schemas.microsoft.com/office/drawing/2014/main" id="{949D45FE-DF25-F95C-3D31-A170FA067B4E}"/>
              </a:ext>
            </a:extLst>
          </p:cNvPr>
          <p:cNvSpPr>
            <a:spLocks noGrp="1"/>
          </p:cNvSpPr>
          <p:nvPr>
            <p:ph idx="1"/>
          </p:nvPr>
        </p:nvSpPr>
        <p:spPr>
          <a:xfrm>
            <a:off x="838200" y="1825625"/>
            <a:ext cx="8278368" cy="4351338"/>
          </a:xfrm>
        </p:spPr>
        <p:txBody>
          <a:bodyPr>
            <a:normAutofit fontScale="92500" lnSpcReduction="10000"/>
          </a:bodyPr>
          <a:lstStyle/>
          <a:p>
            <a:r>
              <a:rPr lang="en-GB" dirty="0"/>
              <a:t>The ramifications of the connection between politics and military were enormous. The most obvious and visible being Caesar’s actions in Gaul, which expanded the republic by a huge amount in such a short time.</a:t>
            </a:r>
          </a:p>
          <a:p>
            <a:r>
              <a:rPr lang="en-GB" dirty="0"/>
              <a:t>There were, however, other longer-term implications of the system, including the over-militarisation and the power shift to whoever holds the military under their command.</a:t>
            </a:r>
          </a:p>
          <a:p>
            <a:r>
              <a:rPr lang="en-GB" dirty="0"/>
              <a:t>This likely had a hand in the move from republic to empire, as it allowed excessive centralisation of power into the hands of a single person. In effect, whoever controlled the army controlled Rome.</a:t>
            </a:r>
          </a:p>
        </p:txBody>
      </p:sp>
      <p:pic>
        <p:nvPicPr>
          <p:cNvPr id="5" name="Picture 4" descr="A statue of a person holding a child&#10;&#10;Description automatically generated">
            <a:extLst>
              <a:ext uri="{FF2B5EF4-FFF2-40B4-BE49-F238E27FC236}">
                <a16:creationId xmlns:a16="http://schemas.microsoft.com/office/drawing/2014/main" id="{D57399A2-D3B9-7CAB-6BFB-F0297D97E9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16569" y="1667669"/>
            <a:ext cx="2719586" cy="4351338"/>
          </a:xfrm>
          <a:prstGeom prst="rect">
            <a:avLst/>
          </a:prstGeom>
        </p:spPr>
      </p:pic>
    </p:spTree>
    <p:extLst>
      <p:ext uri="{BB962C8B-B14F-4D97-AF65-F5344CB8AC3E}">
        <p14:creationId xmlns:p14="http://schemas.microsoft.com/office/powerpoint/2010/main" val="3700082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01FB6-CD69-FEF2-656D-272DC60A915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D30C5A1-7AFA-D093-62B7-3DD1FDE56EB0}"/>
              </a:ext>
            </a:extLst>
          </p:cNvPr>
          <p:cNvSpPr>
            <a:spLocks noGrp="1"/>
          </p:cNvSpPr>
          <p:nvPr>
            <p:ph idx="1"/>
          </p:nvPr>
        </p:nvSpPr>
        <p:spPr/>
        <p:txBody>
          <a:bodyPr>
            <a:normAutofit fontScale="85000" lnSpcReduction="10000"/>
          </a:bodyPr>
          <a:lstStyle/>
          <a:p>
            <a:r>
              <a:rPr lang="en-US" dirty="0"/>
              <a:t>Villanova University, </a:t>
            </a:r>
            <a:r>
              <a:rPr lang="en-US" i="1" dirty="0"/>
              <a:t>Travels Through Greco - Roman Antiquity: The Roman Triumph</a:t>
            </a:r>
            <a:r>
              <a:rPr lang="en-US" dirty="0"/>
              <a:t>, </a:t>
            </a:r>
            <a:r>
              <a:rPr lang="en-GB" dirty="0">
                <a:hlinkClick r:id="rId2"/>
              </a:rPr>
              <a:t>https://exhibits.library.villanova.edu/ancient-rome/roman-activities/roman-triumph</a:t>
            </a:r>
            <a:endParaRPr lang="en-GB" dirty="0"/>
          </a:p>
          <a:p>
            <a:r>
              <a:rPr lang="en-US" dirty="0"/>
              <a:t>Sabin, P., van Wees, H. and Whitby, M. (eds.) (2007) </a:t>
            </a:r>
            <a:r>
              <a:rPr lang="en-US" i="1" dirty="0"/>
              <a:t>The Cambridge History of Greek and Roman Warfare</a:t>
            </a:r>
            <a:r>
              <a:rPr lang="en-US" dirty="0"/>
              <a:t>. Cambridge: Cambridge University Press. </a:t>
            </a:r>
          </a:p>
          <a:p>
            <a:r>
              <a:rPr lang="en-US" dirty="0" err="1"/>
              <a:t>Goldworthy</a:t>
            </a:r>
            <a:r>
              <a:rPr lang="en-US" dirty="0"/>
              <a:t>, A., (2007), </a:t>
            </a:r>
            <a:r>
              <a:rPr lang="en-US" i="1" dirty="0"/>
              <a:t>The Complete Roman Army,</a:t>
            </a:r>
            <a:r>
              <a:rPr lang="en-US" dirty="0"/>
              <a:t> </a:t>
            </a:r>
            <a:r>
              <a:rPr lang="en-GB" dirty="0"/>
              <a:t>Thames and Hudson Ltd</a:t>
            </a:r>
          </a:p>
          <a:p>
            <a:r>
              <a:rPr lang="en-US" dirty="0"/>
              <a:t>Griffin, M. T. (Miriam T. (2009). </a:t>
            </a:r>
            <a:r>
              <a:rPr lang="en-US" i="1" dirty="0"/>
              <a:t>A companion to Julius Caesar</a:t>
            </a:r>
            <a:r>
              <a:rPr lang="en-US" dirty="0"/>
              <a:t> (1st ed.). Wiley-Blackwell.</a:t>
            </a:r>
            <a:endParaRPr lang="en-GB" dirty="0"/>
          </a:p>
          <a:p>
            <a:r>
              <a:rPr lang="en-US" dirty="0"/>
              <a:t>Beard, M., (2006), </a:t>
            </a:r>
            <a:r>
              <a:rPr lang="en-US" i="1" dirty="0"/>
              <a:t>The Roman Triumph. </a:t>
            </a:r>
            <a:r>
              <a:rPr lang="en-US" dirty="0"/>
              <a:t>Cambridge: Harvard University Press,.</a:t>
            </a:r>
          </a:p>
          <a:p>
            <a:r>
              <a:rPr lang="en-US" dirty="0"/>
              <a:t> Goldsworthy, Adrian Keith, The Roman Army at War 100 BC - AD 200 (Oxford, 1996; online </a:t>
            </a:r>
            <a:r>
              <a:rPr lang="en-US" dirty="0" err="1"/>
              <a:t>edn</a:t>
            </a:r>
            <a:r>
              <a:rPr lang="en-US" dirty="0"/>
              <a:t>, Oxford Academic, 31 Oct. 2023), </a:t>
            </a:r>
            <a:r>
              <a:rPr lang="en-GB" dirty="0"/>
              <a:t>Oxford University Press</a:t>
            </a:r>
          </a:p>
          <a:p>
            <a:endParaRPr lang="en-GB" dirty="0"/>
          </a:p>
          <a:p>
            <a:endParaRPr lang="en-US" dirty="0"/>
          </a:p>
          <a:p>
            <a:endParaRPr lang="en-US" b="1" dirty="0"/>
          </a:p>
        </p:txBody>
      </p:sp>
    </p:spTree>
    <p:extLst>
      <p:ext uri="{BB962C8B-B14F-4D97-AF65-F5344CB8AC3E}">
        <p14:creationId xmlns:p14="http://schemas.microsoft.com/office/powerpoint/2010/main" val="760665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1238</TotalTime>
  <Words>920</Words>
  <Application>Microsoft Office PowerPoint</Application>
  <PresentationFormat>Widescreen</PresentationFormat>
  <Paragraphs>39</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How Did Roman Politics and Military affect each other?</vt:lpstr>
      <vt:lpstr>How did Politics Encourage Military Action?</vt:lpstr>
      <vt:lpstr>Military Links to Political Power and Social Status</vt:lpstr>
      <vt:lpstr>The Increasing Political Influence of Command</vt:lpstr>
      <vt:lpstr>The Increasing Over-Militarisation and Military Professionalisation of the Roman Republic</vt:lpstr>
      <vt:lpstr>Did Triumphs Work as Intended?</vt:lpstr>
      <vt:lpstr>The Impact On Roman Expansion</vt:lpstr>
      <vt:lpstr>What Was the Outcome of the Link Between Military and Politics?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Edwards (2304623)</dc:creator>
  <cp:lastModifiedBy>Robert Edwards (2304623)</cp:lastModifiedBy>
  <cp:revision>14</cp:revision>
  <dcterms:created xsi:type="dcterms:W3CDTF">2025-02-01T18:41:57Z</dcterms:created>
  <dcterms:modified xsi:type="dcterms:W3CDTF">2025-02-02T23:31:15Z</dcterms:modified>
</cp:coreProperties>
</file>