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80CAD-5C6D-49AB-8E29-3619ED951C9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79750320-8782-4550-B58F-C072FAA4257D}">
      <dgm:prSet/>
      <dgm:spPr/>
      <dgm:t>
        <a:bodyPr/>
        <a:lstStyle/>
        <a:p>
          <a:r>
            <a:rPr lang="en-US" b="1"/>
            <a:t>Time management</a:t>
          </a:r>
          <a:endParaRPr lang="en-US"/>
        </a:p>
      </dgm:t>
    </dgm:pt>
    <dgm:pt modelId="{ACF20574-424F-477C-AD70-55BE7FFA7698}" type="parTrans" cxnId="{88581872-9EAB-44A9-A0E6-4E6CB6AD1794}">
      <dgm:prSet/>
      <dgm:spPr/>
      <dgm:t>
        <a:bodyPr/>
        <a:lstStyle/>
        <a:p>
          <a:endParaRPr lang="en-US"/>
        </a:p>
      </dgm:t>
    </dgm:pt>
    <dgm:pt modelId="{7B6FB6D7-0CF4-4ECF-A793-4F375E5BDC1A}" type="sibTrans" cxnId="{88581872-9EAB-44A9-A0E6-4E6CB6AD1794}">
      <dgm:prSet/>
      <dgm:spPr/>
      <dgm:t>
        <a:bodyPr/>
        <a:lstStyle/>
        <a:p>
          <a:endParaRPr lang="en-US"/>
        </a:p>
      </dgm:t>
    </dgm:pt>
    <dgm:pt modelId="{76FB267E-C813-4702-B7E3-68392088BC77}">
      <dgm:prSet/>
      <dgm:spPr/>
      <dgm:t>
        <a:bodyPr/>
        <a:lstStyle/>
        <a:p>
          <a:r>
            <a:rPr lang="en-US" b="1"/>
            <a:t>Organizational skills</a:t>
          </a:r>
          <a:endParaRPr lang="en-US"/>
        </a:p>
      </dgm:t>
    </dgm:pt>
    <dgm:pt modelId="{8BD58144-1F6F-43AD-90FD-5FA8073C370D}" type="parTrans" cxnId="{59DBAD89-7014-4DCC-9016-FA5404D2192A}">
      <dgm:prSet/>
      <dgm:spPr/>
      <dgm:t>
        <a:bodyPr/>
        <a:lstStyle/>
        <a:p>
          <a:endParaRPr lang="en-US"/>
        </a:p>
      </dgm:t>
    </dgm:pt>
    <dgm:pt modelId="{0B88CBF2-DE0D-4052-963C-6144338E795D}" type="sibTrans" cxnId="{59DBAD89-7014-4DCC-9016-FA5404D2192A}">
      <dgm:prSet/>
      <dgm:spPr/>
      <dgm:t>
        <a:bodyPr/>
        <a:lstStyle/>
        <a:p>
          <a:endParaRPr lang="en-US"/>
        </a:p>
      </dgm:t>
    </dgm:pt>
    <dgm:pt modelId="{DC24F597-612D-48B8-B408-18E286111760}">
      <dgm:prSet/>
      <dgm:spPr/>
      <dgm:t>
        <a:bodyPr/>
        <a:lstStyle/>
        <a:p>
          <a:r>
            <a:rPr lang="en-US" b="1"/>
            <a:t>Active listening skills</a:t>
          </a:r>
        </a:p>
      </dgm:t>
    </dgm:pt>
    <dgm:pt modelId="{FA725CBD-A00A-416C-B878-84BBE20009C8}" type="parTrans" cxnId="{C1E028EA-C95F-404C-98F6-CF5286176831}">
      <dgm:prSet/>
      <dgm:spPr/>
      <dgm:t>
        <a:bodyPr/>
        <a:lstStyle/>
        <a:p>
          <a:endParaRPr lang="en-US"/>
        </a:p>
      </dgm:t>
    </dgm:pt>
    <dgm:pt modelId="{424F38BB-9D5C-4485-B52A-81638783E87A}" type="sibTrans" cxnId="{C1E028EA-C95F-404C-98F6-CF5286176831}">
      <dgm:prSet/>
      <dgm:spPr/>
      <dgm:t>
        <a:bodyPr/>
        <a:lstStyle/>
        <a:p>
          <a:endParaRPr lang="en-US"/>
        </a:p>
      </dgm:t>
    </dgm:pt>
    <dgm:pt modelId="{F258AA5C-11B1-496D-A9FB-2B131AEB0FB1}">
      <dgm:prSet custT="1"/>
      <dgm:spPr/>
      <dgm:t>
        <a:bodyPr/>
        <a:lstStyle/>
        <a:p>
          <a:r>
            <a:rPr lang="en-US" sz="1300">
              <a:latin typeface="Times New Roman" panose="02020603050405020304" pitchFamily="18" charset="0"/>
              <a:cs typeface="Times New Roman" panose="02020603050405020304" pitchFamily="18" charset="0"/>
            </a:rPr>
            <a:t>T</a:t>
          </a:r>
          <a:r>
            <a:rPr lang="en-US" sz="1800">
              <a:latin typeface="Times New Roman" panose="02020603050405020304" pitchFamily="18" charset="0"/>
              <a:cs typeface="Times New Roman" panose="02020603050405020304" pitchFamily="18" charset="0"/>
            </a:rPr>
            <a:t>he reason I have highlighted these three skills specifically is that I need to improve my understanding and application of them. I will try to discuss each skill individually and explain why I feel they are important for the workplace as well as future employability and how that they can be transferred to a youth work setting. I will also include some action points for my own further personal development.</a:t>
          </a:r>
        </a:p>
      </dgm:t>
    </dgm:pt>
    <dgm:pt modelId="{91C3CC53-A0D4-495C-9FAC-591AFC175A06}" type="parTrans" cxnId="{7055D78B-630C-4531-81F1-AA9F38B38A39}">
      <dgm:prSet/>
      <dgm:spPr/>
      <dgm:t>
        <a:bodyPr/>
        <a:lstStyle/>
        <a:p>
          <a:endParaRPr lang="en-US"/>
        </a:p>
      </dgm:t>
    </dgm:pt>
    <dgm:pt modelId="{5BF04F7B-F255-4531-A9F1-E65D86494F6E}" type="sibTrans" cxnId="{7055D78B-630C-4531-81F1-AA9F38B38A39}">
      <dgm:prSet/>
      <dgm:spPr/>
      <dgm:t>
        <a:bodyPr/>
        <a:lstStyle/>
        <a:p>
          <a:endParaRPr lang="en-US"/>
        </a:p>
      </dgm:t>
    </dgm:pt>
    <dgm:pt modelId="{25F296CD-4E66-784E-9995-91501E175B5B}" type="pres">
      <dgm:prSet presAssocID="{0E880CAD-5C6D-49AB-8E29-3619ED951C99}" presName="vert0" presStyleCnt="0">
        <dgm:presLayoutVars>
          <dgm:dir/>
          <dgm:animOne val="branch"/>
          <dgm:animLvl val="lvl"/>
        </dgm:presLayoutVars>
      </dgm:prSet>
      <dgm:spPr/>
    </dgm:pt>
    <dgm:pt modelId="{715773BE-C012-6349-92E0-5A4EF46C3932}" type="pres">
      <dgm:prSet presAssocID="{79750320-8782-4550-B58F-C072FAA4257D}" presName="thickLine" presStyleLbl="alignNode1" presStyleIdx="0" presStyleCnt="4"/>
      <dgm:spPr/>
    </dgm:pt>
    <dgm:pt modelId="{FB72C538-3BA9-4844-B389-6D34F4518460}" type="pres">
      <dgm:prSet presAssocID="{79750320-8782-4550-B58F-C072FAA4257D}" presName="horz1" presStyleCnt="0"/>
      <dgm:spPr/>
    </dgm:pt>
    <dgm:pt modelId="{BBCA6645-D9A0-9342-B0CE-8D96D853A62A}" type="pres">
      <dgm:prSet presAssocID="{79750320-8782-4550-B58F-C072FAA4257D}" presName="tx1" presStyleLbl="revTx" presStyleIdx="0" presStyleCnt="4"/>
      <dgm:spPr/>
    </dgm:pt>
    <dgm:pt modelId="{5466250D-ACA7-AE42-A161-33E27B7C88F0}" type="pres">
      <dgm:prSet presAssocID="{79750320-8782-4550-B58F-C072FAA4257D}" presName="vert1" presStyleCnt="0"/>
      <dgm:spPr/>
    </dgm:pt>
    <dgm:pt modelId="{0834B346-2204-0042-AA8E-BA6ADFFD3D6D}" type="pres">
      <dgm:prSet presAssocID="{76FB267E-C813-4702-B7E3-68392088BC77}" presName="thickLine" presStyleLbl="alignNode1" presStyleIdx="1" presStyleCnt="4"/>
      <dgm:spPr/>
    </dgm:pt>
    <dgm:pt modelId="{EA1938F7-657A-D84C-B3CA-D0B6DF244E01}" type="pres">
      <dgm:prSet presAssocID="{76FB267E-C813-4702-B7E3-68392088BC77}" presName="horz1" presStyleCnt="0"/>
      <dgm:spPr/>
    </dgm:pt>
    <dgm:pt modelId="{17312DE3-9ACB-6144-AD92-B302863302DC}" type="pres">
      <dgm:prSet presAssocID="{76FB267E-C813-4702-B7E3-68392088BC77}" presName="tx1" presStyleLbl="revTx" presStyleIdx="1" presStyleCnt="4"/>
      <dgm:spPr/>
    </dgm:pt>
    <dgm:pt modelId="{2D42A14F-2631-ED4B-95A4-30BE64A46936}" type="pres">
      <dgm:prSet presAssocID="{76FB267E-C813-4702-B7E3-68392088BC77}" presName="vert1" presStyleCnt="0"/>
      <dgm:spPr/>
    </dgm:pt>
    <dgm:pt modelId="{3E210D29-73E7-E94E-B310-3470EFA4D491}" type="pres">
      <dgm:prSet presAssocID="{DC24F597-612D-48B8-B408-18E286111760}" presName="thickLine" presStyleLbl="alignNode1" presStyleIdx="2" presStyleCnt="4"/>
      <dgm:spPr/>
    </dgm:pt>
    <dgm:pt modelId="{5BF38D54-DC5D-F84C-AD95-60D88D8BA2A2}" type="pres">
      <dgm:prSet presAssocID="{DC24F597-612D-48B8-B408-18E286111760}" presName="horz1" presStyleCnt="0"/>
      <dgm:spPr/>
    </dgm:pt>
    <dgm:pt modelId="{FAFC1387-02BA-DE42-A725-A16924E07375}" type="pres">
      <dgm:prSet presAssocID="{DC24F597-612D-48B8-B408-18E286111760}" presName="tx1" presStyleLbl="revTx" presStyleIdx="2" presStyleCnt="4"/>
      <dgm:spPr/>
    </dgm:pt>
    <dgm:pt modelId="{2CAF7291-39F8-EB47-BBD8-E9DDE87618A6}" type="pres">
      <dgm:prSet presAssocID="{DC24F597-612D-48B8-B408-18E286111760}" presName="vert1" presStyleCnt="0"/>
      <dgm:spPr/>
    </dgm:pt>
    <dgm:pt modelId="{31FDBB73-ED44-3E42-BAC2-08E4CC5CAB36}" type="pres">
      <dgm:prSet presAssocID="{F258AA5C-11B1-496D-A9FB-2B131AEB0FB1}" presName="thickLine" presStyleLbl="alignNode1" presStyleIdx="3" presStyleCnt="4"/>
      <dgm:spPr/>
    </dgm:pt>
    <dgm:pt modelId="{0D7372F1-AB52-3A4F-BC47-9E135EA9C268}" type="pres">
      <dgm:prSet presAssocID="{F258AA5C-11B1-496D-A9FB-2B131AEB0FB1}" presName="horz1" presStyleCnt="0"/>
      <dgm:spPr/>
    </dgm:pt>
    <dgm:pt modelId="{343692CE-FB1E-924C-912F-9AEBD4A6B3D2}" type="pres">
      <dgm:prSet presAssocID="{F258AA5C-11B1-496D-A9FB-2B131AEB0FB1}" presName="tx1" presStyleLbl="revTx" presStyleIdx="3" presStyleCnt="4"/>
      <dgm:spPr/>
    </dgm:pt>
    <dgm:pt modelId="{5ABA88C2-A2E0-DC47-9D71-914AB2D6C4BA}" type="pres">
      <dgm:prSet presAssocID="{F258AA5C-11B1-496D-A9FB-2B131AEB0FB1}" presName="vert1" presStyleCnt="0"/>
      <dgm:spPr/>
    </dgm:pt>
  </dgm:ptLst>
  <dgm:cxnLst>
    <dgm:cxn modelId="{070EBB1D-70A3-7640-9BB8-6347B555E728}" type="presOf" srcId="{79750320-8782-4550-B58F-C072FAA4257D}" destId="{BBCA6645-D9A0-9342-B0CE-8D96D853A62A}" srcOrd="0" destOrd="0" presId="urn:microsoft.com/office/officeart/2008/layout/LinedList"/>
    <dgm:cxn modelId="{9AFC352D-3CB0-7543-85D0-BEE7FA7A1D6D}" type="presOf" srcId="{0E880CAD-5C6D-49AB-8E29-3619ED951C99}" destId="{25F296CD-4E66-784E-9995-91501E175B5B}" srcOrd="0" destOrd="0" presId="urn:microsoft.com/office/officeart/2008/layout/LinedList"/>
    <dgm:cxn modelId="{88581872-9EAB-44A9-A0E6-4E6CB6AD1794}" srcId="{0E880CAD-5C6D-49AB-8E29-3619ED951C99}" destId="{79750320-8782-4550-B58F-C072FAA4257D}" srcOrd="0" destOrd="0" parTransId="{ACF20574-424F-477C-AD70-55BE7FFA7698}" sibTransId="{7B6FB6D7-0CF4-4ECF-A793-4F375E5BDC1A}"/>
    <dgm:cxn modelId="{AA32FE55-820C-9A4D-BB21-593623A26CA4}" type="presOf" srcId="{76FB267E-C813-4702-B7E3-68392088BC77}" destId="{17312DE3-9ACB-6144-AD92-B302863302DC}" srcOrd="0" destOrd="0" presId="urn:microsoft.com/office/officeart/2008/layout/LinedList"/>
    <dgm:cxn modelId="{59DBAD89-7014-4DCC-9016-FA5404D2192A}" srcId="{0E880CAD-5C6D-49AB-8E29-3619ED951C99}" destId="{76FB267E-C813-4702-B7E3-68392088BC77}" srcOrd="1" destOrd="0" parTransId="{8BD58144-1F6F-43AD-90FD-5FA8073C370D}" sibTransId="{0B88CBF2-DE0D-4052-963C-6144338E795D}"/>
    <dgm:cxn modelId="{7055D78B-630C-4531-81F1-AA9F38B38A39}" srcId="{0E880CAD-5C6D-49AB-8E29-3619ED951C99}" destId="{F258AA5C-11B1-496D-A9FB-2B131AEB0FB1}" srcOrd="3" destOrd="0" parTransId="{91C3CC53-A0D4-495C-9FAC-591AFC175A06}" sibTransId="{5BF04F7B-F255-4531-A9F1-E65D86494F6E}"/>
    <dgm:cxn modelId="{5A9A85B4-0881-584D-851E-09F65E462422}" type="presOf" srcId="{DC24F597-612D-48B8-B408-18E286111760}" destId="{FAFC1387-02BA-DE42-A725-A16924E07375}" srcOrd="0" destOrd="0" presId="urn:microsoft.com/office/officeart/2008/layout/LinedList"/>
    <dgm:cxn modelId="{31A9BFC9-E2B5-8645-AADA-719E72C05834}" type="presOf" srcId="{F258AA5C-11B1-496D-A9FB-2B131AEB0FB1}" destId="{343692CE-FB1E-924C-912F-9AEBD4A6B3D2}" srcOrd="0" destOrd="0" presId="urn:microsoft.com/office/officeart/2008/layout/LinedList"/>
    <dgm:cxn modelId="{C1E028EA-C95F-404C-98F6-CF5286176831}" srcId="{0E880CAD-5C6D-49AB-8E29-3619ED951C99}" destId="{DC24F597-612D-48B8-B408-18E286111760}" srcOrd="2" destOrd="0" parTransId="{FA725CBD-A00A-416C-B878-84BBE20009C8}" sibTransId="{424F38BB-9D5C-4485-B52A-81638783E87A}"/>
    <dgm:cxn modelId="{365DD36E-7875-4F41-91A2-A9C2F3432A10}" type="presParOf" srcId="{25F296CD-4E66-784E-9995-91501E175B5B}" destId="{715773BE-C012-6349-92E0-5A4EF46C3932}" srcOrd="0" destOrd="0" presId="urn:microsoft.com/office/officeart/2008/layout/LinedList"/>
    <dgm:cxn modelId="{59F150C4-643F-494A-850A-EEC53FA50824}" type="presParOf" srcId="{25F296CD-4E66-784E-9995-91501E175B5B}" destId="{FB72C538-3BA9-4844-B389-6D34F4518460}" srcOrd="1" destOrd="0" presId="urn:microsoft.com/office/officeart/2008/layout/LinedList"/>
    <dgm:cxn modelId="{B4E56A0E-D854-C748-97BD-C5690C07F676}" type="presParOf" srcId="{FB72C538-3BA9-4844-B389-6D34F4518460}" destId="{BBCA6645-D9A0-9342-B0CE-8D96D853A62A}" srcOrd="0" destOrd="0" presId="urn:microsoft.com/office/officeart/2008/layout/LinedList"/>
    <dgm:cxn modelId="{A205A7C1-91F3-884F-BA99-5E2BB9F8AAC7}" type="presParOf" srcId="{FB72C538-3BA9-4844-B389-6D34F4518460}" destId="{5466250D-ACA7-AE42-A161-33E27B7C88F0}" srcOrd="1" destOrd="0" presId="urn:microsoft.com/office/officeart/2008/layout/LinedList"/>
    <dgm:cxn modelId="{F6178F6B-6A2D-2145-8CF9-AD11B29989DE}" type="presParOf" srcId="{25F296CD-4E66-784E-9995-91501E175B5B}" destId="{0834B346-2204-0042-AA8E-BA6ADFFD3D6D}" srcOrd="2" destOrd="0" presId="urn:microsoft.com/office/officeart/2008/layout/LinedList"/>
    <dgm:cxn modelId="{D92B82E2-40BC-4246-B481-8668AD2A3799}" type="presParOf" srcId="{25F296CD-4E66-784E-9995-91501E175B5B}" destId="{EA1938F7-657A-D84C-B3CA-D0B6DF244E01}" srcOrd="3" destOrd="0" presId="urn:microsoft.com/office/officeart/2008/layout/LinedList"/>
    <dgm:cxn modelId="{677EA033-3664-4948-AF1A-D713F2CBCAB7}" type="presParOf" srcId="{EA1938F7-657A-D84C-B3CA-D0B6DF244E01}" destId="{17312DE3-9ACB-6144-AD92-B302863302DC}" srcOrd="0" destOrd="0" presId="urn:microsoft.com/office/officeart/2008/layout/LinedList"/>
    <dgm:cxn modelId="{DF314B9B-7E3B-714C-B3F4-40BE2D940A8D}" type="presParOf" srcId="{EA1938F7-657A-D84C-B3CA-D0B6DF244E01}" destId="{2D42A14F-2631-ED4B-95A4-30BE64A46936}" srcOrd="1" destOrd="0" presId="urn:microsoft.com/office/officeart/2008/layout/LinedList"/>
    <dgm:cxn modelId="{251C764F-57C4-4E49-8237-D9997EEE477B}" type="presParOf" srcId="{25F296CD-4E66-784E-9995-91501E175B5B}" destId="{3E210D29-73E7-E94E-B310-3470EFA4D491}" srcOrd="4" destOrd="0" presId="urn:microsoft.com/office/officeart/2008/layout/LinedList"/>
    <dgm:cxn modelId="{BDA7EAB1-C4E4-B247-A5F4-629F3BE8E7D5}" type="presParOf" srcId="{25F296CD-4E66-784E-9995-91501E175B5B}" destId="{5BF38D54-DC5D-F84C-AD95-60D88D8BA2A2}" srcOrd="5" destOrd="0" presId="urn:microsoft.com/office/officeart/2008/layout/LinedList"/>
    <dgm:cxn modelId="{393D36C0-2F12-E549-BCD7-BCCC6BE00286}" type="presParOf" srcId="{5BF38D54-DC5D-F84C-AD95-60D88D8BA2A2}" destId="{FAFC1387-02BA-DE42-A725-A16924E07375}" srcOrd="0" destOrd="0" presId="urn:microsoft.com/office/officeart/2008/layout/LinedList"/>
    <dgm:cxn modelId="{F07915C5-6265-0946-95F3-383E4254DC19}" type="presParOf" srcId="{5BF38D54-DC5D-F84C-AD95-60D88D8BA2A2}" destId="{2CAF7291-39F8-EB47-BBD8-E9DDE87618A6}" srcOrd="1" destOrd="0" presId="urn:microsoft.com/office/officeart/2008/layout/LinedList"/>
    <dgm:cxn modelId="{F3710EEA-9F72-F143-8BB4-D6D0CA9E863D}" type="presParOf" srcId="{25F296CD-4E66-784E-9995-91501E175B5B}" destId="{31FDBB73-ED44-3E42-BAC2-08E4CC5CAB36}" srcOrd="6" destOrd="0" presId="urn:microsoft.com/office/officeart/2008/layout/LinedList"/>
    <dgm:cxn modelId="{21CACF39-2316-BD4E-BDCD-BAC14156FD91}" type="presParOf" srcId="{25F296CD-4E66-784E-9995-91501E175B5B}" destId="{0D7372F1-AB52-3A4F-BC47-9E135EA9C268}" srcOrd="7" destOrd="0" presId="urn:microsoft.com/office/officeart/2008/layout/LinedList"/>
    <dgm:cxn modelId="{6EBC04DF-E647-A342-AE5F-5F4970FCF892}" type="presParOf" srcId="{0D7372F1-AB52-3A4F-BC47-9E135EA9C268}" destId="{343692CE-FB1E-924C-912F-9AEBD4A6B3D2}" srcOrd="0" destOrd="0" presId="urn:microsoft.com/office/officeart/2008/layout/LinedList"/>
    <dgm:cxn modelId="{28F25896-28B5-634D-8D30-E8EB73166C21}" type="presParOf" srcId="{0D7372F1-AB52-3A4F-BC47-9E135EA9C268}" destId="{5ABA88C2-A2E0-DC47-9D71-914AB2D6C4B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773BE-C012-6349-92E0-5A4EF46C3932}">
      <dsp:nvSpPr>
        <dsp:cNvPr id="0" name=""/>
        <dsp:cNvSpPr/>
      </dsp:nvSpPr>
      <dsp:spPr>
        <a:xfrm>
          <a:off x="0" y="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BCA6645-D9A0-9342-B0CE-8D96D853A62A}">
      <dsp:nvSpPr>
        <dsp:cNvPr id="0" name=""/>
        <dsp:cNvSpPr/>
      </dsp:nvSpPr>
      <dsp:spPr>
        <a:xfrm>
          <a:off x="0" y="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Time management</a:t>
          </a:r>
          <a:endParaRPr lang="en-US" sz="4200" kern="1200"/>
        </a:p>
      </dsp:txBody>
      <dsp:txXfrm>
        <a:off x="0" y="0"/>
        <a:ext cx="7052733" cy="908050"/>
      </dsp:txXfrm>
    </dsp:sp>
    <dsp:sp modelId="{0834B346-2204-0042-AA8E-BA6ADFFD3D6D}">
      <dsp:nvSpPr>
        <dsp:cNvPr id="0" name=""/>
        <dsp:cNvSpPr/>
      </dsp:nvSpPr>
      <dsp:spPr>
        <a:xfrm>
          <a:off x="0" y="90805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7312DE3-9ACB-6144-AD92-B302863302DC}">
      <dsp:nvSpPr>
        <dsp:cNvPr id="0" name=""/>
        <dsp:cNvSpPr/>
      </dsp:nvSpPr>
      <dsp:spPr>
        <a:xfrm>
          <a:off x="0" y="90805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Organizational skills</a:t>
          </a:r>
          <a:endParaRPr lang="en-US" sz="4200" kern="1200"/>
        </a:p>
      </dsp:txBody>
      <dsp:txXfrm>
        <a:off x="0" y="908050"/>
        <a:ext cx="7052733" cy="908050"/>
      </dsp:txXfrm>
    </dsp:sp>
    <dsp:sp modelId="{3E210D29-73E7-E94E-B310-3470EFA4D491}">
      <dsp:nvSpPr>
        <dsp:cNvPr id="0" name=""/>
        <dsp:cNvSpPr/>
      </dsp:nvSpPr>
      <dsp:spPr>
        <a:xfrm>
          <a:off x="0" y="181610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AFC1387-02BA-DE42-A725-A16924E07375}">
      <dsp:nvSpPr>
        <dsp:cNvPr id="0" name=""/>
        <dsp:cNvSpPr/>
      </dsp:nvSpPr>
      <dsp:spPr>
        <a:xfrm>
          <a:off x="0" y="181610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Active listening skills</a:t>
          </a:r>
        </a:p>
      </dsp:txBody>
      <dsp:txXfrm>
        <a:off x="0" y="1816100"/>
        <a:ext cx="7052733" cy="908050"/>
      </dsp:txXfrm>
    </dsp:sp>
    <dsp:sp modelId="{31FDBB73-ED44-3E42-BAC2-08E4CC5CAB36}">
      <dsp:nvSpPr>
        <dsp:cNvPr id="0" name=""/>
        <dsp:cNvSpPr/>
      </dsp:nvSpPr>
      <dsp:spPr>
        <a:xfrm>
          <a:off x="0" y="272415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43692CE-FB1E-924C-912F-9AEBD4A6B3D2}">
      <dsp:nvSpPr>
        <dsp:cNvPr id="0" name=""/>
        <dsp:cNvSpPr/>
      </dsp:nvSpPr>
      <dsp:spPr>
        <a:xfrm>
          <a:off x="0" y="272415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T</a:t>
          </a:r>
          <a:r>
            <a:rPr lang="en-US" sz="1800" kern="1200">
              <a:latin typeface="Times New Roman" panose="02020603050405020304" pitchFamily="18" charset="0"/>
              <a:cs typeface="Times New Roman" panose="02020603050405020304" pitchFamily="18" charset="0"/>
            </a:rPr>
            <a:t>he reason I have highlighted these three skills specifically is that I need to improve my understanding and application of them. I will try to discuss each skill individually and explain why I feel they are important for the workplace as well as future employability and how that they can be transferred to a youth work setting. I will also include some action points for my own further personal development.</a:t>
          </a:r>
        </a:p>
      </dsp:txBody>
      <dsp:txXfrm>
        <a:off x="0" y="2724150"/>
        <a:ext cx="7052733" cy="9080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923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674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1287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1437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9886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661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576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6296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11/24/2020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0185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2350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083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2507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70232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922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11/24/2020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3977595"/>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5.svg" /><Relationship Id="rId7" Type="http://schemas.openxmlformats.org/officeDocument/2006/relationships/diagramColors" Target="../diagrams/colors1.xml" /><Relationship Id="rId2" Type="http://schemas.openxmlformats.org/officeDocument/2006/relationships/image" Target="../media/image4.png" /><Relationship Id="rId1" Type="http://schemas.openxmlformats.org/officeDocument/2006/relationships/slideLayout" Target="../slideLayouts/slideLayout8.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www.brainyquote.com/quotes/mark_twain_414009" TargetMode="External" /><Relationship Id="rId2" Type="http://schemas.openxmlformats.org/officeDocument/2006/relationships/hyperlink" Target="http://www.masshist.org/digitaladams/archive/doc?id=D6" TargetMode="External" /><Relationship Id="rId1" Type="http://schemas.openxmlformats.org/officeDocument/2006/relationships/slideLayout" Target="../slideLayouts/slideLayout2.xml" /><Relationship Id="rId6" Type="http://schemas.openxmlformats.org/officeDocument/2006/relationships/hyperlink" Target="https://www.thebalancecareers.com/organizational-skills-list-2063762" TargetMode="External" /><Relationship Id="rId5" Type="http://schemas.openxmlformats.org/officeDocument/2006/relationships/hyperlink" Target="http://scaleitsimple.com/2015/09/10/3-quotes-dalai-lama/" TargetMode="External" /><Relationship Id="rId4" Type="http://schemas.openxmlformats.org/officeDocument/2006/relationships/hyperlink" Target="https://www.brainyquote.com/quotes/benjamin_franklin_109062"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3">
            <a:extLst>
              <a:ext uri="{FF2B5EF4-FFF2-40B4-BE49-F238E27FC236}">
                <a16:creationId xmlns:a16="http://schemas.microsoft.com/office/drawing/2014/main" id="{BCE048AB-878E-480E-BBDC-D9025C7BBAD8}"/>
              </a:ext>
            </a:extLst>
          </p:cNvPr>
          <p:cNvPicPr>
            <a:picLocks noChangeAspect="1"/>
          </p:cNvPicPr>
          <p:nvPr/>
        </p:nvPicPr>
        <p:blipFill rotWithShape="1">
          <a:blip r:embed="rId2">
            <a:alphaModFix amt="40000"/>
          </a:blip>
          <a:srcRect t="15413"/>
          <a:stretch/>
        </p:blipFill>
        <p:spPr>
          <a:xfrm>
            <a:off x="20" y="10"/>
            <a:ext cx="12191980" cy="6857990"/>
          </a:xfrm>
          <a:prstGeom prst="rect">
            <a:avLst/>
          </a:prstGeom>
        </p:spPr>
      </p:pic>
      <p:sp>
        <p:nvSpPr>
          <p:cNvPr id="2" name="Title 1"/>
          <p:cNvSpPr>
            <a:spLocks noGrp="1"/>
          </p:cNvSpPr>
          <p:nvPr>
            <p:ph type="ctrTitle"/>
          </p:nvPr>
        </p:nvSpPr>
        <p:spPr>
          <a:xfrm>
            <a:off x="810001" y="1449147"/>
            <a:ext cx="10572000" cy="3732453"/>
          </a:xfrm>
        </p:spPr>
        <p:txBody>
          <a:bodyPr>
            <a:normAutofit/>
          </a:bodyPr>
          <a:lstStyle/>
          <a:p>
            <a:r>
              <a:rPr lang="en-GB">
                <a:cs typeface="Calibri Light"/>
              </a:rPr>
              <a:t>Seminar presentation by Dean Boswarthack 25/11/2020</a:t>
            </a:r>
            <a:endParaRPr lang="en-GB" b="1">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miling for the camera&#10;&#10;Description automatically generated">
            <a:extLst>
              <a:ext uri="{FF2B5EF4-FFF2-40B4-BE49-F238E27FC236}">
                <a16:creationId xmlns:a16="http://schemas.microsoft.com/office/drawing/2014/main" id="{15A97445-D276-4BFD-BD11-8159695CA300}"/>
              </a:ext>
            </a:extLst>
          </p:cNvPr>
          <p:cNvPicPr>
            <a:picLocks noGrp="1" noChangeAspect="1"/>
          </p:cNvPicPr>
          <p:nvPr>
            <p:ph idx="1"/>
          </p:nvPr>
        </p:nvPicPr>
        <p:blipFill rotWithShape="1">
          <a:blip r:embed="rId2"/>
          <a:srcRect t="16274" r="9092" b="29785"/>
          <a:stretch/>
        </p:blipFill>
        <p:spPr>
          <a:xfrm>
            <a:off x="3523488" y="10"/>
            <a:ext cx="8668512" cy="6857990"/>
          </a:xfrm>
          <a:prstGeom prst="rect">
            <a:avLst/>
          </a:prstGeom>
        </p:spPr>
      </p:pic>
      <p:sp>
        <p:nvSpPr>
          <p:cNvPr id="5" name="TextBox 4">
            <a:extLst>
              <a:ext uri="{FF2B5EF4-FFF2-40B4-BE49-F238E27FC236}">
                <a16:creationId xmlns:a16="http://schemas.microsoft.com/office/drawing/2014/main" id="{10FF1274-3E97-4D70-BEDA-449BE7EB12C2}"/>
              </a:ext>
            </a:extLst>
          </p:cNvPr>
          <p:cNvSpPr txBox="1"/>
          <p:nvPr/>
        </p:nvSpPr>
        <p:spPr>
          <a:xfrm>
            <a:off x="371094" y="2718054"/>
            <a:ext cx="307084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47500" lnSpcReduction="20000"/>
          </a:bodyPr>
          <a:lstStyle/>
          <a:p>
            <a:pPr>
              <a:lnSpc>
                <a:spcPct val="90000"/>
              </a:lnSpc>
              <a:spcAft>
                <a:spcPts val="600"/>
              </a:spcAft>
            </a:pPr>
            <a:r>
              <a:rPr lang="en-US" sz="4000" b="1" dirty="0"/>
              <a:t>About me:</a:t>
            </a:r>
          </a:p>
          <a:p>
            <a:pPr marL="285750" indent="-285750">
              <a:lnSpc>
                <a:spcPct val="90000"/>
              </a:lnSpc>
              <a:spcAft>
                <a:spcPts val="600"/>
              </a:spcAft>
              <a:buFont typeface="Arial"/>
              <a:buChar char="•"/>
            </a:pPr>
            <a:r>
              <a:rPr lang="en-US" sz="2800" dirty="0">
                <a:cs typeface="Calibri"/>
              </a:rPr>
              <a:t>My name is </a:t>
            </a:r>
            <a:r>
              <a:rPr lang="en-US" sz="2800">
                <a:cs typeface="Calibri"/>
              </a:rPr>
              <a:t>Dean Boswarthack</a:t>
            </a:r>
          </a:p>
          <a:p>
            <a:pPr marL="285750" indent="-285750">
              <a:lnSpc>
                <a:spcPct val="90000"/>
              </a:lnSpc>
              <a:spcAft>
                <a:spcPts val="600"/>
              </a:spcAft>
              <a:buFont typeface="Arial"/>
              <a:buChar char="•"/>
            </a:pPr>
            <a:r>
              <a:rPr lang="en-US" sz="2800">
                <a:cs typeface="Calibri"/>
              </a:rPr>
              <a:t>I am 37 </a:t>
            </a:r>
          </a:p>
          <a:p>
            <a:pPr marL="285750" indent="-285750">
              <a:lnSpc>
                <a:spcPct val="90000"/>
              </a:lnSpc>
              <a:spcAft>
                <a:spcPts val="600"/>
              </a:spcAft>
              <a:buFont typeface="Arial"/>
              <a:buChar char="•"/>
            </a:pPr>
            <a:r>
              <a:rPr lang="en-US" sz="2800">
                <a:cs typeface="Calibri"/>
              </a:rPr>
              <a:t>I am from Portsmouth and grew up in southern Ireland but now live in Wales.</a:t>
            </a:r>
            <a:endParaRPr lang="en-US" sz="2800" dirty="0">
              <a:cs typeface="Calibri"/>
            </a:endParaRPr>
          </a:p>
          <a:p>
            <a:pPr indent="-228600">
              <a:lnSpc>
                <a:spcPct val="90000"/>
              </a:lnSpc>
              <a:spcAft>
                <a:spcPts val="600"/>
              </a:spcAft>
              <a:buFont typeface="Arial" panose="020B0604020202020204" pitchFamily="34" charset="0"/>
              <a:buChar char="•"/>
            </a:pPr>
            <a:r>
              <a:rPr lang="en-US" sz="2800" dirty="0"/>
              <a:t>I am a level 4 student at the university of wales trinity saint </a:t>
            </a:r>
            <a:r>
              <a:rPr lang="en-US" sz="2800" dirty="0" err="1"/>
              <a:t>david</a:t>
            </a:r>
            <a:r>
              <a:rPr lang="en-US" sz="2800" dirty="0"/>
              <a:t>.</a:t>
            </a:r>
            <a:endParaRPr lang="en-US" sz="2800" dirty="0">
              <a:cs typeface="Calibri"/>
            </a:endParaRPr>
          </a:p>
          <a:p>
            <a:pPr indent="-228600">
              <a:lnSpc>
                <a:spcPct val="90000"/>
              </a:lnSpc>
              <a:spcAft>
                <a:spcPts val="600"/>
              </a:spcAft>
              <a:buFont typeface="Arial" panose="020B0604020202020204" pitchFamily="34" charset="0"/>
              <a:buChar char="•"/>
            </a:pPr>
            <a:r>
              <a:rPr lang="en-US" sz="2800" dirty="0">
                <a:cs typeface="Calibri"/>
              </a:rPr>
              <a:t>I have a range of experience working in the youth work field as well as the substance misuse </a:t>
            </a:r>
            <a:r>
              <a:rPr lang="en-US" sz="2800">
                <a:cs typeface="Calibri"/>
              </a:rPr>
              <a:t>field.</a:t>
            </a:r>
          </a:p>
          <a:p>
            <a:pPr marL="457200" indent="-457200">
              <a:lnSpc>
                <a:spcPct val="90000"/>
              </a:lnSpc>
              <a:spcAft>
                <a:spcPts val="600"/>
              </a:spcAft>
              <a:buFont typeface="Arial" panose="020B0604020202020204" pitchFamily="34" charset="0"/>
              <a:buChar char="•"/>
            </a:pPr>
            <a:r>
              <a:rPr lang="en-US" sz="2800">
                <a:cs typeface="Calibri"/>
              </a:rPr>
              <a:t>I </a:t>
            </a:r>
            <a:r>
              <a:rPr lang="en-US" sz="2800" dirty="0">
                <a:cs typeface="Calibri"/>
              </a:rPr>
              <a:t>have 3 gorgeous children and 2 cats.</a:t>
            </a:r>
          </a:p>
          <a:p>
            <a:pPr indent="-228600">
              <a:lnSpc>
                <a:spcPct val="90000"/>
              </a:lnSpc>
              <a:spcAft>
                <a:spcPts val="600"/>
              </a:spcAft>
              <a:buFont typeface="Arial" panose="020B0604020202020204" pitchFamily="34" charset="0"/>
              <a:buChar char="•"/>
            </a:pPr>
            <a:r>
              <a:rPr lang="en-US" sz="2800">
                <a:cs typeface="Calibri"/>
              </a:rPr>
              <a:t>I am a passionate supporter of Liverpool FC.</a:t>
            </a:r>
          </a:p>
          <a:p>
            <a:pPr indent="-228600">
              <a:lnSpc>
                <a:spcPct val="90000"/>
              </a:lnSpc>
              <a:spcAft>
                <a:spcPts val="600"/>
              </a:spcAft>
              <a:buFont typeface="Arial" panose="020B0604020202020204" pitchFamily="34" charset="0"/>
              <a:buChar char="•"/>
            </a:pPr>
            <a:r>
              <a:rPr lang="en-US" sz="2800">
                <a:cs typeface="Calibri"/>
              </a:rPr>
              <a:t>I am also passionate about anything paranormal.</a:t>
            </a:r>
            <a:endParaRPr lang="en-US" sz="2800" dirty="0">
              <a:cs typeface="Calibri"/>
            </a:endParaRPr>
          </a:p>
          <a:p>
            <a:pPr indent="-228600">
              <a:lnSpc>
                <a:spcPct val="90000"/>
              </a:lnSpc>
              <a:spcAft>
                <a:spcPts val="600"/>
              </a:spcAft>
              <a:buFont typeface="Arial" panose="020B0604020202020204" pitchFamily="34" charset="0"/>
              <a:buChar char="•"/>
            </a:pPr>
            <a:endParaRPr lang="en-US" sz="1700" dirty="0">
              <a:cs typeface="Calibri"/>
            </a:endParaRPr>
          </a:p>
        </p:txBody>
      </p:sp>
      <p:sp>
        <p:nvSpPr>
          <p:cNvPr id="6" name="TextBox 5">
            <a:extLst>
              <a:ext uri="{FF2B5EF4-FFF2-40B4-BE49-F238E27FC236}">
                <a16:creationId xmlns:a16="http://schemas.microsoft.com/office/drawing/2014/main" id="{CF100CAB-DBD4-4506-BF19-5B5B65B40452}"/>
              </a:ext>
            </a:extLst>
          </p:cNvPr>
          <p:cNvSpPr txBox="1"/>
          <p:nvPr/>
        </p:nvSpPr>
        <p:spPr>
          <a:xfrm>
            <a:off x="698740" y="123070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Thank you all for coming today </a:t>
            </a:r>
            <a:endParaRPr lang="en-GB" dirty="0">
              <a:cs typeface="Calibri"/>
            </a:endParaRPr>
          </a:p>
        </p:txBody>
      </p:sp>
    </p:spTree>
    <p:extLst>
      <p:ext uri="{BB962C8B-B14F-4D97-AF65-F5344CB8AC3E}">
        <p14:creationId xmlns:p14="http://schemas.microsoft.com/office/powerpoint/2010/main" val="2080394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F0DD-4FC5-47E5-813B-6E5C038C14D8}"/>
              </a:ext>
            </a:extLst>
          </p:cNvPr>
          <p:cNvSpPr>
            <a:spLocks noGrp="1"/>
          </p:cNvSpPr>
          <p:nvPr>
            <p:ph type="title"/>
          </p:nvPr>
        </p:nvSpPr>
        <p:spPr>
          <a:xfrm>
            <a:off x="810000" y="108857"/>
            <a:ext cx="10571998" cy="1714500"/>
          </a:xfrm>
        </p:spPr>
        <p:txBody>
          <a:bodyPr anchor="t">
            <a:normAutofit/>
          </a:bodyPr>
          <a:lstStyle/>
          <a:p>
            <a:r>
              <a:rPr lang="en-GB" sz="4000">
                <a:solidFill>
                  <a:srgbClr val="FFFFFF"/>
                </a:solidFill>
                <a:cs typeface="Calibri Light"/>
              </a:rPr>
              <a:t>Time managem</a:t>
            </a:r>
            <a:r>
              <a:rPr lang="en-US" sz="4000">
                <a:solidFill>
                  <a:srgbClr val="FFFFFF"/>
                </a:solidFill>
                <a:cs typeface="Calibri Light"/>
              </a:rPr>
              <a:t>en</a:t>
            </a:r>
            <a:r>
              <a:rPr lang="en-GB" sz="4000">
                <a:solidFill>
                  <a:srgbClr val="FFFFFF"/>
                </a:solidFill>
                <a:cs typeface="Calibri Light"/>
              </a:rPr>
              <a:t>t</a:t>
            </a:r>
            <a:br>
              <a:rPr lang="en-GB" sz="4000">
                <a:solidFill>
                  <a:srgbClr val="FFFFFF"/>
                </a:solidFill>
                <a:cs typeface="Calibri Light"/>
              </a:rPr>
            </a:br>
            <a:r>
              <a:rPr lang="en-GB" sz="1800">
                <a:ea typeface="+mj-lt"/>
                <a:cs typeface="+mj-lt"/>
              </a:rPr>
              <a:t>"</a:t>
            </a:r>
            <a:r>
              <a:rPr lang="en-GB" sz="1800" dirty="0">
                <a:ea typeface="+mj-lt"/>
                <a:cs typeface="+mj-lt"/>
              </a:rPr>
              <a:t>If it’s your job to eat a frog, it’s best to do it first thing in the morning. And if it’s your job to eat two frogs, it’s best to eat the BIGGEST </a:t>
            </a:r>
            <a:r>
              <a:rPr lang="en-GB" sz="1800">
                <a:ea typeface="+mj-lt"/>
                <a:cs typeface="+mj-lt"/>
              </a:rPr>
              <a:t>one first“</a:t>
            </a:r>
            <a:r>
              <a:rPr lang="en-US" sz="1800">
                <a:ea typeface="+mj-lt"/>
                <a:cs typeface="+mj-lt"/>
              </a:rPr>
              <a:t> (Mark Twain, No date).</a:t>
            </a:r>
            <a:br>
              <a:rPr lang="en-GB" sz="2800" dirty="0">
                <a:ea typeface="+mj-lt"/>
                <a:cs typeface="+mj-lt"/>
              </a:rPr>
            </a:br>
            <a:r>
              <a:rPr lang="en-GB" sz="2800" dirty="0">
                <a:solidFill>
                  <a:srgbClr val="000000"/>
                </a:solidFill>
                <a:cs typeface="Calibri Light"/>
              </a:rPr>
              <a:t>(</a:t>
            </a:r>
            <a:r>
              <a:rPr lang="en-GB" sz="2800">
                <a:solidFill>
                  <a:srgbClr val="000000"/>
                </a:solidFill>
                <a:cs typeface="Calibri Light"/>
              </a:rPr>
              <a:t>Mark twain</a:t>
            </a:r>
            <a:r>
              <a:rPr lang="en-US" sz="2800">
                <a:solidFill>
                  <a:srgbClr val="000000"/>
                </a:solidFill>
                <a:cs typeface="Calibri Light"/>
              </a:rPr>
              <a:t>, No date</a:t>
            </a:r>
            <a:r>
              <a:rPr lang="en-GB" sz="2800">
                <a:solidFill>
                  <a:srgbClr val="000000"/>
                </a:solidFill>
                <a:cs typeface="Calibri Light"/>
              </a:rPr>
              <a:t>)</a:t>
            </a:r>
            <a:endParaRPr lang="en-GB" sz="4000" dirty="0">
              <a:solidFill>
                <a:srgbClr val="000000"/>
              </a:solidFill>
              <a:cs typeface="Calibri Light"/>
            </a:endParaRPr>
          </a:p>
        </p:txBody>
      </p:sp>
      <p:sp>
        <p:nvSpPr>
          <p:cNvPr id="3" name="Content Placeholder 2">
            <a:extLst>
              <a:ext uri="{FF2B5EF4-FFF2-40B4-BE49-F238E27FC236}">
                <a16:creationId xmlns:a16="http://schemas.microsoft.com/office/drawing/2014/main" id="{EE3ADFED-FD8E-43B9-92AB-6A692AF82AF2}"/>
              </a:ext>
            </a:extLst>
          </p:cNvPr>
          <p:cNvSpPr>
            <a:spLocks noGrp="1"/>
          </p:cNvSpPr>
          <p:nvPr>
            <p:ph sz="half" idx="1"/>
          </p:nvPr>
        </p:nvSpPr>
        <p:spPr>
          <a:xfrm>
            <a:off x="818712" y="2222287"/>
            <a:ext cx="5185873" cy="4431606"/>
          </a:xfrm>
        </p:spPr>
        <p:txBody>
          <a:bodyPr vert="horz" lIns="91440" tIns="45720" rIns="91440" bIns="45720" rtlCol="0" anchor="t">
            <a:noAutofit/>
          </a:bodyPr>
          <a:lstStyle/>
          <a:p>
            <a:pPr marL="0" indent="0">
              <a:buNone/>
            </a:pPr>
            <a:r>
              <a:rPr lang="en-GB" sz="1600">
                <a:latin typeface="Times New Roman" panose="02020603050405020304" pitchFamily="18" charset="0"/>
                <a:cs typeface="Times New Roman" panose="02020603050405020304" pitchFamily="18" charset="0"/>
              </a:rPr>
              <a:t>I feel time management is an important study skill </a:t>
            </a:r>
            <a:r>
              <a:rPr lang="en-US" sz="1600">
                <a:latin typeface="Times New Roman" panose="02020603050405020304" pitchFamily="18" charset="0"/>
                <a:cs typeface="Times New Roman" panose="02020603050405020304" pitchFamily="18" charset="0"/>
              </a:rPr>
              <a:t>as it will help to be punctual for lectures and completing assignments.</a:t>
            </a:r>
          </a:p>
          <a:p>
            <a:pPr marL="0" indent="0">
              <a:buNone/>
            </a:pPr>
            <a:r>
              <a:rPr lang="en-US" sz="1600">
                <a:latin typeface="Times New Roman" panose="02020603050405020304" pitchFamily="18" charset="0"/>
                <a:cs typeface="Times New Roman" panose="02020603050405020304" pitchFamily="18" charset="0"/>
              </a:rPr>
              <a:t>It will be important for future employability as it will help with-</a:t>
            </a:r>
          </a:p>
          <a:p>
            <a:r>
              <a:rPr lang="en-US" sz="1600">
                <a:latin typeface="Times New Roman" panose="02020603050405020304" pitchFamily="18" charset="0"/>
                <a:cs typeface="Times New Roman" panose="02020603050405020304" pitchFamily="18" charset="0"/>
              </a:rPr>
              <a:t>Future </a:t>
            </a:r>
            <a:r>
              <a:rPr lang="en-GB" sz="1600">
                <a:latin typeface="Times New Roman" panose="02020603050405020304" pitchFamily="18" charset="0"/>
                <a:cs typeface="Times New Roman" panose="02020603050405020304" pitchFamily="18" charset="0"/>
              </a:rPr>
              <a:t>Punctuality </a:t>
            </a:r>
          </a:p>
          <a:p>
            <a:r>
              <a:rPr lang="en-GB" sz="1600">
                <a:latin typeface="Times New Roman" panose="02020603050405020304" pitchFamily="18" charset="0"/>
                <a:cs typeface="Times New Roman" panose="02020603050405020304" pitchFamily="18" charset="0"/>
              </a:rPr>
              <a:t>Managing workloads more efficiently.</a:t>
            </a:r>
          </a:p>
          <a:p>
            <a:pPr marL="342900" indent="-342900"/>
            <a:r>
              <a:rPr lang="en-GB" sz="1600">
                <a:latin typeface="Times New Roman" panose="02020603050405020304" pitchFamily="18" charset="0"/>
                <a:cs typeface="Times New Roman" panose="02020603050405020304" pitchFamily="18" charset="0"/>
              </a:rPr>
              <a:t>Time management is a form of self-discipline and can help lower stress and increase focus in the workplace. </a:t>
            </a:r>
            <a:endParaRPr lang="en-US" sz="1600">
              <a:latin typeface="Times New Roman" panose="02020603050405020304" pitchFamily="18" charset="0"/>
              <a:cs typeface="Times New Roman" panose="02020603050405020304" pitchFamily="18" charset="0"/>
            </a:endParaRPr>
          </a:p>
          <a:p>
            <a:pPr marL="0" indent="0">
              <a:buNone/>
            </a:pPr>
            <a:r>
              <a:rPr lang="en-US" sz="1600">
                <a:latin typeface="Times New Roman" panose="02020603050405020304" pitchFamily="18" charset="0"/>
                <a:cs typeface="Times New Roman" panose="02020603050405020304" pitchFamily="18" charset="0"/>
              </a:rPr>
              <a:t>Plus employers will require their employees to manage their time effectively.</a:t>
            </a:r>
          </a:p>
          <a:p>
            <a:pPr marL="0" indent="0">
              <a:buNone/>
            </a:pPr>
            <a:r>
              <a:rPr lang="en-GB" sz="1600">
                <a:latin typeface="Times New Roman" panose="02020603050405020304" pitchFamily="18" charset="0"/>
                <a:cs typeface="Times New Roman" panose="02020603050405020304" pitchFamily="18" charset="0"/>
              </a:rPr>
              <a:t>I feel that time management can be transferred to a youth work setting as youth work requires you to manage </a:t>
            </a:r>
            <a:r>
              <a:rPr lang="en-US" sz="1600">
                <a:latin typeface="Times New Roman" panose="02020603050405020304" pitchFamily="18" charset="0"/>
                <a:cs typeface="Times New Roman" panose="02020603050405020304" pitchFamily="18" charset="0"/>
              </a:rPr>
              <a:t>appointments, work loads, activities and paperwork. All </a:t>
            </a:r>
            <a:r>
              <a:rPr lang="en-GB" sz="1600">
                <a:latin typeface="Times New Roman" panose="02020603050405020304" pitchFamily="18" charset="0"/>
                <a:cs typeface="Times New Roman" panose="02020603050405020304" pitchFamily="18" charset="0"/>
              </a:rPr>
              <a:t>in a busy schedule. </a:t>
            </a:r>
            <a:endParaRPr lang="en-US" sz="16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3D0FF51F-7511-4C3F-BBE6-235568426789}"/>
              </a:ext>
            </a:extLst>
          </p:cNvPr>
          <p:cNvSpPr>
            <a:spLocks noGrp="1"/>
          </p:cNvSpPr>
          <p:nvPr>
            <p:ph sz="half" idx="2"/>
          </p:nvPr>
        </p:nvSpPr>
        <p:spPr/>
        <p:txBody>
          <a:bodyPr vert="horz" lIns="91440" tIns="45720" rIns="91440" bIns="45720" rtlCol="0" anchor="t">
            <a:normAutofit/>
          </a:bodyPr>
          <a:lstStyle/>
          <a:p>
            <a:pPr marL="0" indent="0">
              <a:buNone/>
            </a:pPr>
            <a:r>
              <a:rPr lang="en-GB" sz="1600" dirty="0">
                <a:latin typeface="Times New Roman" panose="02020603050405020304" pitchFamily="18" charset="0"/>
                <a:cs typeface="Times New Roman" panose="02020603050405020304" pitchFamily="18" charset="0"/>
              </a:rPr>
              <a:t>Action points for future personal development:</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Prioritise my workload</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Plan ahead </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Avoid distractions</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Avoid </a:t>
            </a:r>
            <a:r>
              <a:rPr lang="en-GB" sz="1600">
                <a:latin typeface="Times New Roman" panose="02020603050405020304" pitchFamily="18" charset="0"/>
                <a:cs typeface="Times New Roman" panose="02020603050405020304" pitchFamily="18" charset="0"/>
              </a:rPr>
              <a:t>procrastination </a:t>
            </a:r>
            <a:endParaRPr lang="en-US" sz="160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1600">
                <a:latin typeface="Times New Roman" panose="02020603050405020304" pitchFamily="18" charset="0"/>
                <a:cs typeface="Times New Roman" panose="02020603050405020304" pitchFamily="18" charset="0"/>
              </a:rPr>
              <a:t>Create a schedule/timetable </a:t>
            </a:r>
          </a:p>
          <a:p>
            <a:pPr marL="0" indent="0">
              <a:buNone/>
            </a:pPr>
            <a:r>
              <a:rPr lang="en-US" sz="1600">
                <a:latin typeface="Times New Roman" panose="02020603050405020304" pitchFamily="18" charset="0"/>
                <a:cs typeface="Times New Roman" panose="02020603050405020304" pitchFamily="18" charset="0"/>
              </a:rPr>
              <a:t>I feel that these skills are very important as they will help me to improve my time management in a University setting as well as an employment/youth work setting.</a:t>
            </a:r>
            <a:endParaRPr lang="en-GB" sz="1600">
              <a:latin typeface="Times New Roman" panose="02020603050405020304" pitchFamily="18" charset="0"/>
              <a:cs typeface="Times New Roman" panose="02020603050405020304" pitchFamily="18" charset="0"/>
            </a:endParaRPr>
          </a:p>
          <a:p>
            <a:pPr marL="342900" indent="-342900"/>
            <a:endParaRPr lang="en-GB" sz="2000" dirty="0">
              <a:cs typeface="Calibri" panose="020F0502020204030204"/>
            </a:endParaRPr>
          </a:p>
          <a:p>
            <a:pPr marL="0" indent="0">
              <a:buNone/>
            </a:pPr>
            <a:endParaRPr lang="en-GB" sz="2000" dirty="0">
              <a:cs typeface="Calibri" panose="020F0502020204030204"/>
            </a:endParaRPr>
          </a:p>
        </p:txBody>
      </p:sp>
    </p:spTree>
    <p:extLst>
      <p:ext uri="{BB962C8B-B14F-4D97-AF65-F5344CB8AC3E}">
        <p14:creationId xmlns:p14="http://schemas.microsoft.com/office/powerpoint/2010/main" val="2779587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0302F4-E4D7-4183-9CD8-FB9E457C3B8B}"/>
              </a:ext>
            </a:extLst>
          </p:cNvPr>
          <p:cNvSpPr>
            <a:spLocks noGrp="1"/>
          </p:cNvSpPr>
          <p:nvPr>
            <p:ph type="title"/>
          </p:nvPr>
        </p:nvSpPr>
        <p:spPr>
          <a:xfrm>
            <a:off x="810000" y="447188"/>
            <a:ext cx="10571998" cy="970450"/>
          </a:xfrm>
        </p:spPr>
        <p:txBody>
          <a:bodyPr vert="horz" lIns="91440" tIns="45720" rIns="91440" bIns="45720" rtlCol="0" anchor="b">
            <a:noAutofit/>
          </a:bodyPr>
          <a:lstStyle/>
          <a:p>
            <a:r>
              <a:rPr lang="en-US" sz="4000"/>
              <a:t>Here are some study skills that you all may be familiar with.</a:t>
            </a:r>
          </a:p>
        </p:txBody>
      </p:sp>
      <p:pic>
        <p:nvPicPr>
          <p:cNvPr id="18" name="Graphic 6" descr="Stopwatch">
            <a:extLst>
              <a:ext uri="{FF2B5EF4-FFF2-40B4-BE49-F238E27FC236}">
                <a16:creationId xmlns:a16="http://schemas.microsoft.com/office/drawing/2014/main" id="{9244BAFA-96DD-4DA0-823D-E5883D8B6D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0438" y="2814638"/>
            <a:ext cx="2913062" cy="2913062"/>
          </a:xfrm>
          <a:prstGeom prst="roundRect">
            <a:avLst>
              <a:gd name="adj" fmla="val 3876"/>
            </a:avLst>
          </a:prstGeom>
          <a:ln>
            <a:solidFill>
              <a:schemeClr val="accent1"/>
            </a:solidFill>
          </a:ln>
          <a:effectLst/>
        </p:spPr>
      </p:pic>
      <p:graphicFrame>
        <p:nvGraphicFramePr>
          <p:cNvPr id="28" name="Content Placeholder 2">
            <a:extLst>
              <a:ext uri="{FF2B5EF4-FFF2-40B4-BE49-F238E27FC236}">
                <a16:creationId xmlns:a16="http://schemas.microsoft.com/office/drawing/2014/main" id="{44CB64C2-182A-4A45-968F-47910768D37B}"/>
              </a:ext>
            </a:extLst>
          </p:cNvPr>
          <p:cNvGraphicFramePr>
            <a:graphicFrameLocks noGrp="1"/>
          </p:cNvGraphicFramePr>
          <p:nvPr>
            <p:ph idx="1"/>
            <p:extLst>
              <p:ext uri="{D42A27DB-BD31-4B8C-83A1-F6EECF244321}">
                <p14:modId xmlns:p14="http://schemas.microsoft.com/office/powerpoint/2010/main" val="3361557991"/>
              </p:ext>
            </p:extLst>
          </p:nvPr>
        </p:nvGraphicFramePr>
        <p:xfrm>
          <a:off x="4330699" y="2413000"/>
          <a:ext cx="7052733"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5173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03AB-A44E-6B46-B64F-8EA2CA995F9F}"/>
              </a:ext>
            </a:extLst>
          </p:cNvPr>
          <p:cNvSpPr>
            <a:spLocks noGrp="1"/>
          </p:cNvSpPr>
          <p:nvPr>
            <p:ph type="title"/>
          </p:nvPr>
        </p:nvSpPr>
        <p:spPr>
          <a:xfrm>
            <a:off x="810000" y="447187"/>
            <a:ext cx="10571998" cy="1403383"/>
          </a:xfrm>
        </p:spPr>
        <p:txBody>
          <a:bodyPr anchor="t">
            <a:normAutofit fontScale="90000"/>
          </a:bodyPr>
          <a:lstStyle/>
          <a:p>
            <a:pPr marL="0" indent="0">
              <a:buNone/>
            </a:pPr>
            <a:r>
              <a:rPr lang="en-US" sz="3700">
                <a:solidFill>
                  <a:srgbClr val="FFFFFF"/>
                </a:solidFill>
              </a:rPr>
              <a:t>Organizational skills</a:t>
            </a:r>
            <a:br>
              <a:rPr lang="en-US" sz="3700">
                <a:solidFill>
                  <a:srgbClr val="FFFFFF"/>
                </a:solidFill>
              </a:rPr>
            </a:br>
            <a:r>
              <a:rPr lang="en-US" sz="3700">
                <a:solidFill>
                  <a:srgbClr val="FFFFFF"/>
                </a:solidFill>
              </a:rPr>
              <a:t>“</a:t>
            </a:r>
            <a:r>
              <a:rPr lang="en-US" sz="2200">
                <a:solidFill>
                  <a:srgbClr val="FFFFFF"/>
                </a:solidFill>
              </a:rPr>
              <a:t>A place for everything and everything in its place” (Franklin, No date)</a:t>
            </a:r>
            <a:br>
              <a:rPr lang="en-US" sz="3700">
                <a:solidFill>
                  <a:srgbClr val="FFFFFF"/>
                </a:solidFill>
              </a:rPr>
            </a:br>
            <a:br>
              <a:rPr lang="en-US" sz="1400">
                <a:solidFill>
                  <a:srgbClr val="FFFFFF"/>
                </a:solidFill>
              </a:rPr>
            </a:br>
            <a:br>
              <a:rPr lang="en-US" sz="1400">
                <a:solidFill>
                  <a:srgbClr val="FFFFFF"/>
                </a:solidFill>
              </a:rPr>
            </a:br>
            <a:br>
              <a:rPr lang="en-US" sz="1400">
                <a:solidFill>
                  <a:srgbClr val="FFFFFF"/>
                </a:solidFill>
              </a:rPr>
            </a:br>
            <a:endParaRPr lang="en-US" sz="2000">
              <a:solidFill>
                <a:srgbClr val="FFFFFF"/>
              </a:solidFill>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0F0DCBAE-0670-7F49-977C-EC587729C00E}"/>
              </a:ext>
            </a:extLst>
          </p:cNvPr>
          <p:cNvSpPr>
            <a:spLocks noGrp="1"/>
          </p:cNvSpPr>
          <p:nvPr>
            <p:ph sz="half" idx="1"/>
          </p:nvPr>
        </p:nvSpPr>
        <p:spPr>
          <a:xfrm>
            <a:off x="810000" y="1115786"/>
            <a:ext cx="4997657" cy="6763097"/>
          </a:xfrm>
        </p:spPr>
        <p:txBody>
          <a:bodyPr>
            <a:normAutofit/>
          </a:bodyPr>
          <a:lstStyle/>
          <a:p>
            <a:pPr marL="0" indent="0">
              <a:buNone/>
            </a:pPr>
            <a:r>
              <a:rPr lang="en-US" sz="1200">
                <a:latin typeface="Times New Roman" panose="02020603050405020304" pitchFamily="18" charset="0"/>
                <a:cs typeface="Times New Roman" panose="02020603050405020304" pitchFamily="18" charset="0"/>
              </a:rPr>
              <a:t>Organizational skills is a good study skill as it will help to organize schedules and assignments more efficiently</a:t>
            </a:r>
          </a:p>
          <a:p>
            <a:pPr marL="0" indent="0">
              <a:buNone/>
            </a:pPr>
            <a:r>
              <a:rPr lang="en-US" sz="1200">
                <a:latin typeface="Times New Roman" panose="02020603050405020304" pitchFamily="18" charset="0"/>
                <a:cs typeface="Times New Roman" panose="02020603050405020304" pitchFamily="18" charset="0"/>
              </a:rPr>
              <a:t>I feel that there are 3 main types of organizational skills in employment.</a:t>
            </a:r>
            <a:r>
              <a:rPr lang="en-US" sz="1200" kern="1200">
                <a:solidFill>
                  <a:srgbClr val="FFFFFF"/>
                </a:solidFill>
                <a:effectLst/>
                <a:latin typeface="Times New Roman" panose="02020603050405020304" pitchFamily="18" charset="0"/>
                <a:ea typeface="+mn-ea"/>
                <a:cs typeface="Times New Roman" panose="02020603050405020304" pitchFamily="18" charset="0"/>
              </a:rPr>
              <a:t> need to be able to communicate </a:t>
            </a:r>
            <a:endParaRPr lang="en-US" sz="1200">
              <a:latin typeface="Times New Roman" panose="02020603050405020304" pitchFamily="18" charset="0"/>
              <a:cs typeface="Times New Roman" panose="02020603050405020304" pitchFamily="18" charset="0"/>
            </a:endParaRPr>
          </a:p>
          <a:p>
            <a:pPr marL="0" indent="0">
              <a:buNone/>
            </a:pPr>
            <a:r>
              <a:rPr lang="en-US" sz="1200" b="1">
                <a:latin typeface="Times New Roman" panose="02020603050405020304" pitchFamily="18" charset="0"/>
                <a:cs typeface="Times New Roman" panose="02020603050405020304" pitchFamily="18" charset="0"/>
              </a:rPr>
              <a:t>Physical organization</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Administrative skills.</a:t>
            </a:r>
          </a:p>
          <a:p>
            <a:r>
              <a:rPr lang="en-US" sz="1200">
                <a:latin typeface="Times New Roman" panose="02020603050405020304" pitchFamily="18" charset="0"/>
                <a:cs typeface="Times New Roman" panose="02020603050405020304" pitchFamily="18" charset="0"/>
              </a:rPr>
              <a:t>Attention to detail.</a:t>
            </a:r>
          </a:p>
          <a:p>
            <a:pPr marL="0" indent="0">
              <a:buNone/>
            </a:pPr>
            <a:r>
              <a:rPr lang="en-US" sz="1200" b="1">
                <a:latin typeface="Times New Roman" panose="02020603050405020304" pitchFamily="18" charset="0"/>
                <a:cs typeface="Times New Roman" panose="02020603050405020304" pitchFamily="18" charset="0"/>
              </a:rPr>
              <a:t>Planning,</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Budgeting </a:t>
            </a:r>
          </a:p>
          <a:p>
            <a:r>
              <a:rPr lang="en-US" sz="1200">
                <a:latin typeface="Times New Roman" panose="02020603050405020304" pitchFamily="18" charset="0"/>
                <a:cs typeface="Times New Roman" panose="02020603050405020304" pitchFamily="18" charset="0"/>
              </a:rPr>
              <a:t>Meeting deadlines</a:t>
            </a:r>
          </a:p>
          <a:p>
            <a:pPr marL="0" indent="0">
              <a:buNone/>
            </a:pPr>
            <a:r>
              <a:rPr lang="en-US" sz="1200" b="1">
                <a:latin typeface="Times New Roman" panose="02020603050405020304" pitchFamily="18" charset="0"/>
                <a:cs typeface="Times New Roman" panose="02020603050405020304" pitchFamily="18" charset="0"/>
              </a:rPr>
              <a:t>Team work</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Delegation</a:t>
            </a:r>
          </a:p>
          <a:p>
            <a:r>
              <a:rPr lang="en-US" sz="1200">
                <a:latin typeface="Times New Roman" panose="02020603050405020304" pitchFamily="18" charset="0"/>
                <a:cs typeface="Times New Roman" panose="02020603050405020304" pitchFamily="18" charset="0"/>
              </a:rPr>
              <a:t>Communication</a:t>
            </a:r>
          </a:p>
          <a:p>
            <a:pPr marL="0" indent="0">
              <a:buNone/>
            </a:pPr>
            <a:r>
              <a:rPr lang="en-US" sz="1200">
                <a:latin typeface="Times New Roman" panose="02020603050405020304" pitchFamily="18" charset="0"/>
                <a:cs typeface="Times New Roman" panose="02020603050405020304" pitchFamily="18" charset="0"/>
              </a:rPr>
              <a:t>I feel that as stated by (Doyle, 2019) organizational skills are some of the most important and transferrable skills an employee can aquire </a:t>
            </a:r>
          </a:p>
          <a:p>
            <a:pPr marL="0" indent="0">
              <a:buNone/>
            </a:pPr>
            <a:r>
              <a:rPr lang="en-US" sz="1200">
                <a:latin typeface="Times New Roman" panose="02020603050405020304" pitchFamily="18" charset="0"/>
                <a:cs typeface="Times New Roman" panose="02020603050405020304" pitchFamily="18" charset="0"/>
              </a:rPr>
              <a:t>These are all important skills for future employability as they will be required to work effectively in most workplaces and most employers will look for these skills in an em</a:t>
            </a:r>
            <a:r>
              <a:rPr lang="en-US" sz="1200" kern="1200">
                <a:solidFill>
                  <a:srgbClr val="FFFFFF"/>
                </a:solidFill>
                <a:effectLst/>
                <a:latin typeface="Times New Roman" panose="02020603050405020304" pitchFamily="18" charset="0"/>
                <a:ea typeface="+mn-ea"/>
                <a:cs typeface="Times New Roman" panose="02020603050405020304" pitchFamily="18" charset="0"/>
              </a:rPr>
              <a:t>employee</a:t>
            </a:r>
            <a:r>
              <a:rPr lang="en-US" sz="1200">
                <a:latin typeface="Times New Roman" panose="02020603050405020304" pitchFamily="18" charset="0"/>
                <a:cs typeface="Times New Roman" panose="02020603050405020304" pitchFamily="18" charset="0"/>
              </a:rPr>
              <a:t>ployee.</a:t>
            </a:r>
            <a:endParaRPr lang="en-US" sz="1200"/>
          </a:p>
        </p:txBody>
      </p:sp>
      <p:sp>
        <p:nvSpPr>
          <p:cNvPr id="9" name="Content Placeholder 8">
            <a:extLst>
              <a:ext uri="{FF2B5EF4-FFF2-40B4-BE49-F238E27FC236}">
                <a16:creationId xmlns:a16="http://schemas.microsoft.com/office/drawing/2014/main" id="{41476474-A7BF-5741-BA72-3987D6BA08B9}"/>
              </a:ext>
            </a:extLst>
          </p:cNvPr>
          <p:cNvSpPr>
            <a:spLocks noGrp="1"/>
          </p:cNvSpPr>
          <p:nvPr>
            <p:ph sz="half" idx="2"/>
          </p:nvPr>
        </p:nvSpPr>
        <p:spPr/>
        <p:txBody>
          <a:bodyPr>
            <a:normAutofit/>
          </a:bodyPr>
          <a:lstStyle/>
          <a:p>
            <a:pPr marL="0" indent="0">
              <a:buNone/>
            </a:pPr>
            <a:r>
              <a:rPr lang="en-US" sz="1400">
                <a:latin typeface="Times New Roman" panose="02020603050405020304" pitchFamily="18" charset="0"/>
                <a:cs typeface="Times New Roman" panose="02020603050405020304" pitchFamily="18" charset="0"/>
              </a:rPr>
              <a:t>I feel that all of these skills are transferrable to a youth work setting as to be an effective youth worker you need to be able to communicate with colleagues and clients effectively as well as having to complete paperwork and manage files effectively. You also need to manage deadlines and delegate tasks. Administrative skills are very important in a youth work setting as most paperwork such as risk assessments, support plans and outcomes are completed electronically as well as  paper file these days.</a:t>
            </a:r>
          </a:p>
          <a:p>
            <a:pPr marL="0" indent="0">
              <a:buNone/>
            </a:pPr>
            <a:r>
              <a:rPr lang="en-US" sz="1400">
                <a:latin typeface="Times New Roman" panose="02020603050405020304" pitchFamily="18" charset="0"/>
                <a:cs typeface="Times New Roman" panose="02020603050405020304" pitchFamily="18" charset="0"/>
              </a:rPr>
              <a:t>Some action points for future personal development include.</a:t>
            </a:r>
          </a:p>
          <a:p>
            <a:r>
              <a:rPr lang="en-US" sz="1400">
                <a:latin typeface="Times New Roman" panose="02020603050405020304" pitchFamily="18" charset="0"/>
                <a:cs typeface="Times New Roman" panose="02020603050405020304" pitchFamily="18" charset="0"/>
              </a:rPr>
              <a:t>Develop a healthy work-life balance</a:t>
            </a:r>
          </a:p>
          <a:p>
            <a:r>
              <a:rPr lang="en-US" sz="1400">
                <a:latin typeface="Times New Roman" panose="02020603050405020304" pitchFamily="18" charset="0"/>
                <a:cs typeface="Times New Roman" panose="02020603050405020304" pitchFamily="18" charset="0"/>
              </a:rPr>
              <a:t>Keep organized note books</a:t>
            </a:r>
          </a:p>
          <a:p>
            <a:r>
              <a:rPr lang="en-US" sz="1400">
                <a:latin typeface="Times New Roman" panose="02020603050405020304" pitchFamily="18" charset="0"/>
                <a:cs typeface="Times New Roman" panose="02020603050405020304" pitchFamily="18" charset="0"/>
              </a:rPr>
              <a:t>Practice self care</a:t>
            </a:r>
            <a:endParaRPr lang="en-US" sz="1400"/>
          </a:p>
        </p:txBody>
      </p:sp>
    </p:spTree>
    <p:extLst>
      <p:ext uri="{BB962C8B-B14F-4D97-AF65-F5344CB8AC3E}">
        <p14:creationId xmlns:p14="http://schemas.microsoft.com/office/powerpoint/2010/main" val="93884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8BC6-37F6-CE48-B343-6AF6A8C875F8}"/>
              </a:ext>
            </a:extLst>
          </p:cNvPr>
          <p:cNvSpPr>
            <a:spLocks noGrp="1"/>
          </p:cNvSpPr>
          <p:nvPr>
            <p:ph type="title"/>
          </p:nvPr>
        </p:nvSpPr>
        <p:spPr/>
        <p:txBody>
          <a:bodyPr/>
          <a:lstStyle/>
          <a:p>
            <a:r>
              <a:rPr lang="en-US"/>
              <a:t>Active listening</a:t>
            </a:r>
          </a:p>
        </p:txBody>
      </p:sp>
      <p:sp>
        <p:nvSpPr>
          <p:cNvPr id="3" name="Content Placeholder 2">
            <a:extLst>
              <a:ext uri="{FF2B5EF4-FFF2-40B4-BE49-F238E27FC236}">
                <a16:creationId xmlns:a16="http://schemas.microsoft.com/office/drawing/2014/main" id="{326F07D4-A808-1545-A4BA-3C5480E0E518}"/>
              </a:ext>
            </a:extLst>
          </p:cNvPr>
          <p:cNvSpPr>
            <a:spLocks noGrp="1"/>
          </p:cNvSpPr>
          <p:nvPr>
            <p:ph idx="1"/>
          </p:nvPr>
        </p:nvSpPr>
        <p:spPr/>
        <p:txBody>
          <a:bodyPr>
            <a:normAutofit/>
          </a:bodyPr>
          <a:lstStyle/>
          <a:p>
            <a:pPr marL="0" indent="0">
              <a:buNone/>
            </a:pPr>
            <a:r>
              <a:rPr lang="en-US" sz="1400">
                <a:latin typeface="Times New Roman" panose="02020603050405020304" pitchFamily="18" charset="0"/>
                <a:cs typeface="Times New Roman" panose="02020603050405020304" pitchFamily="18" charset="0"/>
              </a:rPr>
              <a:t>I I feel active listening is an important study skill as it will help with retaining information from lectures. It will also help with remembering important information which will be useful with completing assignments and meeting deadlines. </a:t>
            </a:r>
          </a:p>
          <a:p>
            <a:pPr marL="0" indent="0">
              <a:buNone/>
            </a:pPr>
            <a:r>
              <a:rPr lang="en-US" sz="1400">
                <a:latin typeface="Times New Roman" panose="02020603050405020304" pitchFamily="18" charset="0"/>
                <a:cs typeface="Times New Roman" panose="02020603050405020304" pitchFamily="18" charset="0"/>
              </a:rPr>
              <a:t>It is also important for future employability as it will be required with listening in meetings, with listening in supervisions as well as communicating with clients or customers. </a:t>
            </a:r>
          </a:p>
          <a:p>
            <a:pPr marL="0" indent="0">
              <a:buNone/>
            </a:pPr>
            <a:r>
              <a:rPr lang="en-US" sz="1400">
                <a:latin typeface="Times New Roman" panose="02020603050405020304" pitchFamily="18" charset="0"/>
                <a:cs typeface="Times New Roman" panose="02020603050405020304" pitchFamily="18" charset="0"/>
              </a:rPr>
              <a:t>I feel that this can be transferred to a youth work setting as youth work can include attending important client based meetings, supervisions  as well as team meetings. It is also important for building positive relationships with your clients, management, colleagues and external agencies.</a:t>
            </a:r>
          </a:p>
          <a:p>
            <a:pPr marL="0" indent="0">
              <a:buNone/>
            </a:pPr>
            <a:r>
              <a:rPr lang="en-US" sz="1400">
                <a:latin typeface="Times New Roman" panose="02020603050405020304" pitchFamily="18" charset="0"/>
                <a:cs typeface="Times New Roman" panose="02020603050405020304" pitchFamily="18" charset="0"/>
              </a:rPr>
              <a:t>I feel that some action points for future personal development are </a:t>
            </a:r>
          </a:p>
          <a:p>
            <a:r>
              <a:rPr lang="en-US" sz="1400">
                <a:latin typeface="Times New Roman" panose="02020603050405020304" pitchFamily="18" charset="0"/>
                <a:cs typeface="Times New Roman" panose="02020603050405020304" pitchFamily="18" charset="0"/>
              </a:rPr>
              <a:t>Pay attention</a:t>
            </a:r>
          </a:p>
          <a:p>
            <a:r>
              <a:rPr lang="en-US" sz="1400">
                <a:latin typeface="Times New Roman" panose="02020603050405020304" pitchFamily="18" charset="0"/>
                <a:cs typeface="Times New Roman" panose="02020603050405020304" pitchFamily="18" charset="0"/>
              </a:rPr>
              <a:t>Ask questions</a:t>
            </a:r>
          </a:p>
          <a:p>
            <a:r>
              <a:rPr lang="en-US" sz="1400">
                <a:latin typeface="Times New Roman" panose="02020603050405020304" pitchFamily="18" charset="0"/>
                <a:cs typeface="Times New Roman" panose="02020603050405020304" pitchFamily="18" charset="0"/>
              </a:rPr>
              <a:t>Take more notes</a:t>
            </a:r>
          </a:p>
          <a:p>
            <a:r>
              <a:rPr lang="en-US" sz="1400">
                <a:latin typeface="Times New Roman" panose="02020603050405020304" pitchFamily="18" charset="0"/>
                <a:cs typeface="Times New Roman" panose="02020603050405020304" pitchFamily="18" charset="0"/>
              </a:rPr>
              <a:t>Practice mindfulness if I am struggling to focus on the person speaking.</a:t>
            </a:r>
          </a:p>
        </p:txBody>
      </p:sp>
      <p:sp>
        <p:nvSpPr>
          <p:cNvPr id="4" name="Content Placeholder 3">
            <a:extLst>
              <a:ext uri="{FF2B5EF4-FFF2-40B4-BE49-F238E27FC236}">
                <a16:creationId xmlns:a16="http://schemas.microsoft.com/office/drawing/2014/main" id="{46B50F2E-FF0C-AA41-9B74-B99168939FE3}"/>
              </a:ext>
            </a:extLst>
          </p:cNvPr>
          <p:cNvSpPr>
            <a:spLocks noGrp="1"/>
          </p:cNvSpPr>
          <p:nvPr>
            <p:ph type="body" sz="half" idx="2"/>
          </p:nvPr>
        </p:nvSpPr>
        <p:spPr/>
        <p:txBody>
          <a:bodyPr>
            <a:normAutofit/>
          </a:bodyPr>
          <a:lstStyle/>
          <a:p>
            <a:r>
              <a:rPr lang="en-US" sz="1800">
                <a:latin typeface="Times New Roman" panose="02020603050405020304" pitchFamily="18" charset="0"/>
                <a:cs typeface="Times New Roman" panose="02020603050405020304" pitchFamily="18" charset="0"/>
              </a:rPr>
              <a:t>“When you talk you are only repeating what you already know. But if you listen you may learn something new” (Dalai Lama, No date).</a:t>
            </a:r>
          </a:p>
        </p:txBody>
      </p:sp>
    </p:spTree>
    <p:extLst>
      <p:ext uri="{BB962C8B-B14F-4D97-AF65-F5344CB8AC3E}">
        <p14:creationId xmlns:p14="http://schemas.microsoft.com/office/powerpoint/2010/main" val="1191504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C8BA-B39D-C14D-81B9-C3B192FC4E3C}"/>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8287660E-F209-B548-9B5F-5AA768A4AC09}"/>
              </a:ext>
            </a:extLst>
          </p:cNvPr>
          <p:cNvSpPr>
            <a:spLocks noGrp="1"/>
          </p:cNvSpPr>
          <p:nvPr>
            <p:ph idx="1"/>
          </p:nvPr>
        </p:nvSpPr>
        <p:spPr/>
        <p:txBody>
          <a:bodyPr/>
          <a:lstStyle/>
          <a:p>
            <a:pPr marL="0" indent="0">
              <a:buNone/>
            </a:pPr>
            <a:r>
              <a:rPr lang="en-US"/>
              <a:t>To sum up  I feel that there are many important study skills which will not only help with studying at university but will also help with future employment whether that be in a youth work setting or not. Personally </a:t>
            </a:r>
          </a:p>
          <a:p>
            <a:r>
              <a:rPr lang="en-US"/>
              <a:t>Time management</a:t>
            </a:r>
          </a:p>
          <a:p>
            <a:r>
              <a:rPr lang="en-US"/>
              <a:t>Organizational skills </a:t>
            </a:r>
          </a:p>
          <a:p>
            <a:r>
              <a:rPr lang="en-US"/>
              <a:t>active listening </a:t>
            </a:r>
          </a:p>
          <a:p>
            <a:pPr marL="0" indent="0">
              <a:buNone/>
            </a:pPr>
            <a:r>
              <a:rPr lang="en-US"/>
              <a:t>are not my strong point and will require some practice to improve on them. In the words of (Adams, 1761) “practice makes perfect”.  </a:t>
            </a:r>
          </a:p>
        </p:txBody>
      </p:sp>
    </p:spTree>
    <p:extLst>
      <p:ext uri="{BB962C8B-B14F-4D97-AF65-F5344CB8AC3E}">
        <p14:creationId xmlns:p14="http://schemas.microsoft.com/office/powerpoint/2010/main" val="1260505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D699B-2283-0D4D-8E65-A3CEC2422DF7}"/>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0E6471A2-C56C-0549-927E-AB54E0C8924C}"/>
              </a:ext>
            </a:extLst>
          </p:cNvPr>
          <p:cNvSpPr>
            <a:spLocks noGrp="1"/>
          </p:cNvSpPr>
          <p:nvPr>
            <p:ph idx="1"/>
          </p:nvPr>
        </p:nvSpPr>
        <p:spPr>
          <a:xfrm>
            <a:off x="818712" y="3864429"/>
            <a:ext cx="10554574" cy="2993571"/>
          </a:xfrm>
        </p:spPr>
        <p:txBody>
          <a:bodyPr>
            <a:normAutofit fontScale="92500" lnSpcReduction="20000"/>
          </a:bodyPr>
          <a:lstStyle/>
          <a:p>
            <a:r>
              <a:rPr lang="en-US"/>
              <a:t>Adams, J 1760-1761, The diary and autobiography of John Adams, viewed 24 November 2020, &lt;</a:t>
            </a:r>
            <a:r>
              <a:rPr lang="en-GB" b="0" i="0">
                <a:solidFill>
                  <a:srgbClr val="000000"/>
                </a:solidFill>
                <a:effectLst/>
                <a:latin typeface="Open Sans"/>
                <a:hlinkClick r:id="rId2"/>
              </a:rPr>
              <a:t>http://www.masshist.org/digitaladams/archive/doc?id=D6</a:t>
            </a:r>
            <a:r>
              <a:rPr lang="en-US" b="0" i="0">
                <a:solidFill>
                  <a:srgbClr val="000000"/>
                </a:solidFill>
                <a:effectLst/>
                <a:latin typeface="Open Sans"/>
              </a:rPr>
              <a:t>&gt;</a:t>
            </a:r>
          </a:p>
          <a:p>
            <a:r>
              <a:rPr lang="en-US" b="0" i="0">
                <a:solidFill>
                  <a:srgbClr val="000000"/>
                </a:solidFill>
                <a:effectLst/>
                <a:latin typeface="Open Sans"/>
              </a:rPr>
              <a:t>Twain, M 2020, Mark Twain quotes, Brainy quotes, viewed 22 November 2020, &lt;</a:t>
            </a:r>
            <a:r>
              <a:rPr lang="en-US" b="0" i="0">
                <a:solidFill>
                  <a:srgbClr val="000000"/>
                </a:solidFill>
                <a:effectLst/>
                <a:latin typeface="Open Sans"/>
                <a:hlinkClick r:id="rId3"/>
              </a:rPr>
              <a:t>https://www.brainyquote.com/quotes/mark_twain_414009</a:t>
            </a:r>
            <a:r>
              <a:rPr lang="en-US" b="0" i="0">
                <a:solidFill>
                  <a:srgbClr val="000000"/>
                </a:solidFill>
                <a:effectLst/>
                <a:latin typeface="Open Sans"/>
              </a:rPr>
              <a:t>&gt;</a:t>
            </a:r>
          </a:p>
          <a:p>
            <a:r>
              <a:rPr lang="en-US">
                <a:solidFill>
                  <a:srgbClr val="000000"/>
                </a:solidFill>
                <a:latin typeface="Open Sans"/>
              </a:rPr>
              <a:t>Franklin, B 2020, Benjamin Franklin quotes,Brainy quotes, viewed 23 November 2020, </a:t>
            </a:r>
            <a:r>
              <a:rPr lang="en-US">
                <a:solidFill>
                  <a:srgbClr val="000000"/>
                </a:solidFill>
                <a:latin typeface="Open Sans"/>
                <a:hlinkClick r:id="rId4"/>
              </a:rPr>
              <a:t>https://www.brainyquote.com/quotes/benjamin_franklin_109062</a:t>
            </a:r>
            <a:endParaRPr lang="en-US">
              <a:solidFill>
                <a:srgbClr val="000000"/>
              </a:solidFill>
              <a:latin typeface="Open Sans"/>
            </a:endParaRPr>
          </a:p>
          <a:p>
            <a:r>
              <a:rPr lang="en-US">
                <a:solidFill>
                  <a:srgbClr val="000000"/>
                </a:solidFill>
                <a:latin typeface="Open Sans"/>
              </a:rPr>
              <a:t>Lama, D 2015, </a:t>
            </a:r>
            <a:r>
              <a:rPr lang="en-GB" b="0" i="0" u="none" strike="noStrike">
                <a:solidFill>
                  <a:srgbClr val="000000"/>
                </a:solidFill>
                <a:effectLst/>
                <a:latin typeface="Palatino Linotype" panose="02000000000000000000" pitchFamily="2" charset="0"/>
              </a:rPr>
              <a:t>3 Powerful Quotes from The Dalai Lama</a:t>
            </a:r>
            <a:r>
              <a:rPr lang="en-US" b="0" i="0" u="none" strike="noStrike">
                <a:solidFill>
                  <a:srgbClr val="000000"/>
                </a:solidFill>
                <a:effectLst/>
                <a:latin typeface="Palatino Linotype" panose="02000000000000000000" pitchFamily="2" charset="0"/>
              </a:rPr>
              <a:t>, Scale it simple, viewed 24 Novemeber 2020 </a:t>
            </a:r>
            <a:r>
              <a:rPr lang="en-US" b="0" i="0" u="none" strike="noStrike">
                <a:solidFill>
                  <a:srgbClr val="000000"/>
                </a:solidFill>
                <a:effectLst/>
                <a:latin typeface="Palatino Linotype" panose="02000000000000000000" pitchFamily="2" charset="0"/>
                <a:hlinkClick r:id="rId5"/>
              </a:rPr>
              <a:t>http://scaleitsimple.com/2015/09/10/3-quotes-dalai-lama/</a:t>
            </a:r>
            <a:endParaRPr lang="en-US" b="0" i="0" u="none" strike="noStrike">
              <a:solidFill>
                <a:srgbClr val="000000"/>
              </a:solidFill>
              <a:effectLst/>
              <a:latin typeface="Palatino Linotype" panose="02000000000000000000" pitchFamily="2" charset="0"/>
            </a:endParaRPr>
          </a:p>
          <a:p>
            <a:r>
              <a:rPr lang="en-US">
                <a:solidFill>
                  <a:srgbClr val="000000"/>
                </a:solidFill>
                <a:latin typeface="Palatino Linotype" panose="02000000000000000000" pitchFamily="2" charset="0"/>
              </a:rPr>
              <a:t>Doyle, A 2019, Top organixational skills employers value with examples, The balance careers, viewed 22 November 2020, </a:t>
            </a:r>
            <a:r>
              <a:rPr lang="en-US">
                <a:solidFill>
                  <a:srgbClr val="000000"/>
                </a:solidFill>
                <a:latin typeface="Palatino Linotype" panose="02000000000000000000" pitchFamily="2" charset="0"/>
                <a:hlinkClick r:id="rId6"/>
              </a:rPr>
              <a:t>https://www.thebalancecareers.com/organizational-skills-list-2063762</a:t>
            </a:r>
            <a:endParaRPr lang="en-US">
              <a:solidFill>
                <a:srgbClr val="000000"/>
              </a:solidFill>
              <a:latin typeface="Palatino Linotype" panose="02000000000000000000" pitchFamily="2" charset="0"/>
            </a:endParaRPr>
          </a:p>
          <a:p>
            <a:pPr marL="0" indent="0">
              <a:buNone/>
            </a:pPr>
            <a:endParaRPr lang="en-US" b="0" i="0" u="none" strike="noStrike">
              <a:solidFill>
                <a:srgbClr val="000000"/>
              </a:solidFill>
              <a:effectLst/>
              <a:latin typeface="Palatino Linotype" panose="02000000000000000000" pitchFamily="2" charset="0"/>
            </a:endParaRPr>
          </a:p>
          <a:p>
            <a:endParaRPr lang="en-GB" b="0" i="0" u="none" strike="noStrike">
              <a:solidFill>
                <a:srgbClr val="000000"/>
              </a:solidFill>
              <a:effectLst/>
              <a:latin typeface="Palatino Linotype" panose="02000000000000000000" pitchFamily="2" charset="0"/>
            </a:endParaRPr>
          </a:p>
          <a:p>
            <a:endParaRPr lang="en-US">
              <a:solidFill>
                <a:srgbClr val="000000"/>
              </a:solidFill>
              <a:latin typeface="Open Sans"/>
            </a:endParaRPr>
          </a:p>
          <a:p>
            <a:endParaRPr lang="en-US">
              <a:solidFill>
                <a:srgbClr val="000000"/>
              </a:solidFill>
              <a:latin typeface="Open Sans"/>
            </a:endParaRPr>
          </a:p>
          <a:p>
            <a:pPr marL="0" indent="0">
              <a:buNone/>
            </a:pPr>
            <a:endParaRPr lang="en-US" b="0" i="0">
              <a:solidFill>
                <a:srgbClr val="000000"/>
              </a:solidFill>
              <a:effectLst/>
              <a:latin typeface="Open Sans"/>
            </a:endParaRPr>
          </a:p>
          <a:p>
            <a:pPr marL="0" indent="0">
              <a:buNone/>
            </a:pPr>
            <a:endParaRPr lang="en-US" b="0" i="0">
              <a:solidFill>
                <a:srgbClr val="000000"/>
              </a:solidFill>
              <a:effectLst/>
              <a:latin typeface="Open Sans"/>
            </a:endParaRPr>
          </a:p>
        </p:txBody>
      </p:sp>
    </p:spTree>
    <p:extLst>
      <p:ext uri="{BB962C8B-B14F-4D97-AF65-F5344CB8AC3E}">
        <p14:creationId xmlns:p14="http://schemas.microsoft.com/office/powerpoint/2010/main" val="3855288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Quotable</vt:lpstr>
      <vt:lpstr>Seminar presentation by Dean Boswarthack 25/11/2020</vt:lpstr>
      <vt:lpstr>PowerPoint Presentation</vt:lpstr>
      <vt:lpstr>Time management "If it’s your job to eat a frog, it’s best to do it first thing in the morning. And if it’s your job to eat two frogs, it’s best to eat the BIGGEST one first“ (Mark Twain, No date). (Mark twain, No date)</vt:lpstr>
      <vt:lpstr>Here are some study skills that you all may be familiar with.</vt:lpstr>
      <vt:lpstr>Organizational skills “A place for everything and everything in its place” (Franklin, No date)    </vt:lpstr>
      <vt:lpstr>Active listening</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Dean James Boswarthack</cp:lastModifiedBy>
  <cp:revision>515</cp:revision>
  <dcterms:created xsi:type="dcterms:W3CDTF">2020-11-18T13:34:52Z</dcterms:created>
  <dcterms:modified xsi:type="dcterms:W3CDTF">2020-11-24T15:23:13Z</dcterms:modified>
</cp:coreProperties>
</file>