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2" r:id="rId4"/>
    <p:sldId id="263" r:id="rId5"/>
    <p:sldId id="264" r:id="rId6"/>
    <p:sldId id="265" r:id="rId7"/>
    <p:sldId id="266" r:id="rId8"/>
    <p:sldId id="267" r:id="rId9"/>
    <p:sldId id="268" r:id="rId10"/>
    <p:sldId id="269" r:id="rId11"/>
    <p:sldId id="270" r:id="rId12"/>
    <p:sldId id="271" r:id="rId13"/>
    <p:sldId id="272" r:id="rId14"/>
    <p:sldId id="273" r:id="rId15"/>
    <p:sldId id="274" r:id="rId16"/>
    <p:sldId id="275" r:id="rId17"/>
    <p:sldId id="276" r:id="rId18"/>
    <p:sldId id="283" r:id="rId19"/>
    <p:sldId id="28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649"/>
    <p:restoredTop sz="95934"/>
  </p:normalViewPr>
  <p:slideViewPr>
    <p:cSldViewPr snapToGrid="0" snapToObjects="1">
      <p:cViewPr>
        <p:scale>
          <a:sx n="70" d="100"/>
          <a:sy n="70" d="100"/>
        </p:scale>
        <p:origin x="400" y="5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GB"/>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dirty="0"/>
              <a:t>7/18/21</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dirty="0"/>
              <a:t>7/18/21</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GB"/>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7/18/21</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dirty="0"/>
              <a:t>7/18/21</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GB"/>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dirty="0"/>
              <a:t>7/18/21</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dirty="0"/>
              <a:t>7/18/21</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7/18/21</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7/18/21</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7/18/21</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dirty="0"/>
              <a:t>7/18/21</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dirty="0"/>
              <a:t>7/18/21</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7/18/21</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doi.org/10.20343/9.1.20" TargetMode="External"/><Relationship Id="rId2" Type="http://schemas.openxmlformats.org/officeDocument/2006/relationships/hyperlink" Target="https://doi.org/10.1016/j.chb.2017.06.029" TargetMode="External"/><Relationship Id="rId1" Type="http://schemas.openxmlformats.org/officeDocument/2006/relationships/slideLayout" Target="../slideLayouts/slideLayout2.xml"/><Relationship Id="rId6" Type="http://schemas.openxmlformats.org/officeDocument/2006/relationships/hyperlink" Target="https://doi.org/10.3389/fpsyg.2019.03087" TargetMode="External"/><Relationship Id="rId5" Type="http://schemas.openxmlformats.org/officeDocument/2006/relationships/hyperlink" Target="https://doi.org/10.1007/s11092-020-09331-x" TargetMode="External"/><Relationship Id="rId4" Type="http://schemas.openxmlformats.org/officeDocument/2006/relationships/hyperlink" Target="https://doi.org/10.1016/j.compedu.2017.07.007"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A663D-279F-A744-B22C-CD04EAF2D887}"/>
              </a:ext>
            </a:extLst>
          </p:cNvPr>
          <p:cNvSpPr>
            <a:spLocks noGrp="1"/>
          </p:cNvSpPr>
          <p:nvPr>
            <p:ph type="ctrTitle"/>
          </p:nvPr>
        </p:nvSpPr>
        <p:spPr>
          <a:xfrm>
            <a:off x="1060704" y="685800"/>
            <a:ext cx="7662672" cy="2268559"/>
          </a:xfrm>
        </p:spPr>
        <p:txBody>
          <a:bodyPr>
            <a:noAutofit/>
          </a:bodyPr>
          <a:lstStyle/>
          <a:p>
            <a:pPr algn="ctr"/>
            <a:r>
              <a:rPr lang="en-GB" sz="4400" dirty="0"/>
              <a:t>Memory for Assessment Feedback in Higher Education: does self-reported student motivation influence this process?</a:t>
            </a:r>
          </a:p>
        </p:txBody>
      </p:sp>
      <p:sp>
        <p:nvSpPr>
          <p:cNvPr id="3" name="Subtitle 2">
            <a:extLst>
              <a:ext uri="{FF2B5EF4-FFF2-40B4-BE49-F238E27FC236}">
                <a16:creationId xmlns:a16="http://schemas.microsoft.com/office/drawing/2014/main" id="{F58A0A89-984D-F545-B869-796684A37364}"/>
              </a:ext>
            </a:extLst>
          </p:cNvPr>
          <p:cNvSpPr>
            <a:spLocks noGrp="1"/>
          </p:cNvSpPr>
          <p:nvPr>
            <p:ph type="subTitle" idx="1"/>
          </p:nvPr>
        </p:nvSpPr>
        <p:spPr>
          <a:xfrm>
            <a:off x="1060704" y="4286651"/>
            <a:ext cx="5357600" cy="2268559"/>
          </a:xfrm>
        </p:spPr>
        <p:txBody>
          <a:bodyPr>
            <a:normAutofit lnSpcReduction="10000"/>
          </a:bodyPr>
          <a:lstStyle/>
          <a:p>
            <a:pPr algn="l"/>
            <a:r>
              <a:rPr lang="en-GB" dirty="0"/>
              <a:t>Ella Morris-</a:t>
            </a:r>
            <a:r>
              <a:rPr lang="en-GB" dirty="0" err="1"/>
              <a:t>fuge</a:t>
            </a:r>
            <a:endParaRPr lang="en-GB" dirty="0"/>
          </a:p>
          <a:p>
            <a:pPr algn="l"/>
            <a:r>
              <a:rPr lang="en-GB" dirty="0"/>
              <a:t>MSc Applied Psychology</a:t>
            </a:r>
          </a:p>
          <a:p>
            <a:pPr algn="l"/>
            <a:r>
              <a:rPr lang="en-GB" dirty="0"/>
              <a:t>University of Wales Trinity Saint David School of Psychology</a:t>
            </a:r>
          </a:p>
          <a:p>
            <a:pPr algn="l"/>
            <a:r>
              <a:rPr lang="en-GB" dirty="0"/>
              <a:t>2021</a:t>
            </a:r>
          </a:p>
        </p:txBody>
      </p:sp>
      <p:pic>
        <p:nvPicPr>
          <p:cNvPr id="4" name="Picture 3" descr="Text&#10;&#10;Description automatically generated">
            <a:extLst>
              <a:ext uri="{FF2B5EF4-FFF2-40B4-BE49-F238E27FC236}">
                <a16:creationId xmlns:a16="http://schemas.microsoft.com/office/drawing/2014/main" id="{A735CF6D-292D-7F43-B30C-B11791BAAD18}"/>
              </a:ext>
            </a:extLst>
          </p:cNvPr>
          <p:cNvPicPr/>
          <p:nvPr/>
        </p:nvPicPr>
        <p:blipFill>
          <a:blip r:embed="rId2">
            <a:extLst>
              <a:ext uri="{28A0092B-C50C-407E-A947-70E740481C1C}">
                <a14:useLocalDpi xmlns:a14="http://schemas.microsoft.com/office/drawing/2010/main" val="0"/>
              </a:ext>
            </a:extLst>
          </a:blip>
          <a:stretch>
            <a:fillRect/>
          </a:stretch>
        </p:blipFill>
        <p:spPr>
          <a:xfrm>
            <a:off x="8972550" y="0"/>
            <a:ext cx="3219450" cy="1371600"/>
          </a:xfrm>
          <a:prstGeom prst="rect">
            <a:avLst/>
          </a:prstGeom>
        </p:spPr>
      </p:pic>
    </p:spTree>
    <p:extLst>
      <p:ext uri="{BB962C8B-B14F-4D97-AF65-F5344CB8AC3E}">
        <p14:creationId xmlns:p14="http://schemas.microsoft.com/office/powerpoint/2010/main" val="37426618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2116834" y="808056"/>
            <a:ext cx="7958331" cy="1077229"/>
          </a:xfrm>
        </p:spPr>
        <p:txBody>
          <a:bodyPr/>
          <a:lstStyle/>
          <a:p>
            <a:pPr algn="ctr"/>
            <a:r>
              <a:rPr lang="en-GB" dirty="0"/>
              <a:t>Outline</a:t>
            </a:r>
          </a:p>
        </p:txBody>
      </p:sp>
      <p:sp>
        <p:nvSpPr>
          <p:cNvPr id="3" name="Content Placeholder 2">
            <a:extLst>
              <a:ext uri="{FF2B5EF4-FFF2-40B4-BE49-F238E27FC236}">
                <a16:creationId xmlns:a16="http://schemas.microsoft.com/office/drawing/2014/main" id="{E66CE5B4-8EE5-D14C-A060-CAB81F45EF14}"/>
              </a:ext>
            </a:extLst>
          </p:cNvPr>
          <p:cNvSpPr>
            <a:spLocks noGrp="1"/>
          </p:cNvSpPr>
          <p:nvPr>
            <p:ph idx="1"/>
          </p:nvPr>
        </p:nvSpPr>
        <p:spPr>
          <a:xfrm>
            <a:off x="2755311" y="1885285"/>
            <a:ext cx="7796540" cy="3997828"/>
          </a:xfrm>
        </p:spPr>
        <p:txBody>
          <a:bodyPr>
            <a:normAutofit/>
          </a:bodyPr>
          <a:lstStyle/>
          <a:p>
            <a:r>
              <a:rPr lang="en-GB" sz="3600" dirty="0"/>
              <a:t>Executive Summary</a:t>
            </a:r>
          </a:p>
          <a:p>
            <a:r>
              <a:rPr lang="en-GB" sz="3600" dirty="0"/>
              <a:t>Systematic Literature Review</a:t>
            </a:r>
          </a:p>
          <a:p>
            <a:r>
              <a:rPr lang="en-GB" sz="3600" dirty="0"/>
              <a:t>Research Paper</a:t>
            </a:r>
          </a:p>
          <a:p>
            <a:r>
              <a:rPr lang="en-GB" sz="3600" dirty="0"/>
              <a:t>Reflective Chapter </a:t>
            </a:r>
          </a:p>
        </p:txBody>
      </p:sp>
    </p:spTree>
    <p:extLst>
      <p:ext uri="{BB962C8B-B14F-4D97-AF65-F5344CB8AC3E}">
        <p14:creationId xmlns:p14="http://schemas.microsoft.com/office/powerpoint/2010/main" val="3098806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Executive Summary</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68" y="1885285"/>
            <a:ext cx="4498523" cy="4093428"/>
          </a:xfrm>
          <a:prstGeom prst="rect">
            <a:avLst/>
          </a:prstGeom>
          <a:noFill/>
        </p:spPr>
        <p:txBody>
          <a:bodyPr wrap="square" rtlCol="0">
            <a:spAutoFit/>
          </a:bodyPr>
          <a:lstStyle/>
          <a:p>
            <a:r>
              <a:rPr lang="en-GB" sz="2000" u="sng" dirty="0"/>
              <a:t>Research Context</a:t>
            </a:r>
          </a:p>
          <a:p>
            <a:endParaRPr lang="en-GB" sz="2000" dirty="0"/>
          </a:p>
          <a:p>
            <a:r>
              <a:rPr lang="en-GB" sz="2000" dirty="0"/>
              <a:t>The revised UK Quality Code for Higher Education (QAA, 2018), states that students should have the opportunity to experience high-quality education to attain a qualification of high standards through their degree. Feedback can support this principle since it can enhance students learning potential if they engage with it effectively (</a:t>
            </a:r>
            <a:r>
              <a:rPr lang="en-GB" sz="2000" dirty="0" err="1"/>
              <a:t>Cutumisu</a:t>
            </a:r>
            <a:r>
              <a:rPr lang="en-GB" sz="2000" dirty="0"/>
              <a:t> &amp; Schwartz, 2018). </a:t>
            </a:r>
          </a:p>
        </p:txBody>
      </p:sp>
      <p:sp>
        <p:nvSpPr>
          <p:cNvPr id="7" name="TextBox 6">
            <a:extLst>
              <a:ext uri="{FF2B5EF4-FFF2-40B4-BE49-F238E27FC236}">
                <a16:creationId xmlns:a16="http://schemas.microsoft.com/office/drawing/2014/main" id="{DE2169B8-626F-0543-B553-9D9CF24E2C92}"/>
              </a:ext>
            </a:extLst>
          </p:cNvPr>
          <p:cNvSpPr txBox="1"/>
          <p:nvPr/>
        </p:nvSpPr>
        <p:spPr>
          <a:xfrm>
            <a:off x="5614091" y="1885285"/>
            <a:ext cx="5462341" cy="4339650"/>
          </a:xfrm>
          <a:prstGeom prst="rect">
            <a:avLst/>
          </a:prstGeom>
          <a:noFill/>
        </p:spPr>
        <p:txBody>
          <a:bodyPr wrap="square" rtlCol="0">
            <a:spAutoFit/>
          </a:bodyPr>
          <a:lstStyle/>
          <a:p>
            <a:r>
              <a:rPr lang="en-GB" sz="2000" u="sng" dirty="0"/>
              <a:t>Applied Research</a:t>
            </a:r>
          </a:p>
          <a:p>
            <a:endParaRPr lang="en-GB" sz="2000" dirty="0"/>
          </a:p>
          <a:p>
            <a:pPr marL="285750" indent="-285750">
              <a:buFont typeface="Arial" panose="020B0604020202020204" pitchFamily="34" charset="0"/>
              <a:buChar char="•"/>
            </a:pPr>
            <a:r>
              <a:rPr lang="en-GB" sz="2000" dirty="0"/>
              <a:t>A systematic literature review exploring whether type of feedback, amount of feedback and self-reported levels of motivation influence student’s memory for feedback in higher education was carried out.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A 2 x 4 cross-sectional mixed-subjects experimental quantitative design study was conducted. </a:t>
            </a:r>
          </a:p>
          <a:p>
            <a:endParaRPr lang="en-GB" dirty="0"/>
          </a:p>
          <a:p>
            <a:endParaRPr lang="en-GB" dirty="0"/>
          </a:p>
        </p:txBody>
      </p:sp>
    </p:spTree>
    <p:extLst>
      <p:ext uri="{BB962C8B-B14F-4D97-AF65-F5344CB8AC3E}">
        <p14:creationId xmlns:p14="http://schemas.microsoft.com/office/powerpoint/2010/main" val="1551803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Executive Summary</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69" y="1885285"/>
            <a:ext cx="4498523" cy="3170099"/>
          </a:xfrm>
          <a:prstGeom prst="rect">
            <a:avLst/>
          </a:prstGeom>
          <a:noFill/>
        </p:spPr>
        <p:txBody>
          <a:bodyPr wrap="square" rtlCol="0">
            <a:spAutoFit/>
          </a:bodyPr>
          <a:lstStyle/>
          <a:p>
            <a:r>
              <a:rPr lang="en-GB" sz="2000" u="sng" dirty="0"/>
              <a:t>Applied Research</a:t>
            </a:r>
          </a:p>
          <a:p>
            <a:endParaRPr lang="en-GB" sz="2000" dirty="0"/>
          </a:p>
          <a:p>
            <a:pPr lvl="0" fontAlgn="base"/>
            <a:r>
              <a:rPr lang="en-GB" sz="2000" dirty="0"/>
              <a:t>The study examined the effects of phrasing (positive/negative) and amount of feedback (limited/extended), as well as self-reported levels of motivation on memory for feedback comments provided on a hypothetical piece of work. </a:t>
            </a:r>
          </a:p>
        </p:txBody>
      </p:sp>
      <p:sp>
        <p:nvSpPr>
          <p:cNvPr id="7" name="TextBox 6">
            <a:extLst>
              <a:ext uri="{FF2B5EF4-FFF2-40B4-BE49-F238E27FC236}">
                <a16:creationId xmlns:a16="http://schemas.microsoft.com/office/drawing/2014/main" id="{DE2169B8-626F-0543-B553-9D9CF24E2C92}"/>
              </a:ext>
            </a:extLst>
          </p:cNvPr>
          <p:cNvSpPr txBox="1"/>
          <p:nvPr/>
        </p:nvSpPr>
        <p:spPr>
          <a:xfrm>
            <a:off x="5614092" y="1885285"/>
            <a:ext cx="5462339" cy="5293757"/>
          </a:xfrm>
          <a:prstGeom prst="rect">
            <a:avLst/>
          </a:prstGeom>
          <a:noFill/>
        </p:spPr>
        <p:txBody>
          <a:bodyPr wrap="square" rtlCol="0">
            <a:spAutoFit/>
          </a:bodyPr>
          <a:lstStyle/>
          <a:p>
            <a:r>
              <a:rPr lang="en-GB" sz="2000" u="sng" dirty="0"/>
              <a:t>Key Findings</a:t>
            </a:r>
          </a:p>
          <a:p>
            <a:endParaRPr lang="en-GB" sz="2000" dirty="0"/>
          </a:p>
          <a:p>
            <a:pPr marL="342900" indent="-342900">
              <a:buFont typeface="+mj-lt"/>
              <a:buAutoNum type="arabicPeriod"/>
            </a:pPr>
            <a:r>
              <a:rPr lang="en-GB" sz="2000" dirty="0"/>
              <a:t>There were no significant differences in the students memory recall performance for positive and negative feedback.</a:t>
            </a:r>
          </a:p>
          <a:p>
            <a:pPr marL="342900" indent="-342900">
              <a:buFont typeface="+mj-lt"/>
              <a:buAutoNum type="arabicPeriod"/>
            </a:pPr>
            <a:endParaRPr lang="en-GB" sz="2000" dirty="0"/>
          </a:p>
          <a:p>
            <a:pPr marL="342900" indent="-342900">
              <a:buFont typeface="+mj-lt"/>
              <a:buAutoNum type="arabicPeriod"/>
            </a:pPr>
            <a:r>
              <a:rPr lang="en-GB" sz="2000" dirty="0"/>
              <a:t>Students memory recall performance for limited feedback comments was significantly better than for extended feedback comments. </a:t>
            </a:r>
          </a:p>
          <a:p>
            <a:pPr marL="342900" indent="-342900">
              <a:buFont typeface="+mj-lt"/>
              <a:buAutoNum type="arabicPeriod"/>
            </a:pPr>
            <a:endParaRPr lang="en-GB" sz="2000" dirty="0"/>
          </a:p>
          <a:p>
            <a:pPr marL="342900" indent="-342900">
              <a:buFont typeface="+mj-lt"/>
              <a:buAutoNum type="arabicPeriod"/>
            </a:pPr>
            <a:r>
              <a:rPr lang="en-GB" sz="2000" dirty="0"/>
              <a:t>Students who reported higher levels of motivation remembered more feedback than those who report lower levels of motivation, regardless of the type of feedback.</a:t>
            </a:r>
          </a:p>
          <a:p>
            <a:endParaRPr lang="en-GB" dirty="0"/>
          </a:p>
        </p:txBody>
      </p:sp>
    </p:spTree>
    <p:extLst>
      <p:ext uri="{BB962C8B-B14F-4D97-AF65-F5344CB8AC3E}">
        <p14:creationId xmlns:p14="http://schemas.microsoft.com/office/powerpoint/2010/main" val="4290306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Systematic Literature Review</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70" y="1346670"/>
            <a:ext cx="9960862" cy="1323439"/>
          </a:xfrm>
          <a:prstGeom prst="rect">
            <a:avLst/>
          </a:prstGeom>
          <a:noFill/>
        </p:spPr>
        <p:txBody>
          <a:bodyPr wrap="square" rtlCol="0">
            <a:spAutoFit/>
          </a:bodyPr>
          <a:lstStyle/>
          <a:p>
            <a:pPr algn="ctr"/>
            <a:r>
              <a:rPr lang="en-GB" sz="2000" dirty="0"/>
              <a:t>A systematic literature review exploring whether type of feedback, amount of feedback and self-reported levels of motivation influence student’s memory for feedback in higher education</a:t>
            </a:r>
          </a:p>
          <a:p>
            <a:pPr algn="ctr"/>
            <a:endParaRPr lang="en-GB" sz="2000" dirty="0"/>
          </a:p>
        </p:txBody>
      </p:sp>
      <p:sp>
        <p:nvSpPr>
          <p:cNvPr id="23" name="TextBox 22">
            <a:extLst>
              <a:ext uri="{FF2B5EF4-FFF2-40B4-BE49-F238E27FC236}">
                <a16:creationId xmlns:a16="http://schemas.microsoft.com/office/drawing/2014/main" id="{8FE640C9-0239-AC4B-AF55-08549475DFBE}"/>
              </a:ext>
            </a:extLst>
          </p:cNvPr>
          <p:cNvSpPr txBox="1"/>
          <p:nvPr/>
        </p:nvSpPr>
        <p:spPr>
          <a:xfrm>
            <a:off x="6675120" y="2602842"/>
            <a:ext cx="4538982" cy="3170099"/>
          </a:xfrm>
          <a:prstGeom prst="rect">
            <a:avLst/>
          </a:prstGeom>
          <a:noFill/>
        </p:spPr>
        <p:txBody>
          <a:bodyPr wrap="square" rtlCol="0">
            <a:spAutoFit/>
          </a:bodyPr>
          <a:lstStyle/>
          <a:p>
            <a:r>
              <a:rPr lang="en-GB" sz="2000" u="sng" dirty="0"/>
              <a:t>Feedback</a:t>
            </a:r>
          </a:p>
          <a:p>
            <a:endParaRPr lang="en-GB" sz="2000" dirty="0"/>
          </a:p>
          <a:p>
            <a:r>
              <a:rPr lang="en-GB" sz="2000" dirty="0"/>
              <a:t>From a cognitive perspective feedback can be defined as information that is required for improvement (Wisniewski et al., 2020). Feedback has the potential to improve and facilitate a student’s attainment by closing any gaps in learning (</a:t>
            </a:r>
            <a:r>
              <a:rPr lang="en-GB" sz="2000" dirty="0" err="1"/>
              <a:t>Cutuisu</a:t>
            </a:r>
            <a:r>
              <a:rPr lang="en-GB" sz="2000" dirty="0"/>
              <a:t> &amp; Schwartz, 2018). </a:t>
            </a:r>
          </a:p>
        </p:txBody>
      </p:sp>
      <p:pic>
        <p:nvPicPr>
          <p:cNvPr id="28" name="Picture 27" descr="A picture containing text, clipart&#10;&#10;Description automatically generated">
            <a:extLst>
              <a:ext uri="{FF2B5EF4-FFF2-40B4-BE49-F238E27FC236}">
                <a16:creationId xmlns:a16="http://schemas.microsoft.com/office/drawing/2014/main" id="{8D325CDD-2D8D-B145-B6DF-E29A6E0E1179}"/>
              </a:ext>
            </a:extLst>
          </p:cNvPr>
          <p:cNvPicPr>
            <a:picLocks noChangeAspect="1"/>
          </p:cNvPicPr>
          <p:nvPr/>
        </p:nvPicPr>
        <p:blipFill>
          <a:blip r:embed="rId2"/>
          <a:stretch>
            <a:fillRect/>
          </a:stretch>
        </p:blipFill>
        <p:spPr>
          <a:xfrm>
            <a:off x="1417066" y="2670109"/>
            <a:ext cx="2874130" cy="1170000"/>
          </a:xfrm>
          <a:prstGeom prst="rect">
            <a:avLst/>
          </a:prstGeom>
        </p:spPr>
      </p:pic>
      <p:pic>
        <p:nvPicPr>
          <p:cNvPr id="30" name="Picture 29" descr="Logo&#10;&#10;Description automatically generated">
            <a:extLst>
              <a:ext uri="{FF2B5EF4-FFF2-40B4-BE49-F238E27FC236}">
                <a16:creationId xmlns:a16="http://schemas.microsoft.com/office/drawing/2014/main" id="{7BEE9A55-DDCB-4245-994B-89B56B9DC5C6}"/>
              </a:ext>
            </a:extLst>
          </p:cNvPr>
          <p:cNvPicPr>
            <a:picLocks noChangeAspect="1"/>
          </p:cNvPicPr>
          <p:nvPr/>
        </p:nvPicPr>
        <p:blipFill>
          <a:blip r:embed="rId3"/>
          <a:stretch>
            <a:fillRect/>
          </a:stretch>
        </p:blipFill>
        <p:spPr>
          <a:xfrm>
            <a:off x="1417066" y="4624933"/>
            <a:ext cx="2578100" cy="609600"/>
          </a:xfrm>
          <a:prstGeom prst="rect">
            <a:avLst/>
          </a:prstGeom>
        </p:spPr>
      </p:pic>
    </p:spTree>
    <p:extLst>
      <p:ext uri="{BB962C8B-B14F-4D97-AF65-F5344CB8AC3E}">
        <p14:creationId xmlns:p14="http://schemas.microsoft.com/office/powerpoint/2010/main" val="372907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Systematic Literature Review</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69" y="1885285"/>
            <a:ext cx="9441507" cy="1631216"/>
          </a:xfrm>
          <a:prstGeom prst="rect">
            <a:avLst/>
          </a:prstGeom>
          <a:noFill/>
        </p:spPr>
        <p:txBody>
          <a:bodyPr wrap="square" rtlCol="0">
            <a:spAutoFit/>
          </a:bodyPr>
          <a:lstStyle/>
          <a:p>
            <a:r>
              <a:rPr lang="en-GB" sz="2000" u="sng" dirty="0"/>
              <a:t>Aim of Review</a:t>
            </a:r>
          </a:p>
          <a:p>
            <a:endParaRPr lang="en-GB" sz="2000" dirty="0"/>
          </a:p>
          <a:p>
            <a:pPr lvl="0" fontAlgn="base"/>
            <a:r>
              <a:rPr lang="en-GB" sz="2000" dirty="0"/>
              <a:t>To examine feedback content (in terms of type and length), students processing of feedback, and the influence motivation has on student’s engagement with feedback.</a:t>
            </a:r>
          </a:p>
        </p:txBody>
      </p:sp>
      <p:sp>
        <p:nvSpPr>
          <p:cNvPr id="7" name="TextBox 6">
            <a:extLst>
              <a:ext uri="{FF2B5EF4-FFF2-40B4-BE49-F238E27FC236}">
                <a16:creationId xmlns:a16="http://schemas.microsoft.com/office/drawing/2014/main" id="{DE2169B8-626F-0543-B553-9D9CF24E2C92}"/>
              </a:ext>
            </a:extLst>
          </p:cNvPr>
          <p:cNvSpPr txBox="1"/>
          <p:nvPr/>
        </p:nvSpPr>
        <p:spPr>
          <a:xfrm>
            <a:off x="1115569" y="3833953"/>
            <a:ext cx="9441507" cy="2215991"/>
          </a:xfrm>
          <a:prstGeom prst="rect">
            <a:avLst/>
          </a:prstGeom>
          <a:noFill/>
        </p:spPr>
        <p:txBody>
          <a:bodyPr wrap="square" rtlCol="0">
            <a:spAutoFit/>
          </a:bodyPr>
          <a:lstStyle/>
          <a:p>
            <a:r>
              <a:rPr lang="en-GB" sz="2000" u="sng" dirty="0"/>
              <a:t>Purpose of Review </a:t>
            </a:r>
          </a:p>
          <a:p>
            <a:endParaRPr lang="en-GB" sz="2000" dirty="0"/>
          </a:p>
          <a:p>
            <a:pPr fontAlgn="base"/>
            <a:r>
              <a:rPr lang="en-GB" sz="2000" dirty="0"/>
              <a:t>To provide an overview of existing studies that explore type of feedback (positive and negative), amount of feedback (limited and extended), the influence student motivation has on engagement with feedback, memory recall and how this is measured, with consideration of the HE context. </a:t>
            </a:r>
          </a:p>
          <a:p>
            <a:endParaRPr lang="en-GB" dirty="0"/>
          </a:p>
        </p:txBody>
      </p:sp>
    </p:spTree>
    <p:extLst>
      <p:ext uri="{BB962C8B-B14F-4D97-AF65-F5344CB8AC3E}">
        <p14:creationId xmlns:p14="http://schemas.microsoft.com/office/powerpoint/2010/main" val="3896360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Systematic Literature Review</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69" y="1885285"/>
            <a:ext cx="9441507" cy="4093428"/>
          </a:xfrm>
          <a:prstGeom prst="rect">
            <a:avLst/>
          </a:prstGeom>
          <a:noFill/>
        </p:spPr>
        <p:txBody>
          <a:bodyPr wrap="square" rtlCol="0">
            <a:spAutoFit/>
          </a:bodyPr>
          <a:lstStyle/>
          <a:p>
            <a:r>
              <a:rPr lang="en-GB" sz="2000" u="sng" dirty="0"/>
              <a:t>Review Objectives </a:t>
            </a:r>
          </a:p>
          <a:p>
            <a:endParaRPr lang="en-GB" sz="2000" dirty="0"/>
          </a:p>
          <a:p>
            <a:pPr fontAlgn="base"/>
            <a:r>
              <a:rPr lang="en-GB" sz="2000" dirty="0"/>
              <a:t>1. Explore studies relating to memory recall and how this is examined.</a:t>
            </a:r>
          </a:p>
          <a:p>
            <a:pPr fontAlgn="base"/>
            <a:endParaRPr lang="en-GB" sz="2000" dirty="0"/>
          </a:p>
          <a:p>
            <a:pPr fontAlgn="base"/>
            <a:r>
              <a:rPr lang="en-GB" sz="2000" dirty="0"/>
              <a:t>2. Evaluate the effects of type of feedback (positive and negative) on student engagement with feedback.</a:t>
            </a:r>
          </a:p>
          <a:p>
            <a:pPr fontAlgn="base"/>
            <a:endParaRPr lang="en-GB" sz="2000" dirty="0"/>
          </a:p>
          <a:p>
            <a:pPr fontAlgn="base"/>
            <a:r>
              <a:rPr lang="en-GB" sz="2000" dirty="0"/>
              <a:t>3. Evaluate the effects of amount of feedback (limited and extended) on student engagement with feedback.</a:t>
            </a:r>
          </a:p>
          <a:p>
            <a:pPr fontAlgn="base"/>
            <a:endParaRPr lang="en-GB" sz="2000" dirty="0"/>
          </a:p>
          <a:p>
            <a:pPr fontAlgn="base"/>
            <a:r>
              <a:rPr lang="en-GB" sz="2000" dirty="0"/>
              <a:t>4. Consider whether motivation plays a role in student engagement with feedback.</a:t>
            </a:r>
          </a:p>
          <a:p>
            <a:pPr fontAlgn="base"/>
            <a:endParaRPr lang="en-GB" sz="2000" dirty="0"/>
          </a:p>
          <a:p>
            <a:pPr fontAlgn="base"/>
            <a:r>
              <a:rPr lang="en-GB" sz="2000" dirty="0"/>
              <a:t>5. Review studies presented in this review in the context of HE where applicable. </a:t>
            </a:r>
          </a:p>
        </p:txBody>
      </p:sp>
    </p:spTree>
    <p:extLst>
      <p:ext uri="{BB962C8B-B14F-4D97-AF65-F5344CB8AC3E}">
        <p14:creationId xmlns:p14="http://schemas.microsoft.com/office/powerpoint/2010/main" val="32216065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Systematic Literature Review</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69" y="1885285"/>
            <a:ext cx="9441507" cy="1015663"/>
          </a:xfrm>
          <a:prstGeom prst="rect">
            <a:avLst/>
          </a:prstGeom>
          <a:noFill/>
        </p:spPr>
        <p:txBody>
          <a:bodyPr wrap="square" rtlCol="0">
            <a:spAutoFit/>
          </a:bodyPr>
          <a:lstStyle/>
          <a:p>
            <a:r>
              <a:rPr lang="en-GB" sz="2000" u="sng" dirty="0"/>
              <a:t>Method</a:t>
            </a:r>
          </a:p>
          <a:p>
            <a:endParaRPr lang="en-GB" sz="2000" dirty="0"/>
          </a:p>
          <a:p>
            <a:pPr fontAlgn="base"/>
            <a:endParaRPr lang="en-GB" sz="2000" dirty="0"/>
          </a:p>
        </p:txBody>
      </p:sp>
      <p:graphicFrame>
        <p:nvGraphicFramePr>
          <p:cNvPr id="3" name="Table 2">
            <a:extLst>
              <a:ext uri="{FF2B5EF4-FFF2-40B4-BE49-F238E27FC236}">
                <a16:creationId xmlns:a16="http://schemas.microsoft.com/office/drawing/2014/main" id="{5EC1B7A0-C64A-5440-AD85-68AD6E68DBDF}"/>
              </a:ext>
            </a:extLst>
          </p:cNvPr>
          <p:cNvGraphicFramePr>
            <a:graphicFrameLocks noGrp="1"/>
          </p:cNvGraphicFramePr>
          <p:nvPr>
            <p:extLst>
              <p:ext uri="{D42A27DB-BD31-4B8C-83A1-F6EECF244321}">
                <p14:modId xmlns:p14="http://schemas.microsoft.com/office/powerpoint/2010/main" val="1048083397"/>
              </p:ext>
            </p:extLst>
          </p:nvPr>
        </p:nvGraphicFramePr>
        <p:xfrm>
          <a:off x="1115569" y="2393116"/>
          <a:ext cx="5725160" cy="2377440"/>
        </p:xfrm>
        <a:graphic>
          <a:graphicData uri="http://schemas.openxmlformats.org/drawingml/2006/table">
            <a:tbl>
              <a:tblPr firstRow="1" firstCol="1" bandRow="1">
                <a:tableStyleId>{5C22544A-7EE6-4342-B048-85BDC9FD1C3A}</a:tableStyleId>
              </a:tblPr>
              <a:tblGrid>
                <a:gridCol w="1530350">
                  <a:extLst>
                    <a:ext uri="{9D8B030D-6E8A-4147-A177-3AD203B41FA5}">
                      <a16:colId xmlns:a16="http://schemas.microsoft.com/office/drawing/2014/main" val="4229419656"/>
                    </a:ext>
                  </a:extLst>
                </a:gridCol>
                <a:gridCol w="4194810">
                  <a:extLst>
                    <a:ext uri="{9D8B030D-6E8A-4147-A177-3AD203B41FA5}">
                      <a16:colId xmlns:a16="http://schemas.microsoft.com/office/drawing/2014/main" val="336005128"/>
                    </a:ext>
                  </a:extLst>
                </a:gridCol>
              </a:tblGrid>
              <a:tr h="0">
                <a:tc>
                  <a:txBody>
                    <a:bodyPr/>
                    <a:lstStyle/>
                    <a:p>
                      <a:r>
                        <a:rPr lang="en-GB" sz="1200">
                          <a:effectLst/>
                        </a:rPr>
                        <a:t>Components </a:t>
                      </a:r>
                      <a:endParaRPr lang="en-GB" sz="120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200">
                          <a:effectLst/>
                        </a:rPr>
                        <a:t>Search terms </a:t>
                      </a:r>
                    </a:p>
                    <a:p>
                      <a:r>
                        <a:rPr lang="en-GB" sz="1200">
                          <a:effectLst/>
                        </a:rPr>
                        <a:t> </a:t>
                      </a:r>
                      <a:endParaRPr lang="en-GB"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87097296"/>
                  </a:ext>
                </a:extLst>
              </a:tr>
              <a:tr h="0">
                <a:tc>
                  <a:txBody>
                    <a:bodyPr/>
                    <a:lstStyle/>
                    <a:p>
                      <a:r>
                        <a:rPr lang="en-GB" sz="1200">
                          <a:effectLst/>
                        </a:rPr>
                        <a:t>Assignment feedback </a:t>
                      </a:r>
                    </a:p>
                    <a:p>
                      <a:r>
                        <a:rPr lang="en-GB" sz="1200">
                          <a:effectLst/>
                        </a:rPr>
                        <a:t> </a:t>
                      </a:r>
                      <a:endParaRPr lang="en-GB" sz="120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200">
                          <a:effectLst/>
                        </a:rPr>
                        <a:t>Assignment feedback, Assessment feedback</a:t>
                      </a:r>
                      <a:endParaRPr lang="en-GB"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67346399"/>
                  </a:ext>
                </a:extLst>
              </a:tr>
              <a:tr h="0">
                <a:tc>
                  <a:txBody>
                    <a:bodyPr/>
                    <a:lstStyle/>
                    <a:p>
                      <a:r>
                        <a:rPr lang="en-GB" sz="1200">
                          <a:effectLst/>
                        </a:rPr>
                        <a:t>Feedback type </a:t>
                      </a:r>
                    </a:p>
                    <a:p>
                      <a:r>
                        <a:rPr lang="en-GB" sz="1200">
                          <a:effectLst/>
                        </a:rPr>
                        <a:t> </a:t>
                      </a:r>
                      <a:endParaRPr lang="en-GB" sz="120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200">
                          <a:effectLst/>
                        </a:rPr>
                        <a:t>Feedback type, Feedback amount, Feedback comments</a:t>
                      </a:r>
                      <a:endParaRPr lang="en-GB"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187347095"/>
                  </a:ext>
                </a:extLst>
              </a:tr>
              <a:tr h="0">
                <a:tc>
                  <a:txBody>
                    <a:bodyPr/>
                    <a:lstStyle/>
                    <a:p>
                      <a:r>
                        <a:rPr lang="en-GB" sz="1200">
                          <a:effectLst/>
                        </a:rPr>
                        <a:t>Memory </a:t>
                      </a:r>
                    </a:p>
                    <a:p>
                      <a:r>
                        <a:rPr lang="en-GB" sz="1200">
                          <a:effectLst/>
                        </a:rPr>
                        <a:t> </a:t>
                      </a:r>
                      <a:endParaRPr lang="en-GB" sz="120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200">
                          <a:effectLst/>
                        </a:rPr>
                        <a:t>Memory recall</a:t>
                      </a:r>
                      <a:endParaRPr lang="en-GB"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64239220"/>
                  </a:ext>
                </a:extLst>
              </a:tr>
              <a:tr h="0">
                <a:tc>
                  <a:txBody>
                    <a:bodyPr/>
                    <a:lstStyle/>
                    <a:p>
                      <a:r>
                        <a:rPr lang="en-GB" sz="1200">
                          <a:effectLst/>
                        </a:rPr>
                        <a:t>Motivation</a:t>
                      </a:r>
                    </a:p>
                    <a:p>
                      <a:r>
                        <a:rPr lang="en-GB" sz="1200">
                          <a:effectLst/>
                        </a:rPr>
                        <a:t> </a:t>
                      </a:r>
                      <a:endParaRPr lang="en-GB" sz="120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200">
                          <a:effectLst/>
                        </a:rPr>
                        <a:t>Motivation, Student engagement</a:t>
                      </a:r>
                      <a:endParaRPr lang="en-GB"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56132292"/>
                  </a:ext>
                </a:extLst>
              </a:tr>
              <a:tr h="0">
                <a:tc>
                  <a:txBody>
                    <a:bodyPr/>
                    <a:lstStyle/>
                    <a:p>
                      <a:r>
                        <a:rPr lang="en-GB" sz="1200">
                          <a:effectLst/>
                        </a:rPr>
                        <a:t>Higher education </a:t>
                      </a:r>
                      <a:endParaRPr lang="en-GB" sz="120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1200" dirty="0">
                          <a:effectLst/>
                        </a:rPr>
                        <a:t>Higher education, Undergraduate </a:t>
                      </a:r>
                    </a:p>
                    <a:p>
                      <a:r>
                        <a:rPr lang="en-GB" sz="1200" dirty="0">
                          <a:effectLst/>
                        </a:rPr>
                        <a:t> </a:t>
                      </a:r>
                      <a:endParaRPr lang="en-GB"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79856611"/>
                  </a:ext>
                </a:extLst>
              </a:tr>
            </a:tbl>
          </a:graphicData>
        </a:graphic>
      </p:graphicFrame>
      <p:sp>
        <p:nvSpPr>
          <p:cNvPr id="26" name="TextBox 25">
            <a:extLst>
              <a:ext uri="{FF2B5EF4-FFF2-40B4-BE49-F238E27FC236}">
                <a16:creationId xmlns:a16="http://schemas.microsoft.com/office/drawing/2014/main" id="{7C137DC5-E070-CB4C-B3DA-8373BEB741F9}"/>
              </a:ext>
            </a:extLst>
          </p:cNvPr>
          <p:cNvSpPr txBox="1"/>
          <p:nvPr/>
        </p:nvSpPr>
        <p:spPr>
          <a:xfrm>
            <a:off x="7748015" y="1876141"/>
            <a:ext cx="3328416" cy="4401205"/>
          </a:xfrm>
          <a:prstGeom prst="rect">
            <a:avLst/>
          </a:prstGeom>
          <a:noFill/>
        </p:spPr>
        <p:txBody>
          <a:bodyPr wrap="square" rtlCol="0">
            <a:spAutoFit/>
          </a:bodyPr>
          <a:lstStyle/>
          <a:p>
            <a:r>
              <a:rPr lang="en-GB" sz="2000" dirty="0"/>
              <a:t>The quality assessment of the included studies was completed using the Mixed Methods Appraisal Tool (MMAT) (Hong et al., 2018) for the qualitative, quantitative, mixed methods and a case study. The Critical Appraisal Skills Programme Criteria (CASP) (2018) for reviews was used to evaluate the reviews included in this review. </a:t>
            </a:r>
          </a:p>
        </p:txBody>
      </p:sp>
    </p:spTree>
    <p:extLst>
      <p:ext uri="{BB962C8B-B14F-4D97-AF65-F5344CB8AC3E}">
        <p14:creationId xmlns:p14="http://schemas.microsoft.com/office/powerpoint/2010/main" val="3621059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Systematic Literature Review</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69" y="1885285"/>
            <a:ext cx="9441507" cy="1015663"/>
          </a:xfrm>
          <a:prstGeom prst="rect">
            <a:avLst/>
          </a:prstGeom>
          <a:noFill/>
        </p:spPr>
        <p:txBody>
          <a:bodyPr wrap="square" rtlCol="0">
            <a:spAutoFit/>
          </a:bodyPr>
          <a:lstStyle/>
          <a:p>
            <a:r>
              <a:rPr lang="en-GB" sz="2000" u="sng" dirty="0"/>
              <a:t>Results</a:t>
            </a:r>
          </a:p>
          <a:p>
            <a:endParaRPr lang="en-GB" sz="2000" dirty="0"/>
          </a:p>
          <a:p>
            <a:pPr fontAlgn="base"/>
            <a:endParaRPr lang="en-GB" sz="2000" dirty="0"/>
          </a:p>
        </p:txBody>
      </p:sp>
      <p:sp>
        <p:nvSpPr>
          <p:cNvPr id="3" name="TextBox 2">
            <a:extLst>
              <a:ext uri="{FF2B5EF4-FFF2-40B4-BE49-F238E27FC236}">
                <a16:creationId xmlns:a16="http://schemas.microsoft.com/office/drawing/2014/main" id="{EA0482C6-7E36-4B4A-94D1-D061C82C2BD0}"/>
              </a:ext>
            </a:extLst>
          </p:cNvPr>
          <p:cNvSpPr txBox="1"/>
          <p:nvPr/>
        </p:nvSpPr>
        <p:spPr>
          <a:xfrm>
            <a:off x="1115569" y="2900948"/>
            <a:ext cx="3284548" cy="646331"/>
          </a:xfrm>
          <a:prstGeom prst="rect">
            <a:avLst/>
          </a:prstGeom>
          <a:noFill/>
        </p:spPr>
        <p:txBody>
          <a:bodyPr wrap="square" rtlCol="0">
            <a:spAutoFit/>
          </a:bodyPr>
          <a:lstStyle/>
          <a:p>
            <a:r>
              <a:rPr lang="en-GB" sz="3600" dirty="0"/>
              <a:t>Memory</a:t>
            </a:r>
          </a:p>
        </p:txBody>
      </p:sp>
      <p:sp>
        <p:nvSpPr>
          <p:cNvPr id="7" name="TextBox 6">
            <a:extLst>
              <a:ext uri="{FF2B5EF4-FFF2-40B4-BE49-F238E27FC236}">
                <a16:creationId xmlns:a16="http://schemas.microsoft.com/office/drawing/2014/main" id="{AE84DFDC-D3A7-0840-A35B-29D36C289BA5}"/>
              </a:ext>
            </a:extLst>
          </p:cNvPr>
          <p:cNvSpPr txBox="1"/>
          <p:nvPr/>
        </p:nvSpPr>
        <p:spPr>
          <a:xfrm>
            <a:off x="1115568" y="4193610"/>
            <a:ext cx="4535423" cy="646331"/>
          </a:xfrm>
          <a:prstGeom prst="rect">
            <a:avLst/>
          </a:prstGeom>
          <a:noFill/>
        </p:spPr>
        <p:txBody>
          <a:bodyPr wrap="square" rtlCol="0">
            <a:spAutoFit/>
          </a:bodyPr>
          <a:lstStyle/>
          <a:p>
            <a:r>
              <a:rPr lang="en-GB" sz="3600" dirty="0"/>
              <a:t>Feedback Amount</a:t>
            </a:r>
          </a:p>
        </p:txBody>
      </p:sp>
      <p:sp>
        <p:nvSpPr>
          <p:cNvPr id="8" name="TextBox 7">
            <a:extLst>
              <a:ext uri="{FF2B5EF4-FFF2-40B4-BE49-F238E27FC236}">
                <a16:creationId xmlns:a16="http://schemas.microsoft.com/office/drawing/2014/main" id="{BF40C602-BA04-D04A-BEEC-D9DB0BB91D4A}"/>
              </a:ext>
            </a:extLst>
          </p:cNvPr>
          <p:cNvSpPr txBox="1"/>
          <p:nvPr/>
        </p:nvSpPr>
        <p:spPr>
          <a:xfrm>
            <a:off x="1115568" y="3547279"/>
            <a:ext cx="4828031" cy="646331"/>
          </a:xfrm>
          <a:prstGeom prst="rect">
            <a:avLst/>
          </a:prstGeom>
          <a:noFill/>
        </p:spPr>
        <p:txBody>
          <a:bodyPr wrap="square" rtlCol="0">
            <a:spAutoFit/>
          </a:bodyPr>
          <a:lstStyle/>
          <a:p>
            <a:r>
              <a:rPr lang="en-GB" sz="3600" dirty="0"/>
              <a:t>Feedback Type</a:t>
            </a:r>
          </a:p>
        </p:txBody>
      </p:sp>
      <p:sp>
        <p:nvSpPr>
          <p:cNvPr id="9" name="TextBox 8">
            <a:extLst>
              <a:ext uri="{FF2B5EF4-FFF2-40B4-BE49-F238E27FC236}">
                <a16:creationId xmlns:a16="http://schemas.microsoft.com/office/drawing/2014/main" id="{97741C53-ADB2-1344-8FF3-A3189BEF101C}"/>
              </a:ext>
            </a:extLst>
          </p:cNvPr>
          <p:cNvSpPr txBox="1"/>
          <p:nvPr/>
        </p:nvSpPr>
        <p:spPr>
          <a:xfrm>
            <a:off x="1115569" y="4839941"/>
            <a:ext cx="3284548" cy="646331"/>
          </a:xfrm>
          <a:prstGeom prst="rect">
            <a:avLst/>
          </a:prstGeom>
          <a:noFill/>
        </p:spPr>
        <p:txBody>
          <a:bodyPr wrap="square" rtlCol="0">
            <a:spAutoFit/>
          </a:bodyPr>
          <a:lstStyle/>
          <a:p>
            <a:r>
              <a:rPr lang="en-GB" sz="3600" dirty="0"/>
              <a:t>Motivation</a:t>
            </a:r>
          </a:p>
        </p:txBody>
      </p:sp>
    </p:spTree>
    <p:extLst>
      <p:ext uri="{BB962C8B-B14F-4D97-AF65-F5344CB8AC3E}">
        <p14:creationId xmlns:p14="http://schemas.microsoft.com/office/powerpoint/2010/main" val="2595923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Systematic Literature Review</a:t>
            </a:r>
          </a:p>
        </p:txBody>
      </p:sp>
      <p:sp>
        <p:nvSpPr>
          <p:cNvPr id="9" name="TextBox 8">
            <a:extLst>
              <a:ext uri="{FF2B5EF4-FFF2-40B4-BE49-F238E27FC236}">
                <a16:creationId xmlns:a16="http://schemas.microsoft.com/office/drawing/2014/main" id="{FA30A73A-2D9D-5240-BF26-71D70B448E8F}"/>
              </a:ext>
            </a:extLst>
          </p:cNvPr>
          <p:cNvSpPr txBox="1"/>
          <p:nvPr/>
        </p:nvSpPr>
        <p:spPr>
          <a:xfrm>
            <a:off x="1115569" y="1885285"/>
            <a:ext cx="9441507" cy="3231654"/>
          </a:xfrm>
          <a:prstGeom prst="rect">
            <a:avLst/>
          </a:prstGeom>
          <a:noFill/>
        </p:spPr>
        <p:txBody>
          <a:bodyPr wrap="square" rtlCol="0">
            <a:spAutoFit/>
          </a:bodyPr>
          <a:lstStyle/>
          <a:p>
            <a:r>
              <a:rPr lang="en-GB" sz="2000" u="sng" dirty="0"/>
              <a:t>Discussion</a:t>
            </a:r>
          </a:p>
          <a:p>
            <a:endParaRPr lang="en-GB" sz="2000" dirty="0"/>
          </a:p>
          <a:p>
            <a:pPr fontAlgn="base"/>
            <a:r>
              <a:rPr lang="en-GB" sz="2000" dirty="0"/>
              <a:t>Students’ perception of feedback can be influenced by the type and amount of feedback given, subsequently their perception of feedback shapes their memory for feedback (Van der </a:t>
            </a:r>
            <a:r>
              <a:rPr lang="en-GB" sz="2000" dirty="0" err="1"/>
              <a:t>Kleij</a:t>
            </a:r>
            <a:r>
              <a:rPr lang="en-GB" sz="2000" dirty="0"/>
              <a:t> &amp; </a:t>
            </a:r>
            <a:r>
              <a:rPr lang="en-GB" sz="2000" dirty="0" err="1"/>
              <a:t>Lipnevich</a:t>
            </a:r>
            <a:r>
              <a:rPr lang="en-GB" sz="2000" dirty="0"/>
              <a:t>, 2020). </a:t>
            </a:r>
          </a:p>
          <a:p>
            <a:pPr fontAlgn="base"/>
            <a:endParaRPr lang="en-GB" sz="2000" dirty="0"/>
          </a:p>
          <a:p>
            <a:pPr fontAlgn="base"/>
            <a:r>
              <a:rPr lang="en-GB" sz="2000" dirty="0"/>
              <a:t>Emotions are instrumental (Hill et al., 2021). </a:t>
            </a:r>
          </a:p>
          <a:p>
            <a:pPr fontAlgn="base"/>
            <a:endParaRPr lang="en-GB" sz="2400" dirty="0"/>
          </a:p>
          <a:p>
            <a:pPr fontAlgn="base"/>
            <a:r>
              <a:rPr lang="en-GB" sz="2000" dirty="0"/>
              <a:t>Students with high motivation are more likely to engage with their feedback due to goal orientation, increased effort and understanding (Li &amp; Tsai, 2017)</a:t>
            </a:r>
          </a:p>
        </p:txBody>
      </p:sp>
    </p:spTree>
    <p:extLst>
      <p:ext uri="{BB962C8B-B14F-4D97-AF65-F5344CB8AC3E}">
        <p14:creationId xmlns:p14="http://schemas.microsoft.com/office/powerpoint/2010/main" val="1729126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Systematic Literature Review</a:t>
            </a:r>
          </a:p>
        </p:txBody>
      </p:sp>
      <p:sp>
        <p:nvSpPr>
          <p:cNvPr id="4" name="TextBox 3">
            <a:extLst>
              <a:ext uri="{FF2B5EF4-FFF2-40B4-BE49-F238E27FC236}">
                <a16:creationId xmlns:a16="http://schemas.microsoft.com/office/drawing/2014/main" id="{A1AD02E3-4122-D445-A315-4D9778006EF3}"/>
              </a:ext>
            </a:extLst>
          </p:cNvPr>
          <p:cNvSpPr txBox="1"/>
          <p:nvPr/>
        </p:nvSpPr>
        <p:spPr>
          <a:xfrm>
            <a:off x="1115569" y="1885285"/>
            <a:ext cx="9441507" cy="3477875"/>
          </a:xfrm>
          <a:prstGeom prst="rect">
            <a:avLst/>
          </a:prstGeom>
          <a:noFill/>
        </p:spPr>
        <p:txBody>
          <a:bodyPr wrap="square" rtlCol="0">
            <a:spAutoFit/>
          </a:bodyPr>
          <a:lstStyle/>
          <a:p>
            <a:r>
              <a:rPr lang="en-GB" sz="2000" u="sng" dirty="0"/>
              <a:t>Limitations</a:t>
            </a:r>
          </a:p>
          <a:p>
            <a:endParaRPr lang="en-GB" sz="2000" dirty="0"/>
          </a:p>
          <a:p>
            <a:pPr fontAlgn="base"/>
            <a:r>
              <a:rPr lang="en-GB" sz="2000" dirty="0"/>
              <a:t>1. Limited studies containing all relevant elements</a:t>
            </a:r>
          </a:p>
          <a:p>
            <a:pPr fontAlgn="base"/>
            <a:endParaRPr lang="en-GB" sz="2000" dirty="0"/>
          </a:p>
          <a:p>
            <a:pPr fontAlgn="base"/>
            <a:r>
              <a:rPr lang="en-GB" sz="2000" dirty="0"/>
              <a:t>2. Gender bias</a:t>
            </a:r>
          </a:p>
          <a:p>
            <a:pPr fontAlgn="base"/>
            <a:endParaRPr lang="en-GB" sz="2000" dirty="0"/>
          </a:p>
          <a:p>
            <a:pPr fontAlgn="base"/>
            <a:r>
              <a:rPr lang="en-GB" sz="2000" dirty="0"/>
              <a:t>3. Self-reported measures</a:t>
            </a:r>
          </a:p>
          <a:p>
            <a:pPr fontAlgn="base"/>
            <a:endParaRPr lang="en-GB" sz="2000" dirty="0"/>
          </a:p>
          <a:p>
            <a:pPr fontAlgn="base"/>
            <a:r>
              <a:rPr lang="en-GB" sz="2000" dirty="0"/>
              <a:t>4. Sample size</a:t>
            </a:r>
          </a:p>
          <a:p>
            <a:pPr fontAlgn="base"/>
            <a:endParaRPr lang="en-GB" sz="2000" dirty="0"/>
          </a:p>
          <a:p>
            <a:pPr fontAlgn="base"/>
            <a:r>
              <a:rPr lang="en-GB" sz="2000" dirty="0"/>
              <a:t>5. Relevant papers potentially not located </a:t>
            </a:r>
          </a:p>
        </p:txBody>
      </p:sp>
    </p:spTree>
    <p:extLst>
      <p:ext uri="{BB962C8B-B14F-4D97-AF65-F5344CB8AC3E}">
        <p14:creationId xmlns:p14="http://schemas.microsoft.com/office/powerpoint/2010/main" val="14961113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Research Paper</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69" y="1885285"/>
            <a:ext cx="9441507" cy="4401205"/>
          </a:xfrm>
          <a:prstGeom prst="rect">
            <a:avLst/>
          </a:prstGeom>
          <a:noFill/>
        </p:spPr>
        <p:txBody>
          <a:bodyPr wrap="square" rtlCol="0">
            <a:spAutoFit/>
          </a:bodyPr>
          <a:lstStyle/>
          <a:p>
            <a:pPr algn="ctr"/>
            <a:r>
              <a:rPr lang="en-GB" sz="4800" b="1" dirty="0"/>
              <a:t>Memory for Assessment Feedback in Higher Education: Does self-reported student motivation influence this process? </a:t>
            </a:r>
            <a:endParaRPr lang="en-GB" sz="4800" dirty="0"/>
          </a:p>
          <a:p>
            <a:endParaRPr lang="en-GB" sz="2000" dirty="0"/>
          </a:p>
          <a:p>
            <a:pPr fontAlgn="base"/>
            <a:endParaRPr lang="en-GB" sz="2000" dirty="0"/>
          </a:p>
        </p:txBody>
      </p:sp>
    </p:spTree>
    <p:extLst>
      <p:ext uri="{BB962C8B-B14F-4D97-AF65-F5344CB8AC3E}">
        <p14:creationId xmlns:p14="http://schemas.microsoft.com/office/powerpoint/2010/main" val="9450380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Research Paper</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69" y="1596909"/>
            <a:ext cx="9441507" cy="1015663"/>
          </a:xfrm>
          <a:prstGeom prst="rect">
            <a:avLst/>
          </a:prstGeom>
          <a:noFill/>
        </p:spPr>
        <p:txBody>
          <a:bodyPr wrap="square" rtlCol="0">
            <a:spAutoFit/>
          </a:bodyPr>
          <a:lstStyle/>
          <a:p>
            <a:r>
              <a:rPr lang="en-GB" sz="2000" u="sng" dirty="0"/>
              <a:t>Current Study</a:t>
            </a:r>
          </a:p>
          <a:p>
            <a:endParaRPr lang="en-GB" sz="2000" dirty="0"/>
          </a:p>
          <a:p>
            <a:pPr fontAlgn="base"/>
            <a:endParaRPr lang="en-GB" sz="2000" dirty="0"/>
          </a:p>
        </p:txBody>
      </p:sp>
      <p:sp>
        <p:nvSpPr>
          <p:cNvPr id="3" name="TextBox 2">
            <a:extLst>
              <a:ext uri="{FF2B5EF4-FFF2-40B4-BE49-F238E27FC236}">
                <a16:creationId xmlns:a16="http://schemas.microsoft.com/office/drawing/2014/main" id="{85E2B385-8727-FD42-A0D4-33FB6AF21F59}"/>
              </a:ext>
            </a:extLst>
          </p:cNvPr>
          <p:cNvSpPr txBox="1"/>
          <p:nvPr/>
        </p:nvSpPr>
        <p:spPr>
          <a:xfrm>
            <a:off x="1115569" y="2104741"/>
            <a:ext cx="5266944" cy="4093428"/>
          </a:xfrm>
          <a:prstGeom prst="rect">
            <a:avLst/>
          </a:prstGeom>
          <a:noFill/>
        </p:spPr>
        <p:txBody>
          <a:bodyPr wrap="square" rtlCol="0">
            <a:spAutoFit/>
          </a:bodyPr>
          <a:lstStyle/>
          <a:p>
            <a:r>
              <a:rPr lang="en-GB" sz="2000" dirty="0"/>
              <a:t>The research questions:</a:t>
            </a:r>
          </a:p>
          <a:p>
            <a:endParaRPr lang="en-GB" sz="2000" dirty="0"/>
          </a:p>
          <a:p>
            <a:r>
              <a:rPr lang="en-GB" sz="2000" dirty="0"/>
              <a:t>To explore whether students will remember negative feedback more than positive feedback and whether memory will be worse for extended feedback comments compared to limited feedback comments. </a:t>
            </a:r>
          </a:p>
          <a:p>
            <a:endParaRPr lang="en-GB" sz="2000" dirty="0"/>
          </a:p>
          <a:p>
            <a:r>
              <a:rPr lang="en-GB" sz="2000" dirty="0"/>
              <a:t>To explore whether students who report higher levels of motivation remember more feedback comments than those who report lower levels of motivation, regardless of feedback type. </a:t>
            </a:r>
          </a:p>
        </p:txBody>
      </p:sp>
      <p:sp>
        <p:nvSpPr>
          <p:cNvPr id="5" name="TextBox 4">
            <a:extLst>
              <a:ext uri="{FF2B5EF4-FFF2-40B4-BE49-F238E27FC236}">
                <a16:creationId xmlns:a16="http://schemas.microsoft.com/office/drawing/2014/main" id="{1ACCE099-B6A6-4742-8188-D078805EFC46}"/>
              </a:ext>
            </a:extLst>
          </p:cNvPr>
          <p:cNvSpPr txBox="1"/>
          <p:nvPr/>
        </p:nvSpPr>
        <p:spPr>
          <a:xfrm>
            <a:off x="6096000" y="2106360"/>
            <a:ext cx="5266944" cy="4401205"/>
          </a:xfrm>
          <a:prstGeom prst="rect">
            <a:avLst/>
          </a:prstGeom>
          <a:noFill/>
        </p:spPr>
        <p:txBody>
          <a:bodyPr wrap="square" rtlCol="0">
            <a:spAutoFit/>
          </a:bodyPr>
          <a:lstStyle/>
          <a:p>
            <a:r>
              <a:rPr lang="en-GB" sz="2000" dirty="0"/>
              <a:t>Research hypotheses</a:t>
            </a:r>
          </a:p>
          <a:p>
            <a:endParaRPr lang="en-GB" sz="2000" dirty="0"/>
          </a:p>
          <a:p>
            <a:pPr marL="457200" indent="-457200">
              <a:buAutoNum type="arabicPeriod"/>
            </a:pPr>
            <a:r>
              <a:rPr lang="en-GB" sz="2000" dirty="0"/>
              <a:t>Students will remember significantly more negative feedback than positive feedback comments.</a:t>
            </a:r>
          </a:p>
          <a:p>
            <a:pPr marL="457200" indent="-457200">
              <a:buAutoNum type="arabicPeriod"/>
            </a:pPr>
            <a:endParaRPr lang="en-GB" sz="2000" dirty="0"/>
          </a:p>
          <a:p>
            <a:pPr marL="457200" indent="-457200">
              <a:buAutoNum type="arabicPeriod"/>
            </a:pPr>
            <a:r>
              <a:rPr lang="en-GB" sz="2000" dirty="0"/>
              <a:t>Memory of feedback comments will be significantly better when there are fewer comments.</a:t>
            </a:r>
          </a:p>
          <a:p>
            <a:pPr marL="457200" indent="-457200">
              <a:buAutoNum type="arabicPeriod"/>
            </a:pPr>
            <a:endParaRPr lang="en-GB" sz="2000" dirty="0"/>
          </a:p>
          <a:p>
            <a:pPr marL="457200" indent="-457200">
              <a:buAutoNum type="arabicPeriod"/>
            </a:pPr>
            <a:r>
              <a:rPr lang="en-GB" sz="2000" dirty="0"/>
              <a:t>Students who report higher levels of motivation will remember more feedback than those who report lower levels of motivation, regardless of feedback type</a:t>
            </a:r>
          </a:p>
        </p:txBody>
      </p:sp>
    </p:spTree>
    <p:extLst>
      <p:ext uri="{BB962C8B-B14F-4D97-AF65-F5344CB8AC3E}">
        <p14:creationId xmlns:p14="http://schemas.microsoft.com/office/powerpoint/2010/main" val="33632342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Research Paper</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69" y="1885285"/>
            <a:ext cx="9441507" cy="4401205"/>
          </a:xfrm>
          <a:prstGeom prst="rect">
            <a:avLst/>
          </a:prstGeom>
          <a:noFill/>
        </p:spPr>
        <p:txBody>
          <a:bodyPr wrap="square" rtlCol="0">
            <a:spAutoFit/>
          </a:bodyPr>
          <a:lstStyle/>
          <a:p>
            <a:r>
              <a:rPr lang="en-GB" sz="2000" u="sng" dirty="0"/>
              <a:t>Methods</a:t>
            </a:r>
          </a:p>
          <a:p>
            <a:endParaRPr lang="en-GB" sz="2000" u="sng" dirty="0"/>
          </a:p>
          <a:p>
            <a:endParaRPr lang="en-GB" sz="2000" u="sng" dirty="0"/>
          </a:p>
          <a:p>
            <a:pPr marL="342900" indent="-342900">
              <a:buFont typeface="Arial" panose="020B0604020202020204" pitchFamily="34" charset="0"/>
              <a:buChar char="•"/>
            </a:pPr>
            <a:r>
              <a:rPr lang="en-GB" sz="2000" dirty="0"/>
              <a:t>Participants</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Design</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Materials</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Procedure</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endParaRPr lang="en-GB" sz="2000" dirty="0"/>
          </a:p>
          <a:p>
            <a:endParaRPr lang="en-GB" sz="2000" dirty="0"/>
          </a:p>
          <a:p>
            <a:pPr fontAlgn="base"/>
            <a:endParaRPr lang="en-GB" sz="2000" dirty="0"/>
          </a:p>
        </p:txBody>
      </p:sp>
    </p:spTree>
    <p:extLst>
      <p:ext uri="{BB962C8B-B14F-4D97-AF65-F5344CB8AC3E}">
        <p14:creationId xmlns:p14="http://schemas.microsoft.com/office/powerpoint/2010/main" val="4066377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Research Paper</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69" y="1885285"/>
            <a:ext cx="9441507" cy="3785652"/>
          </a:xfrm>
          <a:prstGeom prst="rect">
            <a:avLst/>
          </a:prstGeom>
          <a:noFill/>
        </p:spPr>
        <p:txBody>
          <a:bodyPr wrap="square" rtlCol="0">
            <a:spAutoFit/>
          </a:bodyPr>
          <a:lstStyle/>
          <a:p>
            <a:r>
              <a:rPr lang="en-GB" sz="2000" u="sng" dirty="0"/>
              <a:t>Results</a:t>
            </a:r>
          </a:p>
          <a:p>
            <a:endParaRPr lang="en-GB" sz="2000" u="sng" dirty="0"/>
          </a:p>
          <a:p>
            <a:endParaRPr lang="en-GB" sz="2000" u="sng" dirty="0"/>
          </a:p>
          <a:p>
            <a:pPr marL="342900" indent="-342900">
              <a:buFont typeface="Arial" panose="020B0604020202020204" pitchFamily="34" charset="0"/>
              <a:buChar char="•"/>
            </a:pPr>
            <a:r>
              <a:rPr lang="en-GB" sz="2000" dirty="0"/>
              <a:t>High motivation group remembered more feedback than the low motivation group</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Limited feedback was better remembered than extended feedback</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No differences were found in memory performance recall between negative and positive feedback</a:t>
            </a:r>
          </a:p>
          <a:p>
            <a:endParaRPr lang="en-GB" sz="2000" dirty="0"/>
          </a:p>
          <a:p>
            <a:pPr fontAlgn="base"/>
            <a:endParaRPr lang="en-GB" sz="2000" dirty="0"/>
          </a:p>
        </p:txBody>
      </p:sp>
    </p:spTree>
    <p:extLst>
      <p:ext uri="{BB962C8B-B14F-4D97-AF65-F5344CB8AC3E}">
        <p14:creationId xmlns:p14="http://schemas.microsoft.com/office/powerpoint/2010/main" val="33924179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Research Paper</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69" y="1885285"/>
            <a:ext cx="9441507" cy="3170099"/>
          </a:xfrm>
          <a:prstGeom prst="rect">
            <a:avLst/>
          </a:prstGeom>
          <a:noFill/>
        </p:spPr>
        <p:txBody>
          <a:bodyPr wrap="square" rtlCol="0">
            <a:spAutoFit/>
          </a:bodyPr>
          <a:lstStyle/>
          <a:p>
            <a:r>
              <a:rPr lang="en-GB" sz="2000" u="sng" dirty="0"/>
              <a:t>Discussion</a:t>
            </a:r>
          </a:p>
          <a:p>
            <a:endParaRPr lang="en-GB" sz="2000" u="sng" dirty="0"/>
          </a:p>
          <a:p>
            <a:r>
              <a:rPr lang="en-GB" sz="2000" dirty="0"/>
              <a:t>Suggestions for HE educators when giving feedback based on the findings of this study include giving limited feedback, and to assess student’s motivation levels. Following this assessment, any students lacking motivation could be supported to develop their motivation to engage so that they are more likely to utilise the feedback that they are given and achieve their desired outcomes. </a:t>
            </a:r>
          </a:p>
          <a:p>
            <a:r>
              <a:rPr lang="en-GB" sz="2000" dirty="0"/>
              <a:t> </a:t>
            </a:r>
          </a:p>
          <a:p>
            <a:endParaRPr lang="en-GB" sz="2000" dirty="0"/>
          </a:p>
          <a:p>
            <a:pPr fontAlgn="base"/>
            <a:endParaRPr lang="en-GB" sz="2000" dirty="0"/>
          </a:p>
        </p:txBody>
      </p:sp>
    </p:spTree>
    <p:extLst>
      <p:ext uri="{BB962C8B-B14F-4D97-AF65-F5344CB8AC3E}">
        <p14:creationId xmlns:p14="http://schemas.microsoft.com/office/powerpoint/2010/main" val="27276670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Reflective Chapter</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69" y="1885285"/>
            <a:ext cx="9441507" cy="1015663"/>
          </a:xfrm>
          <a:prstGeom prst="rect">
            <a:avLst/>
          </a:prstGeom>
          <a:noFill/>
        </p:spPr>
        <p:txBody>
          <a:bodyPr wrap="square" rtlCol="0">
            <a:spAutoFit/>
          </a:bodyPr>
          <a:lstStyle/>
          <a:p>
            <a:r>
              <a:rPr lang="en-GB" sz="2000" u="sng" dirty="0"/>
              <a:t>Gibb’s (1988) Cycle and RDF framework (CRAC, 2011) </a:t>
            </a:r>
          </a:p>
          <a:p>
            <a:endParaRPr lang="en-GB" sz="2000" dirty="0"/>
          </a:p>
          <a:p>
            <a:pPr fontAlgn="base"/>
            <a:endParaRPr lang="en-GB" sz="2000" dirty="0"/>
          </a:p>
        </p:txBody>
      </p:sp>
      <p:pic>
        <p:nvPicPr>
          <p:cNvPr id="9218" name="Picture 2" descr="Gibbs&amp;#39; Reflective Cycle | The University of Edinburgh">
            <a:extLst>
              <a:ext uri="{FF2B5EF4-FFF2-40B4-BE49-F238E27FC236}">
                <a16:creationId xmlns:a16="http://schemas.microsoft.com/office/drawing/2014/main" id="{8C5486A4-9E38-1847-8E1E-C47E36A19D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569" y="2393116"/>
            <a:ext cx="4221480" cy="422148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Week in Review: Researcher Development Edition – Meta Science: Research as  a Complex System">
            <a:extLst>
              <a:ext uri="{FF2B5EF4-FFF2-40B4-BE49-F238E27FC236}">
                <a16:creationId xmlns:a16="http://schemas.microsoft.com/office/drawing/2014/main" id="{E5F03EEC-9FDE-054E-89D4-7C433868C4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3962" y="2393116"/>
            <a:ext cx="4497957" cy="4464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3664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References</a:t>
            </a:r>
          </a:p>
        </p:txBody>
      </p:sp>
      <p:sp>
        <p:nvSpPr>
          <p:cNvPr id="6" name="TextBox 5">
            <a:extLst>
              <a:ext uri="{FF2B5EF4-FFF2-40B4-BE49-F238E27FC236}">
                <a16:creationId xmlns:a16="http://schemas.microsoft.com/office/drawing/2014/main" id="{4ABA46B4-C146-9D4D-936B-562B91B55375}"/>
              </a:ext>
            </a:extLst>
          </p:cNvPr>
          <p:cNvSpPr txBox="1"/>
          <p:nvPr/>
        </p:nvSpPr>
        <p:spPr>
          <a:xfrm>
            <a:off x="1115569" y="1574389"/>
            <a:ext cx="9441507" cy="5601533"/>
          </a:xfrm>
          <a:prstGeom prst="rect">
            <a:avLst/>
          </a:prstGeom>
          <a:noFill/>
        </p:spPr>
        <p:txBody>
          <a:bodyPr wrap="square" rtlCol="0">
            <a:spAutoFit/>
          </a:bodyPr>
          <a:lstStyle/>
          <a:p>
            <a:pPr indent="-457200"/>
            <a:r>
              <a:rPr lang="en-GB" sz="1200" dirty="0"/>
              <a:t>Careers Research and Advisory Centre (CRAC). (2011). </a:t>
            </a:r>
            <a:r>
              <a:rPr lang="en-GB" sz="1200" i="1" dirty="0"/>
              <a:t>Researcher Development Framework</a:t>
            </a:r>
            <a:r>
              <a:rPr lang="en-GB" sz="1200" dirty="0"/>
              <a:t>[</a:t>
            </a:r>
            <a:r>
              <a:rPr lang="en-GB" sz="1200" dirty="0" err="1"/>
              <a:t>Ebook</a:t>
            </a:r>
            <a:r>
              <a:rPr lang="en-GB" sz="1200" dirty="0"/>
              <a:t>] (2nd ed.). Retrieved 1 April 2021, from.</a:t>
            </a:r>
          </a:p>
          <a:p>
            <a:pPr indent="-457200"/>
            <a:endParaRPr lang="en-GB" sz="1200" dirty="0"/>
          </a:p>
          <a:p>
            <a:pPr indent="-457200"/>
            <a:r>
              <a:rPr lang="en-GB" sz="1200" i="1" dirty="0"/>
              <a:t>Critical Appraisal Skills Programme (2018). CASP (Review) Checklist. [online] Available at: URL. Accessed: Date Accessed. </a:t>
            </a:r>
            <a:endParaRPr lang="en-GB" sz="1200" dirty="0"/>
          </a:p>
          <a:p>
            <a:pPr indent="-457200"/>
            <a:endParaRPr lang="en-GB" sz="1200" dirty="0"/>
          </a:p>
          <a:p>
            <a:pPr indent="-457200"/>
            <a:r>
              <a:rPr lang="en-GB" sz="1200" dirty="0" err="1"/>
              <a:t>Cutumisu</a:t>
            </a:r>
            <a:r>
              <a:rPr lang="en-GB" sz="1200" dirty="0"/>
              <a:t>, M., &amp; Schwartz, D. (2018). The impact of critical feedback choice on students' revision, performance, learning, and memory. </a:t>
            </a:r>
            <a:r>
              <a:rPr lang="en-GB" sz="1200" i="1" dirty="0"/>
              <a:t>Computers In Human </a:t>
            </a:r>
            <a:r>
              <a:rPr lang="en-GB" sz="1200" i="1" dirty="0" err="1"/>
              <a:t>Behavior</a:t>
            </a:r>
            <a:r>
              <a:rPr lang="en-GB" sz="1200" dirty="0"/>
              <a:t>, </a:t>
            </a:r>
            <a:r>
              <a:rPr lang="en-GB" sz="1200" i="1" dirty="0"/>
              <a:t>78</a:t>
            </a:r>
            <a:r>
              <a:rPr lang="en-GB" sz="1200" dirty="0"/>
              <a:t>, 351-367. </a:t>
            </a:r>
            <a:r>
              <a:rPr lang="en-GB" sz="1200" u="sng" dirty="0">
                <a:hlinkClick r:id="rId2"/>
              </a:rPr>
              <a:t>https://doi.org/10.1016/j.chb.2017.06.029</a:t>
            </a:r>
            <a:r>
              <a:rPr lang="en-GB" sz="1200" dirty="0"/>
              <a:t> </a:t>
            </a:r>
          </a:p>
          <a:p>
            <a:pPr indent="-457200"/>
            <a:endParaRPr lang="en-GB" sz="1200" dirty="0"/>
          </a:p>
          <a:p>
            <a:pPr indent="-457200"/>
            <a:r>
              <a:rPr lang="en-GB" sz="1200" dirty="0"/>
              <a:t>Gibbs, G. (1988). </a:t>
            </a:r>
            <a:r>
              <a:rPr lang="en-GB" sz="1200" i="1" dirty="0"/>
              <a:t>Learning by Doing: A Guide to Teaching and Learning Methods</a:t>
            </a:r>
            <a:r>
              <a:rPr lang="en-GB" sz="1200" dirty="0"/>
              <a:t>. Further Education Unit.</a:t>
            </a:r>
          </a:p>
          <a:p>
            <a:pPr indent="-457200"/>
            <a:endParaRPr lang="en-GB" sz="1200" dirty="0"/>
          </a:p>
          <a:p>
            <a:pPr indent="-457200"/>
            <a:r>
              <a:rPr lang="en-GB" sz="1200" dirty="0"/>
              <a:t>Hill, J., Berlin, K., Choate, J., Cravens-Brown, L., McKendrick-Calder, L., &amp; Smith, S. (2021). Exploring the Emotional Responses of Undergraduate Students to Assessment Feedback: Implications for Instructors. </a:t>
            </a:r>
            <a:r>
              <a:rPr lang="en-GB" sz="1200" i="1" dirty="0"/>
              <a:t>Teaching &amp; Learning Inquiry</a:t>
            </a:r>
            <a:r>
              <a:rPr lang="en-GB" sz="1200" dirty="0"/>
              <a:t>, </a:t>
            </a:r>
            <a:r>
              <a:rPr lang="en-GB" sz="1200" i="1" dirty="0"/>
              <a:t>9</a:t>
            </a:r>
            <a:r>
              <a:rPr lang="en-GB" sz="1200" dirty="0"/>
              <a:t>(1), 294-316. </a:t>
            </a:r>
            <a:r>
              <a:rPr lang="en-GB" sz="1200" u="sng" dirty="0">
                <a:hlinkClick r:id="rId3"/>
              </a:rPr>
              <a:t>https://doi.org/10.20343/9.1.20</a:t>
            </a:r>
            <a:r>
              <a:rPr lang="en-GB" sz="1200" dirty="0"/>
              <a:t> </a:t>
            </a:r>
          </a:p>
          <a:p>
            <a:pPr indent="-457200"/>
            <a:endParaRPr lang="en-GB" sz="1200" dirty="0"/>
          </a:p>
          <a:p>
            <a:pPr indent="-457200"/>
            <a:r>
              <a:rPr lang="en-GB" sz="1200" dirty="0"/>
              <a:t>Hong QN, </a:t>
            </a:r>
            <a:r>
              <a:rPr lang="en-GB" sz="1200" dirty="0" err="1"/>
              <a:t>Pluye</a:t>
            </a:r>
            <a:r>
              <a:rPr lang="en-GB" sz="1200" dirty="0"/>
              <a:t> P, </a:t>
            </a:r>
            <a:r>
              <a:rPr lang="en-GB" sz="1200" dirty="0" err="1"/>
              <a:t>Fàbregues</a:t>
            </a:r>
            <a:r>
              <a:rPr lang="en-GB" sz="1200" dirty="0"/>
              <a:t> S, Bartlett G, Boardman F, Cargo M, </a:t>
            </a:r>
            <a:r>
              <a:rPr lang="en-GB" sz="1200" dirty="0" err="1"/>
              <a:t>Dagenais</a:t>
            </a:r>
            <a:r>
              <a:rPr lang="en-GB" sz="1200" dirty="0"/>
              <a:t> P, Gagnon M-P, Griffiths F, </a:t>
            </a:r>
            <a:r>
              <a:rPr lang="en-GB" sz="1200" dirty="0" err="1"/>
              <a:t>Nicolau</a:t>
            </a:r>
            <a:r>
              <a:rPr lang="en-GB" sz="1200" dirty="0"/>
              <a:t> B, </a:t>
            </a:r>
            <a:r>
              <a:rPr lang="en-GB" sz="1200" dirty="0" err="1"/>
              <a:t>O’Cathain</a:t>
            </a:r>
            <a:r>
              <a:rPr lang="en-GB" sz="1200" dirty="0"/>
              <a:t> A, Rousseau M-C, </a:t>
            </a:r>
            <a:r>
              <a:rPr lang="en-GB" sz="1200" dirty="0" err="1"/>
              <a:t>Vedel</a:t>
            </a:r>
            <a:r>
              <a:rPr lang="en-GB" sz="1200" dirty="0"/>
              <a:t> I. (2018) Mixed Methods Appraisal Tool (MMAT), version 2018. Registration of Copyright (#1148552), Canadian Intellectual Property Office, Industry Canada. </a:t>
            </a:r>
          </a:p>
          <a:p>
            <a:pPr indent="-457200"/>
            <a:endParaRPr lang="en-GB" sz="1200" dirty="0"/>
          </a:p>
          <a:p>
            <a:pPr indent="-457200"/>
            <a:r>
              <a:rPr lang="en-GB" sz="1200" dirty="0"/>
              <a:t>Li, L., &amp; Tsai, C. (2017). Accessing online learning material: Quantitative </a:t>
            </a:r>
            <a:r>
              <a:rPr lang="en-GB" sz="1200" dirty="0" err="1"/>
              <a:t>behavior</a:t>
            </a:r>
            <a:r>
              <a:rPr lang="en-GB" sz="1200" dirty="0"/>
              <a:t> patterns and their effects on motivation and learning performance. </a:t>
            </a:r>
            <a:r>
              <a:rPr lang="en-GB" sz="1200" i="1" dirty="0"/>
              <a:t>Computers &amp; Education</a:t>
            </a:r>
            <a:r>
              <a:rPr lang="en-GB" sz="1200" dirty="0"/>
              <a:t>, </a:t>
            </a:r>
            <a:r>
              <a:rPr lang="en-GB" sz="1200" i="1" dirty="0"/>
              <a:t>114</a:t>
            </a:r>
            <a:r>
              <a:rPr lang="en-GB" sz="1200" dirty="0"/>
              <a:t>, 286-297. </a:t>
            </a:r>
            <a:r>
              <a:rPr lang="en-GB" sz="1200" u="sng" dirty="0">
                <a:hlinkClick r:id="rId4"/>
              </a:rPr>
              <a:t>https://doi.org/10.1016/j.compedu.2017.07.007</a:t>
            </a:r>
            <a:endParaRPr lang="en-GB" sz="1200" dirty="0"/>
          </a:p>
          <a:p>
            <a:pPr indent="-457200"/>
            <a:endParaRPr lang="en-GB" sz="1200" dirty="0"/>
          </a:p>
          <a:p>
            <a:pPr indent="-457200"/>
            <a:endParaRPr lang="en-GB" sz="1200" dirty="0"/>
          </a:p>
          <a:p>
            <a:pPr indent="-457200"/>
            <a:r>
              <a:rPr lang="en-GB" sz="1200" dirty="0"/>
              <a:t>Van der </a:t>
            </a:r>
            <a:r>
              <a:rPr lang="en-GB" sz="1200" dirty="0" err="1"/>
              <a:t>Kleij</a:t>
            </a:r>
            <a:r>
              <a:rPr lang="en-GB" sz="1200" dirty="0"/>
              <a:t>, F., &amp; </a:t>
            </a:r>
            <a:r>
              <a:rPr lang="en-GB" sz="1200" dirty="0" err="1"/>
              <a:t>Lipnevich</a:t>
            </a:r>
            <a:r>
              <a:rPr lang="en-GB" sz="1200" dirty="0"/>
              <a:t>, A. (2020). Student perceptions of assessment feedback: a critical scoping review and call for research. </a:t>
            </a:r>
            <a:r>
              <a:rPr lang="en-GB" sz="1200" i="1" dirty="0"/>
              <a:t>Educational Assessment, Evaluation And Accountability</a:t>
            </a:r>
            <a:r>
              <a:rPr lang="en-GB" sz="1200" dirty="0"/>
              <a:t>, </a:t>
            </a:r>
            <a:r>
              <a:rPr lang="en-GB" sz="1200" i="1" dirty="0"/>
              <a:t>33</a:t>
            </a:r>
            <a:r>
              <a:rPr lang="en-GB" sz="1200" dirty="0"/>
              <a:t>(2), 345-373. </a:t>
            </a:r>
            <a:r>
              <a:rPr lang="en-GB" sz="1200" u="sng" dirty="0">
                <a:hlinkClick r:id="rId5"/>
              </a:rPr>
              <a:t>https://doi.org/10.1007/s11092-020-09331-x</a:t>
            </a:r>
            <a:r>
              <a:rPr lang="en-GB" sz="1200" dirty="0"/>
              <a:t> </a:t>
            </a:r>
          </a:p>
          <a:p>
            <a:pPr indent="-457200"/>
            <a:endParaRPr lang="en-GB" sz="1200" dirty="0"/>
          </a:p>
          <a:p>
            <a:pPr indent="-457200"/>
            <a:r>
              <a:rPr lang="en-GB" sz="1200" dirty="0"/>
              <a:t>Wisniewski, B., </a:t>
            </a:r>
            <a:r>
              <a:rPr lang="en-GB" sz="1200" dirty="0" err="1"/>
              <a:t>Zierer</a:t>
            </a:r>
            <a:r>
              <a:rPr lang="en-GB" sz="1200" dirty="0"/>
              <a:t>, K., &amp; Hattie, J. (2020). The Power of Feedback Revisited: A Meta-Analysis of Educational Feedback Research. </a:t>
            </a:r>
            <a:r>
              <a:rPr lang="en-GB" sz="1200" i="1" dirty="0"/>
              <a:t>Frontiers In Psychology</a:t>
            </a:r>
            <a:r>
              <a:rPr lang="en-GB" sz="1200" dirty="0"/>
              <a:t>, </a:t>
            </a:r>
            <a:r>
              <a:rPr lang="en-GB" sz="1200" i="1" dirty="0"/>
              <a:t>10</a:t>
            </a:r>
            <a:r>
              <a:rPr lang="en-GB" sz="1200" dirty="0"/>
              <a:t>. </a:t>
            </a:r>
            <a:r>
              <a:rPr lang="en-GB" sz="1200" u="sng" dirty="0">
                <a:hlinkClick r:id="rId6"/>
              </a:rPr>
              <a:t>https://doi.org/10.3389/fpsyg.2019.03087</a:t>
            </a:r>
            <a:r>
              <a:rPr lang="en-GB" sz="1200" dirty="0"/>
              <a:t> </a:t>
            </a:r>
          </a:p>
          <a:p>
            <a:endParaRPr lang="en-GB" sz="1600" dirty="0"/>
          </a:p>
          <a:p>
            <a:endParaRPr lang="en-GB" dirty="0"/>
          </a:p>
        </p:txBody>
      </p:sp>
    </p:spTree>
    <p:extLst>
      <p:ext uri="{BB962C8B-B14F-4D97-AF65-F5344CB8AC3E}">
        <p14:creationId xmlns:p14="http://schemas.microsoft.com/office/powerpoint/2010/main" val="111828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0EA80-A59A-AC4C-890C-6777D371C72A}"/>
              </a:ext>
            </a:extLst>
          </p:cNvPr>
          <p:cNvSpPr>
            <a:spLocks noGrp="1"/>
          </p:cNvSpPr>
          <p:nvPr>
            <p:ph type="title"/>
          </p:nvPr>
        </p:nvSpPr>
        <p:spPr>
          <a:xfrm>
            <a:off x="1634924" y="808056"/>
            <a:ext cx="7958331" cy="1077229"/>
          </a:xfrm>
        </p:spPr>
        <p:txBody>
          <a:bodyPr/>
          <a:lstStyle/>
          <a:p>
            <a:pPr algn="ctr"/>
            <a:r>
              <a:rPr lang="en-GB" dirty="0"/>
              <a:t>Thank you!</a:t>
            </a:r>
          </a:p>
        </p:txBody>
      </p:sp>
      <p:sp>
        <p:nvSpPr>
          <p:cNvPr id="6" name="TextBox 5">
            <a:extLst>
              <a:ext uri="{FF2B5EF4-FFF2-40B4-BE49-F238E27FC236}">
                <a16:creationId xmlns:a16="http://schemas.microsoft.com/office/drawing/2014/main" id="{4ABA46B4-C146-9D4D-936B-562B91B55375}"/>
              </a:ext>
            </a:extLst>
          </p:cNvPr>
          <p:cNvSpPr txBox="1"/>
          <p:nvPr/>
        </p:nvSpPr>
        <p:spPr>
          <a:xfrm>
            <a:off x="893335" y="1885285"/>
            <a:ext cx="9441507" cy="3785652"/>
          </a:xfrm>
          <a:prstGeom prst="rect">
            <a:avLst/>
          </a:prstGeom>
          <a:noFill/>
        </p:spPr>
        <p:txBody>
          <a:bodyPr wrap="square" rtlCol="0">
            <a:spAutoFit/>
          </a:bodyPr>
          <a:lstStyle/>
          <a:p>
            <a:pPr algn="ctr"/>
            <a:endParaRPr lang="en-GB" sz="2000" dirty="0"/>
          </a:p>
          <a:p>
            <a:pPr algn="ctr" fontAlgn="base"/>
            <a:r>
              <a:rPr lang="en-GB" sz="2000" dirty="0"/>
              <a:t>Acknowledgements to: </a:t>
            </a:r>
          </a:p>
          <a:p>
            <a:pPr algn="ctr" fontAlgn="base"/>
            <a:endParaRPr lang="en-GB" sz="2000" dirty="0"/>
          </a:p>
          <a:p>
            <a:pPr algn="ctr" fontAlgn="base"/>
            <a:r>
              <a:rPr lang="en-GB" sz="2000" dirty="0"/>
              <a:t>Dr Kate Williams</a:t>
            </a:r>
          </a:p>
          <a:p>
            <a:pPr algn="ctr" fontAlgn="base"/>
            <a:endParaRPr lang="en-GB" sz="2000" dirty="0"/>
          </a:p>
          <a:p>
            <a:pPr algn="ctr" fontAlgn="base"/>
            <a:r>
              <a:rPr lang="en-GB" sz="2000" dirty="0"/>
              <a:t>Dr Ceri Phelps</a:t>
            </a:r>
          </a:p>
          <a:p>
            <a:pPr algn="ctr" fontAlgn="base"/>
            <a:endParaRPr lang="en-GB" sz="2000" dirty="0"/>
          </a:p>
          <a:p>
            <a:pPr algn="ctr" fontAlgn="base"/>
            <a:r>
              <a:rPr lang="en-GB" sz="2000" dirty="0"/>
              <a:t>Dr Paul Hutchings </a:t>
            </a:r>
          </a:p>
          <a:p>
            <a:pPr algn="ctr" fontAlgn="base"/>
            <a:endParaRPr lang="en-GB" sz="2000" dirty="0"/>
          </a:p>
          <a:p>
            <a:pPr algn="ctr" fontAlgn="base"/>
            <a:r>
              <a:rPr lang="en-GB" sz="2000" dirty="0"/>
              <a:t>Participants</a:t>
            </a:r>
          </a:p>
          <a:p>
            <a:pPr algn="ctr" fontAlgn="base"/>
            <a:endParaRPr lang="en-GB" sz="2000" dirty="0"/>
          </a:p>
          <a:p>
            <a:pPr algn="ctr" fontAlgn="base"/>
            <a:r>
              <a:rPr lang="en-GB" sz="2000" dirty="0"/>
              <a:t>Friends and family </a:t>
            </a:r>
          </a:p>
        </p:txBody>
      </p:sp>
    </p:spTree>
    <p:extLst>
      <p:ext uri="{BB962C8B-B14F-4D97-AF65-F5344CB8AC3E}">
        <p14:creationId xmlns:p14="http://schemas.microsoft.com/office/powerpoint/2010/main" val="10691593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Madison</Template>
  <TotalTime>1487</TotalTime>
  <Words>1412</Words>
  <Application>Microsoft Macintosh PowerPoint</Application>
  <PresentationFormat>Widescreen</PresentationFormat>
  <Paragraphs>178</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MS Shell Dlg 2</vt:lpstr>
      <vt:lpstr>Times New Roman</vt:lpstr>
      <vt:lpstr>Wingdings</vt:lpstr>
      <vt:lpstr>Wingdings 3</vt:lpstr>
      <vt:lpstr>Madison</vt:lpstr>
      <vt:lpstr>Memory for Assessment Feedback in Higher Education: does self-reported student motivation influence this process?</vt:lpstr>
      <vt:lpstr>Outline</vt:lpstr>
      <vt:lpstr>Executive Summary</vt:lpstr>
      <vt:lpstr>Executive Summary</vt:lpstr>
      <vt:lpstr>Systematic Literature Review</vt:lpstr>
      <vt:lpstr>Systematic Literature Review</vt:lpstr>
      <vt:lpstr>Systematic Literature Review</vt:lpstr>
      <vt:lpstr>Systematic Literature Review</vt:lpstr>
      <vt:lpstr>Systematic Literature Review</vt:lpstr>
      <vt:lpstr>Systematic Literature Review</vt:lpstr>
      <vt:lpstr>Systematic Literature Review</vt:lpstr>
      <vt:lpstr>Research Paper</vt:lpstr>
      <vt:lpstr>Research Paper</vt:lpstr>
      <vt:lpstr>Research Paper</vt:lpstr>
      <vt:lpstr>Research Paper</vt:lpstr>
      <vt:lpstr>Research Paper</vt:lpstr>
      <vt:lpstr>Reflective Chapter</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Memory for Assessment Feedback in Higher Education: does self-reported student motivation influence this process?</dc:title>
  <dc:creator>Ella Morris-Fuge (P128653)</dc:creator>
  <cp:lastModifiedBy>Ella Morris-Fuge (P128653)</cp:lastModifiedBy>
  <cp:revision>10</cp:revision>
  <dcterms:created xsi:type="dcterms:W3CDTF">2021-07-18T22:11:34Z</dcterms:created>
  <dcterms:modified xsi:type="dcterms:W3CDTF">2021-07-19T22:58:41Z</dcterms:modified>
</cp:coreProperties>
</file>