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ink/ink1.xml" ContentType="application/inkml+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4" r:id="rId8"/>
    <p:sldId id="265" r:id="rId9"/>
    <p:sldId id="266" r:id="rId10"/>
    <p:sldId id="267" r:id="rId11"/>
    <p:sldId id="268"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34587" autoAdjust="0"/>
    <p:restoredTop sz="94713" autoAdjust="0"/>
  </p:normalViewPr>
  <p:slideViewPr>
    <p:cSldViewPr>
      <p:cViewPr varScale="1">
        <p:scale>
          <a:sx n="108" d="100"/>
          <a:sy n="108" d="100"/>
        </p:scale>
        <p:origin x="1302"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53.35938" units="1/cm"/>
          <inkml:channelProperty channel="Y" name="resolution" value="53.33333" units="1/cm"/>
          <inkml:channelProperty channel="T" name="resolution" value="1" units="1/dev"/>
        </inkml:channelProperties>
      </inkml:inkSource>
      <inkml:timestamp xml:id="ts0" timeString="2022-03-10T11:46:17.239"/>
    </inkml:context>
    <inkml:brush xml:id="br0">
      <inkml:brushProperty name="width" value="0.05292" units="cm"/>
      <inkml:brushProperty name="height" value="0.05292" units="cm"/>
      <inkml:brushProperty name="color" value="#FFFF00"/>
    </inkml:brush>
  </inkml:definitions>
  <inkml:trace contextRef="#ctx0" brushRef="#br0">19737 7579 0,'34'0'94,"1"0"-87,0 0 2,0 0-1,34 0 1,1 0-3,-36-35 3,36 35-2,-1 0 3,36 0-4,-1 0 3,-69 0-1,34 0 1,-34 0 12</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9099D30-0864-4242-AECF-3F208105AEEA}" type="datetimeFigureOut">
              <a:rPr lang="en-US" smtClean="0"/>
              <a:pPr/>
              <a:t>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53A7F3-39A5-4E3D-BC55-69282945DB3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99D30-0864-4242-AECF-3F208105AEEA}" type="datetimeFigureOut">
              <a:rPr lang="en-US" smtClean="0"/>
              <a:pPr/>
              <a:t>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53A7F3-39A5-4E3D-BC55-69282945DB3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099D30-0864-4242-AECF-3F208105AEEA}" type="datetimeFigureOut">
              <a:rPr lang="en-US" smtClean="0"/>
              <a:pPr/>
              <a:t>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53A7F3-39A5-4E3D-BC55-69282945DB3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9099D30-0864-4242-AECF-3F208105AEEA}" type="datetimeFigureOut">
              <a:rPr lang="en-US" smtClean="0"/>
              <a:pPr/>
              <a:t>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53A7F3-39A5-4E3D-BC55-69282945DB3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9099D30-0864-4242-AECF-3F208105AEEA}" type="datetimeFigureOut">
              <a:rPr lang="en-US" smtClean="0"/>
              <a:pPr/>
              <a:t>3/10/2022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D53A7F3-39A5-4E3D-BC55-69282945DB3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9099D30-0864-4242-AECF-3F208105AEEA}" type="datetimeFigureOut">
              <a:rPr lang="en-US" smtClean="0"/>
              <a:pPr/>
              <a:t>3/10/2022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D53A7F3-39A5-4E3D-BC55-69282945DB3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099D30-0864-4242-AECF-3F208105AEEA}" type="datetimeFigureOut">
              <a:rPr lang="en-US" smtClean="0"/>
              <a:pPr/>
              <a:t>3/10/2022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D53A7F3-39A5-4E3D-BC55-69282945DB3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099D30-0864-4242-AECF-3F208105AEEA}" type="datetimeFigureOut">
              <a:rPr lang="en-US" smtClean="0"/>
              <a:pPr/>
              <a:t>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53A7F3-39A5-4E3D-BC55-69282945DB3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099D30-0864-4242-AECF-3F208105AEEA}" type="datetimeFigureOut">
              <a:rPr lang="en-US" smtClean="0"/>
              <a:pPr/>
              <a:t>3/10/2022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D53A7F3-39A5-4E3D-BC55-69282945DB3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99D30-0864-4242-AECF-3F208105AEEA}" type="datetimeFigureOut">
              <a:rPr lang="en-US" smtClean="0"/>
              <a:pPr/>
              <a:t>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53A7F3-39A5-4E3D-BC55-69282945DB3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99D30-0864-4242-AECF-3F208105AEEA}" type="datetimeFigureOut">
              <a:rPr lang="en-US" smtClean="0"/>
              <a:pPr/>
              <a:t>3/10/2022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D53A7F3-39A5-4E3D-BC55-69282945DB3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099D30-0864-4242-AECF-3F208105AEEA}" type="datetimeFigureOut">
              <a:rPr lang="en-US" smtClean="0"/>
              <a:pPr/>
              <a:t>3/10/2022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53A7F3-39A5-4E3D-BC55-69282945DB3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video" Target="../media/media1.mp4"/><Relationship Id="rId2" Type="http://schemas.microsoft.com/office/2007/relationships/media" Target="../media/media1.mp4"/><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video" Target="../media/media2.mp4"/><Relationship Id="rId7" Type="http://schemas.openxmlformats.org/officeDocument/2006/relationships/image" Target="../media/image4.png"/><Relationship Id="rId2" Type="http://schemas.microsoft.com/office/2007/relationships/media" Target="../media/media2.mp4"/><Relationship Id="rId1" Type="http://schemas.openxmlformats.org/officeDocument/2006/relationships/tags" Target="../tags/tag2.xml"/><Relationship Id="rId6" Type="http://schemas.openxmlformats.org/officeDocument/2006/relationships/customXml" Target="../ink/ink1.xml"/><Relationship Id="rId5" Type="http://schemas.openxmlformats.org/officeDocument/2006/relationships/image" Target="../media/image3.jpeg"/><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video" Target="../media/media3.mp4"/><Relationship Id="rId2" Type="http://schemas.microsoft.com/office/2007/relationships/media" Target="../media/media3.mp4"/><Relationship Id="rId1" Type="http://schemas.openxmlformats.org/officeDocument/2006/relationships/tags" Target="../tags/tag3.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video" Target="../media/media4.mp4"/><Relationship Id="rId2" Type="http://schemas.microsoft.com/office/2007/relationships/media" Target="../media/media4.mp4"/><Relationship Id="rId1" Type="http://schemas.openxmlformats.org/officeDocument/2006/relationships/tags" Target="../tags/tag4.xml"/><Relationship Id="rId5" Type="http://schemas.openxmlformats.org/officeDocument/2006/relationships/image" Target="../media/image8.png"/><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video" Target="../media/media5.mp4"/><Relationship Id="rId2" Type="http://schemas.microsoft.com/office/2007/relationships/media" Target="../media/media5.mp4"/><Relationship Id="rId1" Type="http://schemas.openxmlformats.org/officeDocument/2006/relationships/tags" Target="../tags/tag5.xml"/><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video" Target="../media/media6.mp4"/><Relationship Id="rId2" Type="http://schemas.microsoft.com/office/2007/relationships/media" Target="../media/media6.mp4"/><Relationship Id="rId1" Type="http://schemas.openxmlformats.org/officeDocument/2006/relationships/tags" Target="../tags/tag6.xml"/><Relationship Id="rId6" Type="http://schemas.openxmlformats.org/officeDocument/2006/relationships/image" Target="../media/image11.png"/><Relationship Id="rId5" Type="http://schemas.openxmlformats.org/officeDocument/2006/relationships/image" Target="../media/image9.jpeg"/><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video" Target="../media/media7.mp4"/><Relationship Id="rId2" Type="http://schemas.microsoft.com/office/2007/relationships/media" Target="../media/media7.mp4"/><Relationship Id="rId1" Type="http://schemas.openxmlformats.org/officeDocument/2006/relationships/tags" Target="../tags/tag7.xml"/><Relationship Id="rId6" Type="http://schemas.openxmlformats.org/officeDocument/2006/relationships/image" Target="../media/image12.png"/><Relationship Id="rId5" Type="http://schemas.openxmlformats.org/officeDocument/2006/relationships/image" Target="../media/image9.jpe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video" Target="../media/media8.mp4"/><Relationship Id="rId2" Type="http://schemas.microsoft.com/office/2007/relationships/media" Target="../media/media8.mp4"/><Relationship Id="rId1" Type="http://schemas.openxmlformats.org/officeDocument/2006/relationships/tags" Target="../tags/tag8.xml"/><Relationship Id="rId5" Type="http://schemas.openxmlformats.org/officeDocument/2006/relationships/image" Target="../media/image13.png"/><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video" Target="../media/media9.mp4"/><Relationship Id="rId2" Type="http://schemas.microsoft.com/office/2007/relationships/media" Target="../media/media9.mp4"/><Relationship Id="rId1" Type="http://schemas.openxmlformats.org/officeDocument/2006/relationships/tags" Target="../tags/tag9.xml"/><Relationship Id="rId6" Type="http://schemas.openxmlformats.org/officeDocument/2006/relationships/image" Target="../media/image15.png"/><Relationship Id="rId5" Type="http://schemas.openxmlformats.org/officeDocument/2006/relationships/image" Target="../media/image14.jpeg"/><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8" Type="http://schemas.openxmlformats.org/officeDocument/2006/relationships/image" Target="../media/image20.jpg"/><Relationship Id="rId3" Type="http://schemas.openxmlformats.org/officeDocument/2006/relationships/video" Target="../media/media11.mp4"/><Relationship Id="rId7" Type="http://schemas.openxmlformats.org/officeDocument/2006/relationships/image" Target="../media/image19.jpeg"/><Relationship Id="rId2" Type="http://schemas.microsoft.com/office/2007/relationships/media" Target="../media/media11.mp4"/><Relationship Id="rId1" Type="http://schemas.openxmlformats.org/officeDocument/2006/relationships/tags" Target="../tags/tag10.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slideLayout" Target="../slideLayouts/slideLayout2.xml"/><Relationship Id="rId9"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57356" y="3071810"/>
            <a:ext cx="6600844" cy="1470025"/>
          </a:xfrm>
        </p:spPr>
        <p:txBody>
          <a:bodyPr>
            <a:noAutofit/>
          </a:bodyPr>
          <a:lstStyle/>
          <a:p>
            <a:r>
              <a:rPr lang="en-US" sz="2800" b="1" dirty="0">
                <a:latin typeface="Arial" panose="020B0604020202020204" pitchFamily="34" charset="0"/>
                <a:cs typeface="Arial" panose="020B0604020202020204" pitchFamily="34" charset="0"/>
              </a:rPr>
              <a:t>Workplace Culture and its impact on Ryanair’s organisational efficiency</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857356" y="3886200"/>
            <a:ext cx="5915044" cy="1752600"/>
          </a:xfrm>
        </p:spPr>
        <p:txBody>
          <a:bodyPr/>
          <a:lstStyle/>
          <a:p>
            <a:endParaRPr lang="en-GB" dirty="0"/>
          </a:p>
          <a:p>
            <a:r>
              <a:rPr lang="en-GB" dirty="0"/>
              <a:t>   By BEN NSUKA</a:t>
            </a:r>
          </a:p>
        </p:txBody>
      </p:sp>
      <p:sp>
        <p:nvSpPr>
          <p:cNvPr id="4" name="Rectangle 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nvSpPr>
        <p:spPr bwMode="white">
          <a:xfrm>
            <a:off x="-1524000" y="0"/>
            <a:ext cx="6762711"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pic>
        <p:nvPicPr>
          <p:cNvPr id="7" name="Picture 6">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1523999" y="10"/>
            <a:ext cx="3381355" cy="6857990"/>
          </a:xfrm>
          <a:prstGeom prst="rect">
            <a:avLst/>
          </a:prstGeom>
        </p:spPr>
      </p:pic>
      <p:pic>
        <p:nvPicPr>
          <p:cNvPr id="52" name="Video 51">
            <a:hlinkClick r:id="" action="ppaction://media"/>
            <a:extLst>
              <a:ext uri="{FF2B5EF4-FFF2-40B4-BE49-F238E27FC236}">
                <a16:creationId xmlns:a16="http://schemas.microsoft.com/office/drawing/2014/main" id="{34689EA7-58F8-441D-B005-F15F70632652}"/>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6858000" y="5143500"/>
            <a:ext cx="2285999" cy="17145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2629"/>
    </mc:Choice>
    <mc:Fallback xmlns="">
      <p:transition spd="slow" advTm="2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2"/>
                </p:tgtEl>
              </p:cMediaNode>
            </p:video>
            <p:seq concurrent="1" nextAc="seek">
              <p:cTn id="8" restart="whenNotActive" fill="hold" evtFilter="cancelBubble" nodeType="interactiveSeq">
                <p:stCondLst>
                  <p:cond evt="onClick" delay="0">
                    <p:tgtEl>
                      <p:spTgt spid="5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2"/>
                                        </p:tgtEl>
                                      </p:cBhvr>
                                    </p:cmd>
                                  </p:childTnLst>
                                </p:cTn>
                              </p:par>
                            </p:childTnLst>
                          </p:cTn>
                        </p:par>
                      </p:childTnLst>
                    </p:cTn>
                  </p:par>
                </p:childTnLst>
              </p:cTn>
              <p:nextCondLst>
                <p:cond evt="onClick" delay="0">
                  <p:tgtEl>
                    <p:spTgt spid="5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a:xfrm>
            <a:off x="4929190" y="1571614"/>
            <a:ext cx="3757610" cy="2928942"/>
          </a:xfrm>
        </p:spPr>
        <p:txBody>
          <a:bodyPr>
            <a:normAutofit fontScale="62500" lnSpcReduction="20000"/>
          </a:bodyPr>
          <a:lstStyle/>
          <a:p>
            <a:pPr algn="just">
              <a:buNone/>
            </a:pPr>
            <a:r>
              <a:rPr lang="en-GB" dirty="0">
                <a:latin typeface="Arial" panose="020B0604020202020204" pitchFamily="34" charset="0"/>
                <a:cs typeface="Arial" panose="020B0604020202020204" pitchFamily="34" charset="0"/>
              </a:rPr>
              <a:t>	The purpose of this report is to analyse cultural aspects of Ryanair.</a:t>
            </a:r>
          </a:p>
          <a:p>
            <a:pPr algn="just">
              <a:buNone/>
            </a:pPr>
            <a:r>
              <a:rPr lang="en-GB" dirty="0">
                <a:latin typeface="Arial" panose="020B0604020202020204" pitchFamily="34" charset="0"/>
                <a:cs typeface="Arial" panose="020B0604020202020204" pitchFamily="34" charset="0"/>
              </a:rPr>
              <a:t>    </a:t>
            </a:r>
          </a:p>
          <a:p>
            <a:pPr algn="just">
              <a:buNone/>
            </a:pPr>
            <a:r>
              <a:rPr lang="en-GB" dirty="0">
                <a:latin typeface="Arial" panose="020B0604020202020204" pitchFamily="34" charset="0"/>
                <a:cs typeface="Arial" panose="020B0604020202020204" pitchFamily="34" charset="0"/>
              </a:rPr>
              <a:t>     The report analyses political and economic external factors that affect Ryanair, its cultural elements, and the ethical stance and recommends enhancing its culture.</a:t>
            </a:r>
          </a:p>
        </p:txBody>
      </p:sp>
      <p:pic>
        <p:nvPicPr>
          <p:cNvPr id="5" name="Picture 4" descr="RYANAIR_JET.jpg"/>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a:xfrm>
            <a:off x="714348" y="1571628"/>
            <a:ext cx="4429156" cy="2928942"/>
          </a:xfrm>
          <a:prstGeom prst="rect">
            <a:avLst/>
          </a:prstGeom>
        </p:spPr>
      </p:pic>
      <p:sp>
        <p:nvSpPr>
          <p:cNvPr id="6" name="TextBox 5"/>
          <p:cNvSpPr txBox="1"/>
          <p:nvPr/>
        </p:nvSpPr>
        <p:spPr>
          <a:xfrm>
            <a:off x="642910" y="4721076"/>
            <a:ext cx="4572032" cy="2308324"/>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The success of Ryanair is influenced by political and economic factors both negatively and positively. Ryanair's working culture provides a successful and low-fares passenger airline, making it the </a:t>
            </a:r>
            <a:r>
              <a:rPr lang="en-GB" sz="1800" dirty="0">
                <a:latin typeface="Arial" panose="020B0604020202020204" pitchFamily="34" charset="0"/>
                <a:cs typeface="Arial" panose="020B0604020202020204" pitchFamily="34" charset="0"/>
              </a:rPr>
              <a:t>Europe's first airline. </a:t>
            </a:r>
          </a:p>
          <a:p>
            <a:pPr algn="just"/>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6">
            <p14:nvContentPartPr>
              <p14:cNvPr id="20" name="Ink 19">
                <a:extLst>
                  <a:ext uri="{FF2B5EF4-FFF2-40B4-BE49-F238E27FC236}">
                    <a16:creationId xmlns:a16="http://schemas.microsoft.com/office/drawing/2014/main" id="{23571012-207A-4460-A662-6C1773A7F7C1}"/>
                  </a:ext>
                </a:extLst>
              </p14:cNvPr>
              <p14:cNvContentPartPr/>
              <p14:nvPr/>
            </p14:nvContentPartPr>
            <p14:xfrm>
              <a:off x="7105320" y="2715840"/>
              <a:ext cx="288000" cy="12960"/>
            </p14:xfrm>
          </p:contentPart>
        </mc:Choice>
        <mc:Fallback xmlns="">
          <p:pic>
            <p:nvPicPr>
              <p:cNvPr id="20" name="Ink 19">
                <a:extLst>
                  <a:ext uri="{FF2B5EF4-FFF2-40B4-BE49-F238E27FC236}">
                    <a16:creationId xmlns:a16="http://schemas.microsoft.com/office/drawing/2014/main" id="{23571012-207A-4460-A662-6C1773A7F7C1}"/>
                  </a:ext>
                </a:extLst>
              </p:cNvPr>
              <p:cNvPicPr/>
              <p:nvPr/>
            </p:nvPicPr>
            <p:blipFill>
              <a:blip r:embed="rId7"/>
              <a:stretch>
                <a:fillRect/>
              </a:stretch>
            </p:blipFill>
            <p:spPr>
              <a:xfrm>
                <a:off x="7095960" y="2706480"/>
                <a:ext cx="306720" cy="31680"/>
              </a:xfrm>
              <a:prstGeom prst="rect">
                <a:avLst/>
              </a:prstGeom>
            </p:spPr>
          </p:pic>
        </mc:Fallback>
      </mc:AlternateContent>
      <p:pic>
        <p:nvPicPr>
          <p:cNvPr id="49" name="Video 48">
            <a:hlinkClick r:id="" action="ppaction://media"/>
            <a:extLst>
              <a:ext uri="{FF2B5EF4-FFF2-40B4-BE49-F238E27FC236}">
                <a16:creationId xmlns:a16="http://schemas.microsoft.com/office/drawing/2014/main" id="{22D3C3B9-C811-4B40-9216-A3D367EB57DE}"/>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8"/>
          <a:stretch>
            <a:fillRect/>
          </a:stretch>
        </p:blipFill>
        <p:spPr>
          <a:xfrm>
            <a:off x="6858000" y="5143500"/>
            <a:ext cx="2285999" cy="17145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35536"/>
    </mc:Choice>
    <mc:Fallback xmlns="">
      <p:transition spd="slow" advTm="35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60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300"/>
                                        <p:tgtEl>
                                          <p:spTgt spid="5"/>
                                        </p:tgtEl>
                                      </p:cBhvr>
                                    </p:animEffect>
                                    <p:anim calcmode="lin" valueType="num">
                                      <p:cBhvr>
                                        <p:cTn id="12" dur="300" fill="hold"/>
                                        <p:tgtEl>
                                          <p:spTgt spid="5"/>
                                        </p:tgtEl>
                                        <p:attrNameLst>
                                          <p:attrName>ppt_x</p:attrName>
                                        </p:attrNameLst>
                                      </p:cBhvr>
                                      <p:tavLst>
                                        <p:tav tm="0">
                                          <p:val>
                                            <p:strVal val="#ppt_x"/>
                                          </p:val>
                                        </p:tav>
                                        <p:tav tm="100000">
                                          <p:val>
                                            <p:strVal val="#ppt_x"/>
                                          </p:val>
                                        </p:tav>
                                      </p:tavLst>
                                    </p:anim>
                                    <p:anim calcmode="lin" valueType="num">
                                      <p:cBhvr>
                                        <p:cTn id="13" dur="3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barn(inVertical)">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barn(inVertical)">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4" fill="hold" display="0">
                  <p:stCondLst>
                    <p:cond delay="indefinite"/>
                  </p:stCondLst>
                </p:cTn>
                <p:tgtEl>
                  <p:spTgt spid="49"/>
                </p:tgtEl>
              </p:cMediaNode>
            </p:video>
            <p:seq concurrent="1" nextAc="seek">
              <p:cTn id="25" restart="whenNotActive" fill="hold" evtFilter="cancelBubble" nodeType="interactiveSeq">
                <p:stCondLst>
                  <p:cond evt="onClick" delay="0">
                    <p:tgtEl>
                      <p:spTgt spid="49"/>
                    </p:tgtEl>
                  </p:cond>
                </p:stCondLst>
                <p:endSync evt="end" delay="0">
                  <p:rtn val="all"/>
                </p:endSync>
                <p:childTnLst>
                  <p:par>
                    <p:cTn id="26" fill="hold">
                      <p:stCondLst>
                        <p:cond delay="0"/>
                      </p:stCondLst>
                      <p:childTnLst>
                        <p:par>
                          <p:cTn id="27" fill="hold">
                            <p:stCondLst>
                              <p:cond delay="0"/>
                            </p:stCondLst>
                            <p:childTnLst>
                              <p:par>
                                <p:cTn id="28" presetID="2" presetClass="mediacall" presetSubtype="0" fill="hold" nodeType="clickEffect">
                                  <p:stCondLst>
                                    <p:cond delay="0"/>
                                  </p:stCondLst>
                                  <p:childTnLst>
                                    <p:cmd type="call" cmd="togglePause">
                                      <p:cBhvr>
                                        <p:cTn id="29" dur="1" fill="hold"/>
                                        <p:tgtEl>
                                          <p:spTgt spid="49"/>
                                        </p:tgtEl>
                                      </p:cBhvr>
                                    </p:cmd>
                                  </p:childTnLst>
                                </p:cTn>
                              </p:par>
                            </p:childTnLst>
                          </p:cTn>
                        </p:par>
                      </p:childTnLst>
                    </p:cTn>
                  </p:par>
                </p:childTnLst>
              </p:cTn>
              <p:nextCondLst>
                <p:cond evt="onClick" delay="0">
                  <p:tgtEl>
                    <p:spTgt spid="49"/>
                  </p:tgtEl>
                </p:cond>
              </p:nextCondLst>
            </p:seq>
          </p:childTnLst>
        </p:cTn>
      </p:par>
    </p:tnLst>
    <p:bldLst>
      <p:bldP spid="3" grpId="0" uiExpand="1" build="p"/>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131840" y="1268760"/>
            <a:ext cx="5554960" cy="1539058"/>
          </a:xfrm>
        </p:spPr>
        <p:txBody>
          <a:bodyPr>
            <a:noAutofit/>
          </a:bodyPr>
          <a:lstStyle/>
          <a:p>
            <a:pPr algn="just">
              <a:buNone/>
            </a:pPr>
            <a:endParaRPr lang="en-GB" sz="1800" dirty="0">
              <a:latin typeface="Arial" panose="020B0604020202020204" pitchFamily="34" charset="0"/>
              <a:cs typeface="Arial" panose="020B0604020202020204" pitchFamily="34" charset="0"/>
            </a:endParaRPr>
          </a:p>
          <a:p>
            <a:pPr algn="just">
              <a:buNone/>
            </a:pPr>
            <a:r>
              <a:rPr lang="en-GB" sz="1800" dirty="0">
                <a:latin typeface="Arial" panose="020B0604020202020204" pitchFamily="34" charset="0"/>
                <a:cs typeface="Arial" panose="020B0604020202020204" pitchFamily="34" charset="0"/>
              </a:rPr>
              <a:t>The Ryanair logo is concise. It shows yellow harp on a blue background. Blue is a symbol of credibility, spiritual strength and national unity. However, the harp has always been the symbol of Ireland.</a:t>
            </a:r>
          </a:p>
          <a:p>
            <a:pPr algn="just">
              <a:buNone/>
            </a:pPr>
            <a:endParaRPr lang="en-GB" sz="1800" dirty="0">
              <a:latin typeface="Arial" panose="020B0604020202020204" pitchFamily="34" charset="0"/>
              <a:cs typeface="Arial" panose="020B0604020202020204" pitchFamily="34" charset="0"/>
            </a:endParaRPr>
          </a:p>
          <a:p>
            <a:pPr algn="just">
              <a:buNone/>
            </a:pPr>
            <a:r>
              <a:rPr lang="en-GB" sz="1800" dirty="0">
                <a:latin typeface="Arial" panose="020B0604020202020204" pitchFamily="34" charset="0"/>
                <a:cs typeface="Arial" panose="020B0604020202020204" pitchFamily="34" charset="0"/>
              </a:rPr>
              <a:t> So, this features the appearance of a woman in flight with her wings facing up, symbol of freedom, comfort and safety of flight. So, this shows the highest priority on customer safety.</a:t>
            </a:r>
          </a:p>
          <a:p>
            <a:pPr algn="just">
              <a:buNone/>
            </a:pPr>
            <a:endParaRPr lang="en-GB" sz="1800" dirty="0">
              <a:latin typeface="Arial" panose="020B0604020202020204" pitchFamily="34" charset="0"/>
              <a:cs typeface="Arial" panose="020B0604020202020204" pitchFamily="34" charset="0"/>
            </a:endParaRPr>
          </a:p>
        </p:txBody>
      </p:sp>
      <p:pic>
        <p:nvPicPr>
          <p:cNvPr id="6" name="Picture 5" descr="FR.png"/>
          <p:cNvPicPr>
            <a:picLocks noChangeAspect="1"/>
          </p:cNvPicPr>
          <p:nvPr/>
        </p:nvPicPr>
        <p:blipFill>
          <a:blip r:embed="rId5"/>
          <a:stretch>
            <a:fillRect/>
          </a:stretch>
        </p:blipFill>
        <p:spPr>
          <a:xfrm>
            <a:off x="285720" y="1285860"/>
            <a:ext cx="2571768" cy="4357718"/>
          </a:xfrm>
          <a:prstGeom prst="rect">
            <a:avLst/>
          </a:prstGeom>
        </p:spPr>
      </p:pic>
      <p:pic>
        <p:nvPicPr>
          <p:cNvPr id="26" name="Video 25">
            <a:hlinkClick r:id="" action="ppaction://media"/>
            <a:extLst>
              <a:ext uri="{FF2B5EF4-FFF2-40B4-BE49-F238E27FC236}">
                <a16:creationId xmlns:a16="http://schemas.microsoft.com/office/drawing/2014/main" id="{B153C5A6-2664-4B94-9745-6C6B91FDE782}"/>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6858000" y="5143500"/>
            <a:ext cx="2285999" cy="17145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33239"/>
    </mc:Choice>
    <mc:Fallback xmlns="">
      <p:transition spd="slow" advTm="33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Effect transition="in" filter="barn(inVertical)">
                                      <p:cBhvr>
                                        <p:cTn id="15" dur="500"/>
                                        <p:tgtEl>
                                          <p:spTgt spid="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grpId="0"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barn(inVertical)">
                                      <p:cBhvr>
                                        <p:cTn id="20"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26"/>
                </p:tgtEl>
              </p:cMediaNode>
            </p:video>
            <p:seq concurrent="1" nextAc="seek">
              <p:cTn id="22" restart="whenNotActive" fill="hold" evtFilter="cancelBubble" nodeType="interactiveSeq">
                <p:stCondLst>
                  <p:cond evt="onClick" delay="0">
                    <p:tgtEl>
                      <p:spTgt spid="26"/>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26"/>
                                        </p:tgtEl>
                                      </p:cBhvr>
                                    </p:cmd>
                                  </p:childTnLst>
                                </p:cTn>
                              </p:par>
                            </p:childTnLst>
                          </p:cTn>
                        </p:par>
                      </p:childTnLst>
                    </p:cTn>
                  </p:par>
                </p:childTnLst>
              </p:cTn>
              <p:nextCondLst>
                <p:cond evt="onClick" delay="0">
                  <p:tgtEl>
                    <p:spTgt spid="26"/>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721899"/>
            <a:ext cx="8229600" cy="1131037"/>
          </a:xfrm>
        </p:spPr>
        <p:txBody>
          <a:bodyPr>
            <a:noAutofit/>
          </a:bodyPr>
          <a:lstStyle/>
          <a:p>
            <a:pPr algn="just">
              <a:buNone/>
            </a:pPr>
            <a:r>
              <a:rPr lang="en-GB" sz="1800" dirty="0">
                <a:latin typeface="Arial" panose="020B0604020202020204" pitchFamily="34" charset="0"/>
                <a:cs typeface="Arial" panose="020B0604020202020204" pitchFamily="34" charset="0"/>
              </a:rPr>
              <a:t>The typical operation management culture in Ryanair ensures speed, quality, dependability, flexibility, and cost-effective culture.</a:t>
            </a:r>
          </a:p>
          <a:p>
            <a:pPr algn="just">
              <a:buNone/>
            </a:pPr>
            <a:endParaRPr lang="en-GB" sz="1800" dirty="0">
              <a:latin typeface="Arial" panose="020B0604020202020204" pitchFamily="34" charset="0"/>
              <a:cs typeface="Arial" panose="020B0604020202020204" pitchFamily="34" charset="0"/>
            </a:endParaRPr>
          </a:p>
          <a:p>
            <a:pPr algn="just">
              <a:buNone/>
            </a:pPr>
            <a:endParaRPr lang="en-GB" sz="1800" dirty="0">
              <a:latin typeface="Arial" panose="020B0604020202020204" pitchFamily="34" charset="0"/>
              <a:cs typeface="Arial" panose="020B0604020202020204" pitchFamily="34" charset="0"/>
            </a:endParaRPr>
          </a:p>
          <a:p>
            <a:pPr algn="just">
              <a:buNone/>
            </a:pPr>
            <a:endParaRPr lang="en-GB" sz="1800" dirty="0">
              <a:latin typeface="Arial" panose="020B0604020202020204" pitchFamily="34" charset="0"/>
              <a:cs typeface="Arial" panose="020B0604020202020204" pitchFamily="34" charset="0"/>
            </a:endParaRPr>
          </a:p>
          <a:p>
            <a:pPr algn="just">
              <a:buNone/>
            </a:pPr>
            <a:endParaRPr lang="en-GB" sz="1800" dirty="0">
              <a:latin typeface="Arial" panose="020B0604020202020204" pitchFamily="34" charset="0"/>
              <a:cs typeface="Arial" panose="020B0604020202020204" pitchFamily="34" charset="0"/>
            </a:endParaRPr>
          </a:p>
          <a:p>
            <a:pPr algn="just">
              <a:buNone/>
            </a:pPr>
            <a:r>
              <a:rPr lang="en-GB" sz="1800" dirty="0">
                <a:latin typeface="Arial" panose="020B0604020202020204" pitchFamily="34" charset="0"/>
                <a:cs typeface="Arial" panose="020B0604020202020204" pitchFamily="34" charset="0"/>
              </a:rPr>
              <a:t> </a:t>
            </a:r>
          </a:p>
          <a:p>
            <a:pPr algn="just">
              <a:buNone/>
            </a:pPr>
            <a:endParaRPr lang="en-GB" sz="180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7F1869CD-F25A-42EF-B292-01EF93C58309}"/>
              </a:ext>
            </a:extLst>
          </p:cNvPr>
          <p:cNvSpPr txBox="1"/>
          <p:nvPr/>
        </p:nvSpPr>
        <p:spPr>
          <a:xfrm>
            <a:off x="467544" y="2708920"/>
            <a:ext cx="8208912" cy="646331"/>
          </a:xfrm>
          <a:prstGeom prst="rect">
            <a:avLst/>
          </a:prstGeom>
          <a:noFill/>
        </p:spPr>
        <p:txBody>
          <a:bodyPr wrap="square" rtlCol="0">
            <a:spAutoFit/>
          </a:bodyPr>
          <a:lstStyle/>
          <a:p>
            <a:r>
              <a:rPr lang="en-GB" sz="1800" dirty="0">
                <a:latin typeface="Arial" panose="020B0604020202020204" pitchFamily="34" charset="0"/>
                <a:cs typeface="Arial" panose="020B0604020202020204" pitchFamily="34" charset="0"/>
              </a:rPr>
              <a:t>Corporate culture fosters a sense of control, cooperation, service intellectualism, and open communication to an organisation. </a:t>
            </a:r>
            <a:endParaRPr lang="en-GB" dirty="0"/>
          </a:p>
        </p:txBody>
      </p:sp>
      <p:pic>
        <p:nvPicPr>
          <p:cNvPr id="21" name="Video 20">
            <a:hlinkClick r:id="" action="ppaction://media"/>
            <a:extLst>
              <a:ext uri="{FF2B5EF4-FFF2-40B4-BE49-F238E27FC236}">
                <a16:creationId xmlns:a16="http://schemas.microsoft.com/office/drawing/2014/main" id="{9AB9E9B0-D49F-4CB1-8403-40F09CDED53A}"/>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tretch>
            <a:fillRect/>
          </a:stretch>
        </p:blipFill>
        <p:spPr>
          <a:xfrm>
            <a:off x="6858000" y="5143500"/>
            <a:ext cx="2285999" cy="17145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20838"/>
    </mc:Choice>
    <mc:Fallback xmlns="">
      <p:transition spd="slow" advTm="20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 calcmode="lin" valueType="num">
                                      <p:cBhvr additive="base">
                                        <p:cTn id="17" dur="500" fill="hold"/>
                                        <p:tgtEl>
                                          <p:spTgt spid="18"/>
                                        </p:tgtEl>
                                        <p:attrNameLst>
                                          <p:attrName>ppt_x</p:attrName>
                                        </p:attrNameLst>
                                      </p:cBhvr>
                                      <p:tavLst>
                                        <p:tav tm="0">
                                          <p:val>
                                            <p:strVal val="#ppt_x"/>
                                          </p:val>
                                        </p:tav>
                                        <p:tav tm="100000">
                                          <p:val>
                                            <p:strVal val="#ppt_x"/>
                                          </p:val>
                                        </p:tav>
                                      </p:tavLst>
                                    </p:anim>
                                    <p:anim calcmode="lin" valueType="num">
                                      <p:cBhvr additive="base">
                                        <p:cTn id="1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21"/>
                </p:tgtEl>
              </p:cMediaNode>
            </p:video>
            <p:seq concurrent="1" nextAc="seek">
              <p:cTn id="20" restart="whenNotActive" fill="hold" evtFilter="cancelBubble" nodeType="interactiveSeq">
                <p:stCondLst>
                  <p:cond evt="onClick" delay="0">
                    <p:tgtEl>
                      <p:spTgt spid="21"/>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21"/>
                                        </p:tgtEl>
                                      </p:cBhvr>
                                    </p:cmd>
                                  </p:childTnLst>
                                </p:cTn>
                              </p:par>
                            </p:childTnLst>
                          </p:cTn>
                        </p:par>
                      </p:childTnLst>
                    </p:cTn>
                  </p:par>
                </p:childTnLst>
              </p:cTn>
              <p:nextCondLst>
                <p:cond evt="onClick" delay="0">
                  <p:tgtEl>
                    <p:spTgt spid="21"/>
                  </p:tgtEl>
                </p:cond>
              </p:nextCondLst>
            </p:seq>
          </p:childTnLst>
        </p:cTn>
      </p:par>
    </p:tnLst>
    <p:bldLst>
      <p:bldP spid="3" grpId="0" uiExpand="1" build="p"/>
      <p:bldP spid="1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PESTLE ANALYSIS</a:t>
            </a:r>
          </a:p>
        </p:txBody>
      </p:sp>
      <p:sp>
        <p:nvSpPr>
          <p:cNvPr id="3" name="Content Placeholder 2"/>
          <p:cNvSpPr>
            <a:spLocks noGrp="1"/>
          </p:cNvSpPr>
          <p:nvPr>
            <p:ph idx="1"/>
          </p:nvPr>
        </p:nvSpPr>
        <p:spPr>
          <a:xfrm>
            <a:off x="2643174" y="1214422"/>
            <a:ext cx="6043626" cy="4500595"/>
          </a:xfrm>
        </p:spPr>
        <p:txBody>
          <a:bodyPr>
            <a:normAutofit/>
          </a:bodyPr>
          <a:lstStyle/>
          <a:p>
            <a:pPr algn="just">
              <a:buNone/>
            </a:pPr>
            <a:r>
              <a:rPr lang="en-GB" sz="1600" b="1" dirty="0">
                <a:solidFill>
                  <a:srgbClr val="00B0F0"/>
                </a:solidFill>
                <a:latin typeface="Arial" panose="020B0604020202020204" pitchFamily="34" charset="0"/>
                <a:cs typeface="Arial" panose="020B0604020202020204" pitchFamily="34" charset="0"/>
              </a:rPr>
              <a:t>Political </a:t>
            </a:r>
          </a:p>
          <a:p>
            <a:pPr algn="just">
              <a:buNone/>
            </a:pPr>
            <a:r>
              <a:rPr lang="en-GB" sz="1600" dirty="0">
                <a:latin typeface="Arial" panose="020B0604020202020204" pitchFamily="34" charset="0"/>
                <a:cs typeface="Arial" panose="020B0604020202020204" pitchFamily="34" charset="0"/>
              </a:rPr>
              <a:t>The UK government has tripled tax over the last 24 years, and this scares tourists. And for short trips, people are now choosing buses and trains. This may reduce Ryanair’s profits. </a:t>
            </a:r>
          </a:p>
          <a:p>
            <a:pPr algn="just">
              <a:buNone/>
            </a:pPr>
            <a:endParaRPr lang="en-GB" sz="1600" dirty="0">
              <a:latin typeface="Arial" panose="020B0604020202020204" pitchFamily="34" charset="0"/>
              <a:cs typeface="Arial" panose="020B0604020202020204" pitchFamily="34" charset="0"/>
            </a:endParaRPr>
          </a:p>
          <a:p>
            <a:pPr algn="just">
              <a:buNone/>
            </a:pPr>
            <a:r>
              <a:rPr lang="en-GB" sz="1600" b="1" dirty="0">
                <a:solidFill>
                  <a:srgbClr val="00B0F0"/>
                </a:solidFill>
                <a:latin typeface="Arial" panose="020B0604020202020204" pitchFamily="34" charset="0"/>
                <a:cs typeface="Arial" panose="020B0604020202020204" pitchFamily="34" charset="0"/>
              </a:rPr>
              <a:t>Economic </a:t>
            </a:r>
          </a:p>
          <a:p>
            <a:pPr algn="just">
              <a:buNone/>
            </a:pPr>
            <a:r>
              <a:rPr lang="en-GB" sz="1600" dirty="0">
                <a:latin typeface="Arial" panose="020B0604020202020204" pitchFamily="34" charset="0"/>
                <a:cs typeface="Arial" panose="020B0604020202020204" pitchFamily="34" charset="0"/>
              </a:rPr>
              <a:t>Oil prices have risen significantly over the past year. The UK aviation industry is also putting pressure on passenger spending on vacation trips. This brings a small advantage to Ryanair. </a:t>
            </a:r>
          </a:p>
          <a:p>
            <a:pPr algn="just">
              <a:buNone/>
            </a:pPr>
            <a:endParaRPr lang="en-GB" sz="1800" dirty="0">
              <a:latin typeface="Arial" panose="020B0604020202020204" pitchFamily="34" charset="0"/>
              <a:cs typeface="Arial" panose="020B0604020202020204" pitchFamily="34" charset="0"/>
            </a:endParaRPr>
          </a:p>
          <a:p>
            <a:pPr algn="just">
              <a:buNone/>
            </a:pPr>
            <a:endParaRPr lang="en-GB" sz="1800" dirty="0">
              <a:latin typeface="Arial" panose="020B0604020202020204" pitchFamily="34" charset="0"/>
              <a:cs typeface="Arial" panose="020B0604020202020204" pitchFamily="34" charset="0"/>
            </a:endParaRPr>
          </a:p>
        </p:txBody>
      </p:sp>
      <p:pic>
        <p:nvPicPr>
          <p:cNvPr id="4" name="Picture 3" descr="PESTLE-Analysis.jpg"/>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a:xfrm>
            <a:off x="285720" y="1214422"/>
            <a:ext cx="2357454" cy="4357718"/>
          </a:xfrm>
          <a:prstGeom prst="rect">
            <a:avLst/>
          </a:prstGeom>
        </p:spPr>
      </p:pic>
      <p:pic>
        <p:nvPicPr>
          <p:cNvPr id="23" name="Video 22">
            <a:hlinkClick r:id="" action="ppaction://media"/>
            <a:extLst>
              <a:ext uri="{FF2B5EF4-FFF2-40B4-BE49-F238E27FC236}">
                <a16:creationId xmlns:a16="http://schemas.microsoft.com/office/drawing/2014/main" id="{4434B3EC-95DD-47BC-9C17-FFBBA46D5DF5}"/>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6858000" y="5143500"/>
            <a:ext cx="2285999" cy="17145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42669"/>
    </mc:Choice>
    <mc:Fallback xmlns="">
      <p:transition spd="slow" advTm="426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1000"/>
                                        <p:tgtEl>
                                          <p:spTgt spid="4"/>
                                        </p:tgtEl>
                                      </p:cBhvr>
                                    </p:animEffect>
                                    <p:anim calcmode="lin" valueType="num">
                                      <p:cBhvr>
                                        <p:cTn id="17" dur="1000" fill="hold"/>
                                        <p:tgtEl>
                                          <p:spTgt spid="4"/>
                                        </p:tgtEl>
                                        <p:attrNameLst>
                                          <p:attrName>ppt_x</p:attrName>
                                        </p:attrNameLst>
                                      </p:cBhvr>
                                      <p:tavLst>
                                        <p:tav tm="0">
                                          <p:val>
                                            <p:strVal val="#ppt_x"/>
                                          </p:val>
                                        </p:tav>
                                        <p:tav tm="100000">
                                          <p:val>
                                            <p:strVal val="#ppt_x"/>
                                          </p:val>
                                        </p:tav>
                                      </p:tavLst>
                                    </p:anim>
                                    <p:anim calcmode="lin" valueType="num">
                                      <p:cBhvr>
                                        <p:cTn id="18"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animEffect transition="in" filter="barn(inVertical)">
                                      <p:cBhvr>
                                        <p:cTn id="23" dur="500"/>
                                        <p:tgtEl>
                                          <p:spTgt spid="3">
                                            <p:txEl>
                                              <p:pRg st="0" end="0"/>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barn(inVertical)">
                                      <p:cBhvr>
                                        <p:cTn id="28" dur="500"/>
                                        <p:tgtEl>
                                          <p:spTgt spid="3">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6" presetClass="entr" presetSubtype="21"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barn(inVertical)">
                                      <p:cBhvr>
                                        <p:cTn id="33" dur="500"/>
                                        <p:tgtEl>
                                          <p:spTgt spid="3">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6" presetClass="entr" presetSubtype="21"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Effect transition="in" filter="barn(inVertical)">
                                      <p:cBhvr>
                                        <p:cTn id="38"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9" fill="hold" display="0">
                  <p:stCondLst>
                    <p:cond delay="indefinite"/>
                  </p:stCondLst>
                </p:cTn>
                <p:tgtEl>
                  <p:spTgt spid="23"/>
                </p:tgtEl>
              </p:cMediaNode>
            </p:video>
            <p:seq concurrent="1" nextAc="seek">
              <p:cTn id="40" restart="whenNotActive" fill="hold" evtFilter="cancelBubble" nodeType="interactiveSeq">
                <p:stCondLst>
                  <p:cond evt="onClick" delay="0">
                    <p:tgtEl>
                      <p:spTgt spid="23"/>
                    </p:tgtEl>
                  </p:cond>
                </p:stCondLst>
                <p:endSync evt="end" delay="0">
                  <p:rtn val="all"/>
                </p:endSync>
                <p:childTnLst>
                  <p:par>
                    <p:cTn id="41" fill="hold">
                      <p:stCondLst>
                        <p:cond delay="0"/>
                      </p:stCondLst>
                      <p:childTnLst>
                        <p:par>
                          <p:cTn id="42" fill="hold">
                            <p:stCondLst>
                              <p:cond delay="0"/>
                            </p:stCondLst>
                            <p:childTnLst>
                              <p:par>
                                <p:cTn id="43" presetID="2" presetClass="mediacall" presetSubtype="0" fill="hold" nodeType="clickEffect">
                                  <p:stCondLst>
                                    <p:cond delay="0"/>
                                  </p:stCondLst>
                                  <p:childTnLst>
                                    <p:cmd type="call" cmd="togglePause">
                                      <p:cBhvr>
                                        <p:cTn id="44" dur="1" fill="hold"/>
                                        <p:tgtEl>
                                          <p:spTgt spid="23"/>
                                        </p:tgtEl>
                                      </p:cBhvr>
                                    </p:cmd>
                                  </p:childTnLst>
                                </p:cTn>
                              </p:par>
                            </p:childTnLst>
                          </p:cTn>
                        </p:par>
                      </p:childTnLst>
                    </p:cTn>
                  </p:par>
                </p:childTnLst>
              </p:cTn>
              <p:nextCondLst>
                <p:cond evt="onClick" delay="0">
                  <p:tgtEl>
                    <p:spTgt spid="23"/>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PESTLE ANALYSIS (…)</a:t>
            </a:r>
          </a:p>
        </p:txBody>
      </p:sp>
      <p:sp>
        <p:nvSpPr>
          <p:cNvPr id="3" name="Content Placeholder 2"/>
          <p:cNvSpPr>
            <a:spLocks noGrp="1"/>
          </p:cNvSpPr>
          <p:nvPr>
            <p:ph idx="1"/>
          </p:nvPr>
        </p:nvSpPr>
        <p:spPr>
          <a:xfrm>
            <a:off x="2643174" y="1214423"/>
            <a:ext cx="6043626" cy="4214842"/>
          </a:xfrm>
        </p:spPr>
        <p:txBody>
          <a:bodyPr>
            <a:noAutofit/>
          </a:bodyPr>
          <a:lstStyle/>
          <a:p>
            <a:pPr algn="just">
              <a:buNone/>
            </a:pPr>
            <a:r>
              <a:rPr lang="en-GB" sz="1600" b="1" dirty="0">
                <a:solidFill>
                  <a:srgbClr val="00B0F0"/>
                </a:solidFill>
                <a:latin typeface="Arial" panose="020B0604020202020204" pitchFamily="34" charset="0"/>
                <a:cs typeface="Arial" panose="020B0604020202020204" pitchFamily="34" charset="0"/>
              </a:rPr>
              <a:t>Social </a:t>
            </a:r>
          </a:p>
          <a:p>
            <a:pPr algn="just">
              <a:buNone/>
            </a:pPr>
            <a:r>
              <a:rPr lang="en-GB" sz="1600" dirty="0">
                <a:latin typeface="Arial" panose="020B0604020202020204" pitchFamily="34" charset="0"/>
                <a:cs typeface="Arial" panose="020B0604020202020204" pitchFamily="34" charset="0"/>
              </a:rPr>
              <a:t>The changing habit due to COVID-19 regulations affects long-distance and short-distance travel. </a:t>
            </a:r>
          </a:p>
          <a:p>
            <a:pPr algn="just">
              <a:buNone/>
            </a:pPr>
            <a:endParaRPr lang="en-GB" sz="1600" dirty="0">
              <a:latin typeface="Arial" panose="020B0604020202020204" pitchFamily="34" charset="0"/>
              <a:cs typeface="Arial" panose="020B0604020202020204" pitchFamily="34" charset="0"/>
            </a:endParaRPr>
          </a:p>
          <a:p>
            <a:pPr algn="just">
              <a:buNone/>
            </a:pPr>
            <a:r>
              <a:rPr lang="en-GB" sz="1600" b="1" dirty="0">
                <a:solidFill>
                  <a:srgbClr val="00B0F0"/>
                </a:solidFill>
                <a:latin typeface="Arial" panose="020B0604020202020204" pitchFamily="34" charset="0"/>
                <a:cs typeface="Arial" panose="020B0604020202020204" pitchFamily="34" charset="0"/>
              </a:rPr>
              <a:t>Technological </a:t>
            </a:r>
          </a:p>
          <a:p>
            <a:pPr algn="just">
              <a:buNone/>
            </a:pPr>
            <a:r>
              <a:rPr lang="en-GB" sz="1600" dirty="0">
                <a:latin typeface="Arial" panose="020B0604020202020204" pitchFamily="34" charset="0"/>
                <a:cs typeface="Arial" panose="020B0604020202020204" pitchFamily="34" charset="0"/>
              </a:rPr>
              <a:t>The new mobile banking system also allows passengers to book tickets in advance and make payments as needed.</a:t>
            </a:r>
          </a:p>
          <a:p>
            <a:pPr algn="just">
              <a:buNone/>
            </a:pPr>
            <a:endParaRPr lang="en-GB" sz="1600" dirty="0">
              <a:latin typeface="Arial" panose="020B0604020202020204" pitchFamily="34" charset="0"/>
              <a:cs typeface="Arial" panose="020B0604020202020204" pitchFamily="34" charset="0"/>
            </a:endParaRPr>
          </a:p>
        </p:txBody>
      </p:sp>
      <p:pic>
        <p:nvPicPr>
          <p:cNvPr id="4" name="Picture 3" descr="PESTLE-Analysis.jpg"/>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a:xfrm>
            <a:off x="285720" y="1214422"/>
            <a:ext cx="2357454" cy="4357718"/>
          </a:xfrm>
          <a:prstGeom prst="rect">
            <a:avLst/>
          </a:prstGeom>
        </p:spPr>
      </p:pic>
      <p:pic>
        <p:nvPicPr>
          <p:cNvPr id="11" name="Video 10">
            <a:hlinkClick r:id="" action="ppaction://media"/>
            <a:extLst>
              <a:ext uri="{FF2B5EF4-FFF2-40B4-BE49-F238E27FC236}">
                <a16:creationId xmlns:a16="http://schemas.microsoft.com/office/drawing/2014/main" id="{F8B6F831-0FFB-4C5D-AA28-5EB706E6FB9F}"/>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6858000" y="5143500"/>
            <a:ext cx="2285999" cy="17145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24507"/>
    </mc:Choice>
    <mc:Fallback xmlns="">
      <p:transition spd="slow" advTm="245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wipe(down)">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wipe(down)">
                                      <p:cBhvr>
                                        <p:cTn id="21" dur="500"/>
                                        <p:tgtEl>
                                          <p:spTgt spid="3">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wipe(down)">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wipe(down)">
                                      <p:cBhvr>
                                        <p:cTn id="3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2" fill="hold" display="0">
                  <p:stCondLst>
                    <p:cond delay="indefinite"/>
                  </p:stCondLst>
                </p:cTn>
                <p:tgtEl>
                  <p:spTgt spid="11"/>
                </p:tgtEl>
              </p:cMediaNode>
            </p:video>
            <p:seq concurrent="1" nextAc="seek">
              <p:cTn id="33" restart="whenNotActive" fill="hold" evtFilter="cancelBubble" nodeType="interactiveSeq">
                <p:stCondLst>
                  <p:cond evt="onClick" delay="0">
                    <p:tgtEl>
                      <p:spTgt spid="11"/>
                    </p:tgtEl>
                  </p:cond>
                </p:stCondLst>
                <p:endSync evt="end" delay="0">
                  <p:rtn val="all"/>
                </p:endSync>
                <p:childTnLst>
                  <p:par>
                    <p:cTn id="34" fill="hold">
                      <p:stCondLst>
                        <p:cond delay="0"/>
                      </p:stCondLst>
                      <p:childTnLst>
                        <p:par>
                          <p:cTn id="35" fill="hold">
                            <p:stCondLst>
                              <p:cond delay="0"/>
                            </p:stCondLst>
                            <p:childTnLst>
                              <p:par>
                                <p:cTn id="36" presetID="2" presetClass="mediacall" presetSubtype="0" fill="hold" nodeType="clickEffect">
                                  <p:stCondLst>
                                    <p:cond delay="0"/>
                                  </p:stCondLst>
                                  <p:childTnLst>
                                    <p:cmd type="call" cmd="togglePause">
                                      <p:cBhvr>
                                        <p:cTn id="37" dur="1" fill="hold"/>
                                        <p:tgtEl>
                                          <p:spTgt spid="11"/>
                                        </p:tgtEl>
                                      </p:cBhvr>
                                    </p:cmd>
                                  </p:childTnLst>
                                </p:cTn>
                              </p:par>
                            </p:childTnLst>
                          </p:cTn>
                        </p:par>
                      </p:childTnLst>
                    </p:cTn>
                  </p:par>
                </p:childTnLst>
              </p:cTn>
              <p:nextCondLst>
                <p:cond evt="onClick" delay="0">
                  <p:tgtEl>
                    <p:spTgt spid="11"/>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PESTLE ANALYSIS (…)</a:t>
            </a:r>
          </a:p>
        </p:txBody>
      </p:sp>
      <p:sp>
        <p:nvSpPr>
          <p:cNvPr id="3" name="Content Placeholder 2"/>
          <p:cNvSpPr>
            <a:spLocks noGrp="1"/>
          </p:cNvSpPr>
          <p:nvPr>
            <p:ph idx="1"/>
          </p:nvPr>
        </p:nvSpPr>
        <p:spPr>
          <a:xfrm>
            <a:off x="2643174" y="1214423"/>
            <a:ext cx="6043626" cy="3357585"/>
          </a:xfrm>
        </p:spPr>
        <p:txBody>
          <a:bodyPr>
            <a:normAutofit/>
          </a:bodyPr>
          <a:lstStyle/>
          <a:p>
            <a:pPr algn="just">
              <a:buNone/>
            </a:pPr>
            <a:r>
              <a:rPr lang="en-GB" sz="1800" b="1" dirty="0">
                <a:solidFill>
                  <a:srgbClr val="00B0F0"/>
                </a:solidFill>
                <a:latin typeface="Arial" panose="020B0604020202020204" pitchFamily="34" charset="0"/>
                <a:cs typeface="Arial" panose="020B0604020202020204" pitchFamily="34" charset="0"/>
              </a:rPr>
              <a:t>Legal </a:t>
            </a:r>
          </a:p>
          <a:p>
            <a:pPr algn="just">
              <a:buNone/>
            </a:pPr>
            <a:r>
              <a:rPr lang="en-GB" sz="1800" dirty="0">
                <a:latin typeface="Arial" panose="020B0604020202020204" pitchFamily="34" charset="0"/>
                <a:cs typeface="Arial" panose="020B0604020202020204" pitchFamily="34" charset="0"/>
              </a:rPr>
              <a:t>In the case of Brexit, Ryanair complies with both UK and EU regulations. </a:t>
            </a:r>
          </a:p>
          <a:p>
            <a:pPr algn="just">
              <a:buNone/>
            </a:pPr>
            <a:endParaRPr lang="en-GB" sz="1800" dirty="0">
              <a:latin typeface="Arial" panose="020B0604020202020204" pitchFamily="34" charset="0"/>
              <a:cs typeface="Arial" panose="020B0604020202020204" pitchFamily="34" charset="0"/>
            </a:endParaRPr>
          </a:p>
          <a:p>
            <a:pPr algn="just">
              <a:buNone/>
            </a:pPr>
            <a:r>
              <a:rPr lang="en-GB" sz="1800" b="1" dirty="0">
                <a:solidFill>
                  <a:srgbClr val="00B0F0"/>
                </a:solidFill>
                <a:latin typeface="Arial" panose="020B0604020202020204" pitchFamily="34" charset="0"/>
                <a:cs typeface="Arial" panose="020B0604020202020204" pitchFamily="34" charset="0"/>
              </a:rPr>
              <a:t>Environmental  </a:t>
            </a:r>
          </a:p>
          <a:p>
            <a:pPr algn="just">
              <a:buNone/>
            </a:pPr>
            <a:r>
              <a:rPr lang="en-GB" sz="1800" dirty="0">
                <a:latin typeface="Arial" panose="020B0604020202020204" pitchFamily="34" charset="0"/>
                <a:cs typeface="Arial" panose="020B0604020202020204" pitchFamily="34" charset="0"/>
              </a:rPr>
              <a:t>Carbon footprint and CO2 emissions may interfere with the operation of the airline.</a:t>
            </a:r>
          </a:p>
          <a:p>
            <a:pPr algn="just">
              <a:buNone/>
            </a:pPr>
            <a:endParaRPr lang="en-GB" sz="1800" dirty="0">
              <a:latin typeface="Arial" panose="020B0604020202020204" pitchFamily="34" charset="0"/>
              <a:cs typeface="Arial" panose="020B0604020202020204" pitchFamily="34" charset="0"/>
            </a:endParaRPr>
          </a:p>
        </p:txBody>
      </p:sp>
      <p:pic>
        <p:nvPicPr>
          <p:cNvPr id="4" name="Picture 3" descr="PESTLE-Analysis.jpg"/>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a:xfrm>
            <a:off x="285720" y="1214422"/>
            <a:ext cx="2357454" cy="4357718"/>
          </a:xfrm>
          <a:prstGeom prst="rect">
            <a:avLst/>
          </a:prstGeom>
        </p:spPr>
      </p:pic>
      <p:pic>
        <p:nvPicPr>
          <p:cNvPr id="8" name="Video 7">
            <a:hlinkClick r:id="" action="ppaction://media"/>
            <a:extLst>
              <a:ext uri="{FF2B5EF4-FFF2-40B4-BE49-F238E27FC236}">
                <a16:creationId xmlns:a16="http://schemas.microsoft.com/office/drawing/2014/main" id="{7B0F88A1-67E4-4277-A31B-3DC07888400F}"/>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6858000" y="5143500"/>
            <a:ext cx="2285999" cy="17145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9514"/>
    </mc:Choice>
    <mc:Fallback xmlns="">
      <p:transition spd="slow" advTm="195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8"/>
                </p:tgtEl>
              </p:cMediaNode>
            </p:video>
            <p:seq concurrent="1" nextAc="seek">
              <p:cTn id="20" restart="whenNotActive" fill="hold" evtFilter="cancelBubble" nodeType="interactiveSeq">
                <p:stCondLst>
                  <p:cond evt="onClick" delay="0">
                    <p:tgtEl>
                      <p:spTgt spid="8"/>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8"/>
                                        </p:tgtEl>
                                      </p:cBhvr>
                                    </p:cmd>
                                  </p:childTnLst>
                                </p:cTn>
                              </p:par>
                            </p:childTnLst>
                          </p:cTn>
                        </p:par>
                      </p:childTnLst>
                    </p:cTn>
                  </p:par>
                </p:childTnLst>
              </p:cTn>
              <p:nextCondLst>
                <p:cond evt="onClick" delay="0">
                  <p:tgtEl>
                    <p:spTgt spid="8"/>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92696"/>
            <a:ext cx="8229600" cy="714372"/>
          </a:xfrm>
        </p:spPr>
        <p:txBody>
          <a:bodyPr>
            <a:normAutofit fontScale="90000"/>
          </a:bodyPr>
          <a:lstStyle/>
          <a:p>
            <a:r>
              <a:rPr lang="en-GB" sz="3100" b="1" dirty="0"/>
              <a:t>RYANAIR’S ETHICAL STANCE AND BEHAVIOUR</a:t>
            </a:r>
            <a:br>
              <a:rPr lang="en-GB" b="1" dirty="0"/>
            </a:br>
            <a:endParaRPr lang="en-GB" dirty="0"/>
          </a:p>
        </p:txBody>
      </p:sp>
      <p:sp>
        <p:nvSpPr>
          <p:cNvPr id="3" name="Content Placeholder 2"/>
          <p:cNvSpPr>
            <a:spLocks noGrp="1"/>
          </p:cNvSpPr>
          <p:nvPr>
            <p:ph idx="1"/>
          </p:nvPr>
        </p:nvSpPr>
        <p:spPr>
          <a:xfrm>
            <a:off x="457200" y="1472144"/>
            <a:ext cx="8229600" cy="3829064"/>
          </a:xfrm>
        </p:spPr>
        <p:txBody>
          <a:bodyPr>
            <a:noAutofit/>
          </a:bodyPr>
          <a:lstStyle/>
          <a:p>
            <a:pPr algn="just">
              <a:buNone/>
            </a:pPr>
            <a:r>
              <a:rPr lang="en-GB" sz="1400" b="1" dirty="0">
                <a:latin typeface="Arial" panose="020B0604020202020204" pitchFamily="34" charset="0"/>
                <a:cs typeface="Arial" panose="020B0604020202020204" pitchFamily="34" charset="0"/>
              </a:rPr>
              <a:t>Ethical Stance</a:t>
            </a:r>
          </a:p>
          <a:p>
            <a:pPr algn="just">
              <a:buNone/>
            </a:pPr>
            <a:r>
              <a:rPr lang="en-GB" sz="1400" dirty="0">
                <a:latin typeface="Arial" panose="020B0604020202020204" pitchFamily="34" charset="0"/>
                <a:cs typeface="Arial" panose="020B0604020202020204" pitchFamily="34" charset="0"/>
              </a:rPr>
              <a:t>Businesses must make ethical decisions. And Ryanair’s operation has both ethical and unethical behaviours. </a:t>
            </a:r>
          </a:p>
          <a:p>
            <a:pPr algn="just">
              <a:buNone/>
            </a:pPr>
            <a:endParaRPr lang="en-GB" sz="1400" b="1" dirty="0">
              <a:latin typeface="Arial" panose="020B0604020202020204" pitchFamily="34" charset="0"/>
              <a:cs typeface="Arial" panose="020B0604020202020204" pitchFamily="34" charset="0"/>
            </a:endParaRPr>
          </a:p>
          <a:p>
            <a:pPr algn="just">
              <a:buNone/>
            </a:pPr>
            <a:r>
              <a:rPr lang="en-GB" sz="1400" b="1" dirty="0">
                <a:latin typeface="Arial" panose="020B0604020202020204" pitchFamily="34" charset="0"/>
                <a:cs typeface="Arial" panose="020B0604020202020204" pitchFamily="34" charset="0"/>
              </a:rPr>
              <a:t>Ethical Behaviour</a:t>
            </a:r>
          </a:p>
          <a:p>
            <a:pPr algn="just">
              <a:buNone/>
            </a:pPr>
            <a:r>
              <a:rPr lang="en-GB" sz="1400" dirty="0">
                <a:latin typeface="Arial" panose="020B0604020202020204" pitchFamily="34" charset="0"/>
                <a:cs typeface="Arial" panose="020B0604020202020204" pitchFamily="34" charset="0"/>
              </a:rPr>
              <a:t>Ryanair’s ethical behaviour includes the 'low cost, no-frills airline and following all rules and regulations of the countries in which it operates. </a:t>
            </a:r>
          </a:p>
          <a:p>
            <a:pPr algn="just">
              <a:buNone/>
            </a:pPr>
            <a:endParaRPr lang="en-GB" sz="1400" dirty="0">
              <a:latin typeface="Arial" panose="020B0604020202020204" pitchFamily="34" charset="0"/>
              <a:cs typeface="Arial" panose="020B0604020202020204" pitchFamily="34" charset="0"/>
            </a:endParaRPr>
          </a:p>
          <a:p>
            <a:pPr algn="just">
              <a:buNone/>
            </a:pPr>
            <a:r>
              <a:rPr lang="en-GB" sz="1400" b="1" dirty="0">
                <a:latin typeface="Arial" panose="020B0604020202020204" pitchFamily="34" charset="0"/>
                <a:cs typeface="Arial" panose="020B0604020202020204" pitchFamily="34" charset="0"/>
              </a:rPr>
              <a:t>Unethical Behaviour</a:t>
            </a:r>
          </a:p>
          <a:p>
            <a:pPr algn="just">
              <a:buNone/>
            </a:pPr>
            <a:r>
              <a:rPr lang="en-GB" sz="1400" dirty="0">
                <a:latin typeface="Arial" panose="020B0604020202020204" pitchFamily="34" charset="0"/>
                <a:cs typeface="Arial" panose="020B0604020202020204" pitchFamily="34" charset="0"/>
              </a:rPr>
              <a:t>In 2014, Ryanair was fined by the European Commission for hiring French staff but using Irish agreements for employment, meaning that the organisation paid the standard 10 percent in Ireland instead of 45 percent social charge in France. </a:t>
            </a:r>
          </a:p>
        </p:txBody>
      </p:sp>
      <p:pic>
        <p:nvPicPr>
          <p:cNvPr id="15" name="Video 14">
            <a:hlinkClick r:id="" action="ppaction://media"/>
            <a:extLst>
              <a:ext uri="{FF2B5EF4-FFF2-40B4-BE49-F238E27FC236}">
                <a16:creationId xmlns:a16="http://schemas.microsoft.com/office/drawing/2014/main" id="{9214A5AF-4F00-499B-A6FF-49715B0ACFFA}"/>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5"/>
          <a:stretch>
            <a:fillRect/>
          </a:stretch>
        </p:blipFill>
        <p:spPr>
          <a:xfrm>
            <a:off x="6858000" y="5143500"/>
            <a:ext cx="2285999" cy="17145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53599"/>
    </mc:Choice>
    <mc:Fallback xmlns="">
      <p:transition spd="slow" advTm="535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 calcmode="lin" valueType="num">
                                      <p:cBhvr additive="base">
                                        <p:cTn id="1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 calcmode="lin" valueType="num">
                                      <p:cBhvr additive="base">
                                        <p:cTn id="22" dur="25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3" dur="25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24" fill="hold" display="0">
                  <p:stCondLst>
                    <p:cond delay="indefinite"/>
                  </p:stCondLst>
                </p:cTn>
                <p:tgtEl>
                  <p:spTgt spid="15"/>
                </p:tgtEl>
              </p:cMediaNode>
            </p:video>
            <p:seq concurrent="1" nextAc="seek">
              <p:cTn id="25" restart="whenNotActive" fill="hold" evtFilter="cancelBubble" nodeType="interactiveSeq">
                <p:stCondLst>
                  <p:cond evt="onClick" delay="0">
                    <p:tgtEl>
                      <p:spTgt spid="15"/>
                    </p:tgtEl>
                  </p:cond>
                </p:stCondLst>
                <p:endSync evt="end" delay="0">
                  <p:rtn val="all"/>
                </p:endSync>
                <p:childTnLst>
                  <p:par>
                    <p:cTn id="26" fill="hold">
                      <p:stCondLst>
                        <p:cond delay="0"/>
                      </p:stCondLst>
                      <p:childTnLst>
                        <p:par>
                          <p:cTn id="27" fill="hold">
                            <p:stCondLst>
                              <p:cond delay="0"/>
                            </p:stCondLst>
                            <p:childTnLst>
                              <p:par>
                                <p:cTn id="28" presetID="2" presetClass="mediacall" presetSubtype="0" fill="hold" nodeType="clickEffect">
                                  <p:stCondLst>
                                    <p:cond delay="0"/>
                                  </p:stCondLst>
                                  <p:childTnLst>
                                    <p:cmd type="call" cmd="togglePause">
                                      <p:cBhvr>
                                        <p:cTn id="29" dur="1" fill="hold"/>
                                        <p:tgtEl>
                                          <p:spTgt spid="15"/>
                                        </p:tgtEl>
                                      </p:cBhvr>
                                    </p:cmd>
                                  </p:childTnLst>
                                </p:cTn>
                              </p:par>
                            </p:childTnLst>
                          </p:cTn>
                        </p:par>
                      </p:childTnLst>
                    </p:cTn>
                  </p:par>
                </p:childTnLst>
              </p:cTn>
              <p:nextCondLst>
                <p:cond evt="onClick" delay="0">
                  <p:tgtEl>
                    <p:spTgt spid="15"/>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RECOMMENDATION</a:t>
            </a:r>
          </a:p>
        </p:txBody>
      </p:sp>
      <p:pic>
        <p:nvPicPr>
          <p:cNvPr id="4" name="Picture 3" descr="Refraction-lenses-vision-overview-optics-light-refraction.jpg"/>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31643" y="1357322"/>
            <a:ext cx="3068787" cy="3265547"/>
          </a:xfrm>
          <a:prstGeom prst="rect">
            <a:avLst/>
          </a:prstGeom>
        </p:spPr>
      </p:pic>
      <p:sp>
        <p:nvSpPr>
          <p:cNvPr id="5" name="TextBox 4"/>
          <p:cNvSpPr txBox="1"/>
          <p:nvPr/>
        </p:nvSpPr>
        <p:spPr>
          <a:xfrm>
            <a:off x="3553544" y="2034714"/>
            <a:ext cx="5194920" cy="1754326"/>
          </a:xfrm>
          <a:prstGeom prst="rect">
            <a:avLst/>
          </a:prstGeom>
          <a:noFill/>
        </p:spPr>
        <p:txBody>
          <a:bodyPr wrap="square" rtlCol="0">
            <a:spAutoFit/>
          </a:bodyPr>
          <a:lstStyle/>
          <a:p>
            <a:pPr algn="just"/>
            <a:r>
              <a:rPr lang="en-GB" dirty="0">
                <a:latin typeface="Arial" panose="020B0604020202020204" pitchFamily="34" charset="0"/>
                <a:cs typeface="Arial" panose="020B0604020202020204" pitchFamily="34" charset="0"/>
              </a:rPr>
              <a:t>Due to rising competition, Ryanair must foresee that its performance will be rated on more criteria than just earnings. Furthermore, as the global economy expands, so will labour demand. Working conditions will deteriorate as a result of increased staff turnover. </a:t>
            </a:r>
          </a:p>
        </p:txBody>
      </p:sp>
      <p:pic>
        <p:nvPicPr>
          <p:cNvPr id="9" name="Video 8">
            <a:hlinkClick r:id="" action="ppaction://media"/>
            <a:extLst>
              <a:ext uri="{FF2B5EF4-FFF2-40B4-BE49-F238E27FC236}">
                <a16:creationId xmlns:a16="http://schemas.microsoft.com/office/drawing/2014/main" id="{BD1DA27D-D64E-4B50-A5E2-D965C73DE844}"/>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6"/>
          <a:stretch>
            <a:fillRect/>
          </a:stretch>
        </p:blipFill>
        <p:spPr>
          <a:xfrm>
            <a:off x="6858000" y="5143500"/>
            <a:ext cx="2285999" cy="17145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28884"/>
    </mc:Choice>
    <mc:Fallback xmlns="">
      <p:transition spd="slow" advTm="28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8" presetClass="emph" presetSubtype="0" fill="hold" nodeType="clickEffect">
                                  <p:stCondLst>
                                    <p:cond delay="0"/>
                                  </p:stCondLst>
                                  <p:childTnLst>
                                    <p:animRot by="21600000">
                                      <p:cBhvr>
                                        <p:cTn id="10" dur="2000" fill="hold"/>
                                        <p:tgtEl>
                                          <p:spTgt spid="4"/>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17" fill="hold" display="0">
                  <p:stCondLst>
                    <p:cond delay="indefinite"/>
                  </p:stCondLst>
                </p:cTn>
                <p:tgtEl>
                  <p:spTgt spid="9"/>
                </p:tgtEl>
              </p:cMediaNode>
            </p:video>
            <p:seq concurrent="1" nextAc="seek">
              <p:cTn id="18" restart="whenNotActive" fill="hold" evtFilter="cancelBubble" nodeType="interactiveSeq">
                <p:stCondLst>
                  <p:cond evt="onClick" delay="0">
                    <p:tgtEl>
                      <p:spTgt spid="9"/>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9"/>
                                        </p:tgtEl>
                                      </p:cBhvr>
                                    </p:cmd>
                                  </p:childTnLst>
                                </p:cTn>
                              </p:par>
                            </p:childTnLst>
                          </p:cTn>
                        </p:par>
                      </p:childTnLst>
                    </p:cTn>
                  </p:par>
                </p:childTnLst>
              </p:cTn>
              <p:nextCondLst>
                <p:cond evt="onClick" delay="0">
                  <p:tgtEl>
                    <p:spTgt spid="9"/>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BE5ED-E5E1-4E7D-913E-1E02099B8D42}"/>
              </a:ext>
            </a:extLst>
          </p:cNvPr>
          <p:cNvSpPr>
            <a:spLocks noGrp="1"/>
          </p:cNvSpPr>
          <p:nvPr>
            <p:ph type="title"/>
          </p:nvPr>
        </p:nvSpPr>
        <p:spPr/>
        <p:txBody>
          <a:bodyPr>
            <a:normAutofit/>
          </a:bodyPr>
          <a:lstStyle/>
          <a:p>
            <a:r>
              <a:rPr lang="en-GB" sz="2400" dirty="0"/>
              <a:t>REFERENCES</a:t>
            </a:r>
            <a:endParaRPr lang="en-GB" sz="2000" dirty="0"/>
          </a:p>
        </p:txBody>
      </p:sp>
      <p:sp>
        <p:nvSpPr>
          <p:cNvPr id="3" name="Content Placeholder 2">
            <a:extLst>
              <a:ext uri="{FF2B5EF4-FFF2-40B4-BE49-F238E27FC236}">
                <a16:creationId xmlns:a16="http://schemas.microsoft.com/office/drawing/2014/main" id="{39514916-6236-44E9-8F14-541830E44670}"/>
              </a:ext>
            </a:extLst>
          </p:cNvPr>
          <p:cNvSpPr>
            <a:spLocks noGrp="1"/>
          </p:cNvSpPr>
          <p:nvPr>
            <p:ph idx="1"/>
          </p:nvPr>
        </p:nvSpPr>
        <p:spPr>
          <a:xfrm>
            <a:off x="457200" y="1052736"/>
            <a:ext cx="8229600" cy="4525963"/>
          </a:xfrm>
        </p:spPr>
        <p:txBody>
          <a:bodyPr>
            <a:normAutofit lnSpcReduction="10000"/>
          </a:bodyPr>
          <a:lstStyle/>
          <a:p>
            <a:pPr marL="0" indent="0">
              <a:buNone/>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Kuntz, J.R.C., Kuntz, J.R., </a:t>
            </a:r>
            <a:r>
              <a:rPr lang="en-GB" sz="14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Elenkov</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D. and </a:t>
            </a:r>
            <a:r>
              <a:rPr lang="en-GB" sz="14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Nabirukhina</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 2013. Characterising ethical cases: a cross-cultural investigation of individual differences, organisational climate, and leadership on ethical decision-making. </a:t>
            </a:r>
            <a:r>
              <a:rPr lang="en-GB" sz="14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Business Ethics</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113(2), pp. 317-331.</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Pettinger, R., 2013. </a:t>
            </a:r>
            <a:r>
              <a:rPr lang="en-GB" sz="14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Organisational behaviour: performance management in practice</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UK: Routledge.</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Hodges, F., 2012. Is Ryanair an ethical business? </a:t>
            </a:r>
            <a:r>
              <a:rPr lang="en-GB" sz="14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Teaching Business and Economics</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16(3), p. 18.</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Mason, C. and Simmons, J., 2012. Are they being served? Linking consumer expectation, evaluation, and commitment. </a:t>
            </a:r>
            <a:r>
              <a:rPr lang="en-GB" sz="14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Services Marketing</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2012.</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4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Begg</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D., 2022. The Ethics of the Biergarten. In </a:t>
            </a:r>
            <a:r>
              <a:rPr lang="en-GB" sz="14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Leadership and Business Ethics</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(pp. 345-364). Springer, Dordrecht.</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4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Juric</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B., Smith, S.D. and Wilks, G., 2015. Negative customer brand engagement. </a:t>
            </a:r>
            <a:r>
              <a:rPr lang="en-GB" sz="14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Customer engagement: Contemporary Issues and Challenges</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1, 278-289.</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Peter, S., Agnes, O., </a:t>
            </a:r>
            <a:r>
              <a:rPr lang="en-GB" sz="14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Wiafe</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N.A. and Stephen, A., 2018. Strategic leadership and why it is critical for businesses/organisations in Ghana. UK: Routledge.</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pic>
        <p:nvPicPr>
          <p:cNvPr id="5" name="Video 4">
            <a:hlinkClick r:id="" action="ppaction://media"/>
            <a:extLst>
              <a:ext uri="{FF2B5EF4-FFF2-40B4-BE49-F238E27FC236}">
                <a16:creationId xmlns:a16="http://schemas.microsoft.com/office/drawing/2014/main" id="{D0A0C15B-2282-48C7-9151-D820D071ED5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6858000" y="5143500"/>
            <a:ext cx="2285999" cy="1714500"/>
          </a:xfrm>
          <a:prstGeom prst="rect">
            <a:avLst/>
          </a:prstGeom>
        </p:spPr>
      </p:pic>
    </p:spTree>
    <p:extLst>
      <p:ext uri="{BB962C8B-B14F-4D97-AF65-F5344CB8AC3E}">
        <p14:creationId xmlns:p14="http://schemas.microsoft.com/office/powerpoint/2010/main" val="1300731923"/>
      </p:ext>
    </p:extLst>
  </p:cSld>
  <p:clrMapOvr>
    <a:masterClrMapping/>
  </p:clrMapOvr>
  <mc:AlternateContent xmlns:mc="http://schemas.openxmlformats.org/markup-compatibility/2006" xmlns:p14="http://schemas.microsoft.com/office/powerpoint/2010/main">
    <mc:Choice Requires="p14">
      <p:transition spd="slow" p14:dur="2000" advTm="2726"/>
    </mc:Choice>
    <mc:Fallback xmlns="">
      <p:transition spd="slow" advTm="27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10;&#10;Description automatically generated">
            <a:extLst>
              <a:ext uri="{FF2B5EF4-FFF2-40B4-BE49-F238E27FC236}">
                <a16:creationId xmlns:a16="http://schemas.microsoft.com/office/drawing/2014/main" id="{D1CD10EE-19EE-4E62-A4D4-77FBD5E94A8F}"/>
              </a:ext>
            </a:extLst>
          </p:cNvPr>
          <p:cNvPicPr>
            <a:picLocks noGrp="1" noChangeAspect="1"/>
          </p:cNvPicPr>
          <p:nvPr>
            <p:ph idx="1"/>
          </p:nvPr>
        </p:nvPicPr>
        <p:blipFill>
          <a:blip r:embed="rId5" cstate="screen">
            <a:extLst>
              <a:ext uri="{28A0092B-C50C-407E-A947-70E740481C1C}">
                <a14:useLocalDpi xmlns:a14="http://schemas.microsoft.com/office/drawing/2010/main"/>
              </a:ext>
            </a:extLst>
          </a:blip>
          <a:stretch>
            <a:fillRect/>
          </a:stretch>
        </p:blipFill>
        <p:spPr>
          <a:xfrm>
            <a:off x="3059832" y="0"/>
            <a:ext cx="2808312" cy="2808312"/>
          </a:xfrm>
        </p:spPr>
      </p:pic>
      <p:pic>
        <p:nvPicPr>
          <p:cNvPr id="7" name="Picture 6" descr="Shape&#10;&#10;Description automatically generated with medium confidence">
            <a:extLst>
              <a:ext uri="{FF2B5EF4-FFF2-40B4-BE49-F238E27FC236}">
                <a16:creationId xmlns:a16="http://schemas.microsoft.com/office/drawing/2014/main" id="{0FB92BAE-6A0B-4C29-AD79-2BBC799F28E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067944" y="2824260"/>
            <a:ext cx="2888210" cy="2063007"/>
          </a:xfrm>
          <a:prstGeom prst="rect">
            <a:avLst/>
          </a:prstGeom>
        </p:spPr>
      </p:pic>
      <p:pic>
        <p:nvPicPr>
          <p:cNvPr id="9" name="Picture 8" descr="A picture containing shape&#10;&#10;Description automatically generated">
            <a:extLst>
              <a:ext uri="{FF2B5EF4-FFF2-40B4-BE49-F238E27FC236}">
                <a16:creationId xmlns:a16="http://schemas.microsoft.com/office/drawing/2014/main" id="{75BAF62F-2439-47D4-ADDF-0548D897436A}"/>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rot="19664768">
            <a:off x="465459" y="3147804"/>
            <a:ext cx="2308425" cy="1361928"/>
          </a:xfrm>
          <a:prstGeom prst="rect">
            <a:avLst/>
          </a:prstGeom>
        </p:spPr>
      </p:pic>
      <p:pic>
        <p:nvPicPr>
          <p:cNvPr id="11" name="Picture 10" descr="A picture containing clipart&#10;&#10;Description automatically generated">
            <a:extLst>
              <a:ext uri="{FF2B5EF4-FFF2-40B4-BE49-F238E27FC236}">
                <a16:creationId xmlns:a16="http://schemas.microsoft.com/office/drawing/2014/main" id="{BB9F8661-B2EA-4105-A33C-176BA68B261D}"/>
              </a:ext>
            </a:extLst>
          </p:cNvPr>
          <p:cNvPicPr>
            <a:picLocks noChangeAspect="1"/>
          </p:cNvPicPr>
          <p:nvPr/>
        </p:nvPicPr>
        <p:blipFill>
          <a:blip r:embed="rId8">
            <a:extLst>
              <a:ext uri="{28A0092B-C50C-407E-A947-70E740481C1C}">
                <a14:useLocalDpi xmlns:a14="http://schemas.microsoft.com/office/drawing/2010/main"/>
              </a:ext>
            </a:extLst>
          </a:blip>
          <a:stretch>
            <a:fillRect/>
          </a:stretch>
        </p:blipFill>
        <p:spPr>
          <a:xfrm>
            <a:off x="1092034" y="476672"/>
            <a:ext cx="1826766" cy="1654430"/>
          </a:xfrm>
          <a:prstGeom prst="rect">
            <a:avLst/>
          </a:prstGeom>
        </p:spPr>
      </p:pic>
      <p:pic>
        <p:nvPicPr>
          <p:cNvPr id="12" name="Video 11">
            <a:hlinkClick r:id="" action="ppaction://media"/>
            <a:extLst>
              <a:ext uri="{FF2B5EF4-FFF2-40B4-BE49-F238E27FC236}">
                <a16:creationId xmlns:a16="http://schemas.microsoft.com/office/drawing/2014/main" id="{87CD29D0-EC02-425C-A067-E527ABA88A21}"/>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9"/>
          <a:stretch>
            <a:fillRect/>
          </a:stretch>
        </p:blipFill>
        <p:spPr>
          <a:xfrm>
            <a:off x="6858000" y="5143500"/>
            <a:ext cx="2285999" cy="1714500"/>
          </a:xfrm>
          <a:prstGeom prst="rect">
            <a:avLst/>
          </a:prstGeom>
        </p:spPr>
      </p:pic>
    </p:spTree>
    <p:custDataLst>
      <p:tags r:id="rId1"/>
    </p:custDataLst>
    <p:extLst>
      <p:ext uri="{BB962C8B-B14F-4D97-AF65-F5344CB8AC3E}">
        <p14:creationId xmlns:p14="http://schemas.microsoft.com/office/powerpoint/2010/main" val="3957113173"/>
      </p:ext>
    </p:extLst>
  </p:cSld>
  <p:clrMapOvr>
    <a:masterClrMapping/>
  </p:clrMapOvr>
  <mc:AlternateContent xmlns:mc="http://schemas.openxmlformats.org/markup-compatibility/2006" xmlns:p14="http://schemas.microsoft.com/office/powerpoint/2010/main">
    <mc:Choice Requires="p14">
      <p:transition spd="slow" p14:dur="2000" advTm="10292"/>
    </mc:Choice>
    <mc:Fallback xmlns="">
      <p:transition spd="slow" advTm="10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down)">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circle(in)">
                                      <p:cBhvr>
                                        <p:cTn id="20" dur="20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ipe(down)">
                                      <p:cBhvr>
                                        <p:cTn id="25" dur="580">
                                          <p:stCondLst>
                                            <p:cond delay="0"/>
                                          </p:stCondLst>
                                        </p:cTn>
                                        <p:tgtEl>
                                          <p:spTgt spid="7"/>
                                        </p:tgtEl>
                                      </p:cBhvr>
                                    </p:animEffect>
                                    <p:anim calcmode="lin" valueType="num">
                                      <p:cBhvr>
                                        <p:cTn id="26"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31" dur="26">
                                          <p:stCondLst>
                                            <p:cond delay="650"/>
                                          </p:stCondLst>
                                        </p:cTn>
                                        <p:tgtEl>
                                          <p:spTgt spid="7"/>
                                        </p:tgtEl>
                                      </p:cBhvr>
                                      <p:to x="100000" y="60000"/>
                                    </p:animScale>
                                    <p:animScale>
                                      <p:cBhvr>
                                        <p:cTn id="32" dur="166" decel="50000">
                                          <p:stCondLst>
                                            <p:cond delay="676"/>
                                          </p:stCondLst>
                                        </p:cTn>
                                        <p:tgtEl>
                                          <p:spTgt spid="7"/>
                                        </p:tgtEl>
                                      </p:cBhvr>
                                      <p:to x="100000" y="100000"/>
                                    </p:animScale>
                                    <p:animScale>
                                      <p:cBhvr>
                                        <p:cTn id="33" dur="26">
                                          <p:stCondLst>
                                            <p:cond delay="1312"/>
                                          </p:stCondLst>
                                        </p:cTn>
                                        <p:tgtEl>
                                          <p:spTgt spid="7"/>
                                        </p:tgtEl>
                                      </p:cBhvr>
                                      <p:to x="100000" y="80000"/>
                                    </p:animScale>
                                    <p:animScale>
                                      <p:cBhvr>
                                        <p:cTn id="34" dur="166" decel="50000">
                                          <p:stCondLst>
                                            <p:cond delay="1338"/>
                                          </p:stCondLst>
                                        </p:cTn>
                                        <p:tgtEl>
                                          <p:spTgt spid="7"/>
                                        </p:tgtEl>
                                      </p:cBhvr>
                                      <p:to x="100000" y="100000"/>
                                    </p:animScale>
                                    <p:animScale>
                                      <p:cBhvr>
                                        <p:cTn id="35" dur="26">
                                          <p:stCondLst>
                                            <p:cond delay="1642"/>
                                          </p:stCondLst>
                                        </p:cTn>
                                        <p:tgtEl>
                                          <p:spTgt spid="7"/>
                                        </p:tgtEl>
                                      </p:cBhvr>
                                      <p:to x="100000" y="90000"/>
                                    </p:animScale>
                                    <p:animScale>
                                      <p:cBhvr>
                                        <p:cTn id="36" dur="166" decel="50000">
                                          <p:stCondLst>
                                            <p:cond delay="1668"/>
                                          </p:stCondLst>
                                        </p:cTn>
                                        <p:tgtEl>
                                          <p:spTgt spid="7"/>
                                        </p:tgtEl>
                                      </p:cBhvr>
                                      <p:to x="100000" y="100000"/>
                                    </p:animScale>
                                    <p:animScale>
                                      <p:cBhvr>
                                        <p:cTn id="37" dur="26">
                                          <p:stCondLst>
                                            <p:cond delay="1808"/>
                                          </p:stCondLst>
                                        </p:cTn>
                                        <p:tgtEl>
                                          <p:spTgt spid="7"/>
                                        </p:tgtEl>
                                      </p:cBhvr>
                                      <p:to x="100000" y="95000"/>
                                    </p:animScale>
                                    <p:animScale>
                                      <p:cBhvr>
                                        <p:cTn id="38"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video>
              <p:cMediaNode vol="80000">
                <p:cTn id="39" fill="hold" display="0">
                  <p:stCondLst>
                    <p:cond delay="indefinite"/>
                  </p:stCondLst>
                </p:cTn>
                <p:tgtEl>
                  <p:spTgt spid="12"/>
                </p:tgtEl>
              </p:cMediaNode>
            </p:video>
            <p:seq concurrent="1" nextAc="seek">
              <p:cTn id="40" restart="whenNotActive" fill="hold" evtFilter="cancelBubble" nodeType="interactiveSeq">
                <p:stCondLst>
                  <p:cond evt="onClick" delay="0">
                    <p:tgtEl>
                      <p:spTgt spid="12"/>
                    </p:tgtEl>
                  </p:cond>
                </p:stCondLst>
                <p:endSync evt="end" delay="0">
                  <p:rtn val="all"/>
                </p:endSync>
                <p:childTnLst>
                  <p:par>
                    <p:cTn id="41" fill="hold">
                      <p:stCondLst>
                        <p:cond delay="0"/>
                      </p:stCondLst>
                      <p:childTnLst>
                        <p:par>
                          <p:cTn id="42" fill="hold">
                            <p:stCondLst>
                              <p:cond delay="0"/>
                            </p:stCondLst>
                            <p:childTnLst>
                              <p:par>
                                <p:cTn id="43" presetID="2" presetClass="mediacall" presetSubtype="0" fill="hold" nodeType="clickEffect">
                                  <p:stCondLst>
                                    <p:cond delay="0"/>
                                  </p:stCondLst>
                                  <p:childTnLst>
                                    <p:cmd type="call" cmd="togglePause">
                                      <p:cBhvr>
                                        <p:cTn id="44"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0.6"/>
</p:tagLst>
</file>

<file path=ppt/tags/tag2.xml><?xml version="1.0" encoding="utf-8"?>
<p:tagLst xmlns:a="http://schemas.openxmlformats.org/drawingml/2006/main" xmlns:r="http://schemas.openxmlformats.org/officeDocument/2006/relationships" xmlns:p="http://schemas.openxmlformats.org/presentationml/2006/main">
  <p:tag name="TIMING" val="|0.8|1.1|16.1"/>
</p:tagLst>
</file>

<file path=ppt/tags/tag3.xml><?xml version="1.0" encoding="utf-8"?>
<p:tagLst xmlns:a="http://schemas.openxmlformats.org/drawingml/2006/main" xmlns:r="http://schemas.openxmlformats.org/officeDocument/2006/relationships" xmlns:p="http://schemas.openxmlformats.org/presentationml/2006/main">
  <p:tag name="TIMING" val="|0.9|1|15.6"/>
</p:tagLst>
</file>

<file path=ppt/tags/tag4.xml><?xml version="1.0" encoding="utf-8"?>
<p:tagLst xmlns:a="http://schemas.openxmlformats.org/drawingml/2006/main" xmlns:r="http://schemas.openxmlformats.org/officeDocument/2006/relationships" xmlns:p="http://schemas.openxmlformats.org/presentationml/2006/main">
  <p:tag name="TIMING" val="|0.9|10.4"/>
</p:tagLst>
</file>

<file path=ppt/tags/tag5.xml><?xml version="1.0" encoding="utf-8"?>
<p:tagLst xmlns:a="http://schemas.openxmlformats.org/drawingml/2006/main" xmlns:r="http://schemas.openxmlformats.org/officeDocument/2006/relationships" xmlns:p="http://schemas.openxmlformats.org/presentationml/2006/main">
  <p:tag name="TIMING" val="|0.9|2.2|0.8|1.6|17.6|2.2"/>
</p:tagLst>
</file>

<file path=ppt/tags/tag6.xml><?xml version="1.0" encoding="utf-8"?>
<p:tagLst xmlns:a="http://schemas.openxmlformats.org/drawingml/2006/main" xmlns:r="http://schemas.openxmlformats.org/officeDocument/2006/relationships" xmlns:p="http://schemas.openxmlformats.org/presentationml/2006/main">
  <p:tag name="TIMING" val="|1.6|1|1.6|8.2|3.1"/>
</p:tagLst>
</file>

<file path=ppt/tags/tag7.xml><?xml version="1.0" encoding="utf-8"?>
<p:tagLst xmlns:a="http://schemas.openxmlformats.org/drawingml/2006/main" xmlns:r="http://schemas.openxmlformats.org/officeDocument/2006/relationships" xmlns:p="http://schemas.openxmlformats.org/presentationml/2006/main">
  <p:tag name="TIMING" val="|2|9"/>
</p:tagLst>
</file>

<file path=ppt/tags/tag8.xml><?xml version="1.0" encoding="utf-8"?>
<p:tagLst xmlns:a="http://schemas.openxmlformats.org/drawingml/2006/main" xmlns:r="http://schemas.openxmlformats.org/officeDocument/2006/relationships" xmlns:p="http://schemas.openxmlformats.org/presentationml/2006/main">
  <p:tag name="TIMING" val="|4.1|10.5|14.2"/>
</p:tagLst>
</file>

<file path=ppt/tags/tag9.xml><?xml version="1.0" encoding="utf-8"?>
<p:tagLst xmlns:a="http://schemas.openxmlformats.org/drawingml/2006/main" xmlns:r="http://schemas.openxmlformats.org/officeDocument/2006/relationships" xmlns:p="http://schemas.openxmlformats.org/presentationml/2006/main">
  <p:tag name="TIMING" val="|1.4|2.2"/>
</p:tagLst>
</file>

<file path=ppt/tags/tag10.xml><?xml version="1.0" encoding="utf-8"?>
<p:tagLst xmlns:a="http://schemas.openxmlformats.org/drawingml/2006/main" xmlns:r="http://schemas.openxmlformats.org/officeDocument/2006/relationships" xmlns:p="http://schemas.openxmlformats.org/presentationml/2006/main">
  <p:tag name="TIMING" val="|1.5|2.1|1|1.9"/>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3776</TotalTime>
  <Words>724</Words>
  <Application>Microsoft Office PowerPoint</Application>
  <PresentationFormat>On-screen Show (4:3)</PresentationFormat>
  <Paragraphs>62</Paragraphs>
  <Slides>11</Slides>
  <Notes>0</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Speak Pro</vt:lpstr>
      <vt:lpstr>Office Theme</vt:lpstr>
      <vt:lpstr>Workplace Culture and its impact on Ryanair’s organisational efficiency </vt:lpstr>
      <vt:lpstr>INTRODUCTION</vt:lpstr>
      <vt:lpstr>PowerPoint Presentation</vt:lpstr>
      <vt:lpstr>PowerPoint Presentation</vt:lpstr>
      <vt:lpstr>PESTLE ANALYSIS</vt:lpstr>
      <vt:lpstr>PESTLE ANALYSIS (…)</vt:lpstr>
      <vt:lpstr>PESTLE ANALYSIS (…)</vt:lpstr>
      <vt:lpstr>RYANAIR’S ETHICAL STANCE AND BEHAVIOUR </vt:lpstr>
      <vt:lpstr>RECOMMENDATION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Workplace Culture and its impact on Ryanair’s organisational efficiency</dc:title>
  <dc:creator>user</dc:creator>
  <cp:lastModifiedBy>Ben Nsuka (1816136)</cp:lastModifiedBy>
  <cp:revision>51</cp:revision>
  <dcterms:created xsi:type="dcterms:W3CDTF">2022-03-07T17:27:57Z</dcterms:created>
  <dcterms:modified xsi:type="dcterms:W3CDTF">2022-03-10T22:58:50Z</dcterms:modified>
</cp:coreProperties>
</file>