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64C273-B506-4B0B-A3F6-B37580438142}" v="16" dt="2023-05-03T20:22:36.0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>
        <p:scale>
          <a:sx n="93" d="100"/>
          <a:sy n="93" d="100"/>
        </p:scale>
        <p:origin x="92" y="5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497999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115058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642167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010053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667974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543469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flipV="1">
            <a:off x="838199" y="6957689"/>
            <a:ext cx="2991281" cy="26125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V="1">
            <a:off x="4038600" y="6957688"/>
            <a:ext cx="4323922" cy="44001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79352" y="7036383"/>
            <a:ext cx="2743200" cy="365125"/>
          </a:xfrm>
        </p:spPr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5151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984175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947870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387295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307879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9370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0" r:id="rId6"/>
    <p:sldLayoutId id="2147483746" r:id="rId7"/>
    <p:sldLayoutId id="2147483747" r:id="rId8"/>
    <p:sldLayoutId id="2147483748" r:id="rId9"/>
    <p:sldLayoutId id="2147483749" r:id="rId10"/>
    <p:sldLayoutId id="2147483751" r:id="rId11"/>
  </p:sldLayoutIdLst>
  <p:transition spd="slow">
    <p:wipe/>
  </p:transition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F87819-B70D-4927-B657-7D175613F9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B3820D-C773-4632-9F79-C890E1B2B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177668"/>
          </a:xfrm>
          <a:custGeom>
            <a:avLst/>
            <a:gdLst>
              <a:gd name="connsiteX0" fmla="*/ 6861986 w 12191999"/>
              <a:gd name="connsiteY0" fmla="*/ 6107659 h 6177668"/>
              <a:gd name="connsiteX1" fmla="*/ 6860986 w 12191999"/>
              <a:gd name="connsiteY1" fmla="*/ 6107739 h 6177668"/>
              <a:gd name="connsiteX2" fmla="*/ 6860759 w 12191999"/>
              <a:gd name="connsiteY2" fmla="*/ 6108287 h 6177668"/>
              <a:gd name="connsiteX3" fmla="*/ 0 w 12191999"/>
              <a:gd name="connsiteY3" fmla="*/ 0 h 6177668"/>
              <a:gd name="connsiteX4" fmla="*/ 12191999 w 12191999"/>
              <a:gd name="connsiteY4" fmla="*/ 0 h 6177668"/>
              <a:gd name="connsiteX5" fmla="*/ 12191999 w 12191999"/>
              <a:gd name="connsiteY5" fmla="*/ 5215324 h 6177668"/>
              <a:gd name="connsiteX6" fmla="*/ 12144282 w 12191999"/>
              <a:gd name="connsiteY6" fmla="*/ 5229900 h 6177668"/>
              <a:gd name="connsiteX7" fmla="*/ 11759192 w 12191999"/>
              <a:gd name="connsiteY7" fmla="*/ 5336208 h 6177668"/>
              <a:gd name="connsiteX8" fmla="*/ 10505159 w 12191999"/>
              <a:gd name="connsiteY8" fmla="*/ 5627228 h 6177668"/>
              <a:gd name="connsiteX9" fmla="*/ 9501755 w 12191999"/>
              <a:gd name="connsiteY9" fmla="*/ 5807012 h 6177668"/>
              <a:gd name="connsiteX10" fmla="*/ 8534155 w 12191999"/>
              <a:gd name="connsiteY10" fmla="*/ 5944240 h 6177668"/>
              <a:gd name="connsiteX11" fmla="*/ 7790171 w 12191999"/>
              <a:gd name="connsiteY11" fmla="*/ 6026297 h 6177668"/>
              <a:gd name="connsiteX12" fmla="*/ 7024337 w 12191999"/>
              <a:gd name="connsiteY12" fmla="*/ 6093812 h 6177668"/>
              <a:gd name="connsiteX13" fmla="*/ 7008892 w 12191999"/>
              <a:gd name="connsiteY13" fmla="*/ 6095938 h 6177668"/>
              <a:gd name="connsiteX14" fmla="*/ 6862735 w 12191999"/>
              <a:gd name="connsiteY14" fmla="*/ 6107599 h 6177668"/>
              <a:gd name="connsiteX15" fmla="*/ 6872248 w 12191999"/>
              <a:gd name="connsiteY15" fmla="*/ 6109467 h 6177668"/>
              <a:gd name="connsiteX16" fmla="*/ 6907812 w 12191999"/>
              <a:gd name="connsiteY16" fmla="*/ 6107715 h 6177668"/>
              <a:gd name="connsiteX17" fmla="*/ 6956484 w 12191999"/>
              <a:gd name="connsiteY17" fmla="*/ 6104658 h 6177668"/>
              <a:gd name="connsiteX18" fmla="*/ 7652688 w 12191999"/>
              <a:gd name="connsiteY18" fmla="*/ 6071273 h 6177668"/>
              <a:gd name="connsiteX19" fmla="*/ 8699923 w 12191999"/>
              <a:gd name="connsiteY19" fmla="*/ 5982083 h 6177668"/>
              <a:gd name="connsiteX20" fmla="*/ 9557819 w 12191999"/>
              <a:gd name="connsiteY20" fmla="*/ 5875435 h 6177668"/>
              <a:gd name="connsiteX21" fmla="*/ 10709534 w 12191999"/>
              <a:gd name="connsiteY21" fmla="*/ 5676156 h 6177668"/>
              <a:gd name="connsiteX22" fmla="*/ 12081554 w 12191999"/>
              <a:gd name="connsiteY22" fmla="*/ 5341561 h 6177668"/>
              <a:gd name="connsiteX23" fmla="*/ 12191999 w 12191999"/>
              <a:gd name="connsiteY23" fmla="*/ 5308238 h 6177668"/>
              <a:gd name="connsiteX24" fmla="*/ 12191999 w 12191999"/>
              <a:gd name="connsiteY24" fmla="*/ 5364054 h 6177668"/>
              <a:gd name="connsiteX25" fmla="*/ 11911964 w 12191999"/>
              <a:gd name="connsiteY25" fmla="*/ 5447316 h 6177668"/>
              <a:gd name="connsiteX26" fmla="*/ 11020049 w 12191999"/>
              <a:gd name="connsiteY26" fmla="*/ 5667491 h 6177668"/>
              <a:gd name="connsiteX27" fmla="*/ 10064425 w 12191999"/>
              <a:gd name="connsiteY27" fmla="*/ 5852245 h 6177668"/>
              <a:gd name="connsiteX28" fmla="*/ 9264124 w 12191999"/>
              <a:gd name="connsiteY28" fmla="*/ 5971252 h 6177668"/>
              <a:gd name="connsiteX29" fmla="*/ 8654182 w 12191999"/>
              <a:gd name="connsiteY29" fmla="*/ 6042605 h 6177668"/>
              <a:gd name="connsiteX30" fmla="*/ 7938866 w 12191999"/>
              <a:gd name="connsiteY30" fmla="*/ 6105677 h 6177668"/>
              <a:gd name="connsiteX31" fmla="*/ 7008089 w 12191999"/>
              <a:gd name="connsiteY31" fmla="*/ 6158427 h 6177668"/>
              <a:gd name="connsiteX32" fmla="*/ 6549390 w 12191999"/>
              <a:gd name="connsiteY32" fmla="*/ 6172697 h 6177668"/>
              <a:gd name="connsiteX33" fmla="*/ 6433696 w 12191999"/>
              <a:gd name="connsiteY33" fmla="*/ 6177668 h 6177668"/>
              <a:gd name="connsiteX34" fmla="*/ 6127899 w 12191999"/>
              <a:gd name="connsiteY34" fmla="*/ 6177668 h 6177668"/>
              <a:gd name="connsiteX35" fmla="*/ 6048391 w 12191999"/>
              <a:gd name="connsiteY35" fmla="*/ 6172953 h 6177668"/>
              <a:gd name="connsiteX36" fmla="*/ 5334221 w 12191999"/>
              <a:gd name="connsiteY36" fmla="*/ 6135747 h 6177668"/>
              <a:gd name="connsiteX37" fmla="*/ 4413510 w 12191999"/>
              <a:gd name="connsiteY37" fmla="*/ 6072039 h 6177668"/>
              <a:gd name="connsiteX38" fmla="*/ 3438265 w 12191999"/>
              <a:gd name="connsiteY38" fmla="*/ 5970870 h 6177668"/>
              <a:gd name="connsiteX39" fmla="*/ 2425303 w 12191999"/>
              <a:gd name="connsiteY39" fmla="*/ 5848805 h 6177668"/>
              <a:gd name="connsiteX40" fmla="*/ 1293973 w 12191999"/>
              <a:gd name="connsiteY40" fmla="*/ 5671060 h 6177668"/>
              <a:gd name="connsiteX41" fmla="*/ 126888 w 12191999"/>
              <a:gd name="connsiteY41" fmla="*/ 5425029 h 6177668"/>
              <a:gd name="connsiteX42" fmla="*/ 0 w 12191999"/>
              <a:gd name="connsiteY42" fmla="*/ 5392100 h 6177668"/>
              <a:gd name="connsiteX43" fmla="*/ 0 w 12191999"/>
              <a:gd name="connsiteY43" fmla="*/ 5333771 h 6177668"/>
              <a:gd name="connsiteX44" fmla="*/ 130837 w 12191999"/>
              <a:gd name="connsiteY44" fmla="*/ 5368509 h 6177668"/>
              <a:gd name="connsiteX45" fmla="*/ 660204 w 12191999"/>
              <a:gd name="connsiteY45" fmla="*/ 5490001 h 6177668"/>
              <a:gd name="connsiteX46" fmla="*/ 1831416 w 12191999"/>
              <a:gd name="connsiteY46" fmla="*/ 5705715 h 6177668"/>
              <a:gd name="connsiteX47" fmla="*/ 2677204 w 12191999"/>
              <a:gd name="connsiteY47" fmla="*/ 5825742 h 6177668"/>
              <a:gd name="connsiteX48" fmla="*/ 2644716 w 12191999"/>
              <a:gd name="connsiteY48" fmla="*/ 5815549 h 6177668"/>
              <a:gd name="connsiteX49" fmla="*/ 1173182 w 12191999"/>
              <a:gd name="connsiteY49" fmla="*/ 5474074 h 6177668"/>
              <a:gd name="connsiteX50" fmla="*/ 479527 w 12191999"/>
              <a:gd name="connsiteY50" fmla="*/ 5269379 h 6177668"/>
              <a:gd name="connsiteX51" fmla="*/ 0 w 12191999"/>
              <a:gd name="connsiteY51" fmla="*/ 5107083 h 6177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1999" h="6177668">
                <a:moveTo>
                  <a:pt x="6861986" y="6107659"/>
                </a:moveTo>
                <a:lnTo>
                  <a:pt x="6860986" y="6107739"/>
                </a:lnTo>
                <a:lnTo>
                  <a:pt x="6860759" y="6108287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215324"/>
                </a:lnTo>
                <a:lnTo>
                  <a:pt x="12144282" y="5229900"/>
                </a:lnTo>
                <a:cubicBezTo>
                  <a:pt x="12016423" y="5267070"/>
                  <a:pt x="11888048" y="5302510"/>
                  <a:pt x="11759192" y="5336208"/>
                </a:cubicBezTo>
                <a:cubicBezTo>
                  <a:pt x="11344324" y="5446552"/>
                  <a:pt x="10926015" y="5542623"/>
                  <a:pt x="10505159" y="5627228"/>
                </a:cubicBezTo>
                <a:cubicBezTo>
                  <a:pt x="10171926" y="5694160"/>
                  <a:pt x="9837459" y="5754097"/>
                  <a:pt x="9501755" y="5807012"/>
                </a:cubicBezTo>
                <a:cubicBezTo>
                  <a:pt x="9180066" y="5857979"/>
                  <a:pt x="8857537" y="5903722"/>
                  <a:pt x="8534155" y="5944240"/>
                </a:cubicBezTo>
                <a:cubicBezTo>
                  <a:pt x="8286585" y="5975202"/>
                  <a:pt x="8038506" y="6001450"/>
                  <a:pt x="7790171" y="6026297"/>
                </a:cubicBezTo>
                <a:lnTo>
                  <a:pt x="7024337" y="6093812"/>
                </a:lnTo>
                <a:lnTo>
                  <a:pt x="7008892" y="6095938"/>
                </a:lnTo>
                <a:lnTo>
                  <a:pt x="6862735" y="6107599"/>
                </a:lnTo>
                <a:lnTo>
                  <a:pt x="6872248" y="6109467"/>
                </a:lnTo>
                <a:cubicBezTo>
                  <a:pt x="6883954" y="6109945"/>
                  <a:pt x="6896090" y="6107715"/>
                  <a:pt x="6907812" y="6107715"/>
                </a:cubicBezTo>
                <a:cubicBezTo>
                  <a:pt x="6923994" y="6107715"/>
                  <a:pt x="6940176" y="6105039"/>
                  <a:pt x="6956484" y="6104658"/>
                </a:cubicBezTo>
                <a:cubicBezTo>
                  <a:pt x="7188765" y="6099052"/>
                  <a:pt x="7420790" y="6086564"/>
                  <a:pt x="7652688" y="6071273"/>
                </a:cubicBezTo>
                <a:cubicBezTo>
                  <a:pt x="8002191" y="6048212"/>
                  <a:pt x="8351439" y="6019289"/>
                  <a:pt x="8699923" y="5982083"/>
                </a:cubicBezTo>
                <a:cubicBezTo>
                  <a:pt x="8986610" y="5952012"/>
                  <a:pt x="9272570" y="5916463"/>
                  <a:pt x="9557819" y="5875435"/>
                </a:cubicBezTo>
                <a:cubicBezTo>
                  <a:pt x="9943546" y="5819627"/>
                  <a:pt x="10327451" y="5753205"/>
                  <a:pt x="10709534" y="5676156"/>
                </a:cubicBezTo>
                <a:cubicBezTo>
                  <a:pt x="11171292" y="5582632"/>
                  <a:pt x="11629098" y="5472289"/>
                  <a:pt x="12081554" y="5341561"/>
                </a:cubicBezTo>
                <a:lnTo>
                  <a:pt x="12191999" y="5308238"/>
                </a:lnTo>
                <a:lnTo>
                  <a:pt x="12191999" y="5364054"/>
                </a:lnTo>
                <a:lnTo>
                  <a:pt x="11911964" y="5447316"/>
                </a:lnTo>
                <a:cubicBezTo>
                  <a:pt x="11616866" y="5529116"/>
                  <a:pt x="11319604" y="5601872"/>
                  <a:pt x="11020049" y="5667491"/>
                </a:cubicBezTo>
                <a:cubicBezTo>
                  <a:pt x="10703036" y="5737061"/>
                  <a:pt x="10384496" y="5798641"/>
                  <a:pt x="10064425" y="5852245"/>
                </a:cubicBezTo>
                <a:cubicBezTo>
                  <a:pt x="9798381" y="5896841"/>
                  <a:pt x="9531609" y="5936505"/>
                  <a:pt x="9264124" y="5971252"/>
                </a:cubicBezTo>
                <a:cubicBezTo>
                  <a:pt x="9061021" y="5997500"/>
                  <a:pt x="8857919" y="6022219"/>
                  <a:pt x="8654182" y="6042605"/>
                </a:cubicBezTo>
                <a:cubicBezTo>
                  <a:pt x="8416040" y="6065924"/>
                  <a:pt x="8177644" y="6087966"/>
                  <a:pt x="7938866" y="6105677"/>
                </a:cubicBezTo>
                <a:cubicBezTo>
                  <a:pt x="7628862" y="6128611"/>
                  <a:pt x="7318730" y="6146960"/>
                  <a:pt x="7008089" y="6158427"/>
                </a:cubicBezTo>
                <a:cubicBezTo>
                  <a:pt x="6855189" y="6164034"/>
                  <a:pt x="6702290" y="6167984"/>
                  <a:pt x="6549390" y="6172697"/>
                </a:cubicBezTo>
                <a:cubicBezTo>
                  <a:pt x="6510756" y="6170558"/>
                  <a:pt x="6472010" y="6172226"/>
                  <a:pt x="6433696" y="6177668"/>
                </a:cubicBezTo>
                <a:lnTo>
                  <a:pt x="6127899" y="6177668"/>
                </a:lnTo>
                <a:lnTo>
                  <a:pt x="6048391" y="6172953"/>
                </a:lnTo>
                <a:cubicBezTo>
                  <a:pt x="5810377" y="6160212"/>
                  <a:pt x="5572363" y="6146069"/>
                  <a:pt x="5334221" y="6135747"/>
                </a:cubicBezTo>
                <a:cubicBezTo>
                  <a:pt x="5026766" y="6123004"/>
                  <a:pt x="4719692" y="6101983"/>
                  <a:pt x="4413510" y="6072039"/>
                </a:cubicBezTo>
                <a:cubicBezTo>
                  <a:pt x="4088215" y="6040312"/>
                  <a:pt x="3763687" y="6004763"/>
                  <a:pt x="3438265" y="5970870"/>
                </a:cubicBezTo>
                <a:cubicBezTo>
                  <a:pt x="3099935" y="5935704"/>
                  <a:pt x="2762281" y="5895019"/>
                  <a:pt x="2425303" y="5848805"/>
                </a:cubicBezTo>
                <a:cubicBezTo>
                  <a:pt x="2047042" y="5797329"/>
                  <a:pt x="1669936" y="5738080"/>
                  <a:pt x="1293973" y="5671060"/>
                </a:cubicBezTo>
                <a:cubicBezTo>
                  <a:pt x="902168" y="5600534"/>
                  <a:pt x="512942" y="5519976"/>
                  <a:pt x="126888" y="5425029"/>
                </a:cubicBezTo>
                <a:lnTo>
                  <a:pt x="0" y="5392100"/>
                </a:lnTo>
                <a:lnTo>
                  <a:pt x="0" y="5333771"/>
                </a:lnTo>
                <a:lnTo>
                  <a:pt x="130837" y="5368509"/>
                </a:lnTo>
                <a:cubicBezTo>
                  <a:pt x="306720" y="5411799"/>
                  <a:pt x="483287" y="5452095"/>
                  <a:pt x="660204" y="5490001"/>
                </a:cubicBezTo>
                <a:cubicBezTo>
                  <a:pt x="1048569" y="5572948"/>
                  <a:pt x="1439228" y="5643664"/>
                  <a:pt x="1831416" y="5705715"/>
                </a:cubicBezTo>
                <a:cubicBezTo>
                  <a:pt x="2114917" y="5750440"/>
                  <a:pt x="2398801" y="5791595"/>
                  <a:pt x="2677204" y="5825742"/>
                </a:cubicBezTo>
                <a:cubicBezTo>
                  <a:pt x="2669177" y="5828418"/>
                  <a:pt x="2658222" y="5818097"/>
                  <a:pt x="2644716" y="5815549"/>
                </a:cubicBezTo>
                <a:cubicBezTo>
                  <a:pt x="2149740" y="5721171"/>
                  <a:pt x="1659233" y="5607352"/>
                  <a:pt x="1173182" y="5474074"/>
                </a:cubicBezTo>
                <a:cubicBezTo>
                  <a:pt x="940520" y="5410366"/>
                  <a:pt x="709302" y="5342134"/>
                  <a:pt x="479527" y="5269379"/>
                </a:cubicBezTo>
                <a:lnTo>
                  <a:pt x="0" y="510708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7CC41C-910B-599C-AD7C-BC33048D7D5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r="1321" b="-1"/>
          <a:stretch/>
        </p:blipFill>
        <p:spPr>
          <a:xfrm>
            <a:off x="55021" y="10"/>
            <a:ext cx="12191979" cy="6177658"/>
          </a:xfrm>
          <a:custGeom>
            <a:avLst/>
            <a:gdLst/>
            <a:ahLst/>
            <a:cxnLst/>
            <a:rect l="l" t="t" r="r" b="b"/>
            <a:pathLst>
              <a:path w="12191999" h="6177668">
                <a:moveTo>
                  <a:pt x="6861986" y="6107659"/>
                </a:moveTo>
                <a:lnTo>
                  <a:pt x="6860986" y="6107739"/>
                </a:lnTo>
                <a:lnTo>
                  <a:pt x="6860759" y="6108287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215324"/>
                </a:lnTo>
                <a:lnTo>
                  <a:pt x="12144282" y="5229900"/>
                </a:lnTo>
                <a:cubicBezTo>
                  <a:pt x="12016423" y="5267070"/>
                  <a:pt x="11888048" y="5302510"/>
                  <a:pt x="11759192" y="5336208"/>
                </a:cubicBezTo>
                <a:cubicBezTo>
                  <a:pt x="11344324" y="5446552"/>
                  <a:pt x="10926015" y="5542623"/>
                  <a:pt x="10505159" y="5627228"/>
                </a:cubicBezTo>
                <a:cubicBezTo>
                  <a:pt x="10171926" y="5694160"/>
                  <a:pt x="9837459" y="5754097"/>
                  <a:pt x="9501755" y="5807012"/>
                </a:cubicBezTo>
                <a:cubicBezTo>
                  <a:pt x="9180066" y="5857979"/>
                  <a:pt x="8857537" y="5903722"/>
                  <a:pt x="8534155" y="5944240"/>
                </a:cubicBezTo>
                <a:cubicBezTo>
                  <a:pt x="8286585" y="5975202"/>
                  <a:pt x="8038506" y="6001450"/>
                  <a:pt x="7790171" y="6026297"/>
                </a:cubicBezTo>
                <a:lnTo>
                  <a:pt x="7024337" y="6093812"/>
                </a:lnTo>
                <a:lnTo>
                  <a:pt x="7008892" y="6095938"/>
                </a:lnTo>
                <a:lnTo>
                  <a:pt x="6862735" y="6107599"/>
                </a:lnTo>
                <a:lnTo>
                  <a:pt x="6872248" y="6109467"/>
                </a:lnTo>
                <a:cubicBezTo>
                  <a:pt x="6883954" y="6109945"/>
                  <a:pt x="6896090" y="6107715"/>
                  <a:pt x="6907812" y="6107715"/>
                </a:cubicBezTo>
                <a:cubicBezTo>
                  <a:pt x="6923994" y="6107715"/>
                  <a:pt x="6940176" y="6105039"/>
                  <a:pt x="6956484" y="6104658"/>
                </a:cubicBezTo>
                <a:cubicBezTo>
                  <a:pt x="7188765" y="6099052"/>
                  <a:pt x="7420790" y="6086564"/>
                  <a:pt x="7652688" y="6071273"/>
                </a:cubicBezTo>
                <a:cubicBezTo>
                  <a:pt x="8002191" y="6048212"/>
                  <a:pt x="8351439" y="6019289"/>
                  <a:pt x="8699923" y="5982083"/>
                </a:cubicBezTo>
                <a:cubicBezTo>
                  <a:pt x="8986610" y="5952012"/>
                  <a:pt x="9272570" y="5916463"/>
                  <a:pt x="9557819" y="5875435"/>
                </a:cubicBezTo>
                <a:cubicBezTo>
                  <a:pt x="9943546" y="5819627"/>
                  <a:pt x="10327451" y="5753205"/>
                  <a:pt x="10709534" y="5676156"/>
                </a:cubicBezTo>
                <a:cubicBezTo>
                  <a:pt x="11171292" y="5582632"/>
                  <a:pt x="11629098" y="5472289"/>
                  <a:pt x="12081554" y="5341561"/>
                </a:cubicBezTo>
                <a:lnTo>
                  <a:pt x="12191999" y="5308238"/>
                </a:lnTo>
                <a:lnTo>
                  <a:pt x="12191999" y="5364054"/>
                </a:lnTo>
                <a:lnTo>
                  <a:pt x="11911964" y="5447316"/>
                </a:lnTo>
                <a:cubicBezTo>
                  <a:pt x="11616866" y="5529116"/>
                  <a:pt x="11319604" y="5601872"/>
                  <a:pt x="11020049" y="5667491"/>
                </a:cubicBezTo>
                <a:cubicBezTo>
                  <a:pt x="10703036" y="5737061"/>
                  <a:pt x="10384496" y="5798641"/>
                  <a:pt x="10064425" y="5852245"/>
                </a:cubicBezTo>
                <a:cubicBezTo>
                  <a:pt x="9798381" y="5896841"/>
                  <a:pt x="9531609" y="5936505"/>
                  <a:pt x="9264124" y="5971252"/>
                </a:cubicBezTo>
                <a:cubicBezTo>
                  <a:pt x="9061021" y="5997500"/>
                  <a:pt x="8857919" y="6022219"/>
                  <a:pt x="8654182" y="6042605"/>
                </a:cubicBezTo>
                <a:cubicBezTo>
                  <a:pt x="8416040" y="6065924"/>
                  <a:pt x="8177644" y="6087966"/>
                  <a:pt x="7938866" y="6105677"/>
                </a:cubicBezTo>
                <a:cubicBezTo>
                  <a:pt x="7628862" y="6128611"/>
                  <a:pt x="7318730" y="6146960"/>
                  <a:pt x="7008089" y="6158427"/>
                </a:cubicBezTo>
                <a:cubicBezTo>
                  <a:pt x="6855189" y="6164034"/>
                  <a:pt x="6702290" y="6167984"/>
                  <a:pt x="6549390" y="6172697"/>
                </a:cubicBezTo>
                <a:cubicBezTo>
                  <a:pt x="6510756" y="6170558"/>
                  <a:pt x="6472010" y="6172226"/>
                  <a:pt x="6433696" y="6177668"/>
                </a:cubicBezTo>
                <a:lnTo>
                  <a:pt x="6127899" y="6177668"/>
                </a:lnTo>
                <a:lnTo>
                  <a:pt x="6048391" y="6172953"/>
                </a:lnTo>
                <a:cubicBezTo>
                  <a:pt x="5810377" y="6160212"/>
                  <a:pt x="5572363" y="6146069"/>
                  <a:pt x="5334221" y="6135747"/>
                </a:cubicBezTo>
                <a:cubicBezTo>
                  <a:pt x="5026766" y="6123004"/>
                  <a:pt x="4719692" y="6101983"/>
                  <a:pt x="4413510" y="6072039"/>
                </a:cubicBezTo>
                <a:cubicBezTo>
                  <a:pt x="4088215" y="6040312"/>
                  <a:pt x="3763687" y="6004763"/>
                  <a:pt x="3438265" y="5970870"/>
                </a:cubicBezTo>
                <a:cubicBezTo>
                  <a:pt x="3099935" y="5935704"/>
                  <a:pt x="2762281" y="5895019"/>
                  <a:pt x="2425303" y="5848805"/>
                </a:cubicBezTo>
                <a:cubicBezTo>
                  <a:pt x="2047042" y="5797329"/>
                  <a:pt x="1669936" y="5738080"/>
                  <a:pt x="1293973" y="5671060"/>
                </a:cubicBezTo>
                <a:cubicBezTo>
                  <a:pt x="902168" y="5600534"/>
                  <a:pt x="512942" y="5519976"/>
                  <a:pt x="126888" y="5425029"/>
                </a:cubicBezTo>
                <a:lnTo>
                  <a:pt x="0" y="5392100"/>
                </a:lnTo>
                <a:lnTo>
                  <a:pt x="0" y="5333771"/>
                </a:lnTo>
                <a:lnTo>
                  <a:pt x="130837" y="5368509"/>
                </a:lnTo>
                <a:cubicBezTo>
                  <a:pt x="306720" y="5411799"/>
                  <a:pt x="483287" y="5452095"/>
                  <a:pt x="660204" y="5490001"/>
                </a:cubicBezTo>
                <a:cubicBezTo>
                  <a:pt x="1048569" y="5572948"/>
                  <a:pt x="1439228" y="5643664"/>
                  <a:pt x="1831416" y="5705715"/>
                </a:cubicBezTo>
                <a:cubicBezTo>
                  <a:pt x="2114917" y="5750440"/>
                  <a:pt x="2398801" y="5791595"/>
                  <a:pt x="2677204" y="5825742"/>
                </a:cubicBezTo>
                <a:cubicBezTo>
                  <a:pt x="2669177" y="5828418"/>
                  <a:pt x="2658222" y="5818097"/>
                  <a:pt x="2644716" y="5815549"/>
                </a:cubicBezTo>
                <a:cubicBezTo>
                  <a:pt x="2149740" y="5721171"/>
                  <a:pt x="1659233" y="5607352"/>
                  <a:pt x="1173182" y="5474074"/>
                </a:cubicBezTo>
                <a:cubicBezTo>
                  <a:pt x="940520" y="5410366"/>
                  <a:pt x="709302" y="5342134"/>
                  <a:pt x="479527" y="5269379"/>
                </a:cubicBezTo>
                <a:lnTo>
                  <a:pt x="0" y="510708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C4002B-8F12-38C3-1299-623E188F5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6747"/>
            <a:ext cx="9144000" cy="23876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dirty="0">
                <a:solidFill>
                  <a:schemeClr val="bg1"/>
                </a:solidFill>
              </a:rPr>
              <a:t>IKEA IN ROMANIA</a:t>
            </a:r>
            <a:br>
              <a:rPr lang="en-GB" sz="8000" dirty="0">
                <a:solidFill>
                  <a:schemeClr val="bg1"/>
                </a:solidFill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Global Business Environment LCBB4005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80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BD6246-FF9E-D01B-B6C5-406077D9EA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27080"/>
            <a:ext cx="9144000" cy="1197323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Oana Lacatusu Radosu</a:t>
            </a:r>
            <a:endParaRPr lang="en-GB" sz="25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 2234422</a:t>
            </a:r>
            <a:endParaRPr lang="en-GB" sz="25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GB" sz="25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Dr.</a:t>
            </a:r>
            <a:r>
              <a:rPr lang="en-GB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Hossein Shokri</a:t>
            </a:r>
            <a:endParaRPr lang="en-GB" sz="25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DCB8EB4B-AFE9-41E8-95B0-F246E574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3650059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859570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759-E139-0C50-8DEE-80C7D4E54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IKEA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EC55C-8E4F-0302-8CEB-741C5A8BD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is a multinational furniture retailer founded in Sweden in 1943 by Ingvar Kamprad.</a:t>
            </a:r>
            <a:endParaRPr lang="en-GB" sz="1800" kern="1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company initially sold household items but later introduced flat-pack furniture, revolutionizing the industry.</a:t>
            </a:r>
            <a:endParaRPr lang="en-GB" sz="1800" kern="1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Today, IKEA has stores in over 50 countries, employing more than 211,000 people producing goods as home appliances, kitchenware, textiles, and home accessories, as well as their in-store displays and restaurants.</a:t>
            </a:r>
            <a:endParaRPr lang="en-GB" sz="1800" kern="1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Romania, IKEA has only one store in Bucharest, which was launched in 2007 with record sales and continues to be a popular choice for consumers due to its affordable prices and modern design.</a:t>
            </a:r>
            <a:endParaRPr lang="en-GB" sz="1800" kern="1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73838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DE7AD-B46E-FE65-DB37-0F4BDAEAD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PESTLE Analysis of IKEA In Romania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A6FEE-8B27-AC13-AADC-F80AF2D32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Romania is a parliamentary republic with stable political system subject to EU's import-export regulation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unemployment rate (5.60% in Jan 2023) and low purchasing power of some consumers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Laws and regulations protect worker's rights, but concerns about corruption and lack of enforcement of labour laws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Economic factors: consistent growth over the last decade, but impacted by COVID-19 pandemic, inflation, and fluctuations in exchange rates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IKEA attracted by low minimum wage and skilled labour force, but lack of enforcement of EU regulation leads to corruption and instability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692729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565D9C02-AA1F-EE35-C8A3-71D6B20D30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Romania has a population of approximately 19 million people, predominantly Orthodox Christian, with a median age of 43 years old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Consumers value social status and image, and have a high interest in modern products with traditional and folklore influence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literacy rate and generally price sensitive and value conscious consumers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IKEA's innovative products and design cater to the need for space-saving solutions in small flats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Many consumers in Romania use mobile technology with access to the internet, allowing for browsing and purchasing products from mobile devices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637847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text, font, screenshot, logo&#10;&#10;Description automatically generated">
            <a:extLst>
              <a:ext uri="{FF2B5EF4-FFF2-40B4-BE49-F238E27FC236}">
                <a16:creationId xmlns:a16="http://schemas.microsoft.com/office/drawing/2014/main" id="{E6F4D765-9DE0-236D-7279-D4579C7A6F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28" y="1809485"/>
            <a:ext cx="3648075" cy="12573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97BAA65-650B-EE38-ED46-391AF1EE6ACC}"/>
              </a:ext>
            </a:extLst>
          </p:cNvPr>
          <p:cNvSpPr txBox="1"/>
          <p:nvPr/>
        </p:nvSpPr>
        <p:spPr>
          <a:xfrm>
            <a:off x="4423303" y="1732159"/>
            <a:ext cx="6096000" cy="46371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accused of breaking several laws in the field of forestry and environmental protection by Agent Green, Extinction Rebellion, and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Lieferkettengesetz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the largest private owner of forests in Romania, owning approximately 50.000 hectares of forest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Climate change impacts all economic activities, and IKEA collects old batteries, electronics, and household appliances to reduce waste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Unclear employment laws, consumer protection, and customer sector need substantial improvement in IKEA's Romanian market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5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needs to comply with all local laws and regulations related to business operations, labour tax, taxes, and import-export regulations.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6472512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2A088-7764-A34A-565B-A9917E97F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i="1" kern="0" dirty="0">
                <a:effectLst/>
                <a:ea typeface="Times New Roman" panose="02020603050405020304" pitchFamily="18" charset="0"/>
              </a:rPr>
              <a:t>SWOT Analysis of IKEA Romania 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22629-67D1-ED23-1C76-88E4F90E7D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768350" algn="l"/>
              </a:tabLst>
            </a:pPr>
            <a:endParaRPr lang="en-GB" sz="1800" kern="0" dirty="0"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768350" algn="l"/>
              </a:tabLst>
            </a:pPr>
            <a:endParaRPr lang="en-GB" sz="1800" kern="0" dirty="0"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76835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Strengths: modern management, strong brand reputation, diversified range of easy to assemble products, high quality products, specialized workforce, and location in Bucharest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  Weaknesses: reduced number of employees from a single point of sale, limited selection in certain categories, competition from traditional companies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3360886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5CFE7-D4D6-1048-CB67-11C2506BF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Opportunities:</a:t>
            </a:r>
            <a:b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E6CD6-D295-0F20-DBBE-F84E5DCC5F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Opportunity to establish itself as a leading brand in the relatively underdeveloped furniture market in Romania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Government benefits to expand into new areas and produce more jobs in Romania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Increased demand for stylish and affordable furniture products due to middle-class growth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Growing trend of online shopping due to the COVID-19 pandemic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Sustainability becoming more important to Romanian consumers, offering an opportunity for IKEA to capitalize on this trend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748153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FC6C9-6140-ADEE-5A35-74ABB8CA7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Threats: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7A863-03F1-23CF-F6B7-538866E74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Competition from international companies with similar products and competitive prices, such as JYSK and KIKA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Competition from Romanian home improvement and furniture retailers, such as </a:t>
            </a:r>
            <a:r>
              <a:rPr lang="en-GB" sz="1800" kern="0" dirty="0" err="1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Mobexpert</a:t>
            </a: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kern="0" dirty="0" err="1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Dedeman</a:t>
            </a: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and Casa </a:t>
            </a:r>
            <a:r>
              <a:rPr lang="en-GB" sz="1800" kern="0" dirty="0" err="1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Rusu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Restrictive legislation in Romania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5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Need to address weaknesses and capitalize on opportunities to remain competitive in the market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3587696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77253-C993-E72B-629A-6D8E52A72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400" kern="0" dirty="0">
                <a:effectLst/>
                <a:ea typeface="Times New Roman" panose="02020603050405020304" pitchFamily="18" charset="0"/>
              </a:rPr>
              <a:t>Porter's Five Forces Analysis of IKEA in Romania 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C1750-A037-61B5-1818-6853C125D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Threat of new entrants in the furniture retail industry in Romania is moderate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Strong brand name and economies of scale allow IKEA to offer competitive prices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has established long-term relationships with suppliers, giving it the power to negotiate </a:t>
            </a:r>
            <a:r>
              <a:rPr lang="en-GB" sz="1800" kern="0" dirty="0" err="1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favorable</a:t>
            </a: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terms and prices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can change suppliers if necessary, but has a limited number of suppliers in Romania, with most products and services supplied from Poland, Italy, Germany, China, and Sweden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939659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3DB11-9C15-4333-BE9E-ACDB53D65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Bargaining power of buyers in the furniture retail industry in Romania is high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Consumers have access to national and international furniture sales, making it easy to compare prices and quality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IKEA's strong brand reputation and focus on quality helps mitigate the bargaining power of buyers to some extent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Threat from substitute products is high, with consumers having a variety of products to choose from, including used furniture and online shops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171817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447DD-73BD-577D-2206-BEE9A27F5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Competitive rivalry in the furniture retail industry in Romania is highly competitive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faces competition from other international retailers, as well as local supermarkets that sell home furniture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can maintain profitability in the Romanian market by effectively managing customer bargaining power and competing effectively against other retailers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16997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6BA7F-67E9-3A59-5ADD-2A59E836A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446" y="990027"/>
            <a:ext cx="10437108" cy="316259"/>
          </a:xfrm>
        </p:spPr>
        <p:txBody>
          <a:bodyPr>
            <a:noAutofit/>
          </a:bodyPr>
          <a:lstStyle/>
          <a:p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Success in the Romanian Market</a:t>
            </a:r>
            <a:b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F0C17-D6E8-A8D8-BCC8-A9BAB4179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19" y="2053137"/>
            <a:ext cx="10515600" cy="4251960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IKEA's entry into the Romanian market has been successful, with strong growth in physical and online sales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Romania's large population and growing middle class make it an attractive market for affordable and stylish furniture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has capitalized on this opportunity through its brand reputation, established supply chain, and high-quality products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034656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ue and yellow sign&#10;&#10;Description automatically generated with medium confidence">
            <a:extLst>
              <a:ext uri="{FF2B5EF4-FFF2-40B4-BE49-F238E27FC236}">
                <a16:creationId xmlns:a16="http://schemas.microsoft.com/office/drawing/2014/main" id="{18C77DB4-C4C5-713C-7393-1428871573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885" y="1900362"/>
            <a:ext cx="1809750" cy="113347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FBC4F4-ADB8-7E7C-E1B8-D07716194ACF}"/>
              </a:ext>
            </a:extLst>
          </p:cNvPr>
          <p:cNvSpPr txBox="1"/>
          <p:nvPr/>
        </p:nvSpPr>
        <p:spPr>
          <a:xfrm>
            <a:off x="3047427" y="2947510"/>
            <a:ext cx="6094854" cy="2789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can compete against other global and local retailers by expanding its product line and adapting it to local tastes and preferences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Continued investment in the Romanian market and a focus on innovation and sustainability can lead to continued success for IKEA in Romania.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0" dirty="0">
              <a:effectLst/>
              <a:latin typeface="Segoe UI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2883808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SketchyVTI">
  <a:themeElements>
    <a:clrScheme name="AnalogousFromLightSeed_2SEEDS">
      <a:dk1>
        <a:srgbClr val="000000"/>
      </a:dk1>
      <a:lt1>
        <a:srgbClr val="FFFFFF"/>
      </a:lt1>
      <a:dk2>
        <a:srgbClr val="22363C"/>
      </a:dk2>
      <a:lt2>
        <a:srgbClr val="E2E6E8"/>
      </a:lt2>
      <a:accent1>
        <a:srgbClr val="C18C78"/>
      </a:accent1>
      <a:accent2>
        <a:srgbClr val="CC9099"/>
      </a:accent2>
      <a:accent3>
        <a:srgbClr val="B19F77"/>
      </a:accent3>
      <a:accent4>
        <a:srgbClr val="6DAFA2"/>
      </a:accent4>
      <a:accent5>
        <a:srgbClr val="70ACBC"/>
      </a:accent5>
      <a:accent6>
        <a:srgbClr val="7893C1"/>
      </a:accent6>
      <a:hlink>
        <a:srgbClr val="5E8A9B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3" ma:contentTypeDescription="Create a new document." ma:contentTypeScope="" ma:versionID="8ace6dd96b4973698129002cd52085b0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fa78d7c9d0521df640f8f2864a499ac5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44DD5F4-CDE7-4E3B-948B-F66A08009E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832B920-1EA0-4D7F-91D0-9A757F9DA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ACC3840-DD10-438D-9B4A-5DFF5204306F}">
  <ds:schemaRefs>
    <ds:schemaRef ds:uri="http://schemas.microsoft.com/office/infopath/2007/PartnerControls"/>
    <ds:schemaRef ds:uri="http://www.w3.org/XML/1998/namespace"/>
    <ds:schemaRef ds:uri="d8e79d84-78fb-44a9-92e9-d04bdd8f0359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924</Words>
  <Application>Microsoft Office PowerPoint</Application>
  <PresentationFormat>Widescreen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Modern Love</vt:lpstr>
      <vt:lpstr>Segoe UI</vt:lpstr>
      <vt:lpstr>Symbol</vt:lpstr>
      <vt:lpstr>The Hand</vt:lpstr>
      <vt:lpstr>Times New Roman</vt:lpstr>
      <vt:lpstr>SketchyVTI</vt:lpstr>
      <vt:lpstr>IKEA IN ROMANIA The Global Business Environment LCBB4005 </vt:lpstr>
      <vt:lpstr>IKEA BACKGROUND</vt:lpstr>
      <vt:lpstr>PESTLE Analysis of IKEA In Romania</vt:lpstr>
      <vt:lpstr>PowerPoint Presentation</vt:lpstr>
      <vt:lpstr>PowerPoint Presentation</vt:lpstr>
      <vt:lpstr>SWOT Analysis of IKEA Romania </vt:lpstr>
      <vt:lpstr> Opportunities: </vt:lpstr>
      <vt:lpstr>Threats: </vt:lpstr>
      <vt:lpstr>Porter's Five Forces Analysis of IKEA in Romania </vt:lpstr>
      <vt:lpstr>PowerPoint Presentation</vt:lpstr>
      <vt:lpstr>PowerPoint Presentation</vt:lpstr>
      <vt:lpstr>Success in the Romanian Market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IKEA IN ROMANIA The Global Business Environment LCBB4005</dc:title>
  <dc:creator>Oana Lacatusu Radosu (2234422)</dc:creator>
  <cp:lastModifiedBy>Oana Lacatusu Radosu (2234422)</cp:lastModifiedBy>
  <cp:revision>3</cp:revision>
  <dcterms:created xsi:type="dcterms:W3CDTF">2023-05-03T19:09:02Z</dcterms:created>
  <dcterms:modified xsi:type="dcterms:W3CDTF">2023-05-03T20:22:43Z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