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4"/>
  </p:handoutMasterIdLst>
  <p:sldIdLst>
    <p:sldId id="256" r:id="rId2"/>
    <p:sldId id="266" r:id="rId3"/>
    <p:sldId id="267" r:id="rId4"/>
    <p:sldId id="268" r:id="rId5"/>
    <p:sldId id="269" r:id="rId6"/>
    <p:sldId id="271" r:id="rId7"/>
    <p:sldId id="276" r:id="rId8"/>
    <p:sldId id="270" r:id="rId9"/>
    <p:sldId id="274" r:id="rId10"/>
    <p:sldId id="272" r:id="rId11"/>
    <p:sldId id="277" r:id="rId12"/>
    <p:sldId id="273" r:id="rId13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4" autoAdjust="0"/>
    <p:restoredTop sz="94660"/>
  </p:normalViewPr>
  <p:slideViewPr>
    <p:cSldViewPr>
      <p:cViewPr varScale="1">
        <p:scale>
          <a:sx n="69" d="100"/>
          <a:sy n="69" d="100"/>
        </p:scale>
        <p:origin x="-138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C28A05-1272-43D9-9C6E-D6CE39EE6937}" type="datetimeFigureOut">
              <a:rPr lang="en-US" smtClean="0"/>
              <a:pPr/>
              <a:t>9/21/2011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E4C8D4-AE53-4A30-99A2-4F8871EADC3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HND / </a:t>
            </a:r>
            <a:r>
              <a:rPr lang="en-US" sz="1800" dirty="0" err="1" smtClean="0">
                <a:solidFill>
                  <a:srgbClr val="408000"/>
                </a:solidFill>
              </a:rPr>
              <a:t>BSc</a:t>
            </a:r>
            <a:r>
              <a:rPr lang="en-US" sz="1800" dirty="0" smtClean="0">
                <a:solidFill>
                  <a:srgbClr val="408000"/>
                </a:solidFill>
              </a:rPr>
              <a:t> 2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Lecturer :Tim Tudor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Email : timothy.tudor@smu.ac.uk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Year : </a:t>
            </a:r>
            <a:r>
              <a:rPr lang="en-US" sz="1800" dirty="0" smtClean="0">
                <a:solidFill>
                  <a:srgbClr val="408000"/>
                </a:solidFill>
              </a:rPr>
              <a:t>2011</a:t>
            </a:r>
            <a:endParaRPr lang="en-US" sz="1800" dirty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57252" y="85723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Group Project</a:t>
            </a:r>
            <a:endParaRPr lang="en-US" sz="4400" dirty="0">
              <a:solidFill>
                <a:srgbClr val="408000"/>
              </a:solidFill>
            </a:endParaRPr>
          </a:p>
        </p:txBody>
      </p:sp>
      <p:pic>
        <p:nvPicPr>
          <p:cNvPr id="5" name="Picture 4" descr="6318-6870-3915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2204864"/>
            <a:ext cx="3672408" cy="25266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Syllabus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Outcome Statements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r>
              <a:rPr lang="en-GB" sz="1400" dirty="0" smtClean="0"/>
              <a:t>Upon successful completion of this module, the student will be able to:</a:t>
            </a:r>
            <a:r>
              <a:rPr lang="en-GB" sz="1400" b="1" dirty="0" smtClean="0"/>
              <a:t> </a:t>
            </a:r>
          </a:p>
          <a:p>
            <a:endParaRPr lang="en-GB" sz="1400" dirty="0" smtClean="0"/>
          </a:p>
          <a:p>
            <a:pPr lvl="1"/>
            <a:r>
              <a:rPr lang="en-GB" sz="1400" b="1" dirty="0" smtClean="0"/>
              <a:t>1. Plan a project, as part of a team</a:t>
            </a:r>
            <a:r>
              <a:rPr lang="en-GB" sz="1400" dirty="0" smtClean="0"/>
              <a:t>, and to verbally present the design and development concepts and implementation stages.</a:t>
            </a:r>
          </a:p>
          <a:p>
            <a:pPr lvl="1"/>
            <a:endParaRPr lang="en-GB" sz="1400" dirty="0" smtClean="0"/>
          </a:p>
          <a:p>
            <a:pPr lvl="1"/>
            <a:r>
              <a:rPr lang="en-GB" sz="1400" b="1" dirty="0" smtClean="0"/>
              <a:t>2. Document a design and development programme</a:t>
            </a:r>
            <a:r>
              <a:rPr lang="en-GB" sz="1400" dirty="0" smtClean="0"/>
              <a:t> from initial concept to final realisation, including references to the project specification, research, implementation and achievements etc.</a:t>
            </a:r>
          </a:p>
          <a:p>
            <a:pPr lvl="1"/>
            <a:endParaRPr lang="en-GB" sz="1400" dirty="0" smtClean="0"/>
          </a:p>
          <a:p>
            <a:pPr lvl="1"/>
            <a:r>
              <a:rPr lang="en-GB" sz="1400" b="1" dirty="0" smtClean="0"/>
              <a:t>3. Implement the design and development, as part of a team</a:t>
            </a:r>
            <a:r>
              <a:rPr lang="en-GB" sz="1400" dirty="0" smtClean="0"/>
              <a:t>, and demonstrate its operation and also demonstrate an ability to produce the design on time and within budget.</a:t>
            </a: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Syllabus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Indicative Content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pPr lvl="0"/>
            <a:r>
              <a:rPr lang="en-GB" sz="1400" dirty="0" smtClean="0"/>
              <a:t>Systematic design and development procedures.</a:t>
            </a:r>
          </a:p>
          <a:p>
            <a:pPr lvl="0"/>
            <a:endParaRPr lang="en-GB" sz="1400" dirty="0" smtClean="0"/>
          </a:p>
          <a:p>
            <a:pPr lvl="0"/>
            <a:r>
              <a:rPr lang="en-GB" sz="1400" dirty="0" smtClean="0"/>
              <a:t>Objective design and development selection.</a:t>
            </a:r>
          </a:p>
          <a:p>
            <a:pPr lvl="0"/>
            <a:endParaRPr lang="en-GB" sz="1400" dirty="0" smtClean="0"/>
          </a:p>
          <a:p>
            <a:pPr lvl="0"/>
            <a:r>
              <a:rPr lang="en-GB" sz="1400" dirty="0" smtClean="0"/>
              <a:t>Project Planning.</a:t>
            </a:r>
          </a:p>
          <a:p>
            <a:pPr lvl="0"/>
            <a:endParaRPr lang="en-GB" sz="1400" dirty="0" smtClean="0"/>
          </a:p>
          <a:p>
            <a:pPr lvl="0"/>
            <a:r>
              <a:rPr lang="en-GB" sz="1400" dirty="0" smtClean="0"/>
              <a:t>Cost prediction, manufacturing.</a:t>
            </a:r>
          </a:p>
          <a:p>
            <a:pPr lvl="0"/>
            <a:endParaRPr lang="en-GB" sz="1400" dirty="0" smtClean="0"/>
          </a:p>
          <a:p>
            <a:pPr lvl="0"/>
            <a:r>
              <a:rPr lang="en-GB" sz="1400" dirty="0" smtClean="0"/>
              <a:t>Quality and reliability.</a:t>
            </a:r>
          </a:p>
          <a:p>
            <a:pPr lvl="0"/>
            <a:endParaRPr lang="en-GB" sz="1400" dirty="0" smtClean="0"/>
          </a:p>
          <a:p>
            <a:pPr lvl="0"/>
            <a:r>
              <a:rPr lang="en-GB" sz="1400" dirty="0" smtClean="0"/>
              <a:t>Technical report writing.</a:t>
            </a:r>
          </a:p>
          <a:p>
            <a:pPr lvl="0"/>
            <a:endParaRPr lang="en-GB" sz="1400" dirty="0" smtClean="0"/>
          </a:p>
          <a:p>
            <a:pPr lvl="0"/>
            <a:r>
              <a:rPr lang="en-GB" sz="1400" dirty="0" smtClean="0"/>
              <a:t>Group working and management.</a:t>
            </a:r>
          </a:p>
          <a:p>
            <a:pPr lvl="0"/>
            <a:endParaRPr lang="en-GB" sz="1400" dirty="0" smtClean="0"/>
          </a:p>
          <a:p>
            <a:pPr lvl="0"/>
            <a:r>
              <a:rPr lang="en-GB" sz="1400" dirty="0" smtClean="0"/>
              <a:t>Communication skills</a:t>
            </a: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Syllabus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Delivery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1400" dirty="0" smtClean="0"/>
              <a:t>				Hours</a:t>
            </a:r>
          </a:p>
          <a:p>
            <a:pPr>
              <a:buNone/>
            </a:pPr>
            <a:r>
              <a:rPr lang="en-GB" sz="1400" dirty="0" smtClean="0"/>
              <a:t>		</a:t>
            </a:r>
          </a:p>
          <a:p>
            <a:r>
              <a:rPr lang="en-GB" sz="1400" dirty="0" smtClean="0"/>
              <a:t>Lectures: 		5</a:t>
            </a:r>
          </a:p>
          <a:p>
            <a:endParaRPr lang="en-GB" sz="1400" dirty="0" smtClean="0"/>
          </a:p>
          <a:p>
            <a:r>
              <a:rPr lang="en-GB" sz="1400" dirty="0" smtClean="0"/>
              <a:t>Laboratory		45</a:t>
            </a:r>
          </a:p>
          <a:p>
            <a:endParaRPr lang="en-GB" sz="1400" dirty="0" smtClean="0"/>
          </a:p>
          <a:p>
            <a:r>
              <a:rPr lang="en-GB" sz="1400" dirty="0" smtClean="0"/>
              <a:t>Student private  study: 	100</a:t>
            </a:r>
          </a:p>
          <a:p>
            <a:endParaRPr lang="en-GB" sz="1400" dirty="0" smtClean="0"/>
          </a:p>
          <a:p>
            <a:r>
              <a:rPr lang="en-GB" sz="1400" dirty="0" smtClean="0"/>
              <a:t>TOTAL		150</a:t>
            </a:r>
          </a:p>
          <a:p>
            <a:endParaRPr lang="en-GB" sz="1400" dirty="0" smtClean="0"/>
          </a:p>
          <a:p>
            <a:pPr lvl="0"/>
            <a:endParaRPr lang="en-GB" sz="1400" dirty="0" smtClean="0"/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Syllabus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Assessment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r>
              <a:rPr lang="en-GB" sz="1800" dirty="0" smtClean="0"/>
              <a:t>Initial Oral examination Viva </a:t>
            </a:r>
            <a:r>
              <a:rPr lang="en-GB" sz="1800" dirty="0" smtClean="0"/>
              <a:t>1 (10%)</a:t>
            </a:r>
          </a:p>
          <a:p>
            <a:endParaRPr lang="en-GB" sz="1800" dirty="0" smtClean="0"/>
          </a:p>
          <a:p>
            <a:r>
              <a:rPr lang="en-GB" sz="1800" dirty="0" smtClean="0"/>
              <a:t>Initial Report (20%)</a:t>
            </a:r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Final Oral examination Viva </a:t>
            </a:r>
            <a:r>
              <a:rPr lang="en-GB" sz="1800" dirty="0" smtClean="0"/>
              <a:t>2 (20%)</a:t>
            </a:r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Final </a:t>
            </a:r>
            <a:r>
              <a:rPr lang="en-GB" sz="1800" dirty="0" smtClean="0"/>
              <a:t>Report (50%)</a:t>
            </a:r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Individual assessment from oral exams </a:t>
            </a:r>
            <a:r>
              <a:rPr lang="en-GB" sz="1800" dirty="0" smtClean="0"/>
              <a:t>and contributions to be </a:t>
            </a:r>
            <a:r>
              <a:rPr lang="en-GB" sz="1800" dirty="0" smtClean="0"/>
              <a:t>clearly defined in reports.	</a:t>
            </a:r>
          </a:p>
          <a:p>
            <a:endParaRPr lang="en-GB" sz="18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Groups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This is a GROUP project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r>
              <a:rPr lang="en-GB" dirty="0" smtClean="0"/>
              <a:t>Project  is to be carried out in Groups of </a:t>
            </a:r>
            <a:r>
              <a:rPr lang="en-GB" dirty="0" smtClean="0"/>
              <a:t>5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You should organise yourselves and work as a TEAM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project teams will be required to hold weekly meetings </a:t>
            </a:r>
          </a:p>
          <a:p>
            <a:pPr lvl="1"/>
            <a:r>
              <a:rPr lang="en-GB" dirty="0" smtClean="0"/>
              <a:t>Record </a:t>
            </a:r>
            <a:r>
              <a:rPr lang="en-GB" dirty="0" smtClean="0"/>
              <a:t>minutes (Signed by supervisor)</a:t>
            </a:r>
            <a:endParaRPr lang="en-GB" dirty="0" smtClean="0"/>
          </a:p>
          <a:p>
            <a:pPr lvl="1"/>
            <a:r>
              <a:rPr lang="en-GB" dirty="0" smtClean="0"/>
              <a:t>Chaired by the elected student</a:t>
            </a:r>
          </a:p>
          <a:p>
            <a:pPr lvl="1"/>
            <a:r>
              <a:rPr lang="en-GB" dirty="0" smtClean="0"/>
              <a:t>Keep project plan up to date</a:t>
            </a:r>
          </a:p>
          <a:p>
            <a:endParaRPr lang="en-GB" dirty="0" smtClean="0"/>
          </a:p>
          <a:p>
            <a:r>
              <a:rPr lang="en-GB" dirty="0" smtClean="0"/>
              <a:t>Students will be expected to make a full contribution to the work of the group. 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Groups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Possible Roles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Possible areas of work within the team may be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CAD</a:t>
            </a:r>
          </a:p>
          <a:p>
            <a:pPr lvl="1"/>
            <a:r>
              <a:rPr lang="en-GB" dirty="0" smtClean="0"/>
              <a:t>Measurement</a:t>
            </a:r>
          </a:p>
          <a:p>
            <a:pPr lvl="1"/>
            <a:r>
              <a:rPr lang="en-GB" dirty="0" smtClean="0"/>
              <a:t>Assessment or requirements</a:t>
            </a:r>
          </a:p>
          <a:p>
            <a:pPr lvl="1"/>
            <a:r>
              <a:rPr lang="en-GB" dirty="0" smtClean="0"/>
              <a:t>Design</a:t>
            </a:r>
          </a:p>
          <a:p>
            <a:pPr lvl="1"/>
            <a:r>
              <a:rPr lang="en-GB" dirty="0" smtClean="0"/>
              <a:t>Manufacture</a:t>
            </a:r>
          </a:p>
          <a:p>
            <a:pPr lvl="1"/>
            <a:r>
              <a:rPr lang="en-GB" dirty="0" smtClean="0"/>
              <a:t>Research</a:t>
            </a:r>
          </a:p>
          <a:p>
            <a:pPr lvl="1"/>
            <a:r>
              <a:rPr lang="en-GB" dirty="0" smtClean="0"/>
              <a:t>Planning</a:t>
            </a:r>
          </a:p>
          <a:p>
            <a:pPr lvl="1"/>
            <a:r>
              <a:rPr lang="en-GB" dirty="0" smtClean="0"/>
              <a:t>Costing</a:t>
            </a:r>
          </a:p>
          <a:p>
            <a:pPr lvl="1"/>
            <a:r>
              <a:rPr lang="en-GB" dirty="0" smtClean="0"/>
              <a:t>Testing </a:t>
            </a:r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-23428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Brief 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23528" y="404664"/>
            <a:ext cx="8175653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Background</a:t>
            </a:r>
          </a:p>
          <a:p>
            <a:pPr>
              <a:buNone/>
            </a:pPr>
            <a:endParaRPr lang="en-US" sz="1100" b="1" dirty="0" smtClean="0">
              <a:solidFill>
                <a:srgbClr val="008000"/>
              </a:solidFill>
            </a:endParaRPr>
          </a:p>
          <a:p>
            <a:r>
              <a:rPr lang="en-GB" sz="1800" dirty="0" smtClean="0"/>
              <a:t>The Locoblade race car is being developed for use in sprints and hillclimbs.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Currently the car utilises independent suspension at the front of the vehicle whilst the rear suspension takes </a:t>
            </a:r>
            <a:r>
              <a:rPr lang="en-GB" sz="1800" dirty="0" smtClean="0"/>
              <a:t>the form of </a:t>
            </a:r>
            <a:r>
              <a:rPr lang="en-GB" sz="1800" dirty="0" smtClean="0"/>
              <a:t>a de Dion layout.</a:t>
            </a:r>
          </a:p>
          <a:p>
            <a:endParaRPr lang="en-GB" sz="1400" dirty="0" smtClean="0"/>
          </a:p>
          <a:p>
            <a:pPr>
              <a:buNone/>
            </a:pPr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</p:txBody>
      </p:sp>
      <p:pic>
        <p:nvPicPr>
          <p:cNvPr id="5" name="Picture 4" descr="P92154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3717032"/>
            <a:ext cx="3936437" cy="2952328"/>
          </a:xfrm>
          <a:prstGeom prst="rect">
            <a:avLst/>
          </a:prstGeom>
        </p:spPr>
      </p:pic>
      <p:pic>
        <p:nvPicPr>
          <p:cNvPr id="6" name="Picture 5" descr="P92154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256759" y="4079946"/>
            <a:ext cx="2903306" cy="2177479"/>
          </a:xfrm>
          <a:prstGeom prst="rect">
            <a:avLst/>
          </a:prstGeom>
        </p:spPr>
      </p:pic>
      <p:pic>
        <p:nvPicPr>
          <p:cNvPr id="7" name="Picture 6" descr="6318-6870-3915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7984" y="1412776"/>
            <a:ext cx="2160240" cy="1486245"/>
          </a:xfrm>
          <a:prstGeom prst="rect">
            <a:avLst/>
          </a:prstGeom>
        </p:spPr>
      </p:pic>
      <p:pic>
        <p:nvPicPr>
          <p:cNvPr id="8" name="Picture 7" descr="P9215460.JPG"/>
          <p:cNvPicPr>
            <a:picLocks noChangeAspect="1"/>
          </p:cNvPicPr>
          <p:nvPr/>
        </p:nvPicPr>
        <p:blipFill>
          <a:blip r:embed="rId5" cstate="print"/>
          <a:srcRect l="5901" t="2751" r="8263" b="3801"/>
          <a:stretch>
            <a:fillRect/>
          </a:stretch>
        </p:blipFill>
        <p:spPr>
          <a:xfrm>
            <a:off x="2123728" y="1412776"/>
            <a:ext cx="1847126" cy="15082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http://www.lmp-engineering.de/cms/upload/bildgalerie/Rear-Suspens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389216">
            <a:off x="5299647" y="4602505"/>
            <a:ext cx="2268239" cy="1601944"/>
          </a:xfrm>
          <a:prstGeom prst="rect">
            <a:avLst/>
          </a:prstGeom>
          <a:noFill/>
        </p:spPr>
      </p:pic>
      <p:pic>
        <p:nvPicPr>
          <p:cNvPr id="5124" name="Picture 4" descr="http://images.machinedesign.com/images/archive/user0101jpg_0000003426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325471">
            <a:off x="3477399" y="4819662"/>
            <a:ext cx="1992950" cy="1486269"/>
          </a:xfrm>
          <a:prstGeom prst="rect">
            <a:avLst/>
          </a:prstGeom>
          <a:noFill/>
        </p:spPr>
      </p:pic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8256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Brief 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95536" y="559221"/>
            <a:ext cx="8175653" cy="4525963"/>
          </a:xfrm>
        </p:spPr>
        <p:txBody>
          <a:bodyPr/>
          <a:lstStyle/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r>
              <a:rPr lang="en-GB" sz="1800" dirty="0" smtClean="0"/>
              <a:t>The general project brief is to:</a:t>
            </a:r>
          </a:p>
          <a:p>
            <a:endParaRPr lang="en-GB" sz="1800" dirty="0" smtClean="0"/>
          </a:p>
          <a:p>
            <a:pPr lvl="1"/>
            <a:r>
              <a:rPr lang="en-GB" sz="1800" dirty="0" smtClean="0"/>
              <a:t> Research suspension layouts and requirements and then critically review the current rear suspension system on the Locoblade race car.</a:t>
            </a:r>
          </a:p>
          <a:p>
            <a:pPr lvl="1"/>
            <a:endParaRPr lang="en-GB" sz="1800" dirty="0" smtClean="0"/>
          </a:p>
          <a:p>
            <a:pPr lvl="1"/>
            <a:r>
              <a:rPr lang="en-GB" sz="1800" dirty="0" smtClean="0"/>
              <a:t>Design a ‘retro-fit’, fully independent, rear suspension system for the vehicle which </a:t>
            </a:r>
            <a:r>
              <a:rPr lang="en-GB" sz="1800" dirty="0" smtClean="0"/>
              <a:t>requires minimal modification to existing chassis structure.</a:t>
            </a:r>
          </a:p>
          <a:p>
            <a:pPr lvl="1"/>
            <a:endParaRPr lang="en-GB" sz="1800" dirty="0" smtClean="0"/>
          </a:p>
          <a:p>
            <a:pPr lvl="1"/>
            <a:r>
              <a:rPr lang="en-GB" sz="1800" dirty="0" smtClean="0"/>
              <a:t>Document and justify the project and designs</a:t>
            </a:r>
            <a:endParaRPr lang="en-GB" sz="1800" dirty="0" smtClean="0"/>
          </a:p>
          <a:p>
            <a:endParaRPr lang="en-GB" sz="1400" dirty="0" smtClean="0"/>
          </a:p>
        </p:txBody>
      </p:sp>
      <p:pic>
        <p:nvPicPr>
          <p:cNvPr id="2" name="Picture 2" descr="http://www.racecar-engineering.com/wp-content/uploads/2008/05/Sportcast-Suspension-diagra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69173">
            <a:off x="1570640" y="4762920"/>
            <a:ext cx="2392539" cy="1590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requirements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95536" y="692671"/>
            <a:ext cx="8229600" cy="6840785"/>
          </a:xfrm>
        </p:spPr>
        <p:txBody>
          <a:bodyPr/>
          <a:lstStyle/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en-GB" sz="1400" dirty="0" smtClean="0"/>
              <a:t>Include a detailed </a:t>
            </a:r>
            <a:r>
              <a:rPr lang="en-GB" sz="1400" b="1" dirty="0" smtClean="0"/>
              <a:t>time plan </a:t>
            </a:r>
            <a:r>
              <a:rPr lang="en-GB" sz="1400" dirty="0" smtClean="0"/>
              <a:t>with tracking</a:t>
            </a:r>
          </a:p>
          <a:p>
            <a:pPr lvl="1">
              <a:buFont typeface="Wingdings" pitchFamily="2" charset="2"/>
              <a:buChar char="Ø"/>
            </a:pP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r>
              <a:rPr lang="en-GB" sz="1400" smtClean="0"/>
              <a:t>Be designed </a:t>
            </a:r>
            <a:r>
              <a:rPr lang="en-GB" sz="1400" dirty="0" smtClean="0"/>
              <a:t>to integrate into the existing chassis with only </a:t>
            </a:r>
            <a:r>
              <a:rPr lang="en-GB" sz="1400" b="1" dirty="0" smtClean="0"/>
              <a:t>minimal modification</a:t>
            </a:r>
          </a:p>
          <a:p>
            <a:pPr lvl="1">
              <a:buFont typeface="Wingdings" pitchFamily="2" charset="2"/>
              <a:buChar char="Ø"/>
            </a:pP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r>
              <a:rPr lang="en-GB" sz="1400" dirty="0" smtClean="0"/>
              <a:t>Be designed to </a:t>
            </a:r>
            <a:r>
              <a:rPr lang="en-GB" sz="1400" b="1" dirty="0" smtClean="0"/>
              <a:t>compliment the front </a:t>
            </a:r>
            <a:r>
              <a:rPr lang="en-GB" sz="1400" dirty="0" smtClean="0"/>
              <a:t>suspension system’s geometry</a:t>
            </a:r>
          </a:p>
          <a:p>
            <a:pPr lvl="1">
              <a:buFont typeface="Wingdings" pitchFamily="2" charset="2"/>
              <a:buChar char="Ø"/>
            </a:pP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r>
              <a:rPr lang="en-GB" sz="1400" dirty="0" smtClean="0"/>
              <a:t>Be </a:t>
            </a:r>
            <a:r>
              <a:rPr lang="en-GB" sz="1400" b="1" dirty="0" smtClean="0"/>
              <a:t>structurally sound </a:t>
            </a:r>
            <a:r>
              <a:rPr lang="en-GB" sz="1400" dirty="0" smtClean="0"/>
              <a:t>given the car will corner at a maximum lateral acceleration of 1.5G and will weigh 430Kg with a front, rear weight split of 55:45. Require proof calculations.</a:t>
            </a:r>
          </a:p>
          <a:p>
            <a:pPr lvl="1">
              <a:buFont typeface="Wingdings" pitchFamily="2" charset="2"/>
              <a:buChar char="Ø"/>
            </a:pP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r>
              <a:rPr lang="en-GB" sz="1400" dirty="0" smtClean="0"/>
              <a:t>Include </a:t>
            </a:r>
            <a:r>
              <a:rPr lang="en-GB" sz="1400" b="1" dirty="0" smtClean="0"/>
              <a:t>justification</a:t>
            </a:r>
            <a:r>
              <a:rPr lang="en-GB" sz="1400" dirty="0" smtClean="0"/>
              <a:t> of chosen geometry. Maximum static camber of -1 Degree</a:t>
            </a:r>
          </a:p>
          <a:p>
            <a:pPr lvl="1">
              <a:buFont typeface="Wingdings" pitchFamily="2" charset="2"/>
              <a:buChar char="Ø"/>
            </a:pP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r>
              <a:rPr lang="en-GB" sz="1400" dirty="0" smtClean="0"/>
              <a:t>Include </a:t>
            </a:r>
            <a:r>
              <a:rPr lang="en-GB" sz="1400" b="1" dirty="0" smtClean="0"/>
              <a:t>detailed designs </a:t>
            </a:r>
            <a:r>
              <a:rPr lang="en-GB" sz="1400" dirty="0" smtClean="0"/>
              <a:t>for each component in the system along with manufacturing drawings.</a:t>
            </a:r>
          </a:p>
          <a:p>
            <a:pPr lvl="1">
              <a:buFont typeface="Wingdings" pitchFamily="2" charset="2"/>
              <a:buChar char="Ø"/>
            </a:pP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r>
              <a:rPr lang="en-GB" sz="1400" dirty="0" smtClean="0"/>
              <a:t>Include a </a:t>
            </a:r>
            <a:r>
              <a:rPr lang="en-GB" sz="1400" b="1" dirty="0" smtClean="0"/>
              <a:t>3D assembly model </a:t>
            </a:r>
            <a:r>
              <a:rPr lang="en-GB" sz="1400" dirty="0" smtClean="0"/>
              <a:t>to show the installed system. A 2D assembly drawing is also required.</a:t>
            </a:r>
          </a:p>
          <a:p>
            <a:pPr lvl="1">
              <a:buFont typeface="Wingdings" pitchFamily="2" charset="2"/>
              <a:buChar char="Ø"/>
            </a:pP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r>
              <a:rPr lang="en-GB" sz="1400" dirty="0" smtClean="0"/>
              <a:t>Include </a:t>
            </a:r>
            <a:r>
              <a:rPr lang="en-GB" sz="1400" b="1" dirty="0" smtClean="0"/>
              <a:t>material specifications </a:t>
            </a:r>
            <a:r>
              <a:rPr lang="en-GB" sz="1400" dirty="0" smtClean="0"/>
              <a:t>and justifications for each component.</a:t>
            </a: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r>
              <a:rPr lang="en-GB" sz="1400" dirty="0" smtClean="0"/>
              <a:t>Include </a:t>
            </a:r>
            <a:r>
              <a:rPr lang="en-GB" sz="1400" b="1" dirty="0" err="1" smtClean="0"/>
              <a:t>costings</a:t>
            </a:r>
            <a:r>
              <a:rPr lang="en-GB" sz="1400" dirty="0" smtClean="0"/>
              <a:t> for  the suspension system components and required modifications</a:t>
            </a:r>
          </a:p>
          <a:p>
            <a:pPr lvl="1">
              <a:buFont typeface="Wingdings" pitchFamily="2" charset="2"/>
              <a:buChar char="Ø"/>
            </a:pPr>
            <a:endParaRPr lang="en-GB" sz="1400" dirty="0" smtClean="0"/>
          </a:p>
          <a:p>
            <a:pPr lvl="1">
              <a:buFont typeface="Wingdings" pitchFamily="2" charset="2"/>
              <a:buChar char="Ø"/>
            </a:pPr>
            <a:r>
              <a:rPr lang="en-GB" sz="1400" dirty="0" smtClean="0"/>
              <a:t>Include a </a:t>
            </a:r>
            <a:r>
              <a:rPr lang="en-GB" sz="1400" b="1" dirty="0" smtClean="0"/>
              <a:t>physical model </a:t>
            </a:r>
            <a:r>
              <a:rPr lang="en-GB" sz="1400" dirty="0" smtClean="0"/>
              <a:t>(balsa wood or welding rod) of the suspension system .</a:t>
            </a:r>
          </a:p>
          <a:p>
            <a:pPr lvl="1"/>
            <a:endParaRPr lang="en-GB" sz="1400" dirty="0" smtClean="0"/>
          </a:p>
          <a:p>
            <a:pPr lvl="1"/>
            <a:endParaRPr lang="en-GB" sz="1400" dirty="0" smtClean="0"/>
          </a:p>
          <a:p>
            <a:pPr lvl="1"/>
            <a:endParaRPr lang="en-GB" sz="1400" dirty="0" smtClean="0"/>
          </a:p>
          <a:p>
            <a:pPr lvl="1"/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Ambitious Projects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May Include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en-GB" sz="1800" dirty="0" smtClean="0"/>
              <a:t>Investigating ways to make the suspension rising rate such as the design </a:t>
            </a:r>
            <a:r>
              <a:rPr lang="en-GB" sz="1800" dirty="0" smtClean="0"/>
              <a:t>of a push/pull rod system for damper actuation.</a:t>
            </a:r>
          </a:p>
          <a:p>
            <a:pPr>
              <a:buFont typeface="Wingdings" pitchFamily="2" charset="2"/>
              <a:buChar char="Ø"/>
            </a:pPr>
            <a:endParaRPr lang="en-GB" sz="1800" dirty="0" smtClean="0"/>
          </a:p>
          <a:p>
            <a:pPr>
              <a:buFont typeface="Wingdings" pitchFamily="2" charset="2"/>
              <a:buChar char="Ø"/>
            </a:pPr>
            <a:r>
              <a:rPr lang="en-GB" sz="1800" dirty="0" smtClean="0"/>
              <a:t>Optimise camber control given that the tyres to be used produce maximum lateral force at 1.6 Degrees negative camber.</a:t>
            </a:r>
          </a:p>
          <a:p>
            <a:pPr>
              <a:buFont typeface="Wingdings" pitchFamily="2" charset="2"/>
              <a:buChar char="Ø"/>
            </a:pPr>
            <a:endParaRPr lang="en-GB" sz="1800" dirty="0" smtClean="0"/>
          </a:p>
          <a:p>
            <a:pPr>
              <a:buFont typeface="Wingdings" pitchFamily="2" charset="2"/>
              <a:buChar char="Ø"/>
            </a:pPr>
            <a:r>
              <a:rPr lang="en-GB" sz="1800" dirty="0" smtClean="0"/>
              <a:t>Investigating ways to make the suspension system adjustable so handling and/or tyre usage can be tuned.</a:t>
            </a:r>
          </a:p>
          <a:p>
            <a:endParaRPr lang="en-GB" sz="1400" dirty="0" smtClean="0"/>
          </a:p>
          <a:p>
            <a:endParaRPr lang="en-GB" sz="1400" dirty="0" smtClean="0"/>
          </a:p>
          <a:p>
            <a:pPr lvl="5"/>
            <a:endParaRPr lang="en-GB" sz="1400" dirty="0" smtClean="0"/>
          </a:p>
          <a:p>
            <a:pPr lvl="1"/>
            <a:endParaRPr lang="en-GB" sz="1400" dirty="0" smtClean="0"/>
          </a:p>
          <a:p>
            <a:pPr lvl="1"/>
            <a:endParaRPr lang="en-GB" sz="1400" dirty="0" smtClean="0"/>
          </a:p>
          <a:p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Project Brief 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Initial Steps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r>
              <a:rPr lang="en-GB" sz="1800" dirty="0" smtClean="0"/>
              <a:t>Get yourselves into groups of </a:t>
            </a:r>
            <a:r>
              <a:rPr lang="en-GB" sz="1800" dirty="0" smtClean="0"/>
              <a:t>5</a:t>
            </a:r>
            <a:r>
              <a:rPr lang="en-GB" sz="1800" dirty="0" smtClean="0"/>
              <a:t> </a:t>
            </a:r>
            <a:r>
              <a:rPr lang="en-GB" sz="1800" dirty="0" smtClean="0"/>
              <a:t>by next week</a:t>
            </a:r>
            <a:r>
              <a:rPr lang="en-GB" sz="1800" dirty="0" smtClean="0"/>
              <a:t>!</a:t>
            </a:r>
          </a:p>
          <a:p>
            <a:endParaRPr lang="en-GB" sz="1800" dirty="0" smtClean="0"/>
          </a:p>
          <a:p>
            <a:r>
              <a:rPr lang="en-GB" sz="1800" dirty="0" smtClean="0"/>
              <a:t>Anyone not in a group of 5 by next week will be allocated a group.</a:t>
            </a:r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Have initial project meeting within you group</a:t>
            </a:r>
          </a:p>
          <a:p>
            <a:endParaRPr lang="en-GB" sz="1800" dirty="0" smtClean="0"/>
          </a:p>
          <a:p>
            <a:r>
              <a:rPr lang="en-GB" sz="1800" dirty="0" smtClean="0"/>
              <a:t>Research possible solutions to the given problem for next lecture.</a:t>
            </a:r>
          </a:p>
          <a:p>
            <a:endParaRPr lang="en-GB" sz="1800" dirty="0" smtClean="0"/>
          </a:p>
          <a:p>
            <a:pPr lvl="5"/>
            <a:r>
              <a:rPr lang="en-GB" sz="1800" dirty="0" smtClean="0"/>
              <a:t>Read Allan </a:t>
            </a:r>
            <a:r>
              <a:rPr lang="en-GB" sz="1800" dirty="0" err="1" smtClean="0"/>
              <a:t>Staniforth</a:t>
            </a:r>
            <a:r>
              <a:rPr lang="en-GB" sz="1800" dirty="0" smtClean="0"/>
              <a:t> books in library!</a:t>
            </a:r>
          </a:p>
          <a:p>
            <a:pPr lvl="5"/>
            <a:endParaRPr lang="en-GB" sz="1800" dirty="0" smtClean="0"/>
          </a:p>
          <a:p>
            <a:r>
              <a:rPr lang="en-GB" sz="1800" dirty="0" smtClean="0"/>
              <a:t>Come back with list of questions – suggestions next week!</a:t>
            </a:r>
          </a:p>
          <a:p>
            <a:endParaRPr lang="en-GB" sz="1400" dirty="0" smtClean="0"/>
          </a:p>
          <a:p>
            <a:pPr lvl="5"/>
            <a:endParaRPr lang="en-GB" sz="1400" dirty="0" smtClean="0"/>
          </a:p>
          <a:p>
            <a:pPr lvl="1"/>
            <a:endParaRPr lang="en-GB" sz="1400" dirty="0" smtClean="0"/>
          </a:p>
          <a:p>
            <a:pPr lvl="1"/>
            <a:endParaRPr lang="en-GB" sz="1400" dirty="0" smtClean="0"/>
          </a:p>
          <a:p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753</TotalTime>
  <Words>583</Words>
  <Application>Microsoft Office PowerPoint</Application>
  <PresentationFormat>On-screen Show (4:3)</PresentationFormat>
  <Paragraphs>182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SMU POWERPOINT TEMPLATE</vt:lpstr>
      <vt:lpstr>Group Project</vt:lpstr>
      <vt:lpstr>Syllabus</vt:lpstr>
      <vt:lpstr>Syllabus</vt:lpstr>
      <vt:lpstr>Syllabus</vt:lpstr>
      <vt:lpstr>Syllabus</vt:lpstr>
      <vt:lpstr>Groups</vt:lpstr>
      <vt:lpstr>Groups</vt:lpstr>
      <vt:lpstr>Project Brief </vt:lpstr>
      <vt:lpstr>Project Brief </vt:lpstr>
      <vt:lpstr>Project requirements</vt:lpstr>
      <vt:lpstr>Ambitious Projects</vt:lpstr>
      <vt:lpstr>Project Brief 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80</cp:revision>
  <dcterms:created xsi:type="dcterms:W3CDTF">2010-09-22T08:44:59Z</dcterms:created>
  <dcterms:modified xsi:type="dcterms:W3CDTF">2011-09-21T11:55:57Z</dcterms:modified>
</cp:coreProperties>
</file>