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4" r:id="rId1"/>
  </p:sldMasterIdLst>
  <p:notesMasterIdLst>
    <p:notesMasterId r:id="rId74"/>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70" r:id="rId15"/>
    <p:sldId id="271" r:id="rId16"/>
    <p:sldId id="272" r:id="rId17"/>
    <p:sldId id="274" r:id="rId18"/>
    <p:sldId id="275" r:id="rId19"/>
    <p:sldId id="276" r:id="rId20"/>
    <p:sldId id="277" r:id="rId21"/>
    <p:sldId id="278" r:id="rId22"/>
    <p:sldId id="279" r:id="rId23"/>
    <p:sldId id="281" r:id="rId24"/>
    <p:sldId id="282" r:id="rId25"/>
    <p:sldId id="286" r:id="rId26"/>
    <p:sldId id="284" r:id="rId27"/>
    <p:sldId id="285" r:id="rId28"/>
    <p:sldId id="287" r:id="rId29"/>
    <p:sldId id="288" r:id="rId30"/>
    <p:sldId id="289" r:id="rId31"/>
    <p:sldId id="290" r:id="rId32"/>
    <p:sldId id="291" r:id="rId33"/>
    <p:sldId id="292" r:id="rId34"/>
    <p:sldId id="293" r:id="rId35"/>
    <p:sldId id="294" r:id="rId36"/>
    <p:sldId id="295" r:id="rId37"/>
    <p:sldId id="301" r:id="rId38"/>
    <p:sldId id="296" r:id="rId39"/>
    <p:sldId id="297" r:id="rId40"/>
    <p:sldId id="298" r:id="rId41"/>
    <p:sldId id="299" r:id="rId42"/>
    <p:sldId id="300" r:id="rId43"/>
    <p:sldId id="302" r:id="rId44"/>
    <p:sldId id="303" r:id="rId45"/>
    <p:sldId id="314" r:id="rId46"/>
    <p:sldId id="304" r:id="rId47"/>
    <p:sldId id="312" r:id="rId48"/>
    <p:sldId id="311" r:id="rId49"/>
    <p:sldId id="305" r:id="rId50"/>
    <p:sldId id="306" r:id="rId51"/>
    <p:sldId id="307" r:id="rId52"/>
    <p:sldId id="308" r:id="rId53"/>
    <p:sldId id="309" r:id="rId54"/>
    <p:sldId id="310" r:id="rId55"/>
    <p:sldId id="315" r:id="rId56"/>
    <p:sldId id="313" r:id="rId57"/>
    <p:sldId id="316" r:id="rId58"/>
    <p:sldId id="317" r:id="rId59"/>
    <p:sldId id="318" r:id="rId60"/>
    <p:sldId id="319" r:id="rId61"/>
    <p:sldId id="320" r:id="rId62"/>
    <p:sldId id="321" r:id="rId63"/>
    <p:sldId id="322" r:id="rId64"/>
    <p:sldId id="324" r:id="rId65"/>
    <p:sldId id="323" r:id="rId66"/>
    <p:sldId id="325" r:id="rId67"/>
    <p:sldId id="326" r:id="rId68"/>
    <p:sldId id="327" r:id="rId69"/>
    <p:sldId id="328" r:id="rId70"/>
    <p:sldId id="329" r:id="rId71"/>
    <p:sldId id="330" r:id="rId72"/>
    <p:sldId id="331" r:id="rId7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9413" autoAdjust="0"/>
  </p:normalViewPr>
  <p:slideViewPr>
    <p:cSldViewPr snapToGrid="0">
      <p:cViewPr varScale="1">
        <p:scale>
          <a:sx n="104" d="100"/>
          <a:sy n="104" d="100"/>
        </p:scale>
        <p:origin x="105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345C4B-BAB4-4F7E-8B95-6BA6DBCFF666}" type="datetimeFigureOut">
              <a:rPr lang="en-US"/>
              <a:t>1/18/2018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988DA3-1297-4171-878F-7BF76F1BD311}" type="slidenum">
              <a:rPr lang="en-US"/>
              <a:t>‹#›</a:t>
            </a:fld>
            <a:endParaRPr lang="en-GB"/>
          </a:p>
        </p:txBody>
      </p:sp>
    </p:spTree>
    <p:extLst>
      <p:ext uri="{BB962C8B-B14F-4D97-AF65-F5344CB8AC3E}">
        <p14:creationId xmlns:p14="http://schemas.microsoft.com/office/powerpoint/2010/main" val="1725263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Why do we insist you learn about research methods and statistics? You’re not doing a </a:t>
            </a:r>
            <a:r>
              <a:rPr lang="en-US" dirty="0" err="1"/>
              <a:t>maths</a:t>
            </a:r>
            <a:r>
              <a:rPr lang="en-US" dirty="0"/>
              <a:t> degree so really what is the point? The main reason, I suppose, is basically that unless you do learn them you’re not going to get your degree! Statistics are more or less rooted in everything that we do in psychology – they’re not difficult concepts to understand nor are statistics anything to be afraid of. The reason we introduced you to statistics so early on is to (hopefully!!) alleviate the fear that a lot of people have about the word ‘statistics’!</a:t>
            </a:r>
          </a:p>
          <a:p>
            <a:r>
              <a:rPr lang="en-US" dirty="0"/>
              <a:t>Research methods and statistics are also important for your BPS accreditation and the QAA benchmarks. This degree course is accredited on the basis that our students are introduced to a certain level of research methods and statistical concepts. The stuff that we teach you at level four and at level five all build you up to become competent researchers by the time you are thinking about developing your own studies for your empirical dissertation.</a:t>
            </a:r>
            <a:endParaRPr lang="en-GB" dirty="0"/>
          </a:p>
          <a:p>
            <a:r>
              <a:rPr lang="en-US" dirty="0"/>
              <a:t/>
            </a:r>
            <a:br>
              <a:rPr lang="en-US" dirty="0"/>
            </a:br>
            <a:endParaRPr lang="en-US" dirty="0"/>
          </a:p>
          <a:p>
            <a:r>
              <a:rPr lang="en-US" dirty="0"/>
              <a:t>Beyond your degree, research methods and statistics are also important for your future careers. Having a solid understanding of research methods, ethical standards, moral and professional responsibilities as researchers and as human, knowing about statistics – these are all great transferable skills. Even if you don’t want to carry on with psychology once you graduate, these skills look really good on your CV for any job you would be applying for! And lastly, if you are going to conduct psychological research, having a good grounding in research methods and statistics satisfies funding bodies, charities and the government – the people who may be providing you with significant amounts of money to run your research!</a:t>
            </a:r>
            <a:endParaRPr lang="en-GB" dirty="0"/>
          </a:p>
          <a:p>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4</a:t>
            </a:fld>
            <a:endParaRPr lang="en-GB"/>
          </a:p>
        </p:txBody>
      </p:sp>
    </p:spTree>
    <p:extLst>
      <p:ext uri="{BB962C8B-B14F-4D97-AF65-F5344CB8AC3E}">
        <p14:creationId xmlns:p14="http://schemas.microsoft.com/office/powerpoint/2010/main" val="2637651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 difference between writing assessments in college or sixth form and writing assessments at degree level is that we expect certain standards to be met and certain conventions to be followed. One of the most important conventions that you need to be aware of is that we use the APA style of writing. APA is the American Psychological Association. They provide guidance for writing reports and also referencing in your academic assignments. You will learn a lot more about referencing next week and report writing the week after. A key point to remember is that you basically need to get used to acknowledging where you get your information from. Remember to give credit to authors where it is due and don’t try to pass off any work or ideas as your own if they are not your own!</a:t>
            </a:r>
          </a:p>
        </p:txBody>
      </p:sp>
      <p:sp>
        <p:nvSpPr>
          <p:cNvPr id="4" name="Slide Number Placeholder 3"/>
          <p:cNvSpPr>
            <a:spLocks noGrp="1"/>
          </p:cNvSpPr>
          <p:nvPr>
            <p:ph type="sldNum" sz="quarter" idx="10"/>
          </p:nvPr>
        </p:nvSpPr>
        <p:spPr/>
        <p:txBody>
          <a:bodyPr/>
          <a:lstStyle/>
          <a:p>
            <a:fld id="{31988DA3-1297-4171-878F-7BF76F1BD311}" type="slidenum">
              <a:rPr lang="en-US"/>
              <a:t>7</a:t>
            </a:fld>
            <a:endParaRPr lang="en-GB"/>
          </a:p>
        </p:txBody>
      </p:sp>
    </p:spTree>
    <p:extLst>
      <p:ext uri="{BB962C8B-B14F-4D97-AF65-F5344CB8AC3E}">
        <p14:creationId xmlns:p14="http://schemas.microsoft.com/office/powerpoint/2010/main" val="2079629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Second, do NOT use the first person in your academic assignments!! Plain and simple. If you are writing a report or an essay, never refer to yourself in the body of the text! Some examples, I think that this design is flawed because.. We conducted a group study… our study on </a:t>
            </a:r>
            <a:r>
              <a:rPr lang="en-US" dirty="0" err="1"/>
              <a:t>facebook</a:t>
            </a:r>
            <a:r>
              <a:rPr lang="en-US" dirty="0"/>
              <a:t> found that… other things to steer clear of is using terms US YOUR and WE. Just don’t do it.</a:t>
            </a:r>
          </a:p>
          <a:p>
            <a:r>
              <a:rPr lang="en-US" dirty="0"/>
              <a:t/>
            </a:r>
            <a:br>
              <a:rPr lang="en-US" dirty="0"/>
            </a:br>
            <a:endParaRPr lang="en-US" dirty="0"/>
          </a:p>
          <a:p>
            <a:r>
              <a:rPr lang="en-US" dirty="0"/>
              <a:t>There is, however, one piece of work that you will undertake throughout this degree that WILL call for you to use the first person and to give your own opinions. This work is reflective work – reflecting upon what you have done and acknowledging what you feel you have gained from it! One example of this is the reflective log that you will be writing for this module (that I will go through in more detail towards the end of the lecture)</a:t>
            </a:r>
            <a:endParaRPr lang="en-GB" dirty="0"/>
          </a:p>
          <a:p>
            <a:r>
              <a:rPr lang="en-US" dirty="0"/>
              <a:t/>
            </a:r>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8</a:t>
            </a:fld>
            <a:endParaRPr lang="en-GB"/>
          </a:p>
        </p:txBody>
      </p:sp>
    </p:spTree>
    <p:extLst>
      <p:ext uri="{BB962C8B-B14F-4D97-AF65-F5344CB8AC3E}">
        <p14:creationId xmlns:p14="http://schemas.microsoft.com/office/powerpoint/2010/main" val="1059256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solidFill>
                  <a:srgbClr val="FFFFFF"/>
                </a:solidFill>
              </a:rPr>
              <a:t>To get an understanding of the academic standards we expect at degree level, you will need to read. Another reason that you will need to read is simply because we cannot teach you everything you need to know about anything in a one or two hour lecture… the expectation at university is that students engage in significant further reading and independent learning outside of formal scheduled lecture and seminar timeslots. If you are struggling to understand a concept that is introduced in a lecture, go away and read a chapter on the topic in an introductory textbook before you give up!</a:t>
            </a:r>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9</a:t>
            </a:fld>
            <a:endParaRPr lang="en-GB"/>
          </a:p>
        </p:txBody>
      </p:sp>
    </p:spTree>
    <p:extLst>
      <p:ext uri="{BB962C8B-B14F-4D97-AF65-F5344CB8AC3E}">
        <p14:creationId xmlns:p14="http://schemas.microsoft.com/office/powerpoint/2010/main" val="2318082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Each of your modules outlines core textbooks – these books tend to be broad and will introduce a great deal of areas quite broadly. This is always a good place to start particularly if you are unsure about a topic. The Gross textbook, for example, will introduce you to biological psychology and the brain, memory and attention, intelligence and personality, cognitive development, moral development, </a:t>
            </a:r>
            <a:r>
              <a:rPr lang="en-US" dirty="0" err="1"/>
              <a:t>etc</a:t>
            </a:r>
            <a:r>
              <a:rPr lang="en-US" dirty="0"/>
              <a:t>, etc. all of the very basic information you would need to get a decent foundation to develop your knowledge.</a:t>
            </a:r>
          </a:p>
          <a:p>
            <a:r>
              <a:rPr lang="en-US" dirty="0"/>
              <a:t/>
            </a:r>
            <a:br>
              <a:rPr lang="en-US" dirty="0"/>
            </a:br>
            <a:endParaRPr lang="en-US" dirty="0"/>
          </a:p>
          <a:p>
            <a:r>
              <a:rPr lang="en-US" dirty="0"/>
              <a:t>Edited books about specific areas of research are very helpful. If you are looking at a topic grounded in social psychology, you may start with a general intro to social psychology textbook but then that particular area (for example, non-verbal communication) may be presented in greater depth in an edited book. Edited books tend to be writing by people who are experts in that field.</a:t>
            </a:r>
            <a:endParaRPr lang="en-GB" dirty="0"/>
          </a:p>
          <a:p>
            <a:r>
              <a:rPr lang="en-US" dirty="0"/>
              <a:t/>
            </a:r>
            <a:br>
              <a:rPr lang="en-US" dirty="0"/>
            </a:br>
            <a:endParaRPr lang="en-US" dirty="0"/>
          </a:p>
          <a:p>
            <a:r>
              <a:rPr lang="en-US" dirty="0"/>
              <a:t>Journal articles are something you will want to become familiar with very quickly. They are nothing to be afraid of – all they do is introduce specific STUDIES in an area of psychology. As a brief and broad example, if I had an assignment on the effect of sensation seeking tendencies on levels of arousal in a gambling situation, I might first consult a general personality textbook to find out what sensation seeking means, then move on to an edited book that includes the effect of personality on arousal OR the relationship between personality and gambling </a:t>
            </a:r>
            <a:r>
              <a:rPr lang="en-US" dirty="0" err="1"/>
              <a:t>behaviours</a:t>
            </a:r>
            <a:r>
              <a:rPr lang="en-US" dirty="0"/>
              <a:t>, and then I would look for specific studies that have been carried out before to further inform me of exactly what has been done, what was found, what this actually means – all in order to write a good essay!</a:t>
            </a:r>
            <a:endParaRPr lang="en-GB" dirty="0"/>
          </a:p>
          <a:p>
            <a:r>
              <a:rPr lang="en-US" dirty="0"/>
              <a:t/>
            </a:r>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10</a:t>
            </a:fld>
            <a:endParaRPr lang="en-GB"/>
          </a:p>
        </p:txBody>
      </p:sp>
    </p:spTree>
    <p:extLst>
      <p:ext uri="{BB962C8B-B14F-4D97-AF65-F5344CB8AC3E}">
        <p14:creationId xmlns:p14="http://schemas.microsoft.com/office/powerpoint/2010/main" val="226202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solidFill>
                  <a:srgbClr val="FFFFFF"/>
                </a:solidFill>
              </a:rPr>
              <a:t>Officially, critical thinking can be described as ‘a process that evaluates ideas through the testing of statements (for accuracy) and the soundness of the reasoning behind them). Put simply, it just means not accepting everything you read at face value! If I tell you that the sky is blue, how do you know that the sky is blue and that I’m correct? If I told you that 60% of the females in the united kingdom prefer dogs to cats, what would you think? Would you challenge the idea? The point of critical thinking is to train your mind to think differently and to challenge what you read in terms of its robustness – where is the evidence?!</a:t>
            </a:r>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12</a:t>
            </a:fld>
            <a:endParaRPr lang="en-GB"/>
          </a:p>
        </p:txBody>
      </p:sp>
    </p:spTree>
    <p:extLst>
      <p:ext uri="{BB962C8B-B14F-4D97-AF65-F5344CB8AC3E}">
        <p14:creationId xmlns:p14="http://schemas.microsoft.com/office/powerpoint/2010/main" val="973795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How reliable is this source likely to be?</a:t>
            </a:r>
          </a:p>
          <a:p>
            <a:r>
              <a:rPr lang="en-US" dirty="0"/>
              <a:t>What else would we want to ask this magazine about this statement?</a:t>
            </a:r>
            <a:endParaRPr lang="en-GB" dirty="0"/>
          </a:p>
          <a:p>
            <a:r>
              <a:rPr lang="en-US" dirty="0"/>
              <a:t/>
            </a:r>
            <a:br>
              <a:rPr lang="en-US" dirty="0"/>
            </a:br>
            <a:endParaRPr lang="en-US" dirty="0"/>
          </a:p>
          <a:p>
            <a:r>
              <a:rPr lang="en-US" dirty="0"/>
              <a:t>How have you got this figure? 30% more depressed than who? Did you run a study to explore this? What sort of people have you presented this question to? </a:t>
            </a:r>
            <a:endParaRPr lang="en-GB" dirty="0"/>
          </a:p>
          <a:p>
            <a:r>
              <a:rPr lang="en-US" dirty="0"/>
              <a:t/>
            </a:r>
            <a:br>
              <a:rPr lang="en-US" dirty="0"/>
            </a:br>
            <a:endParaRPr lang="en-US" dirty="0"/>
          </a:p>
          <a:p>
            <a:endParaRPr lang="en-US" dirty="0"/>
          </a:p>
        </p:txBody>
      </p:sp>
      <p:sp>
        <p:nvSpPr>
          <p:cNvPr id="4" name="Slide Number Placeholder 3"/>
          <p:cNvSpPr>
            <a:spLocks noGrp="1"/>
          </p:cNvSpPr>
          <p:nvPr>
            <p:ph type="sldNum" sz="quarter" idx="10"/>
          </p:nvPr>
        </p:nvSpPr>
        <p:spPr/>
        <p:txBody>
          <a:bodyPr/>
          <a:lstStyle/>
          <a:p>
            <a:fld id="{31988DA3-1297-4171-878F-7BF76F1BD311}" type="slidenum">
              <a:rPr lang="en-US"/>
              <a:t>13</a:t>
            </a:fld>
            <a:endParaRPr lang="en-GB"/>
          </a:p>
        </p:txBody>
      </p:sp>
    </p:spTree>
    <p:extLst>
      <p:ext uri="{BB962C8B-B14F-4D97-AF65-F5344CB8AC3E}">
        <p14:creationId xmlns:p14="http://schemas.microsoft.com/office/powerpoint/2010/main" val="3090889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Thinking critically means examining different viewpoints, learning to think and see things from different perspectives, viewing other </a:t>
            </a:r>
            <a:r>
              <a:rPr lang="en-US" dirty="0" err="1"/>
              <a:t>peoples</a:t>
            </a:r>
            <a:r>
              <a:rPr lang="en-US" dirty="0"/>
              <a:t> opinions that may be different from yours, and avoiding automatic responses. Thinking critically means allowing yourself to take on the opinions of other people and incorporating them or adding them on to your existing opinions! (within reason)</a:t>
            </a:r>
          </a:p>
        </p:txBody>
      </p:sp>
      <p:sp>
        <p:nvSpPr>
          <p:cNvPr id="4" name="Slide Number Placeholder 3"/>
          <p:cNvSpPr>
            <a:spLocks noGrp="1"/>
          </p:cNvSpPr>
          <p:nvPr>
            <p:ph type="sldNum" sz="quarter" idx="10"/>
          </p:nvPr>
        </p:nvSpPr>
        <p:spPr/>
        <p:txBody>
          <a:bodyPr/>
          <a:lstStyle/>
          <a:p>
            <a:fld id="{31988DA3-1297-4171-878F-7BF76F1BD311}" type="slidenum">
              <a:rPr lang="en-US"/>
              <a:t>14</a:t>
            </a:fld>
            <a:endParaRPr lang="en-GB"/>
          </a:p>
        </p:txBody>
      </p:sp>
    </p:spTree>
    <p:extLst>
      <p:ext uri="{BB962C8B-B14F-4D97-AF65-F5344CB8AC3E}">
        <p14:creationId xmlns:p14="http://schemas.microsoft.com/office/powerpoint/2010/main" val="681178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Ways in which you can develop critical thinking – keep an open mind. Don’t jump in with a response before you actually process what you have been told or have read. This is why we advise you to read an article or piece of text more than once!</a:t>
            </a:r>
          </a:p>
          <a:p>
            <a:endParaRPr lang="en-US" dirty="0"/>
          </a:p>
          <a:p>
            <a:r>
              <a:rPr lang="en-US" dirty="0"/>
              <a:t> Identify key issues that may have been made and raise questions about the issue (like the zest magazine example!) obtain relevant facts from academic sources about the topic, and provide an evaluation of the findings followed by (to some extent) your personal opinion and judgement. </a:t>
            </a:r>
          </a:p>
        </p:txBody>
      </p:sp>
      <p:sp>
        <p:nvSpPr>
          <p:cNvPr id="4" name="Slide Number Placeholder 3"/>
          <p:cNvSpPr>
            <a:spLocks noGrp="1"/>
          </p:cNvSpPr>
          <p:nvPr>
            <p:ph type="sldNum" sz="quarter" idx="10"/>
          </p:nvPr>
        </p:nvSpPr>
        <p:spPr/>
        <p:txBody>
          <a:bodyPr/>
          <a:lstStyle/>
          <a:p>
            <a:fld id="{31988DA3-1297-4171-878F-7BF76F1BD311}" type="slidenum">
              <a:rPr lang="en-US"/>
              <a:t>15</a:t>
            </a:fld>
            <a:endParaRPr lang="en-GB"/>
          </a:p>
        </p:txBody>
      </p:sp>
    </p:spTree>
    <p:extLst>
      <p:ext uri="{BB962C8B-B14F-4D97-AF65-F5344CB8AC3E}">
        <p14:creationId xmlns:p14="http://schemas.microsoft.com/office/powerpoint/2010/main" val="2744004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One of the questions that may already be bobbing around in your head is – Jesus, can’t psychology just decide on anything? Why are there so many different viewpoints that need to be examined?! </a:t>
            </a:r>
            <a:endParaRPr lang="en-US"/>
          </a:p>
          <a:p>
            <a:r>
              <a:rPr lang="en-US" dirty="0"/>
              <a:t/>
            </a:r>
            <a:br>
              <a:rPr lang="en-US" dirty="0"/>
            </a:br>
            <a:endParaRPr lang="en-US" dirty="0"/>
          </a:p>
          <a:p>
            <a:r>
              <a:rPr lang="en-US" dirty="0"/>
              <a:t>Yes we do teach you the theory of this and the principle of that. We also teach you the idea of X and the notion of Y – but we don’t state these as facts! There probably </a:t>
            </a:r>
            <a:r>
              <a:rPr lang="en-US" dirty="0" err="1"/>
              <a:t>arent</a:t>
            </a:r>
            <a:r>
              <a:rPr lang="en-US" dirty="0"/>
              <a:t> any laws in psychology that we follow (other than conventions for report writing and referencing!!!!) and it is our reading that informs us! </a:t>
            </a:r>
            <a:endParaRPr lang="en-GB"/>
          </a:p>
          <a:p>
            <a:r>
              <a:rPr lang="en-US" dirty="0"/>
              <a:t/>
            </a:r>
            <a:br>
              <a:rPr lang="en-US" dirty="0"/>
            </a:br>
            <a:endParaRPr lang="en-US" dirty="0"/>
          </a:p>
          <a:p>
            <a:r>
              <a:rPr lang="en-US" dirty="0"/>
              <a:t>So this begs the question – what can we KNOW? Do I KNOW that males between the age of 18 and 25 are definitely more likely to be higher sensation seekers than females, and in turn are definitely more likely to develop a gambling addiction? No, not really. I know that as a consequence of the study I have created and the manipulations I have put in place that this is true, and I can infer some of this to a wider population – but there is no DEFINITE. Further reading around the topic will allow me to offer an informed conclusion and judgement.. And that is all we ask of YOU too.</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a:t>16</a:t>
            </a:fld>
            <a:endParaRPr lang="en-GB"/>
          </a:p>
        </p:txBody>
      </p:sp>
    </p:spTree>
    <p:extLst>
      <p:ext uri="{BB962C8B-B14F-4D97-AF65-F5344CB8AC3E}">
        <p14:creationId xmlns:p14="http://schemas.microsoft.com/office/powerpoint/2010/main" val="4121594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4 hours of research is equal to 16 credits – one credit per 15 minutes of research you take part in. You will see on EMS how many credits you have left during the year and you will also be able to use EMS to sign up for studies.</a:t>
            </a:r>
          </a:p>
          <a:p>
            <a:r>
              <a:rPr lang="en-US" dirty="0"/>
              <a:t/>
            </a:r>
            <a:br>
              <a:rPr lang="en-US" dirty="0"/>
            </a:br>
            <a:endParaRPr lang="en-US" dirty="0"/>
          </a:p>
          <a:p>
            <a:r>
              <a:rPr lang="en-US" dirty="0"/>
              <a:t>If you do NOT attend your allocated EMS training session this week you will not be able to use the EMS system to sign up for studies. Because of this, you will not be able to gain your credits and will therefore fail this element of assessment. The </a:t>
            </a:r>
            <a:r>
              <a:rPr lang="en-US" dirty="0" err="1"/>
              <a:t>resit</a:t>
            </a:r>
            <a:r>
              <a:rPr lang="en-US" dirty="0"/>
              <a:t> for this assessment is what we call an alternative essay (and this is available on Moodle). My advice – attend training and complete your hours. It will take you far less time and you will have to exert far less effort to do this than write another essay on parametric and non-parametric alternative testing!!</a:t>
            </a:r>
            <a:endParaRPr lang="en-GB" dirty="0"/>
          </a:p>
          <a:p>
            <a:r>
              <a:rPr lang="en-US" dirty="0"/>
              <a:t/>
            </a:r>
            <a:br>
              <a:rPr lang="en-US" dirty="0"/>
            </a:br>
            <a:endParaRPr lang="en-US" dirty="0"/>
          </a:p>
          <a:p>
            <a:r>
              <a:rPr lang="en-US" dirty="0"/>
              <a:t>As </a:t>
            </a:r>
            <a:r>
              <a:rPr lang="en-US" dirty="0" err="1"/>
              <a:t>ive</a:t>
            </a:r>
            <a:r>
              <a:rPr lang="en-US" dirty="0"/>
              <a:t> already mentioned, the reflective log accompanies the hours of participation and must include details of the studies you have taken part in, you should show a consideration of the design issues that may be present in that study, and also the potential ethical issues (or how well you feel the researcher has dealt with these already!) you can use I in this log, but it must still be written academically. Again, my advice for this element is to keep a running log of the studies you take part in throughout the year. You will have the opportunity to have these logs checked by me during your first seminar of semester 2 (the first week back after exams and skills week) – providing you keep one in the first place! It does not have to be anything extensive as it will not be marked nor will it be presented as part of your final mark for this assessment piece. The point of it is to keep yourselves on track and to help you remember what you thought of a study you took part in in </a:t>
            </a:r>
            <a:r>
              <a:rPr lang="en-US" dirty="0" err="1"/>
              <a:t>november</a:t>
            </a:r>
            <a:r>
              <a:rPr lang="en-US" dirty="0"/>
              <a:t> when you come to write the reflection in </a:t>
            </a:r>
            <a:r>
              <a:rPr lang="en-US" dirty="0" err="1"/>
              <a:t>april</a:t>
            </a:r>
            <a:r>
              <a:rPr lang="en-US" dirty="0"/>
              <a:t>!</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a:t>23</a:t>
            </a:fld>
            <a:endParaRPr lang="en-GB"/>
          </a:p>
        </p:txBody>
      </p:sp>
    </p:spTree>
    <p:extLst>
      <p:ext uri="{BB962C8B-B14F-4D97-AF65-F5344CB8AC3E}">
        <p14:creationId xmlns:p14="http://schemas.microsoft.com/office/powerpoint/2010/main" val="14202363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aspects of the</a:t>
            </a:r>
            <a:r>
              <a:rPr lang="en-GB" baseline="0" dirty="0" smtClean="0"/>
              <a:t> studies that report findings such as these that are necessary to know before one can evaluate the validity of the results. However, most people do not bother to find out the details (which are key to understanding the study AND the results), but only pay attention to the findings – even if the findings are completely erroneous.</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31</a:t>
            </a:fld>
            <a:endParaRPr lang="en-GB"/>
          </a:p>
        </p:txBody>
      </p:sp>
    </p:spTree>
    <p:extLst>
      <p:ext uri="{BB962C8B-B14F-4D97-AF65-F5344CB8AC3E}">
        <p14:creationId xmlns:p14="http://schemas.microsoft.com/office/powerpoint/2010/main" val="1707275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 if the human population on earth was homogenous in</a:t>
            </a:r>
            <a:r>
              <a:rPr lang="en-GB" baseline="0" dirty="0" smtClean="0"/>
              <a:t> characteristics, how many people would an alien need to abduct in order to understand what humans are like?</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48</a:t>
            </a:fld>
            <a:endParaRPr lang="en-GB"/>
          </a:p>
        </p:txBody>
      </p:sp>
    </p:spTree>
    <p:extLst>
      <p:ext uri="{BB962C8B-B14F-4D97-AF65-F5344CB8AC3E}">
        <p14:creationId xmlns:p14="http://schemas.microsoft.com/office/powerpoint/2010/main" val="539296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 in the drug example, the presentation of the drug or no drug is what is manipulated by the researcher.</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60</a:t>
            </a:fld>
            <a:endParaRPr lang="en-GB"/>
          </a:p>
        </p:txBody>
      </p:sp>
    </p:spTree>
    <p:extLst>
      <p:ext uri="{BB962C8B-B14F-4D97-AF65-F5344CB8AC3E}">
        <p14:creationId xmlns:p14="http://schemas.microsoft.com/office/powerpoint/2010/main" val="747674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80660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3045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3930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00345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1879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5903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865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4374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2914357" y="6041361"/>
            <a:ext cx="732659" cy="365125"/>
          </a:xfrm>
        </p:spPr>
        <p:txBody>
          <a:bodyPr/>
          <a:lstStyle/>
          <a:p>
            <a:fld id="{363EFA5E-FA76-400D-B3DC-F0BA90E6D107}" type="datetimeFigureOut">
              <a:rPr lang="en-US" smtClean="0"/>
              <a:t>1/18/2018</a:t>
            </a:fld>
            <a:endParaRPr lang="en-US" dirty="0"/>
          </a:p>
        </p:txBody>
      </p:sp>
      <p:sp>
        <p:nvSpPr>
          <p:cNvPr id="6" name="Footer Placeholder 5"/>
          <p:cNvSpPr>
            <a:spLocks noGrp="1"/>
          </p:cNvSpPr>
          <p:nvPr>
            <p:ph type="ftr" sz="quarter" idx="11"/>
          </p:nvPr>
        </p:nvSpPr>
        <p:spPr>
          <a:xfrm>
            <a:off x="442797" y="6041361"/>
            <a:ext cx="2471560" cy="365125"/>
          </a:xfrm>
        </p:spPr>
        <p:txBody>
          <a:bodyPr/>
          <a:lstStyle/>
          <a:p>
            <a:endParaRPr lang="en-US" dirty="0"/>
          </a:p>
        </p:txBody>
      </p:sp>
      <p:sp>
        <p:nvSpPr>
          <p:cNvPr id="7" name="Slide Number Placeholder 6"/>
          <p:cNvSpPr>
            <a:spLocks noGrp="1"/>
          </p:cNvSpPr>
          <p:nvPr>
            <p:ph type="sldNum" sz="quarter" idx="12"/>
          </p:nvPr>
        </p:nvSpPr>
        <p:spPr>
          <a:xfrm>
            <a:off x="3647017" y="5915887"/>
            <a:ext cx="796616" cy="49059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2806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9424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CDB9D11F-B188-461D-B23F-39381795C052}"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75356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52E6D8D9-55A2-4063-B0F3-121F44549695}" type="datetimeFigureOut">
              <a:rPr lang="en-US" smtClean="0"/>
              <a:t>1/18/2018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9256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33156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78E61D-D431-422C-9764-11DAFE33AB63}" type="datetimeFigureOut">
              <a:rPr lang="en-US" smtClean="0"/>
              <a:t>1/18/2018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64673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fld id="{9D6E9DEC-419B-4CC5-A080-3B06BD5A8291}" type="datetimeFigureOut">
              <a:rPr lang="en-US" smtClean="0"/>
              <a:t>1/18/2018</a:t>
            </a:fld>
            <a:endParaRPr lang="en-US" dirty="0"/>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9996656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bps.org.uk/sites/beta.bps.org.uk/files/Policy%20-%20Files/Code%20of%20Human%20Research%20Ethics%20(2014).pdf"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Research Methods</a:t>
            </a:r>
            <a:r>
              <a:rPr lang="en-US" dirty="0">
                <a:solidFill>
                  <a:schemeClr val="tx1"/>
                </a:solidFill>
                <a:latin typeface="+mj-ea"/>
                <a:cs typeface="+mj-ea"/>
              </a:rPr>
              <a:t/>
            </a:r>
            <a:br>
              <a:rPr lang="en-US" dirty="0">
                <a:solidFill>
                  <a:schemeClr val="tx1"/>
                </a:solidFill>
                <a:latin typeface="+mj-ea"/>
                <a:cs typeface="+mj-ea"/>
              </a:rPr>
            </a:br>
            <a:r>
              <a:rPr lang="en-US" dirty="0">
                <a:solidFill>
                  <a:schemeClr val="tx1"/>
                </a:solidFill>
                <a:latin typeface="+mj-ea"/>
                <a:cs typeface="+mj-ea"/>
              </a:rPr>
              <a:t/>
            </a:r>
            <a:br>
              <a:rPr lang="en-US" dirty="0">
                <a:solidFill>
                  <a:schemeClr val="tx1"/>
                </a:solidFill>
                <a:latin typeface="+mj-ea"/>
                <a:cs typeface="+mj-ea"/>
              </a:rPr>
            </a:br>
            <a:r>
              <a:rPr lang="en-US" sz="1350" dirty="0"/>
              <a:t>ECPS4002</a:t>
            </a:r>
            <a:endParaRPr lang="en-US" dirty="0"/>
          </a:p>
        </p:txBody>
      </p:sp>
      <p:sp>
        <p:nvSpPr>
          <p:cNvPr id="3" name="Subtitle 2"/>
          <p:cNvSpPr>
            <a:spLocks noGrp="1"/>
          </p:cNvSpPr>
          <p:nvPr>
            <p:ph type="subTitle" idx="1"/>
          </p:nvPr>
        </p:nvSpPr>
        <p:spPr>
          <a:xfrm>
            <a:off x="607218" y="5180925"/>
            <a:ext cx="7929563" cy="1029738"/>
          </a:xfrm>
        </p:spPr>
        <p:txBody>
          <a:bodyPr>
            <a:normAutofit fontScale="92500" lnSpcReduction="20000"/>
          </a:bodyPr>
          <a:lstStyle/>
          <a:p>
            <a:pPr algn="ctr"/>
            <a:r>
              <a:rPr lang="en-US" dirty="0"/>
              <a:t>Lecture 1: Introduction / Measuring People</a:t>
            </a:r>
          </a:p>
          <a:p>
            <a:pPr algn="ctr"/>
            <a:endParaRPr lang="en-US" dirty="0"/>
          </a:p>
          <a:p>
            <a:pPr algn="ctr"/>
            <a:r>
              <a:rPr lang="en-US" dirty="0"/>
              <a:t>Stacey Coleman</a:t>
            </a:r>
          </a:p>
        </p:txBody>
      </p:sp>
    </p:spTree>
    <p:extLst>
      <p:ext uri="{BB962C8B-B14F-4D97-AF65-F5344CB8AC3E}">
        <p14:creationId xmlns:p14="http://schemas.microsoft.com/office/powerpoint/2010/main" val="221185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5A10B3-3826-46E2-86C2-2BAE5F26B9CB}"/>
              </a:ext>
            </a:extLst>
          </p:cNvPr>
          <p:cNvSpPr>
            <a:spLocks noGrp="1"/>
          </p:cNvSpPr>
          <p:nvPr>
            <p:ph type="title"/>
          </p:nvPr>
        </p:nvSpPr>
        <p:spPr/>
        <p:txBody>
          <a:bodyPr/>
          <a:lstStyle/>
          <a:p>
            <a:r>
              <a:rPr lang="en-GB" dirty="0" smtClean="0"/>
              <a:t>Learning outcomes</a:t>
            </a:r>
            <a:endParaRPr lang="en-GB" dirty="0"/>
          </a:p>
        </p:txBody>
      </p:sp>
      <p:sp>
        <p:nvSpPr>
          <p:cNvPr id="3" name="Content Placeholder 2">
            <a:extLst>
              <a:ext uri="{FF2B5EF4-FFF2-40B4-BE49-F238E27FC236}">
                <a16:creationId xmlns:a16="http://schemas.microsoft.com/office/drawing/2014/main" xmlns="" id="{2A1A310B-BA91-464C-9221-E0BC148D167D}"/>
              </a:ext>
            </a:extLst>
          </p:cNvPr>
          <p:cNvSpPr>
            <a:spLocks noGrp="1"/>
          </p:cNvSpPr>
          <p:nvPr>
            <p:ph idx="1"/>
          </p:nvPr>
        </p:nvSpPr>
        <p:spPr/>
        <p:txBody>
          <a:bodyPr>
            <a:normAutofit lnSpcReduction="10000"/>
          </a:bodyPr>
          <a:lstStyle/>
          <a:p>
            <a:pPr marL="171450" indent="-171450">
              <a:lnSpc>
                <a:spcPct val="120000"/>
              </a:lnSpc>
              <a:spcBef>
                <a:spcPts val="750"/>
              </a:spcBef>
              <a:spcAft>
                <a:spcPts val="0"/>
              </a:spcAft>
            </a:pPr>
            <a:r>
              <a:rPr lang="en-GB" i="1" dirty="0"/>
              <a:t>Upon successful completion of the module, students will be able to:</a:t>
            </a:r>
            <a:endParaRPr lang="en-GB" dirty="0"/>
          </a:p>
          <a:p>
            <a:pPr marL="0" indent="0">
              <a:lnSpc>
                <a:spcPct val="120000"/>
              </a:lnSpc>
              <a:spcBef>
                <a:spcPts val="750"/>
              </a:spcBef>
              <a:spcAft>
                <a:spcPts val="0"/>
              </a:spcAft>
              <a:buFont typeface="Wingdings 2"/>
            </a:pPr>
            <a:endParaRPr lang="en-GB" dirty="0"/>
          </a:p>
          <a:p>
            <a:pPr marL="300038" indent="-214313">
              <a:lnSpc>
                <a:spcPct val="120000"/>
              </a:lnSpc>
              <a:spcBef>
                <a:spcPts val="750"/>
              </a:spcBef>
              <a:spcAft>
                <a:spcPts val="0"/>
              </a:spcAft>
              <a:buFont typeface="Wingdings 2"/>
            </a:pPr>
            <a:r>
              <a:rPr lang="en-GB" dirty="0"/>
              <a:t>Demonstrate an understanding of appropriate conventions for academic writing in psychology;</a:t>
            </a:r>
            <a:endParaRPr lang="en-US" dirty="0"/>
          </a:p>
          <a:p>
            <a:pPr marL="300038" indent="-214313">
              <a:lnSpc>
                <a:spcPct val="120000"/>
              </a:lnSpc>
              <a:spcBef>
                <a:spcPts val="750"/>
              </a:spcBef>
              <a:spcAft>
                <a:spcPts val="0"/>
              </a:spcAft>
              <a:buFont typeface="Wingdings 2"/>
            </a:pPr>
            <a:r>
              <a:rPr lang="en-GB" dirty="0"/>
              <a:t>Demonstrate an awareness of various qualitative and quantitative research methods and their applications;</a:t>
            </a:r>
            <a:endParaRPr lang="en-US" dirty="0"/>
          </a:p>
          <a:p>
            <a:pPr marL="300038" indent="-214313">
              <a:lnSpc>
                <a:spcPct val="120000"/>
              </a:lnSpc>
              <a:spcBef>
                <a:spcPts val="750"/>
              </a:spcBef>
              <a:spcAft>
                <a:spcPts val="0"/>
              </a:spcAft>
              <a:buFont typeface="Wingdings 2"/>
            </a:pPr>
            <a:r>
              <a:rPr lang="en-GB" dirty="0"/>
              <a:t>Understand the principles of ethical research; and</a:t>
            </a:r>
            <a:endParaRPr lang="en-US" dirty="0"/>
          </a:p>
          <a:p>
            <a:pPr marL="300038" indent="-214313">
              <a:lnSpc>
                <a:spcPct val="120000"/>
              </a:lnSpc>
              <a:spcBef>
                <a:spcPts val="750"/>
              </a:spcBef>
              <a:spcAft>
                <a:spcPts val="0"/>
              </a:spcAft>
              <a:buFont typeface="Wingdings 2"/>
            </a:pPr>
            <a:r>
              <a:rPr lang="en-GB" dirty="0"/>
              <a:t>Recognise and use appropriate methods of collecting, describing and analysing simple research data</a:t>
            </a:r>
          </a:p>
        </p:txBody>
      </p:sp>
    </p:spTree>
    <p:extLst>
      <p:ext uri="{BB962C8B-B14F-4D97-AF65-F5344CB8AC3E}">
        <p14:creationId xmlns:p14="http://schemas.microsoft.com/office/powerpoint/2010/main" val="2597568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B52883-7873-415D-B3F6-F19DF2A05022}"/>
              </a:ext>
            </a:extLst>
          </p:cNvPr>
          <p:cNvSpPr>
            <a:spLocks noGrp="1"/>
          </p:cNvSpPr>
          <p:nvPr>
            <p:ph type="title"/>
          </p:nvPr>
        </p:nvSpPr>
        <p:spPr/>
        <p:txBody>
          <a:bodyPr/>
          <a:lstStyle/>
          <a:p>
            <a:r>
              <a:rPr lang="en-GB" dirty="0">
                <a:cs typeface="Calibri Light"/>
              </a:rPr>
              <a:t>Module Structure</a:t>
            </a:r>
            <a:endParaRPr lang="en-GB" dirty="0"/>
          </a:p>
        </p:txBody>
      </p:sp>
      <p:sp>
        <p:nvSpPr>
          <p:cNvPr id="3" name="Content Placeholder 2">
            <a:extLst>
              <a:ext uri="{FF2B5EF4-FFF2-40B4-BE49-F238E27FC236}">
                <a16:creationId xmlns:a16="http://schemas.microsoft.com/office/drawing/2014/main" xmlns="" id="{18F3EFE4-DEC3-4D6A-890D-4A4190686513}"/>
              </a:ext>
            </a:extLst>
          </p:cNvPr>
          <p:cNvSpPr>
            <a:spLocks noGrp="1"/>
          </p:cNvSpPr>
          <p:nvPr>
            <p:ph idx="1"/>
          </p:nvPr>
        </p:nvSpPr>
        <p:spPr>
          <a:xfrm>
            <a:off x="606125" y="2911303"/>
            <a:ext cx="3124200" cy="2878473"/>
          </a:xfrm>
        </p:spPr>
        <p:txBody>
          <a:bodyPr>
            <a:noAutofit/>
          </a:bodyPr>
          <a:lstStyle/>
          <a:p>
            <a:r>
              <a:rPr lang="en-GB" dirty="0"/>
              <a:t>Lectures every Wednesday between 9am and 11am in Mumbles</a:t>
            </a:r>
            <a:endParaRPr lang="en-US" dirty="0"/>
          </a:p>
          <a:p>
            <a:endParaRPr lang="en-GB" dirty="0"/>
          </a:p>
          <a:p>
            <a:endParaRPr lang="en-GB" dirty="0"/>
          </a:p>
          <a:p>
            <a:r>
              <a:rPr lang="en-GB" dirty="0"/>
              <a:t>Workshops every Wednesday between 11am and 1pm in TK147/149</a:t>
            </a:r>
          </a:p>
          <a:p>
            <a:pPr marL="0" indent="0">
              <a:buNone/>
            </a:pPr>
            <a:endParaRPr lang="en-GB" sz="2400" dirty="0"/>
          </a:p>
        </p:txBody>
      </p:sp>
      <p:sp>
        <p:nvSpPr>
          <p:cNvPr id="4" name="Rectangle: Rounded Corners 3">
            <a:extLst>
              <a:ext uri="{FF2B5EF4-FFF2-40B4-BE49-F238E27FC236}">
                <a16:creationId xmlns:a16="http://schemas.microsoft.com/office/drawing/2014/main" xmlns="" id="{1BC6514A-02CB-418C-B8F5-2B94266278EA}"/>
              </a:ext>
            </a:extLst>
          </p:cNvPr>
          <p:cNvSpPr/>
          <p:nvPr/>
        </p:nvSpPr>
        <p:spPr>
          <a:xfrm>
            <a:off x="4961227" y="2628900"/>
            <a:ext cx="3191146" cy="1019036"/>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FF"/>
                </a:solidFill>
              </a:rPr>
              <a:t>Introduction of theory, elements of skill that you will </a:t>
            </a:r>
            <a:r>
              <a:rPr lang="en-GB" dirty="0" err="1">
                <a:solidFill>
                  <a:srgbClr val="FFFFFF"/>
                </a:solidFill>
              </a:rPr>
              <a:t>learn,etc</a:t>
            </a:r>
          </a:p>
        </p:txBody>
      </p:sp>
      <p:sp>
        <p:nvSpPr>
          <p:cNvPr id="5" name="Rectangle: Rounded Corners 4">
            <a:extLst>
              <a:ext uri="{FF2B5EF4-FFF2-40B4-BE49-F238E27FC236}">
                <a16:creationId xmlns:a16="http://schemas.microsoft.com/office/drawing/2014/main" xmlns="" id="{57AD4BCD-7206-4B1A-813E-3FB71633998E}"/>
              </a:ext>
            </a:extLst>
          </p:cNvPr>
          <p:cNvSpPr/>
          <p:nvPr/>
        </p:nvSpPr>
        <p:spPr>
          <a:xfrm>
            <a:off x="4489410" y="3964781"/>
            <a:ext cx="4218384" cy="1949987"/>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FF"/>
                </a:solidFill>
              </a:rPr>
              <a:t>Practical! You will be 'doing' things every single week in these workshops – collecting data, analysing data, practising new skills and discussing issues with your peers</a:t>
            </a:r>
          </a:p>
        </p:txBody>
      </p:sp>
    </p:spTree>
    <p:extLst>
      <p:ext uri="{BB962C8B-B14F-4D97-AF65-F5344CB8AC3E}">
        <p14:creationId xmlns:p14="http://schemas.microsoft.com/office/powerpoint/2010/main" val="1144526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162C5C-B0F6-4638-A196-1C28E287C5AF}"/>
              </a:ext>
            </a:extLst>
          </p:cNvPr>
          <p:cNvSpPr>
            <a:spLocks noGrp="1"/>
          </p:cNvSpPr>
          <p:nvPr>
            <p:ph type="title"/>
          </p:nvPr>
        </p:nvSpPr>
        <p:spPr/>
        <p:txBody>
          <a:bodyPr/>
          <a:lstStyle/>
          <a:p>
            <a:r>
              <a:rPr lang="en-GB" dirty="0"/>
              <a:t>Why do research methods and statistics matter?</a:t>
            </a:r>
          </a:p>
        </p:txBody>
      </p:sp>
      <p:sp>
        <p:nvSpPr>
          <p:cNvPr id="3" name="Content Placeholder 2">
            <a:extLst>
              <a:ext uri="{FF2B5EF4-FFF2-40B4-BE49-F238E27FC236}">
                <a16:creationId xmlns:a16="http://schemas.microsoft.com/office/drawing/2014/main" xmlns="" id="{AA247792-82EA-4475-BD96-F676D0A506A5}"/>
              </a:ext>
            </a:extLst>
          </p:cNvPr>
          <p:cNvSpPr>
            <a:spLocks noGrp="1"/>
          </p:cNvSpPr>
          <p:nvPr>
            <p:ph idx="1"/>
          </p:nvPr>
        </p:nvSpPr>
        <p:spPr>
          <a:xfrm>
            <a:off x="614363" y="2524126"/>
            <a:ext cx="7915275" cy="3194252"/>
          </a:xfrm>
        </p:spPr>
        <p:txBody>
          <a:bodyPr>
            <a:noAutofit/>
          </a:bodyPr>
          <a:lstStyle/>
          <a:p>
            <a:r>
              <a:rPr lang="en-GB" dirty="0"/>
              <a:t>Important for your degree</a:t>
            </a:r>
          </a:p>
          <a:p>
            <a:pPr marL="514350">
              <a:buFont typeface="Wingdings 2"/>
            </a:pPr>
            <a:r>
              <a:rPr lang="en-GB" dirty="0"/>
              <a:t>You won't get one unless you develop these skills!</a:t>
            </a:r>
          </a:p>
          <a:p>
            <a:pPr marL="514350">
              <a:buFont typeface="Wingdings 2"/>
            </a:pPr>
            <a:r>
              <a:rPr lang="en-GB" dirty="0"/>
              <a:t>BPS accreditation / QAA benchmarks</a:t>
            </a:r>
          </a:p>
          <a:p>
            <a:pPr indent="0">
              <a:buNone/>
            </a:pPr>
            <a:r>
              <a:rPr lang="en-US" dirty="0">
                <a:latin typeface="+mn-ea"/>
                <a:cs typeface="+mn-ea"/>
              </a:rPr>
              <a:t/>
            </a:r>
            <a:br>
              <a:rPr lang="en-US" dirty="0">
                <a:latin typeface="+mn-ea"/>
                <a:cs typeface="+mn-ea"/>
              </a:rPr>
            </a:br>
            <a:endParaRPr lang="en-US" dirty="0"/>
          </a:p>
          <a:p>
            <a:pPr>
              <a:buFont typeface="Wingdings 2"/>
            </a:pPr>
            <a:r>
              <a:rPr lang="en-GB" dirty="0"/>
              <a:t>Important for good research</a:t>
            </a:r>
          </a:p>
          <a:p>
            <a:pPr marL="514350">
              <a:buFont typeface="Wingdings 2"/>
            </a:pPr>
            <a:r>
              <a:rPr lang="en-GB" dirty="0"/>
              <a:t>Your career beyond your degree</a:t>
            </a:r>
          </a:p>
          <a:p>
            <a:pPr marL="514350">
              <a:buFont typeface="Wingdings 2"/>
            </a:pPr>
            <a:r>
              <a:rPr lang="en-GB" dirty="0"/>
              <a:t>Moral and professional responsibility</a:t>
            </a:r>
          </a:p>
          <a:p>
            <a:pPr marL="514350">
              <a:buFont typeface="Wingdings 2"/>
            </a:pPr>
            <a:r>
              <a:rPr lang="en-GB" dirty="0"/>
              <a:t>Satisfy funding bodies, e.g., charities, government, etc.</a:t>
            </a:r>
          </a:p>
        </p:txBody>
      </p:sp>
    </p:spTree>
    <p:extLst>
      <p:ext uri="{BB962C8B-B14F-4D97-AF65-F5344CB8AC3E}">
        <p14:creationId xmlns:p14="http://schemas.microsoft.com/office/powerpoint/2010/main" val="340425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AC2290F0-E45D-41DB-B296-10FEC35190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1714"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Freeform 23">
            <a:extLst>
              <a:ext uri="{FF2B5EF4-FFF2-40B4-BE49-F238E27FC236}">
                <a16:creationId xmlns:a16="http://schemas.microsoft.com/office/drawing/2014/main" xmlns="" id="{42F5B9E6-0E39-45C4-A238-A7F0FA66F3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857250"/>
            <a:ext cx="5664708" cy="5143500"/>
          </a:xfrm>
          <a:custGeom>
            <a:avLst/>
            <a:gdLst>
              <a:gd name="connsiteX0" fmla="*/ 0 w 7552944"/>
              <a:gd name="connsiteY0" fmla="*/ 0 h 6858000"/>
              <a:gd name="connsiteX1" fmla="*/ 1067477 w 7552944"/>
              <a:gd name="connsiteY1" fmla="*/ 0 h 6858000"/>
              <a:gd name="connsiteX2" fmla="*/ 2201779 w 7552944"/>
              <a:gd name="connsiteY2" fmla="*/ 0 h 6858000"/>
              <a:gd name="connsiteX3" fmla="*/ 7552944 w 7552944"/>
              <a:gd name="connsiteY3" fmla="*/ 0 h 6858000"/>
              <a:gd name="connsiteX4" fmla="*/ 7552944 w 7552944"/>
              <a:gd name="connsiteY4" fmla="*/ 1900238 h 6858000"/>
              <a:gd name="connsiteX5" fmla="*/ 7182528 w 7552944"/>
              <a:gd name="connsiteY5" fmla="*/ 2178050 h 6858000"/>
              <a:gd name="connsiteX6" fmla="*/ 7178294 w 7552944"/>
              <a:gd name="connsiteY6" fmla="*/ 2184400 h 6858000"/>
              <a:gd name="connsiteX7" fmla="*/ 7171944 w 7552944"/>
              <a:gd name="connsiteY7" fmla="*/ 2193925 h 6858000"/>
              <a:gd name="connsiteX8" fmla="*/ 7165594 w 7552944"/>
              <a:gd name="connsiteY8" fmla="*/ 2201863 h 6858000"/>
              <a:gd name="connsiteX9" fmla="*/ 7165594 w 7552944"/>
              <a:gd name="connsiteY9" fmla="*/ 2211388 h 6858000"/>
              <a:gd name="connsiteX10" fmla="*/ 7165594 w 7552944"/>
              <a:gd name="connsiteY10" fmla="*/ 2220913 h 6858000"/>
              <a:gd name="connsiteX11" fmla="*/ 7171944 w 7552944"/>
              <a:gd name="connsiteY11" fmla="*/ 2228850 h 6858000"/>
              <a:gd name="connsiteX12" fmla="*/ 7178294 w 7552944"/>
              <a:gd name="connsiteY12" fmla="*/ 2238375 h 6858000"/>
              <a:gd name="connsiteX13" fmla="*/ 7182528 w 7552944"/>
              <a:gd name="connsiteY13" fmla="*/ 2244725 h 6858000"/>
              <a:gd name="connsiteX14" fmla="*/ 7552944 w 7552944"/>
              <a:gd name="connsiteY14" fmla="*/ 2522538 h 6858000"/>
              <a:gd name="connsiteX15" fmla="*/ 7552944 w 7552944"/>
              <a:gd name="connsiteY15" fmla="*/ 6858000 h 6858000"/>
              <a:gd name="connsiteX16" fmla="*/ 2201779 w 7552944"/>
              <a:gd name="connsiteY16" fmla="*/ 6858000 h 6858000"/>
              <a:gd name="connsiteX17" fmla="*/ 1067477 w 7552944"/>
              <a:gd name="connsiteY17" fmla="*/ 6858000 h 6858000"/>
              <a:gd name="connsiteX18" fmla="*/ 0 w 7552944"/>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52944" h="6858000">
                <a:moveTo>
                  <a:pt x="0" y="0"/>
                </a:moveTo>
                <a:lnTo>
                  <a:pt x="1067477" y="0"/>
                </a:lnTo>
                <a:lnTo>
                  <a:pt x="2201779" y="0"/>
                </a:lnTo>
                <a:lnTo>
                  <a:pt x="7552944" y="0"/>
                </a:lnTo>
                <a:lnTo>
                  <a:pt x="7552944" y="1900238"/>
                </a:lnTo>
                <a:lnTo>
                  <a:pt x="7182528" y="2178050"/>
                </a:lnTo>
                <a:lnTo>
                  <a:pt x="7178294" y="2184400"/>
                </a:lnTo>
                <a:lnTo>
                  <a:pt x="7171944" y="2193925"/>
                </a:lnTo>
                <a:lnTo>
                  <a:pt x="7165594" y="2201863"/>
                </a:lnTo>
                <a:lnTo>
                  <a:pt x="7165594" y="2211388"/>
                </a:lnTo>
                <a:lnTo>
                  <a:pt x="7165594" y="2220913"/>
                </a:lnTo>
                <a:lnTo>
                  <a:pt x="7171944" y="2228850"/>
                </a:lnTo>
                <a:lnTo>
                  <a:pt x="7178294" y="2238375"/>
                </a:lnTo>
                <a:lnTo>
                  <a:pt x="7182528" y="2244725"/>
                </a:lnTo>
                <a:lnTo>
                  <a:pt x="7552944" y="2522538"/>
                </a:lnTo>
                <a:lnTo>
                  <a:pt x="7552944" y="6858000"/>
                </a:lnTo>
                <a:lnTo>
                  <a:pt x="2201779" y="6858000"/>
                </a:lnTo>
                <a:lnTo>
                  <a:pt x="1067477"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ounded Rectangle 17">
            <a:extLst>
              <a:ext uri="{FF2B5EF4-FFF2-40B4-BE49-F238E27FC236}">
                <a16:creationId xmlns:a16="http://schemas.microsoft.com/office/drawing/2014/main" xmlns="" id="{B97A76A2-B7F2-4D75-AB9E-71FB748825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45309" y="1576230"/>
            <a:ext cx="2516093" cy="3708933"/>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4">
            <a:extLst>
              <a:ext uri="{FF2B5EF4-FFF2-40B4-BE49-F238E27FC236}">
                <a16:creationId xmlns:a16="http://schemas.microsoft.com/office/drawing/2014/main" xmlns="" id="{E10C9A0A-60EE-407A-85D6-BA61F494CD6E}"/>
              </a:ext>
            </a:extLst>
          </p:cNvPr>
          <p:cNvPicPr>
            <a:picLocks noChangeAspect="1"/>
          </p:cNvPicPr>
          <p:nvPr/>
        </p:nvPicPr>
        <p:blipFill>
          <a:blip r:embed="rId2"/>
          <a:stretch>
            <a:fillRect/>
          </a:stretch>
        </p:blipFill>
        <p:spPr>
          <a:xfrm>
            <a:off x="6380616" y="2895711"/>
            <a:ext cx="2051303" cy="1058525"/>
          </a:xfrm>
          <a:prstGeom prst="rect">
            <a:avLst/>
          </a:prstGeom>
        </p:spPr>
      </p:pic>
      <p:sp>
        <p:nvSpPr>
          <p:cNvPr id="2" name="Title 1">
            <a:extLst>
              <a:ext uri="{FF2B5EF4-FFF2-40B4-BE49-F238E27FC236}">
                <a16:creationId xmlns:a16="http://schemas.microsoft.com/office/drawing/2014/main" xmlns="" id="{3B0BBF66-E645-4E66-AEF3-F5CFB40E0FE1}"/>
              </a:ext>
            </a:extLst>
          </p:cNvPr>
          <p:cNvSpPr>
            <a:spLocks noGrp="1"/>
          </p:cNvSpPr>
          <p:nvPr>
            <p:ph type="title"/>
          </p:nvPr>
        </p:nvSpPr>
        <p:spPr>
          <a:xfrm>
            <a:off x="607501" y="1192641"/>
            <a:ext cx="4573466" cy="1169559"/>
          </a:xfrm>
        </p:spPr>
        <p:txBody>
          <a:bodyPr>
            <a:normAutofit/>
          </a:bodyPr>
          <a:lstStyle/>
          <a:p>
            <a:r>
              <a:rPr lang="en-GB" sz="2775"/>
              <a:t>The British Psychological Society (BPS)</a:t>
            </a:r>
          </a:p>
        </p:txBody>
      </p:sp>
      <p:sp>
        <p:nvSpPr>
          <p:cNvPr id="3" name="Content Placeholder 2">
            <a:extLst>
              <a:ext uri="{FF2B5EF4-FFF2-40B4-BE49-F238E27FC236}">
                <a16:creationId xmlns:a16="http://schemas.microsoft.com/office/drawing/2014/main" xmlns="" id="{1C887B98-89EB-4C5B-B4CA-5132D16EF120}"/>
              </a:ext>
            </a:extLst>
          </p:cNvPr>
          <p:cNvSpPr>
            <a:spLocks noGrp="1"/>
          </p:cNvSpPr>
          <p:nvPr>
            <p:ph idx="1"/>
          </p:nvPr>
        </p:nvSpPr>
        <p:spPr>
          <a:xfrm>
            <a:off x="624583" y="2757617"/>
            <a:ext cx="4556384" cy="2724150"/>
          </a:xfrm>
        </p:spPr>
        <p:txBody>
          <a:bodyPr>
            <a:noAutofit/>
          </a:bodyPr>
          <a:lstStyle/>
          <a:p>
            <a:r>
              <a:rPr lang="en-GB" sz="1600" b="1" dirty="0">
                <a:solidFill>
                  <a:srgbClr val="FFFFFF"/>
                </a:solidFill>
              </a:rPr>
              <a:t>The BPS</a:t>
            </a:r>
            <a:r>
              <a:rPr lang="en-GB" sz="1600" dirty="0">
                <a:solidFill>
                  <a:srgbClr val="FFFFFF"/>
                </a:solidFill>
              </a:rPr>
              <a:t> - professional body (incorporated by Royal Charter) for Psychologists in the UK</a:t>
            </a:r>
            <a:endParaRPr lang="en-US" sz="1600" dirty="0">
              <a:solidFill>
                <a:srgbClr val="FFFFFF"/>
              </a:solidFill>
            </a:endParaRPr>
          </a:p>
          <a:p>
            <a:r>
              <a:rPr lang="en-GB" sz="1600" b="1" dirty="0">
                <a:solidFill>
                  <a:srgbClr val="FFFFFF"/>
                </a:solidFill>
              </a:rPr>
              <a:t>Accreditation</a:t>
            </a:r>
            <a:r>
              <a:rPr lang="en-GB" sz="1600" dirty="0">
                <a:solidFill>
                  <a:srgbClr val="FFFFFF"/>
                </a:solidFill>
              </a:rPr>
              <a:t> of education and training in Psychology for over 40 years</a:t>
            </a:r>
          </a:p>
          <a:p>
            <a:r>
              <a:rPr lang="en-GB" sz="1600" dirty="0">
                <a:solidFill>
                  <a:srgbClr val="FFFFFF"/>
                </a:solidFill>
              </a:rPr>
              <a:t>Eligibility for </a:t>
            </a:r>
            <a:r>
              <a:rPr lang="en-GB" sz="1600" b="1" dirty="0">
                <a:solidFill>
                  <a:srgbClr val="FFFFFF"/>
                </a:solidFill>
              </a:rPr>
              <a:t>Graduate Basis for Chartered Membership (GBC)</a:t>
            </a:r>
            <a:endParaRPr lang="en-GB" sz="1600" dirty="0">
              <a:solidFill>
                <a:srgbClr val="FFFFFF"/>
              </a:solidFill>
            </a:endParaRPr>
          </a:p>
          <a:p>
            <a:pPr lvl="1"/>
            <a:r>
              <a:rPr lang="en-GB" dirty="0">
                <a:solidFill>
                  <a:srgbClr val="FFFFFF"/>
                </a:solidFill>
              </a:rPr>
              <a:t>Accredited degree course</a:t>
            </a:r>
            <a:endParaRPr lang="en-GB" b="1" dirty="0">
              <a:solidFill>
                <a:srgbClr val="FFFFFF"/>
              </a:solidFill>
            </a:endParaRPr>
          </a:p>
          <a:p>
            <a:pPr lvl="1"/>
            <a:r>
              <a:rPr lang="en-GB" dirty="0">
                <a:solidFill>
                  <a:srgbClr val="FFFFFF"/>
                </a:solidFill>
              </a:rPr>
              <a:t>Degree classification of lower second degree with honours (2:2) or above</a:t>
            </a:r>
          </a:p>
        </p:txBody>
      </p:sp>
    </p:spTree>
    <p:extLst>
      <p:ext uri="{BB962C8B-B14F-4D97-AF65-F5344CB8AC3E}">
        <p14:creationId xmlns:p14="http://schemas.microsoft.com/office/powerpoint/2010/main" val="2202257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xmlns="" id="{86A34701-8BEC-4EA9-B647-8587CB229BCB}"/>
              </a:ext>
            </a:extLst>
          </p:cNvPr>
          <p:cNvGraphicFramePr>
            <a:graphicFrameLocks noGrp="1"/>
          </p:cNvGraphicFramePr>
          <p:nvPr>
            <p:extLst>
              <p:ext uri="{D42A27DB-BD31-4B8C-83A1-F6EECF244321}">
                <p14:modId xmlns:p14="http://schemas.microsoft.com/office/powerpoint/2010/main" val="3155775572"/>
              </p:ext>
            </p:extLst>
          </p:nvPr>
        </p:nvGraphicFramePr>
        <p:xfrm>
          <a:off x="-32349" y="900382"/>
          <a:ext cx="9170678" cy="5103269"/>
        </p:xfrm>
        <a:graphic>
          <a:graphicData uri="http://schemas.openxmlformats.org/drawingml/2006/table">
            <a:tbl>
              <a:tblPr firstRow="1" bandRow="1">
                <a:tableStyleId>{5C22544A-7EE6-4342-B048-85BDC9FD1C3A}</a:tableStyleId>
              </a:tblPr>
              <a:tblGrid>
                <a:gridCol w="4585339">
                  <a:extLst>
                    <a:ext uri="{9D8B030D-6E8A-4147-A177-3AD203B41FA5}">
                      <a16:colId xmlns:a16="http://schemas.microsoft.com/office/drawing/2014/main" xmlns="" val="1773622536"/>
                    </a:ext>
                  </a:extLst>
                </a:gridCol>
                <a:gridCol w="4585339">
                  <a:extLst>
                    <a:ext uri="{9D8B030D-6E8A-4147-A177-3AD203B41FA5}">
                      <a16:colId xmlns:a16="http://schemas.microsoft.com/office/drawing/2014/main" xmlns="" val="2887475969"/>
                    </a:ext>
                  </a:extLst>
                </a:gridCol>
              </a:tblGrid>
              <a:tr h="839204">
                <a:tc>
                  <a:txBody>
                    <a:bodyPr/>
                    <a:lstStyle/>
                    <a:p>
                      <a:pPr rtl="0" fontAlgn="t">
                        <a:spcBef>
                          <a:spcPts val="0"/>
                        </a:spcBef>
                        <a:spcAft>
                          <a:spcPts val="0"/>
                        </a:spcAft>
                      </a:pPr>
                      <a:r>
                        <a:rPr lang="en-GB" sz="800" dirty="0">
                          <a:effectLst/>
                        </a:rPr>
                        <a:t>Biological psychology</a:t>
                      </a:r>
                      <a:endParaRPr lang="en-GB" sz="1000" dirty="0">
                        <a:effectLst/>
                      </a:endParaRPr>
                    </a:p>
                  </a:txBody>
                  <a:tcPr marL="50006" marR="50006" marT="35719" marB="35719"/>
                </a:tc>
                <a:tc>
                  <a:txBody>
                    <a:bodyPr/>
                    <a:lstStyle/>
                    <a:p>
                      <a:pPr rtl="0" fontAlgn="t">
                        <a:spcBef>
                          <a:spcPts val="0"/>
                        </a:spcBef>
                        <a:spcAft>
                          <a:spcPts val="0"/>
                        </a:spcAft>
                      </a:pPr>
                      <a:r>
                        <a:rPr lang="en-GB" sz="800" dirty="0">
                          <a:effectLst/>
                        </a:rPr>
                        <a:t>E.g., biological bases of behaviour, hormones and behaviour, behavioural genetics, neuroimaging, neuropsychology, socio-biology and evolutionary psychology</a:t>
                      </a:r>
                      <a:endParaRPr lang="en-GB" sz="1000" dirty="0">
                        <a:effectLst/>
                      </a:endParaRPr>
                    </a:p>
                  </a:txBody>
                  <a:tcPr marL="50006" marR="50006" marT="35719" marB="35719"/>
                </a:tc>
                <a:extLst>
                  <a:ext uri="{0D108BD9-81ED-4DB2-BD59-A6C34878D82A}">
                    <a16:rowId xmlns:a16="http://schemas.microsoft.com/office/drawing/2014/main" xmlns="" val="431461692"/>
                  </a:ext>
                </a:extLst>
              </a:tr>
              <a:tr h="510327">
                <a:tc>
                  <a:txBody>
                    <a:bodyPr/>
                    <a:lstStyle/>
                    <a:p>
                      <a:pPr rtl="0" fontAlgn="t">
                        <a:spcBef>
                          <a:spcPts val="0"/>
                        </a:spcBef>
                        <a:spcAft>
                          <a:spcPts val="0"/>
                        </a:spcAft>
                      </a:pPr>
                      <a:r>
                        <a:rPr lang="en-GB" sz="800" dirty="0">
                          <a:effectLst/>
                        </a:rPr>
                        <a:t>Cognitive psychology</a:t>
                      </a:r>
                      <a:endParaRPr lang="en-GB" sz="1000" dirty="0">
                        <a:effectLst/>
                      </a:endParaRPr>
                    </a:p>
                  </a:txBody>
                  <a:tcPr marL="50006" marR="50006" marT="35719" marB="35719"/>
                </a:tc>
                <a:tc>
                  <a:txBody>
                    <a:bodyPr/>
                    <a:lstStyle/>
                    <a:p>
                      <a:pPr rtl="0" fontAlgn="t">
                        <a:spcBef>
                          <a:spcPts val="0"/>
                        </a:spcBef>
                        <a:spcAft>
                          <a:spcPts val="0"/>
                        </a:spcAft>
                      </a:pPr>
                      <a:r>
                        <a:rPr lang="en-GB" sz="800" dirty="0">
                          <a:effectLst/>
                        </a:rPr>
                        <a:t>E.g., attention, perception, learning, memory, thinking, language, conscientiousness and cognitive neuropsychology</a:t>
                      </a:r>
                      <a:endParaRPr lang="en-GB" sz="1000" dirty="0">
                        <a:effectLst/>
                      </a:endParaRPr>
                    </a:p>
                  </a:txBody>
                  <a:tcPr marL="50006" marR="50006" marT="35719" marB="35719"/>
                </a:tc>
                <a:extLst>
                  <a:ext uri="{0D108BD9-81ED-4DB2-BD59-A6C34878D82A}">
                    <a16:rowId xmlns:a16="http://schemas.microsoft.com/office/drawing/2014/main" xmlns="" val="4100045921"/>
                  </a:ext>
                </a:extLst>
              </a:tr>
              <a:tr h="510327">
                <a:tc>
                  <a:txBody>
                    <a:bodyPr/>
                    <a:lstStyle/>
                    <a:p>
                      <a:pPr rtl="0" fontAlgn="t">
                        <a:spcBef>
                          <a:spcPts val="0"/>
                        </a:spcBef>
                        <a:spcAft>
                          <a:spcPts val="0"/>
                        </a:spcAft>
                      </a:pPr>
                      <a:r>
                        <a:rPr lang="en-GB" sz="800" dirty="0">
                          <a:effectLst/>
                        </a:rPr>
                        <a:t>Developmental psychology</a:t>
                      </a:r>
                      <a:endParaRPr lang="en-GB" sz="1000" dirty="0">
                        <a:effectLst/>
                      </a:endParaRPr>
                    </a:p>
                  </a:txBody>
                  <a:tcPr marL="50006" marR="50006" marT="35719" marB="35719"/>
                </a:tc>
                <a:tc>
                  <a:txBody>
                    <a:bodyPr/>
                    <a:lstStyle/>
                    <a:p>
                      <a:pPr rtl="0" fontAlgn="t">
                        <a:spcBef>
                          <a:spcPts val="0"/>
                        </a:spcBef>
                        <a:spcAft>
                          <a:spcPts val="0"/>
                        </a:spcAft>
                      </a:pPr>
                      <a:r>
                        <a:rPr lang="en-GB" sz="800" dirty="0">
                          <a:effectLst/>
                        </a:rPr>
                        <a:t>E.g., childhood, adolescence and life-span development, attachment, cognitive and language development</a:t>
                      </a:r>
                      <a:endParaRPr lang="en-GB" sz="1000" dirty="0">
                        <a:effectLst/>
                      </a:endParaRPr>
                    </a:p>
                  </a:txBody>
                  <a:tcPr marL="50006" marR="50006" marT="35719" marB="35719"/>
                </a:tc>
                <a:extLst>
                  <a:ext uri="{0D108BD9-81ED-4DB2-BD59-A6C34878D82A}">
                    <a16:rowId xmlns:a16="http://schemas.microsoft.com/office/drawing/2014/main" xmlns="" val="177048036"/>
                  </a:ext>
                </a:extLst>
              </a:tr>
              <a:tr h="510327">
                <a:tc>
                  <a:txBody>
                    <a:bodyPr/>
                    <a:lstStyle/>
                    <a:p>
                      <a:pPr rtl="0" fontAlgn="t">
                        <a:spcBef>
                          <a:spcPts val="0"/>
                        </a:spcBef>
                        <a:spcAft>
                          <a:spcPts val="0"/>
                        </a:spcAft>
                      </a:pPr>
                      <a:r>
                        <a:rPr lang="en-GB" sz="800" dirty="0">
                          <a:effectLst/>
                        </a:rPr>
                        <a:t>Individual differences </a:t>
                      </a:r>
                      <a:endParaRPr lang="en-GB" sz="1000">
                        <a:effectLst/>
                      </a:endParaRPr>
                    </a:p>
                  </a:txBody>
                  <a:tcPr marL="50006" marR="50006" marT="35719" marB="35719"/>
                </a:tc>
                <a:tc>
                  <a:txBody>
                    <a:bodyPr/>
                    <a:lstStyle/>
                    <a:p>
                      <a:pPr rtl="0" fontAlgn="t">
                        <a:spcBef>
                          <a:spcPts val="0"/>
                        </a:spcBef>
                        <a:spcAft>
                          <a:spcPts val="0"/>
                        </a:spcAft>
                      </a:pPr>
                      <a:r>
                        <a:rPr lang="en-GB" sz="800" dirty="0">
                          <a:effectLst/>
                        </a:rPr>
                        <a:t>E.g., personality, psychological testing, intelligence, cognitive style, emotion, motivation, mood, mental health, gender a</a:t>
                      </a:r>
                      <a:r>
                        <a:rPr lang="en-GB" sz="800" b="0" i="0" u="none" strike="noStrike" noProof="0" dirty="0">
                          <a:solidFill>
                            <a:srgbClr val="000000"/>
                          </a:solidFill>
                          <a:effectLst/>
                          <a:latin typeface="Century Gothic"/>
                        </a:rPr>
                        <a:t> </a:t>
                      </a:r>
                      <a:r>
                        <a:rPr lang="en-GB" sz="800" dirty="0" err="1">
                          <a:effectLst/>
                        </a:rPr>
                        <a:t>nd</a:t>
                      </a:r>
                      <a:r>
                        <a:rPr lang="en-GB" sz="800" dirty="0">
                          <a:effectLst/>
                        </a:rPr>
                        <a:t> ethnicity </a:t>
                      </a:r>
                      <a:endParaRPr lang="en-GB" sz="1000" dirty="0">
                        <a:effectLst/>
                      </a:endParaRPr>
                    </a:p>
                  </a:txBody>
                  <a:tcPr marL="50006" marR="50006" marT="35719" marB="35719"/>
                </a:tc>
                <a:extLst>
                  <a:ext uri="{0D108BD9-81ED-4DB2-BD59-A6C34878D82A}">
                    <a16:rowId xmlns:a16="http://schemas.microsoft.com/office/drawing/2014/main" xmlns="" val="3377008646"/>
                  </a:ext>
                </a:extLst>
              </a:tr>
              <a:tr h="510327">
                <a:tc>
                  <a:txBody>
                    <a:bodyPr/>
                    <a:lstStyle/>
                    <a:p>
                      <a:pPr rtl="0" fontAlgn="t">
                        <a:spcBef>
                          <a:spcPts val="0"/>
                        </a:spcBef>
                        <a:spcAft>
                          <a:spcPts val="0"/>
                        </a:spcAft>
                      </a:pPr>
                      <a:r>
                        <a:rPr lang="en-GB" sz="800" dirty="0">
                          <a:effectLst/>
                        </a:rPr>
                        <a:t>Social psychology </a:t>
                      </a:r>
                      <a:endParaRPr lang="en-GB" sz="1000">
                        <a:effectLst/>
                      </a:endParaRPr>
                    </a:p>
                  </a:txBody>
                  <a:tcPr marL="50006" marR="50006" marT="35719" marB="35719"/>
                </a:tc>
                <a:tc>
                  <a:txBody>
                    <a:bodyPr/>
                    <a:lstStyle/>
                    <a:p>
                      <a:pPr rtl="0" fontAlgn="t">
                        <a:spcBef>
                          <a:spcPts val="0"/>
                        </a:spcBef>
                        <a:spcAft>
                          <a:spcPts val="0"/>
                        </a:spcAft>
                      </a:pPr>
                      <a:r>
                        <a:rPr lang="en-GB" sz="800" dirty="0">
                          <a:effectLst/>
                        </a:rPr>
                        <a:t>E.g., social cognition, attribution, attitudes, group processes, close relationships and social constructionism </a:t>
                      </a:r>
                      <a:endParaRPr lang="en-GB" sz="1000">
                        <a:effectLst/>
                      </a:endParaRPr>
                    </a:p>
                  </a:txBody>
                  <a:tcPr marL="50006" marR="50006" marT="35719" marB="35719"/>
                </a:tc>
                <a:extLst>
                  <a:ext uri="{0D108BD9-81ED-4DB2-BD59-A6C34878D82A}">
                    <a16:rowId xmlns:a16="http://schemas.microsoft.com/office/drawing/2014/main" xmlns="" val="2808430539"/>
                  </a:ext>
                </a:extLst>
              </a:tr>
              <a:tr h="680436">
                <a:tc>
                  <a:txBody>
                    <a:bodyPr/>
                    <a:lstStyle/>
                    <a:p>
                      <a:pPr rtl="0" fontAlgn="t">
                        <a:spcBef>
                          <a:spcPts val="0"/>
                        </a:spcBef>
                        <a:spcAft>
                          <a:spcPts val="0"/>
                        </a:spcAft>
                      </a:pPr>
                      <a:r>
                        <a:rPr lang="en-GB" sz="800" dirty="0">
                          <a:effectLst/>
                        </a:rPr>
                        <a:t>Conceptual and Historical Issues in Psychology</a:t>
                      </a:r>
                      <a:endParaRPr lang="en-GB" sz="1000" dirty="0">
                        <a:effectLst/>
                      </a:endParaRPr>
                    </a:p>
                  </a:txBody>
                  <a:tcPr marL="50006" marR="50006" marT="35719" marB="35719"/>
                </a:tc>
                <a:tc>
                  <a:txBody>
                    <a:bodyPr/>
                    <a:lstStyle/>
                    <a:p>
                      <a:pPr rtl="0" fontAlgn="t">
                        <a:spcBef>
                          <a:spcPts val="0"/>
                        </a:spcBef>
                        <a:spcAft>
                          <a:spcPts val="0"/>
                        </a:spcAft>
                      </a:pPr>
                      <a:r>
                        <a:rPr lang="en-GB" sz="800" dirty="0">
                          <a:effectLst/>
                        </a:rPr>
                        <a:t>E.g., psychology as a science, conceptual and historical paradigms and models, political and ethical issues in psychology, integration across multiple perspectives</a:t>
                      </a:r>
                      <a:endParaRPr lang="en-GB" sz="1000" dirty="0">
                        <a:effectLst/>
                      </a:endParaRPr>
                    </a:p>
                  </a:txBody>
                  <a:tcPr marL="50006" marR="50006" marT="35719" marB="35719"/>
                </a:tc>
                <a:extLst>
                  <a:ext uri="{0D108BD9-81ED-4DB2-BD59-A6C34878D82A}">
                    <a16:rowId xmlns:a16="http://schemas.microsoft.com/office/drawing/2014/main" xmlns="" val="1520122858"/>
                  </a:ext>
                </a:extLst>
              </a:tr>
              <a:tr h="1542321">
                <a:tc>
                  <a:txBody>
                    <a:bodyPr/>
                    <a:lstStyle/>
                    <a:p>
                      <a:pPr rtl="0" fontAlgn="t">
                        <a:spcBef>
                          <a:spcPts val="0"/>
                        </a:spcBef>
                        <a:spcAft>
                          <a:spcPts val="0"/>
                        </a:spcAft>
                      </a:pPr>
                      <a:r>
                        <a:rPr lang="en-GB" sz="1200" dirty="0">
                          <a:effectLst/>
                        </a:rPr>
                        <a:t>Research methods</a:t>
                      </a:r>
                      <a:r>
                        <a:rPr lang="en-GB" sz="1200" b="0" i="0" u="none" strike="noStrike" noProof="0" dirty="0">
                          <a:solidFill>
                            <a:srgbClr val="000000"/>
                          </a:solidFill>
                          <a:effectLst/>
                          <a:latin typeface="Century Gothic"/>
                        </a:rPr>
                        <a:t> </a:t>
                      </a:r>
                      <a:endParaRPr lang="en-GB" sz="1000" dirty="0">
                        <a:effectLst/>
                      </a:endParaRPr>
                    </a:p>
                  </a:txBody>
                  <a:tcPr marL="50006" marR="50006" marT="35719" marB="35719"/>
                </a:tc>
                <a:tc>
                  <a:txBody>
                    <a:bodyPr/>
                    <a:lstStyle/>
                    <a:p>
                      <a:pPr rtl="0" fontAlgn="t">
                        <a:spcBef>
                          <a:spcPts val="0"/>
                        </a:spcBef>
                        <a:spcAft>
                          <a:spcPts val="0"/>
                        </a:spcAft>
                      </a:pPr>
                      <a:r>
                        <a:rPr lang="en-GB" sz="1200" dirty="0">
                          <a:effectLst/>
                        </a:rPr>
                        <a:t>Research methods in psychology:</a:t>
                      </a:r>
                      <a:endParaRPr lang="en-GB" sz="1000" dirty="0">
                        <a:effectLst/>
                      </a:endParaRPr>
                    </a:p>
                    <a:p>
                      <a:pPr rtl="0" fontAlgn="base">
                        <a:spcBef>
                          <a:spcPts val="0"/>
                        </a:spcBef>
                        <a:spcAft>
                          <a:spcPts val="0"/>
                        </a:spcAft>
                        <a:buFont typeface="Arial" panose="020B0604020202020204" pitchFamily="34" charset="0"/>
                        <a:buChar char="•"/>
                      </a:pPr>
                      <a:r>
                        <a:rPr lang="en-GB" sz="1200" dirty="0">
                          <a:effectLst/>
                        </a:rPr>
                        <a:t>Research design</a:t>
                      </a:r>
                    </a:p>
                    <a:p>
                      <a:pPr rtl="0" fontAlgn="base">
                        <a:spcBef>
                          <a:spcPts val="0"/>
                        </a:spcBef>
                        <a:spcAft>
                          <a:spcPts val="0"/>
                        </a:spcAft>
                        <a:buFont typeface="Arial" panose="020B0604020202020204" pitchFamily="34" charset="0"/>
                        <a:buChar char="•"/>
                      </a:pPr>
                      <a:r>
                        <a:rPr lang="en-GB" sz="1200" dirty="0">
                          <a:effectLst/>
                        </a:rPr>
                        <a:t>The nature and appropriate statistical analysis of data</a:t>
                      </a:r>
                    </a:p>
                    <a:p>
                      <a:pPr rtl="0" fontAlgn="base">
                        <a:spcBef>
                          <a:spcPts val="0"/>
                        </a:spcBef>
                        <a:spcAft>
                          <a:spcPts val="0"/>
                        </a:spcAft>
                        <a:buFont typeface="Arial" panose="020B0604020202020204" pitchFamily="34" charset="0"/>
                        <a:buChar char="•"/>
                      </a:pPr>
                      <a:r>
                        <a:rPr lang="en-GB" sz="1200" dirty="0">
                          <a:effectLst/>
                        </a:rPr>
                        <a:t>Psychometric and measurement techniques</a:t>
                      </a:r>
                    </a:p>
                    <a:p>
                      <a:pPr rtl="0" fontAlgn="base">
                        <a:spcBef>
                          <a:spcPts val="0"/>
                        </a:spcBef>
                        <a:spcAft>
                          <a:spcPts val="0"/>
                        </a:spcAft>
                        <a:buFont typeface="Arial" panose="020B0604020202020204" pitchFamily="34" charset="0"/>
                        <a:buChar char="•"/>
                      </a:pPr>
                      <a:r>
                        <a:rPr lang="en-GB" sz="1200" dirty="0">
                          <a:effectLst/>
                        </a:rPr>
                        <a:t>Quantitative and qualitative methods</a:t>
                      </a:r>
                      <a:endParaRPr lang="en-GB" sz="1200" dirty="0">
                        <a:effectLst/>
                        <a:latin typeface="Courier New" panose="02070309020205020404" pitchFamily="49" charset="0"/>
                      </a:endParaRPr>
                    </a:p>
                  </a:txBody>
                  <a:tcPr marL="50006" marR="50006" marT="35719" marB="35719"/>
                </a:tc>
                <a:extLst>
                  <a:ext uri="{0D108BD9-81ED-4DB2-BD59-A6C34878D82A}">
                    <a16:rowId xmlns:a16="http://schemas.microsoft.com/office/drawing/2014/main" xmlns="" val="2348781640"/>
                  </a:ext>
                </a:extLst>
              </a:tr>
            </a:tbl>
          </a:graphicData>
        </a:graphic>
      </p:graphicFrame>
      <p:sp>
        <p:nvSpPr>
          <p:cNvPr id="4" name="TextBox 3">
            <a:extLst>
              <a:ext uri="{FF2B5EF4-FFF2-40B4-BE49-F238E27FC236}">
                <a16:creationId xmlns:a16="http://schemas.microsoft.com/office/drawing/2014/main" xmlns="" id="{C8F4B103-91A3-40C6-B537-EE056121F9A4}"/>
              </a:ext>
            </a:extLst>
          </p:cNvPr>
          <p:cNvSpPr txBox="1"/>
          <p:nvPr/>
        </p:nvSpPr>
        <p:spPr>
          <a:xfrm>
            <a:off x="2286000" y="3257550"/>
            <a:ext cx="4572000" cy="27699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1350"/>
          </a:p>
        </p:txBody>
      </p:sp>
      <p:sp>
        <p:nvSpPr>
          <p:cNvPr id="5" name="Oval 4">
            <a:extLst>
              <a:ext uri="{FF2B5EF4-FFF2-40B4-BE49-F238E27FC236}">
                <a16:creationId xmlns:a16="http://schemas.microsoft.com/office/drawing/2014/main" xmlns="" id="{C15B1807-D099-4ADE-8797-8C1F9A5D33AD}"/>
              </a:ext>
            </a:extLst>
          </p:cNvPr>
          <p:cNvSpPr/>
          <p:nvPr/>
        </p:nvSpPr>
        <p:spPr>
          <a:xfrm>
            <a:off x="-214312" y="3693319"/>
            <a:ext cx="8936831" cy="2272004"/>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993730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4">
            <a:extLst>
              <a:ext uri="{FF2B5EF4-FFF2-40B4-BE49-F238E27FC236}">
                <a16:creationId xmlns:a16="http://schemas.microsoft.com/office/drawing/2014/main" xmlns="" id="{9AFE22C6-4083-4067-92A0-60EB780F3B11}"/>
              </a:ext>
            </a:extLst>
          </p:cNvPr>
          <p:cNvPicPr>
            <a:picLocks noChangeAspect="1"/>
          </p:cNvPicPr>
          <p:nvPr/>
        </p:nvPicPr>
        <p:blipFill>
          <a:blip r:embed="rId3"/>
          <a:stretch>
            <a:fillRect/>
          </a:stretch>
        </p:blipFill>
        <p:spPr>
          <a:xfrm>
            <a:off x="6778148" y="2667000"/>
            <a:ext cx="1331905" cy="1331905"/>
          </a:xfrm>
          <a:prstGeom prst="roundRect">
            <a:avLst>
              <a:gd name="adj" fmla="val 3876"/>
            </a:avLst>
          </a:prstGeom>
          <a:ln>
            <a:solidFill>
              <a:schemeClr val="accent1"/>
            </a:solidFill>
          </a:ln>
          <a:effectLst/>
        </p:spPr>
      </p:pic>
      <p:pic>
        <p:nvPicPr>
          <p:cNvPr id="6" name="Picture 6" descr="Image result for critical thinking">
            <a:extLst>
              <a:ext uri="{FF2B5EF4-FFF2-40B4-BE49-F238E27FC236}">
                <a16:creationId xmlns:a16="http://schemas.microsoft.com/office/drawing/2014/main" xmlns="" id="{BAB9E4E7-9776-439D-99A9-1F96C0549040}"/>
              </a:ext>
            </a:extLst>
          </p:cNvPr>
          <p:cNvPicPr>
            <a:picLocks noChangeAspect="1"/>
          </p:cNvPicPr>
          <p:nvPr/>
        </p:nvPicPr>
        <p:blipFill>
          <a:blip r:embed="rId4"/>
          <a:stretch>
            <a:fillRect/>
          </a:stretch>
        </p:blipFill>
        <p:spPr>
          <a:xfrm>
            <a:off x="6351702" y="4426969"/>
            <a:ext cx="2184797" cy="722663"/>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xmlns="" id="{84520289-E46F-4090-8B9E-52ED029B637A}"/>
              </a:ext>
            </a:extLst>
          </p:cNvPr>
          <p:cNvSpPr>
            <a:spLocks noGrp="1"/>
          </p:cNvSpPr>
          <p:nvPr>
            <p:ph type="title"/>
          </p:nvPr>
        </p:nvSpPr>
        <p:spPr>
          <a:xfrm>
            <a:off x="607500" y="1192641"/>
            <a:ext cx="7928999" cy="727838"/>
          </a:xfrm>
        </p:spPr>
        <p:txBody>
          <a:bodyPr>
            <a:normAutofit fontScale="90000"/>
          </a:bodyPr>
          <a:lstStyle/>
          <a:p>
            <a:r>
              <a:rPr lang="en-GB" dirty="0"/>
              <a:t>Academic Writing Standards: Recap</a:t>
            </a:r>
          </a:p>
        </p:txBody>
      </p:sp>
      <p:sp>
        <p:nvSpPr>
          <p:cNvPr id="10" name="Content Placeholder 10"/>
          <p:cNvSpPr>
            <a:spLocks noGrp="1"/>
          </p:cNvSpPr>
          <p:nvPr>
            <p:ph idx="1"/>
          </p:nvPr>
        </p:nvSpPr>
        <p:spPr>
          <a:xfrm>
            <a:off x="614363" y="2667000"/>
            <a:ext cx="5399485" cy="884687"/>
          </a:xfrm>
        </p:spPr>
        <p:txBody>
          <a:bodyPr>
            <a:noAutofit/>
          </a:bodyPr>
          <a:lstStyle/>
          <a:p>
            <a:pPr marL="0" indent="0">
              <a:buNone/>
            </a:pPr>
            <a:r>
              <a:rPr lang="en-US" dirty="0"/>
              <a:t>1. ALWAYS follow the APA 6th style of reporting and referencing for all of your Psychology assignments</a:t>
            </a:r>
          </a:p>
        </p:txBody>
      </p:sp>
      <p:sp>
        <p:nvSpPr>
          <p:cNvPr id="4" name="TextBox 3">
            <a:extLst>
              <a:ext uri="{FF2B5EF4-FFF2-40B4-BE49-F238E27FC236}">
                <a16:creationId xmlns:a16="http://schemas.microsoft.com/office/drawing/2014/main" xmlns="" id="{D98246C8-E6D3-459E-9078-FF6D2592CA50}"/>
              </a:ext>
            </a:extLst>
          </p:cNvPr>
          <p:cNvSpPr txBox="1"/>
          <p:nvPr/>
        </p:nvSpPr>
        <p:spPr>
          <a:xfrm>
            <a:off x="834660" y="4765711"/>
            <a:ext cx="4572000" cy="1300356"/>
          </a:xfrm>
          <a:prstGeom prst="rect">
            <a:avLst/>
          </a:prstGeom>
          <a:solidFill>
            <a:schemeClr val="accent1">
              <a:lumMod val="20000"/>
              <a:lumOff val="80000"/>
            </a:schemeClr>
          </a:solidFill>
          <a:ln w="28575">
            <a:solidFill>
              <a:schemeClr val="tx1"/>
            </a:solidFill>
            <a:prstDash val="dash"/>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1600" b="1" dirty="0">
                <a:solidFill>
                  <a:srgbClr val="323A3E"/>
                </a:solidFill>
              </a:rPr>
              <a:t>Key point 1:</a:t>
            </a:r>
            <a:r>
              <a:rPr lang="en-GB" sz="1600" dirty="0">
                <a:latin typeface="+mn-ea"/>
                <a:cs typeface="+mn-ea"/>
              </a:rPr>
              <a:t/>
            </a:r>
            <a:br>
              <a:rPr lang="en-GB" sz="1600" dirty="0">
                <a:latin typeface="+mn-ea"/>
                <a:cs typeface="+mn-ea"/>
              </a:rPr>
            </a:br>
            <a:r>
              <a:rPr lang="en-GB" sz="1600" dirty="0">
                <a:solidFill>
                  <a:srgbClr val="323A3E"/>
                </a:solidFill>
              </a:rPr>
              <a:t>Get used to always acknowledging the sources of information you have used in any assignment through correct referencing and citing.</a:t>
            </a:r>
            <a:endParaRPr lang="en-GB" sz="1600" dirty="0"/>
          </a:p>
        </p:txBody>
      </p:sp>
    </p:spTree>
    <p:extLst>
      <p:ext uri="{BB962C8B-B14F-4D97-AF65-F5344CB8AC3E}">
        <p14:creationId xmlns:p14="http://schemas.microsoft.com/office/powerpoint/2010/main" val="3266447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AC2290F0-E45D-41DB-B296-10FEC35190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1714"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Freeform 23">
            <a:extLst>
              <a:ext uri="{FF2B5EF4-FFF2-40B4-BE49-F238E27FC236}">
                <a16:creationId xmlns:a16="http://schemas.microsoft.com/office/drawing/2014/main" xmlns="" id="{42F5B9E6-0E39-45C4-A238-A7F0FA66F3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857250"/>
            <a:ext cx="5664708" cy="5143500"/>
          </a:xfrm>
          <a:custGeom>
            <a:avLst/>
            <a:gdLst>
              <a:gd name="connsiteX0" fmla="*/ 0 w 7552944"/>
              <a:gd name="connsiteY0" fmla="*/ 0 h 6858000"/>
              <a:gd name="connsiteX1" fmla="*/ 1067477 w 7552944"/>
              <a:gd name="connsiteY1" fmla="*/ 0 h 6858000"/>
              <a:gd name="connsiteX2" fmla="*/ 2201779 w 7552944"/>
              <a:gd name="connsiteY2" fmla="*/ 0 h 6858000"/>
              <a:gd name="connsiteX3" fmla="*/ 7552944 w 7552944"/>
              <a:gd name="connsiteY3" fmla="*/ 0 h 6858000"/>
              <a:gd name="connsiteX4" fmla="*/ 7552944 w 7552944"/>
              <a:gd name="connsiteY4" fmla="*/ 1900238 h 6858000"/>
              <a:gd name="connsiteX5" fmla="*/ 7182528 w 7552944"/>
              <a:gd name="connsiteY5" fmla="*/ 2178050 h 6858000"/>
              <a:gd name="connsiteX6" fmla="*/ 7178294 w 7552944"/>
              <a:gd name="connsiteY6" fmla="*/ 2184400 h 6858000"/>
              <a:gd name="connsiteX7" fmla="*/ 7171944 w 7552944"/>
              <a:gd name="connsiteY7" fmla="*/ 2193925 h 6858000"/>
              <a:gd name="connsiteX8" fmla="*/ 7165594 w 7552944"/>
              <a:gd name="connsiteY8" fmla="*/ 2201863 h 6858000"/>
              <a:gd name="connsiteX9" fmla="*/ 7165594 w 7552944"/>
              <a:gd name="connsiteY9" fmla="*/ 2211388 h 6858000"/>
              <a:gd name="connsiteX10" fmla="*/ 7165594 w 7552944"/>
              <a:gd name="connsiteY10" fmla="*/ 2220913 h 6858000"/>
              <a:gd name="connsiteX11" fmla="*/ 7171944 w 7552944"/>
              <a:gd name="connsiteY11" fmla="*/ 2228850 h 6858000"/>
              <a:gd name="connsiteX12" fmla="*/ 7178294 w 7552944"/>
              <a:gd name="connsiteY12" fmla="*/ 2238375 h 6858000"/>
              <a:gd name="connsiteX13" fmla="*/ 7182528 w 7552944"/>
              <a:gd name="connsiteY13" fmla="*/ 2244725 h 6858000"/>
              <a:gd name="connsiteX14" fmla="*/ 7552944 w 7552944"/>
              <a:gd name="connsiteY14" fmla="*/ 2522538 h 6858000"/>
              <a:gd name="connsiteX15" fmla="*/ 7552944 w 7552944"/>
              <a:gd name="connsiteY15" fmla="*/ 6858000 h 6858000"/>
              <a:gd name="connsiteX16" fmla="*/ 2201779 w 7552944"/>
              <a:gd name="connsiteY16" fmla="*/ 6858000 h 6858000"/>
              <a:gd name="connsiteX17" fmla="*/ 1067477 w 7552944"/>
              <a:gd name="connsiteY17" fmla="*/ 6858000 h 6858000"/>
              <a:gd name="connsiteX18" fmla="*/ 0 w 7552944"/>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52944" h="6858000">
                <a:moveTo>
                  <a:pt x="0" y="0"/>
                </a:moveTo>
                <a:lnTo>
                  <a:pt x="1067477" y="0"/>
                </a:lnTo>
                <a:lnTo>
                  <a:pt x="2201779" y="0"/>
                </a:lnTo>
                <a:lnTo>
                  <a:pt x="7552944" y="0"/>
                </a:lnTo>
                <a:lnTo>
                  <a:pt x="7552944" y="1900238"/>
                </a:lnTo>
                <a:lnTo>
                  <a:pt x="7182528" y="2178050"/>
                </a:lnTo>
                <a:lnTo>
                  <a:pt x="7178294" y="2184400"/>
                </a:lnTo>
                <a:lnTo>
                  <a:pt x="7171944" y="2193925"/>
                </a:lnTo>
                <a:lnTo>
                  <a:pt x="7165594" y="2201863"/>
                </a:lnTo>
                <a:lnTo>
                  <a:pt x="7165594" y="2211388"/>
                </a:lnTo>
                <a:lnTo>
                  <a:pt x="7165594" y="2220913"/>
                </a:lnTo>
                <a:lnTo>
                  <a:pt x="7171944" y="2228850"/>
                </a:lnTo>
                <a:lnTo>
                  <a:pt x="7178294" y="2238375"/>
                </a:lnTo>
                <a:lnTo>
                  <a:pt x="7182528" y="2244725"/>
                </a:lnTo>
                <a:lnTo>
                  <a:pt x="7552944" y="2522538"/>
                </a:lnTo>
                <a:lnTo>
                  <a:pt x="7552944" y="6858000"/>
                </a:lnTo>
                <a:lnTo>
                  <a:pt x="2201779" y="6858000"/>
                </a:lnTo>
                <a:lnTo>
                  <a:pt x="1067477"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Rounded Rectangle 17">
            <a:extLst>
              <a:ext uri="{FF2B5EF4-FFF2-40B4-BE49-F238E27FC236}">
                <a16:creationId xmlns:a16="http://schemas.microsoft.com/office/drawing/2014/main" xmlns="" id="{B97A76A2-B7F2-4D75-AB9E-71FB748825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44817" y="1576388"/>
            <a:ext cx="2516981" cy="1895993"/>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Picture 4">
            <a:extLst>
              <a:ext uri="{FF2B5EF4-FFF2-40B4-BE49-F238E27FC236}">
                <a16:creationId xmlns:a16="http://schemas.microsoft.com/office/drawing/2014/main" xmlns="" id="{0901CD57-1A7B-46B2-AFFC-A2B5314B2F88}"/>
              </a:ext>
            </a:extLst>
          </p:cNvPr>
          <p:cNvPicPr>
            <a:picLocks noChangeAspect="1"/>
          </p:cNvPicPr>
          <p:nvPr/>
        </p:nvPicPr>
        <p:blipFill>
          <a:blip r:embed="rId3"/>
          <a:stretch>
            <a:fillRect/>
          </a:stretch>
        </p:blipFill>
        <p:spPr>
          <a:xfrm>
            <a:off x="6851104" y="1774924"/>
            <a:ext cx="1105056" cy="1384862"/>
          </a:xfrm>
          <a:prstGeom prst="rect">
            <a:avLst/>
          </a:prstGeom>
        </p:spPr>
      </p:pic>
      <p:sp>
        <p:nvSpPr>
          <p:cNvPr id="2" name="Title 1">
            <a:extLst>
              <a:ext uri="{FF2B5EF4-FFF2-40B4-BE49-F238E27FC236}">
                <a16:creationId xmlns:a16="http://schemas.microsoft.com/office/drawing/2014/main" xmlns="" id="{D29CF068-B2DA-442F-9426-A4CAC49DDDED}"/>
              </a:ext>
            </a:extLst>
          </p:cNvPr>
          <p:cNvSpPr>
            <a:spLocks noGrp="1"/>
          </p:cNvSpPr>
          <p:nvPr>
            <p:ph type="title"/>
          </p:nvPr>
        </p:nvSpPr>
        <p:spPr>
          <a:xfrm>
            <a:off x="607501" y="1192641"/>
            <a:ext cx="4573466" cy="1169559"/>
          </a:xfrm>
        </p:spPr>
        <p:txBody>
          <a:bodyPr>
            <a:normAutofit fontScale="90000"/>
          </a:bodyPr>
          <a:lstStyle/>
          <a:p>
            <a:r>
              <a:rPr lang="en-GB" dirty="0"/>
              <a:t>Academic Writing Standards: Recap</a:t>
            </a:r>
          </a:p>
        </p:txBody>
      </p:sp>
      <p:sp>
        <p:nvSpPr>
          <p:cNvPr id="9" name="Content Placeholder 8"/>
          <p:cNvSpPr>
            <a:spLocks noGrp="1"/>
          </p:cNvSpPr>
          <p:nvPr>
            <p:ph idx="1"/>
          </p:nvPr>
        </p:nvSpPr>
        <p:spPr>
          <a:xfrm>
            <a:off x="614035" y="2667000"/>
            <a:ext cx="4556384" cy="2724150"/>
          </a:xfrm>
        </p:spPr>
        <p:txBody>
          <a:bodyPr>
            <a:noAutofit/>
          </a:bodyPr>
          <a:lstStyle/>
          <a:p>
            <a:r>
              <a:rPr lang="en-US" dirty="0">
                <a:solidFill>
                  <a:srgbClr val="FFFFFF"/>
                </a:solidFill>
              </a:rPr>
              <a:t>2. DO NOT use first person in your academic assignments</a:t>
            </a:r>
          </a:p>
          <a:p>
            <a:pPr marL="0" indent="0">
              <a:buNone/>
            </a:pPr>
            <a:r>
              <a:rPr lang="en-US" dirty="0">
                <a:solidFill>
                  <a:srgbClr val="FFFFFF"/>
                </a:solidFill>
              </a:rPr>
              <a:t>                 </a:t>
            </a:r>
            <a:r>
              <a:rPr lang="en-US" dirty="0" smtClean="0">
                <a:solidFill>
                  <a:srgbClr val="FFFFFF"/>
                </a:solidFill>
              </a:rPr>
              <a:t>(except </a:t>
            </a:r>
            <a:r>
              <a:rPr lang="en-US" dirty="0">
                <a:solidFill>
                  <a:srgbClr val="FFFFFF"/>
                </a:solidFill>
              </a:rPr>
              <a:t>for reflective work...)</a:t>
            </a:r>
          </a:p>
          <a:p>
            <a:pPr marL="0" indent="0">
              <a:buNone/>
            </a:pPr>
            <a:endParaRPr lang="en-US" dirty="0">
              <a:solidFill>
                <a:srgbClr val="FFFFFF"/>
              </a:solidFill>
            </a:endParaRPr>
          </a:p>
          <a:p>
            <a:pPr marL="0" indent="0">
              <a:buNone/>
            </a:pPr>
            <a:r>
              <a:rPr lang="en-US" dirty="0">
                <a:solidFill>
                  <a:srgbClr val="FFFFFF"/>
                </a:solidFill>
              </a:rPr>
              <a:t>I.e., "I think", "we conducted a study", "our study found"</a:t>
            </a:r>
          </a:p>
          <a:p>
            <a:pPr marL="0" indent="0">
              <a:buNone/>
            </a:pPr>
            <a:endParaRPr lang="en-US" dirty="0">
              <a:solidFill>
                <a:srgbClr val="FFFFFF"/>
              </a:solidFill>
            </a:endParaRPr>
          </a:p>
          <a:p>
            <a:pPr marL="0" indent="0">
              <a:buNone/>
            </a:pPr>
            <a:r>
              <a:rPr lang="en-US" dirty="0">
                <a:solidFill>
                  <a:srgbClr val="FFFFFF"/>
                </a:solidFill>
              </a:rPr>
              <a:t>Also, "us", "your", "we"</a:t>
            </a:r>
          </a:p>
        </p:txBody>
      </p:sp>
      <p:sp>
        <p:nvSpPr>
          <p:cNvPr id="4" name="TextBox 3">
            <a:extLst>
              <a:ext uri="{FF2B5EF4-FFF2-40B4-BE49-F238E27FC236}">
                <a16:creationId xmlns:a16="http://schemas.microsoft.com/office/drawing/2014/main" xmlns="" id="{9BA98AE4-5E17-43BC-822C-FECB82704361}"/>
              </a:ext>
            </a:extLst>
          </p:cNvPr>
          <p:cNvSpPr txBox="1"/>
          <p:nvPr/>
        </p:nvSpPr>
        <p:spPr>
          <a:xfrm>
            <a:off x="6155599" y="4100513"/>
            <a:ext cx="2505936" cy="1546577"/>
          </a:xfrm>
          <a:prstGeom prst="rect">
            <a:avLst/>
          </a:prstGeom>
          <a:solidFill>
            <a:schemeClr val="accent1">
              <a:lumMod val="20000"/>
              <a:lumOff val="80000"/>
            </a:schemeClr>
          </a:solidFill>
          <a:ln w="28575">
            <a:solidFill>
              <a:schemeClr val="tx1"/>
            </a:solidFill>
            <a:prstDash val="dash"/>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1600" b="1" dirty="0">
                <a:solidFill>
                  <a:srgbClr val="323A3E"/>
                </a:solidFill>
              </a:rPr>
              <a:t>Key point 2:</a:t>
            </a:r>
            <a:r>
              <a:rPr lang="en-US" sz="1600" dirty="0">
                <a:latin typeface="+mn-ea"/>
                <a:cs typeface="+mn-ea"/>
              </a:rPr>
              <a:t/>
            </a:r>
            <a:br>
              <a:rPr lang="en-US" sz="1600" dirty="0">
                <a:latin typeface="+mn-ea"/>
                <a:cs typeface="+mn-ea"/>
              </a:rPr>
            </a:br>
            <a:r>
              <a:rPr lang="en-GB" sz="1600" dirty="0">
                <a:solidFill>
                  <a:srgbClr val="323A3E"/>
                </a:solidFill>
              </a:rPr>
              <a:t>Use third person at all times when writing academically. Only use "I" when you are asked to write </a:t>
            </a:r>
            <a:r>
              <a:rPr lang="en-GB" sz="1600" b="1" dirty="0">
                <a:solidFill>
                  <a:srgbClr val="323A3E"/>
                </a:solidFill>
              </a:rPr>
              <a:t>reflectively</a:t>
            </a:r>
            <a:endParaRPr lang="en-GB" sz="1600" dirty="0"/>
          </a:p>
        </p:txBody>
      </p:sp>
    </p:spTree>
    <p:extLst>
      <p:ext uri="{BB962C8B-B14F-4D97-AF65-F5344CB8AC3E}">
        <p14:creationId xmlns:p14="http://schemas.microsoft.com/office/powerpoint/2010/main" val="293775850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4">
            <a:extLst>
              <a:ext uri="{FF2B5EF4-FFF2-40B4-BE49-F238E27FC236}">
                <a16:creationId xmlns:a16="http://schemas.microsoft.com/office/drawing/2014/main" xmlns="" id="{83673DBE-79D2-4533-B99B-0ECD6C3A0F27}"/>
              </a:ext>
            </a:extLst>
          </p:cNvPr>
          <p:cNvPicPr>
            <a:picLocks noChangeAspect="1"/>
          </p:cNvPicPr>
          <p:nvPr/>
        </p:nvPicPr>
        <p:blipFill>
          <a:blip r:embed="rId3"/>
          <a:stretch>
            <a:fillRect/>
          </a:stretch>
        </p:blipFill>
        <p:spPr>
          <a:xfrm>
            <a:off x="6349603" y="3355854"/>
            <a:ext cx="2184797" cy="1409546"/>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xmlns="" id="{4E2BBE0D-D6C7-49D1-9E48-82327DAE5F65}"/>
              </a:ext>
            </a:extLst>
          </p:cNvPr>
          <p:cNvSpPr>
            <a:spLocks noGrp="1"/>
          </p:cNvSpPr>
          <p:nvPr>
            <p:ph type="title"/>
          </p:nvPr>
        </p:nvSpPr>
        <p:spPr>
          <a:xfrm>
            <a:off x="607500" y="1192641"/>
            <a:ext cx="7928999" cy="727838"/>
          </a:xfrm>
        </p:spPr>
        <p:txBody>
          <a:bodyPr>
            <a:normAutofit fontScale="90000"/>
          </a:bodyPr>
          <a:lstStyle/>
          <a:p>
            <a:r>
              <a:rPr lang="en-GB" dirty="0"/>
              <a:t>Academic Writing Standards: Recap</a:t>
            </a:r>
          </a:p>
        </p:txBody>
      </p:sp>
      <p:sp>
        <p:nvSpPr>
          <p:cNvPr id="9" name="Content Placeholder 8"/>
          <p:cNvSpPr>
            <a:spLocks noGrp="1"/>
          </p:cNvSpPr>
          <p:nvPr>
            <p:ph idx="1"/>
          </p:nvPr>
        </p:nvSpPr>
        <p:spPr>
          <a:xfrm>
            <a:off x="614035" y="2667000"/>
            <a:ext cx="5399415" cy="2724150"/>
          </a:xfrm>
        </p:spPr>
        <p:txBody>
          <a:bodyPr>
            <a:normAutofit/>
          </a:bodyPr>
          <a:lstStyle/>
          <a:p>
            <a:r>
              <a:rPr lang="en-US" sz="1800" dirty="0"/>
              <a:t>You will need to do a lot of reading!</a:t>
            </a:r>
          </a:p>
          <a:p>
            <a:endParaRPr lang="en-US" sz="1800" dirty="0"/>
          </a:p>
          <a:p>
            <a:r>
              <a:rPr lang="en-US" sz="1800" dirty="0"/>
              <a:t>Your achievement will suffer if you do not undertake independent reading to consolidate your learning</a:t>
            </a:r>
          </a:p>
        </p:txBody>
      </p:sp>
    </p:spTree>
    <p:extLst>
      <p:ext uri="{BB962C8B-B14F-4D97-AF65-F5344CB8AC3E}">
        <p14:creationId xmlns:p14="http://schemas.microsoft.com/office/powerpoint/2010/main" val="1090814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7F8F3F-D820-43E6-A9A7-C3FAEE46DD32}"/>
              </a:ext>
            </a:extLst>
          </p:cNvPr>
          <p:cNvSpPr>
            <a:spLocks noGrp="1"/>
          </p:cNvSpPr>
          <p:nvPr>
            <p:ph type="title"/>
          </p:nvPr>
        </p:nvSpPr>
        <p:spPr/>
        <p:txBody>
          <a:bodyPr/>
          <a:lstStyle/>
          <a:p>
            <a:r>
              <a:rPr lang="en-GB" dirty="0"/>
              <a:t>What should I be reading?</a:t>
            </a:r>
          </a:p>
        </p:txBody>
      </p:sp>
      <p:sp>
        <p:nvSpPr>
          <p:cNvPr id="3" name="Content Placeholder 2">
            <a:extLst>
              <a:ext uri="{FF2B5EF4-FFF2-40B4-BE49-F238E27FC236}">
                <a16:creationId xmlns:a16="http://schemas.microsoft.com/office/drawing/2014/main" xmlns="" id="{29272BB0-A56E-4455-9DC4-C30940514C1D}"/>
              </a:ext>
            </a:extLst>
          </p:cNvPr>
          <p:cNvSpPr>
            <a:spLocks noGrp="1"/>
          </p:cNvSpPr>
          <p:nvPr>
            <p:ph idx="1"/>
          </p:nvPr>
        </p:nvSpPr>
        <p:spPr>
          <a:xfrm>
            <a:off x="4193659" y="660271"/>
            <a:ext cx="4689475" cy="5414963"/>
          </a:xfrm>
        </p:spPr>
        <p:txBody>
          <a:bodyPr>
            <a:normAutofit/>
          </a:bodyPr>
          <a:lstStyle/>
          <a:p>
            <a:pPr algn="ctr"/>
            <a:r>
              <a:rPr lang="en-GB" sz="1500" dirty="0"/>
              <a:t>DO NOT! Use NON-peer reviewed sources!!</a:t>
            </a:r>
            <a:endParaRPr lang="en-US" sz="1500" dirty="0"/>
          </a:p>
          <a:p>
            <a:pPr algn="ctr"/>
            <a:endParaRPr lang="en-GB" sz="1500" dirty="0"/>
          </a:p>
          <a:p>
            <a:pPr marL="0" indent="0" algn="ctr">
              <a:buNone/>
            </a:pPr>
            <a:r>
              <a:rPr lang="en-GB" sz="1500" dirty="0"/>
              <a:t>e.g., Wikipedia, </a:t>
            </a:r>
            <a:r>
              <a:rPr lang="en-GB" sz="1500" dirty="0" err="1"/>
              <a:t>SimplyPsychology</a:t>
            </a:r>
            <a:r>
              <a:rPr lang="en-GB" sz="1500" dirty="0"/>
              <a:t>, Psychology.about.com or anybody's blog page!</a:t>
            </a:r>
          </a:p>
        </p:txBody>
      </p:sp>
      <p:sp>
        <p:nvSpPr>
          <p:cNvPr id="4" name="Text Placeholder 3">
            <a:extLst>
              <a:ext uri="{FF2B5EF4-FFF2-40B4-BE49-F238E27FC236}">
                <a16:creationId xmlns:a16="http://schemas.microsoft.com/office/drawing/2014/main" xmlns="" id="{764AFFD7-D65C-4219-BB82-D33FF3EBF91D}"/>
              </a:ext>
            </a:extLst>
          </p:cNvPr>
          <p:cNvSpPr>
            <a:spLocks noGrp="1"/>
          </p:cNvSpPr>
          <p:nvPr>
            <p:ph type="body" sz="half" idx="2"/>
          </p:nvPr>
        </p:nvSpPr>
        <p:spPr/>
        <p:txBody>
          <a:bodyPr>
            <a:normAutofit/>
          </a:bodyPr>
          <a:lstStyle/>
          <a:p>
            <a:r>
              <a:rPr lang="en-GB" sz="1600" dirty="0"/>
              <a:t>Books about broad topics</a:t>
            </a:r>
          </a:p>
          <a:p>
            <a:endParaRPr lang="en-GB" sz="1600" dirty="0"/>
          </a:p>
          <a:p>
            <a:r>
              <a:rPr lang="en-GB" sz="1600" dirty="0"/>
              <a:t>Edited books about specific areas of research</a:t>
            </a:r>
          </a:p>
          <a:p>
            <a:endParaRPr lang="en-GB" sz="1600" dirty="0"/>
          </a:p>
          <a:p>
            <a:r>
              <a:rPr lang="en-GB" sz="1600" dirty="0"/>
              <a:t>Journal articles about specific issues</a:t>
            </a:r>
          </a:p>
        </p:txBody>
      </p:sp>
      <p:pic>
        <p:nvPicPr>
          <p:cNvPr id="5" name="Picture 5">
            <a:extLst>
              <a:ext uri="{FF2B5EF4-FFF2-40B4-BE49-F238E27FC236}">
                <a16:creationId xmlns:a16="http://schemas.microsoft.com/office/drawing/2014/main" xmlns="" id="{8A9621A8-B4B4-4725-BF32-D777898D99E5}"/>
              </a:ext>
            </a:extLst>
          </p:cNvPr>
          <p:cNvPicPr>
            <a:picLocks noChangeAspect="1"/>
          </p:cNvPicPr>
          <p:nvPr/>
        </p:nvPicPr>
        <p:blipFill>
          <a:blip r:embed="rId3"/>
          <a:stretch>
            <a:fillRect/>
          </a:stretch>
        </p:blipFill>
        <p:spPr>
          <a:xfrm>
            <a:off x="5924032" y="717687"/>
            <a:ext cx="1228725" cy="1543050"/>
          </a:xfrm>
          <a:prstGeom prst="rect">
            <a:avLst/>
          </a:prstGeom>
        </p:spPr>
      </p:pic>
      <p:sp>
        <p:nvSpPr>
          <p:cNvPr id="9" name="TextBox 8">
            <a:extLst>
              <a:ext uri="{FF2B5EF4-FFF2-40B4-BE49-F238E27FC236}">
                <a16:creationId xmlns:a16="http://schemas.microsoft.com/office/drawing/2014/main" xmlns="" id="{165FDF32-598B-4381-83FF-7CB75D6E2276}"/>
              </a:ext>
            </a:extLst>
          </p:cNvPr>
          <p:cNvSpPr txBox="1"/>
          <p:nvPr/>
        </p:nvSpPr>
        <p:spPr>
          <a:xfrm>
            <a:off x="5012009" y="4891360"/>
            <a:ext cx="3052773" cy="969496"/>
          </a:xfrm>
          <a:prstGeom prst="rect">
            <a:avLst/>
          </a:prstGeom>
          <a:solidFill>
            <a:schemeClr val="accent1">
              <a:lumMod val="20000"/>
              <a:lumOff val="80000"/>
            </a:schemeClr>
          </a:solidFill>
          <a:ln w="28575">
            <a:solidFill>
              <a:schemeClr val="tx1"/>
            </a:solidFill>
            <a:prstDash val="dash"/>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GB" sz="1500" b="1" dirty="0">
                <a:solidFill>
                  <a:srgbClr val="323A3E"/>
                </a:solidFill>
              </a:rPr>
              <a:t>Key point 3:</a:t>
            </a:r>
            <a:endParaRPr lang="en-GB" sz="1500" dirty="0">
              <a:solidFill>
                <a:srgbClr val="323A3E"/>
              </a:solidFill>
              <a:latin typeface="Century Gothic"/>
              <a:cs typeface="+mn-ea"/>
            </a:endParaRPr>
          </a:p>
          <a:p>
            <a:pPr algn="ctr"/>
            <a:r>
              <a:rPr lang="en-US" sz="1350" dirty="0">
                <a:latin typeface="+mn-ea"/>
                <a:cs typeface="+mn-ea"/>
              </a:rPr>
              <a:t/>
            </a:r>
            <a:br>
              <a:rPr lang="en-US" sz="1350" dirty="0">
                <a:latin typeface="+mn-ea"/>
                <a:cs typeface="+mn-ea"/>
              </a:rPr>
            </a:br>
            <a:r>
              <a:rPr lang="en-GB" sz="1500" b="1" dirty="0">
                <a:solidFill>
                  <a:srgbClr val="00948C"/>
                </a:solidFill>
              </a:rPr>
              <a:t>NEVER </a:t>
            </a:r>
            <a:r>
              <a:rPr lang="en-GB" sz="1500" dirty="0">
                <a:solidFill>
                  <a:srgbClr val="323A3E"/>
                </a:solidFill>
              </a:rPr>
              <a:t>cite or reference </a:t>
            </a:r>
            <a:r>
              <a:rPr lang="en-GB" sz="1500" u="sng" dirty="0">
                <a:solidFill>
                  <a:srgbClr val="323A3E"/>
                </a:solidFill>
              </a:rPr>
              <a:t>lectures</a:t>
            </a:r>
            <a:r>
              <a:rPr lang="en-GB" sz="1500" dirty="0">
                <a:solidFill>
                  <a:srgbClr val="323A3E"/>
                </a:solidFill>
              </a:rPr>
              <a:t> in your essays or exam</a:t>
            </a:r>
            <a:r>
              <a:rPr lang="en-GB" sz="1500" b="1" dirty="0">
                <a:solidFill>
                  <a:srgbClr val="323A3E"/>
                </a:solidFill>
              </a:rPr>
              <a:t>s</a:t>
            </a:r>
            <a:endParaRPr lang="en-GB" sz="1500" dirty="0">
              <a:solidFill>
                <a:srgbClr val="323A3E"/>
              </a:solidFill>
            </a:endParaRPr>
          </a:p>
        </p:txBody>
      </p:sp>
      <p:cxnSp>
        <p:nvCxnSpPr>
          <p:cNvPr id="7" name="Straight Connector 6"/>
          <p:cNvCxnSpPr/>
          <p:nvPr/>
        </p:nvCxnSpPr>
        <p:spPr>
          <a:xfrm>
            <a:off x="3641724" y="205946"/>
            <a:ext cx="0" cy="6516130"/>
          </a:xfrm>
          <a:prstGeom prst="line">
            <a:avLst/>
          </a:prstGeom>
          <a:ln w="28575">
            <a:solidFill>
              <a:schemeClr val="accent2">
                <a:lumMod val="20000"/>
                <a:lumOff val="80000"/>
              </a:schemeClr>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685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xmlns="" id="{133F8CB7-795C-4272-9073-64D8CF97F2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854869"/>
            <a:ext cx="9144000" cy="3902869"/>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xmlns="" id="{B7743172-17A8-4FA4-8434-B813E03B766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Freeform 23">
            <a:extLst>
              <a:ext uri="{FF2B5EF4-FFF2-40B4-BE49-F238E27FC236}">
                <a16:creationId xmlns:a16="http://schemas.microsoft.com/office/drawing/2014/main" xmlns="" id="{4CE1233C-FD2F-489E-BFDE-086F5FED64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857250"/>
            <a:ext cx="3477754" cy="51435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sz="1350"/>
          </a:p>
        </p:txBody>
      </p:sp>
      <p:pic>
        <p:nvPicPr>
          <p:cNvPr id="3" name="Picture 3">
            <a:extLst>
              <a:ext uri="{FF2B5EF4-FFF2-40B4-BE49-F238E27FC236}">
                <a16:creationId xmlns:a16="http://schemas.microsoft.com/office/drawing/2014/main" xmlns="" id="{50258D75-7102-4AA1-B583-25FE739F410C}"/>
              </a:ext>
            </a:extLst>
          </p:cNvPr>
          <p:cNvPicPr>
            <a:picLocks noChangeAspect="1"/>
          </p:cNvPicPr>
          <p:nvPr/>
        </p:nvPicPr>
        <p:blipFill>
          <a:blip r:embed="rId3"/>
          <a:stretch>
            <a:fillRect/>
          </a:stretch>
        </p:blipFill>
        <p:spPr>
          <a:xfrm>
            <a:off x="4286665" y="1330821"/>
            <a:ext cx="4048423" cy="4048423"/>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xmlns="" id="{942A00E8-4548-4393-BD1A-A92A130F5166}"/>
              </a:ext>
            </a:extLst>
          </p:cNvPr>
          <p:cNvSpPr>
            <a:spLocks noGrp="1"/>
          </p:cNvSpPr>
          <p:nvPr>
            <p:ph type="title"/>
          </p:nvPr>
        </p:nvSpPr>
        <p:spPr>
          <a:xfrm>
            <a:off x="338137" y="2207419"/>
            <a:ext cx="2930222" cy="1528763"/>
          </a:xfrm>
        </p:spPr>
        <p:txBody>
          <a:bodyPr vert="horz" lIns="68580" tIns="34290" rIns="68580" bIns="34290" rtlCol="0" anchor="t">
            <a:noAutofit/>
          </a:bodyPr>
          <a:lstStyle/>
          <a:p>
            <a:pPr algn="ctr"/>
            <a:r>
              <a:rPr lang="en-US" sz="4950" dirty="0"/>
              <a:t>Critical</a:t>
            </a:r>
            <a:r>
              <a:rPr lang="en-US" dirty="0">
                <a:solidFill>
                  <a:schemeClr val="tx1"/>
                </a:solidFill>
                <a:latin typeface="+mj-ea"/>
                <a:cs typeface="+mj-ea"/>
              </a:rPr>
              <a:t/>
            </a:r>
            <a:br>
              <a:rPr lang="en-US" dirty="0">
                <a:solidFill>
                  <a:schemeClr val="tx1"/>
                </a:solidFill>
                <a:latin typeface="+mj-ea"/>
                <a:cs typeface="+mj-ea"/>
              </a:rPr>
            </a:br>
            <a:r>
              <a:rPr lang="en-US" dirty="0">
                <a:solidFill>
                  <a:schemeClr val="tx1"/>
                </a:solidFill>
                <a:latin typeface="+mj-ea"/>
                <a:cs typeface="+mj-ea"/>
              </a:rPr>
              <a:t/>
            </a:r>
            <a:br>
              <a:rPr lang="en-US" dirty="0">
                <a:solidFill>
                  <a:schemeClr val="tx1"/>
                </a:solidFill>
                <a:latin typeface="+mj-ea"/>
                <a:cs typeface="+mj-ea"/>
              </a:rPr>
            </a:br>
            <a:r>
              <a:rPr lang="en-US" sz="4950" dirty="0"/>
              <a:t>Thinking</a:t>
            </a:r>
          </a:p>
        </p:txBody>
      </p:sp>
    </p:spTree>
    <p:extLst>
      <p:ext uri="{BB962C8B-B14F-4D97-AF65-F5344CB8AC3E}">
        <p14:creationId xmlns:p14="http://schemas.microsoft.com/office/powerpoint/2010/main" val="19534361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96A91B-FF03-48C7-A23B-0E910F1E42EF}"/>
              </a:ext>
            </a:extLst>
          </p:cNvPr>
          <p:cNvSpPr>
            <a:spLocks noGrp="1"/>
          </p:cNvSpPr>
          <p:nvPr>
            <p:ph type="title"/>
          </p:nvPr>
        </p:nvSpPr>
        <p:spPr/>
        <p:txBody>
          <a:bodyPr/>
          <a:lstStyle/>
          <a:p>
            <a:r>
              <a:rPr lang="en-GB" dirty="0"/>
              <a:t>What is Critical Thinking?</a:t>
            </a:r>
          </a:p>
        </p:txBody>
      </p:sp>
      <p:sp>
        <p:nvSpPr>
          <p:cNvPr id="3" name="Content Placeholder 2">
            <a:extLst>
              <a:ext uri="{FF2B5EF4-FFF2-40B4-BE49-F238E27FC236}">
                <a16:creationId xmlns:a16="http://schemas.microsoft.com/office/drawing/2014/main" xmlns="" id="{7ED7A636-5881-4953-B768-D82436DAF4B8}"/>
              </a:ext>
            </a:extLst>
          </p:cNvPr>
          <p:cNvSpPr>
            <a:spLocks noGrp="1"/>
          </p:cNvSpPr>
          <p:nvPr>
            <p:ph idx="1"/>
          </p:nvPr>
        </p:nvSpPr>
        <p:spPr/>
        <p:txBody>
          <a:bodyPr/>
          <a:lstStyle/>
          <a:p>
            <a:r>
              <a:rPr lang="en-GB" sz="2000" dirty="0"/>
              <a:t>A process that evaluates ideas through the testing of statements (accuracy) and the soundness of reasoning behind them</a:t>
            </a:r>
            <a:r>
              <a:rPr lang="en-US" dirty="0">
                <a:latin typeface="+mn-ea"/>
                <a:cs typeface="+mn-ea"/>
              </a:rPr>
              <a:t/>
            </a:r>
            <a:br>
              <a:rPr lang="en-US" dirty="0">
                <a:latin typeface="+mn-ea"/>
                <a:cs typeface="+mn-ea"/>
              </a:rPr>
            </a:br>
            <a:endParaRPr lang="en-US" sz="2100" dirty="0"/>
          </a:p>
          <a:p>
            <a:pPr marL="600075" lvl="2">
              <a:buFont typeface="Wingdings 2"/>
            </a:pPr>
            <a:r>
              <a:rPr lang="en-GB" sz="1800" dirty="0"/>
              <a:t>Not accepting everything you read at face value!</a:t>
            </a:r>
          </a:p>
          <a:p>
            <a:pPr marL="600075" lvl="2">
              <a:buFont typeface="Wingdings 2"/>
            </a:pPr>
            <a:r>
              <a:rPr lang="en-GB" sz="1800" dirty="0"/>
              <a:t>Training your mind to </a:t>
            </a:r>
            <a:r>
              <a:rPr lang="en-GB" sz="1800" b="1" u="sng" dirty="0">
                <a:solidFill>
                  <a:schemeClr val="accent2">
                    <a:lumMod val="60000"/>
                    <a:lumOff val="40000"/>
                  </a:schemeClr>
                </a:solidFill>
              </a:rPr>
              <a:t>think</a:t>
            </a:r>
            <a:r>
              <a:rPr lang="en-GB" sz="1800" dirty="0"/>
              <a:t> differently</a:t>
            </a:r>
          </a:p>
        </p:txBody>
      </p:sp>
    </p:spTree>
    <p:extLst>
      <p:ext uri="{BB962C8B-B14F-4D97-AF65-F5344CB8AC3E}">
        <p14:creationId xmlns:p14="http://schemas.microsoft.com/office/powerpoint/2010/main" val="12092189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Oval 3">
            <a:extLst>
              <a:ext uri="{FF2B5EF4-FFF2-40B4-BE49-F238E27FC236}">
                <a16:creationId xmlns:a16="http://schemas.microsoft.com/office/drawing/2014/main" xmlns="" id="{5C69415F-A14F-44B4-9E78-B7F8A6D2E3D4}"/>
              </a:ext>
            </a:extLst>
          </p:cNvPr>
          <p:cNvSpPr/>
          <p:nvPr/>
        </p:nvSpPr>
        <p:spPr>
          <a:xfrm>
            <a:off x="3214688" y="1700213"/>
            <a:ext cx="5711596" cy="293726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t>30%… is how much more likely you are to be depressed if you watch more than 3 hours of TV a day"</a:t>
            </a:r>
            <a:endParaRPr lang="en-US" sz="2100" dirty="0"/>
          </a:p>
          <a:p>
            <a:pPr algn="ctr"/>
            <a:endParaRPr lang="en-GB" sz="2100" dirty="0"/>
          </a:p>
          <a:p>
            <a:pPr algn="ctr"/>
            <a:r>
              <a:rPr lang="en-GB" sz="2100" dirty="0"/>
              <a:t>Zest Magazine,2012</a:t>
            </a:r>
          </a:p>
        </p:txBody>
      </p:sp>
      <p:sp>
        <p:nvSpPr>
          <p:cNvPr id="5" name="TextBox 4">
            <a:extLst>
              <a:ext uri="{FF2B5EF4-FFF2-40B4-BE49-F238E27FC236}">
                <a16:creationId xmlns:a16="http://schemas.microsoft.com/office/drawing/2014/main" xmlns="" id="{69EDEA47-4BD7-4A03-99A2-385AA74F1272}"/>
              </a:ext>
            </a:extLst>
          </p:cNvPr>
          <p:cNvSpPr txBox="1"/>
          <p:nvPr/>
        </p:nvSpPr>
        <p:spPr>
          <a:xfrm>
            <a:off x="300038" y="4364831"/>
            <a:ext cx="4572000" cy="715581"/>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b="1" dirty="0">
                <a:solidFill>
                  <a:srgbClr val="C0FFFB"/>
                </a:solidFill>
              </a:rPr>
              <a:t>How reliable is this </a:t>
            </a:r>
            <a:r>
              <a:rPr lang="en-US" sz="1350" dirty="0">
                <a:solidFill>
                  <a:srgbClr val="C0FFFB"/>
                </a:solidFill>
                <a:latin typeface="+mn-ea"/>
                <a:cs typeface="+mn-ea"/>
              </a:rPr>
              <a:t/>
            </a:r>
            <a:br>
              <a:rPr lang="en-US" sz="1350" dirty="0">
                <a:solidFill>
                  <a:srgbClr val="C0FFFB"/>
                </a:solidFill>
                <a:latin typeface="+mn-ea"/>
                <a:cs typeface="+mn-ea"/>
              </a:rPr>
            </a:br>
            <a:r>
              <a:rPr lang="en-GB" sz="2100" b="1" dirty="0">
                <a:solidFill>
                  <a:srgbClr val="C0FFFB"/>
                </a:solidFill>
              </a:rPr>
              <a:t>source??</a:t>
            </a:r>
            <a:endParaRPr lang="en-GB" sz="2100" dirty="0">
              <a:solidFill>
                <a:srgbClr val="C0FFFB"/>
              </a:solidFill>
            </a:endParaRPr>
          </a:p>
        </p:txBody>
      </p:sp>
      <p:sp>
        <p:nvSpPr>
          <p:cNvPr id="7" name="TextBox 6">
            <a:extLst>
              <a:ext uri="{FF2B5EF4-FFF2-40B4-BE49-F238E27FC236}">
                <a16:creationId xmlns:a16="http://schemas.microsoft.com/office/drawing/2014/main" xmlns="" id="{955F4A48-BF50-44B4-9483-371265350A2B}"/>
              </a:ext>
            </a:extLst>
          </p:cNvPr>
          <p:cNvSpPr txBox="1"/>
          <p:nvPr/>
        </p:nvSpPr>
        <p:spPr>
          <a:xfrm>
            <a:off x="335756" y="1671638"/>
            <a:ext cx="2399301" cy="1361911"/>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100" b="1" dirty="0">
                <a:solidFill>
                  <a:srgbClr val="C0FFFB"/>
                </a:solidFill>
              </a:rPr>
              <a:t>What else would we like to ask this magazine about this statement?</a:t>
            </a:r>
          </a:p>
        </p:txBody>
      </p:sp>
    </p:spTree>
    <p:extLst>
      <p:ext uri="{BB962C8B-B14F-4D97-AF65-F5344CB8AC3E}">
        <p14:creationId xmlns:p14="http://schemas.microsoft.com/office/powerpoint/2010/main" val="5642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3E3647-F1B9-4318-8010-051338E80FFC}"/>
              </a:ext>
            </a:extLst>
          </p:cNvPr>
          <p:cNvSpPr>
            <a:spLocks noGrp="1"/>
          </p:cNvSpPr>
          <p:nvPr>
            <p:ph type="title"/>
          </p:nvPr>
        </p:nvSpPr>
        <p:spPr/>
        <p:txBody>
          <a:bodyPr/>
          <a:lstStyle/>
          <a:p>
            <a:r>
              <a:rPr lang="en-GB" dirty="0"/>
              <a:t>Thinking Critically means...</a:t>
            </a:r>
          </a:p>
        </p:txBody>
      </p:sp>
      <p:sp>
        <p:nvSpPr>
          <p:cNvPr id="3" name="Text Placeholder 2">
            <a:extLst>
              <a:ext uri="{FF2B5EF4-FFF2-40B4-BE49-F238E27FC236}">
                <a16:creationId xmlns:a16="http://schemas.microsoft.com/office/drawing/2014/main" xmlns="" id="{2550BE8F-7B63-470A-B4F1-30622B427797}"/>
              </a:ext>
            </a:extLst>
          </p:cNvPr>
          <p:cNvSpPr>
            <a:spLocks noGrp="1"/>
          </p:cNvSpPr>
          <p:nvPr>
            <p:ph type="body" sz="quarter" idx="16"/>
          </p:nvPr>
        </p:nvSpPr>
        <p:spPr>
          <a:xfrm>
            <a:off x="4876994" y="1219366"/>
            <a:ext cx="3659981" cy="4440968"/>
          </a:xfrm>
        </p:spPr>
        <p:txBody>
          <a:bodyPr>
            <a:normAutofit fontScale="92500" lnSpcReduction="20000"/>
          </a:bodyPr>
          <a:lstStyle/>
          <a:p>
            <a:pPr indent="-257175">
              <a:buAutoNum type="arabicPeriod"/>
            </a:pPr>
            <a:endParaRPr lang="en-GB" sz="2000" dirty="0"/>
          </a:p>
          <a:p>
            <a:pPr indent="-257175">
              <a:buAutoNum type="arabicPeriod"/>
            </a:pPr>
            <a:endParaRPr lang="en-GB" sz="2000" dirty="0"/>
          </a:p>
          <a:p>
            <a:pPr indent="-257175">
              <a:buAutoNum type="arabicPeriod"/>
            </a:pPr>
            <a:r>
              <a:rPr lang="en-GB" sz="2000" dirty="0"/>
              <a:t>Examining different </a:t>
            </a:r>
            <a:r>
              <a:rPr lang="en-GB" sz="2000" dirty="0" smtClean="0"/>
              <a:t>viewpoints</a:t>
            </a:r>
          </a:p>
          <a:p>
            <a:pPr indent="-257175">
              <a:buAutoNum type="arabicPeriod"/>
            </a:pPr>
            <a:endParaRPr lang="en-US" sz="2000" dirty="0"/>
          </a:p>
          <a:p>
            <a:pPr indent="-257175">
              <a:buAutoNum type="arabicPeriod"/>
            </a:pPr>
            <a:r>
              <a:rPr lang="en-GB" sz="2000" dirty="0"/>
              <a:t>Learning to think from different </a:t>
            </a:r>
            <a:r>
              <a:rPr lang="en-GB" sz="2000" dirty="0" smtClean="0"/>
              <a:t>perspectives</a:t>
            </a:r>
          </a:p>
          <a:p>
            <a:pPr indent="-257175">
              <a:buAutoNum type="arabicPeriod"/>
            </a:pPr>
            <a:endParaRPr lang="en-GB" sz="2000" dirty="0"/>
          </a:p>
          <a:p>
            <a:pPr indent="-257175">
              <a:buAutoNum type="arabicPeriod"/>
            </a:pPr>
            <a:r>
              <a:rPr lang="en-GB" sz="2000" dirty="0"/>
              <a:t>Viewing those opinions that are different from </a:t>
            </a:r>
            <a:r>
              <a:rPr lang="en-GB" sz="2000" dirty="0" smtClean="0"/>
              <a:t>yours</a:t>
            </a:r>
          </a:p>
          <a:p>
            <a:pPr indent="-257175">
              <a:buAutoNum type="arabicPeriod"/>
            </a:pPr>
            <a:endParaRPr lang="en-GB" sz="2000" dirty="0"/>
          </a:p>
          <a:p>
            <a:pPr indent="-257175">
              <a:buAutoNum type="arabicPeriod"/>
            </a:pPr>
            <a:r>
              <a:rPr lang="en-GB" sz="2000" dirty="0"/>
              <a:t>Avoiding automatic responses</a:t>
            </a:r>
          </a:p>
          <a:p>
            <a:endParaRPr lang="en-GB" sz="2000" dirty="0"/>
          </a:p>
        </p:txBody>
      </p:sp>
    </p:spTree>
    <p:extLst>
      <p:ext uri="{BB962C8B-B14F-4D97-AF65-F5344CB8AC3E}">
        <p14:creationId xmlns:p14="http://schemas.microsoft.com/office/powerpoint/2010/main" val="10417828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ECD4D5-D353-4B16-9204-93885EC8463A}"/>
              </a:ext>
            </a:extLst>
          </p:cNvPr>
          <p:cNvSpPr>
            <a:spLocks noGrp="1"/>
          </p:cNvSpPr>
          <p:nvPr>
            <p:ph type="title"/>
          </p:nvPr>
        </p:nvSpPr>
        <p:spPr/>
        <p:txBody>
          <a:bodyPr/>
          <a:lstStyle/>
          <a:p>
            <a:r>
              <a:rPr lang="en-GB" dirty="0"/>
              <a:t>So – what can you do?</a:t>
            </a:r>
          </a:p>
        </p:txBody>
      </p:sp>
      <p:sp>
        <p:nvSpPr>
          <p:cNvPr id="3" name="Content Placeholder 2">
            <a:extLst>
              <a:ext uri="{FF2B5EF4-FFF2-40B4-BE49-F238E27FC236}">
                <a16:creationId xmlns:a16="http://schemas.microsoft.com/office/drawing/2014/main" xmlns="" id="{E16AEE75-C209-47A5-B729-BC07CE9F4F42}"/>
              </a:ext>
            </a:extLst>
          </p:cNvPr>
          <p:cNvSpPr>
            <a:spLocks noGrp="1"/>
          </p:cNvSpPr>
          <p:nvPr>
            <p:ph idx="1"/>
          </p:nvPr>
        </p:nvSpPr>
        <p:spPr>
          <a:xfrm>
            <a:off x="564356" y="2707482"/>
            <a:ext cx="7915931" cy="2727383"/>
          </a:xfrm>
        </p:spPr>
        <p:txBody>
          <a:bodyPr>
            <a:normAutofit fontScale="92500" lnSpcReduction="10000"/>
          </a:bodyPr>
          <a:lstStyle/>
          <a:p>
            <a:r>
              <a:rPr lang="en-GB" sz="2100" dirty="0"/>
              <a:t>Keep an open mind</a:t>
            </a:r>
          </a:p>
          <a:p>
            <a:endParaRPr lang="en-GB" sz="2100" dirty="0"/>
          </a:p>
          <a:p>
            <a:r>
              <a:rPr lang="en-GB" sz="2100" dirty="0"/>
              <a:t>Identify key issues and raise questions</a:t>
            </a:r>
          </a:p>
          <a:p>
            <a:endParaRPr lang="en-GB" sz="2100" dirty="0"/>
          </a:p>
          <a:p>
            <a:r>
              <a:rPr lang="en-GB" sz="2100" dirty="0"/>
              <a:t>Obtain relevant facts</a:t>
            </a:r>
          </a:p>
          <a:p>
            <a:endParaRPr lang="en-GB" sz="2100" dirty="0"/>
          </a:p>
          <a:p>
            <a:r>
              <a:rPr lang="en-GB" sz="2100" dirty="0"/>
              <a:t>Evaluate the findings and form judgements</a:t>
            </a:r>
          </a:p>
        </p:txBody>
      </p:sp>
    </p:spTree>
    <p:extLst>
      <p:ext uri="{BB962C8B-B14F-4D97-AF65-F5344CB8AC3E}">
        <p14:creationId xmlns:p14="http://schemas.microsoft.com/office/powerpoint/2010/main" val="27477738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8B45E3-1AF3-46ED-99EA-08AFF0376854}"/>
              </a:ext>
            </a:extLst>
          </p:cNvPr>
          <p:cNvSpPr>
            <a:spLocks noGrp="1"/>
          </p:cNvSpPr>
          <p:nvPr>
            <p:ph type="title"/>
          </p:nvPr>
        </p:nvSpPr>
        <p:spPr/>
        <p:txBody>
          <a:bodyPr/>
          <a:lstStyle/>
          <a:p>
            <a:r>
              <a:rPr lang="en-GB" dirty="0"/>
              <a:t>What can we KNOW?</a:t>
            </a:r>
          </a:p>
        </p:txBody>
      </p:sp>
      <p:sp>
        <p:nvSpPr>
          <p:cNvPr id="3" name="Text Placeholder 2">
            <a:extLst>
              <a:ext uri="{FF2B5EF4-FFF2-40B4-BE49-F238E27FC236}">
                <a16:creationId xmlns:a16="http://schemas.microsoft.com/office/drawing/2014/main" xmlns="" id="{164EE193-9878-468C-9B46-A0C0318512C8}"/>
              </a:ext>
            </a:extLst>
          </p:cNvPr>
          <p:cNvSpPr>
            <a:spLocks noGrp="1"/>
          </p:cNvSpPr>
          <p:nvPr>
            <p:ph type="body" idx="1"/>
          </p:nvPr>
        </p:nvSpPr>
        <p:spPr/>
        <p:txBody>
          <a:bodyPr/>
          <a:lstStyle/>
          <a:p>
            <a:endParaRPr lang="en-GB"/>
          </a:p>
        </p:txBody>
      </p:sp>
      <p:sp>
        <p:nvSpPr>
          <p:cNvPr id="4" name="Text Placeholder 3">
            <a:extLst>
              <a:ext uri="{FF2B5EF4-FFF2-40B4-BE49-F238E27FC236}">
                <a16:creationId xmlns:a16="http://schemas.microsoft.com/office/drawing/2014/main" xmlns="" id="{182FD67D-DD76-42B9-81DD-0920A382B4FF}"/>
              </a:ext>
            </a:extLst>
          </p:cNvPr>
          <p:cNvSpPr>
            <a:spLocks noGrp="1"/>
          </p:cNvSpPr>
          <p:nvPr>
            <p:ph type="body" sz="quarter" idx="16"/>
          </p:nvPr>
        </p:nvSpPr>
        <p:spPr/>
        <p:txBody>
          <a:bodyPr>
            <a:noAutofit/>
          </a:bodyPr>
          <a:lstStyle/>
          <a:p>
            <a:r>
              <a:rPr lang="en-GB" sz="2100" i="1" dirty="0"/>
              <a:t>“I get frustrated with my Psychology classes. We study the ‘theory’ of this and the ‘principle’ of that. Aren’t there any laws? Why can’t psychologists make up their minds and stop acting like they don’t know anything for sure?”</a:t>
            </a:r>
            <a:endParaRPr lang="en-US" sz="2100" dirty="0"/>
          </a:p>
        </p:txBody>
      </p:sp>
    </p:spTree>
    <p:extLst>
      <p:ext uri="{BB962C8B-B14F-4D97-AF65-F5344CB8AC3E}">
        <p14:creationId xmlns:p14="http://schemas.microsoft.com/office/powerpoint/2010/main" val="26795590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2E21BE-DDFC-46CD-B280-F6BF02F026AE}"/>
              </a:ext>
            </a:extLst>
          </p:cNvPr>
          <p:cNvSpPr>
            <a:spLocks noGrp="1"/>
          </p:cNvSpPr>
          <p:nvPr>
            <p:ph type="ctrTitle"/>
          </p:nvPr>
        </p:nvSpPr>
        <p:spPr/>
        <p:txBody>
          <a:bodyPr/>
          <a:lstStyle/>
          <a:p>
            <a:r>
              <a:rPr lang="en-GB" dirty="0"/>
              <a:t>The use of literature in your assignments</a:t>
            </a:r>
          </a:p>
        </p:txBody>
      </p:sp>
      <p:sp>
        <p:nvSpPr>
          <p:cNvPr id="3" name="Subtitle 2">
            <a:extLst>
              <a:ext uri="{FF2B5EF4-FFF2-40B4-BE49-F238E27FC236}">
                <a16:creationId xmlns:a16="http://schemas.microsoft.com/office/drawing/2014/main" xmlns="" id="{81A5B29B-479F-4F35-AEF9-5809003EC27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025790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1CE7118-35B9-4FA8-9321-9A0D65C24297}"/>
              </a:ext>
            </a:extLst>
          </p:cNvPr>
          <p:cNvSpPr txBox="1">
            <a:spLocks/>
          </p:cNvSpPr>
          <p:nvPr/>
        </p:nvSpPr>
        <p:spPr>
          <a:xfrm>
            <a:off x="685801" y="1293019"/>
            <a:ext cx="6223397" cy="4380469"/>
          </a:xfrm>
          <a:prstGeom prst="rect">
            <a:avLst/>
          </a:prstGeom>
        </p:spPr>
        <p:txBody>
          <a:bodyPr anchor="t">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sz="2100" dirty="0"/>
              <a:t>You need to research the question and the answer</a:t>
            </a:r>
            <a:r>
              <a:rPr lang="en-US" sz="2100" dirty="0">
                <a:latin typeface="+mn-ea"/>
                <a:cs typeface="+mn-ea"/>
              </a:rPr>
              <a:t/>
            </a:r>
            <a:br>
              <a:rPr lang="en-US" sz="2100" dirty="0">
                <a:latin typeface="+mn-ea"/>
                <a:cs typeface="+mn-ea"/>
              </a:rPr>
            </a:br>
            <a:r>
              <a:rPr lang="en-US" sz="2100" dirty="0">
                <a:latin typeface="+mn-ea"/>
                <a:cs typeface="+mn-ea"/>
              </a:rPr>
              <a:t/>
            </a:r>
            <a:br>
              <a:rPr lang="en-US" sz="2100" dirty="0">
                <a:latin typeface="+mn-ea"/>
                <a:cs typeface="+mn-ea"/>
              </a:rPr>
            </a:br>
            <a:endParaRPr lang="en-GB" sz="2100" dirty="0"/>
          </a:p>
          <a:p>
            <a:pPr marL="642938" lvl="3">
              <a:buFont typeface="Wingdings 2"/>
              <a:buChar char=""/>
            </a:pPr>
            <a:r>
              <a:rPr lang="en-GB" sz="1800" dirty="0"/>
              <a:t>Find evidence that directly relates to the project title</a:t>
            </a:r>
          </a:p>
          <a:p>
            <a:pPr marL="642938" lvl="3">
              <a:buFont typeface="Wingdings 2"/>
              <a:buChar char=""/>
            </a:pPr>
            <a:r>
              <a:rPr lang="en-GB" sz="1800" dirty="0"/>
              <a:t>Literature in Psychology is complex…</a:t>
            </a:r>
          </a:p>
          <a:p>
            <a:pPr marL="642938" lvl="3">
              <a:buFont typeface="Wingdings 2"/>
              <a:buChar char=""/>
            </a:pPr>
            <a:r>
              <a:rPr lang="en-GB" sz="1800" dirty="0"/>
              <a:t>Many sources offer differing opinions – you are looking for as many opinions as possible to present a </a:t>
            </a:r>
            <a:r>
              <a:rPr lang="en-GB" sz="1800" b="1" u="sng" dirty="0">
                <a:solidFill>
                  <a:schemeClr val="accent2">
                    <a:lumMod val="60000"/>
                    <a:lumOff val="40000"/>
                  </a:schemeClr>
                </a:solidFill>
              </a:rPr>
              <a:t>balanced</a:t>
            </a:r>
            <a:r>
              <a:rPr lang="en-GB" sz="1800" dirty="0"/>
              <a:t> argument and to come up with your own </a:t>
            </a:r>
            <a:r>
              <a:rPr lang="en-GB" sz="1800" b="1" u="sng" dirty="0">
                <a:solidFill>
                  <a:schemeClr val="accent2">
                    <a:lumMod val="60000"/>
                    <a:lumOff val="40000"/>
                  </a:schemeClr>
                </a:solidFill>
              </a:rPr>
              <a:t>informed</a:t>
            </a:r>
            <a:r>
              <a:rPr lang="en-GB" sz="1800" dirty="0"/>
              <a:t> opinion.</a:t>
            </a:r>
          </a:p>
          <a:p>
            <a:pPr marL="0" indent="0">
              <a:buNone/>
            </a:pPr>
            <a:r>
              <a:rPr lang="en-US" sz="2100" dirty="0">
                <a:latin typeface="+mn-ea"/>
                <a:cs typeface="+mn-ea"/>
              </a:rPr>
              <a:t/>
            </a:r>
            <a:br>
              <a:rPr lang="en-US" sz="2100" dirty="0">
                <a:latin typeface="+mn-ea"/>
                <a:cs typeface="+mn-ea"/>
              </a:rPr>
            </a:br>
            <a:endParaRPr lang="en-US" sz="2100" dirty="0"/>
          </a:p>
        </p:txBody>
      </p:sp>
      <p:pic>
        <p:nvPicPr>
          <p:cNvPr id="4" name="Picture 4">
            <a:extLst>
              <a:ext uri="{FF2B5EF4-FFF2-40B4-BE49-F238E27FC236}">
                <a16:creationId xmlns:a16="http://schemas.microsoft.com/office/drawing/2014/main" xmlns="" id="{CC2B0C0E-069D-430F-8BCA-FC3F50FB07A3}"/>
              </a:ext>
            </a:extLst>
          </p:cNvPr>
          <p:cNvPicPr>
            <a:picLocks noChangeAspect="1"/>
          </p:cNvPicPr>
          <p:nvPr/>
        </p:nvPicPr>
        <p:blipFill>
          <a:blip r:embed="rId2"/>
          <a:stretch>
            <a:fillRect/>
          </a:stretch>
        </p:blipFill>
        <p:spPr>
          <a:xfrm>
            <a:off x="7475131" y="213670"/>
            <a:ext cx="1350169" cy="1907381"/>
          </a:xfrm>
          <a:prstGeom prst="rect">
            <a:avLst/>
          </a:prstGeom>
        </p:spPr>
      </p:pic>
    </p:spTree>
    <p:extLst>
      <p:ext uri="{BB962C8B-B14F-4D97-AF65-F5344CB8AC3E}">
        <p14:creationId xmlns:p14="http://schemas.microsoft.com/office/powerpoint/2010/main" val="40098700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EA6A9DF4-2814-46E0-A47B-3B3AB5354C28}"/>
              </a:ext>
            </a:extLst>
          </p:cNvPr>
          <p:cNvPicPr>
            <a:picLocks noChangeAspect="1"/>
          </p:cNvPicPr>
          <p:nvPr/>
        </p:nvPicPr>
        <p:blipFill>
          <a:blip r:embed="rId2"/>
          <a:stretch>
            <a:fillRect/>
          </a:stretch>
        </p:blipFill>
        <p:spPr>
          <a:xfrm>
            <a:off x="7299754" y="270304"/>
            <a:ext cx="1607344" cy="1607344"/>
          </a:xfrm>
          <a:prstGeom prst="rect">
            <a:avLst/>
          </a:prstGeom>
        </p:spPr>
      </p:pic>
      <p:sp>
        <p:nvSpPr>
          <p:cNvPr id="7" name="Content Placeholder 2">
            <a:extLst>
              <a:ext uri="{FF2B5EF4-FFF2-40B4-BE49-F238E27FC236}">
                <a16:creationId xmlns:a16="http://schemas.microsoft.com/office/drawing/2014/main" xmlns="" id="{5EBB5F70-9DCB-407D-94D7-FDCB432035E3}"/>
              </a:ext>
            </a:extLst>
          </p:cNvPr>
          <p:cNvSpPr txBox="1">
            <a:spLocks/>
          </p:cNvSpPr>
          <p:nvPr/>
        </p:nvSpPr>
        <p:spPr>
          <a:xfrm>
            <a:off x="557213" y="2085975"/>
            <a:ext cx="6223397" cy="2967389"/>
          </a:xfrm>
          <a:prstGeom prst="rect">
            <a:avLst/>
          </a:prstGeom>
        </p:spPr>
        <p:txBody>
          <a:bodyPr anchor="t">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sz="2100" dirty="0"/>
              <a:t>Your work throughout your degree will draw upon evidence from research studies</a:t>
            </a:r>
          </a:p>
          <a:p>
            <a:endParaRPr lang="en-GB" sz="2100" dirty="0"/>
          </a:p>
          <a:p>
            <a:r>
              <a:rPr lang="en-GB" sz="2100" dirty="0"/>
              <a:t>You will judge theories, models, principles, statements, etc. In Psychology based upon research evidence that supports (or does not support!) them.</a:t>
            </a:r>
          </a:p>
        </p:txBody>
      </p:sp>
    </p:spTree>
    <p:extLst>
      <p:ext uri="{BB962C8B-B14F-4D97-AF65-F5344CB8AC3E}">
        <p14:creationId xmlns:p14="http://schemas.microsoft.com/office/powerpoint/2010/main" val="40126644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E1E93317-74E6-4921-9A3E-830CC64CB3BA}"/>
              </a:ext>
            </a:extLst>
          </p:cNvPr>
          <p:cNvPicPr>
            <a:picLocks noChangeAspect="1"/>
          </p:cNvPicPr>
          <p:nvPr/>
        </p:nvPicPr>
        <p:blipFill>
          <a:blip r:embed="rId2"/>
          <a:stretch>
            <a:fillRect/>
          </a:stretch>
        </p:blipFill>
        <p:spPr>
          <a:xfrm>
            <a:off x="7665244" y="229116"/>
            <a:ext cx="1228725" cy="1621631"/>
          </a:xfrm>
          <a:prstGeom prst="rect">
            <a:avLst/>
          </a:prstGeom>
        </p:spPr>
      </p:pic>
      <p:sp>
        <p:nvSpPr>
          <p:cNvPr id="5" name="Content Placeholder 2">
            <a:extLst>
              <a:ext uri="{FF2B5EF4-FFF2-40B4-BE49-F238E27FC236}">
                <a16:creationId xmlns:a16="http://schemas.microsoft.com/office/drawing/2014/main" xmlns="" id="{095091C9-68A9-40CB-8357-788379DECFC1}"/>
              </a:ext>
            </a:extLst>
          </p:cNvPr>
          <p:cNvSpPr txBox="1">
            <a:spLocks/>
          </p:cNvSpPr>
          <p:nvPr/>
        </p:nvSpPr>
        <p:spPr>
          <a:xfrm>
            <a:off x="560717" y="2086513"/>
            <a:ext cx="6223397" cy="2967389"/>
          </a:xfrm>
          <a:prstGeom prst="rect">
            <a:avLst/>
          </a:prstGeom>
        </p:spPr>
        <p:txBody>
          <a:bodyPr anchor="t">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sz="2100" dirty="0"/>
              <a:t>If you don’t understand a concept or argument, find something that explains it in a way that you can understand</a:t>
            </a:r>
          </a:p>
          <a:p>
            <a:pPr marL="0" indent="0">
              <a:buNone/>
            </a:pPr>
            <a:r>
              <a:rPr lang="en-US" sz="1350" dirty="0">
                <a:latin typeface="+mn-ea"/>
                <a:cs typeface="+mn-ea"/>
              </a:rPr>
              <a:t/>
            </a:r>
            <a:br>
              <a:rPr lang="en-US" sz="1350" dirty="0">
                <a:latin typeface="+mn-ea"/>
                <a:cs typeface="+mn-ea"/>
              </a:rPr>
            </a:br>
            <a:endParaRPr lang="en-US" sz="1400" dirty="0"/>
          </a:p>
          <a:p>
            <a:pPr marL="600075" lvl="2">
              <a:buFont typeface="Wingdings 2"/>
            </a:pPr>
            <a:r>
              <a:rPr lang="en-GB" sz="1800" dirty="0"/>
              <a:t>But then bring that understanding forward again to the article you are using</a:t>
            </a:r>
          </a:p>
          <a:p>
            <a:endParaRPr lang="en-GB" sz="2100" dirty="0"/>
          </a:p>
        </p:txBody>
      </p:sp>
    </p:spTree>
    <p:extLst>
      <p:ext uri="{BB962C8B-B14F-4D97-AF65-F5344CB8AC3E}">
        <p14:creationId xmlns:p14="http://schemas.microsoft.com/office/powerpoint/2010/main" val="9255223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51BFB08F-7CAB-4E2F-964D-E46940D050EF}"/>
              </a:ext>
            </a:extLst>
          </p:cNvPr>
          <p:cNvPicPr>
            <a:picLocks noChangeAspect="1"/>
          </p:cNvPicPr>
          <p:nvPr/>
        </p:nvPicPr>
        <p:blipFill>
          <a:blip r:embed="rId2"/>
          <a:stretch>
            <a:fillRect/>
          </a:stretch>
        </p:blipFill>
        <p:spPr>
          <a:xfrm>
            <a:off x="7440442" y="188441"/>
            <a:ext cx="1485900" cy="1735931"/>
          </a:xfrm>
          <a:prstGeom prst="rect">
            <a:avLst/>
          </a:prstGeom>
        </p:spPr>
      </p:pic>
      <p:sp>
        <p:nvSpPr>
          <p:cNvPr id="5" name="Content Placeholder 2">
            <a:extLst>
              <a:ext uri="{FF2B5EF4-FFF2-40B4-BE49-F238E27FC236}">
                <a16:creationId xmlns:a16="http://schemas.microsoft.com/office/drawing/2014/main" xmlns="" id="{D92E232A-FD8F-4E65-9FD0-36AE4F212BFD}"/>
              </a:ext>
            </a:extLst>
          </p:cNvPr>
          <p:cNvSpPr txBox="1">
            <a:spLocks/>
          </p:cNvSpPr>
          <p:nvPr/>
        </p:nvSpPr>
        <p:spPr>
          <a:xfrm>
            <a:off x="464344" y="1114425"/>
            <a:ext cx="6223397" cy="2967389"/>
          </a:xfrm>
          <a:prstGeom prst="rect">
            <a:avLst/>
          </a:prstGeom>
        </p:spPr>
        <p:txBody>
          <a:bodyPr anchor="t">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714375" indent="-285750"/>
            <a:r>
              <a:rPr lang="en-GB" dirty="0"/>
              <a:t>A single piece of research cannot just be considered on its</a:t>
            </a:r>
            <a:r>
              <a:rPr lang="en-GB" dirty="0">
                <a:latin typeface="Century Gothic"/>
                <a:cs typeface="+mn-ea"/>
              </a:rPr>
              <a:t> </a:t>
            </a:r>
            <a:r>
              <a:rPr lang="en-GB" dirty="0" smtClean="0"/>
              <a:t>own</a:t>
            </a:r>
          </a:p>
          <a:p>
            <a:pPr marL="714375" indent="-285750"/>
            <a:endParaRPr lang="en-GB" dirty="0"/>
          </a:p>
          <a:p>
            <a:pPr marL="714375" indent="-285750"/>
            <a:r>
              <a:rPr lang="en-GB" dirty="0"/>
              <a:t>It is important to view the piece in its relation to a broader picture</a:t>
            </a:r>
          </a:p>
          <a:p>
            <a:pPr marL="600075" lvl="2">
              <a:buFont typeface="Wingdings 2"/>
            </a:pPr>
            <a:endParaRPr lang="en-GB" sz="1650" dirty="0"/>
          </a:p>
          <a:p>
            <a:endParaRPr lang="en-GB" sz="2100" dirty="0"/>
          </a:p>
        </p:txBody>
      </p:sp>
      <p:pic>
        <p:nvPicPr>
          <p:cNvPr id="6" name="Picture 6">
            <a:extLst>
              <a:ext uri="{FF2B5EF4-FFF2-40B4-BE49-F238E27FC236}">
                <a16:creationId xmlns:a16="http://schemas.microsoft.com/office/drawing/2014/main" xmlns="" id="{98C9D937-CA68-4739-8ACD-07DF7994B587}"/>
              </a:ext>
            </a:extLst>
          </p:cNvPr>
          <p:cNvPicPr>
            <a:picLocks noChangeAspect="1"/>
          </p:cNvPicPr>
          <p:nvPr/>
        </p:nvPicPr>
        <p:blipFill>
          <a:blip r:embed="rId3"/>
          <a:stretch>
            <a:fillRect/>
          </a:stretch>
        </p:blipFill>
        <p:spPr>
          <a:xfrm>
            <a:off x="464344" y="3564036"/>
            <a:ext cx="3586163" cy="2428875"/>
          </a:xfrm>
          <a:prstGeom prst="rect">
            <a:avLst/>
          </a:prstGeom>
        </p:spPr>
      </p:pic>
      <p:sp>
        <p:nvSpPr>
          <p:cNvPr id="8" name="TextBox 7">
            <a:extLst>
              <a:ext uri="{FF2B5EF4-FFF2-40B4-BE49-F238E27FC236}">
                <a16:creationId xmlns:a16="http://schemas.microsoft.com/office/drawing/2014/main" xmlns="" id="{382692C9-C6DE-4E85-A13B-2585E702B935}"/>
              </a:ext>
            </a:extLst>
          </p:cNvPr>
          <p:cNvSpPr txBox="1"/>
          <p:nvPr/>
        </p:nvSpPr>
        <p:spPr>
          <a:xfrm>
            <a:off x="5342660" y="3687252"/>
            <a:ext cx="2733026" cy="2008242"/>
          </a:xfrm>
          <a:prstGeom prst="rect">
            <a:avLst/>
          </a:prstGeom>
          <a:solidFill>
            <a:schemeClr val="accent1">
              <a:lumMod val="20000"/>
              <a:lumOff val="80000"/>
            </a:schemeClr>
          </a:solidFill>
          <a:ln w="28575">
            <a:solidFill>
              <a:schemeClr val="tx1"/>
            </a:solidFill>
            <a:prstDash val="sysDot"/>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a:solidFill>
                  <a:srgbClr val="00948C"/>
                </a:solidFill>
              </a:rPr>
              <a:t>A research study can be viewed as a piece of a mosaic – the pattern only emerges when standing and looking at the mosaic as a whole!</a:t>
            </a:r>
            <a:endParaRPr lang="en-GB" sz="1350">
              <a:solidFill>
                <a:srgbClr val="00948C"/>
              </a:solidFill>
            </a:endParaRPr>
          </a:p>
        </p:txBody>
      </p:sp>
    </p:spTree>
    <p:extLst>
      <p:ext uri="{BB962C8B-B14F-4D97-AF65-F5344CB8AC3E}">
        <p14:creationId xmlns:p14="http://schemas.microsoft.com/office/powerpoint/2010/main" val="23413337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08876" y="331227"/>
            <a:ext cx="5726248"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The Assessments</a:t>
            </a:r>
            <a:endParaRPr lang="en-US" sz="5400" b="1" cap="none" spc="0" dirty="0">
              <a:ln w="22225">
                <a:solidFill>
                  <a:schemeClr val="accent2"/>
                </a:solidFill>
                <a:prstDash val="solid"/>
              </a:ln>
              <a:solidFill>
                <a:schemeClr val="accent2">
                  <a:lumMod val="40000"/>
                  <a:lumOff val="60000"/>
                </a:schemeClr>
              </a:solidFill>
              <a:effectLst/>
            </a:endParaRPr>
          </a:p>
        </p:txBody>
      </p:sp>
      <p:graphicFrame>
        <p:nvGraphicFramePr>
          <p:cNvPr id="4" name="Table 3">
            <a:extLst>
              <a:ext uri="{FF2B5EF4-FFF2-40B4-BE49-F238E27FC236}">
                <a16:creationId xmlns:a16="http://schemas.microsoft.com/office/drawing/2014/main" xmlns="" id="{A96E1679-BCB7-489E-B401-25952FE992BB}"/>
              </a:ext>
            </a:extLst>
          </p:cNvPr>
          <p:cNvGraphicFramePr>
            <a:graphicFrameLocks noGrp="1"/>
          </p:cNvGraphicFramePr>
          <p:nvPr>
            <p:extLst>
              <p:ext uri="{D42A27DB-BD31-4B8C-83A1-F6EECF244321}">
                <p14:modId xmlns:p14="http://schemas.microsoft.com/office/powerpoint/2010/main" val="717752222"/>
              </p:ext>
            </p:extLst>
          </p:nvPr>
        </p:nvGraphicFramePr>
        <p:xfrm>
          <a:off x="442913" y="2225762"/>
          <a:ext cx="8258174" cy="3179185"/>
        </p:xfrm>
        <a:graphic>
          <a:graphicData uri="http://schemas.openxmlformats.org/drawingml/2006/table">
            <a:tbl>
              <a:tblPr firstRow="1" bandRow="1">
                <a:tableStyleId>{5C22544A-7EE6-4342-B048-85BDC9FD1C3A}</a:tableStyleId>
              </a:tblPr>
              <a:tblGrid>
                <a:gridCol w="5843587">
                  <a:extLst>
                    <a:ext uri="{9D8B030D-6E8A-4147-A177-3AD203B41FA5}">
                      <a16:colId xmlns:a16="http://schemas.microsoft.com/office/drawing/2014/main" xmlns="" val="717961836"/>
                    </a:ext>
                  </a:extLst>
                </a:gridCol>
                <a:gridCol w="2414587">
                  <a:extLst>
                    <a:ext uri="{9D8B030D-6E8A-4147-A177-3AD203B41FA5}">
                      <a16:colId xmlns:a16="http://schemas.microsoft.com/office/drawing/2014/main" xmlns="" val="1996105474"/>
                    </a:ext>
                  </a:extLst>
                </a:gridCol>
              </a:tblGrid>
              <a:tr h="441554">
                <a:tc>
                  <a:txBody>
                    <a:bodyPr/>
                    <a:lstStyle/>
                    <a:p>
                      <a:pPr rtl="0" fontAlgn="t">
                        <a:spcBef>
                          <a:spcPts val="0"/>
                        </a:spcBef>
                        <a:spcAft>
                          <a:spcPts val="0"/>
                        </a:spcAft>
                      </a:pPr>
                      <a:r>
                        <a:rPr lang="en-GB" sz="1400" dirty="0">
                          <a:effectLst/>
                        </a:rPr>
                        <a:t>Assessment</a:t>
                      </a:r>
                      <a:endParaRPr lang="en-GB" sz="1000" dirty="0">
                        <a:effectLst/>
                      </a:endParaRPr>
                    </a:p>
                  </a:txBody>
                  <a:tcPr marL="71438" marR="71438" marT="35719" marB="35719"/>
                </a:tc>
                <a:tc>
                  <a:txBody>
                    <a:bodyPr/>
                    <a:lstStyle/>
                    <a:p>
                      <a:pPr rtl="0" fontAlgn="t">
                        <a:spcBef>
                          <a:spcPts val="0"/>
                        </a:spcBef>
                        <a:spcAft>
                          <a:spcPts val="0"/>
                        </a:spcAft>
                      </a:pPr>
                      <a:r>
                        <a:rPr lang="en-GB" sz="1400" dirty="0">
                          <a:effectLst/>
                        </a:rPr>
                        <a:t>Due date</a:t>
                      </a:r>
                      <a:endParaRPr lang="en-GB" sz="1000" dirty="0">
                        <a:effectLst/>
                      </a:endParaRPr>
                    </a:p>
                  </a:txBody>
                  <a:tcPr marL="71438" marR="71438" marT="35719" marB="35719"/>
                </a:tc>
                <a:extLst>
                  <a:ext uri="{0D108BD9-81ED-4DB2-BD59-A6C34878D82A}">
                    <a16:rowId xmlns:a16="http://schemas.microsoft.com/office/drawing/2014/main" xmlns="" val="289938404"/>
                  </a:ext>
                </a:extLst>
              </a:tr>
              <a:tr h="765359">
                <a:tc>
                  <a:txBody>
                    <a:bodyPr/>
                    <a:lstStyle/>
                    <a:p>
                      <a:pPr algn="ctr" rtl="0" fontAlgn="base">
                        <a:spcBef>
                          <a:spcPts val="0"/>
                        </a:spcBef>
                        <a:spcAft>
                          <a:spcPts val="0"/>
                        </a:spcAft>
                        <a:buFont typeface="+mj-lt"/>
                        <a:buAutoNum type="arabicPeriod"/>
                      </a:pPr>
                      <a:r>
                        <a:rPr lang="en-GB" sz="1400" dirty="0">
                          <a:effectLst/>
                        </a:rPr>
                        <a:t>1,500 word quantitative report – calculating and reporting a t-test exploring the recognition of faces</a:t>
                      </a:r>
                      <a:endParaRPr lang="en-GB" sz="1400" i="1" dirty="0">
                        <a:effectLst/>
                      </a:endParaRPr>
                    </a:p>
                  </a:txBody>
                  <a:tcPr marL="71438" marR="71438" marT="35719" marB="35719" anchor="ctr"/>
                </a:tc>
                <a:tc>
                  <a:txBody>
                    <a:bodyPr/>
                    <a:lstStyle/>
                    <a:p>
                      <a:pPr rtl="0" fontAlgn="t">
                        <a:spcBef>
                          <a:spcPts val="0"/>
                        </a:spcBef>
                        <a:spcAft>
                          <a:spcPts val="0"/>
                        </a:spcAft>
                      </a:pPr>
                      <a:r>
                        <a:rPr lang="en-GB" sz="1400" dirty="0">
                          <a:effectLst/>
                        </a:rPr>
                        <a:t>12pm Tuesday 13th March 2018</a:t>
                      </a:r>
                    </a:p>
                  </a:txBody>
                  <a:tcPr marL="71438" marR="71438" marT="35719" marB="35719"/>
                </a:tc>
                <a:extLst>
                  <a:ext uri="{0D108BD9-81ED-4DB2-BD59-A6C34878D82A}">
                    <a16:rowId xmlns:a16="http://schemas.microsoft.com/office/drawing/2014/main" xmlns="" val="2675111287"/>
                  </a:ext>
                </a:extLst>
              </a:tr>
              <a:tr h="765359">
                <a:tc>
                  <a:txBody>
                    <a:bodyPr/>
                    <a:lstStyle/>
                    <a:p>
                      <a:pPr algn="ctr" rtl="0" fontAlgn="ctr">
                        <a:spcBef>
                          <a:spcPts val="0"/>
                        </a:spcBef>
                        <a:spcAft>
                          <a:spcPts val="0"/>
                        </a:spcAft>
                      </a:pPr>
                      <a:r>
                        <a:rPr lang="en-GB" sz="1400" dirty="0">
                          <a:effectLst/>
                        </a:rPr>
                        <a:t>2.   1,500 word quantitative report – correlation exploring sensation seeking and risky driving behaviour</a:t>
                      </a:r>
                      <a:endParaRPr lang="en-GB" sz="1000" dirty="0">
                        <a:effectLst/>
                      </a:endParaRPr>
                    </a:p>
                  </a:txBody>
                  <a:tcPr marL="71438" marR="71438" marT="35719" marB="35719" anchor="ctr"/>
                </a:tc>
                <a:tc>
                  <a:txBody>
                    <a:bodyPr/>
                    <a:lstStyle/>
                    <a:p>
                      <a:pPr rtl="0" fontAlgn="t">
                        <a:spcBef>
                          <a:spcPts val="0"/>
                        </a:spcBef>
                        <a:spcAft>
                          <a:spcPts val="0"/>
                        </a:spcAft>
                      </a:pPr>
                      <a:r>
                        <a:rPr lang="en-GB" sz="1400">
                          <a:effectLst/>
                        </a:rPr>
                        <a:t>12pm Tuesday 1st May 2018</a:t>
                      </a:r>
                      <a:endParaRPr lang="en-GB" sz="800" baseline="30000">
                        <a:effectLst/>
                      </a:endParaRPr>
                    </a:p>
                  </a:txBody>
                  <a:tcPr marL="71438" marR="71438" marT="35719" marB="35719"/>
                </a:tc>
                <a:extLst>
                  <a:ext uri="{0D108BD9-81ED-4DB2-BD59-A6C34878D82A}">
                    <a16:rowId xmlns:a16="http://schemas.microsoft.com/office/drawing/2014/main" xmlns="" val="3305761196"/>
                  </a:ext>
                </a:extLst>
              </a:tr>
              <a:tr h="441554">
                <a:tc>
                  <a:txBody>
                    <a:bodyPr/>
                    <a:lstStyle/>
                    <a:p>
                      <a:pPr algn="ctr" rtl="0" fontAlgn="ctr">
                        <a:spcBef>
                          <a:spcPts val="0"/>
                        </a:spcBef>
                        <a:spcAft>
                          <a:spcPts val="0"/>
                        </a:spcAft>
                      </a:pPr>
                      <a:r>
                        <a:rPr lang="en-GB" sz="1400" dirty="0">
                          <a:effectLst/>
                        </a:rPr>
                        <a:t>3.   1 hour open book exam</a:t>
                      </a:r>
                      <a:endParaRPr lang="en-GB" sz="1000" dirty="0">
                        <a:effectLst/>
                      </a:endParaRPr>
                    </a:p>
                  </a:txBody>
                  <a:tcPr marL="71438" marR="71438" marT="35719" marB="35719" anchor="ctr"/>
                </a:tc>
                <a:tc>
                  <a:txBody>
                    <a:bodyPr/>
                    <a:lstStyle/>
                    <a:p>
                      <a:pPr rtl="0" fontAlgn="t">
                        <a:spcBef>
                          <a:spcPts val="0"/>
                        </a:spcBef>
                        <a:spcAft>
                          <a:spcPts val="0"/>
                        </a:spcAft>
                      </a:pPr>
                      <a:r>
                        <a:rPr lang="en-GB" sz="1400" dirty="0">
                          <a:effectLst/>
                        </a:rPr>
                        <a:t>May 2018</a:t>
                      </a:r>
                      <a:endParaRPr lang="en-GB" sz="800" baseline="30000" dirty="0">
                        <a:effectLst/>
                      </a:endParaRPr>
                    </a:p>
                  </a:txBody>
                  <a:tcPr marL="71438" marR="71438" marT="35719" marB="35719"/>
                </a:tc>
                <a:extLst>
                  <a:ext uri="{0D108BD9-81ED-4DB2-BD59-A6C34878D82A}">
                    <a16:rowId xmlns:a16="http://schemas.microsoft.com/office/drawing/2014/main" xmlns="" val="2693672889"/>
                  </a:ext>
                </a:extLst>
              </a:tr>
              <a:tr h="765359">
                <a:tc>
                  <a:txBody>
                    <a:bodyPr/>
                    <a:lstStyle/>
                    <a:p>
                      <a:pPr algn="ctr" rtl="0" fontAlgn="ctr">
                        <a:spcBef>
                          <a:spcPts val="0"/>
                        </a:spcBef>
                        <a:spcAft>
                          <a:spcPts val="0"/>
                        </a:spcAft>
                      </a:pPr>
                      <a:r>
                        <a:rPr lang="en-GB" sz="1400" dirty="0">
                          <a:effectLst/>
                        </a:rPr>
                        <a:t>4. 4 hours research participation plus 500 word reflective log</a:t>
                      </a:r>
                      <a:endParaRPr lang="en-GB" sz="1000" dirty="0">
                        <a:effectLst/>
                      </a:endParaRPr>
                    </a:p>
                  </a:txBody>
                  <a:tcPr marL="71438" marR="71438" marT="35719" marB="35719" anchor="ctr"/>
                </a:tc>
                <a:tc>
                  <a:txBody>
                    <a:bodyPr/>
                    <a:lstStyle/>
                    <a:p>
                      <a:pPr rtl="0" fontAlgn="t">
                        <a:spcBef>
                          <a:spcPts val="0"/>
                        </a:spcBef>
                        <a:spcAft>
                          <a:spcPts val="0"/>
                        </a:spcAft>
                      </a:pPr>
                      <a:r>
                        <a:rPr lang="en-GB" sz="1400" dirty="0">
                          <a:effectLst/>
                        </a:rPr>
                        <a:t>12pm Tuesday 27</a:t>
                      </a:r>
                      <a:r>
                        <a:rPr lang="en-GB" sz="800" baseline="30000" dirty="0">
                          <a:effectLst/>
                        </a:rPr>
                        <a:t>th</a:t>
                      </a:r>
                      <a:r>
                        <a:rPr lang="en-GB" sz="1400" dirty="0">
                          <a:effectLst/>
                        </a:rPr>
                        <a:t> March 2018</a:t>
                      </a:r>
                      <a:endParaRPr lang="en-GB" sz="1000" dirty="0">
                        <a:effectLst/>
                      </a:endParaRPr>
                    </a:p>
                  </a:txBody>
                  <a:tcPr marL="71438" marR="71438" marT="35719" marB="35719"/>
                </a:tc>
                <a:extLst>
                  <a:ext uri="{0D108BD9-81ED-4DB2-BD59-A6C34878D82A}">
                    <a16:rowId xmlns:a16="http://schemas.microsoft.com/office/drawing/2014/main" xmlns="" val="3314571074"/>
                  </a:ext>
                </a:extLst>
              </a:tr>
            </a:tbl>
          </a:graphicData>
        </a:graphic>
      </p:graphicFrame>
    </p:spTree>
    <p:extLst>
      <p:ext uri="{BB962C8B-B14F-4D97-AF65-F5344CB8AC3E}">
        <p14:creationId xmlns:p14="http://schemas.microsoft.com/office/powerpoint/2010/main" val="128030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8D0FCC-EE02-460F-833E-B0C79E392C1C}"/>
              </a:ext>
            </a:extLst>
          </p:cNvPr>
          <p:cNvSpPr>
            <a:spLocks noGrp="1"/>
          </p:cNvSpPr>
          <p:nvPr>
            <p:ph type="title"/>
          </p:nvPr>
        </p:nvSpPr>
        <p:spPr/>
        <p:txBody>
          <a:bodyPr/>
          <a:lstStyle/>
          <a:p>
            <a:r>
              <a:rPr lang="en-GB" dirty="0" smtClean="0"/>
              <a:t>Assessment 4</a:t>
            </a:r>
            <a:endParaRPr lang="en-GB" dirty="0"/>
          </a:p>
        </p:txBody>
      </p:sp>
      <p:sp>
        <p:nvSpPr>
          <p:cNvPr id="3" name="Text Placeholder 2">
            <a:extLst>
              <a:ext uri="{FF2B5EF4-FFF2-40B4-BE49-F238E27FC236}">
                <a16:creationId xmlns:a16="http://schemas.microsoft.com/office/drawing/2014/main" xmlns="" id="{3E6597EF-CAE9-4B6E-84A1-258ACE8BD6B7}"/>
              </a:ext>
            </a:extLst>
          </p:cNvPr>
          <p:cNvSpPr>
            <a:spLocks noGrp="1"/>
          </p:cNvSpPr>
          <p:nvPr>
            <p:ph type="body" idx="1"/>
          </p:nvPr>
        </p:nvSpPr>
        <p:spPr/>
        <p:txBody>
          <a:bodyPr/>
          <a:lstStyle/>
          <a:p>
            <a:r>
              <a:rPr lang="en-GB" sz="1800" b="1" dirty="0">
                <a:solidFill>
                  <a:srgbClr val="C0FFFB"/>
                </a:solidFill>
              </a:rPr>
              <a:t>4 hours research participation</a:t>
            </a:r>
          </a:p>
        </p:txBody>
      </p:sp>
      <p:sp>
        <p:nvSpPr>
          <p:cNvPr id="4" name="Content Placeholder 3">
            <a:extLst>
              <a:ext uri="{FF2B5EF4-FFF2-40B4-BE49-F238E27FC236}">
                <a16:creationId xmlns:a16="http://schemas.microsoft.com/office/drawing/2014/main" xmlns="" id="{63201E02-25CC-4B28-A769-93D2CA46F726}"/>
              </a:ext>
            </a:extLst>
          </p:cNvPr>
          <p:cNvSpPr>
            <a:spLocks noGrp="1"/>
          </p:cNvSpPr>
          <p:nvPr>
            <p:ph sz="half" idx="2"/>
          </p:nvPr>
        </p:nvSpPr>
        <p:spPr/>
        <p:txBody>
          <a:bodyPr>
            <a:normAutofit fontScale="92500" lnSpcReduction="20000"/>
          </a:bodyPr>
          <a:lstStyle/>
          <a:p>
            <a:endParaRPr lang="en-GB" dirty="0"/>
          </a:p>
          <a:p>
            <a:r>
              <a:rPr lang="en-GB" dirty="0"/>
              <a:t>4 hours = 16 credits</a:t>
            </a:r>
          </a:p>
          <a:p>
            <a:pPr lvl="1"/>
            <a:r>
              <a:rPr lang="en-GB" dirty="0"/>
              <a:t>1 credit per 15 minutes</a:t>
            </a:r>
          </a:p>
          <a:p>
            <a:pPr lvl="1"/>
            <a:endParaRPr lang="en-GB" dirty="0"/>
          </a:p>
          <a:p>
            <a:r>
              <a:rPr lang="en-GB" dirty="0"/>
              <a:t>You should all have attended EMS training and started to collect credits by now – failure to </a:t>
            </a:r>
            <a:r>
              <a:rPr lang="en-GB" dirty="0" smtClean="0"/>
              <a:t>attend </a:t>
            </a:r>
            <a:r>
              <a:rPr lang="en-GB" dirty="0"/>
              <a:t>the training means you cannot complete this element of assessment and you will be required to write an alternative essay</a:t>
            </a:r>
          </a:p>
        </p:txBody>
      </p:sp>
      <p:sp>
        <p:nvSpPr>
          <p:cNvPr id="5" name="Text Placeholder 4">
            <a:extLst>
              <a:ext uri="{FF2B5EF4-FFF2-40B4-BE49-F238E27FC236}">
                <a16:creationId xmlns:a16="http://schemas.microsoft.com/office/drawing/2014/main" xmlns="" id="{6CD41968-E96D-48F7-81F0-D9E0E658BC26}"/>
              </a:ext>
            </a:extLst>
          </p:cNvPr>
          <p:cNvSpPr>
            <a:spLocks noGrp="1"/>
          </p:cNvSpPr>
          <p:nvPr>
            <p:ph type="body" sz="quarter" idx="3"/>
          </p:nvPr>
        </p:nvSpPr>
        <p:spPr/>
        <p:txBody>
          <a:bodyPr/>
          <a:lstStyle/>
          <a:p>
            <a:r>
              <a:rPr lang="en-GB" sz="1800" b="1" dirty="0">
                <a:solidFill>
                  <a:srgbClr val="C0FFFB"/>
                </a:solidFill>
              </a:rPr>
              <a:t>500 word reflective log</a:t>
            </a:r>
          </a:p>
        </p:txBody>
      </p:sp>
      <p:sp>
        <p:nvSpPr>
          <p:cNvPr id="6" name="Content Placeholder 5">
            <a:extLst>
              <a:ext uri="{FF2B5EF4-FFF2-40B4-BE49-F238E27FC236}">
                <a16:creationId xmlns:a16="http://schemas.microsoft.com/office/drawing/2014/main" xmlns="" id="{16C89464-FB50-43E0-A446-FB60829ABD6C}"/>
              </a:ext>
            </a:extLst>
          </p:cNvPr>
          <p:cNvSpPr>
            <a:spLocks noGrp="1"/>
          </p:cNvSpPr>
          <p:nvPr>
            <p:ph sz="quarter" idx="4"/>
          </p:nvPr>
        </p:nvSpPr>
        <p:spPr/>
        <p:txBody>
          <a:bodyPr>
            <a:normAutofit fontScale="92500" lnSpcReduction="20000"/>
          </a:bodyPr>
          <a:lstStyle/>
          <a:p>
            <a:endParaRPr lang="en-GB" dirty="0"/>
          </a:p>
          <a:p>
            <a:r>
              <a:rPr lang="en-GB" dirty="0"/>
              <a:t>Details of the studies you have taken part in</a:t>
            </a:r>
          </a:p>
          <a:p>
            <a:r>
              <a:rPr lang="en-GB" dirty="0"/>
              <a:t>Considering of any design issues</a:t>
            </a:r>
          </a:p>
          <a:p>
            <a:r>
              <a:rPr lang="en-GB" dirty="0"/>
              <a:t>Consideration of potential ethical issues</a:t>
            </a:r>
          </a:p>
          <a:p>
            <a:r>
              <a:rPr lang="en-GB" dirty="0"/>
              <a:t>Reflection upon your </a:t>
            </a:r>
            <a:r>
              <a:rPr lang="en-GB" b="1" dirty="0"/>
              <a:t>own</a:t>
            </a:r>
            <a:r>
              <a:rPr lang="en-GB" dirty="0"/>
              <a:t> experience of taking part in these studies - I.e., you can use "I"!</a:t>
            </a:r>
            <a:endParaRPr lang="en-GB" b="1" dirty="0"/>
          </a:p>
        </p:txBody>
      </p:sp>
    </p:spTree>
    <p:extLst>
      <p:ext uri="{BB962C8B-B14F-4D97-AF65-F5344CB8AC3E}">
        <p14:creationId xmlns:p14="http://schemas.microsoft.com/office/powerpoint/2010/main" val="185840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barn(inVertical)">
                                      <p:cBhvr>
                                        <p:cTn id="10" dur="500"/>
                                        <p:tgtEl>
                                          <p:spTgt spid="6">
                                            <p:txEl>
                                              <p:pRg st="1" end="1"/>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barn(inVertical)">
                                      <p:cBhvr>
                                        <p:cTn id="13" dur="500"/>
                                        <p:tgtEl>
                                          <p:spTgt spid="6">
                                            <p:txEl>
                                              <p:pRg st="2" end="2"/>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barn(inVertical)">
                                      <p:cBhvr>
                                        <p:cTn id="16" dur="500"/>
                                        <p:tgtEl>
                                          <p:spTgt spid="6">
                                            <p:txEl>
                                              <p:pRg st="3" end="3"/>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barn(inVertical)">
                                      <p:cBhvr>
                                        <p:cTn id="1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DEB387-21CC-4A48-9F13-33E3D70F4DBC}"/>
              </a:ext>
            </a:extLst>
          </p:cNvPr>
          <p:cNvSpPr>
            <a:spLocks noGrp="1"/>
          </p:cNvSpPr>
          <p:nvPr>
            <p:ph type="title"/>
          </p:nvPr>
        </p:nvSpPr>
        <p:spPr/>
        <p:txBody>
          <a:bodyPr/>
          <a:lstStyle/>
          <a:p>
            <a:r>
              <a:rPr lang="en-GB" dirty="0"/>
              <a:t>Formative Assessments</a:t>
            </a:r>
          </a:p>
        </p:txBody>
      </p:sp>
      <p:sp>
        <p:nvSpPr>
          <p:cNvPr id="4" name="Oval 3">
            <a:extLst>
              <a:ext uri="{FF2B5EF4-FFF2-40B4-BE49-F238E27FC236}">
                <a16:creationId xmlns:a16="http://schemas.microsoft.com/office/drawing/2014/main" xmlns="" id="{E5992ABC-4FDC-44C3-9B0A-CE70B6B2944E}"/>
              </a:ext>
            </a:extLst>
          </p:cNvPr>
          <p:cNvSpPr/>
          <p:nvPr/>
        </p:nvSpPr>
        <p:spPr>
          <a:xfrm>
            <a:off x="228600" y="2514600"/>
            <a:ext cx="2178698" cy="185879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chemeClr val="accent2">
                    <a:lumMod val="75000"/>
                  </a:schemeClr>
                </a:solidFill>
              </a:rPr>
              <a:t>Monitor student learning and provide ongoing feedback</a:t>
            </a:r>
            <a:endParaRPr lang="en-US" sz="1350" b="1" dirty="0">
              <a:solidFill>
                <a:schemeClr val="accent2">
                  <a:lumMod val="75000"/>
                </a:schemeClr>
              </a:solidFill>
            </a:endParaRPr>
          </a:p>
        </p:txBody>
      </p:sp>
      <p:sp>
        <p:nvSpPr>
          <p:cNvPr id="5" name="Oval 4">
            <a:extLst>
              <a:ext uri="{FF2B5EF4-FFF2-40B4-BE49-F238E27FC236}">
                <a16:creationId xmlns:a16="http://schemas.microsoft.com/office/drawing/2014/main" xmlns="" id="{CFB629D4-26BF-4288-984E-3AC6F3AD8291}"/>
              </a:ext>
            </a:extLst>
          </p:cNvPr>
          <p:cNvSpPr/>
          <p:nvPr/>
        </p:nvSpPr>
        <p:spPr>
          <a:xfrm>
            <a:off x="6354849" y="2519992"/>
            <a:ext cx="2178698" cy="185879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chemeClr val="accent2">
                    <a:lumMod val="75000"/>
                  </a:schemeClr>
                </a:solidFill>
              </a:rPr>
              <a:t>Identify strengths and weaknesses</a:t>
            </a:r>
          </a:p>
        </p:txBody>
      </p:sp>
      <p:sp>
        <p:nvSpPr>
          <p:cNvPr id="6" name="Oval 5">
            <a:extLst>
              <a:ext uri="{FF2B5EF4-FFF2-40B4-BE49-F238E27FC236}">
                <a16:creationId xmlns:a16="http://schemas.microsoft.com/office/drawing/2014/main" xmlns="" id="{9BF97E03-F41C-41F9-A1C0-59D89CCF7DE1}"/>
              </a:ext>
            </a:extLst>
          </p:cNvPr>
          <p:cNvSpPr/>
          <p:nvPr/>
        </p:nvSpPr>
        <p:spPr>
          <a:xfrm>
            <a:off x="3300412" y="2514600"/>
            <a:ext cx="2178698" cy="185879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chemeClr val="accent2">
                    <a:lumMod val="75000"/>
                  </a:schemeClr>
                </a:solidFill>
              </a:rPr>
              <a:t>Helps the lecturer! We can address issues much quicker with formative assessments</a:t>
            </a:r>
            <a:endParaRPr lang="en-US" sz="1350" b="1" dirty="0">
              <a:solidFill>
                <a:schemeClr val="accent2">
                  <a:lumMod val="75000"/>
                </a:schemeClr>
              </a:solidFill>
            </a:endParaRPr>
          </a:p>
        </p:txBody>
      </p:sp>
      <p:sp>
        <p:nvSpPr>
          <p:cNvPr id="7" name="Oval 6">
            <a:extLst>
              <a:ext uri="{FF2B5EF4-FFF2-40B4-BE49-F238E27FC236}">
                <a16:creationId xmlns:a16="http://schemas.microsoft.com/office/drawing/2014/main" xmlns="" id="{20FC2586-C299-4628-AAA6-ABC2719B1053}"/>
              </a:ext>
            </a:extLst>
          </p:cNvPr>
          <p:cNvSpPr/>
          <p:nvPr/>
        </p:nvSpPr>
        <p:spPr>
          <a:xfrm>
            <a:off x="1265265" y="4636294"/>
            <a:ext cx="6604397" cy="1085459"/>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chemeClr val="accent2">
                    <a:lumMod val="75000"/>
                  </a:schemeClr>
                </a:solidFill>
              </a:rPr>
              <a:t>Not graded; do not contribute to final module mark. BUT still very important for your own learning</a:t>
            </a:r>
            <a:endParaRPr lang="en-US" sz="1350" b="1" dirty="0">
              <a:solidFill>
                <a:schemeClr val="accent2">
                  <a:lumMod val="75000"/>
                </a:schemeClr>
              </a:solidFill>
            </a:endParaRPr>
          </a:p>
        </p:txBody>
      </p:sp>
    </p:spTree>
    <p:extLst>
      <p:ext uri="{BB962C8B-B14F-4D97-AF65-F5344CB8AC3E}">
        <p14:creationId xmlns:p14="http://schemas.microsoft.com/office/powerpoint/2010/main" val="1491976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527221" y="2504303"/>
            <a:ext cx="4193060" cy="3877985"/>
          </a:xfrm>
          <a:prstGeom prst="rect">
            <a:avLst/>
          </a:prstGeom>
          <a:noFill/>
        </p:spPr>
        <p:txBody>
          <a:bodyPr wrap="square" rtlCol="0">
            <a:spAutoFit/>
          </a:bodyPr>
          <a:lstStyle/>
          <a:p>
            <a:pPr marL="342900" indent="-342900">
              <a:buAutoNum type="arabicPeriod"/>
            </a:pPr>
            <a:r>
              <a:rPr lang="en-GB" dirty="0" smtClean="0"/>
              <a:t>120-150 word abstract of a research report</a:t>
            </a:r>
          </a:p>
          <a:p>
            <a:pPr marL="800100" lvl="1" indent="-342900">
              <a:buFont typeface="Wingdings" panose="05000000000000000000" pitchFamily="2" charset="2"/>
              <a:buChar char="v"/>
            </a:pPr>
            <a:r>
              <a:rPr lang="en-GB" sz="1600" dirty="0" smtClean="0"/>
              <a:t>Read an article – provide a summary in the form of a psychology paper abstract</a:t>
            </a:r>
          </a:p>
          <a:p>
            <a:pPr lvl="1"/>
            <a:endParaRPr lang="en-GB" dirty="0" smtClean="0"/>
          </a:p>
          <a:p>
            <a:pPr lvl="1"/>
            <a:endParaRPr lang="en-GB" dirty="0" smtClean="0"/>
          </a:p>
          <a:p>
            <a:pPr marL="342900" indent="-342900">
              <a:buFont typeface="+mj-lt"/>
              <a:buAutoNum type="arabicPeriod"/>
            </a:pPr>
            <a:r>
              <a:rPr lang="en-GB" dirty="0" smtClean="0"/>
              <a:t>The method jigsaw</a:t>
            </a:r>
          </a:p>
          <a:p>
            <a:pPr marL="342900" indent="-342900">
              <a:buFont typeface="+mj-lt"/>
              <a:buAutoNum type="arabicPeriod"/>
            </a:pPr>
            <a:endParaRPr lang="en-GB" dirty="0" smtClean="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r>
              <a:rPr lang="en-GB" dirty="0" smtClean="0"/>
              <a:t>Qualitative thematic analysis on a provided transcript</a:t>
            </a:r>
          </a:p>
          <a:p>
            <a:pPr marL="342900" indent="-342900">
              <a:buAutoNum type="arabicPeriod"/>
            </a:pPr>
            <a:endParaRPr lang="en-GB" dirty="0"/>
          </a:p>
        </p:txBody>
      </p:sp>
      <p:sp>
        <p:nvSpPr>
          <p:cNvPr id="6" name="TextBox 5"/>
          <p:cNvSpPr txBox="1"/>
          <p:nvPr/>
        </p:nvSpPr>
        <p:spPr>
          <a:xfrm>
            <a:off x="5939480" y="2504303"/>
            <a:ext cx="2809103" cy="4154984"/>
          </a:xfrm>
          <a:prstGeom prst="rect">
            <a:avLst/>
          </a:prstGeom>
          <a:noFill/>
        </p:spPr>
        <p:txBody>
          <a:bodyPr wrap="square" rtlCol="0">
            <a:spAutoFit/>
          </a:bodyPr>
          <a:lstStyle/>
          <a:p>
            <a:r>
              <a:rPr lang="en-GB" sz="1600" dirty="0" smtClean="0"/>
              <a:t>To be submitted by </a:t>
            </a:r>
            <a:r>
              <a:rPr lang="en-GB" sz="1600" b="1" dirty="0" smtClean="0">
                <a:solidFill>
                  <a:schemeClr val="accent2">
                    <a:lumMod val="60000"/>
                    <a:lumOff val="40000"/>
                  </a:schemeClr>
                </a:solidFill>
              </a:rPr>
              <a:t>Friday 16</a:t>
            </a:r>
            <a:r>
              <a:rPr lang="en-GB" sz="1600" b="1" baseline="30000" dirty="0" smtClean="0">
                <a:solidFill>
                  <a:schemeClr val="accent2">
                    <a:lumMod val="60000"/>
                    <a:lumOff val="40000"/>
                  </a:schemeClr>
                </a:solidFill>
              </a:rPr>
              <a:t>th</a:t>
            </a:r>
            <a:r>
              <a:rPr lang="en-GB" sz="1600" b="1" dirty="0" smtClean="0">
                <a:solidFill>
                  <a:schemeClr val="accent2">
                    <a:lumMod val="60000"/>
                    <a:lumOff val="40000"/>
                  </a:schemeClr>
                </a:solidFill>
              </a:rPr>
              <a:t> February</a:t>
            </a:r>
            <a:r>
              <a:rPr lang="en-GB" sz="1600" b="1" dirty="0" smtClean="0"/>
              <a:t> –</a:t>
            </a:r>
            <a:r>
              <a:rPr lang="en-GB" sz="1600" dirty="0" smtClean="0"/>
              <a:t> brief feedback by Friday 23</a:t>
            </a:r>
            <a:r>
              <a:rPr lang="en-GB" sz="1600" baseline="30000" dirty="0" smtClean="0"/>
              <a:t>rd</a:t>
            </a:r>
            <a:r>
              <a:rPr lang="en-GB" sz="1600" dirty="0" smtClean="0"/>
              <a:t> February</a:t>
            </a:r>
            <a:endParaRPr lang="en-GB" sz="1600" dirty="0"/>
          </a:p>
          <a:p>
            <a:endParaRPr lang="en-GB" sz="1600" dirty="0" smtClean="0"/>
          </a:p>
          <a:p>
            <a:endParaRPr lang="en-GB" sz="1600" dirty="0" smtClean="0"/>
          </a:p>
          <a:p>
            <a:r>
              <a:rPr lang="en-GB" sz="1600" b="1" dirty="0" smtClean="0">
                <a:solidFill>
                  <a:schemeClr val="accent2">
                    <a:lumMod val="60000"/>
                    <a:lumOff val="40000"/>
                  </a:schemeClr>
                </a:solidFill>
              </a:rPr>
              <a:t>Ongoing</a:t>
            </a:r>
            <a:r>
              <a:rPr lang="en-GB" sz="1600" dirty="0" smtClean="0"/>
              <a:t> throughout the semester – you will be provided with immediate feedback and tries are unlimited</a:t>
            </a:r>
          </a:p>
          <a:p>
            <a:endParaRPr lang="en-GB" sz="1600" dirty="0" smtClean="0"/>
          </a:p>
          <a:p>
            <a:r>
              <a:rPr lang="en-GB" sz="1600" dirty="0" smtClean="0"/>
              <a:t>To be submitted by </a:t>
            </a:r>
            <a:r>
              <a:rPr lang="en-GB" sz="1600" b="1" dirty="0" smtClean="0">
                <a:solidFill>
                  <a:schemeClr val="accent2">
                    <a:lumMod val="60000"/>
                    <a:lumOff val="40000"/>
                  </a:schemeClr>
                </a:solidFill>
              </a:rPr>
              <a:t>Friday 23</a:t>
            </a:r>
            <a:r>
              <a:rPr lang="en-GB" sz="1600" b="1" baseline="30000" dirty="0" smtClean="0">
                <a:solidFill>
                  <a:schemeClr val="accent2">
                    <a:lumMod val="60000"/>
                    <a:lumOff val="40000"/>
                  </a:schemeClr>
                </a:solidFill>
              </a:rPr>
              <a:t>rd</a:t>
            </a:r>
            <a:r>
              <a:rPr lang="en-GB" sz="1600" b="1" dirty="0" smtClean="0">
                <a:solidFill>
                  <a:schemeClr val="accent2">
                    <a:lumMod val="60000"/>
                    <a:lumOff val="40000"/>
                  </a:schemeClr>
                </a:solidFill>
              </a:rPr>
              <a:t> March </a:t>
            </a:r>
            <a:r>
              <a:rPr lang="en-GB" sz="1600" b="1" dirty="0" smtClean="0"/>
              <a:t>– </a:t>
            </a:r>
            <a:r>
              <a:rPr lang="en-GB" sz="1600" dirty="0" smtClean="0"/>
              <a:t>brief feedback by Friday 30</a:t>
            </a:r>
            <a:r>
              <a:rPr lang="en-GB" sz="1600" baseline="30000" dirty="0" smtClean="0"/>
              <a:t>th</a:t>
            </a:r>
            <a:r>
              <a:rPr lang="en-GB" sz="1600" dirty="0" smtClean="0"/>
              <a:t> March</a:t>
            </a:r>
            <a:endParaRPr lang="en-GB" sz="1600" dirty="0"/>
          </a:p>
        </p:txBody>
      </p:sp>
      <p:sp>
        <p:nvSpPr>
          <p:cNvPr id="7" name="Right Arrow 6"/>
          <p:cNvSpPr/>
          <p:nvPr/>
        </p:nvSpPr>
        <p:spPr>
          <a:xfrm>
            <a:off x="5048245" y="2562617"/>
            <a:ext cx="504056" cy="504056"/>
          </a:xfrm>
          <a:prstGeom prst="rightArrow">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8" name="Right Arrow 7"/>
          <p:cNvSpPr/>
          <p:nvPr/>
        </p:nvSpPr>
        <p:spPr>
          <a:xfrm>
            <a:off x="5077852" y="4266621"/>
            <a:ext cx="504056" cy="504056"/>
          </a:xfrm>
          <a:prstGeom prst="rightArrow">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9" name="Right Arrow 8"/>
          <p:cNvSpPr/>
          <p:nvPr/>
        </p:nvSpPr>
        <p:spPr>
          <a:xfrm>
            <a:off x="5077852" y="5466569"/>
            <a:ext cx="504056" cy="504056"/>
          </a:xfrm>
          <a:prstGeom prst="rightArrow">
            <a:avLst/>
          </a:prstGeom>
          <a:solidFill>
            <a:schemeClr val="accent5">
              <a:lumMod val="60000"/>
              <a:lumOff val="4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Tree>
    <p:extLst>
      <p:ext uri="{BB962C8B-B14F-4D97-AF65-F5344CB8AC3E}">
        <p14:creationId xmlns:p14="http://schemas.microsoft.com/office/powerpoint/2010/main" val="42066867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C4A019-8504-4536-9F65-31E7C42CDFC2}"/>
              </a:ext>
            </a:extLst>
          </p:cNvPr>
          <p:cNvSpPr>
            <a:spLocks noGrp="1"/>
          </p:cNvSpPr>
          <p:nvPr>
            <p:ph type="title"/>
          </p:nvPr>
        </p:nvSpPr>
        <p:spPr/>
        <p:txBody>
          <a:bodyPr/>
          <a:lstStyle/>
          <a:p>
            <a:endParaRPr lang="en-GB"/>
          </a:p>
        </p:txBody>
      </p:sp>
      <p:pic>
        <p:nvPicPr>
          <p:cNvPr id="6" name="Picture 5"/>
          <p:cNvPicPr>
            <a:picLocks noChangeAspect="1"/>
          </p:cNvPicPr>
          <p:nvPr/>
        </p:nvPicPr>
        <p:blipFill>
          <a:blip r:embed="rId2"/>
          <a:stretch>
            <a:fillRect/>
          </a:stretch>
        </p:blipFill>
        <p:spPr>
          <a:xfrm>
            <a:off x="487124" y="2480362"/>
            <a:ext cx="4413293" cy="3305710"/>
          </a:xfrm>
          <a:prstGeom prst="rect">
            <a:avLst/>
          </a:prstGeom>
        </p:spPr>
      </p:pic>
      <p:pic>
        <p:nvPicPr>
          <p:cNvPr id="7" name="Picture 6"/>
          <p:cNvPicPr>
            <a:picLocks noChangeAspect="1"/>
          </p:cNvPicPr>
          <p:nvPr/>
        </p:nvPicPr>
        <p:blipFill>
          <a:blip r:embed="rId3"/>
          <a:stretch>
            <a:fillRect/>
          </a:stretch>
        </p:blipFill>
        <p:spPr>
          <a:xfrm>
            <a:off x="6233083" y="2849262"/>
            <a:ext cx="1933575" cy="2362200"/>
          </a:xfrm>
          <a:prstGeom prst="rect">
            <a:avLst/>
          </a:prstGeom>
        </p:spPr>
      </p:pic>
    </p:spTree>
    <p:extLst>
      <p:ext uri="{BB962C8B-B14F-4D97-AF65-F5344CB8AC3E}">
        <p14:creationId xmlns:p14="http://schemas.microsoft.com/office/powerpoint/2010/main" val="345637974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7B139C-884D-4BF4-A4D5-E135315196AC}"/>
              </a:ext>
            </a:extLst>
          </p:cNvPr>
          <p:cNvSpPr>
            <a:spLocks noGrp="1"/>
          </p:cNvSpPr>
          <p:nvPr>
            <p:ph type="ctrTitle"/>
          </p:nvPr>
        </p:nvSpPr>
        <p:spPr/>
        <p:txBody>
          <a:bodyPr/>
          <a:lstStyle/>
          <a:p>
            <a:r>
              <a:rPr lang="en-GB" dirty="0"/>
              <a:t>Measuring People</a:t>
            </a:r>
          </a:p>
        </p:txBody>
      </p:sp>
      <p:sp>
        <p:nvSpPr>
          <p:cNvPr id="3" name="Subtitle 2">
            <a:extLst>
              <a:ext uri="{FF2B5EF4-FFF2-40B4-BE49-F238E27FC236}">
                <a16:creationId xmlns:a16="http://schemas.microsoft.com/office/drawing/2014/main" xmlns="" id="{20E6ED54-DF1F-4E0B-8BFC-95436199E32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692148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p:txBody>
          <a:bodyPr/>
          <a:lstStyle/>
          <a:p>
            <a:r>
              <a:rPr lang="en-GB" dirty="0" smtClean="0"/>
              <a:t>Different types of research</a:t>
            </a:r>
          </a:p>
          <a:p>
            <a:pPr lvl="1"/>
            <a:r>
              <a:rPr lang="en-GB" dirty="0" smtClean="0"/>
              <a:t>Strengths and weaknesses</a:t>
            </a:r>
          </a:p>
          <a:p>
            <a:r>
              <a:rPr lang="en-GB" dirty="0" smtClean="0"/>
              <a:t>Measuring and defining variables</a:t>
            </a:r>
          </a:p>
          <a:p>
            <a:r>
              <a:rPr lang="en-GB" dirty="0" smtClean="0"/>
              <a:t>Introduction to reliability and validity</a:t>
            </a:r>
          </a:p>
          <a:p>
            <a:r>
              <a:rPr lang="en-GB" dirty="0" smtClean="0"/>
              <a:t>Operational definitions</a:t>
            </a:r>
          </a:p>
          <a:p>
            <a:r>
              <a:rPr lang="en-GB" dirty="0" smtClean="0"/>
              <a:t>Sampling</a:t>
            </a:r>
          </a:p>
          <a:p>
            <a:r>
              <a:rPr lang="en-GB" dirty="0" smtClean="0"/>
              <a:t>Qualitative/quantitative debate</a:t>
            </a:r>
            <a:endParaRPr lang="en-GB" dirty="0"/>
          </a:p>
        </p:txBody>
      </p:sp>
    </p:spTree>
    <p:extLst>
      <p:ext uri="{BB962C8B-B14F-4D97-AF65-F5344CB8AC3E}">
        <p14:creationId xmlns:p14="http://schemas.microsoft.com/office/powerpoint/2010/main" val="8712085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Why are research methods important?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758644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research methods</a:t>
            </a:r>
            <a:endParaRPr lang="en-GB" dirty="0"/>
          </a:p>
        </p:txBody>
      </p:sp>
      <p:sp>
        <p:nvSpPr>
          <p:cNvPr id="3" name="Content Placeholder 2"/>
          <p:cNvSpPr>
            <a:spLocks noGrp="1"/>
          </p:cNvSpPr>
          <p:nvPr>
            <p:ph idx="1"/>
          </p:nvPr>
        </p:nvSpPr>
        <p:spPr>
          <a:xfrm>
            <a:off x="809997" y="2222287"/>
            <a:ext cx="7524003" cy="4013756"/>
          </a:xfrm>
        </p:spPr>
        <p:txBody>
          <a:bodyPr/>
          <a:lstStyle/>
          <a:p>
            <a:r>
              <a:rPr lang="en-GB" dirty="0" smtClean="0"/>
              <a:t>Psychology is regarded as a science</a:t>
            </a:r>
          </a:p>
          <a:p>
            <a:pPr lvl="1"/>
            <a:r>
              <a:rPr lang="en-GB" dirty="0" smtClean="0"/>
              <a:t>Science (at a basic level) attempts to answer questions through careful observation and collection of data</a:t>
            </a:r>
          </a:p>
          <a:p>
            <a:endParaRPr lang="en-GB" dirty="0"/>
          </a:p>
          <a:p>
            <a:r>
              <a:rPr lang="en-GB" dirty="0" smtClean="0"/>
              <a:t>These answers can then be used to further our knowledge of us (humans) and of our world</a:t>
            </a:r>
          </a:p>
          <a:p>
            <a:pPr lvl="1"/>
            <a:r>
              <a:rPr lang="en-GB" dirty="0" smtClean="0"/>
              <a:t>As well as then helping us to predict subsequent events and behaviour</a:t>
            </a:r>
          </a:p>
          <a:p>
            <a:pPr lvl="1"/>
            <a:endParaRPr lang="en-GB" dirty="0"/>
          </a:p>
          <a:p>
            <a:r>
              <a:rPr lang="en-GB" dirty="0" smtClean="0"/>
              <a:t>BUT to do this, we require a systematic/universal way of collecting and understanding data</a:t>
            </a:r>
            <a:endParaRPr lang="en-GB" dirty="0"/>
          </a:p>
        </p:txBody>
      </p:sp>
    </p:spTree>
    <p:extLst>
      <p:ext uri="{BB962C8B-B14F-4D97-AF65-F5344CB8AC3E}">
        <p14:creationId xmlns:p14="http://schemas.microsoft.com/office/powerpoint/2010/main" val="63839926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research methods</a:t>
            </a:r>
            <a:endParaRPr lang="en-GB" dirty="0"/>
          </a:p>
        </p:txBody>
      </p:sp>
      <p:sp>
        <p:nvSpPr>
          <p:cNvPr id="3" name="Content Placeholder 2"/>
          <p:cNvSpPr>
            <a:spLocks noGrp="1"/>
          </p:cNvSpPr>
          <p:nvPr>
            <p:ph idx="1"/>
          </p:nvPr>
        </p:nvSpPr>
        <p:spPr/>
        <p:txBody>
          <a:bodyPr/>
          <a:lstStyle/>
          <a:p>
            <a:r>
              <a:rPr lang="en-GB" dirty="0" smtClean="0"/>
              <a:t>Methodology helps us understand and evaluate the merit of all the information that we are confronted with </a:t>
            </a:r>
            <a:r>
              <a:rPr lang="en-GB" b="1" u="sng" dirty="0" smtClean="0">
                <a:solidFill>
                  <a:schemeClr val="accent2">
                    <a:lumMod val="60000"/>
                    <a:lumOff val="40000"/>
                  </a:schemeClr>
                </a:solidFill>
              </a:rPr>
              <a:t>every day</a:t>
            </a:r>
          </a:p>
          <a:p>
            <a:endParaRPr lang="en-GB" b="1" u="sng" dirty="0">
              <a:solidFill>
                <a:schemeClr val="accent2">
                  <a:lumMod val="60000"/>
                  <a:lumOff val="40000"/>
                </a:schemeClr>
              </a:solidFill>
            </a:endParaRPr>
          </a:p>
          <a:p>
            <a:pPr lvl="1"/>
            <a:r>
              <a:rPr lang="en-GB" dirty="0" smtClean="0"/>
              <a:t>E.g., do you believe the following?</a:t>
            </a:r>
          </a:p>
          <a:p>
            <a:pPr lvl="1"/>
            <a:endParaRPr lang="en-GB" dirty="0" smtClean="0"/>
          </a:p>
          <a:p>
            <a:pPr lvl="2"/>
            <a:r>
              <a:rPr lang="en-GB" dirty="0" smtClean="0"/>
              <a:t>Chocolate makes children hyperactive</a:t>
            </a:r>
          </a:p>
          <a:p>
            <a:pPr lvl="2"/>
            <a:r>
              <a:rPr lang="en-GB" dirty="0" smtClean="0"/>
              <a:t>Smoking is linked to poor grades in teenagers</a:t>
            </a:r>
          </a:p>
          <a:p>
            <a:pPr lvl="2"/>
            <a:r>
              <a:rPr lang="en-GB" dirty="0" smtClean="0"/>
              <a:t>Right handed people live longer than left handed people</a:t>
            </a:r>
            <a:endParaRPr lang="en-GB" dirty="0"/>
          </a:p>
        </p:txBody>
      </p:sp>
      <p:sp>
        <p:nvSpPr>
          <p:cNvPr id="4" name="Cloud Callout 3"/>
          <p:cNvSpPr/>
          <p:nvPr/>
        </p:nvSpPr>
        <p:spPr>
          <a:xfrm>
            <a:off x="7348151" y="5097462"/>
            <a:ext cx="1556951" cy="617838"/>
          </a:xfrm>
          <a:prstGeom prst="cloudCallout">
            <a:avLst>
              <a:gd name="adj1" fmla="val -67923"/>
              <a:gd name="adj2" fmla="val 783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Why?</a:t>
            </a:r>
            <a:endParaRPr lang="en-GB" dirty="0"/>
          </a:p>
        </p:txBody>
      </p:sp>
      <p:sp>
        <p:nvSpPr>
          <p:cNvPr id="5" name="Cloud Callout 4"/>
          <p:cNvSpPr/>
          <p:nvPr/>
        </p:nvSpPr>
        <p:spPr>
          <a:xfrm>
            <a:off x="7113372" y="4103676"/>
            <a:ext cx="1857633" cy="661687"/>
          </a:xfrm>
          <a:prstGeom prst="cloudCallout">
            <a:avLst>
              <a:gd name="adj1" fmla="val -84691"/>
              <a:gd name="adj2" fmla="val 71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Where?</a:t>
            </a:r>
            <a:endParaRPr lang="en-GB" dirty="0"/>
          </a:p>
        </p:txBody>
      </p:sp>
      <p:sp>
        <p:nvSpPr>
          <p:cNvPr id="6" name="Cloud Callout 5"/>
          <p:cNvSpPr/>
          <p:nvPr/>
        </p:nvSpPr>
        <p:spPr>
          <a:xfrm>
            <a:off x="5490518" y="3772833"/>
            <a:ext cx="1857633" cy="661687"/>
          </a:xfrm>
          <a:prstGeom prst="cloudCallout">
            <a:avLst>
              <a:gd name="adj1" fmla="val -43893"/>
              <a:gd name="adj2" fmla="val 71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a:t>
            </a:r>
            <a:endParaRPr lang="en-GB" dirty="0"/>
          </a:p>
        </p:txBody>
      </p:sp>
      <p:sp>
        <p:nvSpPr>
          <p:cNvPr id="7" name="Cloud Callout 6"/>
          <p:cNvSpPr/>
          <p:nvPr/>
        </p:nvSpPr>
        <p:spPr>
          <a:xfrm>
            <a:off x="6485237" y="5953097"/>
            <a:ext cx="1556951" cy="617838"/>
          </a:xfrm>
          <a:prstGeom prst="cloudCallout">
            <a:avLst>
              <a:gd name="adj1" fmla="val -74272"/>
              <a:gd name="adj2" fmla="val -109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a:t>
            </a:r>
            <a:endParaRPr lang="en-GB" dirty="0"/>
          </a:p>
        </p:txBody>
      </p:sp>
    </p:spTree>
    <p:extLst>
      <p:ext uri="{BB962C8B-B14F-4D97-AF65-F5344CB8AC3E}">
        <p14:creationId xmlns:p14="http://schemas.microsoft.com/office/powerpoint/2010/main" val="103568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00"/>
                                        <p:tgtEl>
                                          <p:spTgt spid="5"/>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RESEARCH?</a:t>
            </a:r>
            <a:endParaRPr lang="en-GB" dirty="0"/>
          </a:p>
        </p:txBody>
      </p:sp>
      <p:pic>
        <p:nvPicPr>
          <p:cNvPr id="4" name="Content Placeholder 3"/>
          <p:cNvPicPr>
            <a:picLocks noGrp="1" noChangeAspect="1"/>
          </p:cNvPicPr>
          <p:nvPr>
            <p:ph idx="1"/>
          </p:nvPr>
        </p:nvPicPr>
        <p:blipFill>
          <a:blip r:embed="rId2"/>
          <a:stretch>
            <a:fillRect/>
          </a:stretch>
        </p:blipFill>
        <p:spPr>
          <a:xfrm>
            <a:off x="1876423" y="2668227"/>
            <a:ext cx="5391150" cy="3019044"/>
          </a:xfrm>
          <a:prstGeom prst="rect">
            <a:avLst/>
          </a:prstGeom>
        </p:spPr>
      </p:pic>
    </p:spTree>
    <p:extLst>
      <p:ext uri="{BB962C8B-B14F-4D97-AF65-F5344CB8AC3E}">
        <p14:creationId xmlns:p14="http://schemas.microsoft.com/office/powerpoint/2010/main" val="28914938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in psychology </a:t>
            </a:r>
            <a:endParaRPr lang="en-GB" dirty="0"/>
          </a:p>
        </p:txBody>
      </p:sp>
      <p:sp>
        <p:nvSpPr>
          <p:cNvPr id="3" name="Content Placeholder 2"/>
          <p:cNvSpPr>
            <a:spLocks noGrp="1"/>
          </p:cNvSpPr>
          <p:nvPr>
            <p:ph idx="1"/>
          </p:nvPr>
        </p:nvSpPr>
        <p:spPr/>
        <p:txBody>
          <a:bodyPr/>
          <a:lstStyle/>
          <a:p>
            <a:r>
              <a:rPr lang="en-GB" dirty="0"/>
              <a:t>Qualitative versus quantitative</a:t>
            </a:r>
          </a:p>
          <a:p>
            <a:endParaRPr lang="en-GB" dirty="0"/>
          </a:p>
          <a:p>
            <a:r>
              <a:rPr lang="en-GB" dirty="0"/>
              <a:t>Basic versus applied research</a:t>
            </a:r>
          </a:p>
          <a:p>
            <a:endParaRPr lang="en-GB" dirty="0"/>
          </a:p>
          <a:p>
            <a:r>
              <a:rPr lang="en-GB" dirty="0"/>
              <a:t>Experimental versus </a:t>
            </a:r>
            <a:r>
              <a:rPr lang="en-GB" dirty="0" smtClean="0"/>
              <a:t>non-experimental</a:t>
            </a:r>
            <a:endParaRPr lang="en-GB" dirty="0"/>
          </a:p>
        </p:txBody>
      </p:sp>
    </p:spTree>
    <p:extLst>
      <p:ext uri="{BB962C8B-B14F-4D97-AF65-F5344CB8AC3E}">
        <p14:creationId xmlns:p14="http://schemas.microsoft.com/office/powerpoint/2010/main" val="56607377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vs. Quantitative</a:t>
            </a:r>
            <a:endParaRPr lang="en-GB" dirty="0"/>
          </a:p>
        </p:txBody>
      </p:sp>
      <p:sp>
        <p:nvSpPr>
          <p:cNvPr id="3" name="Content Placeholder 2"/>
          <p:cNvSpPr>
            <a:spLocks noGrp="1"/>
          </p:cNvSpPr>
          <p:nvPr>
            <p:ph idx="1"/>
          </p:nvPr>
        </p:nvSpPr>
        <p:spPr>
          <a:xfrm>
            <a:off x="1253344" y="2353904"/>
            <a:ext cx="1859312" cy="1001204"/>
          </a:xfrm>
        </p:spPr>
        <p:txBody>
          <a:bodyPr>
            <a:normAutofit/>
          </a:bodyPr>
          <a:lstStyle/>
          <a:p>
            <a:pPr marL="0" indent="0" algn="ctr">
              <a:buNone/>
            </a:pPr>
            <a:r>
              <a:rPr lang="en-GB" sz="2400" b="1" dirty="0" smtClean="0">
                <a:solidFill>
                  <a:schemeClr val="accent2">
                    <a:lumMod val="60000"/>
                    <a:lumOff val="40000"/>
                  </a:schemeClr>
                </a:solidFill>
              </a:rPr>
              <a:t>Qualitative</a:t>
            </a:r>
            <a:endParaRPr lang="en-GB" sz="2400" b="1" dirty="0">
              <a:solidFill>
                <a:schemeClr val="accent2">
                  <a:lumMod val="60000"/>
                  <a:lumOff val="40000"/>
                </a:schemeClr>
              </a:solidFill>
            </a:endParaRPr>
          </a:p>
        </p:txBody>
      </p:sp>
      <p:sp>
        <p:nvSpPr>
          <p:cNvPr id="4" name="Content Placeholder 2"/>
          <p:cNvSpPr txBox="1">
            <a:spLocks/>
          </p:cNvSpPr>
          <p:nvPr/>
        </p:nvSpPr>
        <p:spPr>
          <a:xfrm>
            <a:off x="5719124" y="2411631"/>
            <a:ext cx="2279566" cy="885750"/>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gn="ctr">
              <a:buFont typeface="Wingdings 2" charset="2"/>
              <a:buNone/>
            </a:pPr>
            <a:r>
              <a:rPr lang="en-GB" sz="2400" b="1" dirty="0" smtClean="0">
                <a:solidFill>
                  <a:schemeClr val="accent2">
                    <a:lumMod val="60000"/>
                    <a:lumOff val="40000"/>
                  </a:schemeClr>
                </a:solidFill>
              </a:rPr>
              <a:t>Quantitative</a:t>
            </a:r>
            <a:endParaRPr lang="en-GB" sz="2400" b="1" dirty="0">
              <a:solidFill>
                <a:schemeClr val="accent2">
                  <a:lumMod val="60000"/>
                  <a:lumOff val="40000"/>
                </a:schemeClr>
              </a:solidFill>
            </a:endParaRPr>
          </a:p>
        </p:txBody>
      </p:sp>
      <p:cxnSp>
        <p:nvCxnSpPr>
          <p:cNvPr id="6" name="Straight Arrow Connector 5"/>
          <p:cNvCxnSpPr/>
          <p:nvPr/>
        </p:nvCxnSpPr>
        <p:spPr>
          <a:xfrm>
            <a:off x="2105433" y="3170738"/>
            <a:ext cx="0" cy="1368152"/>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6858907" y="3092229"/>
            <a:ext cx="0" cy="1368152"/>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Content Placeholder 2"/>
          <p:cNvSpPr txBox="1">
            <a:spLocks/>
          </p:cNvSpPr>
          <p:nvPr/>
        </p:nvSpPr>
        <p:spPr>
          <a:xfrm>
            <a:off x="530884" y="4931435"/>
            <a:ext cx="3304232" cy="612068"/>
          </a:xfrm>
          <a:prstGeom prst="rect">
            <a:avLst/>
          </a:prstGeom>
          <a:ln w="25400">
            <a:solidFill>
              <a:schemeClr val="accent1">
                <a:lumMod val="60000"/>
                <a:lumOff val="40000"/>
              </a:schemeClr>
            </a:solidFill>
          </a:ln>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buFont typeface="Wingdings 2" pitchFamily="18" charset="2"/>
              <a:buNone/>
            </a:pPr>
            <a:r>
              <a:rPr lang="en-GB" sz="2000" dirty="0" smtClean="0"/>
              <a:t>Free text/words </a:t>
            </a:r>
          </a:p>
        </p:txBody>
      </p:sp>
      <p:sp>
        <p:nvSpPr>
          <p:cNvPr id="9" name="Content Placeholder 2"/>
          <p:cNvSpPr txBox="1">
            <a:spLocks/>
          </p:cNvSpPr>
          <p:nvPr/>
        </p:nvSpPr>
        <p:spPr>
          <a:xfrm>
            <a:off x="5072469" y="4931435"/>
            <a:ext cx="3740348" cy="1589437"/>
          </a:xfrm>
          <a:prstGeom prst="rect">
            <a:avLst/>
          </a:prstGeom>
          <a:ln w="25400">
            <a:solidFill>
              <a:schemeClr val="accent1">
                <a:lumMod val="60000"/>
                <a:lumOff val="40000"/>
              </a:schemeClr>
            </a:solidFill>
          </a:ln>
        </p:spPr>
        <p:txBody>
          <a:bodyPr vert="horz" lIns="91440" tIns="45720" rIns="91440" bIns="45720" rtlCol="0">
            <a:no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GB" sz="2000" dirty="0" smtClean="0"/>
              <a:t>Numbers</a:t>
            </a:r>
          </a:p>
          <a:p>
            <a:r>
              <a:rPr lang="en-GB" sz="2000" dirty="0" smtClean="0"/>
              <a:t>Categories or continuous</a:t>
            </a:r>
          </a:p>
          <a:p>
            <a:r>
              <a:rPr lang="en-GB" sz="2000" dirty="0" smtClean="0"/>
              <a:t>Nominal, Ordinal, Interval, Ratio</a:t>
            </a:r>
          </a:p>
        </p:txBody>
      </p:sp>
    </p:spTree>
    <p:extLst>
      <p:ext uri="{BB962C8B-B14F-4D97-AF65-F5344CB8AC3E}">
        <p14:creationId xmlns:p14="http://schemas.microsoft.com/office/powerpoint/2010/main" val="387956790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research</a:t>
            </a:r>
            <a:endParaRPr lang="en-GB" dirty="0"/>
          </a:p>
        </p:txBody>
      </p:sp>
      <p:sp>
        <p:nvSpPr>
          <p:cNvPr id="3" name="Content Placeholder 2"/>
          <p:cNvSpPr>
            <a:spLocks noGrp="1"/>
          </p:cNvSpPr>
          <p:nvPr>
            <p:ph idx="1"/>
          </p:nvPr>
        </p:nvSpPr>
        <p:spPr/>
        <p:txBody>
          <a:bodyPr>
            <a:normAutofit/>
          </a:bodyPr>
          <a:lstStyle/>
          <a:p>
            <a:r>
              <a:rPr lang="en-GB" sz="2400" b="1" dirty="0">
                <a:solidFill>
                  <a:schemeClr val="accent2">
                    <a:lumMod val="60000"/>
                    <a:lumOff val="40000"/>
                  </a:schemeClr>
                </a:solidFill>
              </a:rPr>
              <a:t>Qualitative research:</a:t>
            </a:r>
          </a:p>
          <a:p>
            <a:endParaRPr lang="en-GB" sz="2400" dirty="0"/>
          </a:p>
          <a:p>
            <a:pPr lvl="1"/>
            <a:r>
              <a:rPr lang="en-GB" sz="2000" dirty="0"/>
              <a:t>We are interested in the specific experiences of our sample</a:t>
            </a:r>
          </a:p>
          <a:p>
            <a:pPr lvl="1"/>
            <a:r>
              <a:rPr lang="en-GB" sz="2000" dirty="0"/>
              <a:t>The ‘life-world’ of the participants we interview </a:t>
            </a:r>
            <a:r>
              <a:rPr lang="en-GB" sz="2000" dirty="0" err="1"/>
              <a:t>etc</a:t>
            </a:r>
            <a:endParaRPr lang="en-GB" sz="2000" dirty="0"/>
          </a:p>
          <a:p>
            <a:pPr lvl="1"/>
            <a:r>
              <a:rPr lang="en-GB" sz="2000" dirty="0"/>
              <a:t>We </a:t>
            </a:r>
            <a:r>
              <a:rPr lang="en-GB" sz="2000" b="1" dirty="0"/>
              <a:t>do not</a:t>
            </a:r>
            <a:r>
              <a:rPr lang="en-GB" sz="2000" dirty="0"/>
              <a:t> attempt to generalise to larger populations</a:t>
            </a:r>
          </a:p>
          <a:p>
            <a:endParaRPr lang="en-GB" dirty="0"/>
          </a:p>
        </p:txBody>
      </p:sp>
    </p:spTree>
    <p:extLst>
      <p:ext uri="{BB962C8B-B14F-4D97-AF65-F5344CB8AC3E}">
        <p14:creationId xmlns:p14="http://schemas.microsoft.com/office/powerpoint/2010/main" val="1812894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research</a:t>
            </a:r>
            <a:endParaRPr lang="en-GB" dirty="0"/>
          </a:p>
        </p:txBody>
      </p:sp>
      <p:sp>
        <p:nvSpPr>
          <p:cNvPr id="3" name="Content Placeholder 2"/>
          <p:cNvSpPr>
            <a:spLocks noGrp="1"/>
          </p:cNvSpPr>
          <p:nvPr>
            <p:ph idx="1"/>
          </p:nvPr>
        </p:nvSpPr>
        <p:spPr/>
        <p:txBody>
          <a:bodyPr>
            <a:normAutofit/>
          </a:bodyPr>
          <a:lstStyle/>
          <a:p>
            <a:r>
              <a:rPr lang="en-GB" sz="2400" b="1" dirty="0">
                <a:solidFill>
                  <a:schemeClr val="accent2">
                    <a:lumMod val="60000"/>
                    <a:lumOff val="40000"/>
                  </a:schemeClr>
                </a:solidFill>
              </a:rPr>
              <a:t>Quantitative research:</a:t>
            </a:r>
          </a:p>
          <a:p>
            <a:endParaRPr lang="en-GB" sz="2400" dirty="0"/>
          </a:p>
          <a:p>
            <a:pPr lvl="1"/>
            <a:r>
              <a:rPr lang="en-GB" sz="2000" dirty="0"/>
              <a:t>We are not really interested in the sample that we study – we are interested in the </a:t>
            </a:r>
            <a:r>
              <a:rPr lang="en-GB" sz="2000" b="1" dirty="0"/>
              <a:t>target population</a:t>
            </a:r>
          </a:p>
          <a:p>
            <a:pPr lvl="1"/>
            <a:endParaRPr lang="en-GB" sz="2000" b="1" dirty="0"/>
          </a:p>
          <a:p>
            <a:pPr lvl="1"/>
            <a:r>
              <a:rPr lang="en-GB" sz="2000" dirty="0"/>
              <a:t>We want to be able to generalise our results to this target population</a:t>
            </a:r>
          </a:p>
          <a:p>
            <a:endParaRPr lang="en-GB" sz="1600" dirty="0"/>
          </a:p>
        </p:txBody>
      </p:sp>
    </p:spTree>
    <p:extLst>
      <p:ext uri="{BB962C8B-B14F-4D97-AF65-F5344CB8AC3E}">
        <p14:creationId xmlns:p14="http://schemas.microsoft.com/office/powerpoint/2010/main" val="191792482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Methods of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808092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Naturalistic observations</a:t>
            </a:r>
            <a:endParaRPr lang="en-GB" dirty="0"/>
          </a:p>
        </p:txBody>
      </p:sp>
      <p:sp>
        <p:nvSpPr>
          <p:cNvPr id="3" name="Content Placeholder 2"/>
          <p:cNvSpPr>
            <a:spLocks noGrp="1"/>
          </p:cNvSpPr>
          <p:nvPr>
            <p:ph idx="1"/>
          </p:nvPr>
        </p:nvSpPr>
        <p:spPr/>
        <p:txBody>
          <a:bodyPr/>
          <a:lstStyle/>
          <a:p>
            <a:r>
              <a:rPr lang="en-GB" dirty="0" smtClean="0"/>
              <a:t>Researcher observes a behaviour as it occurs in a natural setting, and attempts to avoid influencing that behaviour</a:t>
            </a:r>
          </a:p>
          <a:p>
            <a:endParaRPr lang="en-GB" dirty="0"/>
          </a:p>
          <a:p>
            <a:r>
              <a:rPr lang="en-GB" dirty="0" smtClean="0"/>
              <a:t>Nothing is manipulated in the observation</a:t>
            </a:r>
          </a:p>
          <a:p>
            <a:pPr lvl="1"/>
            <a:r>
              <a:rPr lang="en-GB" dirty="0" smtClean="0"/>
              <a:t>This method is used when there are variables that cannot be directly manipulated for ethical or practical reasons</a:t>
            </a:r>
          </a:p>
          <a:p>
            <a:pPr lvl="1"/>
            <a:endParaRPr lang="en-GB" dirty="0" smtClean="0"/>
          </a:p>
          <a:p>
            <a:r>
              <a:rPr lang="en-GB" dirty="0" smtClean="0"/>
              <a:t>Not ‘true’ experiments – quasi experiments because researched cannot determine a true </a:t>
            </a:r>
            <a:r>
              <a:rPr lang="en-GB" u="sng" dirty="0" smtClean="0"/>
              <a:t>cause and effect</a:t>
            </a:r>
            <a:endParaRPr lang="en-GB" u="sng" dirty="0"/>
          </a:p>
        </p:txBody>
      </p:sp>
    </p:spTree>
    <p:extLst>
      <p:ext uri="{BB962C8B-B14F-4D97-AF65-F5344CB8AC3E}">
        <p14:creationId xmlns:p14="http://schemas.microsoft.com/office/powerpoint/2010/main" val="187985088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Naturalistic observations</a:t>
            </a:r>
            <a:endParaRPr lang="en-GB" dirty="0"/>
          </a:p>
        </p:txBody>
      </p:sp>
      <p:sp>
        <p:nvSpPr>
          <p:cNvPr id="3" name="Content Placeholder 2"/>
          <p:cNvSpPr>
            <a:spLocks noGrp="1"/>
          </p:cNvSpPr>
          <p:nvPr>
            <p:ph sz="half" idx="1"/>
          </p:nvPr>
        </p:nvSpPr>
        <p:spPr>
          <a:xfrm>
            <a:off x="809996" y="3389745"/>
            <a:ext cx="3670723" cy="2471305"/>
          </a:xfrm>
        </p:spPr>
        <p:txBody>
          <a:bodyPr>
            <a:normAutofit fontScale="92500" lnSpcReduction="20000"/>
          </a:bodyPr>
          <a:lstStyle/>
          <a:p>
            <a:pPr marL="0" indent="0" algn="ctr">
              <a:buNone/>
            </a:pPr>
            <a:r>
              <a:rPr lang="en-GB" b="1" dirty="0" smtClean="0">
                <a:solidFill>
                  <a:srgbClr val="00B050"/>
                </a:solidFill>
              </a:rPr>
              <a:t>Advantages</a:t>
            </a:r>
          </a:p>
          <a:p>
            <a:pPr>
              <a:buFont typeface="Wingdings" panose="05000000000000000000" pitchFamily="2" charset="2"/>
              <a:buChar char="ü"/>
            </a:pPr>
            <a:endParaRPr lang="en-GB" dirty="0"/>
          </a:p>
          <a:p>
            <a:pPr>
              <a:buFont typeface="Wingdings" panose="05000000000000000000" pitchFamily="2" charset="2"/>
              <a:buChar char="ü"/>
            </a:pPr>
            <a:r>
              <a:rPr lang="en-GB" dirty="0" smtClean="0"/>
              <a:t>Behaviour can be observed in natural settings with little or no influence</a:t>
            </a:r>
          </a:p>
          <a:p>
            <a:pPr>
              <a:buFont typeface="Wingdings" panose="05000000000000000000" pitchFamily="2" charset="2"/>
              <a:buChar char="ü"/>
            </a:pPr>
            <a:endParaRPr lang="en-GB" dirty="0"/>
          </a:p>
          <a:p>
            <a:pPr>
              <a:buFont typeface="Wingdings" panose="05000000000000000000" pitchFamily="2" charset="2"/>
              <a:buChar char="ü"/>
            </a:pPr>
            <a:r>
              <a:rPr lang="en-GB" dirty="0" smtClean="0"/>
              <a:t>No artificial labs, no uncomfortable or inaccurate behaviour</a:t>
            </a:r>
            <a:endParaRPr lang="en-GB" dirty="0"/>
          </a:p>
        </p:txBody>
      </p:sp>
      <p:sp>
        <p:nvSpPr>
          <p:cNvPr id="4" name="Content Placeholder 3"/>
          <p:cNvSpPr>
            <a:spLocks noGrp="1"/>
          </p:cNvSpPr>
          <p:nvPr>
            <p:ph sz="half" idx="2"/>
          </p:nvPr>
        </p:nvSpPr>
        <p:spPr>
          <a:xfrm>
            <a:off x="4663280" y="3389745"/>
            <a:ext cx="3670720" cy="2471305"/>
          </a:xfrm>
        </p:spPr>
        <p:txBody>
          <a:bodyPr>
            <a:normAutofit fontScale="92500" lnSpcReduction="20000"/>
          </a:bodyPr>
          <a:lstStyle/>
          <a:p>
            <a:pPr marL="0" indent="0" algn="ctr">
              <a:buNone/>
            </a:pPr>
            <a:r>
              <a:rPr lang="en-GB" b="1" dirty="0" smtClean="0">
                <a:solidFill>
                  <a:srgbClr val="FF0000"/>
                </a:solidFill>
              </a:rPr>
              <a:t>Limitations</a:t>
            </a:r>
          </a:p>
          <a:p>
            <a:pPr>
              <a:buFont typeface="Century Gothic" panose="020B0502020202020204" pitchFamily="34" charset="0"/>
              <a:buChar char="×"/>
            </a:pPr>
            <a:endParaRPr lang="en-GB" dirty="0"/>
          </a:p>
          <a:p>
            <a:pPr>
              <a:buFont typeface="Century Gothic" panose="020B0502020202020204" pitchFamily="34" charset="0"/>
              <a:buChar char="×"/>
            </a:pPr>
            <a:r>
              <a:rPr lang="en-GB" dirty="0" smtClean="0"/>
              <a:t>Cannot establish a causal relationship</a:t>
            </a:r>
          </a:p>
          <a:p>
            <a:pPr>
              <a:buFont typeface="Century Gothic" panose="020B0502020202020204" pitchFamily="34" charset="0"/>
              <a:buChar char="×"/>
            </a:pPr>
            <a:endParaRPr lang="en-GB" dirty="0"/>
          </a:p>
          <a:p>
            <a:pPr>
              <a:buFont typeface="Century Gothic" panose="020B0502020202020204" pitchFamily="34" charset="0"/>
              <a:buChar char="×"/>
            </a:pPr>
            <a:r>
              <a:rPr lang="en-GB" dirty="0" smtClean="0"/>
              <a:t>Very little control over other variables</a:t>
            </a:r>
          </a:p>
          <a:p>
            <a:pPr marL="0" indent="0">
              <a:buNone/>
            </a:pPr>
            <a:endParaRPr lang="en-GB" dirty="0"/>
          </a:p>
        </p:txBody>
      </p:sp>
      <p:sp>
        <p:nvSpPr>
          <p:cNvPr id="5" name="TextBox 4"/>
          <p:cNvSpPr txBox="1"/>
          <p:nvPr/>
        </p:nvSpPr>
        <p:spPr>
          <a:xfrm>
            <a:off x="711200" y="2346036"/>
            <a:ext cx="7693891" cy="646331"/>
          </a:xfrm>
          <a:prstGeom prst="rect">
            <a:avLst/>
          </a:prstGeom>
          <a:noFill/>
        </p:spPr>
        <p:txBody>
          <a:bodyPr wrap="square" rtlCol="0">
            <a:spAutoFit/>
          </a:bodyPr>
          <a:lstStyle/>
          <a:p>
            <a:r>
              <a:rPr lang="en-GB" b="1" i="1" u="sng" dirty="0" smtClean="0"/>
              <a:t>Habituation:</a:t>
            </a:r>
            <a:r>
              <a:rPr lang="en-GB" dirty="0" smtClean="0"/>
              <a:t> the process in which people typically adapt to and ignore the presence of an observer as time passes</a:t>
            </a:r>
            <a:endParaRPr lang="en-GB" b="1" i="1" u="sng" dirty="0"/>
          </a:p>
        </p:txBody>
      </p:sp>
    </p:spTree>
    <p:extLst>
      <p:ext uri="{BB962C8B-B14F-4D97-AF65-F5344CB8AC3E}">
        <p14:creationId xmlns:p14="http://schemas.microsoft.com/office/powerpoint/2010/main" val="74597015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a:t>
            </a:r>
            <a:r>
              <a:rPr lang="en-GB" dirty="0" err="1" smtClean="0"/>
              <a:t>reserach</a:t>
            </a:r>
            <a:endParaRPr lang="en-GB" dirty="0"/>
          </a:p>
        </p:txBody>
      </p:sp>
      <p:sp>
        <p:nvSpPr>
          <p:cNvPr id="3" name="Content Placeholder 2"/>
          <p:cNvSpPr>
            <a:spLocks noGrp="1"/>
          </p:cNvSpPr>
          <p:nvPr>
            <p:ph sz="half" idx="1"/>
          </p:nvPr>
        </p:nvSpPr>
        <p:spPr>
          <a:xfrm>
            <a:off x="809996" y="2222287"/>
            <a:ext cx="7524004" cy="3638763"/>
          </a:xfrm>
        </p:spPr>
        <p:txBody>
          <a:bodyPr/>
          <a:lstStyle/>
          <a:p>
            <a:r>
              <a:rPr lang="en-GB" dirty="0"/>
              <a:t>Seeks to identify how humans and other animals behave, particularly in natural settings</a:t>
            </a:r>
          </a:p>
          <a:p>
            <a:endParaRPr lang="en-GB" dirty="0"/>
          </a:p>
          <a:p>
            <a:r>
              <a:rPr lang="en-GB" b="1" u="sng" dirty="0">
                <a:solidFill>
                  <a:schemeClr val="accent2">
                    <a:lumMod val="60000"/>
                    <a:lumOff val="40000"/>
                  </a:schemeClr>
                </a:solidFill>
              </a:rPr>
              <a:t>Case Studies</a:t>
            </a:r>
            <a:r>
              <a:rPr lang="en-GB" b="1" dirty="0"/>
              <a:t>:</a:t>
            </a:r>
            <a:r>
              <a:rPr lang="en-GB" dirty="0"/>
              <a:t> an in-depth analysis of an individual, group, or event</a:t>
            </a:r>
            <a:endParaRPr lang="en-GB" b="1" dirty="0"/>
          </a:p>
          <a:p>
            <a:pPr marL="0" indent="0">
              <a:buNone/>
            </a:pPr>
            <a:endParaRPr lang="en-GB" dirty="0"/>
          </a:p>
        </p:txBody>
      </p:sp>
    </p:spTree>
    <p:extLst>
      <p:ext uri="{BB962C8B-B14F-4D97-AF65-F5344CB8AC3E}">
        <p14:creationId xmlns:p14="http://schemas.microsoft.com/office/powerpoint/2010/main" val="25570969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research</a:t>
            </a:r>
            <a:endParaRPr lang="en-GB" dirty="0"/>
          </a:p>
        </p:txBody>
      </p:sp>
      <p:sp>
        <p:nvSpPr>
          <p:cNvPr id="3" name="Content Placeholder 2"/>
          <p:cNvSpPr>
            <a:spLocks noGrp="1"/>
          </p:cNvSpPr>
          <p:nvPr>
            <p:ph sz="half" idx="1"/>
          </p:nvPr>
        </p:nvSpPr>
        <p:spPr>
          <a:xfrm>
            <a:off x="745341" y="2207491"/>
            <a:ext cx="3670723" cy="3404177"/>
          </a:xfrm>
        </p:spPr>
        <p:txBody>
          <a:bodyPr>
            <a:normAutofit fontScale="92500" lnSpcReduction="10000"/>
          </a:bodyPr>
          <a:lstStyle/>
          <a:p>
            <a:pPr marL="0" indent="0" algn="ctr">
              <a:buNone/>
            </a:pPr>
            <a:r>
              <a:rPr lang="en-GB" b="1" dirty="0" smtClean="0">
                <a:solidFill>
                  <a:srgbClr val="00B050"/>
                </a:solidFill>
              </a:rPr>
              <a:t>Advantages</a:t>
            </a:r>
          </a:p>
          <a:p>
            <a:pPr>
              <a:buFont typeface="Wingdings" panose="05000000000000000000" pitchFamily="2" charset="2"/>
              <a:buChar char="ü"/>
            </a:pPr>
            <a:endParaRPr lang="en-GB" dirty="0"/>
          </a:p>
          <a:p>
            <a:pPr>
              <a:buFont typeface="Wingdings" panose="05000000000000000000" pitchFamily="2" charset="2"/>
              <a:buChar char="ü"/>
            </a:pPr>
            <a:r>
              <a:rPr lang="en-GB" dirty="0"/>
              <a:t>Researchers can gain in-depth, detailed information about their question of interest</a:t>
            </a:r>
          </a:p>
          <a:p>
            <a:pPr>
              <a:buFont typeface="Wingdings" panose="05000000000000000000" pitchFamily="2" charset="2"/>
              <a:buChar char="ü"/>
            </a:pPr>
            <a:endParaRPr lang="en-GB" dirty="0"/>
          </a:p>
          <a:p>
            <a:pPr>
              <a:buFont typeface="Wingdings" panose="05000000000000000000" pitchFamily="2" charset="2"/>
              <a:buChar char="ü"/>
            </a:pPr>
            <a:r>
              <a:rPr lang="en-GB" dirty="0"/>
              <a:t>Case studies can provide new ideas of challenge existing theories</a:t>
            </a:r>
            <a:endParaRPr lang="en-GB" dirty="0"/>
          </a:p>
        </p:txBody>
      </p:sp>
      <p:sp>
        <p:nvSpPr>
          <p:cNvPr id="4" name="Content Placeholder 3"/>
          <p:cNvSpPr>
            <a:spLocks noGrp="1"/>
          </p:cNvSpPr>
          <p:nvPr>
            <p:ph sz="half" idx="2"/>
          </p:nvPr>
        </p:nvSpPr>
        <p:spPr>
          <a:xfrm>
            <a:off x="4663280" y="2456873"/>
            <a:ext cx="3670720" cy="3404177"/>
          </a:xfrm>
        </p:spPr>
        <p:txBody>
          <a:bodyPr>
            <a:normAutofit fontScale="92500" lnSpcReduction="10000"/>
          </a:bodyPr>
          <a:lstStyle/>
          <a:p>
            <a:pPr marL="0" indent="0" algn="ctr">
              <a:buNone/>
            </a:pPr>
            <a:r>
              <a:rPr lang="en-GB" b="1" dirty="0" smtClean="0">
                <a:solidFill>
                  <a:srgbClr val="FF0000"/>
                </a:solidFill>
              </a:rPr>
              <a:t>Limitations</a:t>
            </a:r>
          </a:p>
          <a:p>
            <a:pPr>
              <a:buFont typeface="Century Gothic" panose="020B0502020202020204" pitchFamily="34" charset="0"/>
              <a:buChar char="×"/>
            </a:pPr>
            <a:endParaRPr lang="en-GB" dirty="0"/>
          </a:p>
          <a:p>
            <a:pPr>
              <a:buFont typeface="Calibri" pitchFamily="34" charset="0"/>
              <a:buChar char="x"/>
            </a:pPr>
            <a:r>
              <a:rPr lang="en-GB" dirty="0"/>
              <a:t>Cannot determine cause-effect relationships</a:t>
            </a:r>
          </a:p>
          <a:p>
            <a:pPr>
              <a:buFont typeface="Calibri" pitchFamily="34" charset="0"/>
              <a:buChar char="x"/>
            </a:pPr>
            <a:endParaRPr lang="en-GB" dirty="0"/>
          </a:p>
          <a:p>
            <a:pPr>
              <a:buFont typeface="Calibri" pitchFamily="34" charset="0"/>
              <a:buChar char="x"/>
            </a:pPr>
            <a:r>
              <a:rPr lang="en-GB" dirty="0"/>
              <a:t>Difficult to generalise findings</a:t>
            </a:r>
          </a:p>
          <a:p>
            <a:pPr>
              <a:buFont typeface="Calibri" pitchFamily="34" charset="0"/>
              <a:buChar char="x"/>
            </a:pPr>
            <a:endParaRPr lang="en-GB" dirty="0"/>
          </a:p>
          <a:p>
            <a:pPr>
              <a:buFont typeface="Calibri" pitchFamily="34" charset="0"/>
              <a:buChar char="x"/>
            </a:pPr>
            <a:r>
              <a:rPr lang="en-GB" dirty="0"/>
              <a:t>Lack of objectivity in collecting and interpreting data</a:t>
            </a:r>
          </a:p>
          <a:p>
            <a:pPr marL="0" indent="0">
              <a:buNone/>
            </a:pPr>
            <a:endParaRPr lang="en-GB" dirty="0"/>
          </a:p>
        </p:txBody>
      </p:sp>
    </p:spTree>
    <p:extLst>
      <p:ext uri="{BB962C8B-B14F-4D97-AF65-F5344CB8AC3E}">
        <p14:creationId xmlns:p14="http://schemas.microsoft.com/office/powerpoint/2010/main" val="298790439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 experiments</a:t>
            </a:r>
            <a:endParaRPr lang="en-GB" dirty="0"/>
          </a:p>
        </p:txBody>
      </p:sp>
      <p:sp>
        <p:nvSpPr>
          <p:cNvPr id="3" name="Content Placeholder 2"/>
          <p:cNvSpPr>
            <a:spLocks noGrp="1"/>
          </p:cNvSpPr>
          <p:nvPr>
            <p:ph idx="1"/>
          </p:nvPr>
        </p:nvSpPr>
        <p:spPr/>
        <p:txBody>
          <a:bodyPr/>
          <a:lstStyle/>
          <a:p>
            <a:r>
              <a:rPr lang="en-GB" sz="2000" dirty="0" smtClean="0"/>
              <a:t>Conducted in a special environment where variables can be carefully controlled</a:t>
            </a:r>
          </a:p>
          <a:p>
            <a:endParaRPr lang="en-GB" sz="2000" dirty="0" smtClean="0"/>
          </a:p>
          <a:p>
            <a:r>
              <a:rPr lang="en-GB" sz="2000" dirty="0" smtClean="0"/>
              <a:t>Participants are aware that they are taking part in an experiment</a:t>
            </a:r>
          </a:p>
          <a:p>
            <a:pPr lvl="1"/>
            <a:r>
              <a:rPr lang="en-GB" sz="1800" dirty="0" smtClean="0"/>
              <a:t>They may or may not know the true aims of the experiment…</a:t>
            </a:r>
          </a:p>
          <a:p>
            <a:endParaRPr lang="en-GB" dirty="0"/>
          </a:p>
        </p:txBody>
      </p:sp>
    </p:spTree>
    <p:extLst>
      <p:ext uri="{BB962C8B-B14F-4D97-AF65-F5344CB8AC3E}">
        <p14:creationId xmlns:p14="http://schemas.microsoft.com/office/powerpoint/2010/main" val="17451345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 experiments</a:t>
            </a:r>
            <a:endParaRPr lang="en-GB" dirty="0"/>
          </a:p>
        </p:txBody>
      </p:sp>
      <p:sp>
        <p:nvSpPr>
          <p:cNvPr id="3" name="Text Placeholder 2"/>
          <p:cNvSpPr>
            <a:spLocks noGrp="1"/>
          </p:cNvSpPr>
          <p:nvPr>
            <p:ph type="body" idx="1"/>
          </p:nvPr>
        </p:nvSpPr>
        <p:spPr/>
        <p:txBody>
          <a:bodyPr/>
          <a:lstStyle/>
          <a:p>
            <a:r>
              <a:rPr lang="en-GB" b="1" dirty="0" smtClean="0">
                <a:solidFill>
                  <a:srgbClr val="00B050"/>
                </a:solidFill>
              </a:rPr>
              <a:t>Advantages</a:t>
            </a:r>
            <a:endParaRPr lang="en-GB" b="1" dirty="0">
              <a:solidFill>
                <a:srgbClr val="00B050"/>
              </a:solidFill>
            </a:endParaRPr>
          </a:p>
        </p:txBody>
      </p:sp>
      <p:sp>
        <p:nvSpPr>
          <p:cNvPr id="4" name="Content Placeholder 3"/>
          <p:cNvSpPr>
            <a:spLocks noGrp="1"/>
          </p:cNvSpPr>
          <p:nvPr>
            <p:ph sz="half" idx="2"/>
          </p:nvPr>
        </p:nvSpPr>
        <p:spPr>
          <a:xfrm>
            <a:off x="801661" y="2963574"/>
            <a:ext cx="3687391" cy="3109913"/>
          </a:xfrm>
        </p:spPr>
        <p:txBody>
          <a:bodyPr/>
          <a:lstStyle/>
          <a:p>
            <a:pPr>
              <a:buFont typeface="Wingdings" panose="05000000000000000000" pitchFamily="2" charset="2"/>
              <a:buChar char="ü"/>
            </a:pPr>
            <a:r>
              <a:rPr lang="en-GB" dirty="0" smtClean="0"/>
              <a:t>Well controlled</a:t>
            </a:r>
          </a:p>
          <a:p>
            <a:pPr>
              <a:buFont typeface="Wingdings" panose="05000000000000000000" pitchFamily="2" charset="2"/>
              <a:buChar char="ü"/>
            </a:pPr>
            <a:r>
              <a:rPr lang="en-GB" dirty="0" smtClean="0"/>
              <a:t>Permits the study of cause and effect</a:t>
            </a:r>
          </a:p>
          <a:p>
            <a:pPr>
              <a:buFont typeface="Wingdings" panose="05000000000000000000" pitchFamily="2" charset="2"/>
              <a:buChar char="ü"/>
            </a:pPr>
            <a:r>
              <a:rPr lang="en-GB" dirty="0" smtClean="0"/>
              <a:t>Confounding variables are minimised</a:t>
            </a:r>
          </a:p>
          <a:p>
            <a:pPr>
              <a:buFont typeface="Wingdings" panose="05000000000000000000" pitchFamily="2" charset="2"/>
              <a:buChar char="ü"/>
            </a:pPr>
            <a:r>
              <a:rPr lang="en-GB" dirty="0" smtClean="0"/>
              <a:t>Can be replicated (copied/repeated)</a:t>
            </a:r>
            <a:endParaRPr lang="en-GB" dirty="0"/>
          </a:p>
        </p:txBody>
      </p:sp>
      <p:sp>
        <p:nvSpPr>
          <p:cNvPr id="5" name="Text Placeholder 4"/>
          <p:cNvSpPr>
            <a:spLocks noGrp="1"/>
          </p:cNvSpPr>
          <p:nvPr>
            <p:ph type="body" sz="quarter" idx="3"/>
          </p:nvPr>
        </p:nvSpPr>
        <p:spPr/>
        <p:txBody>
          <a:bodyPr/>
          <a:lstStyle/>
          <a:p>
            <a:r>
              <a:rPr lang="en-GB" b="1" dirty="0" smtClean="0">
                <a:solidFill>
                  <a:srgbClr val="FF0000"/>
                </a:solidFill>
              </a:rPr>
              <a:t>Limitations</a:t>
            </a:r>
            <a:endParaRPr lang="en-GB" b="1" dirty="0">
              <a:solidFill>
                <a:srgbClr val="FF0000"/>
              </a:solidFill>
            </a:endParaRPr>
          </a:p>
        </p:txBody>
      </p:sp>
      <p:sp>
        <p:nvSpPr>
          <p:cNvPr id="6" name="Content Placeholder 5"/>
          <p:cNvSpPr>
            <a:spLocks noGrp="1"/>
          </p:cNvSpPr>
          <p:nvPr>
            <p:ph sz="quarter" idx="4"/>
          </p:nvPr>
        </p:nvSpPr>
        <p:spPr>
          <a:xfrm>
            <a:off x="4663280" y="2963573"/>
            <a:ext cx="3670720" cy="3109913"/>
          </a:xfrm>
        </p:spPr>
        <p:txBody>
          <a:bodyPr>
            <a:normAutofit fontScale="92500" lnSpcReduction="10000"/>
          </a:bodyPr>
          <a:lstStyle/>
          <a:p>
            <a:pPr>
              <a:buFont typeface="Century Gothic" panose="020B0502020202020204" pitchFamily="34" charset="0"/>
              <a:buChar char="×"/>
            </a:pPr>
            <a:r>
              <a:rPr lang="en-GB" dirty="0" smtClean="0"/>
              <a:t>Artificial or contrived</a:t>
            </a:r>
          </a:p>
          <a:p>
            <a:pPr>
              <a:buFont typeface="Century Gothic" panose="020B0502020202020204" pitchFamily="34" charset="0"/>
              <a:buChar char="×"/>
            </a:pPr>
            <a:r>
              <a:rPr lang="en-GB" dirty="0" smtClean="0"/>
              <a:t>Participants know they are being studied, which is likely to affect their behaviour</a:t>
            </a:r>
          </a:p>
          <a:p>
            <a:pPr>
              <a:buFont typeface="Century Gothic" panose="020B0502020202020204" pitchFamily="34" charset="0"/>
              <a:buChar char="×"/>
            </a:pPr>
            <a:r>
              <a:rPr lang="en-GB" dirty="0" smtClean="0"/>
              <a:t>Researcher may influence results</a:t>
            </a:r>
          </a:p>
          <a:p>
            <a:pPr>
              <a:buFont typeface="Century Gothic" panose="020B0502020202020204" pitchFamily="34" charset="0"/>
              <a:buChar char="×"/>
            </a:pPr>
            <a:r>
              <a:rPr lang="en-GB" dirty="0" smtClean="0"/>
              <a:t>Setting is not like real life</a:t>
            </a:r>
          </a:p>
          <a:p>
            <a:pPr>
              <a:buFont typeface="Century Gothic" panose="020B0502020202020204" pitchFamily="34" charset="0"/>
              <a:buChar char="×"/>
            </a:pPr>
            <a:r>
              <a:rPr lang="en-GB" dirty="0" smtClean="0"/>
              <a:t>Doesn’t represent real life experiences</a:t>
            </a:r>
          </a:p>
          <a:p>
            <a:pPr lvl="1">
              <a:buFont typeface="Century Gothic" panose="020B0502020202020204" pitchFamily="34" charset="0"/>
              <a:buChar char="×"/>
            </a:pPr>
            <a:r>
              <a:rPr lang="en-GB" dirty="0" smtClean="0"/>
              <a:t>E.g., trigrams to test memory</a:t>
            </a:r>
            <a:endParaRPr lang="en-GB" dirty="0"/>
          </a:p>
        </p:txBody>
      </p:sp>
    </p:spTree>
    <p:extLst>
      <p:ext uri="{BB962C8B-B14F-4D97-AF65-F5344CB8AC3E}">
        <p14:creationId xmlns:p14="http://schemas.microsoft.com/office/powerpoint/2010/main" val="31061332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a:t>
            </a:r>
            <a:r>
              <a:rPr lang="en-GB" dirty="0" err="1" smtClean="0"/>
              <a:t>reserach</a:t>
            </a:r>
            <a:endParaRPr lang="en-GB" dirty="0"/>
          </a:p>
        </p:txBody>
      </p:sp>
      <p:sp>
        <p:nvSpPr>
          <p:cNvPr id="3" name="Content Placeholder 2"/>
          <p:cNvSpPr>
            <a:spLocks noGrp="1"/>
          </p:cNvSpPr>
          <p:nvPr>
            <p:ph idx="1"/>
          </p:nvPr>
        </p:nvSpPr>
        <p:spPr>
          <a:xfrm>
            <a:off x="809997" y="2416250"/>
            <a:ext cx="7524003" cy="3919895"/>
          </a:xfrm>
        </p:spPr>
        <p:txBody>
          <a:bodyPr>
            <a:normAutofit/>
          </a:bodyPr>
          <a:lstStyle/>
          <a:p>
            <a:r>
              <a:rPr lang="en-GB" sz="2000" dirty="0"/>
              <a:t>Information about a topic is obtained by administering questionnaires or interviews to many </a:t>
            </a:r>
            <a:r>
              <a:rPr lang="en-GB" sz="2000" dirty="0" smtClean="0"/>
              <a:t>people</a:t>
            </a:r>
          </a:p>
          <a:p>
            <a:endParaRPr lang="en-GB" sz="2000" dirty="0"/>
          </a:p>
          <a:p>
            <a:r>
              <a:rPr lang="en-GB" sz="2000" i="1" dirty="0" smtClean="0"/>
              <a:t>Types of surveys/questionnaires</a:t>
            </a:r>
            <a:r>
              <a:rPr lang="en-GB" sz="2000" dirty="0" smtClean="0"/>
              <a:t>:</a:t>
            </a:r>
          </a:p>
          <a:p>
            <a:pPr lvl="1"/>
            <a:r>
              <a:rPr lang="en-GB" dirty="0" smtClean="0"/>
              <a:t>Cross-sectional</a:t>
            </a:r>
          </a:p>
          <a:p>
            <a:pPr lvl="1"/>
            <a:r>
              <a:rPr lang="en-GB" dirty="0" smtClean="0"/>
              <a:t>Longitudinal/prospective</a:t>
            </a:r>
          </a:p>
          <a:p>
            <a:pPr lvl="2"/>
            <a:r>
              <a:rPr lang="en-GB" dirty="0" smtClean="0"/>
              <a:t>Able to follow up over time</a:t>
            </a:r>
          </a:p>
          <a:p>
            <a:pPr lvl="2"/>
            <a:r>
              <a:rPr lang="en-GB" dirty="0" smtClean="0"/>
              <a:t>Allows prediction about causality</a:t>
            </a:r>
          </a:p>
          <a:p>
            <a:pPr lvl="1"/>
            <a:r>
              <a:rPr lang="en-GB" dirty="0" smtClean="0"/>
              <a:t>Randomised controlled trials</a:t>
            </a:r>
          </a:p>
          <a:p>
            <a:pPr lvl="2"/>
            <a:r>
              <a:rPr lang="en-GB" dirty="0" smtClean="0"/>
              <a:t>Gold-standard in psychological research</a:t>
            </a:r>
          </a:p>
          <a:p>
            <a:endParaRPr lang="en-GB" sz="2000" dirty="0"/>
          </a:p>
          <a:p>
            <a:pPr marL="0" indent="0">
              <a:buNone/>
            </a:pPr>
            <a:endParaRPr lang="en-GB" sz="1200" dirty="0"/>
          </a:p>
        </p:txBody>
      </p:sp>
    </p:spTree>
    <p:extLst>
      <p:ext uri="{BB962C8B-B14F-4D97-AF65-F5344CB8AC3E}">
        <p14:creationId xmlns:p14="http://schemas.microsoft.com/office/powerpoint/2010/main" val="235806457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Content Placeholder 2"/>
          <p:cNvSpPr>
            <a:spLocks noGrp="1"/>
          </p:cNvSpPr>
          <p:nvPr>
            <p:ph idx="1"/>
          </p:nvPr>
        </p:nvSpPr>
        <p:spPr/>
        <p:txBody>
          <a:bodyPr/>
          <a:lstStyle/>
          <a:p>
            <a:pPr marL="114300" indent="0" algn="ctr">
              <a:buNone/>
            </a:pPr>
            <a:r>
              <a:rPr lang="en-GB" sz="2000" b="1" u="sng" dirty="0">
                <a:solidFill>
                  <a:schemeClr val="accent1">
                    <a:lumMod val="60000"/>
                    <a:lumOff val="40000"/>
                  </a:schemeClr>
                </a:solidFill>
              </a:rPr>
              <a:t>POPULATION:</a:t>
            </a:r>
            <a:endParaRPr lang="en-GB" sz="2000" u="sng" dirty="0">
              <a:solidFill>
                <a:schemeClr val="accent1">
                  <a:lumMod val="60000"/>
                  <a:lumOff val="40000"/>
                </a:schemeClr>
              </a:solidFill>
            </a:endParaRPr>
          </a:p>
          <a:p>
            <a:pPr lvl="1"/>
            <a:r>
              <a:rPr lang="en-GB" sz="1800" dirty="0"/>
              <a:t>All of the individuals that we are interested in drawing a conclusion about</a:t>
            </a:r>
          </a:p>
          <a:p>
            <a:pPr lvl="1"/>
            <a:endParaRPr lang="en-GB" sz="1800" dirty="0"/>
          </a:p>
          <a:p>
            <a:pPr marL="114300" indent="0" algn="ctr">
              <a:buNone/>
            </a:pPr>
            <a:r>
              <a:rPr lang="en-GB" sz="2000" b="1" u="sng" dirty="0">
                <a:solidFill>
                  <a:schemeClr val="accent1">
                    <a:lumMod val="60000"/>
                    <a:lumOff val="40000"/>
                  </a:schemeClr>
                </a:solidFill>
              </a:rPr>
              <a:t>SAMPLE:</a:t>
            </a:r>
          </a:p>
          <a:p>
            <a:pPr lvl="1"/>
            <a:r>
              <a:rPr lang="en-GB" sz="1800" dirty="0"/>
              <a:t>A subset of the individuals drawn from the larger population</a:t>
            </a:r>
          </a:p>
          <a:p>
            <a:endParaRPr lang="en-GB" b="1" dirty="0"/>
          </a:p>
        </p:txBody>
      </p:sp>
    </p:spTree>
    <p:extLst>
      <p:ext uri="{BB962C8B-B14F-4D97-AF65-F5344CB8AC3E}">
        <p14:creationId xmlns:p14="http://schemas.microsoft.com/office/powerpoint/2010/main" val="276656119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Content Placeholder 2"/>
          <p:cNvSpPr>
            <a:spLocks noGrp="1"/>
          </p:cNvSpPr>
          <p:nvPr>
            <p:ph idx="1"/>
          </p:nvPr>
        </p:nvSpPr>
        <p:spPr>
          <a:xfrm>
            <a:off x="809996" y="4248727"/>
            <a:ext cx="7524003" cy="2413634"/>
          </a:xfrm>
        </p:spPr>
        <p:txBody>
          <a:bodyPr/>
          <a:lstStyle/>
          <a:p>
            <a:pPr marL="114300" indent="0" algn="ctr">
              <a:buNone/>
            </a:pPr>
            <a:r>
              <a:rPr lang="en-GB" dirty="0"/>
              <a:t>How do we get a </a:t>
            </a:r>
            <a:r>
              <a:rPr lang="en-GB" b="1" dirty="0"/>
              <a:t>representative sample?</a:t>
            </a:r>
          </a:p>
          <a:p>
            <a:pPr marL="114300" indent="0">
              <a:buNone/>
            </a:pPr>
            <a:endParaRPr lang="en-GB" b="1" dirty="0"/>
          </a:p>
          <a:p>
            <a:pPr marL="114300" indent="0" algn="ctr">
              <a:buNone/>
            </a:pPr>
            <a:r>
              <a:rPr lang="en-GB" dirty="0"/>
              <a:t>Say, for example, we are interested in exploring levels of depression in individuals who own dogs…</a:t>
            </a:r>
          </a:p>
          <a:p>
            <a:pPr marL="114300" indent="0">
              <a:buNone/>
            </a:pPr>
            <a:endParaRPr lang="en-GB" dirty="0"/>
          </a:p>
          <a:p>
            <a:pPr marL="114300" indent="0" algn="ctr">
              <a:buNone/>
            </a:pPr>
            <a:r>
              <a:rPr lang="en-GB" dirty="0"/>
              <a:t>What would we need to do</a:t>
            </a:r>
            <a:r>
              <a:rPr lang="en-GB" dirty="0" smtClean="0"/>
              <a:t>?</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2809" y="2064438"/>
            <a:ext cx="2238375"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612309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Text Placeholder 2"/>
          <p:cNvSpPr>
            <a:spLocks noGrp="1"/>
          </p:cNvSpPr>
          <p:nvPr>
            <p:ph type="body" idx="1"/>
          </p:nvPr>
        </p:nvSpPr>
        <p:spPr/>
        <p:txBody>
          <a:bodyPr/>
          <a:lstStyle/>
          <a:p>
            <a:r>
              <a:rPr lang="en-GB" b="1" dirty="0" smtClean="0">
                <a:solidFill>
                  <a:srgbClr val="00B050"/>
                </a:solidFill>
              </a:rPr>
              <a:t>Advantages</a:t>
            </a:r>
            <a:endParaRPr lang="en-GB" b="1" dirty="0">
              <a:solidFill>
                <a:srgbClr val="00B050"/>
              </a:solidFill>
            </a:endParaRPr>
          </a:p>
        </p:txBody>
      </p:sp>
      <p:sp>
        <p:nvSpPr>
          <p:cNvPr id="4" name="Content Placeholder 3"/>
          <p:cNvSpPr>
            <a:spLocks noGrp="1"/>
          </p:cNvSpPr>
          <p:nvPr>
            <p:ph sz="half" idx="2"/>
          </p:nvPr>
        </p:nvSpPr>
        <p:spPr/>
        <p:txBody>
          <a:bodyPr/>
          <a:lstStyle/>
          <a:p>
            <a:pPr>
              <a:buFont typeface="Wingdings" panose="05000000000000000000" pitchFamily="2" charset="2"/>
              <a:buChar char="ü"/>
            </a:pPr>
            <a:r>
              <a:rPr lang="en-GB" dirty="0" smtClean="0"/>
              <a:t>Allows us to collect large amounts of data quickly and inexpensively</a:t>
            </a:r>
          </a:p>
          <a:p>
            <a:pPr>
              <a:buFont typeface="Wingdings" panose="05000000000000000000" pitchFamily="2" charset="2"/>
              <a:buChar char="ü"/>
            </a:pPr>
            <a:r>
              <a:rPr lang="en-GB" dirty="0" smtClean="0"/>
              <a:t>We can ask about an almost limitless variety of attitudes, perceptions, experiences</a:t>
            </a:r>
          </a:p>
        </p:txBody>
      </p:sp>
      <p:sp>
        <p:nvSpPr>
          <p:cNvPr id="5" name="Text Placeholder 4"/>
          <p:cNvSpPr>
            <a:spLocks noGrp="1"/>
          </p:cNvSpPr>
          <p:nvPr>
            <p:ph type="body" sz="quarter" idx="3"/>
          </p:nvPr>
        </p:nvSpPr>
        <p:spPr/>
        <p:txBody>
          <a:bodyPr/>
          <a:lstStyle/>
          <a:p>
            <a:r>
              <a:rPr lang="en-GB" b="1" dirty="0" smtClean="0">
                <a:solidFill>
                  <a:srgbClr val="FF0000"/>
                </a:solidFill>
              </a:rPr>
              <a:t>Limitations</a:t>
            </a:r>
            <a:endParaRPr lang="en-GB" b="1" dirty="0">
              <a:solidFill>
                <a:srgbClr val="FF0000"/>
              </a:solidFill>
            </a:endParaRPr>
          </a:p>
        </p:txBody>
      </p:sp>
      <p:sp>
        <p:nvSpPr>
          <p:cNvPr id="6" name="Content Placeholder 5"/>
          <p:cNvSpPr>
            <a:spLocks noGrp="1"/>
          </p:cNvSpPr>
          <p:nvPr>
            <p:ph sz="quarter" idx="4"/>
          </p:nvPr>
        </p:nvSpPr>
        <p:spPr/>
        <p:txBody>
          <a:bodyPr/>
          <a:lstStyle/>
          <a:p>
            <a:pPr>
              <a:buFont typeface="Century Gothic" panose="020B0502020202020204" pitchFamily="34" charset="0"/>
              <a:buChar char="×"/>
            </a:pPr>
            <a:r>
              <a:rPr lang="en-GB" dirty="0" smtClean="0"/>
              <a:t>Unrepresentative samples can produce distorted results</a:t>
            </a:r>
          </a:p>
          <a:p>
            <a:pPr>
              <a:buFont typeface="Century Gothic" panose="020B0502020202020204" pitchFamily="34" charset="0"/>
              <a:buChar char="×"/>
            </a:pPr>
            <a:r>
              <a:rPr lang="en-GB" dirty="0" smtClean="0"/>
              <a:t>Self-reports can be biased – people may not want to admit their attitudes or behaviours</a:t>
            </a:r>
          </a:p>
          <a:p>
            <a:pPr>
              <a:buFont typeface="Century Gothic" panose="020B0502020202020204" pitchFamily="34" charset="0"/>
              <a:buChar char="×"/>
            </a:pPr>
            <a:r>
              <a:rPr lang="en-GB" dirty="0" smtClean="0"/>
              <a:t>Cannot indicate causation</a:t>
            </a:r>
            <a:endParaRPr lang="en-GB" dirty="0"/>
          </a:p>
        </p:txBody>
      </p:sp>
    </p:spTree>
    <p:extLst>
      <p:ext uri="{BB962C8B-B14F-4D97-AF65-F5344CB8AC3E}">
        <p14:creationId xmlns:p14="http://schemas.microsoft.com/office/powerpoint/2010/main" val="189720988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a:t>
            </a:r>
            <a:endParaRPr lang="en-GB" dirty="0"/>
          </a:p>
        </p:txBody>
      </p:sp>
      <p:sp>
        <p:nvSpPr>
          <p:cNvPr id="3" name="Content Placeholder 2"/>
          <p:cNvSpPr>
            <a:spLocks noGrp="1"/>
          </p:cNvSpPr>
          <p:nvPr>
            <p:ph idx="1"/>
          </p:nvPr>
        </p:nvSpPr>
        <p:spPr>
          <a:xfrm>
            <a:off x="4719782" y="2222287"/>
            <a:ext cx="3614218" cy="3636510"/>
          </a:xfrm>
        </p:spPr>
        <p:txBody>
          <a:bodyPr/>
          <a:lstStyle/>
          <a:p>
            <a:r>
              <a:rPr lang="en-GB" dirty="0" smtClean="0"/>
              <a:t>Sampling is the process of selecting individuals (participants/ a sample) to provide an adequate description and robust inference of the population</a:t>
            </a:r>
          </a:p>
          <a:p>
            <a:endParaRPr lang="en-GB" dirty="0"/>
          </a:p>
          <a:p>
            <a:r>
              <a:rPr lang="en-GB" dirty="0" smtClean="0"/>
              <a:t>The sample we choose should be </a:t>
            </a:r>
            <a:r>
              <a:rPr lang="en-GB" b="1" i="1" u="sng" dirty="0" smtClean="0">
                <a:solidFill>
                  <a:schemeClr val="accent1">
                    <a:lumMod val="60000"/>
                    <a:lumOff val="40000"/>
                  </a:schemeClr>
                </a:solidFill>
              </a:rPr>
              <a:t>representative</a:t>
            </a:r>
            <a:r>
              <a:rPr lang="en-GB" dirty="0" smtClean="0">
                <a:solidFill>
                  <a:schemeClr val="accent1">
                    <a:lumMod val="60000"/>
                    <a:lumOff val="40000"/>
                  </a:schemeClr>
                </a:solidFill>
              </a:rPr>
              <a:t> </a:t>
            </a:r>
            <a:r>
              <a:rPr lang="en-GB" dirty="0" smtClean="0"/>
              <a:t>of the population</a:t>
            </a:r>
            <a:endParaRPr lang="en-GB" dirty="0"/>
          </a:p>
        </p:txBody>
      </p:sp>
      <p:sp>
        <p:nvSpPr>
          <p:cNvPr id="4" name="Rounded Rectangle 3"/>
          <p:cNvSpPr/>
          <p:nvPr/>
        </p:nvSpPr>
        <p:spPr>
          <a:xfrm>
            <a:off x="415636" y="2373745"/>
            <a:ext cx="3602181" cy="4147127"/>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smtClean="0">
                <a:solidFill>
                  <a:schemeClr val="accent2">
                    <a:lumMod val="75000"/>
                  </a:schemeClr>
                </a:solidFill>
              </a:rPr>
              <a:t>If all members of a population were identical, the population is considered to be </a:t>
            </a:r>
            <a:r>
              <a:rPr lang="en-GB" b="1" i="1" dirty="0" smtClean="0">
                <a:solidFill>
                  <a:schemeClr val="accent2">
                    <a:lumMod val="75000"/>
                  </a:schemeClr>
                </a:solidFill>
              </a:rPr>
              <a:t>homogenous</a:t>
            </a:r>
          </a:p>
          <a:p>
            <a:pPr marL="285750" indent="-285750">
              <a:buFont typeface="Arial" panose="020B0604020202020204" pitchFamily="34" charset="0"/>
              <a:buChar char="•"/>
            </a:pPr>
            <a:endParaRPr lang="en-GB" b="1" i="1" dirty="0" smtClean="0">
              <a:solidFill>
                <a:schemeClr val="accent2">
                  <a:lumMod val="75000"/>
                </a:schemeClr>
              </a:solidFill>
            </a:endParaRPr>
          </a:p>
          <a:p>
            <a:pPr marL="742950" lvl="1" indent="-285750">
              <a:buFont typeface="Arial" panose="020B0604020202020204" pitchFamily="34" charset="0"/>
              <a:buChar char="•"/>
            </a:pPr>
            <a:r>
              <a:rPr lang="en-GB" sz="1600" dirty="0" smtClean="0">
                <a:solidFill>
                  <a:schemeClr val="accent2">
                    <a:lumMod val="75000"/>
                  </a:schemeClr>
                </a:solidFill>
              </a:rPr>
              <a:t>That is, the characteristics of any one individual is the same as the characteristics as any other individual (little or no variation among individuals)</a:t>
            </a:r>
            <a:endParaRPr lang="en-GB" sz="1600" dirty="0">
              <a:solidFill>
                <a:schemeClr val="accent2">
                  <a:lumMod val="75000"/>
                </a:schemeClr>
              </a:solidFill>
            </a:endParaRPr>
          </a:p>
        </p:txBody>
      </p:sp>
    </p:spTree>
    <p:extLst>
      <p:ext uri="{BB962C8B-B14F-4D97-AF65-F5344CB8AC3E}">
        <p14:creationId xmlns:p14="http://schemas.microsoft.com/office/powerpoint/2010/main" val="268888758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 samples</a:t>
            </a:r>
            <a:endParaRPr lang="en-GB" dirty="0"/>
          </a:p>
        </p:txBody>
      </p:sp>
      <p:sp>
        <p:nvSpPr>
          <p:cNvPr id="3" name="Content Placeholder 2"/>
          <p:cNvSpPr>
            <a:spLocks noGrp="1"/>
          </p:cNvSpPr>
          <p:nvPr>
            <p:ph idx="1"/>
          </p:nvPr>
        </p:nvSpPr>
        <p:spPr>
          <a:xfrm>
            <a:off x="809997" y="2222286"/>
            <a:ext cx="7524003" cy="4270877"/>
          </a:xfrm>
        </p:spPr>
        <p:txBody>
          <a:bodyPr/>
          <a:lstStyle/>
          <a:p>
            <a:r>
              <a:rPr lang="en-GB" dirty="0">
                <a:solidFill>
                  <a:schemeClr val="accent1">
                    <a:lumMod val="60000"/>
                    <a:lumOff val="40000"/>
                  </a:schemeClr>
                </a:solidFill>
              </a:rPr>
              <a:t>A </a:t>
            </a:r>
            <a:r>
              <a:rPr lang="en-GB" b="1" dirty="0">
                <a:solidFill>
                  <a:schemeClr val="accent1">
                    <a:lumMod val="60000"/>
                    <a:lumOff val="40000"/>
                  </a:schemeClr>
                </a:solidFill>
              </a:rPr>
              <a:t>representative sample </a:t>
            </a:r>
            <a:r>
              <a:rPr lang="en-GB" dirty="0"/>
              <a:t>is one that reflects the important characteristics of the population</a:t>
            </a:r>
          </a:p>
          <a:p>
            <a:pPr algn="ctr"/>
            <a:endParaRPr lang="en-GB" dirty="0"/>
          </a:p>
          <a:p>
            <a:pPr marL="114300" indent="0" algn="ctr">
              <a:buNone/>
            </a:pPr>
            <a:r>
              <a:rPr lang="en-GB" i="1" dirty="0"/>
              <a:t>Dog owners and depression study</a:t>
            </a:r>
          </a:p>
          <a:p>
            <a:endParaRPr lang="en-GB" dirty="0"/>
          </a:p>
          <a:p>
            <a:r>
              <a:rPr lang="en-GB" dirty="0"/>
              <a:t>Population of interest?</a:t>
            </a:r>
          </a:p>
          <a:p>
            <a:endParaRPr lang="en-GB" dirty="0"/>
          </a:p>
          <a:p>
            <a:endParaRPr lang="en-GB" dirty="0"/>
          </a:p>
          <a:p>
            <a:r>
              <a:rPr lang="en-GB" dirty="0"/>
              <a:t>Sample</a:t>
            </a:r>
            <a:r>
              <a:rPr lang="en-GB" dirty="0" smtClean="0"/>
              <a:t>?</a:t>
            </a:r>
            <a:endParaRPr lang="en-GB" dirty="0"/>
          </a:p>
        </p:txBody>
      </p:sp>
      <p:cxnSp>
        <p:nvCxnSpPr>
          <p:cNvPr id="4" name="Straight Arrow Connector 3"/>
          <p:cNvCxnSpPr/>
          <p:nvPr/>
        </p:nvCxnSpPr>
        <p:spPr>
          <a:xfrm>
            <a:off x="4283968" y="4653136"/>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2561425" y="5940043"/>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5796136" y="4257092"/>
            <a:ext cx="2664296" cy="792088"/>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Every single dog owner!</a:t>
            </a:r>
            <a:endParaRPr lang="en-GB" dirty="0">
              <a:solidFill>
                <a:schemeClr val="tx1"/>
              </a:solidFill>
            </a:endParaRPr>
          </a:p>
        </p:txBody>
      </p:sp>
      <p:sp>
        <p:nvSpPr>
          <p:cNvPr id="7" name="Rounded Rectangle 6"/>
          <p:cNvSpPr/>
          <p:nvPr/>
        </p:nvSpPr>
        <p:spPr>
          <a:xfrm>
            <a:off x="4253840" y="5355214"/>
            <a:ext cx="3774544" cy="1188132"/>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We can’t ask questions of EVERY dog owner, so we take a sample of this population</a:t>
            </a:r>
            <a:endParaRPr lang="en-GB" dirty="0">
              <a:solidFill>
                <a:schemeClr val="tx1"/>
              </a:solidFill>
            </a:endParaRPr>
          </a:p>
        </p:txBody>
      </p:sp>
    </p:spTree>
    <p:extLst>
      <p:ext uri="{BB962C8B-B14F-4D97-AF65-F5344CB8AC3E}">
        <p14:creationId xmlns:p14="http://schemas.microsoft.com/office/powerpoint/2010/main" val="336581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 samples</a:t>
            </a:r>
            <a:endParaRPr lang="en-GB" dirty="0"/>
          </a:p>
        </p:txBody>
      </p:sp>
      <p:sp>
        <p:nvSpPr>
          <p:cNvPr id="3" name="Content Placeholder 2"/>
          <p:cNvSpPr>
            <a:spLocks noGrp="1"/>
          </p:cNvSpPr>
          <p:nvPr>
            <p:ph idx="1"/>
          </p:nvPr>
        </p:nvSpPr>
        <p:spPr/>
        <p:txBody>
          <a:bodyPr/>
          <a:lstStyle/>
          <a:p>
            <a:endParaRPr lang="en-GB"/>
          </a:p>
        </p:txBody>
      </p:sp>
      <p:pic>
        <p:nvPicPr>
          <p:cNvPr id="4" name="Picture 5" descr="pas82760_0210"/>
          <p:cNvPicPr>
            <a:picLocks noChangeAspect="1" noChangeArrowheads="1"/>
          </p:cNvPicPr>
          <p:nvPr/>
        </p:nvPicPr>
        <p:blipFill>
          <a:blip r:embed="rId2" cstate="print"/>
          <a:srcRect/>
          <a:stretch>
            <a:fillRect/>
          </a:stretch>
        </p:blipFill>
        <p:spPr bwMode="auto">
          <a:xfrm>
            <a:off x="659625" y="2222287"/>
            <a:ext cx="7960992" cy="4104456"/>
          </a:xfrm>
          <a:prstGeom prst="rect">
            <a:avLst/>
          </a:prstGeom>
          <a:noFill/>
          <a:effectLst>
            <a:outerShdw blurRad="50800" dir="14400000">
              <a:srgbClr val="000000">
                <a:alpha val="40000"/>
              </a:srgbClr>
            </a:outerShdw>
          </a:effectLst>
        </p:spPr>
      </p:pic>
    </p:spTree>
    <p:extLst>
      <p:ext uri="{BB962C8B-B14F-4D97-AF65-F5344CB8AC3E}">
        <p14:creationId xmlns:p14="http://schemas.microsoft.com/office/powerpoint/2010/main" val="87251354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Samples </a:t>
            </a:r>
            <a:endParaRPr lang="en-GB" dirty="0"/>
          </a:p>
        </p:txBody>
      </p:sp>
      <p:sp>
        <p:nvSpPr>
          <p:cNvPr id="3" name="Content Placeholder 2"/>
          <p:cNvSpPr>
            <a:spLocks noGrp="1"/>
          </p:cNvSpPr>
          <p:nvPr>
            <p:ph idx="1"/>
          </p:nvPr>
        </p:nvSpPr>
        <p:spPr/>
        <p:txBody>
          <a:bodyPr>
            <a:normAutofit/>
          </a:bodyPr>
          <a:lstStyle/>
          <a:p>
            <a:r>
              <a:rPr lang="en-GB" sz="2000" dirty="0"/>
              <a:t>In psychological research, we are interested in people!</a:t>
            </a:r>
          </a:p>
          <a:p>
            <a:endParaRPr lang="en-GB" sz="2000" dirty="0"/>
          </a:p>
          <a:p>
            <a:r>
              <a:rPr lang="en-GB" sz="2000" dirty="0"/>
              <a:t>Who we include in our research studies is hugely important for the validity of our research findings</a:t>
            </a:r>
          </a:p>
          <a:p>
            <a:endParaRPr lang="en-GB" sz="2000" dirty="0"/>
          </a:p>
          <a:p>
            <a:r>
              <a:rPr lang="en-GB" sz="2000" dirty="0"/>
              <a:t>Sample size is extremely important in statistical </a:t>
            </a:r>
            <a:r>
              <a:rPr lang="en-GB" sz="2000" dirty="0" smtClean="0"/>
              <a:t>analyses</a:t>
            </a:r>
            <a:endParaRPr lang="en-GB" sz="2000" dirty="0"/>
          </a:p>
        </p:txBody>
      </p:sp>
    </p:spTree>
    <p:extLst>
      <p:ext uri="{BB962C8B-B14F-4D97-AF65-F5344CB8AC3E}">
        <p14:creationId xmlns:p14="http://schemas.microsoft.com/office/powerpoint/2010/main" val="307685079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p:txBody>
          <a:bodyPr/>
          <a:lstStyle/>
          <a:p>
            <a:r>
              <a:rPr lang="en-GB" sz="2000" dirty="0" smtClean="0"/>
              <a:t>What about if you just select participants from who is available at the time to complete your study?</a:t>
            </a:r>
          </a:p>
          <a:p>
            <a:endParaRPr lang="en-GB" sz="1400" dirty="0"/>
          </a:p>
          <a:p>
            <a:pPr lvl="1"/>
            <a:r>
              <a:rPr lang="en-GB" sz="2000" dirty="0"/>
              <a:t>This is called an </a:t>
            </a:r>
            <a:r>
              <a:rPr lang="en-GB" sz="2000" b="1" dirty="0">
                <a:solidFill>
                  <a:schemeClr val="accent1">
                    <a:lumMod val="60000"/>
                    <a:lumOff val="40000"/>
                  </a:schemeClr>
                </a:solidFill>
              </a:rPr>
              <a:t>opportunity or convenience sample</a:t>
            </a:r>
          </a:p>
          <a:p>
            <a:pPr lvl="1"/>
            <a:endParaRPr lang="en-GB" sz="2000" b="1" dirty="0">
              <a:solidFill>
                <a:srgbClr val="7030A0"/>
              </a:solidFill>
            </a:endParaRPr>
          </a:p>
          <a:p>
            <a:pPr lvl="2"/>
            <a:r>
              <a:rPr lang="en-GB" sz="1800" dirty="0"/>
              <a:t>But what then about the people who aren’t available?</a:t>
            </a:r>
          </a:p>
          <a:p>
            <a:pPr lvl="1"/>
            <a:endParaRPr lang="en-GB" dirty="0"/>
          </a:p>
        </p:txBody>
      </p:sp>
      <p:sp>
        <p:nvSpPr>
          <p:cNvPr id="4" name="TextBox 3"/>
          <p:cNvSpPr txBox="1"/>
          <p:nvPr/>
        </p:nvSpPr>
        <p:spPr>
          <a:xfrm>
            <a:off x="360219" y="5624946"/>
            <a:ext cx="3980872" cy="646331"/>
          </a:xfrm>
          <a:prstGeom prst="rect">
            <a:avLst/>
          </a:prstGeom>
          <a:noFill/>
          <a:ln w="19050">
            <a:solidFill>
              <a:schemeClr val="tx1"/>
            </a:solidFill>
            <a:prstDash val="dash"/>
          </a:ln>
        </p:spPr>
        <p:txBody>
          <a:bodyPr wrap="square" rtlCol="0">
            <a:spAutoFit/>
          </a:bodyPr>
          <a:lstStyle/>
          <a:p>
            <a:pPr marL="285750" indent="-285750">
              <a:buFont typeface="Wingdings" panose="05000000000000000000" pitchFamily="2" charset="2"/>
              <a:buChar char="ü"/>
            </a:pPr>
            <a:r>
              <a:rPr lang="en-GB" dirty="0" smtClean="0"/>
              <a:t>Easy in terms of time and therefore money</a:t>
            </a:r>
            <a:endParaRPr lang="en-GB" dirty="0"/>
          </a:p>
        </p:txBody>
      </p:sp>
      <p:sp>
        <p:nvSpPr>
          <p:cNvPr id="5" name="TextBox 4"/>
          <p:cNvSpPr txBox="1"/>
          <p:nvPr/>
        </p:nvSpPr>
        <p:spPr>
          <a:xfrm>
            <a:off x="4936837" y="5763445"/>
            <a:ext cx="3980872" cy="369332"/>
          </a:xfrm>
          <a:prstGeom prst="rect">
            <a:avLst/>
          </a:prstGeom>
          <a:noFill/>
          <a:ln w="19050">
            <a:solidFill>
              <a:schemeClr val="tx1"/>
            </a:solidFill>
            <a:prstDash val="dash"/>
          </a:ln>
        </p:spPr>
        <p:txBody>
          <a:bodyPr wrap="square" rtlCol="0">
            <a:spAutoFit/>
          </a:bodyPr>
          <a:lstStyle/>
          <a:p>
            <a:pPr marL="285750" indent="-285750">
              <a:buFont typeface="Century Gothic" panose="020B0502020202020204" pitchFamily="34" charset="0"/>
              <a:buChar char="×"/>
            </a:pPr>
            <a:r>
              <a:rPr lang="en-GB" dirty="0" smtClean="0"/>
              <a:t>Can produce biased samples</a:t>
            </a:r>
            <a:endParaRPr lang="en-GB" dirty="0"/>
          </a:p>
        </p:txBody>
      </p:sp>
    </p:spTree>
    <p:extLst>
      <p:ext uri="{BB962C8B-B14F-4D97-AF65-F5344CB8AC3E}">
        <p14:creationId xmlns:p14="http://schemas.microsoft.com/office/powerpoint/2010/main" val="613392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p:txBody>
          <a:bodyPr>
            <a:noAutofit/>
          </a:bodyPr>
          <a:lstStyle/>
          <a:p>
            <a:r>
              <a:rPr lang="en-GB" sz="2000" dirty="0"/>
              <a:t>Likewise, a sample of </a:t>
            </a:r>
            <a:r>
              <a:rPr lang="en-GB" sz="2000" b="1" u="sng" dirty="0">
                <a:solidFill>
                  <a:schemeClr val="accent1">
                    <a:lumMod val="60000"/>
                    <a:lumOff val="40000"/>
                  </a:schemeClr>
                </a:solidFill>
              </a:rPr>
              <a:t>volunteers</a:t>
            </a:r>
            <a:r>
              <a:rPr lang="en-GB" sz="2000" dirty="0"/>
              <a:t> are a self-selected sample</a:t>
            </a:r>
          </a:p>
          <a:p>
            <a:pPr lvl="1"/>
            <a:r>
              <a:rPr lang="en-GB" sz="1800" dirty="0"/>
              <a:t>May have their own reasons for volunteering</a:t>
            </a:r>
          </a:p>
          <a:p>
            <a:pPr lvl="1"/>
            <a:endParaRPr lang="en-GB" sz="1800" dirty="0"/>
          </a:p>
          <a:p>
            <a:pPr lvl="1"/>
            <a:endParaRPr lang="en-GB" sz="1800" dirty="0"/>
          </a:p>
          <a:p>
            <a:r>
              <a:rPr lang="en-GB" sz="2000" dirty="0"/>
              <a:t>Does not always include willing volunteers, though</a:t>
            </a:r>
          </a:p>
          <a:p>
            <a:pPr lvl="1"/>
            <a:r>
              <a:rPr lang="en-GB" sz="1800" dirty="0"/>
              <a:t>And all participants come with their own biases and expectations!</a:t>
            </a:r>
          </a:p>
          <a:p>
            <a:endParaRPr lang="en-GB" sz="1400" dirty="0"/>
          </a:p>
        </p:txBody>
      </p:sp>
    </p:spTree>
    <p:extLst>
      <p:ext uri="{BB962C8B-B14F-4D97-AF65-F5344CB8AC3E}">
        <p14:creationId xmlns:p14="http://schemas.microsoft.com/office/powerpoint/2010/main" val="250597820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a:xfrm>
            <a:off x="449780" y="2443960"/>
            <a:ext cx="4510148" cy="3636510"/>
          </a:xfrm>
        </p:spPr>
        <p:txBody>
          <a:bodyPr/>
          <a:lstStyle/>
          <a:p>
            <a:pPr marL="0" indent="0" algn="ctr">
              <a:buNone/>
            </a:pPr>
            <a:r>
              <a:rPr lang="en-GB" b="1" dirty="0" smtClean="0">
                <a:solidFill>
                  <a:schemeClr val="accent1">
                    <a:lumMod val="60000"/>
                    <a:lumOff val="40000"/>
                  </a:schemeClr>
                </a:solidFill>
              </a:rPr>
              <a:t>Random sampling/selection</a:t>
            </a:r>
          </a:p>
          <a:p>
            <a:pPr marL="0" indent="0" algn="ctr">
              <a:buNone/>
            </a:pPr>
            <a:endParaRPr lang="en-GB" b="1" dirty="0">
              <a:solidFill>
                <a:schemeClr val="accent1">
                  <a:lumMod val="60000"/>
                  <a:lumOff val="40000"/>
                </a:schemeClr>
              </a:solidFill>
            </a:endParaRPr>
          </a:p>
          <a:p>
            <a:r>
              <a:rPr lang="en-GB" dirty="0" smtClean="0"/>
              <a:t>Selection process with no pattern</a:t>
            </a:r>
          </a:p>
          <a:p>
            <a:r>
              <a:rPr lang="en-GB" dirty="0" smtClean="0"/>
              <a:t>Every individual has an equal probability of being selected for a study</a:t>
            </a:r>
          </a:p>
          <a:p>
            <a:r>
              <a:rPr lang="en-GB" dirty="0" smtClean="0"/>
              <a:t>Reduces the likelihood of research bias</a:t>
            </a:r>
          </a:p>
          <a:p>
            <a:r>
              <a:rPr lang="en-GB" dirty="0" smtClean="0"/>
              <a:t>Names are usually selected from a computerised list</a:t>
            </a:r>
          </a:p>
        </p:txBody>
      </p:sp>
      <p:sp>
        <p:nvSpPr>
          <p:cNvPr id="4" name="Rounded Rectangle 3"/>
          <p:cNvSpPr/>
          <p:nvPr/>
        </p:nvSpPr>
        <p:spPr>
          <a:xfrm>
            <a:off x="5902036" y="2443960"/>
            <a:ext cx="2715491" cy="3685309"/>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smtClean="0">
                <a:solidFill>
                  <a:schemeClr val="accent1">
                    <a:lumMod val="75000"/>
                  </a:schemeClr>
                </a:solidFill>
              </a:rPr>
              <a:t>Why assign/choose participants randomly?</a:t>
            </a:r>
          </a:p>
          <a:p>
            <a:pPr algn="ctr"/>
            <a:endParaRPr lang="en-GB" dirty="0"/>
          </a:p>
          <a:p>
            <a:pPr algn="ctr"/>
            <a:r>
              <a:rPr lang="en-GB" dirty="0" smtClean="0">
                <a:solidFill>
                  <a:schemeClr val="accent1">
                    <a:lumMod val="75000"/>
                  </a:schemeClr>
                </a:solidFill>
              </a:rPr>
              <a:t>Samples that are assigned randomly are most likely to be truly </a:t>
            </a:r>
            <a:r>
              <a:rPr lang="en-GB" b="1" i="1" u="sng" dirty="0" smtClean="0">
                <a:solidFill>
                  <a:schemeClr val="accent1">
                    <a:lumMod val="75000"/>
                  </a:schemeClr>
                </a:solidFill>
              </a:rPr>
              <a:t>representative</a:t>
            </a:r>
            <a:r>
              <a:rPr lang="en-GB" dirty="0" smtClean="0">
                <a:solidFill>
                  <a:schemeClr val="accent1">
                    <a:lumMod val="75000"/>
                  </a:schemeClr>
                </a:solidFill>
              </a:rPr>
              <a:t> of the population under consideration</a:t>
            </a:r>
            <a:endParaRPr lang="en-GB" dirty="0">
              <a:solidFill>
                <a:schemeClr val="accent1">
                  <a:lumMod val="75000"/>
                </a:schemeClr>
              </a:solidFill>
            </a:endParaRPr>
          </a:p>
        </p:txBody>
      </p:sp>
    </p:spTree>
    <p:extLst>
      <p:ext uri="{BB962C8B-B14F-4D97-AF65-F5344CB8AC3E}">
        <p14:creationId xmlns:p14="http://schemas.microsoft.com/office/powerpoint/2010/main" val="393931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in psychology</a:t>
            </a:r>
            <a:endParaRPr lang="en-GB" dirty="0"/>
          </a:p>
        </p:txBody>
      </p:sp>
      <p:sp>
        <p:nvSpPr>
          <p:cNvPr id="3" name="Text Placeholder 2"/>
          <p:cNvSpPr>
            <a:spLocks noGrp="1"/>
          </p:cNvSpPr>
          <p:nvPr>
            <p:ph type="body" idx="1"/>
          </p:nvPr>
        </p:nvSpPr>
        <p:spPr/>
        <p:txBody>
          <a:bodyPr/>
          <a:lstStyle/>
          <a:p>
            <a:r>
              <a:rPr lang="en-GB" sz="2800" b="1" dirty="0" smtClean="0"/>
              <a:t>EXPERIMENTAL VERSUS NON-EXPERIMENTAL</a:t>
            </a:r>
            <a:endParaRPr lang="en-GB" sz="2800" b="1" dirty="0"/>
          </a:p>
        </p:txBody>
      </p:sp>
    </p:spTree>
    <p:extLst>
      <p:ext uri="{BB962C8B-B14F-4D97-AF65-F5344CB8AC3E}">
        <p14:creationId xmlns:p14="http://schemas.microsoft.com/office/powerpoint/2010/main" val="312124468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vs. non-experimental</a:t>
            </a:r>
            <a:endParaRPr lang="en-GB" dirty="0"/>
          </a:p>
        </p:txBody>
      </p:sp>
      <p:sp>
        <p:nvSpPr>
          <p:cNvPr id="3" name="Content Placeholder 2"/>
          <p:cNvSpPr>
            <a:spLocks noGrp="1"/>
          </p:cNvSpPr>
          <p:nvPr>
            <p:ph idx="1"/>
          </p:nvPr>
        </p:nvSpPr>
        <p:spPr/>
        <p:txBody>
          <a:bodyPr>
            <a:normAutofit fontScale="85000" lnSpcReduction="20000"/>
          </a:bodyPr>
          <a:lstStyle/>
          <a:p>
            <a:pPr marL="114300" indent="0" algn="ctr">
              <a:buNone/>
            </a:pPr>
            <a:r>
              <a:rPr lang="en-GB" sz="2800" b="1" i="1" dirty="0">
                <a:solidFill>
                  <a:schemeClr val="accent1">
                    <a:lumMod val="60000"/>
                    <a:lumOff val="40000"/>
                  </a:schemeClr>
                </a:solidFill>
              </a:rPr>
              <a:t>Characteristics of experiments:</a:t>
            </a:r>
          </a:p>
          <a:p>
            <a:endParaRPr lang="en-GB" sz="2800" dirty="0"/>
          </a:p>
          <a:p>
            <a:pPr marL="868680" lvl="1" indent="-457200">
              <a:buFont typeface="+mj-lt"/>
              <a:buAutoNum type="arabicPeriod"/>
            </a:pPr>
            <a:r>
              <a:rPr lang="en-GB" sz="2400" dirty="0"/>
              <a:t>Researcher manipulates (controls) one or more variables</a:t>
            </a:r>
          </a:p>
          <a:p>
            <a:pPr marL="868680" lvl="1" indent="-457200">
              <a:buFont typeface="+mj-lt"/>
              <a:buAutoNum type="arabicPeriod"/>
            </a:pPr>
            <a:endParaRPr lang="en-GB" sz="2400" dirty="0"/>
          </a:p>
          <a:p>
            <a:pPr marL="868680" lvl="1" indent="-457200">
              <a:buFont typeface="+mj-lt"/>
              <a:buAutoNum type="arabicPeriod"/>
            </a:pPr>
            <a:r>
              <a:rPr lang="en-GB" sz="2400" dirty="0"/>
              <a:t>Researcher measures whether this manipulation influences other variables</a:t>
            </a:r>
          </a:p>
          <a:p>
            <a:pPr marL="868680" lvl="1" indent="-457200">
              <a:buFont typeface="+mj-lt"/>
              <a:buAutoNum type="arabicPeriod"/>
            </a:pPr>
            <a:endParaRPr lang="en-GB" sz="2400" dirty="0"/>
          </a:p>
          <a:p>
            <a:pPr marL="868680" lvl="1" indent="-457200">
              <a:buFont typeface="+mj-lt"/>
              <a:buAutoNum type="arabicPeriod"/>
            </a:pPr>
            <a:r>
              <a:rPr lang="en-GB" sz="2400" dirty="0"/>
              <a:t>Researcher attempts to control extraneous factors that might influence the outcome of the experiment</a:t>
            </a:r>
          </a:p>
          <a:p>
            <a:pPr marL="0" indent="0">
              <a:buNone/>
            </a:pPr>
            <a:endParaRPr lang="en-GB" dirty="0"/>
          </a:p>
        </p:txBody>
      </p:sp>
    </p:spTree>
    <p:extLst>
      <p:ext uri="{BB962C8B-B14F-4D97-AF65-F5344CB8AC3E}">
        <p14:creationId xmlns:p14="http://schemas.microsoft.com/office/powerpoint/2010/main" val="310514986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vs. non-experimental</a:t>
            </a:r>
            <a:endParaRPr lang="en-GB" dirty="0"/>
          </a:p>
        </p:txBody>
      </p:sp>
      <p:sp>
        <p:nvSpPr>
          <p:cNvPr id="3" name="Content Placeholder 2"/>
          <p:cNvSpPr>
            <a:spLocks noGrp="1"/>
          </p:cNvSpPr>
          <p:nvPr>
            <p:ph idx="1"/>
          </p:nvPr>
        </p:nvSpPr>
        <p:spPr/>
        <p:txBody>
          <a:bodyPr/>
          <a:lstStyle/>
          <a:p>
            <a:r>
              <a:rPr lang="en-GB" dirty="0" smtClean="0"/>
              <a:t>The experiment is generally assumed to be the most reliable and effective method for demonstrating that one </a:t>
            </a:r>
            <a:r>
              <a:rPr lang="en-GB" i="1" dirty="0" smtClean="0"/>
              <a:t>variable</a:t>
            </a:r>
            <a:r>
              <a:rPr lang="en-GB" dirty="0" smtClean="0"/>
              <a:t> has an effect on another </a:t>
            </a:r>
            <a:r>
              <a:rPr lang="en-GB" i="1" dirty="0" smtClean="0"/>
              <a:t>variable</a:t>
            </a:r>
            <a:r>
              <a:rPr lang="en-GB" dirty="0" smtClean="0"/>
              <a:t> to change</a:t>
            </a:r>
          </a:p>
          <a:p>
            <a:endParaRPr lang="en-GB" dirty="0"/>
          </a:p>
          <a:p>
            <a:r>
              <a:rPr lang="en-GB" dirty="0" smtClean="0"/>
              <a:t>The term </a:t>
            </a:r>
            <a:r>
              <a:rPr lang="en-GB" b="1" u="sng" dirty="0" smtClean="0">
                <a:solidFill>
                  <a:schemeClr val="accent1">
                    <a:lumMod val="60000"/>
                    <a:lumOff val="40000"/>
                  </a:schemeClr>
                </a:solidFill>
              </a:rPr>
              <a:t>VARIABLE</a:t>
            </a:r>
            <a:r>
              <a:rPr lang="en-GB" dirty="0" smtClean="0"/>
              <a:t> is used to describe the empirical object or phenomenon that we are observing</a:t>
            </a:r>
            <a:endParaRPr lang="en-GB" dirty="0"/>
          </a:p>
        </p:txBody>
      </p:sp>
    </p:spTree>
    <p:extLst>
      <p:ext uri="{BB962C8B-B14F-4D97-AF65-F5344CB8AC3E}">
        <p14:creationId xmlns:p14="http://schemas.microsoft.com/office/powerpoint/2010/main" val="32189948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idx="1"/>
          </p:nvPr>
        </p:nvSpPr>
        <p:spPr>
          <a:xfrm>
            <a:off x="809997" y="2222287"/>
            <a:ext cx="7524003" cy="4215458"/>
          </a:xfrm>
        </p:spPr>
        <p:txBody>
          <a:bodyPr>
            <a:normAutofit fontScale="92500" lnSpcReduction="20000"/>
          </a:bodyPr>
          <a:lstStyle/>
          <a:p>
            <a:pPr marL="114300" indent="0" algn="ctr">
              <a:buNone/>
            </a:pPr>
            <a:r>
              <a:rPr lang="en-GB" b="1" i="1" dirty="0"/>
              <a:t>We are looking to research the effects of a new drug on panic disorder:</a:t>
            </a:r>
          </a:p>
          <a:p>
            <a:pPr marL="114300" indent="0">
              <a:buNone/>
            </a:pPr>
            <a:endParaRPr lang="en-GB" dirty="0"/>
          </a:p>
          <a:p>
            <a:pPr marL="571500" indent="-457200">
              <a:buAutoNum type="arabicPeriod"/>
            </a:pPr>
            <a:r>
              <a:rPr lang="en-GB" dirty="0" smtClean="0"/>
              <a:t>What are the variables in this research question?</a:t>
            </a:r>
          </a:p>
          <a:p>
            <a:pPr marL="514350" lvl="1" indent="0">
              <a:buNone/>
            </a:pPr>
            <a:r>
              <a:rPr lang="en-GB" i="1" dirty="0" smtClean="0">
                <a:solidFill>
                  <a:schemeClr val="accent1">
                    <a:lumMod val="60000"/>
                    <a:lumOff val="40000"/>
                  </a:schemeClr>
                </a:solidFill>
              </a:rPr>
              <a:t>	The drug; levels of panic in individuals with panic disorder</a:t>
            </a:r>
            <a:endParaRPr lang="en-GB" i="1" dirty="0">
              <a:solidFill>
                <a:schemeClr val="accent1">
                  <a:lumMod val="60000"/>
                  <a:lumOff val="40000"/>
                </a:schemeClr>
              </a:solidFill>
            </a:endParaRPr>
          </a:p>
          <a:p>
            <a:pPr marL="571500" indent="-457200">
              <a:buAutoNum type="arabicPeriod"/>
            </a:pPr>
            <a:r>
              <a:rPr lang="en-GB" dirty="0" smtClean="0"/>
              <a:t>What </a:t>
            </a:r>
            <a:r>
              <a:rPr lang="en-GB" dirty="0"/>
              <a:t>can we manipulate/control? How</a:t>
            </a:r>
            <a:r>
              <a:rPr lang="en-GB" dirty="0" smtClean="0"/>
              <a:t>?</a:t>
            </a:r>
          </a:p>
          <a:p>
            <a:pPr marL="514350" lvl="1" indent="0">
              <a:buNone/>
            </a:pPr>
            <a:r>
              <a:rPr lang="en-GB" dirty="0" smtClean="0"/>
              <a:t>	</a:t>
            </a:r>
            <a:r>
              <a:rPr lang="en-GB" i="1" dirty="0" smtClean="0">
                <a:solidFill>
                  <a:schemeClr val="accent1">
                    <a:lumMod val="60000"/>
                    <a:lumOff val="40000"/>
                  </a:schemeClr>
                </a:solidFill>
              </a:rPr>
              <a:t>Who gets the drug and who doesn’t – assigning people to two groups </a:t>
            </a:r>
          </a:p>
          <a:p>
            <a:pPr marL="571500" indent="-457200">
              <a:buFont typeface="+mj-lt"/>
              <a:buAutoNum type="arabicPeriod"/>
            </a:pPr>
            <a:r>
              <a:rPr lang="en-GB" dirty="0" smtClean="0"/>
              <a:t>How can we assess if this influences levels of the disorder?</a:t>
            </a:r>
          </a:p>
          <a:p>
            <a:pPr marL="514350" lvl="1" indent="0">
              <a:buNone/>
            </a:pPr>
            <a:r>
              <a:rPr lang="en-GB" i="1" dirty="0" smtClean="0">
                <a:solidFill>
                  <a:schemeClr val="accent1">
                    <a:lumMod val="60000"/>
                    <a:lumOff val="40000"/>
                  </a:schemeClr>
                </a:solidFill>
              </a:rPr>
              <a:t>	Evaluate whether the group of participants who received the drug experience less symptoms/panic</a:t>
            </a:r>
            <a:endParaRPr lang="en-GB" i="1" dirty="0">
              <a:solidFill>
                <a:schemeClr val="accent1">
                  <a:lumMod val="60000"/>
                  <a:lumOff val="40000"/>
                </a:schemeClr>
              </a:solidFill>
            </a:endParaRPr>
          </a:p>
          <a:p>
            <a:pPr marL="571500" indent="-457200">
              <a:buAutoNum type="arabicPeriod"/>
            </a:pPr>
            <a:r>
              <a:rPr lang="en-GB" dirty="0"/>
              <a:t>What other factors could have an impact that we have </a:t>
            </a:r>
            <a:r>
              <a:rPr lang="en-GB" b="1" dirty="0"/>
              <a:t>not</a:t>
            </a:r>
            <a:r>
              <a:rPr lang="en-GB" dirty="0"/>
              <a:t> included</a:t>
            </a:r>
            <a:r>
              <a:rPr lang="en-GB" dirty="0" smtClean="0"/>
              <a:t>?</a:t>
            </a:r>
          </a:p>
          <a:p>
            <a:pPr marL="514350" lvl="1" indent="0">
              <a:buNone/>
            </a:pPr>
            <a:r>
              <a:rPr lang="en-GB" i="1" dirty="0" smtClean="0">
                <a:solidFill>
                  <a:schemeClr val="accent1">
                    <a:lumMod val="60000"/>
                    <a:lumOff val="40000"/>
                  </a:schemeClr>
                </a:solidFill>
              </a:rPr>
              <a:t>	Existing levels of severity of panic disorder; lifestyle choices; family backgrounds; support networks; </a:t>
            </a:r>
            <a:r>
              <a:rPr lang="en-GB" i="1" dirty="0" err="1" smtClean="0">
                <a:solidFill>
                  <a:schemeClr val="accent1">
                    <a:lumMod val="60000"/>
                    <a:lumOff val="40000"/>
                  </a:schemeClr>
                </a:solidFill>
              </a:rPr>
              <a:t>etc</a:t>
            </a:r>
            <a:r>
              <a:rPr lang="en-GB" i="1" dirty="0" smtClean="0">
                <a:solidFill>
                  <a:schemeClr val="accent1">
                    <a:lumMod val="60000"/>
                    <a:lumOff val="40000"/>
                  </a:schemeClr>
                </a:solidFill>
              </a:rPr>
              <a:t>; </a:t>
            </a:r>
            <a:r>
              <a:rPr lang="en-GB" i="1" dirty="0" err="1" smtClean="0">
                <a:solidFill>
                  <a:schemeClr val="accent1">
                    <a:lumMod val="60000"/>
                    <a:lumOff val="40000"/>
                  </a:schemeClr>
                </a:solidFill>
              </a:rPr>
              <a:t>etc</a:t>
            </a:r>
            <a:r>
              <a:rPr lang="en-GB" i="1" dirty="0" smtClean="0">
                <a:solidFill>
                  <a:schemeClr val="accent1">
                    <a:lumMod val="60000"/>
                    <a:lumOff val="40000"/>
                  </a:schemeClr>
                </a:solidFill>
              </a:rPr>
              <a:t>; </a:t>
            </a:r>
            <a:r>
              <a:rPr lang="en-GB" i="1" dirty="0" err="1" smtClean="0">
                <a:solidFill>
                  <a:schemeClr val="accent1">
                    <a:lumMod val="60000"/>
                    <a:lumOff val="40000"/>
                  </a:schemeClr>
                </a:solidFill>
              </a:rPr>
              <a:t>etc</a:t>
            </a:r>
            <a:endParaRPr lang="en-GB" i="1" dirty="0">
              <a:solidFill>
                <a:schemeClr val="accent1">
                  <a:lumMod val="60000"/>
                  <a:lumOff val="40000"/>
                </a:schemeClr>
              </a:solidFill>
            </a:endParaRPr>
          </a:p>
        </p:txBody>
      </p:sp>
    </p:spTree>
    <p:extLst>
      <p:ext uri="{BB962C8B-B14F-4D97-AF65-F5344CB8AC3E}">
        <p14:creationId xmlns:p14="http://schemas.microsoft.com/office/powerpoint/2010/main" val="150428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wipe(down)">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wipe(down)">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wipe(down)">
                                      <p:cBhvr>
                                        <p:cTn id="17" dur="500"/>
                                        <p:tgtEl>
                                          <p:spTgt spid="3">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9" end="9"/>
                                            </p:txEl>
                                          </p:spTgt>
                                        </p:tgtEl>
                                        <p:attrNameLst>
                                          <p:attrName>style.visibility</p:attrName>
                                        </p:attrNameLst>
                                      </p:cBhvr>
                                      <p:to>
                                        <p:strVal val="visible"/>
                                      </p:to>
                                    </p:set>
                                    <p:animEffect transition="in" filter="wipe(down)">
                                      <p:cBhvr>
                                        <p:cTn id="2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variables</a:t>
            </a:r>
            <a:endParaRPr lang="en-GB" dirty="0"/>
          </a:p>
        </p:txBody>
      </p:sp>
      <p:sp>
        <p:nvSpPr>
          <p:cNvPr id="3" name="Content Placeholder 2"/>
          <p:cNvSpPr>
            <a:spLocks noGrp="1"/>
          </p:cNvSpPr>
          <p:nvPr>
            <p:ph idx="1"/>
          </p:nvPr>
        </p:nvSpPr>
        <p:spPr/>
        <p:txBody>
          <a:bodyPr/>
          <a:lstStyle/>
          <a:p>
            <a:r>
              <a:rPr lang="en-GB" b="1" dirty="0" smtClean="0"/>
              <a:t>Two main types of variables used in experiments:</a:t>
            </a:r>
          </a:p>
          <a:p>
            <a:endParaRPr lang="en-GB" dirty="0"/>
          </a:p>
          <a:p>
            <a:pPr>
              <a:buAutoNum type="arabicPeriod"/>
            </a:pPr>
            <a:r>
              <a:rPr lang="en-GB" i="1" dirty="0" smtClean="0"/>
              <a:t>Independent variables</a:t>
            </a:r>
          </a:p>
          <a:p>
            <a:pPr>
              <a:buAutoNum type="arabicPeriod"/>
            </a:pPr>
            <a:r>
              <a:rPr lang="en-GB" i="1" dirty="0" smtClean="0"/>
              <a:t>Dependent variables</a:t>
            </a:r>
          </a:p>
          <a:p>
            <a:pPr>
              <a:buAutoNum type="arabicPeriod"/>
            </a:pPr>
            <a:endParaRPr lang="en-GB" dirty="0"/>
          </a:p>
          <a:p>
            <a:pPr marL="0" indent="0">
              <a:buNone/>
            </a:pPr>
            <a:r>
              <a:rPr lang="en-GB" dirty="0" smtClean="0"/>
              <a:t>Plus – confounding or extraneous</a:t>
            </a:r>
            <a:endParaRPr lang="en-GB" dirty="0"/>
          </a:p>
        </p:txBody>
      </p:sp>
    </p:spTree>
    <p:extLst>
      <p:ext uri="{BB962C8B-B14F-4D97-AF65-F5344CB8AC3E}">
        <p14:creationId xmlns:p14="http://schemas.microsoft.com/office/powerpoint/2010/main" val="55437958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Independent variable (IV)</a:t>
            </a:r>
            <a:endParaRPr lang="en-GB" dirty="0"/>
          </a:p>
        </p:txBody>
      </p:sp>
      <p:sp>
        <p:nvSpPr>
          <p:cNvPr id="3" name="Content Placeholder 2"/>
          <p:cNvSpPr>
            <a:spLocks noGrp="1"/>
          </p:cNvSpPr>
          <p:nvPr>
            <p:ph idx="1"/>
          </p:nvPr>
        </p:nvSpPr>
        <p:spPr>
          <a:xfrm>
            <a:off x="809998" y="2222287"/>
            <a:ext cx="5901196" cy="3636510"/>
          </a:xfrm>
        </p:spPr>
        <p:txBody>
          <a:bodyPr/>
          <a:lstStyle/>
          <a:p>
            <a:r>
              <a:rPr lang="en-GB" dirty="0" smtClean="0"/>
              <a:t>The factor </a:t>
            </a:r>
            <a:r>
              <a:rPr lang="en-GB" dirty="0"/>
              <a:t>that is manipulated or controlled by the researcher in order to determine their effect on a given behaviour</a:t>
            </a:r>
          </a:p>
          <a:p>
            <a:endParaRPr lang="en-GB" dirty="0"/>
          </a:p>
          <a:p>
            <a:r>
              <a:rPr lang="en-GB" dirty="0"/>
              <a:t>A variable that influences a certain behaviour OR accounts for differences in a certain behaviour</a:t>
            </a:r>
          </a:p>
          <a:p>
            <a:endParaRPr lang="en-GB" dirty="0"/>
          </a:p>
          <a:p>
            <a:r>
              <a:rPr lang="en-GB" dirty="0"/>
              <a:t>The IV should </a:t>
            </a:r>
            <a:r>
              <a:rPr lang="en-GB" b="1" dirty="0"/>
              <a:t>NOT</a:t>
            </a:r>
            <a:r>
              <a:rPr lang="en-GB" dirty="0"/>
              <a:t> be influenced by anything else in your study</a:t>
            </a:r>
            <a:r>
              <a:rPr lang="en-GB" dirty="0" smtClean="0"/>
              <a:t>!</a:t>
            </a:r>
            <a:endParaRPr lang="en-GB" dirty="0"/>
          </a:p>
        </p:txBody>
      </p:sp>
      <p:sp>
        <p:nvSpPr>
          <p:cNvPr id="4" name="Explosion 1 3"/>
          <p:cNvSpPr/>
          <p:nvPr/>
        </p:nvSpPr>
        <p:spPr>
          <a:xfrm>
            <a:off x="6711194" y="3140363"/>
            <a:ext cx="2059709" cy="2152074"/>
          </a:xfrm>
          <a:prstGeom prst="irregularSeal1">
            <a:avLst/>
          </a:prstGeom>
          <a:solidFill>
            <a:schemeClr val="accent2">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solidFill>
                  <a:schemeClr val="accent1">
                    <a:lumMod val="75000"/>
                  </a:schemeClr>
                </a:solidFill>
              </a:rPr>
              <a:t>CAUSE</a:t>
            </a:r>
            <a:endParaRPr lang="en-GB" dirty="0">
              <a:solidFill>
                <a:schemeClr val="accent1">
                  <a:lumMod val="75000"/>
                </a:schemeClr>
              </a:solidFill>
            </a:endParaRPr>
          </a:p>
        </p:txBody>
      </p:sp>
    </p:spTree>
    <p:extLst>
      <p:ext uri="{BB962C8B-B14F-4D97-AF65-F5344CB8AC3E}">
        <p14:creationId xmlns:p14="http://schemas.microsoft.com/office/powerpoint/2010/main" val="1683727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Independent variable (IV)</a:t>
            </a:r>
            <a:endParaRPr lang="en-GB" dirty="0"/>
          </a:p>
        </p:txBody>
      </p:sp>
      <p:sp>
        <p:nvSpPr>
          <p:cNvPr id="3" name="Content Placeholder 2"/>
          <p:cNvSpPr>
            <a:spLocks noGrp="1"/>
          </p:cNvSpPr>
          <p:nvPr>
            <p:ph idx="1"/>
          </p:nvPr>
        </p:nvSpPr>
        <p:spPr/>
        <p:txBody>
          <a:bodyPr/>
          <a:lstStyle/>
          <a:p>
            <a:pPr marL="0" indent="0">
              <a:buNone/>
            </a:pPr>
            <a:r>
              <a:rPr lang="en-GB" b="1" dirty="0" smtClean="0"/>
              <a:t>e.g., simple IV’s:</a:t>
            </a:r>
          </a:p>
          <a:p>
            <a:pPr marL="0" indent="0">
              <a:buNone/>
            </a:pPr>
            <a:r>
              <a:rPr lang="en-GB" dirty="0"/>
              <a:t>	</a:t>
            </a:r>
            <a:endParaRPr lang="en-GB" dirty="0" smtClean="0"/>
          </a:p>
          <a:p>
            <a:pPr marL="0" indent="0">
              <a:buNone/>
            </a:pPr>
            <a:r>
              <a:rPr lang="en-GB" dirty="0"/>
              <a:t>	</a:t>
            </a:r>
            <a:r>
              <a:rPr lang="en-GB" dirty="0" smtClean="0"/>
              <a:t>Gender</a:t>
            </a:r>
          </a:p>
          <a:p>
            <a:pPr marL="0" indent="0">
              <a:buNone/>
            </a:pPr>
            <a:r>
              <a:rPr lang="en-GB" dirty="0"/>
              <a:t>	</a:t>
            </a:r>
            <a:r>
              <a:rPr lang="en-GB" dirty="0" smtClean="0"/>
              <a:t>Age</a:t>
            </a:r>
          </a:p>
          <a:p>
            <a:pPr marL="0" indent="0">
              <a:buNone/>
            </a:pPr>
            <a:endParaRPr lang="en-GB" dirty="0"/>
          </a:p>
          <a:p>
            <a:pPr marL="0" indent="0">
              <a:buNone/>
            </a:pPr>
            <a:r>
              <a:rPr lang="en-GB" b="1" dirty="0" smtClean="0"/>
              <a:t>e.g., psychological constructs:</a:t>
            </a:r>
          </a:p>
          <a:p>
            <a:pPr marL="0" indent="0">
              <a:buNone/>
            </a:pPr>
            <a:r>
              <a:rPr lang="en-GB" dirty="0"/>
              <a:t>	</a:t>
            </a:r>
            <a:endParaRPr lang="en-GB" dirty="0" smtClean="0"/>
          </a:p>
          <a:p>
            <a:pPr marL="0" indent="0">
              <a:buNone/>
            </a:pPr>
            <a:r>
              <a:rPr lang="en-GB" dirty="0"/>
              <a:t>	</a:t>
            </a:r>
            <a:r>
              <a:rPr lang="en-GB" dirty="0" smtClean="0"/>
              <a:t>Personality type</a:t>
            </a:r>
            <a:endParaRPr lang="en-GB" dirty="0"/>
          </a:p>
        </p:txBody>
      </p:sp>
      <p:sp>
        <p:nvSpPr>
          <p:cNvPr id="4" name="Oval 3"/>
          <p:cNvSpPr/>
          <p:nvPr/>
        </p:nvSpPr>
        <p:spPr>
          <a:xfrm rot="19898131">
            <a:off x="5073564" y="3528291"/>
            <a:ext cx="3435927" cy="1440873"/>
          </a:xfrm>
          <a:prstGeom prst="ellipse">
            <a:avLst/>
          </a:prstGeom>
          <a:solidFill>
            <a:schemeClr val="accent2">
              <a:lumMod val="40000"/>
              <a:lumOff val="60000"/>
            </a:schemeClr>
          </a:solidFill>
          <a:ln w="38100">
            <a:solidFill>
              <a:schemeClr val="accent1">
                <a:lumMod val="75000"/>
              </a:schemeClr>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75000"/>
                  </a:schemeClr>
                </a:solidFill>
              </a:rPr>
              <a:t>Researcher choose what manipulations to put in place</a:t>
            </a:r>
            <a:endParaRPr lang="en-GB" dirty="0">
              <a:solidFill>
                <a:schemeClr val="accent1">
                  <a:lumMod val="75000"/>
                </a:schemeClr>
              </a:solidFill>
            </a:endParaRPr>
          </a:p>
        </p:txBody>
      </p:sp>
    </p:spTree>
    <p:extLst>
      <p:ext uri="{BB962C8B-B14F-4D97-AF65-F5344CB8AC3E}">
        <p14:creationId xmlns:p14="http://schemas.microsoft.com/office/powerpoint/2010/main" val="153678464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Dependent variable (DV)</a:t>
            </a:r>
            <a:endParaRPr lang="en-GB" dirty="0"/>
          </a:p>
        </p:txBody>
      </p:sp>
      <p:sp>
        <p:nvSpPr>
          <p:cNvPr id="3" name="Content Placeholder 2"/>
          <p:cNvSpPr>
            <a:spLocks noGrp="1"/>
          </p:cNvSpPr>
          <p:nvPr>
            <p:ph idx="1"/>
          </p:nvPr>
        </p:nvSpPr>
        <p:spPr>
          <a:xfrm>
            <a:off x="809998" y="2222287"/>
            <a:ext cx="5516912" cy="3636510"/>
          </a:xfrm>
        </p:spPr>
        <p:txBody>
          <a:bodyPr>
            <a:normAutofit/>
          </a:bodyPr>
          <a:lstStyle/>
          <a:p>
            <a:r>
              <a:rPr lang="en-GB" sz="2000" dirty="0"/>
              <a:t>The factor that is </a:t>
            </a:r>
            <a:r>
              <a:rPr lang="en-GB" sz="2000" u="sng" dirty="0"/>
              <a:t>measured</a:t>
            </a:r>
            <a:r>
              <a:rPr lang="en-GB" sz="2000" dirty="0"/>
              <a:t> by the researcher and the variable that may be influenced by the independent variable</a:t>
            </a:r>
          </a:p>
          <a:p>
            <a:endParaRPr lang="en-GB" sz="2000" dirty="0"/>
          </a:p>
          <a:p>
            <a:pPr marL="0" indent="0" algn="ctr">
              <a:buNone/>
            </a:pPr>
            <a:r>
              <a:rPr lang="en-GB" sz="2000" dirty="0"/>
              <a:t>The DV </a:t>
            </a:r>
            <a:r>
              <a:rPr lang="en-GB" sz="2000" b="1" i="1" u="sng" dirty="0"/>
              <a:t>depends upon</a:t>
            </a:r>
            <a:r>
              <a:rPr lang="en-GB" sz="2000" dirty="0"/>
              <a:t> the IV!</a:t>
            </a:r>
          </a:p>
          <a:p>
            <a:endParaRPr lang="en-GB" sz="2000" dirty="0"/>
          </a:p>
        </p:txBody>
      </p:sp>
      <p:sp>
        <p:nvSpPr>
          <p:cNvPr id="4" name="Explosion 1 3"/>
          <p:cNvSpPr/>
          <p:nvPr/>
        </p:nvSpPr>
        <p:spPr>
          <a:xfrm>
            <a:off x="6711194" y="3140363"/>
            <a:ext cx="2059709" cy="2152074"/>
          </a:xfrm>
          <a:prstGeom prst="irregularSeal1">
            <a:avLst/>
          </a:prstGeom>
          <a:solidFill>
            <a:schemeClr val="accent2">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solidFill>
                  <a:schemeClr val="accent1">
                    <a:lumMod val="75000"/>
                  </a:schemeClr>
                </a:solidFill>
              </a:rPr>
              <a:t>EFFECT</a:t>
            </a:r>
            <a:endParaRPr lang="en-GB" dirty="0">
              <a:solidFill>
                <a:schemeClr val="accent1">
                  <a:lumMod val="75000"/>
                </a:schemeClr>
              </a:solidFill>
            </a:endParaRPr>
          </a:p>
        </p:txBody>
      </p:sp>
    </p:spTree>
    <p:extLst>
      <p:ext uri="{BB962C8B-B14F-4D97-AF65-F5344CB8AC3E}">
        <p14:creationId xmlns:p14="http://schemas.microsoft.com/office/powerpoint/2010/main" val="15579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1357313"/>
            <a:ext cx="2762250"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9313" y="214313"/>
            <a:ext cx="295592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75" y="3500438"/>
            <a:ext cx="1990725"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286125" y="1428750"/>
            <a:ext cx="2500313"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cs typeface="+mn-cs"/>
              </a:rPr>
              <a:t>Independent variables</a:t>
            </a:r>
          </a:p>
        </p:txBody>
      </p:sp>
      <p:cxnSp>
        <p:nvCxnSpPr>
          <p:cNvPr id="6" name="Straight Arrow Connector 5"/>
          <p:cNvCxnSpPr/>
          <p:nvPr/>
        </p:nvCxnSpPr>
        <p:spPr bwMode="auto">
          <a:xfrm rot="10800000" flipV="1">
            <a:off x="2214563" y="1928813"/>
            <a:ext cx="1071562" cy="428625"/>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7" name="Straight Arrow Connector 6"/>
          <p:cNvCxnSpPr/>
          <p:nvPr/>
        </p:nvCxnSpPr>
        <p:spPr bwMode="auto">
          <a:xfrm>
            <a:off x="5786438" y="1785938"/>
            <a:ext cx="1071562" cy="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8" name="Straight Arrow Connector 7"/>
          <p:cNvCxnSpPr/>
          <p:nvPr/>
        </p:nvCxnSpPr>
        <p:spPr bwMode="auto">
          <a:xfrm flipV="1">
            <a:off x="5857875" y="2500313"/>
            <a:ext cx="1357313" cy="85725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9" name="Straight Arrow Connector 8"/>
          <p:cNvCxnSpPr/>
          <p:nvPr/>
        </p:nvCxnSpPr>
        <p:spPr bwMode="auto">
          <a:xfrm rot="10800000" flipV="1">
            <a:off x="2071688" y="3357563"/>
            <a:ext cx="1285875" cy="642937"/>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sp>
        <p:nvSpPr>
          <p:cNvPr id="10" name="TextBox 9"/>
          <p:cNvSpPr txBox="1"/>
          <p:nvPr/>
        </p:nvSpPr>
        <p:spPr>
          <a:xfrm>
            <a:off x="3357563" y="2714625"/>
            <a:ext cx="2500312"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cs typeface="+mn-cs"/>
              </a:rPr>
              <a:t>Dependent variables</a:t>
            </a:r>
          </a:p>
        </p:txBody>
      </p:sp>
      <p:sp>
        <p:nvSpPr>
          <p:cNvPr id="11" name="TextBox 10"/>
          <p:cNvSpPr txBox="1"/>
          <p:nvPr/>
        </p:nvSpPr>
        <p:spPr>
          <a:xfrm>
            <a:off x="3929063" y="4429125"/>
            <a:ext cx="2500312"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cs typeface="+mn-cs"/>
              </a:rPr>
              <a:t>Dependent variables</a:t>
            </a:r>
          </a:p>
        </p:txBody>
      </p:sp>
      <p:sp>
        <p:nvSpPr>
          <p:cNvPr id="12" name="TextBox 11"/>
          <p:cNvSpPr txBox="1"/>
          <p:nvPr/>
        </p:nvSpPr>
        <p:spPr>
          <a:xfrm>
            <a:off x="3857625" y="5643563"/>
            <a:ext cx="2500313" cy="954087"/>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cs typeface="+mn-cs"/>
              </a:rPr>
              <a:t>Independent variables</a:t>
            </a:r>
          </a:p>
        </p:txBody>
      </p:sp>
      <p:cxnSp>
        <p:nvCxnSpPr>
          <p:cNvPr id="13" name="Straight Arrow Connector 12"/>
          <p:cNvCxnSpPr/>
          <p:nvPr/>
        </p:nvCxnSpPr>
        <p:spPr bwMode="auto">
          <a:xfrm flipV="1">
            <a:off x="6429375" y="4286250"/>
            <a:ext cx="928688" cy="357188"/>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4" name="Straight Arrow Connector 13"/>
          <p:cNvCxnSpPr/>
          <p:nvPr/>
        </p:nvCxnSpPr>
        <p:spPr bwMode="auto">
          <a:xfrm>
            <a:off x="6429375" y="4714875"/>
            <a:ext cx="785813" cy="357188"/>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5" name="Straight Arrow Connector 14"/>
          <p:cNvCxnSpPr/>
          <p:nvPr/>
        </p:nvCxnSpPr>
        <p:spPr bwMode="auto">
          <a:xfrm flipV="1">
            <a:off x="6215063" y="6286500"/>
            <a:ext cx="785812" cy="28575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6" name="Straight Arrow Connector 15"/>
          <p:cNvCxnSpPr/>
          <p:nvPr/>
        </p:nvCxnSpPr>
        <p:spPr bwMode="auto">
          <a:xfrm flipV="1">
            <a:off x="6286500" y="6429375"/>
            <a:ext cx="1428750" cy="142875"/>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spTree>
    <p:extLst>
      <p:ext uri="{BB962C8B-B14F-4D97-AF65-F5344CB8AC3E}">
        <p14:creationId xmlns:p14="http://schemas.microsoft.com/office/powerpoint/2010/main" val="72896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0-#ppt_w/2"/>
                                          </p:val>
                                        </p:tav>
                                        <p:tav tm="100000">
                                          <p:val>
                                            <p:strVal val="#ppt_x"/>
                                          </p:val>
                                        </p:tav>
                                      </p:tavLst>
                                    </p:anim>
                                    <p:anim calcmode="lin" valueType="num">
                                      <p:cBhvr additive="base">
                                        <p:cTn id="8" dur="2000" fill="hold"/>
                                        <p:tgtEl>
                                          <p:spTgt spid="6"/>
                                        </p:tgtEl>
                                        <p:attrNameLst>
                                          <p:attrName>ppt_y</p:attrName>
                                        </p:attrNameLst>
                                      </p:cBhvr>
                                      <p:tavLst>
                                        <p:tav tm="0">
                                          <p:val>
                                            <p:strVal val="0-#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2000" fill="hold"/>
                                        <p:tgtEl>
                                          <p:spTgt spid="7"/>
                                        </p:tgtEl>
                                        <p:attrNameLst>
                                          <p:attrName>ppt_x</p:attrName>
                                        </p:attrNameLst>
                                      </p:cBhvr>
                                      <p:tavLst>
                                        <p:tav tm="0">
                                          <p:val>
                                            <p:strVal val="0-#ppt_w/2"/>
                                          </p:val>
                                        </p:tav>
                                        <p:tav tm="100000">
                                          <p:val>
                                            <p:strVal val="#ppt_x"/>
                                          </p:val>
                                        </p:tav>
                                      </p:tavLst>
                                    </p:anim>
                                    <p:anim calcmode="lin" valueType="num">
                                      <p:cBhvr additive="base">
                                        <p:cTn id="12" dur="2000" fill="hold"/>
                                        <p:tgtEl>
                                          <p:spTgt spid="7"/>
                                        </p:tgtEl>
                                        <p:attrNameLst>
                                          <p:attrName>ppt_y</p:attrName>
                                        </p:attrNameLst>
                                      </p:cBhvr>
                                      <p:tavLst>
                                        <p:tav tm="0">
                                          <p:val>
                                            <p:strVal val="0-#ppt_h/2"/>
                                          </p:val>
                                        </p:tav>
                                        <p:tav tm="100000">
                                          <p:val>
                                            <p:strVal val="#ppt_y"/>
                                          </p:val>
                                        </p:tav>
                                      </p:tavLst>
                                    </p:anim>
                                  </p:childTnLst>
                                </p:cTn>
                              </p:par>
                              <p:par>
                                <p:cTn id="13" presetID="2" presetClass="entr" presetSubtype="9"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2000" fill="hold"/>
                                        <p:tgtEl>
                                          <p:spTgt spid="8"/>
                                        </p:tgtEl>
                                        <p:attrNameLst>
                                          <p:attrName>ppt_x</p:attrName>
                                        </p:attrNameLst>
                                      </p:cBhvr>
                                      <p:tavLst>
                                        <p:tav tm="0">
                                          <p:val>
                                            <p:strVal val="0-#ppt_w/2"/>
                                          </p:val>
                                        </p:tav>
                                        <p:tav tm="100000">
                                          <p:val>
                                            <p:strVal val="#ppt_x"/>
                                          </p:val>
                                        </p:tav>
                                      </p:tavLst>
                                    </p:anim>
                                    <p:anim calcmode="lin" valueType="num">
                                      <p:cBhvr additive="base">
                                        <p:cTn id="16" dur="2000" fill="hold"/>
                                        <p:tgtEl>
                                          <p:spTgt spid="8"/>
                                        </p:tgtEl>
                                        <p:attrNameLst>
                                          <p:attrName>ppt_y</p:attrName>
                                        </p:attrNameLst>
                                      </p:cBhvr>
                                      <p:tavLst>
                                        <p:tav tm="0">
                                          <p:val>
                                            <p:strVal val="0-#ppt_h/2"/>
                                          </p:val>
                                        </p:tav>
                                        <p:tav tm="100000">
                                          <p:val>
                                            <p:strVal val="#ppt_y"/>
                                          </p:val>
                                        </p:tav>
                                      </p:tavLst>
                                    </p:anim>
                                  </p:childTnLst>
                                </p:cTn>
                              </p:par>
                              <p:par>
                                <p:cTn id="17" presetID="2" presetClass="entr" presetSubtype="9"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2000" fill="hold"/>
                                        <p:tgtEl>
                                          <p:spTgt spid="9"/>
                                        </p:tgtEl>
                                        <p:attrNameLst>
                                          <p:attrName>ppt_x</p:attrName>
                                        </p:attrNameLst>
                                      </p:cBhvr>
                                      <p:tavLst>
                                        <p:tav tm="0">
                                          <p:val>
                                            <p:strVal val="0-#ppt_w/2"/>
                                          </p:val>
                                        </p:tav>
                                        <p:tav tm="100000">
                                          <p:val>
                                            <p:strVal val="#ppt_x"/>
                                          </p:val>
                                        </p:tav>
                                      </p:tavLst>
                                    </p:anim>
                                    <p:anim calcmode="lin" valueType="num">
                                      <p:cBhvr additive="base">
                                        <p:cTn id="20" dur="2000" fill="hold"/>
                                        <p:tgtEl>
                                          <p:spTgt spid="9"/>
                                        </p:tgtEl>
                                        <p:attrNameLst>
                                          <p:attrName>ppt_y</p:attrName>
                                        </p:attrNameLst>
                                      </p:cBhvr>
                                      <p:tavLst>
                                        <p:tav tm="0">
                                          <p:val>
                                            <p:strVal val="0-#ppt_h/2"/>
                                          </p:val>
                                        </p:tav>
                                        <p:tav tm="100000">
                                          <p:val>
                                            <p:strVal val="#ppt_y"/>
                                          </p:val>
                                        </p:tav>
                                      </p:tavLst>
                                    </p:anim>
                                  </p:childTnLst>
                                </p:cTn>
                              </p:par>
                              <p:par>
                                <p:cTn id="21" presetID="2" presetClass="entr" presetSubtype="9"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2000" fill="hold"/>
                                        <p:tgtEl>
                                          <p:spTgt spid="13"/>
                                        </p:tgtEl>
                                        <p:attrNameLst>
                                          <p:attrName>ppt_x</p:attrName>
                                        </p:attrNameLst>
                                      </p:cBhvr>
                                      <p:tavLst>
                                        <p:tav tm="0">
                                          <p:val>
                                            <p:strVal val="0-#ppt_w/2"/>
                                          </p:val>
                                        </p:tav>
                                        <p:tav tm="100000">
                                          <p:val>
                                            <p:strVal val="#ppt_x"/>
                                          </p:val>
                                        </p:tav>
                                      </p:tavLst>
                                    </p:anim>
                                    <p:anim calcmode="lin" valueType="num">
                                      <p:cBhvr additive="base">
                                        <p:cTn id="24" dur="2000" fill="hold"/>
                                        <p:tgtEl>
                                          <p:spTgt spid="13"/>
                                        </p:tgtEl>
                                        <p:attrNameLst>
                                          <p:attrName>ppt_y</p:attrName>
                                        </p:attrNameLst>
                                      </p:cBhvr>
                                      <p:tavLst>
                                        <p:tav tm="0">
                                          <p:val>
                                            <p:strVal val="0-#ppt_h/2"/>
                                          </p:val>
                                        </p:tav>
                                        <p:tav tm="100000">
                                          <p:val>
                                            <p:strVal val="#ppt_y"/>
                                          </p:val>
                                        </p:tav>
                                      </p:tavLst>
                                    </p:anim>
                                  </p:childTnLst>
                                </p:cTn>
                              </p:par>
                              <p:par>
                                <p:cTn id="25" presetID="2" presetClass="entr" presetSubtype="9"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2000" fill="hold"/>
                                        <p:tgtEl>
                                          <p:spTgt spid="14"/>
                                        </p:tgtEl>
                                        <p:attrNameLst>
                                          <p:attrName>ppt_x</p:attrName>
                                        </p:attrNameLst>
                                      </p:cBhvr>
                                      <p:tavLst>
                                        <p:tav tm="0">
                                          <p:val>
                                            <p:strVal val="0-#ppt_w/2"/>
                                          </p:val>
                                        </p:tav>
                                        <p:tav tm="100000">
                                          <p:val>
                                            <p:strVal val="#ppt_x"/>
                                          </p:val>
                                        </p:tav>
                                      </p:tavLst>
                                    </p:anim>
                                    <p:anim calcmode="lin" valueType="num">
                                      <p:cBhvr additive="base">
                                        <p:cTn id="28" dur="2000" fill="hold"/>
                                        <p:tgtEl>
                                          <p:spTgt spid="14"/>
                                        </p:tgtEl>
                                        <p:attrNameLst>
                                          <p:attrName>ppt_y</p:attrName>
                                        </p:attrNameLst>
                                      </p:cBhvr>
                                      <p:tavLst>
                                        <p:tav tm="0">
                                          <p:val>
                                            <p:strVal val="0-#ppt_h/2"/>
                                          </p:val>
                                        </p:tav>
                                        <p:tav tm="100000">
                                          <p:val>
                                            <p:strVal val="#ppt_y"/>
                                          </p:val>
                                        </p:tav>
                                      </p:tavLst>
                                    </p:anim>
                                  </p:childTnLst>
                                </p:cTn>
                              </p:par>
                              <p:par>
                                <p:cTn id="29" presetID="2" presetClass="entr" presetSubtype="9"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2000" fill="hold"/>
                                        <p:tgtEl>
                                          <p:spTgt spid="15"/>
                                        </p:tgtEl>
                                        <p:attrNameLst>
                                          <p:attrName>ppt_x</p:attrName>
                                        </p:attrNameLst>
                                      </p:cBhvr>
                                      <p:tavLst>
                                        <p:tav tm="0">
                                          <p:val>
                                            <p:strVal val="0-#ppt_w/2"/>
                                          </p:val>
                                        </p:tav>
                                        <p:tav tm="100000">
                                          <p:val>
                                            <p:strVal val="#ppt_x"/>
                                          </p:val>
                                        </p:tav>
                                      </p:tavLst>
                                    </p:anim>
                                    <p:anim calcmode="lin" valueType="num">
                                      <p:cBhvr additive="base">
                                        <p:cTn id="32" dur="2000" fill="hold"/>
                                        <p:tgtEl>
                                          <p:spTgt spid="15"/>
                                        </p:tgtEl>
                                        <p:attrNameLst>
                                          <p:attrName>ppt_y</p:attrName>
                                        </p:attrNameLst>
                                      </p:cBhvr>
                                      <p:tavLst>
                                        <p:tav tm="0">
                                          <p:val>
                                            <p:strVal val="0-#ppt_h/2"/>
                                          </p:val>
                                        </p:tav>
                                        <p:tav tm="100000">
                                          <p:val>
                                            <p:strVal val="#ppt_y"/>
                                          </p:val>
                                        </p:tav>
                                      </p:tavLst>
                                    </p:anim>
                                  </p:childTnLst>
                                </p:cTn>
                              </p:par>
                              <p:par>
                                <p:cTn id="33" presetID="2" presetClass="entr" presetSubtype="9"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2000" fill="hold"/>
                                        <p:tgtEl>
                                          <p:spTgt spid="16"/>
                                        </p:tgtEl>
                                        <p:attrNameLst>
                                          <p:attrName>ppt_x</p:attrName>
                                        </p:attrNameLst>
                                      </p:cBhvr>
                                      <p:tavLst>
                                        <p:tav tm="0">
                                          <p:val>
                                            <p:strVal val="0-#ppt_w/2"/>
                                          </p:val>
                                        </p:tav>
                                        <p:tav tm="100000">
                                          <p:val>
                                            <p:strVal val="#ppt_x"/>
                                          </p:val>
                                        </p:tav>
                                      </p:tavLst>
                                    </p:anim>
                                    <p:anim calcmode="lin" valueType="num">
                                      <p:cBhvr additive="base">
                                        <p:cTn id="36" dur="2000" fill="hold"/>
                                        <p:tgtEl>
                                          <p:spTgt spid="1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 the IV and DV from these statements…</a:t>
            </a:r>
            <a:endParaRPr lang="en-GB" dirty="0"/>
          </a:p>
        </p:txBody>
      </p:sp>
      <p:sp>
        <p:nvSpPr>
          <p:cNvPr id="3" name="Content Placeholder 2"/>
          <p:cNvSpPr>
            <a:spLocks noGrp="1"/>
          </p:cNvSpPr>
          <p:nvPr>
            <p:ph idx="1"/>
          </p:nvPr>
        </p:nvSpPr>
        <p:spPr>
          <a:xfrm>
            <a:off x="320471" y="2499378"/>
            <a:ext cx="3789712" cy="3636510"/>
          </a:xfrm>
        </p:spPr>
        <p:txBody>
          <a:bodyPr>
            <a:normAutofit/>
          </a:bodyPr>
          <a:lstStyle/>
          <a:p>
            <a:pPr>
              <a:buFont typeface="+mj-lt"/>
              <a:buAutoNum type="arabicPeriod"/>
            </a:pPr>
            <a:r>
              <a:rPr lang="en-GB" dirty="0" smtClean="0"/>
              <a:t>Alcohol makes you depressed</a:t>
            </a:r>
          </a:p>
          <a:p>
            <a:pPr>
              <a:buFont typeface="+mj-lt"/>
              <a:buAutoNum type="arabicPeriod"/>
            </a:pPr>
            <a:endParaRPr lang="en-GB" dirty="0" smtClean="0"/>
          </a:p>
          <a:p>
            <a:pPr>
              <a:buFont typeface="+mj-lt"/>
              <a:buAutoNum type="arabicPeriod"/>
            </a:pPr>
            <a:r>
              <a:rPr lang="en-GB" dirty="0" smtClean="0"/>
              <a:t>Frustration causes aggression</a:t>
            </a:r>
          </a:p>
          <a:p>
            <a:pPr>
              <a:buFont typeface="+mj-lt"/>
              <a:buAutoNum type="arabicPeriod"/>
            </a:pPr>
            <a:endParaRPr lang="en-GB" dirty="0" smtClean="0"/>
          </a:p>
          <a:p>
            <a:pPr>
              <a:buFont typeface="+mj-lt"/>
              <a:buAutoNum type="arabicPeriod"/>
            </a:pPr>
            <a:r>
              <a:rPr lang="en-GB" dirty="0" smtClean="0"/>
              <a:t>Men score higher than women in maths</a:t>
            </a:r>
          </a:p>
          <a:p>
            <a:pPr>
              <a:buFont typeface="+mj-lt"/>
              <a:buAutoNum type="arabicPeriod"/>
            </a:pPr>
            <a:endParaRPr lang="en-GB" dirty="0" smtClean="0"/>
          </a:p>
          <a:p>
            <a:pPr>
              <a:buFont typeface="+mj-lt"/>
              <a:buAutoNum type="arabicPeriod"/>
            </a:pPr>
            <a:r>
              <a:rPr lang="en-GB" dirty="0" smtClean="0"/>
              <a:t>Chocolate makes children hyperactive</a:t>
            </a:r>
          </a:p>
        </p:txBody>
      </p:sp>
      <p:graphicFrame>
        <p:nvGraphicFramePr>
          <p:cNvPr id="4" name="Table 3"/>
          <p:cNvGraphicFramePr>
            <a:graphicFrameLocks noGrp="1"/>
          </p:cNvGraphicFramePr>
          <p:nvPr>
            <p:extLst>
              <p:ext uri="{D42A27DB-BD31-4B8C-83A1-F6EECF244321}">
                <p14:modId xmlns:p14="http://schemas.microsoft.com/office/powerpoint/2010/main" val="2222041071"/>
              </p:ext>
            </p:extLst>
          </p:nvPr>
        </p:nvGraphicFramePr>
        <p:xfrm>
          <a:off x="4729016" y="1982142"/>
          <a:ext cx="4137892" cy="4141568"/>
        </p:xfrm>
        <a:graphic>
          <a:graphicData uri="http://schemas.openxmlformats.org/drawingml/2006/table">
            <a:tbl>
              <a:tblPr firstRow="1" bandRow="1">
                <a:tableStyleId>{5C22544A-7EE6-4342-B048-85BDC9FD1C3A}</a:tableStyleId>
              </a:tblPr>
              <a:tblGrid>
                <a:gridCol w="2068946"/>
                <a:gridCol w="2068946"/>
              </a:tblGrid>
              <a:tr h="705640">
                <a:tc>
                  <a:txBody>
                    <a:bodyPr/>
                    <a:lstStyle/>
                    <a:p>
                      <a:pPr algn="ctr"/>
                      <a:r>
                        <a:rPr lang="en-GB" dirty="0" smtClean="0"/>
                        <a:t>IV (cause)</a:t>
                      </a:r>
                      <a:endParaRPr lang="en-GB" dirty="0"/>
                    </a:p>
                  </a:txBody>
                  <a:tcPr anchor="ctr"/>
                </a:tc>
                <a:tc>
                  <a:txBody>
                    <a:bodyPr/>
                    <a:lstStyle/>
                    <a:p>
                      <a:pPr algn="ctr"/>
                      <a:r>
                        <a:rPr lang="en-GB" dirty="0" smtClean="0"/>
                        <a:t>DV (effect)</a:t>
                      </a:r>
                      <a:endParaRPr lang="en-GB" dirty="0"/>
                    </a:p>
                  </a:txBody>
                  <a:tcPr anchor="ctr"/>
                </a:tc>
              </a:tr>
              <a:tr h="692727">
                <a:tc>
                  <a:txBody>
                    <a:bodyPr/>
                    <a:lstStyle/>
                    <a:p>
                      <a:pPr algn="ctr"/>
                      <a:r>
                        <a:rPr lang="en-GB" dirty="0" smtClean="0"/>
                        <a:t>Alcohol</a:t>
                      </a:r>
                    </a:p>
                  </a:txBody>
                  <a:tcPr anchor="ctr"/>
                </a:tc>
                <a:tc>
                  <a:txBody>
                    <a:bodyPr/>
                    <a:lstStyle/>
                    <a:p>
                      <a:pPr algn="ctr"/>
                      <a:r>
                        <a:rPr lang="en-GB" dirty="0" smtClean="0"/>
                        <a:t>Falling over</a:t>
                      </a:r>
                      <a:endParaRPr lang="en-GB" dirty="0"/>
                    </a:p>
                  </a:txBody>
                  <a:tcPr anchor="ctr"/>
                </a:tc>
              </a:tr>
              <a:tr h="1052946">
                <a:tc>
                  <a:txBody>
                    <a:bodyPr/>
                    <a:lstStyle/>
                    <a:p>
                      <a:pPr algn="ctr"/>
                      <a:r>
                        <a:rPr lang="en-GB" dirty="0" smtClean="0"/>
                        <a:t>Level</a:t>
                      </a:r>
                      <a:r>
                        <a:rPr lang="en-GB" baseline="0" dirty="0" smtClean="0"/>
                        <a:t> of frustration</a:t>
                      </a:r>
                      <a:endParaRPr lang="en-GB" dirty="0"/>
                    </a:p>
                  </a:txBody>
                  <a:tcPr anchor="ctr"/>
                </a:tc>
                <a:tc>
                  <a:txBody>
                    <a:bodyPr/>
                    <a:lstStyle/>
                    <a:p>
                      <a:pPr algn="ctr"/>
                      <a:r>
                        <a:rPr lang="en-GB" dirty="0" smtClean="0"/>
                        <a:t>Display</a:t>
                      </a:r>
                      <a:r>
                        <a:rPr lang="en-GB" baseline="0" dirty="0" smtClean="0"/>
                        <a:t> of aggressive behaviour</a:t>
                      </a:r>
                      <a:endParaRPr lang="en-GB" dirty="0"/>
                    </a:p>
                  </a:txBody>
                  <a:tcPr anchor="ctr"/>
                </a:tc>
              </a:tr>
              <a:tr h="831273">
                <a:tc>
                  <a:txBody>
                    <a:bodyPr/>
                    <a:lstStyle/>
                    <a:p>
                      <a:pPr algn="ctr"/>
                      <a:r>
                        <a:rPr lang="en-GB" dirty="0" smtClean="0"/>
                        <a:t>Gender </a:t>
                      </a:r>
                      <a:endParaRPr lang="en-GB" dirty="0"/>
                    </a:p>
                  </a:txBody>
                  <a:tcPr anchor="ctr"/>
                </a:tc>
                <a:tc>
                  <a:txBody>
                    <a:bodyPr/>
                    <a:lstStyle/>
                    <a:p>
                      <a:pPr algn="ctr"/>
                      <a:r>
                        <a:rPr lang="en-GB" dirty="0" smtClean="0"/>
                        <a:t>Results of maths test</a:t>
                      </a:r>
                      <a:endParaRPr lang="en-GB" dirty="0"/>
                    </a:p>
                  </a:txBody>
                  <a:tcPr anchor="ctr"/>
                </a:tc>
              </a:tr>
              <a:tr h="858982">
                <a:tc>
                  <a:txBody>
                    <a:bodyPr/>
                    <a:lstStyle/>
                    <a:p>
                      <a:pPr algn="ctr"/>
                      <a:r>
                        <a:rPr lang="en-GB" dirty="0" smtClean="0"/>
                        <a:t>Whether</a:t>
                      </a:r>
                      <a:r>
                        <a:rPr lang="en-GB" baseline="0" dirty="0" smtClean="0"/>
                        <a:t> child has chocolate</a:t>
                      </a:r>
                      <a:endParaRPr lang="en-GB" dirty="0"/>
                    </a:p>
                  </a:txBody>
                  <a:tcPr anchor="ctr"/>
                </a:tc>
                <a:tc>
                  <a:txBody>
                    <a:bodyPr/>
                    <a:lstStyle/>
                    <a:p>
                      <a:pPr algn="ctr"/>
                      <a:r>
                        <a:rPr lang="en-GB" dirty="0" smtClean="0"/>
                        <a:t>Level of hyperactivity</a:t>
                      </a:r>
                      <a:endParaRPr lang="en-GB" dirty="0"/>
                    </a:p>
                  </a:txBody>
                  <a:tcPr anchor="ctr"/>
                </a:tc>
              </a:tr>
            </a:tbl>
          </a:graphicData>
        </a:graphic>
      </p:graphicFrame>
    </p:spTree>
    <p:extLst>
      <p:ext uri="{BB962C8B-B14F-4D97-AF65-F5344CB8AC3E}">
        <p14:creationId xmlns:p14="http://schemas.microsoft.com/office/powerpoint/2010/main" val="237545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examples</a:t>
            </a:r>
            <a:endParaRPr lang="en-GB" dirty="0"/>
          </a:p>
        </p:txBody>
      </p:sp>
      <p:sp>
        <p:nvSpPr>
          <p:cNvPr id="3" name="Content Placeholder 2"/>
          <p:cNvSpPr>
            <a:spLocks noGrp="1"/>
          </p:cNvSpPr>
          <p:nvPr>
            <p:ph idx="1"/>
          </p:nvPr>
        </p:nvSpPr>
        <p:spPr/>
        <p:txBody>
          <a:bodyPr/>
          <a:lstStyle/>
          <a:p>
            <a:pPr marL="0" indent="0">
              <a:buNone/>
            </a:pPr>
            <a:r>
              <a:rPr lang="en-GB" dirty="0" smtClean="0"/>
              <a:t>Who uses Facebook more – men or women?</a:t>
            </a:r>
          </a:p>
          <a:p>
            <a:endParaRPr lang="en-GB" dirty="0" smtClean="0"/>
          </a:p>
          <a:p>
            <a:endParaRPr lang="en-GB" dirty="0"/>
          </a:p>
          <a:p>
            <a:endParaRPr lang="en-GB" dirty="0" smtClean="0"/>
          </a:p>
          <a:p>
            <a:endParaRPr lang="en-GB" dirty="0"/>
          </a:p>
          <a:p>
            <a:pPr marL="0" indent="0">
              <a:buNone/>
            </a:pPr>
            <a:r>
              <a:rPr lang="en-GB" dirty="0" smtClean="0"/>
              <a:t>Are extraverts more likely to use Facebook than introverts?</a:t>
            </a:r>
            <a:endParaRPr lang="en-GB" dirty="0"/>
          </a:p>
        </p:txBody>
      </p:sp>
      <p:sp>
        <p:nvSpPr>
          <p:cNvPr id="4" name="Oval 3"/>
          <p:cNvSpPr/>
          <p:nvPr/>
        </p:nvSpPr>
        <p:spPr>
          <a:xfrm>
            <a:off x="1132724" y="3608494"/>
            <a:ext cx="2232248" cy="432048"/>
          </a:xfrm>
          <a:prstGeom prst="ellipse">
            <a:avLst/>
          </a:prstGeom>
          <a:solidFill>
            <a:schemeClr val="accent5">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DV</a:t>
            </a:r>
            <a:endParaRPr lang="en-GB" dirty="0">
              <a:solidFill>
                <a:schemeClr val="accent5">
                  <a:lumMod val="50000"/>
                </a:schemeClr>
              </a:solidFill>
            </a:endParaRPr>
          </a:p>
        </p:txBody>
      </p:sp>
      <p:sp>
        <p:nvSpPr>
          <p:cNvPr id="5" name="Oval 4"/>
          <p:cNvSpPr/>
          <p:nvPr/>
        </p:nvSpPr>
        <p:spPr>
          <a:xfrm>
            <a:off x="4902464" y="3806337"/>
            <a:ext cx="2232248" cy="432048"/>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IV</a:t>
            </a:r>
            <a:endParaRPr lang="en-GB" dirty="0">
              <a:solidFill>
                <a:schemeClr val="accent5">
                  <a:lumMod val="50000"/>
                </a:schemeClr>
              </a:solidFill>
            </a:endParaRPr>
          </a:p>
        </p:txBody>
      </p:sp>
      <p:sp>
        <p:nvSpPr>
          <p:cNvPr id="6" name="Oval 5"/>
          <p:cNvSpPr/>
          <p:nvPr/>
        </p:nvSpPr>
        <p:spPr>
          <a:xfrm>
            <a:off x="3543415" y="6114028"/>
            <a:ext cx="2232248" cy="432048"/>
          </a:xfrm>
          <a:prstGeom prst="ellipse">
            <a:avLst/>
          </a:prstGeom>
          <a:solidFill>
            <a:schemeClr val="accent5">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DV</a:t>
            </a:r>
            <a:endParaRPr lang="en-GB" dirty="0">
              <a:solidFill>
                <a:schemeClr val="accent5">
                  <a:lumMod val="50000"/>
                </a:schemeClr>
              </a:solidFill>
            </a:endParaRPr>
          </a:p>
        </p:txBody>
      </p:sp>
      <p:sp>
        <p:nvSpPr>
          <p:cNvPr id="7" name="Oval 6"/>
          <p:cNvSpPr/>
          <p:nvPr/>
        </p:nvSpPr>
        <p:spPr>
          <a:xfrm>
            <a:off x="6446945" y="5898004"/>
            <a:ext cx="2232248" cy="432048"/>
          </a:xfrm>
          <a:prstGeom prst="ellipse">
            <a:avLst/>
          </a:prstGeom>
          <a:solidFill>
            <a:schemeClr val="accent5">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5">
                    <a:lumMod val="50000"/>
                  </a:schemeClr>
                </a:solidFill>
              </a:rPr>
              <a:t>IV</a:t>
            </a:r>
            <a:endParaRPr lang="en-GB" dirty="0">
              <a:solidFill>
                <a:schemeClr val="accent5">
                  <a:lumMod val="50000"/>
                </a:schemeClr>
              </a:solidFill>
            </a:endParaRPr>
          </a:p>
        </p:txBody>
      </p:sp>
      <p:cxnSp>
        <p:nvCxnSpPr>
          <p:cNvPr id="8" name="Straight Arrow Connector 7"/>
          <p:cNvCxnSpPr/>
          <p:nvPr/>
        </p:nvCxnSpPr>
        <p:spPr>
          <a:xfrm flipH="1" flipV="1">
            <a:off x="1823976" y="5222639"/>
            <a:ext cx="4687660" cy="76377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807845" y="5308879"/>
            <a:ext cx="263250" cy="6775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2405866" y="3164536"/>
            <a:ext cx="271896" cy="43999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5509047" y="3238312"/>
            <a:ext cx="684043" cy="52881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6879578" y="5202525"/>
            <a:ext cx="144016"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62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8"/>
                                        </p:tgtEl>
                                        <p:attrNameLst>
                                          <p:attrName>style.visibility</p:attrName>
                                        </p:attrNameLst>
                                      </p:cBhvr>
                                      <p:to>
                                        <p:strVal val="visible"/>
                                      </p:to>
                                    </p:set>
                                    <p:anim calcmode="lin" valueType="num">
                                      <p:cBhvr additive="base">
                                        <p:cTn id="45" dur="500" fill="hold"/>
                                        <p:tgtEl>
                                          <p:spTgt spid="8"/>
                                        </p:tgtEl>
                                        <p:attrNameLst>
                                          <p:attrName>ppt_x</p:attrName>
                                        </p:attrNameLst>
                                      </p:cBhvr>
                                      <p:tavLst>
                                        <p:tav tm="0">
                                          <p:val>
                                            <p:strVal val="#ppt_x"/>
                                          </p:val>
                                        </p:tav>
                                        <p:tav tm="100000">
                                          <p:val>
                                            <p:strVal val="#ppt_x"/>
                                          </p:val>
                                        </p:tav>
                                      </p:tavLst>
                                    </p:anim>
                                    <p:anim calcmode="lin" valueType="num">
                                      <p:cBhvr additive="base">
                                        <p:cTn id="4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examples</a:t>
            </a:r>
            <a:endParaRPr lang="en-GB" dirty="0"/>
          </a:p>
        </p:txBody>
      </p:sp>
      <p:sp>
        <p:nvSpPr>
          <p:cNvPr id="3" name="Content Placeholder 2"/>
          <p:cNvSpPr>
            <a:spLocks noGrp="1"/>
          </p:cNvSpPr>
          <p:nvPr>
            <p:ph idx="1"/>
          </p:nvPr>
        </p:nvSpPr>
        <p:spPr/>
        <p:txBody>
          <a:bodyPr/>
          <a:lstStyle/>
          <a:p>
            <a:pPr marL="0" indent="0">
              <a:buNone/>
            </a:pPr>
            <a:r>
              <a:rPr lang="en-GB" i="1" dirty="0" smtClean="0"/>
              <a:t>In these examples…</a:t>
            </a:r>
          </a:p>
          <a:p>
            <a:endParaRPr lang="en-GB" dirty="0"/>
          </a:p>
          <a:p>
            <a:r>
              <a:rPr lang="en-GB" dirty="0" smtClean="0"/>
              <a:t>Levels of Facebook use </a:t>
            </a:r>
            <a:r>
              <a:rPr lang="en-GB" b="1" i="1" u="sng" dirty="0" smtClean="0"/>
              <a:t>DEPENDS UPON </a:t>
            </a:r>
            <a:r>
              <a:rPr lang="en-GB" dirty="0" smtClean="0"/>
              <a:t>gender</a:t>
            </a:r>
          </a:p>
          <a:p>
            <a:endParaRPr lang="en-GB" dirty="0"/>
          </a:p>
          <a:p>
            <a:r>
              <a:rPr lang="en-GB" dirty="0" smtClean="0"/>
              <a:t>Levels of Facebook use </a:t>
            </a:r>
            <a:r>
              <a:rPr lang="en-GB" b="1" i="1" u="sng" dirty="0" smtClean="0"/>
              <a:t>DEPENDS UPON </a:t>
            </a:r>
            <a:r>
              <a:rPr lang="en-GB" dirty="0" smtClean="0"/>
              <a:t>personality type</a:t>
            </a:r>
            <a:endParaRPr lang="en-GB" dirty="0"/>
          </a:p>
        </p:txBody>
      </p:sp>
    </p:spTree>
    <p:extLst>
      <p:ext uri="{BB962C8B-B14F-4D97-AF65-F5344CB8AC3E}">
        <p14:creationId xmlns:p14="http://schemas.microsoft.com/office/powerpoint/2010/main" val="189233141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ARE WE MEASURING ‘FACEBOOK USE’??</a:t>
            </a:r>
            <a:endParaRPr lang="en-GB" dirty="0"/>
          </a:p>
        </p:txBody>
      </p:sp>
      <p:sp>
        <p:nvSpPr>
          <p:cNvPr id="3" name="Text Placeholder 2"/>
          <p:cNvSpPr>
            <a:spLocks noGrp="1"/>
          </p:cNvSpPr>
          <p:nvPr>
            <p:ph type="body" idx="1"/>
          </p:nvPr>
        </p:nvSpPr>
        <p:spPr/>
        <p:txBody>
          <a:bodyPr/>
          <a:lstStyle/>
          <a:p>
            <a:pPr algn="ctr"/>
            <a:r>
              <a:rPr lang="en-GB" sz="3600" dirty="0" smtClean="0"/>
              <a:t>BUT!!!...</a:t>
            </a:r>
            <a:endParaRPr lang="en-GB" sz="3600" dirty="0"/>
          </a:p>
        </p:txBody>
      </p:sp>
      <p:pic>
        <p:nvPicPr>
          <p:cNvPr id="4" name="Picture 3"/>
          <p:cNvPicPr>
            <a:picLocks noChangeAspect="1"/>
          </p:cNvPicPr>
          <p:nvPr/>
        </p:nvPicPr>
        <p:blipFill>
          <a:blip r:embed="rId2"/>
          <a:stretch>
            <a:fillRect/>
          </a:stretch>
        </p:blipFill>
        <p:spPr>
          <a:xfrm>
            <a:off x="6803159" y="246207"/>
            <a:ext cx="2095500" cy="2190750"/>
          </a:xfrm>
          <a:prstGeom prst="rect">
            <a:avLst/>
          </a:prstGeom>
        </p:spPr>
      </p:pic>
      <p:pic>
        <p:nvPicPr>
          <p:cNvPr id="5" name="Picture 4"/>
          <p:cNvPicPr>
            <a:picLocks noChangeAspect="1"/>
          </p:cNvPicPr>
          <p:nvPr/>
        </p:nvPicPr>
        <p:blipFill>
          <a:blip r:embed="rId3"/>
          <a:stretch>
            <a:fillRect/>
          </a:stretch>
        </p:blipFill>
        <p:spPr>
          <a:xfrm>
            <a:off x="193819" y="270019"/>
            <a:ext cx="2143125" cy="2143125"/>
          </a:xfrm>
          <a:prstGeom prst="rect">
            <a:avLst/>
          </a:prstGeom>
        </p:spPr>
      </p:pic>
    </p:spTree>
    <p:extLst>
      <p:ext uri="{BB962C8B-B14F-4D97-AF65-F5344CB8AC3E}">
        <p14:creationId xmlns:p14="http://schemas.microsoft.com/office/powerpoint/2010/main" val="227432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997" y="419479"/>
            <a:ext cx="7524003" cy="970450"/>
          </a:xfrm>
        </p:spPr>
        <p:txBody>
          <a:bodyPr/>
          <a:lstStyle/>
          <a:p>
            <a:r>
              <a:rPr lang="en-GB" sz="3200" dirty="0" smtClean="0"/>
              <a:t>How many different ways could we define ‘Facebook use’?</a:t>
            </a:r>
            <a:endParaRPr lang="en-GB" sz="3200" dirty="0"/>
          </a:p>
        </p:txBody>
      </p:sp>
      <p:sp>
        <p:nvSpPr>
          <p:cNvPr id="3" name="Content Placeholder 2"/>
          <p:cNvSpPr>
            <a:spLocks noGrp="1"/>
          </p:cNvSpPr>
          <p:nvPr>
            <p:ph idx="1"/>
          </p:nvPr>
        </p:nvSpPr>
        <p:spPr/>
        <p:txBody>
          <a:bodyPr/>
          <a:lstStyle/>
          <a:p>
            <a:pPr marL="0" indent="0" algn="ctr">
              <a:buNone/>
            </a:pPr>
            <a:r>
              <a:rPr lang="en-GB" sz="2000" dirty="0" smtClean="0"/>
              <a:t>This is where </a:t>
            </a:r>
            <a:r>
              <a:rPr lang="en-GB" sz="2000" b="1" u="sng" dirty="0" smtClean="0">
                <a:solidFill>
                  <a:schemeClr val="accent1">
                    <a:lumMod val="60000"/>
                    <a:lumOff val="40000"/>
                  </a:schemeClr>
                </a:solidFill>
              </a:rPr>
              <a:t>OPERATIONAL DEFINITIONS</a:t>
            </a:r>
            <a:r>
              <a:rPr lang="en-GB" sz="2000" u="sng" dirty="0" smtClean="0">
                <a:solidFill>
                  <a:schemeClr val="accent1">
                    <a:lumMod val="60000"/>
                    <a:lumOff val="40000"/>
                  </a:schemeClr>
                </a:solidFill>
              </a:rPr>
              <a:t> </a:t>
            </a:r>
            <a:r>
              <a:rPr lang="en-GB" sz="2000" dirty="0" smtClean="0"/>
              <a:t>come into play!</a:t>
            </a:r>
          </a:p>
          <a:p>
            <a:pPr marL="0" indent="0" algn="ctr">
              <a:buNone/>
            </a:pPr>
            <a:endParaRPr lang="en-GB" dirty="0"/>
          </a:p>
          <a:p>
            <a:pPr marL="0" indent="0">
              <a:buNone/>
            </a:pPr>
            <a:r>
              <a:rPr lang="en-GB" i="1" dirty="0" smtClean="0"/>
              <a:t>How are we measuring ‘Facebook use’?</a:t>
            </a:r>
          </a:p>
          <a:p>
            <a:endParaRPr lang="en-GB" dirty="0" smtClean="0"/>
          </a:p>
          <a:p>
            <a:r>
              <a:rPr lang="en-GB" dirty="0" smtClean="0"/>
              <a:t>No. of times a week the participant logs on to Facebook?</a:t>
            </a:r>
          </a:p>
          <a:p>
            <a:r>
              <a:rPr lang="en-GB" dirty="0" smtClean="0"/>
              <a:t>No. of hours spent on Facebook each night?</a:t>
            </a:r>
          </a:p>
          <a:p>
            <a:r>
              <a:rPr lang="en-GB" dirty="0" smtClean="0"/>
              <a:t>Self-report measure of Facebook use</a:t>
            </a:r>
          </a:p>
          <a:p>
            <a:pPr lvl="1"/>
            <a:r>
              <a:rPr lang="en-GB" dirty="0" smtClean="0"/>
              <a:t>NB: dangers of self-report measures/social desirability bias!</a:t>
            </a:r>
          </a:p>
          <a:p>
            <a:r>
              <a:rPr lang="en-GB" dirty="0" smtClean="0"/>
              <a:t>No. of tagged photos…?</a:t>
            </a:r>
          </a:p>
        </p:txBody>
      </p:sp>
      <p:pic>
        <p:nvPicPr>
          <p:cNvPr id="4" name="Picture 3"/>
          <p:cNvPicPr>
            <a:picLocks noChangeAspect="1"/>
          </p:cNvPicPr>
          <p:nvPr/>
        </p:nvPicPr>
        <p:blipFill>
          <a:blip r:embed="rId2"/>
          <a:stretch>
            <a:fillRect/>
          </a:stretch>
        </p:blipFill>
        <p:spPr>
          <a:xfrm>
            <a:off x="7523595" y="5113682"/>
            <a:ext cx="1425436" cy="1490229"/>
          </a:xfrm>
          <a:prstGeom prst="rect">
            <a:avLst/>
          </a:prstGeom>
        </p:spPr>
      </p:pic>
      <p:sp>
        <p:nvSpPr>
          <p:cNvPr id="5" name="Rounded Rectangle 4"/>
          <p:cNvSpPr/>
          <p:nvPr/>
        </p:nvSpPr>
        <p:spPr>
          <a:xfrm rot="19600885">
            <a:off x="1874981" y="3665145"/>
            <a:ext cx="5560291" cy="1025237"/>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75000"/>
                  </a:schemeClr>
                </a:solidFill>
              </a:rPr>
              <a:t>SO! It is </a:t>
            </a:r>
            <a:r>
              <a:rPr lang="en-GB" b="1" dirty="0" smtClean="0">
                <a:solidFill>
                  <a:schemeClr val="accent3">
                    <a:lumMod val="75000"/>
                  </a:schemeClr>
                </a:solidFill>
              </a:rPr>
              <a:t>very important</a:t>
            </a:r>
            <a:r>
              <a:rPr lang="en-GB" dirty="0" smtClean="0">
                <a:solidFill>
                  <a:schemeClr val="accent3">
                    <a:lumMod val="75000"/>
                  </a:schemeClr>
                </a:solidFill>
              </a:rPr>
              <a:t> </a:t>
            </a:r>
            <a:r>
              <a:rPr lang="en-GB" dirty="0" smtClean="0">
                <a:solidFill>
                  <a:schemeClr val="accent1">
                    <a:lumMod val="75000"/>
                  </a:schemeClr>
                </a:solidFill>
              </a:rPr>
              <a:t>to think carefully about </a:t>
            </a:r>
            <a:r>
              <a:rPr lang="en-GB" b="1" i="1" dirty="0" smtClean="0">
                <a:solidFill>
                  <a:schemeClr val="accent3">
                    <a:lumMod val="75000"/>
                  </a:schemeClr>
                </a:solidFill>
              </a:rPr>
              <a:t>what exactly </a:t>
            </a:r>
            <a:r>
              <a:rPr lang="en-GB" dirty="0" smtClean="0">
                <a:solidFill>
                  <a:schemeClr val="accent1">
                    <a:lumMod val="75000"/>
                  </a:schemeClr>
                </a:solidFill>
              </a:rPr>
              <a:t>we want to measure…..</a:t>
            </a:r>
            <a:endParaRPr lang="en-GB" dirty="0">
              <a:solidFill>
                <a:schemeClr val="accent1">
                  <a:lumMod val="75000"/>
                </a:schemeClr>
              </a:solidFill>
            </a:endParaRPr>
          </a:p>
        </p:txBody>
      </p:sp>
    </p:spTree>
    <p:extLst>
      <p:ext uri="{BB962C8B-B14F-4D97-AF65-F5344CB8AC3E}">
        <p14:creationId xmlns:p14="http://schemas.microsoft.com/office/powerpoint/2010/main" val="97015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Plus – consider extraneous and confounding variables</a:t>
            </a:r>
            <a:endParaRPr lang="en-GB" dirty="0"/>
          </a:p>
        </p:txBody>
      </p:sp>
      <p:sp>
        <p:nvSpPr>
          <p:cNvPr id="3" name="Content Placeholder 2"/>
          <p:cNvSpPr>
            <a:spLocks noGrp="1"/>
          </p:cNvSpPr>
          <p:nvPr>
            <p:ph idx="1"/>
          </p:nvPr>
        </p:nvSpPr>
        <p:spPr>
          <a:xfrm>
            <a:off x="255815" y="2397778"/>
            <a:ext cx="3013858" cy="3636510"/>
          </a:xfrm>
        </p:spPr>
        <p:txBody>
          <a:bodyPr>
            <a:normAutofit fontScale="92500"/>
          </a:bodyPr>
          <a:lstStyle/>
          <a:p>
            <a:pPr>
              <a:buAutoNum type="arabicPeriod"/>
            </a:pPr>
            <a:r>
              <a:rPr lang="en-GB" b="1" dirty="0" smtClean="0">
                <a:solidFill>
                  <a:schemeClr val="accent1">
                    <a:lumMod val="60000"/>
                    <a:lumOff val="40000"/>
                  </a:schemeClr>
                </a:solidFill>
              </a:rPr>
              <a:t>Extraneous variables…</a:t>
            </a:r>
          </a:p>
          <a:p>
            <a:pPr>
              <a:buAutoNum type="arabicPeriod"/>
            </a:pPr>
            <a:endParaRPr lang="en-GB" dirty="0"/>
          </a:p>
          <a:p>
            <a:pPr marL="0" indent="0">
              <a:buNone/>
            </a:pPr>
            <a:r>
              <a:rPr lang="en-GB" dirty="0" smtClean="0"/>
              <a:t>Other variables which are present during the study which shouldn’t effect the study but could potentially become a confounding variables</a:t>
            </a:r>
          </a:p>
          <a:p>
            <a:pPr marL="0" indent="0">
              <a:buNone/>
            </a:pPr>
            <a:endParaRPr lang="en-GB" dirty="0"/>
          </a:p>
          <a:p>
            <a:pPr marL="400050" lvl="1" indent="0">
              <a:buNone/>
            </a:pPr>
            <a:r>
              <a:rPr lang="en-GB" sz="1700" dirty="0" smtClean="0"/>
              <a:t>e.g., noise level, temperature, lighting…</a:t>
            </a:r>
            <a:endParaRPr lang="en-GB" sz="1700" dirty="0"/>
          </a:p>
        </p:txBody>
      </p:sp>
      <p:pic>
        <p:nvPicPr>
          <p:cNvPr id="4" name="Picture 3"/>
          <p:cNvPicPr>
            <a:picLocks noChangeAspect="1"/>
          </p:cNvPicPr>
          <p:nvPr/>
        </p:nvPicPr>
        <p:blipFill>
          <a:blip r:embed="rId2"/>
          <a:stretch>
            <a:fillRect/>
          </a:stretch>
        </p:blipFill>
        <p:spPr>
          <a:xfrm>
            <a:off x="3409948" y="3054704"/>
            <a:ext cx="2324100" cy="1971675"/>
          </a:xfrm>
          <a:prstGeom prst="rect">
            <a:avLst/>
          </a:prstGeom>
        </p:spPr>
      </p:pic>
      <p:sp>
        <p:nvSpPr>
          <p:cNvPr id="5" name="Content Placeholder 2"/>
          <p:cNvSpPr txBox="1">
            <a:spLocks/>
          </p:cNvSpPr>
          <p:nvPr/>
        </p:nvSpPr>
        <p:spPr>
          <a:xfrm>
            <a:off x="5959269" y="2397778"/>
            <a:ext cx="3013858" cy="3636510"/>
          </a:xfrm>
          <a:prstGeom prst="rect">
            <a:avLst/>
          </a:prstGeom>
          <a:effectLst>
            <a:outerShdw blurRad="50800" dir="14400000">
              <a:srgbClr val="000000">
                <a:alpha val="40000"/>
              </a:srgbClr>
            </a:outerShdw>
          </a:effectLst>
        </p:spPr>
        <p:txBody>
          <a:bodyPr vert="horz" lIns="91440" tIns="45720" rIns="91440" bIns="45720" rtlCol="0" anchor="ctr">
            <a:normAutofit lnSpcReduction="1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buFont typeface="+mj-lt"/>
              <a:buAutoNum type="arabicPeriod" startAt="2"/>
            </a:pPr>
            <a:r>
              <a:rPr lang="en-GB" b="1" dirty="0" smtClean="0">
                <a:solidFill>
                  <a:schemeClr val="accent1">
                    <a:lumMod val="60000"/>
                    <a:lumOff val="40000"/>
                  </a:schemeClr>
                </a:solidFill>
              </a:rPr>
              <a:t>Confounding variables…</a:t>
            </a:r>
          </a:p>
          <a:p>
            <a:pPr>
              <a:buFont typeface="+mj-lt"/>
              <a:buAutoNum type="arabicPeriod" startAt="2"/>
            </a:pPr>
            <a:endParaRPr lang="en-GB" dirty="0"/>
          </a:p>
          <a:p>
            <a:pPr marL="0" indent="0">
              <a:buNone/>
            </a:pPr>
            <a:r>
              <a:rPr lang="en-GB" dirty="0" smtClean="0"/>
              <a:t>Other variables which we </a:t>
            </a:r>
            <a:r>
              <a:rPr lang="en-GB" b="1" dirty="0" smtClean="0"/>
              <a:t>should</a:t>
            </a:r>
            <a:r>
              <a:rPr lang="en-GB" dirty="0" smtClean="0"/>
              <a:t> have controlled for but didn’t… and that could actually explain the outcome of your experiment or study</a:t>
            </a:r>
          </a:p>
          <a:p>
            <a:pPr marL="0" indent="0">
              <a:buNone/>
            </a:pPr>
            <a:endParaRPr lang="en-GB" dirty="0"/>
          </a:p>
          <a:p>
            <a:pPr marL="400050" lvl="1" indent="0">
              <a:buNone/>
            </a:pPr>
            <a:r>
              <a:rPr lang="en-GB" dirty="0" smtClean="0"/>
              <a:t>e.g., age, socio-economic status…</a:t>
            </a:r>
            <a:endParaRPr lang="en-GB" dirty="0"/>
          </a:p>
        </p:txBody>
      </p:sp>
    </p:spTree>
    <p:extLst>
      <p:ext uri="{BB962C8B-B14F-4D97-AF65-F5344CB8AC3E}">
        <p14:creationId xmlns:p14="http://schemas.microsoft.com/office/powerpoint/2010/main" val="46562804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a:xfrm>
            <a:off x="809997" y="2222287"/>
            <a:ext cx="7524003" cy="4049204"/>
          </a:xfrm>
        </p:spPr>
        <p:txBody>
          <a:bodyPr>
            <a:normAutofit lnSpcReduction="10000"/>
          </a:bodyPr>
          <a:lstStyle/>
          <a:p>
            <a:r>
              <a:rPr lang="en-GB" dirty="0" smtClean="0"/>
              <a:t>There are many ways to explore research questions in psychology</a:t>
            </a:r>
          </a:p>
          <a:p>
            <a:endParaRPr lang="en-GB" dirty="0"/>
          </a:p>
          <a:p>
            <a:r>
              <a:rPr lang="en-GB" dirty="0" smtClean="0"/>
              <a:t>Have to weigh up the benefits and limitations of each approach, and each method used</a:t>
            </a:r>
          </a:p>
          <a:p>
            <a:endParaRPr lang="en-GB" dirty="0"/>
          </a:p>
          <a:p>
            <a:r>
              <a:rPr lang="en-GB" dirty="0" smtClean="0"/>
              <a:t>Must make sure the design you choose will enable you to answer your research question, and reject or accept your hypotheses (more on this soon!)</a:t>
            </a:r>
          </a:p>
          <a:p>
            <a:endParaRPr lang="en-GB" dirty="0" smtClean="0"/>
          </a:p>
          <a:p>
            <a:r>
              <a:rPr lang="en-GB" dirty="0" smtClean="0"/>
              <a:t>Choosing variables and defining these operationally is important!</a:t>
            </a:r>
            <a:endParaRPr lang="en-GB" dirty="0"/>
          </a:p>
        </p:txBody>
      </p:sp>
    </p:spTree>
    <p:extLst>
      <p:ext uri="{BB962C8B-B14F-4D97-AF65-F5344CB8AC3E}">
        <p14:creationId xmlns:p14="http://schemas.microsoft.com/office/powerpoint/2010/main" val="116568435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997" y="447187"/>
            <a:ext cx="7524003" cy="1215357"/>
          </a:xfrm>
        </p:spPr>
        <p:txBody>
          <a:bodyPr/>
          <a:lstStyle/>
          <a:p>
            <a:r>
              <a:rPr lang="en-GB" dirty="0" smtClean="0"/>
              <a:t>NB: BPS’s code of human research ethics</a:t>
            </a:r>
            <a:endParaRPr lang="en-GB" dirty="0"/>
          </a:p>
        </p:txBody>
      </p:sp>
      <p:sp>
        <p:nvSpPr>
          <p:cNvPr id="3" name="Content Placeholder 2"/>
          <p:cNvSpPr>
            <a:spLocks noGrp="1"/>
          </p:cNvSpPr>
          <p:nvPr>
            <p:ph idx="1"/>
          </p:nvPr>
        </p:nvSpPr>
        <p:spPr/>
        <p:txBody>
          <a:bodyPr/>
          <a:lstStyle/>
          <a:p>
            <a:r>
              <a:rPr lang="en-GB" dirty="0">
                <a:hlinkClick r:id="rId2"/>
              </a:rPr>
              <a:t>https://www.bps.org.uk/sites/beta.bps.org.uk/files/Policy%20-%20Files/Code%20of%20Human%20Research%20Ethics%20(2014).</a:t>
            </a:r>
            <a:r>
              <a:rPr lang="en-GB" dirty="0" smtClean="0">
                <a:hlinkClick r:id="rId2"/>
              </a:rPr>
              <a:t>pdf</a:t>
            </a:r>
            <a:endParaRPr lang="en-GB" dirty="0" smtClean="0"/>
          </a:p>
          <a:p>
            <a:endParaRPr lang="en-GB" dirty="0"/>
          </a:p>
          <a:p>
            <a:r>
              <a:rPr lang="en-GB" dirty="0" smtClean="0"/>
              <a:t>And up on Moodle – read it!!</a:t>
            </a:r>
          </a:p>
          <a:p>
            <a:endParaRPr lang="en-GB" dirty="0"/>
          </a:p>
          <a:p>
            <a:endParaRPr lang="en-GB" dirty="0"/>
          </a:p>
        </p:txBody>
      </p:sp>
    </p:spTree>
    <p:extLst>
      <p:ext uri="{BB962C8B-B14F-4D97-AF65-F5344CB8AC3E}">
        <p14:creationId xmlns:p14="http://schemas.microsoft.com/office/powerpoint/2010/main" val="244559025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up…</a:t>
            </a:r>
            <a:endParaRPr lang="en-GB" dirty="0"/>
          </a:p>
        </p:txBody>
      </p:sp>
      <p:sp>
        <p:nvSpPr>
          <p:cNvPr id="3" name="Content Placeholder 2"/>
          <p:cNvSpPr>
            <a:spLocks noGrp="1"/>
          </p:cNvSpPr>
          <p:nvPr>
            <p:ph idx="1"/>
          </p:nvPr>
        </p:nvSpPr>
        <p:spPr/>
        <p:txBody>
          <a:bodyPr>
            <a:normAutofit/>
          </a:bodyPr>
          <a:lstStyle/>
          <a:p>
            <a:r>
              <a:rPr lang="en-GB" sz="2000" dirty="0" smtClean="0"/>
              <a:t>Workshop this week – ethics in psychology</a:t>
            </a:r>
          </a:p>
          <a:p>
            <a:endParaRPr lang="en-GB" sz="2000" dirty="0">
              <a:solidFill>
                <a:schemeClr val="accent1">
                  <a:lumMod val="60000"/>
                  <a:lumOff val="40000"/>
                </a:schemeClr>
              </a:solidFill>
            </a:endParaRPr>
          </a:p>
          <a:p>
            <a:r>
              <a:rPr lang="en-GB" sz="2000" dirty="0" smtClean="0">
                <a:solidFill>
                  <a:schemeClr val="accent1">
                    <a:lumMod val="60000"/>
                    <a:lumOff val="40000"/>
                  </a:schemeClr>
                </a:solidFill>
              </a:rPr>
              <a:t>Next week:</a:t>
            </a:r>
          </a:p>
          <a:p>
            <a:pPr marL="457200" lvl="1" indent="0">
              <a:buNone/>
            </a:pPr>
            <a:r>
              <a:rPr lang="en-GB" sz="1800" dirty="0" smtClean="0"/>
              <a:t>	Lecture: Experimental and Non-experimental Designs</a:t>
            </a:r>
          </a:p>
          <a:p>
            <a:pPr marL="457200" lvl="1" indent="0">
              <a:buNone/>
            </a:pPr>
            <a:r>
              <a:rPr lang="en-GB" sz="1800" dirty="0" smtClean="0"/>
              <a:t>	Workshop: Design Issues in Psychology</a:t>
            </a:r>
            <a:endParaRPr lang="en-GB" sz="1800" dirty="0"/>
          </a:p>
        </p:txBody>
      </p:sp>
    </p:spTree>
    <p:extLst>
      <p:ext uri="{BB962C8B-B14F-4D97-AF65-F5344CB8AC3E}">
        <p14:creationId xmlns:p14="http://schemas.microsoft.com/office/powerpoint/2010/main" val="4497812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272</TotalTime>
  <Words>3759</Words>
  <Application>Microsoft Office PowerPoint</Application>
  <PresentationFormat>On-screen Show (4:3)</PresentationFormat>
  <Paragraphs>546</Paragraphs>
  <Slides>72</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72</vt:i4>
      </vt:variant>
    </vt:vector>
  </HeadingPairs>
  <TitlesOfParts>
    <vt:vector size="82" baseType="lpstr">
      <vt:lpstr>Arial</vt:lpstr>
      <vt:lpstr>Calibri</vt:lpstr>
      <vt:lpstr>Calibri Light</vt:lpstr>
      <vt:lpstr>Century Gothic</vt:lpstr>
      <vt:lpstr>Courier New</vt:lpstr>
      <vt:lpstr>Jokerman</vt:lpstr>
      <vt:lpstr>Trebuchet MS</vt:lpstr>
      <vt:lpstr>Wingdings</vt:lpstr>
      <vt:lpstr>Wingdings 2</vt:lpstr>
      <vt:lpstr>Quotable</vt:lpstr>
      <vt:lpstr>Research Methods  ECPS4002</vt:lpstr>
      <vt:lpstr>Learning outcomes</vt:lpstr>
      <vt:lpstr>Module Structure</vt:lpstr>
      <vt:lpstr>Why do research methods and statistics matter?</vt:lpstr>
      <vt:lpstr>The British Psychological Society (BPS)</vt:lpstr>
      <vt:lpstr>PowerPoint Presentation</vt:lpstr>
      <vt:lpstr>Academic Writing Standards: Recap</vt:lpstr>
      <vt:lpstr>Academic Writing Standards: Recap</vt:lpstr>
      <vt:lpstr>Academic Writing Standards: Recap</vt:lpstr>
      <vt:lpstr>What should I be reading?</vt:lpstr>
      <vt:lpstr>Critical  Thinking</vt:lpstr>
      <vt:lpstr>What is Critical Thinking?</vt:lpstr>
      <vt:lpstr>PowerPoint Presentation</vt:lpstr>
      <vt:lpstr>Thinking Critically means...</vt:lpstr>
      <vt:lpstr>So – what can you do?</vt:lpstr>
      <vt:lpstr>What can we KNOW?</vt:lpstr>
      <vt:lpstr>The use of literature in your assignments</vt:lpstr>
      <vt:lpstr>PowerPoint Presentation</vt:lpstr>
      <vt:lpstr>PowerPoint Presentation</vt:lpstr>
      <vt:lpstr>PowerPoint Presentation</vt:lpstr>
      <vt:lpstr>PowerPoint Presentation</vt:lpstr>
      <vt:lpstr>PowerPoint Presentation</vt:lpstr>
      <vt:lpstr>Assessment 4</vt:lpstr>
      <vt:lpstr>Formative Assessments</vt:lpstr>
      <vt:lpstr>PowerPoint Presentation</vt:lpstr>
      <vt:lpstr>PowerPoint Presentation</vt:lpstr>
      <vt:lpstr>Measuring People</vt:lpstr>
      <vt:lpstr>Outline</vt:lpstr>
      <vt:lpstr>Why are research methods important?</vt:lpstr>
      <vt:lpstr>Importance of research methods</vt:lpstr>
      <vt:lpstr>Importance of research methods</vt:lpstr>
      <vt:lpstr>What is RESEARCH?</vt:lpstr>
      <vt:lpstr>Research methods in psychology </vt:lpstr>
      <vt:lpstr>Qualitative vs. Quantitative</vt:lpstr>
      <vt:lpstr>Qualitative research</vt:lpstr>
      <vt:lpstr>Quantitative research</vt:lpstr>
      <vt:lpstr>Methods of Research</vt:lpstr>
      <vt:lpstr>Naturalistic observations</vt:lpstr>
      <vt:lpstr>Naturalistic observations</vt:lpstr>
      <vt:lpstr>Descriptive reserach</vt:lpstr>
      <vt:lpstr>Descriptive research</vt:lpstr>
      <vt:lpstr>Lab experiments</vt:lpstr>
      <vt:lpstr>Lab experiments</vt:lpstr>
      <vt:lpstr>Survey reserach</vt:lpstr>
      <vt:lpstr>Survey research</vt:lpstr>
      <vt:lpstr>Survey research</vt:lpstr>
      <vt:lpstr>Survey research</vt:lpstr>
      <vt:lpstr>Sampling </vt:lpstr>
      <vt:lpstr>Representative samples</vt:lpstr>
      <vt:lpstr>Representative samples</vt:lpstr>
      <vt:lpstr>Samples </vt:lpstr>
      <vt:lpstr>Types of sampling</vt:lpstr>
      <vt:lpstr>Types of sampling</vt:lpstr>
      <vt:lpstr>Types of sampling</vt:lpstr>
      <vt:lpstr>Research methods in psychology</vt:lpstr>
      <vt:lpstr>Experimental vs. non-experimental</vt:lpstr>
      <vt:lpstr>Experimental vs. non-experimental</vt:lpstr>
      <vt:lpstr>Example 1</vt:lpstr>
      <vt:lpstr>Defining variables</vt:lpstr>
      <vt:lpstr>1. Independent variable (IV)</vt:lpstr>
      <vt:lpstr>1. Independent variable (IV)</vt:lpstr>
      <vt:lpstr>2. Dependent variable (DV)</vt:lpstr>
      <vt:lpstr>PowerPoint Presentation</vt:lpstr>
      <vt:lpstr>Identify the IV and DV from these statements…</vt:lpstr>
      <vt:lpstr>Study examples</vt:lpstr>
      <vt:lpstr>Study examples</vt:lpstr>
      <vt:lpstr>HOW ARE WE MEASURING ‘FACEBOOK USE’??</vt:lpstr>
      <vt:lpstr>How many different ways could we define ‘Facebook use’?</vt:lpstr>
      <vt:lpstr>Plus – consider extraneous and confounding variables</vt:lpstr>
      <vt:lpstr>Summary </vt:lpstr>
      <vt:lpstr>NB: BPS’s code of human research ethics</vt:lpstr>
      <vt:lpstr>Coming up…</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Coleman</dc:creator>
  <cp:lastModifiedBy>Stacey Coleman</cp:lastModifiedBy>
  <cp:revision>9</cp:revision>
  <dcterms:created xsi:type="dcterms:W3CDTF">2013-07-15T20:24:27Z</dcterms:created>
  <dcterms:modified xsi:type="dcterms:W3CDTF">2018-01-18T13:28:04Z</dcterms:modified>
</cp:coreProperties>
</file>