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313" r:id="rId2"/>
    <p:sldId id="320" r:id="rId3"/>
    <p:sldId id="330" r:id="rId4"/>
    <p:sldId id="328" r:id="rId5"/>
    <p:sldId id="321" r:id="rId6"/>
    <p:sldId id="327" r:id="rId7"/>
    <p:sldId id="322" r:id="rId8"/>
    <p:sldId id="334" r:id="rId9"/>
    <p:sldId id="326" r:id="rId10"/>
    <p:sldId id="331" r:id="rId11"/>
    <p:sldId id="333" r:id="rId12"/>
    <p:sldId id="335" r:id="rId13"/>
    <p:sldId id="332" r:id="rId14"/>
    <p:sldId id="337" r:id="rId15"/>
    <p:sldId id="324" r:id="rId16"/>
    <p:sldId id="325" r:id="rId17"/>
    <p:sldId id="323" r:id="rId18"/>
    <p:sldId id="329" r:id="rId19"/>
    <p:sldId id="33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0B96CC-8DE4-4C73-BF4C-489C2C62E85B}" v="134" dt="2024-10-09T08:13:56.9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865" autoAdjust="0"/>
  </p:normalViewPr>
  <p:slideViewPr>
    <p:cSldViewPr snapToGrid="0">
      <p:cViewPr varScale="1">
        <p:scale>
          <a:sx n="78" d="100"/>
          <a:sy n="78" d="100"/>
        </p:scale>
        <p:origin x="787" y="67"/>
      </p:cViewPr>
      <p:guideLst/>
    </p:cSldViewPr>
  </p:slideViewPr>
  <p:notesTextViewPr>
    <p:cViewPr>
      <p:scale>
        <a:sx n="300" d="100"/>
        <a:sy n="3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3E0F5B-2256-4699-A72D-D918AD2AF3EB}" type="doc">
      <dgm:prSet loTypeId="urn:microsoft.com/office/officeart/2005/8/layout/radial5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94CCE83-C8B4-43E4-9ABB-579508DB1E10}">
      <dgm:prSet phldrT="[Text]"/>
      <dgm:spPr/>
      <dgm:t>
        <a:bodyPr/>
        <a:lstStyle/>
        <a:p>
          <a:r>
            <a:rPr lang="en-GB" dirty="0"/>
            <a:t>Feeding or eating disorders </a:t>
          </a:r>
        </a:p>
      </dgm:t>
    </dgm:pt>
    <dgm:pt modelId="{04A4F3CA-E86E-4368-B7FD-7526D12C53E6}" type="parTrans" cxnId="{325D3880-528D-4A09-B119-594D383BBA1F}">
      <dgm:prSet/>
      <dgm:spPr/>
      <dgm:t>
        <a:bodyPr/>
        <a:lstStyle/>
        <a:p>
          <a:endParaRPr lang="en-GB"/>
        </a:p>
      </dgm:t>
    </dgm:pt>
    <dgm:pt modelId="{D1F8E32C-3058-4658-A5CA-2BFC924CD70D}" type="sibTrans" cxnId="{325D3880-528D-4A09-B119-594D383BBA1F}">
      <dgm:prSet/>
      <dgm:spPr/>
      <dgm:t>
        <a:bodyPr/>
        <a:lstStyle/>
        <a:p>
          <a:endParaRPr lang="en-GB"/>
        </a:p>
      </dgm:t>
    </dgm:pt>
    <dgm:pt modelId="{ED846A87-E698-471E-9E23-7F119B755968}">
      <dgm:prSet phldrT="[Text]" custT="1"/>
      <dgm:spPr/>
      <dgm:t>
        <a:bodyPr/>
        <a:lstStyle/>
        <a:p>
          <a:r>
            <a:rPr lang="en-GB" sz="1800" b="1" i="0" dirty="0"/>
            <a:t>6B80 Anorexia Nervosa</a:t>
          </a:r>
          <a:endParaRPr lang="en-GB" sz="1800" dirty="0"/>
        </a:p>
      </dgm:t>
    </dgm:pt>
    <dgm:pt modelId="{B09FE386-D445-4228-A72D-C412A088FE27}" type="parTrans" cxnId="{FC654C44-D739-470E-A95D-EA120E9E2E39}">
      <dgm:prSet/>
      <dgm:spPr/>
      <dgm:t>
        <a:bodyPr/>
        <a:lstStyle/>
        <a:p>
          <a:endParaRPr lang="en-GB"/>
        </a:p>
      </dgm:t>
    </dgm:pt>
    <dgm:pt modelId="{EB3C0202-9348-45AE-87AF-781945A776B2}" type="sibTrans" cxnId="{FC654C44-D739-470E-A95D-EA120E9E2E39}">
      <dgm:prSet/>
      <dgm:spPr/>
      <dgm:t>
        <a:bodyPr/>
        <a:lstStyle/>
        <a:p>
          <a:endParaRPr lang="en-GB"/>
        </a:p>
      </dgm:t>
    </dgm:pt>
    <dgm:pt modelId="{12082F6D-FEC2-484E-AC88-99CEEF6396A9}">
      <dgm:prSet phldrT="[Text]" custT="1"/>
      <dgm:spPr/>
      <dgm:t>
        <a:bodyPr/>
        <a:lstStyle/>
        <a:p>
          <a:r>
            <a:rPr lang="en-GB" sz="1800" b="1" i="0" dirty="0"/>
            <a:t>6B82 Binge eating disorder</a:t>
          </a:r>
          <a:endParaRPr lang="en-GB" sz="1800" dirty="0"/>
        </a:p>
      </dgm:t>
    </dgm:pt>
    <dgm:pt modelId="{120E3F1F-8F29-4DDD-ACF0-A63723977485}" type="parTrans" cxnId="{6877D199-9B2B-4010-8862-F45414AEBA42}">
      <dgm:prSet/>
      <dgm:spPr/>
      <dgm:t>
        <a:bodyPr/>
        <a:lstStyle/>
        <a:p>
          <a:endParaRPr lang="en-GB"/>
        </a:p>
      </dgm:t>
    </dgm:pt>
    <dgm:pt modelId="{D56DCA72-075F-4B7A-9725-DA8B45230451}" type="sibTrans" cxnId="{6877D199-9B2B-4010-8862-F45414AEBA42}">
      <dgm:prSet/>
      <dgm:spPr/>
      <dgm:t>
        <a:bodyPr/>
        <a:lstStyle/>
        <a:p>
          <a:endParaRPr lang="en-GB"/>
        </a:p>
      </dgm:t>
    </dgm:pt>
    <dgm:pt modelId="{EE054E87-21C6-4A32-A833-A7CD730E828B}">
      <dgm:prSet phldrT="[Text]" custT="1"/>
      <dgm:spPr/>
      <dgm:t>
        <a:bodyPr/>
        <a:lstStyle/>
        <a:p>
          <a:r>
            <a:rPr lang="en-GB" sz="1800" b="1" i="0" dirty="0"/>
            <a:t>6B83 Avoidant-restrictive food intake disorder</a:t>
          </a:r>
          <a:endParaRPr lang="en-GB" sz="1800" dirty="0"/>
        </a:p>
      </dgm:t>
    </dgm:pt>
    <dgm:pt modelId="{33646513-0D0E-4912-81B4-6C70023F1DB5}" type="parTrans" cxnId="{7BF06D74-6624-4077-B696-C4F59B4FE605}">
      <dgm:prSet/>
      <dgm:spPr/>
      <dgm:t>
        <a:bodyPr/>
        <a:lstStyle/>
        <a:p>
          <a:endParaRPr lang="en-GB"/>
        </a:p>
      </dgm:t>
    </dgm:pt>
    <dgm:pt modelId="{135C2901-42A5-4688-A89B-41FD09E9A6E3}" type="sibTrans" cxnId="{7BF06D74-6624-4077-B696-C4F59B4FE605}">
      <dgm:prSet/>
      <dgm:spPr/>
      <dgm:t>
        <a:bodyPr/>
        <a:lstStyle/>
        <a:p>
          <a:endParaRPr lang="en-GB"/>
        </a:p>
      </dgm:t>
    </dgm:pt>
    <dgm:pt modelId="{768B9C49-6870-47C3-9406-9B19342F83A6}">
      <dgm:prSet phldrT="[Text]" custT="1"/>
      <dgm:spPr/>
      <dgm:t>
        <a:bodyPr/>
        <a:lstStyle/>
        <a:p>
          <a:r>
            <a:rPr lang="en-GB" sz="1800" b="1" i="0" dirty="0"/>
            <a:t>Rumination-regurgitation disorder</a:t>
          </a:r>
          <a:endParaRPr lang="en-GB" sz="1800" dirty="0"/>
        </a:p>
      </dgm:t>
    </dgm:pt>
    <dgm:pt modelId="{5BA64137-DDF9-4183-BBEA-42BFFD141605}" type="parTrans" cxnId="{0B970B48-3233-44CC-8767-CCB239E667F6}">
      <dgm:prSet/>
      <dgm:spPr/>
      <dgm:t>
        <a:bodyPr/>
        <a:lstStyle/>
        <a:p>
          <a:endParaRPr lang="en-GB"/>
        </a:p>
      </dgm:t>
    </dgm:pt>
    <dgm:pt modelId="{1FDCFE5F-B0EC-48A0-BB01-860CD9ED7B1B}" type="sibTrans" cxnId="{0B970B48-3233-44CC-8767-CCB239E667F6}">
      <dgm:prSet/>
      <dgm:spPr/>
      <dgm:t>
        <a:bodyPr/>
        <a:lstStyle/>
        <a:p>
          <a:endParaRPr lang="en-GB"/>
        </a:p>
      </dgm:t>
    </dgm:pt>
    <dgm:pt modelId="{CB4600FA-6344-44AB-97BC-E15559D3180E}">
      <dgm:prSet phldrT="[Text]" custT="1"/>
      <dgm:spPr/>
      <dgm:t>
        <a:bodyPr/>
        <a:lstStyle/>
        <a:p>
          <a:r>
            <a:rPr lang="en-GB" sz="1800" b="1" i="0" dirty="0"/>
            <a:t>6B84 Pica</a:t>
          </a:r>
          <a:endParaRPr lang="en-GB" sz="1800" dirty="0"/>
        </a:p>
      </dgm:t>
    </dgm:pt>
    <dgm:pt modelId="{BDAC85B1-9A08-40D8-973B-9824E151D68A}" type="parTrans" cxnId="{D85B78F7-1774-4C76-811D-5414DB26CD3A}">
      <dgm:prSet/>
      <dgm:spPr/>
      <dgm:t>
        <a:bodyPr/>
        <a:lstStyle/>
        <a:p>
          <a:endParaRPr lang="en-GB"/>
        </a:p>
      </dgm:t>
    </dgm:pt>
    <dgm:pt modelId="{3ED9397E-5885-4ED2-89AF-63479D41AEE7}" type="sibTrans" cxnId="{D85B78F7-1774-4C76-811D-5414DB26CD3A}">
      <dgm:prSet/>
      <dgm:spPr/>
      <dgm:t>
        <a:bodyPr/>
        <a:lstStyle/>
        <a:p>
          <a:endParaRPr lang="en-GB"/>
        </a:p>
      </dgm:t>
    </dgm:pt>
    <dgm:pt modelId="{12156277-E759-4297-BAB9-7EDA5DA34D52}">
      <dgm:prSet phldrT="[Text]" custT="1"/>
      <dgm:spPr/>
      <dgm:t>
        <a:bodyPr/>
        <a:lstStyle/>
        <a:p>
          <a:r>
            <a:rPr lang="en-GB" sz="1800" b="1" i="0" dirty="0"/>
            <a:t>6B8Y Other specified feeding or eating disorders</a:t>
          </a:r>
          <a:endParaRPr lang="en-GB" sz="1800" dirty="0"/>
        </a:p>
      </dgm:t>
    </dgm:pt>
    <dgm:pt modelId="{0115A782-1103-4F50-BE2F-70FD854063D4}" type="parTrans" cxnId="{D8FBEA68-0289-4C22-9166-9DA3070F5B97}">
      <dgm:prSet/>
      <dgm:spPr/>
      <dgm:t>
        <a:bodyPr/>
        <a:lstStyle/>
        <a:p>
          <a:endParaRPr lang="en-GB"/>
        </a:p>
      </dgm:t>
    </dgm:pt>
    <dgm:pt modelId="{BA5725E6-A42A-4EEB-94CD-2A07691F51DC}" type="sibTrans" cxnId="{D8FBEA68-0289-4C22-9166-9DA3070F5B97}">
      <dgm:prSet/>
      <dgm:spPr/>
      <dgm:t>
        <a:bodyPr/>
        <a:lstStyle/>
        <a:p>
          <a:endParaRPr lang="en-GB"/>
        </a:p>
      </dgm:t>
    </dgm:pt>
    <dgm:pt modelId="{A377A109-49DB-4B76-9116-17417A8F84D7}">
      <dgm:prSet phldrT="[Text]" custT="1"/>
      <dgm:spPr/>
      <dgm:t>
        <a:bodyPr/>
        <a:lstStyle/>
        <a:p>
          <a:r>
            <a:rPr lang="en-GB" sz="1800" b="1" i="0" dirty="0"/>
            <a:t>6B81 Bulimia Nervosa</a:t>
          </a:r>
          <a:endParaRPr lang="en-GB" sz="1800" dirty="0"/>
        </a:p>
      </dgm:t>
    </dgm:pt>
    <dgm:pt modelId="{B2370CD5-894D-40F0-9593-7F5B0CCF03A2}" type="parTrans" cxnId="{1F1FA9C4-1515-4225-B2FE-65DB74F49A1E}">
      <dgm:prSet/>
      <dgm:spPr/>
      <dgm:t>
        <a:bodyPr/>
        <a:lstStyle/>
        <a:p>
          <a:endParaRPr lang="en-GB"/>
        </a:p>
      </dgm:t>
    </dgm:pt>
    <dgm:pt modelId="{E78BE616-DA2F-4243-B5C2-5800FC251B16}" type="sibTrans" cxnId="{1F1FA9C4-1515-4225-B2FE-65DB74F49A1E}">
      <dgm:prSet/>
      <dgm:spPr/>
      <dgm:t>
        <a:bodyPr/>
        <a:lstStyle/>
        <a:p>
          <a:endParaRPr lang="en-GB"/>
        </a:p>
      </dgm:t>
    </dgm:pt>
    <dgm:pt modelId="{0B4A2C98-D3E0-446A-8747-376A84134D27}" type="pres">
      <dgm:prSet presAssocID="{A83E0F5B-2256-4699-A72D-D918AD2AF3EB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9D2996E-6426-4FC2-8D62-7FAF10EFBEAB}" type="pres">
      <dgm:prSet presAssocID="{D94CCE83-C8B4-43E4-9ABB-579508DB1E10}" presName="centerShape" presStyleLbl="node0" presStyleIdx="0" presStyleCnt="1"/>
      <dgm:spPr/>
    </dgm:pt>
    <dgm:pt modelId="{A4ED4864-29F5-4551-8F60-A87423EE3D3B}" type="pres">
      <dgm:prSet presAssocID="{B09FE386-D445-4228-A72D-C412A088FE27}" presName="parTrans" presStyleLbl="sibTrans2D1" presStyleIdx="0" presStyleCnt="7"/>
      <dgm:spPr/>
    </dgm:pt>
    <dgm:pt modelId="{CB23C312-FF28-4C77-B6B2-F41941C8856C}" type="pres">
      <dgm:prSet presAssocID="{B09FE386-D445-4228-A72D-C412A088FE27}" presName="connectorText" presStyleLbl="sibTrans2D1" presStyleIdx="0" presStyleCnt="7"/>
      <dgm:spPr/>
    </dgm:pt>
    <dgm:pt modelId="{49EDEE0F-F0D2-45E2-9629-298EFF0C9700}" type="pres">
      <dgm:prSet presAssocID="{ED846A87-E698-471E-9E23-7F119B755968}" presName="node" presStyleLbl="node1" presStyleIdx="0" presStyleCnt="7">
        <dgm:presLayoutVars>
          <dgm:bulletEnabled val="1"/>
        </dgm:presLayoutVars>
      </dgm:prSet>
      <dgm:spPr/>
    </dgm:pt>
    <dgm:pt modelId="{5CCB32A4-BDC7-4DE6-86FA-AD954A435FCC}" type="pres">
      <dgm:prSet presAssocID="{B2370CD5-894D-40F0-9593-7F5B0CCF03A2}" presName="parTrans" presStyleLbl="sibTrans2D1" presStyleIdx="1" presStyleCnt="7"/>
      <dgm:spPr/>
    </dgm:pt>
    <dgm:pt modelId="{0DBD2B5D-4F3B-49ED-8AB6-800B980726AE}" type="pres">
      <dgm:prSet presAssocID="{B2370CD5-894D-40F0-9593-7F5B0CCF03A2}" presName="connectorText" presStyleLbl="sibTrans2D1" presStyleIdx="1" presStyleCnt="7"/>
      <dgm:spPr/>
    </dgm:pt>
    <dgm:pt modelId="{B61E1EEC-5C5F-4950-9677-DCDA60D2485E}" type="pres">
      <dgm:prSet presAssocID="{A377A109-49DB-4B76-9116-17417A8F84D7}" presName="node" presStyleLbl="node1" presStyleIdx="1" presStyleCnt="7">
        <dgm:presLayoutVars>
          <dgm:bulletEnabled val="1"/>
        </dgm:presLayoutVars>
      </dgm:prSet>
      <dgm:spPr/>
    </dgm:pt>
    <dgm:pt modelId="{97ACA389-3542-4792-8100-122AAA00CE4D}" type="pres">
      <dgm:prSet presAssocID="{120E3F1F-8F29-4DDD-ACF0-A63723977485}" presName="parTrans" presStyleLbl="sibTrans2D1" presStyleIdx="2" presStyleCnt="7"/>
      <dgm:spPr/>
    </dgm:pt>
    <dgm:pt modelId="{6ADD8937-E323-4460-9173-11CBB09FD435}" type="pres">
      <dgm:prSet presAssocID="{120E3F1F-8F29-4DDD-ACF0-A63723977485}" presName="connectorText" presStyleLbl="sibTrans2D1" presStyleIdx="2" presStyleCnt="7"/>
      <dgm:spPr/>
    </dgm:pt>
    <dgm:pt modelId="{8FB60C5A-043A-4F61-A8A7-B4C7D5F1CC45}" type="pres">
      <dgm:prSet presAssocID="{12082F6D-FEC2-484E-AC88-99CEEF6396A9}" presName="node" presStyleLbl="node1" presStyleIdx="2" presStyleCnt="7">
        <dgm:presLayoutVars>
          <dgm:bulletEnabled val="1"/>
        </dgm:presLayoutVars>
      </dgm:prSet>
      <dgm:spPr/>
    </dgm:pt>
    <dgm:pt modelId="{BDBEFE45-AD7E-4518-9D15-C3F62F7E197F}" type="pres">
      <dgm:prSet presAssocID="{33646513-0D0E-4912-81B4-6C70023F1DB5}" presName="parTrans" presStyleLbl="sibTrans2D1" presStyleIdx="3" presStyleCnt="7"/>
      <dgm:spPr/>
    </dgm:pt>
    <dgm:pt modelId="{9EBF5CB1-8882-4098-BE96-959FBC10EFC6}" type="pres">
      <dgm:prSet presAssocID="{33646513-0D0E-4912-81B4-6C70023F1DB5}" presName="connectorText" presStyleLbl="sibTrans2D1" presStyleIdx="3" presStyleCnt="7"/>
      <dgm:spPr/>
    </dgm:pt>
    <dgm:pt modelId="{9D462A19-9B6E-403E-AA7B-B67F101D76FE}" type="pres">
      <dgm:prSet presAssocID="{EE054E87-21C6-4A32-A833-A7CD730E828B}" presName="node" presStyleLbl="node1" presStyleIdx="3" presStyleCnt="7">
        <dgm:presLayoutVars>
          <dgm:bulletEnabled val="1"/>
        </dgm:presLayoutVars>
      </dgm:prSet>
      <dgm:spPr/>
    </dgm:pt>
    <dgm:pt modelId="{7E250934-03FB-405E-A002-B3E8807F14A0}" type="pres">
      <dgm:prSet presAssocID="{5BA64137-DDF9-4183-BBEA-42BFFD141605}" presName="parTrans" presStyleLbl="sibTrans2D1" presStyleIdx="4" presStyleCnt="7"/>
      <dgm:spPr/>
    </dgm:pt>
    <dgm:pt modelId="{172072EF-4D0F-433F-9343-99D533FE94DF}" type="pres">
      <dgm:prSet presAssocID="{5BA64137-DDF9-4183-BBEA-42BFFD141605}" presName="connectorText" presStyleLbl="sibTrans2D1" presStyleIdx="4" presStyleCnt="7"/>
      <dgm:spPr/>
    </dgm:pt>
    <dgm:pt modelId="{AFFE5117-A8B0-4CD2-904E-61850D768D5F}" type="pres">
      <dgm:prSet presAssocID="{768B9C49-6870-47C3-9406-9B19342F83A6}" presName="node" presStyleLbl="node1" presStyleIdx="4" presStyleCnt="7">
        <dgm:presLayoutVars>
          <dgm:bulletEnabled val="1"/>
        </dgm:presLayoutVars>
      </dgm:prSet>
      <dgm:spPr/>
    </dgm:pt>
    <dgm:pt modelId="{898A395E-27E4-47AE-B251-526B42C52D37}" type="pres">
      <dgm:prSet presAssocID="{BDAC85B1-9A08-40D8-973B-9824E151D68A}" presName="parTrans" presStyleLbl="sibTrans2D1" presStyleIdx="5" presStyleCnt="7"/>
      <dgm:spPr/>
    </dgm:pt>
    <dgm:pt modelId="{4251D0A0-B2DD-41AB-B638-887572525CC3}" type="pres">
      <dgm:prSet presAssocID="{BDAC85B1-9A08-40D8-973B-9824E151D68A}" presName="connectorText" presStyleLbl="sibTrans2D1" presStyleIdx="5" presStyleCnt="7"/>
      <dgm:spPr/>
    </dgm:pt>
    <dgm:pt modelId="{EA0EA9BD-2EDC-4386-BC31-2B3DC90451BD}" type="pres">
      <dgm:prSet presAssocID="{CB4600FA-6344-44AB-97BC-E15559D3180E}" presName="node" presStyleLbl="node1" presStyleIdx="5" presStyleCnt="7">
        <dgm:presLayoutVars>
          <dgm:bulletEnabled val="1"/>
        </dgm:presLayoutVars>
      </dgm:prSet>
      <dgm:spPr/>
    </dgm:pt>
    <dgm:pt modelId="{3D52B65C-B467-461B-8F25-8C9BF8BAD922}" type="pres">
      <dgm:prSet presAssocID="{0115A782-1103-4F50-BE2F-70FD854063D4}" presName="parTrans" presStyleLbl="sibTrans2D1" presStyleIdx="6" presStyleCnt="7"/>
      <dgm:spPr/>
    </dgm:pt>
    <dgm:pt modelId="{5258359C-687A-4BA3-BAF3-67093E9B91C2}" type="pres">
      <dgm:prSet presAssocID="{0115A782-1103-4F50-BE2F-70FD854063D4}" presName="connectorText" presStyleLbl="sibTrans2D1" presStyleIdx="6" presStyleCnt="7"/>
      <dgm:spPr/>
    </dgm:pt>
    <dgm:pt modelId="{20A055B1-2328-4D93-8196-5F2911FB5413}" type="pres">
      <dgm:prSet presAssocID="{12156277-E759-4297-BAB9-7EDA5DA34D52}" presName="node" presStyleLbl="node1" presStyleIdx="6" presStyleCnt="7">
        <dgm:presLayoutVars>
          <dgm:bulletEnabled val="1"/>
        </dgm:presLayoutVars>
      </dgm:prSet>
      <dgm:spPr/>
    </dgm:pt>
  </dgm:ptLst>
  <dgm:cxnLst>
    <dgm:cxn modelId="{9ACAEC06-A1A1-4E0D-B6BC-3C51313B6723}" type="presOf" srcId="{120E3F1F-8F29-4DDD-ACF0-A63723977485}" destId="{6ADD8937-E323-4460-9173-11CBB09FD435}" srcOrd="1" destOrd="0" presId="urn:microsoft.com/office/officeart/2005/8/layout/radial5"/>
    <dgm:cxn modelId="{56E0D307-627C-4529-8A1C-5F899D06C869}" type="presOf" srcId="{33646513-0D0E-4912-81B4-6C70023F1DB5}" destId="{BDBEFE45-AD7E-4518-9D15-C3F62F7E197F}" srcOrd="0" destOrd="0" presId="urn:microsoft.com/office/officeart/2005/8/layout/radial5"/>
    <dgm:cxn modelId="{2DB6090C-A46A-4BD1-8536-4AD8182CE712}" type="presOf" srcId="{B09FE386-D445-4228-A72D-C412A088FE27}" destId="{A4ED4864-29F5-4551-8F60-A87423EE3D3B}" srcOrd="0" destOrd="0" presId="urn:microsoft.com/office/officeart/2005/8/layout/radial5"/>
    <dgm:cxn modelId="{C436C521-AC1B-42DA-86D2-C8D849A3A944}" type="presOf" srcId="{D94CCE83-C8B4-43E4-9ABB-579508DB1E10}" destId="{B9D2996E-6426-4FC2-8D62-7FAF10EFBEAB}" srcOrd="0" destOrd="0" presId="urn:microsoft.com/office/officeart/2005/8/layout/radial5"/>
    <dgm:cxn modelId="{A7B38924-6FA0-4038-B6B7-0202CB1A4A60}" type="presOf" srcId="{B2370CD5-894D-40F0-9593-7F5B0CCF03A2}" destId="{0DBD2B5D-4F3B-49ED-8AB6-800B980726AE}" srcOrd="1" destOrd="0" presId="urn:microsoft.com/office/officeart/2005/8/layout/radial5"/>
    <dgm:cxn modelId="{6A766435-901B-4DB6-94CC-3988FA0F6599}" type="presOf" srcId="{ED846A87-E698-471E-9E23-7F119B755968}" destId="{49EDEE0F-F0D2-45E2-9629-298EFF0C9700}" srcOrd="0" destOrd="0" presId="urn:microsoft.com/office/officeart/2005/8/layout/radial5"/>
    <dgm:cxn modelId="{FC654C44-D739-470E-A95D-EA120E9E2E39}" srcId="{D94CCE83-C8B4-43E4-9ABB-579508DB1E10}" destId="{ED846A87-E698-471E-9E23-7F119B755968}" srcOrd="0" destOrd="0" parTransId="{B09FE386-D445-4228-A72D-C412A088FE27}" sibTransId="{EB3C0202-9348-45AE-87AF-781945A776B2}"/>
    <dgm:cxn modelId="{515FCA45-ACF2-47B6-B5B8-A22E89FD1372}" type="presOf" srcId="{CB4600FA-6344-44AB-97BC-E15559D3180E}" destId="{EA0EA9BD-2EDC-4386-BC31-2B3DC90451BD}" srcOrd="0" destOrd="0" presId="urn:microsoft.com/office/officeart/2005/8/layout/radial5"/>
    <dgm:cxn modelId="{0B970B48-3233-44CC-8767-CCB239E667F6}" srcId="{D94CCE83-C8B4-43E4-9ABB-579508DB1E10}" destId="{768B9C49-6870-47C3-9406-9B19342F83A6}" srcOrd="4" destOrd="0" parTransId="{5BA64137-DDF9-4183-BBEA-42BFFD141605}" sibTransId="{1FDCFE5F-B0EC-48A0-BB01-860CD9ED7B1B}"/>
    <dgm:cxn modelId="{D8FBEA68-0289-4C22-9166-9DA3070F5B97}" srcId="{D94CCE83-C8B4-43E4-9ABB-579508DB1E10}" destId="{12156277-E759-4297-BAB9-7EDA5DA34D52}" srcOrd="6" destOrd="0" parTransId="{0115A782-1103-4F50-BE2F-70FD854063D4}" sibTransId="{BA5725E6-A42A-4EEB-94CD-2A07691F51DC}"/>
    <dgm:cxn modelId="{EDA22549-523A-4BD8-B3F2-56587B700211}" type="presOf" srcId="{B09FE386-D445-4228-A72D-C412A088FE27}" destId="{CB23C312-FF28-4C77-B6B2-F41941C8856C}" srcOrd="1" destOrd="0" presId="urn:microsoft.com/office/officeart/2005/8/layout/radial5"/>
    <dgm:cxn modelId="{86330E6F-753F-41FF-9E94-7085BF9F6994}" type="presOf" srcId="{120E3F1F-8F29-4DDD-ACF0-A63723977485}" destId="{97ACA389-3542-4792-8100-122AAA00CE4D}" srcOrd="0" destOrd="0" presId="urn:microsoft.com/office/officeart/2005/8/layout/radial5"/>
    <dgm:cxn modelId="{7BF06D74-6624-4077-B696-C4F59B4FE605}" srcId="{D94CCE83-C8B4-43E4-9ABB-579508DB1E10}" destId="{EE054E87-21C6-4A32-A833-A7CD730E828B}" srcOrd="3" destOrd="0" parTransId="{33646513-0D0E-4912-81B4-6C70023F1DB5}" sibTransId="{135C2901-42A5-4688-A89B-41FD09E9A6E3}"/>
    <dgm:cxn modelId="{5B920379-FD05-48F9-AEB6-DCCC8626101E}" type="presOf" srcId="{0115A782-1103-4F50-BE2F-70FD854063D4}" destId="{3D52B65C-B467-461B-8F25-8C9BF8BAD922}" srcOrd="0" destOrd="0" presId="urn:microsoft.com/office/officeart/2005/8/layout/radial5"/>
    <dgm:cxn modelId="{F2B71F7A-1E20-4FFF-AFC4-69E9BAE07A79}" type="presOf" srcId="{EE054E87-21C6-4A32-A833-A7CD730E828B}" destId="{9D462A19-9B6E-403E-AA7B-B67F101D76FE}" srcOrd="0" destOrd="0" presId="urn:microsoft.com/office/officeart/2005/8/layout/radial5"/>
    <dgm:cxn modelId="{325D3880-528D-4A09-B119-594D383BBA1F}" srcId="{A83E0F5B-2256-4699-A72D-D918AD2AF3EB}" destId="{D94CCE83-C8B4-43E4-9ABB-579508DB1E10}" srcOrd="0" destOrd="0" parTransId="{04A4F3CA-E86E-4368-B7FD-7526D12C53E6}" sibTransId="{D1F8E32C-3058-4658-A5CA-2BFC924CD70D}"/>
    <dgm:cxn modelId="{28265D8F-E68D-409D-8373-FA2BE55C964D}" type="presOf" srcId="{BDAC85B1-9A08-40D8-973B-9824E151D68A}" destId="{898A395E-27E4-47AE-B251-526B42C52D37}" srcOrd="0" destOrd="0" presId="urn:microsoft.com/office/officeart/2005/8/layout/radial5"/>
    <dgm:cxn modelId="{76D3C58F-5451-4088-BF0E-9EFF6165F592}" type="presOf" srcId="{768B9C49-6870-47C3-9406-9B19342F83A6}" destId="{AFFE5117-A8B0-4CD2-904E-61850D768D5F}" srcOrd="0" destOrd="0" presId="urn:microsoft.com/office/officeart/2005/8/layout/radial5"/>
    <dgm:cxn modelId="{CD2DB191-C3C3-42FA-9E35-6DE408344AED}" type="presOf" srcId="{33646513-0D0E-4912-81B4-6C70023F1DB5}" destId="{9EBF5CB1-8882-4098-BE96-959FBC10EFC6}" srcOrd="1" destOrd="0" presId="urn:microsoft.com/office/officeart/2005/8/layout/radial5"/>
    <dgm:cxn modelId="{6877D199-9B2B-4010-8862-F45414AEBA42}" srcId="{D94CCE83-C8B4-43E4-9ABB-579508DB1E10}" destId="{12082F6D-FEC2-484E-AC88-99CEEF6396A9}" srcOrd="2" destOrd="0" parTransId="{120E3F1F-8F29-4DDD-ACF0-A63723977485}" sibTransId="{D56DCA72-075F-4B7A-9725-DA8B45230451}"/>
    <dgm:cxn modelId="{7798E5A4-1187-4BB9-8CBB-BD532BB1A91C}" type="presOf" srcId="{12156277-E759-4297-BAB9-7EDA5DA34D52}" destId="{20A055B1-2328-4D93-8196-5F2911FB5413}" srcOrd="0" destOrd="0" presId="urn:microsoft.com/office/officeart/2005/8/layout/radial5"/>
    <dgm:cxn modelId="{B66F5EA7-BAAB-401F-BB6E-6EE3B8826629}" type="presOf" srcId="{5BA64137-DDF9-4183-BBEA-42BFFD141605}" destId="{172072EF-4D0F-433F-9343-99D533FE94DF}" srcOrd="1" destOrd="0" presId="urn:microsoft.com/office/officeart/2005/8/layout/radial5"/>
    <dgm:cxn modelId="{05F8FCB9-2714-4072-9FE7-7FAC98F31C14}" type="presOf" srcId="{12082F6D-FEC2-484E-AC88-99CEEF6396A9}" destId="{8FB60C5A-043A-4F61-A8A7-B4C7D5F1CC45}" srcOrd="0" destOrd="0" presId="urn:microsoft.com/office/officeart/2005/8/layout/radial5"/>
    <dgm:cxn modelId="{1F1FA9C4-1515-4225-B2FE-65DB74F49A1E}" srcId="{D94CCE83-C8B4-43E4-9ABB-579508DB1E10}" destId="{A377A109-49DB-4B76-9116-17417A8F84D7}" srcOrd="1" destOrd="0" parTransId="{B2370CD5-894D-40F0-9593-7F5B0CCF03A2}" sibTransId="{E78BE616-DA2F-4243-B5C2-5800FC251B16}"/>
    <dgm:cxn modelId="{01739DCA-730C-4EAA-8B44-66D10432580A}" type="presOf" srcId="{BDAC85B1-9A08-40D8-973B-9824E151D68A}" destId="{4251D0A0-B2DD-41AB-B638-887572525CC3}" srcOrd="1" destOrd="0" presId="urn:microsoft.com/office/officeart/2005/8/layout/radial5"/>
    <dgm:cxn modelId="{7B162ED5-C781-4C2D-9F76-65B579BB10CB}" type="presOf" srcId="{A83E0F5B-2256-4699-A72D-D918AD2AF3EB}" destId="{0B4A2C98-D3E0-446A-8747-376A84134D27}" srcOrd="0" destOrd="0" presId="urn:microsoft.com/office/officeart/2005/8/layout/radial5"/>
    <dgm:cxn modelId="{BC8D8FE5-3030-42A0-B5A8-88B2192467D8}" type="presOf" srcId="{B2370CD5-894D-40F0-9593-7F5B0CCF03A2}" destId="{5CCB32A4-BDC7-4DE6-86FA-AD954A435FCC}" srcOrd="0" destOrd="0" presId="urn:microsoft.com/office/officeart/2005/8/layout/radial5"/>
    <dgm:cxn modelId="{AE2ABAE8-872C-41E2-A9FE-26AAA27B704E}" type="presOf" srcId="{5BA64137-DDF9-4183-BBEA-42BFFD141605}" destId="{7E250934-03FB-405E-A002-B3E8807F14A0}" srcOrd="0" destOrd="0" presId="urn:microsoft.com/office/officeart/2005/8/layout/radial5"/>
    <dgm:cxn modelId="{8D0719F5-55D0-455B-B659-561FA456AE9F}" type="presOf" srcId="{A377A109-49DB-4B76-9116-17417A8F84D7}" destId="{B61E1EEC-5C5F-4950-9677-DCDA60D2485E}" srcOrd="0" destOrd="0" presId="urn:microsoft.com/office/officeart/2005/8/layout/radial5"/>
    <dgm:cxn modelId="{D85B78F7-1774-4C76-811D-5414DB26CD3A}" srcId="{D94CCE83-C8B4-43E4-9ABB-579508DB1E10}" destId="{CB4600FA-6344-44AB-97BC-E15559D3180E}" srcOrd="5" destOrd="0" parTransId="{BDAC85B1-9A08-40D8-973B-9824E151D68A}" sibTransId="{3ED9397E-5885-4ED2-89AF-63479D41AEE7}"/>
    <dgm:cxn modelId="{B900B5FE-1253-41D7-B3A6-854D26C2AA94}" type="presOf" srcId="{0115A782-1103-4F50-BE2F-70FD854063D4}" destId="{5258359C-687A-4BA3-BAF3-67093E9B91C2}" srcOrd="1" destOrd="0" presId="urn:microsoft.com/office/officeart/2005/8/layout/radial5"/>
    <dgm:cxn modelId="{F0927A4A-15C3-47EC-97F2-A6A8271E1460}" type="presParOf" srcId="{0B4A2C98-D3E0-446A-8747-376A84134D27}" destId="{B9D2996E-6426-4FC2-8D62-7FAF10EFBEAB}" srcOrd="0" destOrd="0" presId="urn:microsoft.com/office/officeart/2005/8/layout/radial5"/>
    <dgm:cxn modelId="{3E3516B4-8FB3-46C1-A0AC-68101CAC3C5D}" type="presParOf" srcId="{0B4A2C98-D3E0-446A-8747-376A84134D27}" destId="{A4ED4864-29F5-4551-8F60-A87423EE3D3B}" srcOrd="1" destOrd="0" presId="urn:microsoft.com/office/officeart/2005/8/layout/radial5"/>
    <dgm:cxn modelId="{39101EFB-9915-46A4-8836-58FD2BB5083C}" type="presParOf" srcId="{A4ED4864-29F5-4551-8F60-A87423EE3D3B}" destId="{CB23C312-FF28-4C77-B6B2-F41941C8856C}" srcOrd="0" destOrd="0" presId="urn:microsoft.com/office/officeart/2005/8/layout/radial5"/>
    <dgm:cxn modelId="{0C8A97E3-ECAA-4E53-8D09-AE176640836E}" type="presParOf" srcId="{0B4A2C98-D3E0-446A-8747-376A84134D27}" destId="{49EDEE0F-F0D2-45E2-9629-298EFF0C9700}" srcOrd="2" destOrd="0" presId="urn:microsoft.com/office/officeart/2005/8/layout/radial5"/>
    <dgm:cxn modelId="{4DA9B09D-0522-4A26-9980-D5FC838FEED7}" type="presParOf" srcId="{0B4A2C98-D3E0-446A-8747-376A84134D27}" destId="{5CCB32A4-BDC7-4DE6-86FA-AD954A435FCC}" srcOrd="3" destOrd="0" presId="urn:microsoft.com/office/officeart/2005/8/layout/radial5"/>
    <dgm:cxn modelId="{064E6A57-EA24-4609-B08D-9F7613A603BB}" type="presParOf" srcId="{5CCB32A4-BDC7-4DE6-86FA-AD954A435FCC}" destId="{0DBD2B5D-4F3B-49ED-8AB6-800B980726AE}" srcOrd="0" destOrd="0" presId="urn:microsoft.com/office/officeart/2005/8/layout/radial5"/>
    <dgm:cxn modelId="{C31592AC-7410-4CAD-B818-ABB2445B5E97}" type="presParOf" srcId="{0B4A2C98-D3E0-446A-8747-376A84134D27}" destId="{B61E1EEC-5C5F-4950-9677-DCDA60D2485E}" srcOrd="4" destOrd="0" presId="urn:microsoft.com/office/officeart/2005/8/layout/radial5"/>
    <dgm:cxn modelId="{5C85FA1B-DD74-46FB-A6DF-9480E9CAA9BE}" type="presParOf" srcId="{0B4A2C98-D3E0-446A-8747-376A84134D27}" destId="{97ACA389-3542-4792-8100-122AAA00CE4D}" srcOrd="5" destOrd="0" presId="urn:microsoft.com/office/officeart/2005/8/layout/radial5"/>
    <dgm:cxn modelId="{15687B3B-DD25-4E7F-A54E-CE1808261E52}" type="presParOf" srcId="{97ACA389-3542-4792-8100-122AAA00CE4D}" destId="{6ADD8937-E323-4460-9173-11CBB09FD435}" srcOrd="0" destOrd="0" presId="urn:microsoft.com/office/officeart/2005/8/layout/radial5"/>
    <dgm:cxn modelId="{2C41495B-FE5F-4F6B-8E3E-6FA083174633}" type="presParOf" srcId="{0B4A2C98-D3E0-446A-8747-376A84134D27}" destId="{8FB60C5A-043A-4F61-A8A7-B4C7D5F1CC45}" srcOrd="6" destOrd="0" presId="urn:microsoft.com/office/officeart/2005/8/layout/radial5"/>
    <dgm:cxn modelId="{FEE77979-661B-48C7-8BEB-C6C9D358E197}" type="presParOf" srcId="{0B4A2C98-D3E0-446A-8747-376A84134D27}" destId="{BDBEFE45-AD7E-4518-9D15-C3F62F7E197F}" srcOrd="7" destOrd="0" presId="urn:microsoft.com/office/officeart/2005/8/layout/radial5"/>
    <dgm:cxn modelId="{9D391951-4F82-451E-BF98-86F91F015DD0}" type="presParOf" srcId="{BDBEFE45-AD7E-4518-9D15-C3F62F7E197F}" destId="{9EBF5CB1-8882-4098-BE96-959FBC10EFC6}" srcOrd="0" destOrd="0" presId="urn:microsoft.com/office/officeart/2005/8/layout/radial5"/>
    <dgm:cxn modelId="{545F5E5C-C5C1-4D90-B300-657E979729CA}" type="presParOf" srcId="{0B4A2C98-D3E0-446A-8747-376A84134D27}" destId="{9D462A19-9B6E-403E-AA7B-B67F101D76FE}" srcOrd="8" destOrd="0" presId="urn:microsoft.com/office/officeart/2005/8/layout/radial5"/>
    <dgm:cxn modelId="{5A0EEB50-66C7-4EC3-A9E0-A7FDCF702427}" type="presParOf" srcId="{0B4A2C98-D3E0-446A-8747-376A84134D27}" destId="{7E250934-03FB-405E-A002-B3E8807F14A0}" srcOrd="9" destOrd="0" presId="urn:microsoft.com/office/officeart/2005/8/layout/radial5"/>
    <dgm:cxn modelId="{E65D1C82-C2BE-4F9C-B5E8-21AEE202DDD9}" type="presParOf" srcId="{7E250934-03FB-405E-A002-B3E8807F14A0}" destId="{172072EF-4D0F-433F-9343-99D533FE94DF}" srcOrd="0" destOrd="0" presId="urn:microsoft.com/office/officeart/2005/8/layout/radial5"/>
    <dgm:cxn modelId="{7A3E5CA6-12E1-44DD-86D7-354DED794E7C}" type="presParOf" srcId="{0B4A2C98-D3E0-446A-8747-376A84134D27}" destId="{AFFE5117-A8B0-4CD2-904E-61850D768D5F}" srcOrd="10" destOrd="0" presId="urn:microsoft.com/office/officeart/2005/8/layout/radial5"/>
    <dgm:cxn modelId="{3FA3EE5B-9B73-4FD3-90A0-FDA983100E75}" type="presParOf" srcId="{0B4A2C98-D3E0-446A-8747-376A84134D27}" destId="{898A395E-27E4-47AE-B251-526B42C52D37}" srcOrd="11" destOrd="0" presId="urn:microsoft.com/office/officeart/2005/8/layout/radial5"/>
    <dgm:cxn modelId="{58A275AE-7319-4D4F-B191-4FC6882E1557}" type="presParOf" srcId="{898A395E-27E4-47AE-B251-526B42C52D37}" destId="{4251D0A0-B2DD-41AB-B638-887572525CC3}" srcOrd="0" destOrd="0" presId="urn:microsoft.com/office/officeart/2005/8/layout/radial5"/>
    <dgm:cxn modelId="{57AEDCDF-4720-44B4-86E4-664E2A460CD8}" type="presParOf" srcId="{0B4A2C98-D3E0-446A-8747-376A84134D27}" destId="{EA0EA9BD-2EDC-4386-BC31-2B3DC90451BD}" srcOrd="12" destOrd="0" presId="urn:microsoft.com/office/officeart/2005/8/layout/radial5"/>
    <dgm:cxn modelId="{E8D598D5-9C70-4525-AF15-03A14349A619}" type="presParOf" srcId="{0B4A2C98-D3E0-446A-8747-376A84134D27}" destId="{3D52B65C-B467-461B-8F25-8C9BF8BAD922}" srcOrd="13" destOrd="0" presId="urn:microsoft.com/office/officeart/2005/8/layout/radial5"/>
    <dgm:cxn modelId="{2AB19C0F-FAC6-4516-A08B-275AB7EE2E82}" type="presParOf" srcId="{3D52B65C-B467-461B-8F25-8C9BF8BAD922}" destId="{5258359C-687A-4BA3-BAF3-67093E9B91C2}" srcOrd="0" destOrd="0" presId="urn:microsoft.com/office/officeart/2005/8/layout/radial5"/>
    <dgm:cxn modelId="{2C54C9E3-714D-4A21-868E-98C3BF3139D6}" type="presParOf" srcId="{0B4A2C98-D3E0-446A-8747-376A84134D27}" destId="{20A055B1-2328-4D93-8196-5F2911FB5413}" srcOrd="14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D2996E-6426-4FC2-8D62-7FAF10EFBEAB}">
      <dsp:nvSpPr>
        <dsp:cNvPr id="0" name=""/>
        <dsp:cNvSpPr/>
      </dsp:nvSpPr>
      <dsp:spPr>
        <a:xfrm>
          <a:off x="4684377" y="2481841"/>
          <a:ext cx="1904576" cy="19045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Feeding or eating disorders </a:t>
          </a:r>
        </a:p>
      </dsp:txBody>
      <dsp:txXfrm>
        <a:off x="4963296" y="2760760"/>
        <a:ext cx="1346738" cy="1346738"/>
      </dsp:txXfrm>
    </dsp:sp>
    <dsp:sp modelId="{A4ED4864-29F5-4551-8F60-A87423EE3D3B}">
      <dsp:nvSpPr>
        <dsp:cNvPr id="0" name=""/>
        <dsp:cNvSpPr/>
      </dsp:nvSpPr>
      <dsp:spPr>
        <a:xfrm rot="16200000">
          <a:off x="5434291" y="1787679"/>
          <a:ext cx="404749" cy="6475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5495004" y="1977903"/>
        <a:ext cx="283324" cy="388534"/>
      </dsp:txXfrm>
    </dsp:sp>
    <dsp:sp modelId="{49EDEE0F-F0D2-45E2-9629-298EFF0C9700}">
      <dsp:nvSpPr>
        <dsp:cNvPr id="0" name=""/>
        <dsp:cNvSpPr/>
      </dsp:nvSpPr>
      <dsp:spPr>
        <a:xfrm>
          <a:off x="4779606" y="4043"/>
          <a:ext cx="1714118" cy="171411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/>
            <a:t>6B80 Anorexia Nervosa</a:t>
          </a:r>
          <a:endParaRPr lang="en-GB" sz="1800" kern="1200" dirty="0"/>
        </a:p>
      </dsp:txBody>
      <dsp:txXfrm>
        <a:off x="5030633" y="255070"/>
        <a:ext cx="1212064" cy="1212064"/>
      </dsp:txXfrm>
    </dsp:sp>
    <dsp:sp modelId="{5CCB32A4-BDC7-4DE6-86FA-AD954A435FCC}">
      <dsp:nvSpPr>
        <dsp:cNvPr id="0" name=""/>
        <dsp:cNvSpPr/>
      </dsp:nvSpPr>
      <dsp:spPr>
        <a:xfrm rot="19285714">
          <a:off x="6468398" y="2285678"/>
          <a:ext cx="404749" cy="6475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6481644" y="2453043"/>
        <a:ext cx="283324" cy="388534"/>
      </dsp:txXfrm>
    </dsp:sp>
    <dsp:sp modelId="{B61E1EEC-5C5F-4950-9677-DCDA60D2485E}">
      <dsp:nvSpPr>
        <dsp:cNvPr id="0" name=""/>
        <dsp:cNvSpPr/>
      </dsp:nvSpPr>
      <dsp:spPr>
        <a:xfrm>
          <a:off x="6791279" y="972814"/>
          <a:ext cx="1714118" cy="171411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/>
            <a:t>6B81 Bulimia Nervosa</a:t>
          </a:r>
          <a:endParaRPr lang="en-GB" sz="1800" kern="1200" dirty="0"/>
        </a:p>
      </dsp:txBody>
      <dsp:txXfrm>
        <a:off x="7042306" y="1223841"/>
        <a:ext cx="1212064" cy="1212064"/>
      </dsp:txXfrm>
    </dsp:sp>
    <dsp:sp modelId="{97ACA389-3542-4792-8100-122AAA00CE4D}">
      <dsp:nvSpPr>
        <dsp:cNvPr id="0" name=""/>
        <dsp:cNvSpPr/>
      </dsp:nvSpPr>
      <dsp:spPr>
        <a:xfrm rot="771429">
          <a:off x="6723801" y="3404674"/>
          <a:ext cx="404749" cy="6475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6725323" y="3520675"/>
        <a:ext cx="283324" cy="388534"/>
      </dsp:txXfrm>
    </dsp:sp>
    <dsp:sp modelId="{8FB60C5A-043A-4F61-A8A7-B4C7D5F1CC45}">
      <dsp:nvSpPr>
        <dsp:cNvPr id="0" name=""/>
        <dsp:cNvSpPr/>
      </dsp:nvSpPr>
      <dsp:spPr>
        <a:xfrm>
          <a:off x="7288122" y="3149622"/>
          <a:ext cx="1714118" cy="171411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/>
            <a:t>6B82 Binge eating disorder</a:t>
          </a:r>
          <a:endParaRPr lang="en-GB" sz="1800" kern="1200" dirty="0"/>
        </a:p>
      </dsp:txBody>
      <dsp:txXfrm>
        <a:off x="7539149" y="3400649"/>
        <a:ext cx="1212064" cy="1212064"/>
      </dsp:txXfrm>
    </dsp:sp>
    <dsp:sp modelId="{BDBEFE45-AD7E-4518-9D15-C3F62F7E197F}">
      <dsp:nvSpPr>
        <dsp:cNvPr id="0" name=""/>
        <dsp:cNvSpPr/>
      </dsp:nvSpPr>
      <dsp:spPr>
        <a:xfrm rot="3857143">
          <a:off x="6008177" y="4302038"/>
          <a:ext cx="404749" cy="6475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6042547" y="4376849"/>
        <a:ext cx="283324" cy="388534"/>
      </dsp:txXfrm>
    </dsp:sp>
    <dsp:sp modelId="{9D462A19-9B6E-403E-AA7B-B67F101D76FE}">
      <dsp:nvSpPr>
        <dsp:cNvPr id="0" name=""/>
        <dsp:cNvSpPr/>
      </dsp:nvSpPr>
      <dsp:spPr>
        <a:xfrm>
          <a:off x="5896001" y="4895287"/>
          <a:ext cx="1714118" cy="171411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/>
            <a:t>6B83 Avoidant-restrictive food intake disorder</a:t>
          </a:r>
          <a:endParaRPr lang="en-GB" sz="1800" kern="1200" dirty="0"/>
        </a:p>
      </dsp:txBody>
      <dsp:txXfrm>
        <a:off x="6147028" y="5146314"/>
        <a:ext cx="1212064" cy="1212064"/>
      </dsp:txXfrm>
    </dsp:sp>
    <dsp:sp modelId="{7E250934-03FB-405E-A002-B3E8807F14A0}">
      <dsp:nvSpPr>
        <dsp:cNvPr id="0" name=""/>
        <dsp:cNvSpPr/>
      </dsp:nvSpPr>
      <dsp:spPr>
        <a:xfrm rot="6942857">
          <a:off x="4860404" y="4302038"/>
          <a:ext cx="404749" cy="6475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4947459" y="4376849"/>
        <a:ext cx="283324" cy="388534"/>
      </dsp:txXfrm>
    </dsp:sp>
    <dsp:sp modelId="{AFFE5117-A8B0-4CD2-904E-61850D768D5F}">
      <dsp:nvSpPr>
        <dsp:cNvPr id="0" name=""/>
        <dsp:cNvSpPr/>
      </dsp:nvSpPr>
      <dsp:spPr>
        <a:xfrm>
          <a:off x="3663211" y="4895287"/>
          <a:ext cx="1714118" cy="171411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/>
            <a:t>Rumination-regurgitation disorder</a:t>
          </a:r>
          <a:endParaRPr lang="en-GB" sz="1800" kern="1200" dirty="0"/>
        </a:p>
      </dsp:txBody>
      <dsp:txXfrm>
        <a:off x="3914238" y="5146314"/>
        <a:ext cx="1212064" cy="1212064"/>
      </dsp:txXfrm>
    </dsp:sp>
    <dsp:sp modelId="{898A395E-27E4-47AE-B251-526B42C52D37}">
      <dsp:nvSpPr>
        <dsp:cNvPr id="0" name=""/>
        <dsp:cNvSpPr/>
      </dsp:nvSpPr>
      <dsp:spPr>
        <a:xfrm rot="10028571">
          <a:off x="4144780" y="3404674"/>
          <a:ext cx="404749" cy="6475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4264683" y="3520675"/>
        <a:ext cx="283324" cy="388534"/>
      </dsp:txXfrm>
    </dsp:sp>
    <dsp:sp modelId="{EA0EA9BD-2EDC-4386-BC31-2B3DC90451BD}">
      <dsp:nvSpPr>
        <dsp:cNvPr id="0" name=""/>
        <dsp:cNvSpPr/>
      </dsp:nvSpPr>
      <dsp:spPr>
        <a:xfrm>
          <a:off x="2271090" y="3149622"/>
          <a:ext cx="1714118" cy="171411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/>
            <a:t>6B84 Pica</a:t>
          </a:r>
          <a:endParaRPr lang="en-GB" sz="1800" kern="1200" dirty="0"/>
        </a:p>
      </dsp:txBody>
      <dsp:txXfrm>
        <a:off x="2522117" y="3400649"/>
        <a:ext cx="1212064" cy="1212064"/>
      </dsp:txXfrm>
    </dsp:sp>
    <dsp:sp modelId="{3D52B65C-B467-461B-8F25-8C9BF8BAD922}">
      <dsp:nvSpPr>
        <dsp:cNvPr id="0" name=""/>
        <dsp:cNvSpPr/>
      </dsp:nvSpPr>
      <dsp:spPr>
        <a:xfrm rot="13114286">
          <a:off x="4400183" y="2285678"/>
          <a:ext cx="404749" cy="64755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4508362" y="2453043"/>
        <a:ext cx="283324" cy="388534"/>
      </dsp:txXfrm>
    </dsp:sp>
    <dsp:sp modelId="{20A055B1-2328-4D93-8196-5F2911FB5413}">
      <dsp:nvSpPr>
        <dsp:cNvPr id="0" name=""/>
        <dsp:cNvSpPr/>
      </dsp:nvSpPr>
      <dsp:spPr>
        <a:xfrm>
          <a:off x="2767933" y="972814"/>
          <a:ext cx="1714118" cy="171411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/>
            <a:t>6B8Y Other specified feeding or eating disorders</a:t>
          </a:r>
          <a:endParaRPr lang="en-GB" sz="1800" kern="1200" dirty="0"/>
        </a:p>
      </dsp:txBody>
      <dsp:txXfrm>
        <a:off x="3018960" y="1223841"/>
        <a:ext cx="1212064" cy="12120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3A1F5E-861F-4A26-9495-32F577145394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E79B9E-95E7-4821-888A-41867BB39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678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j.chen-wilson\Downloads\Acta%20Psychiatr%20Scand%20-%202023%20-%20Micali%20-%20Gone%20too%20soon%20%20Studying%20mortality%20in%20eating%20disorders.pdf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.telegraph.co.uk/graphics/projects/inside-the-world-of-anorexia-blogging/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30368814/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Could use </a:t>
            </a:r>
            <a:r>
              <a:rPr lang="en-GB" dirty="0" err="1"/>
              <a:t>post-it</a:t>
            </a:r>
            <a:r>
              <a:rPr lang="en-GB" dirty="0"/>
              <a:t> notes for this </a:t>
            </a:r>
            <a:r>
              <a:rPr lang="en-GB" dirty="0" err="1"/>
              <a:t>exercide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E79B9E-95E7-4821-888A-41867BB396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9458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E79B9E-95E7-4821-888A-41867BB396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4447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*Acta </a:t>
            </a:r>
            <a:r>
              <a:rPr lang="en-GB" dirty="0" err="1">
                <a:hlinkClick r:id="rId3"/>
              </a:rPr>
              <a:t>Psychiatr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Scand</a:t>
            </a:r>
            <a:r>
              <a:rPr lang="en-GB" dirty="0">
                <a:hlinkClick r:id="rId3"/>
              </a:rPr>
              <a:t> - 2023 - </a:t>
            </a:r>
            <a:r>
              <a:rPr lang="en-GB" dirty="0" err="1">
                <a:hlinkClick r:id="rId3"/>
              </a:rPr>
              <a:t>Micali</a:t>
            </a:r>
            <a:r>
              <a:rPr lang="en-GB" dirty="0">
                <a:hlinkClick r:id="rId3"/>
              </a:rPr>
              <a:t> - Gone too soon Studying mortality in eating disorders.pdf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E79B9E-95E7-4821-888A-41867BB396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7401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Secretly starving: inside the virtual world of anorexia (telegraph.co.uk)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E79B9E-95E7-4821-888A-41867BB396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90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Perceived body shape </a:t>
            </a:r>
          </a:p>
          <a:p>
            <a:r>
              <a:rPr lang="en-GB" dirty="0"/>
              <a:t>Newer scales less negatively biased towards larger body shapes as shown in the scale on the right </a:t>
            </a:r>
          </a:p>
          <a:p>
            <a:r>
              <a:rPr lang="en-GB" dirty="0">
                <a:hlinkClick r:id="rId3"/>
              </a:rPr>
              <a:t>Visual Body Scale for Men (VBSM): Validation of a new figural rating scale to measure perceived-desired body discrepancy in men - PubMed (nih.gov)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E79B9E-95E7-4821-888A-41867BB396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8579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https://www.researchgate.net/profile/Rebecka-Peebles/publication/44683518/figure/fig2/AS:349490826498048@1460336514207/Example-of-a-thinspiration-page.png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E79B9E-95E7-4821-888A-41867BB396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660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CBF54-7EE1-85A2-2948-8955C2043A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2CB289-587B-3D27-6AA4-99F092762F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44365-3B82-C5D7-872B-BF76E41FD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EB78-05A1-476D-B841-BB09FA6881E3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C8ACF-3B63-65E1-A6C8-A4168FFB1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86628B-EA26-9B17-EB4A-6C849C617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6C06-2D5F-473B-AEF7-E209B0D9F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870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60B38-A861-6BEA-5A6B-0D4458A62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E69ED-25C6-35B1-4B6C-4322230EB4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1A1CE-6247-FF8A-9F8D-1B6E63403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EB78-05A1-476D-B841-BB09FA6881E3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AF020-A1CC-5D85-F34E-0197D07EC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A2D64-BC59-4BCB-DCA3-185D0BF82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6C06-2D5F-473B-AEF7-E209B0D9F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783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2E98F-52DD-03EC-D1E7-20C03FDF9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BCFA88-A1BA-F974-384D-742AAA3808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493956-D77E-BEFA-2AF3-976CD4570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EB78-05A1-476D-B841-BB09FA6881E3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D15A01-AFCE-EC30-B055-F88E70BDD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B13BE5-590A-5EEC-554B-730ABAB97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6C06-2D5F-473B-AEF7-E209B0D9F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901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B9383-2A62-A955-3A39-F35D3B1E7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00B42-72F4-336C-BBB8-8DF196389E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4040E0-AE83-2D48-72E2-EABAD0C9E6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CEACC8-F182-9EB0-66D3-B6F3FE22C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EB78-05A1-476D-B841-BB09FA6881E3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6F81DF-3FD3-434D-93F4-02C214DA1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4FADB3-B367-6CCB-D143-F084C39C3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6C06-2D5F-473B-AEF7-E209B0D9F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632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D7FB9-9D1E-4260-88CB-8040A7A50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067B92-FE2B-A92A-C791-FD8976E293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71D3D0-28B2-7C39-8B0B-362915C0D2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FBC743-2472-C070-5CA5-6F0F69BBE8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8816AE-5F05-A451-84AD-C50F3EAA86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938F52-27D8-82C3-BDB8-1012CB9B5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EB78-05A1-476D-B841-BB09FA6881E3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51AADB-F013-AEC4-6FF0-F5D3BEB54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E1D151-EF7E-696E-CA55-F5608ACD9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6C06-2D5F-473B-AEF7-E209B0D9F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150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ADD35-78CA-1893-444D-3E1513A04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353162-8492-FB8C-2D41-C3F21FBF3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EB78-05A1-476D-B841-BB09FA6881E3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1AD60E-5011-A163-FCE1-EC454F496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980344-FE18-CA67-8D0A-F342CCC61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6C06-2D5F-473B-AEF7-E209B0D9F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019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839932-DE0D-D359-BC55-A5015EC9A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EB78-05A1-476D-B841-BB09FA6881E3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F22BE-B482-1DC9-E29B-48304D7D5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28A281-BA95-ADBF-5F67-4E3FA732E4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6C06-2D5F-473B-AEF7-E209B0D9F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7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06BA5-73A4-52DD-4B05-D100A2438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C8476-3586-2FE9-3BEB-033E79E92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F7C3A8-79BB-AEF2-6CAF-4BC89508AD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DA71AA-2065-D783-257C-4F065DD40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EB78-05A1-476D-B841-BB09FA6881E3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F5336-762D-384D-BFDB-CB1A2690F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3B6DEB-911B-C057-EE2C-79A77EA7E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6C06-2D5F-473B-AEF7-E209B0D9F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250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02A14-CC48-93CF-87B0-1E00027BD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4F81B8-1E82-63B9-B9DB-1211B41D47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C2A440-CC95-ED7D-98FD-99334A0638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52CBDE-6258-C7B7-6077-4DD8D2CE9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EB78-05A1-476D-B841-BB09FA6881E3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0D0823-4A6F-1659-136A-7DBA91A6F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9B4764-677C-02DB-901D-92DA8DD3B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6C06-2D5F-473B-AEF7-E209B0D9F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107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F7C52-297A-CDF4-224F-347AF76E7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9347DC-D168-3682-6D32-D08E6ED276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41F3B2-3A75-BEB3-5ED7-AD2A5627F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EB78-05A1-476D-B841-BB09FA6881E3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FEC703-5E78-6455-D692-C9F7A3DA5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06403-94B6-D5F0-B929-A6329A0BB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6C06-2D5F-473B-AEF7-E209B0D9F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009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C02CEB-5EBB-E5EF-A779-2228710018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BF4791-89C4-EBDE-8A69-1FE68B41CD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CA54C9-13B6-3760-C882-FDC0D807E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EB78-05A1-476D-B841-BB09FA6881E3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37B28-FAE3-A683-595D-FA4AD13FE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CD379-C228-9B4E-4A51-D4934A80C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6C06-2D5F-473B-AEF7-E209B0D9F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041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742222-68FF-D9E0-97C2-8A0A7D2D1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22D629-A6B7-AB0F-F842-DBC7C9F6B1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56D43-45C2-4C25-E4D5-DB035727E3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95EB78-05A1-476D-B841-BB09FA6881E3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6776E-423C-23D2-4A51-737ADF005B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F48C0-E424-6CB7-5BA2-42A1DB8372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1A6C06-2D5F-473B-AEF7-E209B0D9F2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346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oosehelp.com/topics/eating-disorders/do-have-binge-eating-disorder-take-this-5-minute-test-to-find-out" TargetMode="Externa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debbest.com/2016/10/16/the-cost-of-missing-the-december-1st-flsa-deadline-in-business-and-at-work/" TargetMode="External"/><Relationship Id="rId5" Type="http://schemas.openxmlformats.org/officeDocument/2006/relationships/image" Target="../media/image3.jpg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knightfoundation.org/reports/on-the-table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Bl6-UTvmn8?feature=oembe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zKZsTJNud8?feature=oembed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rosarubicondior.blogspot.com/2013/03/plink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.telegraph.co.uk/graphics/projects/inside-the-world-of-anorexia-blogging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batteredhope.blogspot.com/2017/12/what-would-you-like-your-superpower-to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609307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131D6E6-DB40-DD92-E26E-B2F39FCF9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929" y="2617346"/>
            <a:ext cx="5561233" cy="3566160"/>
          </a:xfrm>
        </p:spPr>
        <p:txBody>
          <a:bodyPr anchor="b">
            <a:normAutofit fontScale="90000"/>
          </a:bodyPr>
          <a:lstStyle/>
          <a:p>
            <a:r>
              <a:rPr lang="en-GB" sz="4400" b="1" dirty="0">
                <a:latin typeface="+mn-lt"/>
              </a:rPr>
              <a:t>BMHP6029</a:t>
            </a:r>
            <a:br>
              <a:rPr lang="en-GB" sz="4400" b="1" dirty="0">
                <a:latin typeface="+mn-lt"/>
              </a:rPr>
            </a:br>
            <a:br>
              <a:rPr lang="en-GB" sz="4400" b="1" dirty="0">
                <a:latin typeface="+mn-lt"/>
              </a:rPr>
            </a:br>
            <a:r>
              <a:rPr lang="en-GB" sz="4400" b="1" i="0" dirty="0">
                <a:effectLst/>
              </a:rPr>
              <a:t>Psychopathological Classifications and Provisions</a:t>
            </a:r>
            <a:br>
              <a:rPr lang="en-GB" sz="12800" b="1" dirty="0">
                <a:latin typeface="+mn-lt"/>
              </a:rPr>
            </a:br>
            <a:br>
              <a:rPr lang="en-GB" sz="4800" b="1" dirty="0">
                <a:latin typeface="+mn-lt"/>
              </a:rPr>
            </a:br>
            <a:r>
              <a:rPr lang="en-GB" sz="3100" dirty="0">
                <a:latin typeface="+mn-lt"/>
              </a:rPr>
              <a:t>Week 5</a:t>
            </a:r>
            <a:br>
              <a:rPr lang="en-GB" sz="3100" dirty="0">
                <a:latin typeface="+mn-lt"/>
              </a:rPr>
            </a:br>
            <a:r>
              <a:rPr lang="en-GB" sz="3100" b="1" i="0" dirty="0">
                <a:effectLst/>
              </a:rPr>
              <a:t>Rehabilitation</a:t>
            </a:r>
            <a:r>
              <a:rPr lang="en-GB" sz="3100" b="1" dirty="0"/>
              <a:t> and </a:t>
            </a:r>
            <a:br>
              <a:rPr lang="en-GB" sz="3100" b="1" i="0" dirty="0">
                <a:effectLst/>
              </a:rPr>
            </a:br>
            <a:r>
              <a:rPr lang="en-GB" sz="3100" b="1" dirty="0"/>
              <a:t>Feeding or Eating</a:t>
            </a:r>
            <a:r>
              <a:rPr lang="en-GB" sz="3100" b="1" i="0" dirty="0">
                <a:effectLst/>
              </a:rPr>
              <a:t> Disorders</a:t>
            </a:r>
            <a:br>
              <a:rPr lang="en-GB" sz="3100" dirty="0">
                <a:latin typeface="+mn-lt"/>
              </a:rPr>
            </a:br>
            <a:r>
              <a:rPr lang="en-GB" sz="3100" dirty="0">
                <a:latin typeface="+mn-lt"/>
              </a:rPr>
              <a:t>October 2024</a:t>
            </a:r>
          </a:p>
        </p:txBody>
      </p:sp>
      <p:pic>
        <p:nvPicPr>
          <p:cNvPr id="5" name="Picture 4" descr="A colorful brain drawing on a white background&#10;&#10;Description automatically generated">
            <a:extLst>
              <a:ext uri="{FF2B5EF4-FFF2-40B4-BE49-F238E27FC236}">
                <a16:creationId xmlns:a16="http://schemas.microsoft.com/office/drawing/2014/main" id="{F90C2FC3-CFA6-D93F-6B3B-13239EEBDC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4647" y="1257580"/>
            <a:ext cx="6096000" cy="463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906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llage of a person eating&#10;&#10;Description automatically generated">
            <a:extLst>
              <a:ext uri="{FF2B5EF4-FFF2-40B4-BE49-F238E27FC236}">
                <a16:creationId xmlns:a16="http://schemas.microsoft.com/office/drawing/2014/main" id="{E7EC7324-BD14-4825-8BB4-5015FE44D9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29554" y="288000"/>
            <a:ext cx="5872956" cy="39183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0CED8A-4208-F1A4-01D3-3FABD42E4B5C}"/>
              </a:ext>
            </a:extLst>
          </p:cNvPr>
          <p:cNvSpPr txBox="1"/>
          <p:nvPr/>
        </p:nvSpPr>
        <p:spPr>
          <a:xfrm>
            <a:off x="3459154" y="4314503"/>
            <a:ext cx="44309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choosehelp.com/topics/eating-disorders/do-have-binge-eating-disorder-take-this-5-minute-test-to-find-out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AF17E0-EAF8-07F4-FAC7-6CBAE32375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9700" y="4429919"/>
            <a:ext cx="9144000" cy="1655762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4600" dirty="0"/>
              <a:t>Feeding or Eating Disorders</a:t>
            </a:r>
          </a:p>
          <a:p>
            <a:endParaRPr lang="en-GB" dirty="0"/>
          </a:p>
        </p:txBody>
      </p:sp>
      <p:pic>
        <p:nvPicPr>
          <p:cNvPr id="8" name="Picture 7" descr="A yellow triangle sign with a exclamation mark&#10;&#10;Description automatically generated">
            <a:extLst>
              <a:ext uri="{FF2B5EF4-FFF2-40B4-BE49-F238E27FC236}">
                <a16:creationId xmlns:a16="http://schemas.microsoft.com/office/drawing/2014/main" id="{9D7F38DC-9FCD-6223-A293-B20F5FBDA2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786338" y="2005445"/>
            <a:ext cx="2598126" cy="22987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1E47C3-6D78-07E7-2D9A-8BEA69F47D09}"/>
              </a:ext>
            </a:extLst>
          </p:cNvPr>
          <p:cNvSpPr txBox="1"/>
          <p:nvPr/>
        </p:nvSpPr>
        <p:spPr>
          <a:xfrm>
            <a:off x="7890098" y="7129486"/>
            <a:ext cx="208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www.debbest.com/2016/10/16/the-cost-of-missing-the-december-1st-flsa-deadline-in-business-and-at-work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/3.0/"/>
              </a:rPr>
              <a:t>CC BY-NC</a:t>
            </a:r>
            <a:endParaRPr lang="en-GB" sz="9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AD45EB-13EE-DA7D-346E-12340CAAAE41}"/>
              </a:ext>
            </a:extLst>
          </p:cNvPr>
          <p:cNvSpPr txBox="1"/>
          <p:nvPr/>
        </p:nvSpPr>
        <p:spPr>
          <a:xfrm>
            <a:off x="9144866" y="1339669"/>
            <a:ext cx="60942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Health Warning</a:t>
            </a:r>
          </a:p>
        </p:txBody>
      </p:sp>
    </p:spTree>
    <p:extLst>
      <p:ext uri="{BB962C8B-B14F-4D97-AF65-F5344CB8AC3E}">
        <p14:creationId xmlns:p14="http://schemas.microsoft.com/office/powerpoint/2010/main" val="4056932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49D25-FE10-7D06-0C74-6F5E2DEF8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 association:  what 5 words associate with eating disorders? </a:t>
            </a:r>
          </a:p>
        </p:txBody>
      </p:sp>
      <p:pic>
        <p:nvPicPr>
          <p:cNvPr id="5" name="Content Placeholder 4" descr="A close-up of words&#10;&#10;Description automatically generated">
            <a:extLst>
              <a:ext uri="{FF2B5EF4-FFF2-40B4-BE49-F238E27FC236}">
                <a16:creationId xmlns:a16="http://schemas.microsoft.com/office/drawing/2014/main" id="{935870FA-4A62-1FCF-C32F-0D73063245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6000" y="2275830"/>
            <a:ext cx="4351338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767A6C-359F-3CB0-3F4D-14207D7E5841}"/>
              </a:ext>
            </a:extLst>
          </p:cNvPr>
          <p:cNvSpPr txBox="1"/>
          <p:nvPr/>
        </p:nvSpPr>
        <p:spPr>
          <a:xfrm>
            <a:off x="6096000" y="6627168"/>
            <a:ext cx="43513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knightfoundation.org/reports/on-the-tabl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175789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3692C68-942C-8CE7-D5C2-B9552478BA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8627086"/>
              </p:ext>
            </p:extLst>
          </p:nvPr>
        </p:nvGraphicFramePr>
        <p:xfrm>
          <a:off x="3051544" y="244550"/>
          <a:ext cx="11273332" cy="6613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083B232-5951-E79E-FDA9-778099C0746B}"/>
              </a:ext>
            </a:extLst>
          </p:cNvPr>
          <p:cNvSpPr txBox="1"/>
          <p:nvPr/>
        </p:nvSpPr>
        <p:spPr>
          <a:xfrm>
            <a:off x="361507" y="830743"/>
            <a:ext cx="6124353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Higher morbidity and mortality rate than other mental health disorders, especially Anorexia Nervosa, in Chapter 6 (</a:t>
            </a:r>
            <a:r>
              <a:rPr lang="en-GB" sz="3200" dirty="0" err="1"/>
              <a:t>Claudino</a:t>
            </a:r>
            <a:r>
              <a:rPr lang="en-GB" sz="3200" dirty="0"/>
              <a:t> et al, 2019) </a:t>
            </a:r>
          </a:p>
          <a:p>
            <a:pPr lvl="1"/>
            <a:r>
              <a:rPr lang="en-GB" sz="3200" dirty="0"/>
              <a:t>Due to significant impacts on the physical health </a:t>
            </a:r>
          </a:p>
          <a:p>
            <a:r>
              <a:rPr lang="en-GB" sz="3200" dirty="0"/>
              <a:t>Not all disorders are linked to reduced weight </a:t>
            </a:r>
          </a:p>
          <a:p>
            <a:r>
              <a:rPr lang="en-GB" sz="3200" dirty="0"/>
              <a:t>Affect both male (25%) and female (75%)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71550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15393-DB14-F4CF-6304-4F02BF77C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Prevalence and system changes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C325D-7BB9-0067-4892-744AC704E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09091"/>
          </a:xfrm>
        </p:spPr>
        <p:txBody>
          <a:bodyPr>
            <a:normAutofit fontScale="92500" lnSpcReduction="20000"/>
          </a:bodyPr>
          <a:lstStyle/>
          <a:p>
            <a:r>
              <a:rPr lang="en-GB" sz="3200" dirty="0"/>
              <a:t>Lifespan prevalence: 10% </a:t>
            </a:r>
          </a:p>
          <a:p>
            <a:r>
              <a:rPr lang="en-GB" sz="3200" dirty="0"/>
              <a:t>Impact young community in particular, research shows recent increase in all age groups and genders (Suciu &amp; </a:t>
            </a:r>
            <a:r>
              <a:rPr lang="en-GB" sz="3200" dirty="0" err="1"/>
              <a:t>Crisan</a:t>
            </a:r>
            <a:r>
              <a:rPr lang="en-GB" sz="3200" dirty="0"/>
              <a:t>, 2020)</a:t>
            </a:r>
          </a:p>
          <a:p>
            <a:r>
              <a:rPr lang="en-GB" sz="3200" dirty="0"/>
              <a:t>Different prevalence rates for the disorders: </a:t>
            </a:r>
          </a:p>
          <a:p>
            <a:pPr lvl="1"/>
            <a:r>
              <a:rPr lang="en-GB" sz="2800" dirty="0"/>
              <a:t>In general, BED 2.8% (F) and 1% (M) whereas AN 1.4% (F) and 0.2% (M) according to Suciu &amp; </a:t>
            </a:r>
            <a:r>
              <a:rPr lang="en-GB" sz="2800" dirty="0" err="1"/>
              <a:t>Crisan</a:t>
            </a:r>
            <a:r>
              <a:rPr lang="en-GB" sz="2800" dirty="0"/>
              <a:t> (2020)</a:t>
            </a:r>
          </a:p>
          <a:p>
            <a:pPr lvl="1"/>
            <a:r>
              <a:rPr lang="en-GB" sz="2800" dirty="0"/>
              <a:t>Higher AN in younger female vs. higher BED in younger males </a:t>
            </a:r>
          </a:p>
          <a:p>
            <a:r>
              <a:rPr lang="en-GB" sz="3200" dirty="0"/>
              <a:t>Global disease burden index shows 65% increase between 1990 and 2016 (Erskine et al., 2016)</a:t>
            </a:r>
          </a:p>
          <a:p>
            <a:r>
              <a:rPr lang="en-GB" sz="3200" dirty="0"/>
              <a:t>Combined feeding and eating disorders as a group in Chapter 6 (</a:t>
            </a:r>
            <a:r>
              <a:rPr lang="en-GB" sz="3200" dirty="0" err="1"/>
              <a:t>Claudino</a:t>
            </a:r>
            <a:r>
              <a:rPr lang="en-GB" sz="3200" dirty="0"/>
              <a:t> et al., 2019; Suciu &amp; </a:t>
            </a:r>
            <a:r>
              <a:rPr lang="en-GB" sz="3200" dirty="0" err="1"/>
              <a:t>Crisan</a:t>
            </a:r>
            <a:r>
              <a:rPr lang="en-GB" sz="3200" dirty="0"/>
              <a:t>, 2020)</a:t>
            </a:r>
          </a:p>
          <a:p>
            <a:pPr lvl="1"/>
            <a:r>
              <a:rPr lang="en-GB" sz="2800" dirty="0"/>
              <a:t>New additions of ARFID Avoid-restriction food intake disorder and binge eating disorder in ICD-11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1018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Online Media 6" title="What is an Eating Disorder?">
            <a:hlinkClick r:id="" action="ppaction://media"/>
            <a:extLst>
              <a:ext uri="{FF2B5EF4-FFF2-40B4-BE49-F238E27FC236}">
                <a16:creationId xmlns:a16="http://schemas.microsoft.com/office/drawing/2014/main" id="{4320273A-00B9-76AF-E4AC-BCCB1E3ABE2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6177" y="457200"/>
            <a:ext cx="10519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615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6B4C4-AE78-3ADF-DE8B-D37ADE45B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Morbidity and Mortality rate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4EC34-D8F3-931F-8900-5259D0806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Anorexia Nervosa has the highest mortality rate of all mental health disorders</a:t>
            </a:r>
          </a:p>
          <a:p>
            <a:pPr lvl="1"/>
            <a:r>
              <a:rPr lang="en-GB" dirty="0"/>
              <a:t>Organ failures including heart damages, refeeding syndrome  and some by suicide  </a:t>
            </a:r>
          </a:p>
          <a:p>
            <a:pPr lvl="1"/>
            <a:r>
              <a:rPr lang="en-GB" dirty="0"/>
              <a:t>Shrunk organs and reduced metabolism and blood flow may cause further morbidity when food is reintroduced without careful monitoring   </a:t>
            </a:r>
          </a:p>
          <a:p>
            <a:r>
              <a:rPr lang="en-GB" dirty="0"/>
              <a:t>86% of men with diagnosed with eating orders would have died by their 70s compared to 23.7% of men in the entire Danish population (n =7,378,598 individuals) between 2000 and 2018 (</a:t>
            </a:r>
            <a:r>
              <a:rPr lang="en-GB" dirty="0" err="1"/>
              <a:t>Micali</a:t>
            </a:r>
            <a:r>
              <a:rPr lang="en-GB" dirty="0"/>
              <a:t> &amp; </a:t>
            </a:r>
            <a:r>
              <a:rPr lang="en-GB" dirty="0" err="1"/>
              <a:t>Herle</a:t>
            </a:r>
            <a:r>
              <a:rPr lang="en-GB" dirty="0"/>
              <a:t>, 2023).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4534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ED729-0750-C737-A5C8-400858ED2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Overlaps with other mental health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7C166-421C-DC25-8F0B-166C2DD68A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OCD:</a:t>
            </a:r>
          </a:p>
          <a:p>
            <a:r>
              <a:rPr lang="en-GB" dirty="0"/>
              <a:t>Anxiety </a:t>
            </a:r>
          </a:p>
          <a:p>
            <a:r>
              <a:rPr lang="en-GB" dirty="0"/>
              <a:t>Depression  </a:t>
            </a:r>
          </a:p>
          <a:p>
            <a:endParaRPr lang="en-GB" dirty="0"/>
          </a:p>
          <a:p>
            <a:r>
              <a:rPr lang="en-GB" dirty="0"/>
              <a:t>Guilt and shame </a:t>
            </a:r>
          </a:p>
        </p:txBody>
      </p:sp>
    </p:spTree>
    <p:extLst>
      <p:ext uri="{BB962C8B-B14F-4D97-AF65-F5344CB8AC3E}">
        <p14:creationId xmlns:p14="http://schemas.microsoft.com/office/powerpoint/2010/main" val="975634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Anorexia: 3 Perspectives on the Same Eating Disorder | Stanford">
            <a:hlinkClick r:id="" action="ppaction://media"/>
            <a:extLst>
              <a:ext uri="{FF2B5EF4-FFF2-40B4-BE49-F238E27FC236}">
                <a16:creationId xmlns:a16="http://schemas.microsoft.com/office/drawing/2014/main" id="{0F1D3CE8-9CD1-6B01-7457-2935948DB42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56557" y="519546"/>
            <a:ext cx="10248752" cy="5786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403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8FCB3-D2FD-776F-CE23-8E43F32BF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Clinicians’ perspective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CF809-2488-C91E-C987-25F7AF76F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Claudino</a:t>
            </a:r>
            <a:r>
              <a:rPr lang="en-GB" dirty="0"/>
              <a:t> et al (2019) compared clinicians’ diagnosis of different eating disorders between ICD-10 and ICD-11</a:t>
            </a:r>
          </a:p>
          <a:p>
            <a:r>
              <a:rPr lang="en-GB" dirty="0"/>
              <a:t>No difference in AN </a:t>
            </a:r>
          </a:p>
          <a:p>
            <a:r>
              <a:rPr lang="en-GB" dirty="0"/>
              <a:t>Clinicians more likely to classify Binge Eating disorder as Obesity using ICD-10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974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FAD68-8FD3-0A6B-79B0-896579160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Treatments and rehabilitation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571A6-0C18-9EF6-7679-C9B2B9EE63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Differentiated across the subtypes </a:t>
            </a:r>
          </a:p>
          <a:p>
            <a:pPr lvl="1"/>
            <a:r>
              <a:rPr lang="en-GB" dirty="0"/>
              <a:t>Also depend on the severity and impacts on the person’s psychological and physical health </a:t>
            </a:r>
          </a:p>
          <a:p>
            <a:pPr lvl="1"/>
            <a:endParaRPr lang="en-GB" dirty="0"/>
          </a:p>
          <a:p>
            <a:r>
              <a:rPr lang="en-GB" dirty="0"/>
              <a:t>In severe cases, medical interventions may be risky as the body been worn down by malnutrition or acid damaged </a:t>
            </a:r>
          </a:p>
        </p:txBody>
      </p:sp>
    </p:spTree>
    <p:extLst>
      <p:ext uri="{BB962C8B-B14F-4D97-AF65-F5344CB8AC3E}">
        <p14:creationId xmlns:p14="http://schemas.microsoft.com/office/powerpoint/2010/main" val="40233571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uzzle pieces with one missing piece&#10;&#10;Description automatically generated">
            <a:extLst>
              <a:ext uri="{FF2B5EF4-FFF2-40B4-BE49-F238E27FC236}">
                <a16:creationId xmlns:a16="http://schemas.microsoft.com/office/drawing/2014/main" id="{D28E3D54-DF70-C921-A181-F502917F61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50" r="12393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B8A398-253E-C3FE-EB72-042E0D194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530" y="365125"/>
            <a:ext cx="445326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Find out more about feeding or eating disorders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1BC1830-4F0C-D1E9-46B0-1319A43AE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3572" y="2434201"/>
            <a:ext cx="4848447" cy="3742762"/>
          </a:xfrm>
        </p:spPr>
        <p:txBody>
          <a:bodyPr>
            <a:normAutofit fontScale="92500"/>
          </a:bodyPr>
          <a:lstStyle/>
          <a:p>
            <a:r>
              <a:rPr lang="en-US" sz="2600" dirty="0"/>
              <a:t>Each group focuses on one feeding or eating disorder </a:t>
            </a:r>
          </a:p>
          <a:p>
            <a:pPr lvl="1"/>
            <a:r>
              <a:rPr lang="en-US" sz="1900" dirty="0"/>
              <a:t>Prevalence in the UK </a:t>
            </a:r>
          </a:p>
          <a:p>
            <a:pPr lvl="1"/>
            <a:r>
              <a:rPr lang="en-US" sz="1900" dirty="0"/>
              <a:t>Rehabilitation and care </a:t>
            </a:r>
          </a:p>
          <a:p>
            <a:pPr lvl="1"/>
            <a:r>
              <a:rPr lang="en-US" sz="1900" dirty="0"/>
              <a:t>Recovery rate </a:t>
            </a:r>
          </a:p>
          <a:p>
            <a:pPr lvl="2"/>
            <a:r>
              <a:rPr lang="en-US" sz="1500" dirty="0"/>
              <a:t>Case study or personal experience/account  </a:t>
            </a:r>
          </a:p>
          <a:p>
            <a:pPr lvl="1"/>
            <a:endParaRPr lang="en-US" sz="1900" dirty="0"/>
          </a:p>
          <a:p>
            <a:r>
              <a:rPr lang="en-US" sz="2600" dirty="0"/>
              <a:t>Where would be a good starting point for the above information </a:t>
            </a:r>
          </a:p>
          <a:p>
            <a:r>
              <a:rPr lang="en-US" sz="2600" dirty="0"/>
              <a:t>Report back to the whole class </a:t>
            </a:r>
          </a:p>
          <a:p>
            <a:pPr lvl="1"/>
            <a:endParaRPr lang="en-US" sz="1600" dirty="0"/>
          </a:p>
          <a:p>
            <a:pPr lvl="1"/>
            <a:endParaRPr lang="en-US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04C752-7BAD-0685-FCEC-62F85206B8FA}"/>
              </a:ext>
            </a:extLst>
          </p:cNvPr>
          <p:cNvSpPr txBox="1"/>
          <p:nvPr/>
        </p:nvSpPr>
        <p:spPr>
          <a:xfrm>
            <a:off x="7059634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rosarubicondior.blogspot.com/2013/03/plink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988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B7272-A6C8-010F-AB07-C3E2F4E00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Causes of feeding or eating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E6C9D-B230-C9D8-6C9D-A7FDE18974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reasons explored on the following slides have been put forward as causes of feeding or eating disorders </a:t>
            </a:r>
          </a:p>
          <a:p>
            <a:pPr lvl="1"/>
            <a:r>
              <a:rPr lang="en-GB" dirty="0"/>
              <a:t>Some are more specific to a particular subtype </a:t>
            </a:r>
          </a:p>
          <a:p>
            <a:pPr lvl="1"/>
            <a:r>
              <a:rPr lang="en-GB" dirty="0"/>
              <a:t>Past literature focused more on females with eating disorders therefore some of the causes likely to be gender specific 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95223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FF05A-0DD9-2344-0DA6-D02D2B675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E6620-D167-48FC-8D03-4E629C584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Family links </a:t>
            </a:r>
          </a:p>
          <a:p>
            <a:pPr lvl="1"/>
            <a:r>
              <a:rPr lang="en-GB" dirty="0"/>
              <a:t>Anxiety and compulsion/obsessive elements commonly shared in family members with eating disorders, OCD and autism 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43585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47FC6-92E5-FC0D-3F50-A63D0DAA2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Distorted perception of body image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5046D5E1-51F5-8A41-B71D-707844F4DD2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145" y="1437686"/>
            <a:ext cx="4839566" cy="5420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2733090-DD42-80A5-43CC-003FB0AE5BAE}"/>
              </a:ext>
            </a:extLst>
          </p:cNvPr>
          <p:cNvSpPr txBox="1"/>
          <p:nvPr/>
        </p:nvSpPr>
        <p:spPr>
          <a:xfrm>
            <a:off x="508289" y="6169709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Secretly starving: inside the virtual world of anorexia (telegraph.co.uk)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92556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CF1B4-C935-02AE-1817-EA1FE7E92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Measuring perception of  body image</a:t>
            </a:r>
          </a:p>
        </p:txBody>
      </p:sp>
      <p:pic>
        <p:nvPicPr>
          <p:cNvPr id="3074" name="Picture 2" descr="Images of perceived body shape from the Figure Rating Scale (adapted from Stunkard et al. [16]). ">
            <a:extLst>
              <a:ext uri="{FF2B5EF4-FFF2-40B4-BE49-F238E27FC236}">
                <a16:creationId xmlns:a16="http://schemas.microsoft.com/office/drawing/2014/main" id="{85F42564-3744-2294-CA44-9315890DF7C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9" y="1788152"/>
            <a:ext cx="5497031" cy="4138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a) The VBSM-M. Body stimuli ranges in ...">
            <a:extLst>
              <a:ext uri="{FF2B5EF4-FFF2-40B4-BE49-F238E27FC236}">
                <a16:creationId xmlns:a16="http://schemas.microsoft.com/office/drawing/2014/main" id="{1DA3907E-4095-BCBC-7EA3-C8D69A87D6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120" y="3404477"/>
            <a:ext cx="5786938" cy="2657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C3BC19F-6238-341C-A2EC-AC22AD3E6C6D}"/>
              </a:ext>
            </a:extLst>
          </p:cNvPr>
          <p:cNvSpPr txBox="1"/>
          <p:nvPr/>
        </p:nvSpPr>
        <p:spPr>
          <a:xfrm>
            <a:off x="5779120" y="6216852"/>
            <a:ext cx="66163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Visual Body Scale for Men (VBSM) (Talbot, Cass &amp; Smith, 2019)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7486DD-D02E-116E-F191-E4AAFCF36ED3}"/>
              </a:ext>
            </a:extLst>
          </p:cNvPr>
          <p:cNvSpPr txBox="1"/>
          <p:nvPr/>
        </p:nvSpPr>
        <p:spPr>
          <a:xfrm>
            <a:off x="439865" y="6236954"/>
            <a:ext cx="53392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Figure rating scale (</a:t>
            </a:r>
            <a:r>
              <a:rPr lang="en-GB" dirty="0" err="1"/>
              <a:t>Stunkard</a:t>
            </a:r>
            <a:r>
              <a:rPr lang="en-GB" dirty="0"/>
              <a:t>, 1983)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7E24E-5EAF-9FCA-528A-B5DF3505334F}"/>
              </a:ext>
            </a:extLst>
          </p:cNvPr>
          <p:cNvSpPr txBox="1"/>
          <p:nvPr/>
        </p:nvSpPr>
        <p:spPr>
          <a:xfrm>
            <a:off x="5945697" y="1680056"/>
            <a:ext cx="57791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Stunkard’s</a:t>
            </a:r>
            <a:r>
              <a:rPr lang="en-GB" sz="2400" dirty="0"/>
              <a:t> Figure rating scale (1983) has been used to measure perception of body image.  Tendency to over rate body shape on the larger side</a:t>
            </a:r>
          </a:p>
        </p:txBody>
      </p:sp>
    </p:spTree>
    <p:extLst>
      <p:ext uri="{BB962C8B-B14F-4D97-AF65-F5344CB8AC3E}">
        <p14:creationId xmlns:p14="http://schemas.microsoft.com/office/powerpoint/2010/main" val="12639866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6F403-E6C4-33C9-8578-E455611F1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717800" cy="1325563"/>
          </a:xfrm>
        </p:spPr>
        <p:txBody>
          <a:bodyPr/>
          <a:lstStyle/>
          <a:p>
            <a:r>
              <a:rPr lang="en-GB" dirty="0"/>
              <a:t>Media influence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95EA9-749D-D9B3-B620-C0B1490C3D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2"/>
            <a:endParaRPr lang="en-GB" dirty="0"/>
          </a:p>
        </p:txBody>
      </p:sp>
      <p:pic>
        <p:nvPicPr>
          <p:cNvPr id="1026" name="Picture 2" descr="Example of a ''thinspiration'' page.  ">
            <a:extLst>
              <a:ext uri="{FF2B5EF4-FFF2-40B4-BE49-F238E27FC236}">
                <a16:creationId xmlns:a16="http://schemas.microsoft.com/office/drawing/2014/main" id="{D4C6FA48-83FD-E2B2-6733-D926A1A0AD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704" y="205777"/>
            <a:ext cx="7919671" cy="588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0F92C69-710D-65BC-24A2-A51CFF2C4BD7}"/>
              </a:ext>
            </a:extLst>
          </p:cNvPr>
          <p:cNvSpPr txBox="1"/>
          <p:nvPr/>
        </p:nvSpPr>
        <p:spPr>
          <a:xfrm>
            <a:off x="0" y="5934670"/>
            <a:ext cx="1009736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https://www.researchgate.net/profile/Rebecka-Peebles/publication/44683518/figure/fig2/AS:349490826498048@1460336514207/Example-of-a-thinspiration-page.png</a:t>
            </a:r>
          </a:p>
        </p:txBody>
      </p:sp>
    </p:spTree>
    <p:extLst>
      <p:ext uri="{BB962C8B-B14F-4D97-AF65-F5344CB8AC3E}">
        <p14:creationId xmlns:p14="http://schemas.microsoft.com/office/powerpoint/2010/main" val="22661056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11BCF-18E9-257D-C865-52E11416B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Sense of control  </a:t>
            </a:r>
          </a:p>
        </p:txBody>
      </p:sp>
      <p:pic>
        <p:nvPicPr>
          <p:cNvPr id="5" name="Content Placeholder 4" descr="A blue text with yellow stars&#10;&#10;Description automatically generated">
            <a:extLst>
              <a:ext uri="{FF2B5EF4-FFF2-40B4-BE49-F238E27FC236}">
                <a16:creationId xmlns:a16="http://schemas.microsoft.com/office/drawing/2014/main" id="{90806831-190A-4D90-E7E7-722815C091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8200" y="3429000"/>
            <a:ext cx="2438400" cy="18669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36B6ED-C018-9F53-D7A3-62C1900BD34D}"/>
              </a:ext>
            </a:extLst>
          </p:cNvPr>
          <p:cNvSpPr txBox="1"/>
          <p:nvPr/>
        </p:nvSpPr>
        <p:spPr>
          <a:xfrm>
            <a:off x="838200" y="5295900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batteredhope.blogspot.com/2017/12/what-would-you-like-your-superpower-to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FB871C-45F2-D315-2D45-7BADD6BD90AF}"/>
              </a:ext>
            </a:extLst>
          </p:cNvPr>
          <p:cNvSpPr txBox="1"/>
          <p:nvPr/>
        </p:nvSpPr>
        <p:spPr>
          <a:xfrm>
            <a:off x="909320" y="1969799"/>
            <a:ext cx="828108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Associated with a tendency for perfectionism </a:t>
            </a:r>
          </a:p>
          <a:p>
            <a:r>
              <a:rPr lang="en-GB" sz="3600" dirty="0"/>
              <a:t>Counting and controlling calories intake </a:t>
            </a:r>
          </a:p>
          <a:p>
            <a:r>
              <a:rPr lang="en-GB" sz="3600" dirty="0"/>
              <a:t>Holding off puberty and entering adulthood </a:t>
            </a:r>
          </a:p>
        </p:txBody>
      </p:sp>
    </p:spTree>
    <p:extLst>
      <p:ext uri="{BB962C8B-B14F-4D97-AF65-F5344CB8AC3E}">
        <p14:creationId xmlns:p14="http://schemas.microsoft.com/office/powerpoint/2010/main" val="27904461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12ECD-D12D-D491-90DA-BF8DA8BD8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Emotional regulations</a:t>
            </a:r>
          </a:p>
        </p:txBody>
      </p:sp>
      <p:pic>
        <p:nvPicPr>
          <p:cNvPr id="5" name="Content Placeholder 4" descr="A group of people eating food&#10;&#10;Description automatically generated">
            <a:extLst>
              <a:ext uri="{FF2B5EF4-FFF2-40B4-BE49-F238E27FC236}">
                <a16:creationId xmlns:a16="http://schemas.microsoft.com/office/drawing/2014/main" id="{7D01A737-49DC-3A7D-7982-EB09CD3CD1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73614" y="1611442"/>
            <a:ext cx="5880186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97D073-5A25-101A-AF8F-883D64B4C30F}"/>
              </a:ext>
            </a:extLst>
          </p:cNvPr>
          <p:cNvSpPr txBox="1"/>
          <p:nvPr/>
        </p:nvSpPr>
        <p:spPr>
          <a:xfrm>
            <a:off x="403654" y="1911178"/>
            <a:ext cx="4876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Eating not triggered by hunger</a:t>
            </a:r>
          </a:p>
          <a:p>
            <a:endParaRPr lang="en-GB" dirty="0"/>
          </a:p>
          <a:p>
            <a:r>
              <a:rPr lang="en-GB" dirty="0"/>
              <a:t>Emotional eating is related to obesity </a:t>
            </a:r>
          </a:p>
          <a:p>
            <a:endParaRPr lang="en-GB" dirty="0"/>
          </a:p>
          <a:p>
            <a:r>
              <a:rPr lang="en-GB" dirty="0"/>
              <a:t>Vicious circle  in comfort eating, feeling worse after eating </a:t>
            </a:r>
            <a:r>
              <a:rPr lang="en-GB"/>
              <a:t>and further eating  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0639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896</Words>
  <Application>Microsoft Office PowerPoint</Application>
  <PresentationFormat>Widescreen</PresentationFormat>
  <Paragraphs>102</Paragraphs>
  <Slides>19</Slides>
  <Notes>6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BMHP6029  Psychopathological Classifications and Provisions  Week 5 Rehabilitation and  Feeding or Eating Disorders October 2024</vt:lpstr>
      <vt:lpstr>PowerPoint Presentation</vt:lpstr>
      <vt:lpstr>Word association:  what 5 words associate with eating disorders? </vt:lpstr>
      <vt:lpstr>PowerPoint Presentation</vt:lpstr>
      <vt:lpstr>Prevalence and system changes </vt:lpstr>
      <vt:lpstr>PowerPoint Presentation</vt:lpstr>
      <vt:lpstr>Morbidity and Mortality rate </vt:lpstr>
      <vt:lpstr>Overlaps with other mental health conditions</vt:lpstr>
      <vt:lpstr>PowerPoint Presentation</vt:lpstr>
      <vt:lpstr>Clinicians’ perspective </vt:lpstr>
      <vt:lpstr>Treatments and rehabilitation</vt:lpstr>
      <vt:lpstr>Find out more about feeding or eating disorders</vt:lpstr>
      <vt:lpstr>Causes of feeding or eating disorders</vt:lpstr>
      <vt:lpstr>Genetics </vt:lpstr>
      <vt:lpstr>Distorted perception of body image </vt:lpstr>
      <vt:lpstr>Measuring perception of  body image</vt:lpstr>
      <vt:lpstr>Media influence </vt:lpstr>
      <vt:lpstr>Sense of control  </vt:lpstr>
      <vt:lpstr>Emotional regulations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Josephine Chen-Wilson</dc:creator>
  <cp:lastModifiedBy>Alice Clayton</cp:lastModifiedBy>
  <cp:revision>3</cp:revision>
  <dcterms:created xsi:type="dcterms:W3CDTF">2024-10-07T15:50:50Z</dcterms:created>
  <dcterms:modified xsi:type="dcterms:W3CDTF">2025-01-10T11:46:28Z</dcterms:modified>
</cp:coreProperties>
</file>