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493" r:id="rId2"/>
    <p:sldId id="515" r:id="rId3"/>
    <p:sldId id="494" r:id="rId4"/>
    <p:sldId id="495" r:id="rId5"/>
    <p:sldId id="496" r:id="rId6"/>
    <p:sldId id="497" r:id="rId7"/>
    <p:sldId id="499" r:id="rId8"/>
    <p:sldId id="498" r:id="rId9"/>
    <p:sldId id="500" r:id="rId10"/>
    <p:sldId id="501" r:id="rId11"/>
    <p:sldId id="502" r:id="rId12"/>
    <p:sldId id="419" r:id="rId13"/>
    <p:sldId id="503" r:id="rId14"/>
    <p:sldId id="508" r:id="rId15"/>
    <p:sldId id="510" r:id="rId16"/>
    <p:sldId id="513" r:id="rId17"/>
    <p:sldId id="504" r:id="rId18"/>
    <p:sldId id="505" r:id="rId19"/>
    <p:sldId id="506" r:id="rId20"/>
    <p:sldId id="514" r:id="rId21"/>
    <p:sldId id="507" r:id="rId22"/>
    <p:sldId id="389" r:id="rId23"/>
    <p:sldId id="387" r:id="rId24"/>
    <p:sldId id="391" r:id="rId25"/>
    <p:sldId id="392" r:id="rId26"/>
    <p:sldId id="422" r:id="rId27"/>
    <p:sldId id="341" r:id="rId28"/>
    <p:sldId id="511" r:id="rId29"/>
    <p:sldId id="512" r:id="rId3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4D65F4-1631-4876-975C-12780A611639}" v="47" dt="2025-09-25T20:45:06.7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288" autoAdjust="0"/>
    <p:restoredTop sz="96101" autoAdjust="0"/>
  </p:normalViewPr>
  <p:slideViewPr>
    <p:cSldViewPr>
      <p:cViewPr varScale="1">
        <p:scale>
          <a:sx n="82" d="100"/>
          <a:sy n="82" d="100"/>
        </p:scale>
        <p:origin x="780" y="-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12</a:t>
            </a:fld>
            <a:endParaRPr lang="en-US" dirty="0"/>
          </a:p>
        </p:txBody>
      </p:sp>
    </p:spTree>
    <p:extLst>
      <p:ext uri="{BB962C8B-B14F-4D97-AF65-F5344CB8AC3E}">
        <p14:creationId xmlns:p14="http://schemas.microsoft.com/office/powerpoint/2010/main" val="21672329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22</a:t>
            </a:fld>
            <a:endParaRPr lang="en-US" dirty="0"/>
          </a:p>
        </p:txBody>
      </p:sp>
    </p:spTree>
    <p:extLst>
      <p:ext uri="{BB962C8B-B14F-4D97-AF65-F5344CB8AC3E}">
        <p14:creationId xmlns:p14="http://schemas.microsoft.com/office/powerpoint/2010/main" val="31942813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23</a:t>
            </a:fld>
            <a:endParaRPr lang="en-US" dirty="0"/>
          </a:p>
        </p:txBody>
      </p:sp>
    </p:spTree>
    <p:extLst>
      <p:ext uri="{BB962C8B-B14F-4D97-AF65-F5344CB8AC3E}">
        <p14:creationId xmlns:p14="http://schemas.microsoft.com/office/powerpoint/2010/main" val="12461555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24</a:t>
            </a:fld>
            <a:endParaRPr lang="en-US" dirty="0"/>
          </a:p>
        </p:txBody>
      </p:sp>
    </p:spTree>
    <p:extLst>
      <p:ext uri="{BB962C8B-B14F-4D97-AF65-F5344CB8AC3E}">
        <p14:creationId xmlns:p14="http://schemas.microsoft.com/office/powerpoint/2010/main" val="32449988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25</a:t>
            </a:fld>
            <a:endParaRPr lang="en-US" dirty="0"/>
          </a:p>
        </p:txBody>
      </p:sp>
    </p:spTree>
    <p:extLst>
      <p:ext uri="{BB962C8B-B14F-4D97-AF65-F5344CB8AC3E}">
        <p14:creationId xmlns:p14="http://schemas.microsoft.com/office/powerpoint/2010/main" val="3088564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26</a:t>
            </a:fld>
            <a:endParaRPr lang="en-US" dirty="0"/>
          </a:p>
        </p:txBody>
      </p:sp>
    </p:spTree>
    <p:extLst>
      <p:ext uri="{BB962C8B-B14F-4D97-AF65-F5344CB8AC3E}">
        <p14:creationId xmlns:p14="http://schemas.microsoft.com/office/powerpoint/2010/main" val="26099552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03/10/2025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03/10/2025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03/10/2025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03/10/2025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03/10/2025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03/10/2025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03/10/2025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03/10/2025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03/10/2025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03/10/2025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03/10/2025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03/10/2025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4556787" y="3720781"/>
            <a:ext cx="4899667" cy="1235066"/>
          </a:xfrm>
        </p:spPr>
        <p:txBody>
          <a:bodyPr/>
          <a:lstStyle/>
          <a:p>
            <a:pPr eaLnBrk="1" hangingPunct="1"/>
            <a:r>
              <a:rPr sz="2000" dirty="0"/>
              <a:t>Week 1: Session 2: BI Concepts, Applications &amp; Architecture</a:t>
            </a:r>
          </a:p>
        </p:txBody>
      </p:sp>
      <p:sp>
        <p:nvSpPr>
          <p:cNvPr id="6147" name="Subtitle 4"/>
          <p:cNvSpPr>
            <a:spLocks noGrp="1"/>
          </p:cNvSpPr>
          <p:nvPr>
            <p:ph type="subTitle" idx="1"/>
          </p:nvPr>
        </p:nvSpPr>
        <p:spPr>
          <a:xfrm>
            <a:off x="786110" y="980728"/>
            <a:ext cx="7786742" cy="2592288"/>
          </a:xfrm>
        </p:spPr>
        <p:txBody>
          <a:bodyPr/>
          <a:lstStyle/>
          <a:p>
            <a:pPr eaLnBrk="1" hangingPunct="1"/>
            <a:r>
              <a:rPr dirty="0"/>
              <a:t>Data Handling &amp; Business Intelligence 
LCBB5014</a:t>
            </a: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528638" y="538163"/>
            <a:ext cx="8229600" cy="706437"/>
          </a:xfrm>
        </p:spPr>
        <p:txBody>
          <a:bodyPr/>
          <a:lstStyle/>
          <a:p>
            <a:pPr eaLnBrk="1" hangingPunct="1"/>
            <a:r>
              <a:rPr lang="en-GB" altLang="en-US" sz="3200" b="1"/>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03/10/2025</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684212" y="1490007"/>
            <a:ext cx="7775575" cy="3877985"/>
          </a:xfrm>
          <a:prstGeom prst="rect">
            <a:avLst/>
          </a:prstGeom>
        </p:spPr>
        <p:txBody>
          <a:bodyPr>
            <a:spAutoFit/>
          </a:bodyPr>
          <a:lstStyle/>
          <a:p>
            <a:pPr algn="just" eaLnBrk="1" hangingPunct="1">
              <a:buFont typeface="Arial" panose="020B0604020202020204" pitchFamily="34" charset="0"/>
              <a:buNone/>
              <a:defRPr/>
            </a:pPr>
            <a:r>
              <a:rPr lang="en-GB" sz="2400" dirty="0">
                <a:latin typeface="+mn-lt"/>
              </a:rPr>
              <a:t>By the end of this session, students should be aware of: </a:t>
            </a:r>
          </a:p>
          <a:p>
            <a:pPr algn="just" eaLnBrk="1" hangingPunct="1">
              <a:buFont typeface="Arial" panose="020B0604020202020204" pitchFamily="34" charset="0"/>
              <a:buNone/>
              <a:defRPr/>
            </a:pPr>
            <a:endParaRPr lang="en-GB" sz="2400" dirty="0">
              <a:latin typeface="+mn-lt"/>
            </a:endParaRPr>
          </a:p>
          <a:p>
            <a:pPr marL="342900" indent="-342900" eaLnBrk="1" hangingPunct="1">
              <a:buFont typeface="Arial" panose="020B0604020202020204" pitchFamily="34" charset="0"/>
              <a:buChar char="•"/>
              <a:defRPr/>
            </a:pPr>
            <a:r>
              <a:rPr lang="en-GB" sz="2200" dirty="0">
                <a:latin typeface="+mn-lt"/>
              </a:rPr>
              <a:t>Business Intelligence (recap)? </a:t>
            </a:r>
          </a:p>
          <a:p>
            <a:pPr marL="342900" indent="-342900" eaLnBrk="1" hangingPunct="1">
              <a:buFont typeface="Arial" panose="020B0604020202020204" pitchFamily="34" charset="0"/>
              <a:buChar char="•"/>
              <a:defRPr/>
            </a:pPr>
            <a:r>
              <a:rPr lang="en-GB" sz="2200" dirty="0">
                <a:latin typeface="+mn-lt"/>
              </a:rPr>
              <a:t>BI Tools &amp; BI Applications</a:t>
            </a:r>
          </a:p>
          <a:p>
            <a:pPr marL="342900" indent="-342900" eaLnBrk="1" hangingPunct="1">
              <a:buFont typeface="Arial" panose="020B0604020202020204" pitchFamily="34" charset="0"/>
              <a:buChar char="•"/>
              <a:defRPr/>
            </a:pPr>
            <a:r>
              <a:rPr lang="en-GB" sz="2200" dirty="0">
                <a:latin typeface="+mn-lt"/>
              </a:rPr>
              <a:t>BI Architecture </a:t>
            </a:r>
          </a:p>
          <a:p>
            <a:pPr marL="342900" indent="-342900" eaLnBrk="1" hangingPunct="1">
              <a:buFont typeface="Arial" panose="020B0604020202020204" pitchFamily="34" charset="0"/>
              <a:buChar char="•"/>
              <a:defRPr/>
            </a:pPr>
            <a:r>
              <a:rPr lang="en-GB" sz="2200" dirty="0">
                <a:latin typeface="+mn-lt"/>
              </a:rPr>
              <a:t>Components of BI System</a:t>
            </a:r>
          </a:p>
          <a:p>
            <a:pPr marL="342900" indent="-342900" eaLnBrk="1" hangingPunct="1">
              <a:buFont typeface="Arial" panose="020B0604020202020204" pitchFamily="34" charset="0"/>
              <a:buChar char="•"/>
              <a:defRPr/>
            </a:pPr>
            <a:r>
              <a:rPr lang="en-GB" sz="2200" dirty="0">
                <a:latin typeface="+mn-lt"/>
              </a:rPr>
              <a:t>Cycle of a BI Analysis </a:t>
            </a:r>
          </a:p>
          <a:p>
            <a:pPr marL="342900" indent="-342900" eaLnBrk="1" hangingPunct="1">
              <a:buFont typeface="Arial" panose="020B0604020202020204" pitchFamily="34" charset="0"/>
              <a:buChar char="•"/>
              <a:defRPr/>
            </a:pPr>
            <a:r>
              <a:rPr lang="en-GB" sz="2200" dirty="0">
                <a:latin typeface="+mn-lt"/>
              </a:rPr>
              <a:t>Development of a BI System </a:t>
            </a:r>
          </a:p>
          <a:p>
            <a:pPr marL="342900" indent="-342900" eaLnBrk="1" hangingPunct="1">
              <a:buFont typeface="Arial" panose="020B0604020202020204" pitchFamily="34" charset="0"/>
              <a:buChar char="•"/>
              <a:defRPr/>
            </a:pPr>
            <a:r>
              <a:rPr lang="en-GB" sz="2200" dirty="0">
                <a:latin typeface="+mn-lt"/>
              </a:rPr>
              <a:t>Business Environment &amp; BPRS model </a:t>
            </a:r>
          </a:p>
          <a:p>
            <a:pPr marL="342900" indent="-342900" eaLnBrk="1" hangingPunct="1">
              <a:buFont typeface="Arial" panose="020B0604020202020204" pitchFamily="34" charset="0"/>
              <a:buChar char="•"/>
              <a:defRPr/>
            </a:pPr>
            <a:r>
              <a:rPr lang="en-GB" sz="2200" dirty="0">
                <a:latin typeface="+mn-lt"/>
              </a:rPr>
              <a:t>Intelligence Creation, Use and BI Governance </a:t>
            </a:r>
          </a:p>
          <a:p>
            <a:pPr marL="342900" indent="-342900" eaLnBrk="1" hangingPunct="1">
              <a:buFont typeface="Arial" panose="020B0604020202020204" pitchFamily="34" charset="0"/>
              <a:buChar char="•"/>
              <a:defRPr/>
            </a:pPr>
            <a:r>
              <a:rPr lang="en-GB" sz="2200" dirty="0">
                <a:latin typeface="+mn-lt"/>
              </a:rPr>
              <a:t>References</a:t>
            </a:r>
          </a:p>
        </p:txBody>
      </p:sp>
    </p:spTree>
    <p:extLst>
      <p:ext uri="{BB962C8B-B14F-4D97-AF65-F5344CB8AC3E}">
        <p14:creationId xmlns:p14="http://schemas.microsoft.com/office/powerpoint/2010/main" val="40652654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r>
              <a:rPr sz="2000"/>
              <a:t>02/10/2024</a:t>
            </a:r>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sz="2000"/>
              <a:t>3</a:t>
            </a:r>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736600" y="692696"/>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dirty="0"/>
              <a:t>What is Business Intelligence?</a:t>
            </a:r>
          </a:p>
        </p:txBody>
      </p:sp>
      <p:sp>
        <p:nvSpPr>
          <p:cNvPr id="2" name="Rectangle 1">
            <a:extLst>
              <a:ext uri="{FF2B5EF4-FFF2-40B4-BE49-F238E27FC236}">
                <a16:creationId xmlns:a16="http://schemas.microsoft.com/office/drawing/2014/main" id="{F3E0C9D6-51E5-3F37-D24F-0CD45D7C46A0}"/>
              </a:ext>
            </a:extLst>
          </p:cNvPr>
          <p:cNvSpPr>
            <a:spLocks noChangeArrowheads="1"/>
          </p:cNvSpPr>
          <p:nvPr/>
        </p:nvSpPr>
        <p:spPr bwMode="auto">
          <a:xfrm>
            <a:off x="1007269" y="1772816"/>
            <a:ext cx="7129462"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spcBef>
                <a:spcPct val="0"/>
              </a:spcBef>
              <a:spcAft>
                <a:spcPct val="0"/>
              </a:spcAft>
              <a:buClrTx/>
              <a:buSzTx/>
              <a:buFont typeface="Wingdings" panose="05000000000000000000" pitchFamily="2" charset="2"/>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BI</a:t>
            </a:r>
            <a:r>
              <a:rPr kumimoji="0" lang="en-US" altLang="en-US" sz="1800" b="0" i="0" u="none" strike="noStrike" cap="none" normalizeH="0" baseline="0" dirty="0">
                <a:ln>
                  <a:noFill/>
                </a:ln>
                <a:solidFill>
                  <a:schemeClr val="tx1"/>
                </a:solidFill>
                <a:effectLst/>
                <a:latin typeface="Arial" panose="020B0604020202020204" pitchFamily="34" charset="0"/>
              </a:rPr>
              <a:t> is the use of IT tools and applications to </a:t>
            </a:r>
            <a:r>
              <a:rPr kumimoji="0" lang="en-US" altLang="en-US" sz="1800" b="1" i="0" u="none" strike="noStrike" cap="none" normalizeH="0" baseline="0" dirty="0">
                <a:ln>
                  <a:noFill/>
                </a:ln>
                <a:solidFill>
                  <a:schemeClr val="tx1"/>
                </a:solidFill>
                <a:effectLst/>
                <a:latin typeface="Arial" panose="020B0604020202020204" pitchFamily="34" charset="0"/>
              </a:rPr>
              <a:t>analyse organisational data</a:t>
            </a:r>
            <a:r>
              <a:rPr kumimoji="0" lang="en-US" altLang="en-US" sz="1800" b="0" i="0" u="none" strike="noStrike" cap="none" normalizeH="0" baseline="0" dirty="0">
                <a:ln>
                  <a:noFill/>
                </a:ln>
                <a:solidFill>
                  <a:schemeClr val="tx1"/>
                </a:solidFill>
                <a:effectLst/>
                <a:latin typeface="Arial" panose="020B0604020202020204" pitchFamily="34" charset="0"/>
              </a:rPr>
              <a:t> and share insights with decision-makers.</a:t>
            </a:r>
          </a:p>
          <a:p>
            <a:pPr marL="285750" marR="0" lvl="0" indent="-285750" algn="l" defTabSz="914400" rtl="0" eaLnBrk="0" fontAlgn="base" latinLnBrk="0" hangingPunct="0">
              <a:spcBef>
                <a:spcPct val="0"/>
              </a:spcBef>
              <a:spcAft>
                <a:spcPct val="0"/>
              </a:spcAft>
              <a:buClrTx/>
              <a:buSzTx/>
              <a:buFont typeface="Wingdings" panose="05000000000000000000" pitchFamily="2" charset="2"/>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It combines methods for </a:t>
            </a:r>
            <a:r>
              <a:rPr kumimoji="0" lang="en-US" altLang="en-US" sz="1800" b="1" i="0" u="none" strike="noStrike" cap="none" normalizeH="0" baseline="0" dirty="0">
                <a:ln>
                  <a:noFill/>
                </a:ln>
                <a:solidFill>
                  <a:schemeClr val="tx1"/>
                </a:solidFill>
                <a:effectLst/>
                <a:latin typeface="Arial" panose="020B0604020202020204" pitchFamily="34" charset="0"/>
              </a:rPr>
              <a:t>collecting, analysing, and reporting information</a:t>
            </a:r>
            <a:r>
              <a:rPr kumimoji="0" lang="en-US" altLang="en-US" sz="1800" b="0" i="0" u="none" strike="noStrike" cap="none" normalizeH="0" baseline="0" dirty="0">
                <a:ln>
                  <a:noFill/>
                </a:ln>
                <a:solidFill>
                  <a:schemeClr val="tx1"/>
                </a:solidFill>
                <a:effectLst/>
                <a:latin typeface="Arial" panose="020B0604020202020204" pitchFamily="34" charset="0"/>
              </a:rPr>
              <a:t> about performance and the business environment.</a:t>
            </a:r>
          </a:p>
          <a:p>
            <a:pPr marL="285750" marR="0" lvl="0" indent="-285750" algn="l" defTabSz="914400" rtl="0" eaLnBrk="0" fontAlgn="base" latinLnBrk="0" hangingPunct="0">
              <a:spcBef>
                <a:spcPct val="0"/>
              </a:spcBef>
              <a:spcAft>
                <a:spcPct val="0"/>
              </a:spcAft>
              <a:buClrTx/>
              <a:buSzTx/>
              <a:buFont typeface="Wingdings" panose="05000000000000000000" pitchFamily="2" charset="2"/>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BI solutions are a </a:t>
            </a:r>
            <a:r>
              <a:rPr kumimoji="0" lang="en-US" altLang="en-US" sz="1800" b="1" i="0" u="none" strike="noStrike" cap="none" normalizeH="0" baseline="0" dirty="0">
                <a:ln>
                  <a:noFill/>
                </a:ln>
                <a:solidFill>
                  <a:schemeClr val="tx1"/>
                </a:solidFill>
                <a:effectLst/>
                <a:latin typeface="Arial" panose="020B0604020202020204" pitchFamily="34" charset="0"/>
              </a:rPr>
              <a:t>top priority for organisations</a:t>
            </a:r>
            <a:r>
              <a:rPr kumimoji="0" lang="en-US" altLang="en-US" sz="1800" b="0" i="0" u="none" strike="noStrike" cap="none" normalizeH="0" baseline="0" dirty="0">
                <a:ln>
                  <a:noFill/>
                </a:ln>
                <a:solidFill>
                  <a:schemeClr val="tx1"/>
                </a:solidFill>
                <a:effectLst/>
                <a:latin typeface="Arial" panose="020B0604020202020204" pitchFamily="34" charset="0"/>
              </a:rPr>
              <a:t> seeking data-driven decision-making.</a:t>
            </a:r>
          </a:p>
        </p:txBody>
      </p:sp>
    </p:spTree>
    <p:extLst>
      <p:ext uri="{BB962C8B-B14F-4D97-AF65-F5344CB8AC3E}">
        <p14:creationId xmlns:p14="http://schemas.microsoft.com/office/powerpoint/2010/main" val="1095150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r>
              <a:rPr sz="2000"/>
              <a:t>02/10/2024</a:t>
            </a:r>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sz="2000"/>
              <a:t>4</a:t>
            </a:r>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sz="2000"/>
              <a:t>What is Business Intelligence?</a:t>
            </a:r>
          </a:p>
        </p:txBody>
      </p:sp>
      <p:pic>
        <p:nvPicPr>
          <p:cNvPr id="2" name="Picture 1">
            <a:extLst>
              <a:ext uri="{FF2B5EF4-FFF2-40B4-BE49-F238E27FC236}">
                <a16:creationId xmlns:a16="http://schemas.microsoft.com/office/drawing/2014/main" id="{6DA0D287-2EEE-F444-B3A4-1356A9ADCC9B}"/>
              </a:ext>
            </a:extLst>
          </p:cNvPr>
          <p:cNvPicPr>
            <a:picLocks noChangeAspect="1"/>
          </p:cNvPicPr>
          <p:nvPr/>
        </p:nvPicPr>
        <p:blipFill>
          <a:blip r:embed="rId2"/>
          <a:stretch>
            <a:fillRect/>
          </a:stretch>
        </p:blipFill>
        <p:spPr>
          <a:xfrm>
            <a:off x="1115616" y="946394"/>
            <a:ext cx="6912768" cy="3906490"/>
          </a:xfrm>
          <a:prstGeom prst="rect">
            <a:avLst/>
          </a:prstGeom>
        </p:spPr>
      </p:pic>
      <p:sp>
        <p:nvSpPr>
          <p:cNvPr id="4" name="Rectangle 3">
            <a:extLst>
              <a:ext uri="{FF2B5EF4-FFF2-40B4-BE49-F238E27FC236}">
                <a16:creationId xmlns:a16="http://schemas.microsoft.com/office/drawing/2014/main" id="{E3254536-068B-F54A-8D79-E77A49531B2B}"/>
              </a:ext>
            </a:extLst>
          </p:cNvPr>
          <p:cNvSpPr/>
          <p:nvPr/>
        </p:nvSpPr>
        <p:spPr>
          <a:xfrm>
            <a:off x="-252536" y="5118773"/>
            <a:ext cx="9252520" cy="400110"/>
          </a:xfrm>
          <a:prstGeom prst="rect">
            <a:avLst/>
          </a:prstGeom>
        </p:spPr>
        <p:txBody>
          <a:bodyPr wrap="square">
            <a:spAutoFit/>
          </a:bodyPr>
          <a:lstStyle/>
          <a:p>
            <a:pPr lvl="1">
              <a:defRPr/>
            </a:pPr>
            <a:r>
              <a:rPr sz="2000"/>
              <a:t>“Business intelligence is what business people see via tools and dashboards”</a:t>
            </a:r>
          </a:p>
        </p:txBody>
      </p:sp>
    </p:spTree>
    <p:extLst>
      <p:ext uri="{BB962C8B-B14F-4D97-AF65-F5344CB8AC3E}">
        <p14:creationId xmlns:p14="http://schemas.microsoft.com/office/powerpoint/2010/main" val="7778140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r>
              <a:rPr sz="2000"/>
              <a:t>02/10/2024</a:t>
            </a:r>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sz="2000"/>
              <a:t>5</a:t>
            </a:r>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sz="2000"/>
              <a:t>BI Tools</a:t>
            </a:r>
          </a:p>
        </p:txBody>
      </p:sp>
      <p:sp>
        <p:nvSpPr>
          <p:cNvPr id="4" name="TextBox 3">
            <a:extLst>
              <a:ext uri="{FF2B5EF4-FFF2-40B4-BE49-F238E27FC236}">
                <a16:creationId xmlns:a16="http://schemas.microsoft.com/office/drawing/2014/main" id="{1C543878-145B-1A8D-B8A2-F90B827B1FB1}"/>
              </a:ext>
            </a:extLst>
          </p:cNvPr>
          <p:cNvSpPr txBox="1"/>
          <p:nvPr/>
        </p:nvSpPr>
        <p:spPr>
          <a:xfrm>
            <a:off x="250825" y="1124744"/>
            <a:ext cx="8389627" cy="347787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BI tools</a:t>
            </a:r>
            <a:r>
              <a:rPr kumimoji="0" lang="en-US" altLang="en-US" sz="2000" b="0" i="0" u="none" strike="noStrike" cap="none" normalizeH="0" baseline="0" dirty="0">
                <a:ln>
                  <a:noFill/>
                </a:ln>
                <a:solidFill>
                  <a:schemeClr val="tx1"/>
                </a:solidFill>
                <a:effectLst/>
                <a:latin typeface="Arial" panose="020B0604020202020204" pitchFamily="34" charset="0"/>
              </a:rPr>
              <a:t> help managers turn data into actionable insights for decision-making.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Tools range from </a:t>
            </a:r>
            <a:r>
              <a:rPr kumimoji="0" lang="en-US" altLang="en-US" sz="2000" b="1" i="0" u="none" strike="noStrike" cap="none" normalizeH="0" baseline="0" dirty="0">
                <a:ln>
                  <a:noFill/>
                </a:ln>
                <a:solidFill>
                  <a:schemeClr val="tx1"/>
                </a:solidFill>
                <a:effectLst/>
                <a:latin typeface="Arial" panose="020B0604020202020204" pitchFamily="34" charset="0"/>
              </a:rPr>
              <a:t>basic</a:t>
            </a:r>
            <a:r>
              <a:rPr kumimoji="0" lang="en-US" altLang="en-US" sz="2000" b="0" i="0" u="none" strike="noStrike" cap="none" normalizeH="0" baseline="0" dirty="0">
                <a:ln>
                  <a:noFill/>
                </a:ln>
                <a:solidFill>
                  <a:schemeClr val="tx1"/>
                </a:solidFill>
                <a:effectLst/>
                <a:latin typeface="Arial" panose="020B0604020202020204" pitchFamily="34" charset="0"/>
              </a:rPr>
              <a:t> (e.g., Excel) to </a:t>
            </a:r>
            <a:r>
              <a:rPr kumimoji="0" lang="en-US" altLang="en-US" sz="2000" b="1" i="0" u="none" strike="noStrike" cap="none" normalizeH="0" baseline="0" dirty="0">
                <a:ln>
                  <a:noFill/>
                </a:ln>
                <a:solidFill>
                  <a:schemeClr val="tx1"/>
                </a:solidFill>
                <a:effectLst/>
                <a:latin typeface="Arial" panose="020B0604020202020204" pitchFamily="34" charset="0"/>
              </a:rPr>
              <a:t>advanced platforms</a:t>
            </a:r>
            <a:r>
              <a:rPr kumimoji="0" lang="en-US" altLang="en-US" sz="2000" b="0" i="0" u="none" strike="noStrike" cap="none" normalizeH="0" baseline="0" dirty="0">
                <a:ln>
                  <a:noFill/>
                </a:ln>
                <a:solidFill>
                  <a:schemeClr val="tx1"/>
                </a:solidFill>
                <a:effectLst/>
                <a:latin typeface="Arial" panose="020B0604020202020204" pitchFamily="34" charset="0"/>
              </a:rPr>
              <a:t> with AI, dashboards, and predictive analytics.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Common BI tools include:</a:t>
            </a:r>
          </a:p>
          <a:p>
            <a:pPr marL="800100" lvl="1" indent="-342900">
              <a:buFont typeface="Courier New" panose="02070309020205020404" pitchFamily="49" charset="0"/>
              <a:buChar char="o"/>
            </a:pPr>
            <a:r>
              <a:rPr kumimoji="0" lang="en-US" altLang="en-US" sz="2000" b="1" i="0" u="none" strike="noStrike" cap="none" normalizeH="0" baseline="0" dirty="0">
                <a:ln>
                  <a:noFill/>
                </a:ln>
                <a:solidFill>
                  <a:schemeClr val="tx1"/>
                </a:solidFill>
                <a:effectLst/>
                <a:latin typeface="Arial" panose="020B0604020202020204" pitchFamily="34" charset="0"/>
              </a:rPr>
              <a:t>Data Warehousing &amp; OLAP</a:t>
            </a:r>
            <a:r>
              <a:rPr kumimoji="0" lang="en-US" altLang="en-US" sz="2000" b="0" i="0" u="none" strike="noStrike" cap="none" normalizeH="0" baseline="0" dirty="0">
                <a:ln>
                  <a:noFill/>
                </a:ln>
                <a:solidFill>
                  <a:schemeClr val="tx1"/>
                </a:solidFill>
                <a:effectLst/>
                <a:latin typeface="Arial" panose="020B0604020202020204" pitchFamily="34" charset="0"/>
              </a:rPr>
              <a:t> (Snowflake, BigQuery)</a:t>
            </a:r>
          </a:p>
          <a:p>
            <a:pPr marL="800100" lvl="1" indent="-342900">
              <a:buFont typeface="Courier New" panose="02070309020205020404" pitchFamily="49" charset="0"/>
              <a:buChar char="o"/>
            </a:pPr>
            <a:r>
              <a:rPr kumimoji="0" lang="en-US" altLang="en-US" sz="2000" b="1" i="0" u="none" strike="noStrike" cap="none" normalizeH="0" baseline="0" dirty="0">
                <a:ln>
                  <a:noFill/>
                </a:ln>
                <a:solidFill>
                  <a:schemeClr val="tx1"/>
                </a:solidFill>
                <a:effectLst/>
                <a:latin typeface="Arial" panose="020B0604020202020204" pitchFamily="34" charset="0"/>
              </a:rPr>
              <a:t>Dashboards &amp; Visualisation</a:t>
            </a:r>
            <a:r>
              <a:rPr kumimoji="0" lang="en-US" altLang="en-US" sz="2000" b="0" i="0" u="none" strike="noStrike" cap="none" normalizeH="0" baseline="0" dirty="0">
                <a:ln>
                  <a:noFill/>
                </a:ln>
                <a:solidFill>
                  <a:schemeClr val="tx1"/>
                </a:solidFill>
                <a:effectLst/>
                <a:latin typeface="Arial" panose="020B0604020202020204" pitchFamily="34" charset="0"/>
              </a:rPr>
              <a:t> (Power BI, Tableau, Qlik)</a:t>
            </a:r>
          </a:p>
          <a:p>
            <a:pPr marL="800100" lvl="1" indent="-342900">
              <a:buFont typeface="Courier New" panose="02070309020205020404" pitchFamily="49" charset="0"/>
              <a:buChar char="o"/>
            </a:pPr>
            <a:r>
              <a:rPr kumimoji="0" lang="en-US" altLang="en-US" sz="2000" b="1" i="0" u="none" strike="noStrike" cap="none" normalizeH="0" baseline="0" dirty="0">
                <a:ln>
                  <a:noFill/>
                </a:ln>
                <a:solidFill>
                  <a:schemeClr val="tx1"/>
                </a:solidFill>
                <a:effectLst/>
                <a:latin typeface="Arial" panose="020B0604020202020204" pitchFamily="34" charset="0"/>
              </a:rPr>
              <a:t>Conversational &amp; AI-Driven BI</a:t>
            </a:r>
            <a:r>
              <a:rPr kumimoji="0" lang="en-US" altLang="en-US" sz="2000" b="0" i="0" u="none" strike="noStrike" cap="none" normalizeH="0" baseline="0" dirty="0">
                <a:ln>
                  <a:noFill/>
                </a:ln>
                <a:solidFill>
                  <a:schemeClr val="tx1"/>
                </a:solidFill>
                <a:effectLst/>
                <a:latin typeface="Arial" panose="020B0604020202020204" pitchFamily="34" charset="0"/>
              </a:rPr>
              <a:t> (ThoughtSpot, Tableau GPT)</a:t>
            </a:r>
          </a:p>
          <a:p>
            <a:pPr marL="800100" lvl="1" indent="-342900">
              <a:buFont typeface="Courier New" panose="02070309020205020404" pitchFamily="49" charset="0"/>
              <a:buChar char="o"/>
            </a:pPr>
            <a:r>
              <a:rPr kumimoji="0" lang="en-US" altLang="en-US" sz="2000" b="1" i="0" u="none" strike="noStrike" cap="none" normalizeH="0" baseline="0" dirty="0">
                <a:ln>
                  <a:noFill/>
                </a:ln>
                <a:solidFill>
                  <a:schemeClr val="tx1"/>
                </a:solidFill>
                <a:effectLst/>
                <a:latin typeface="Arial" panose="020B0604020202020204" pitchFamily="34" charset="0"/>
              </a:rPr>
              <a:t>Social &amp; Web Analytics</a:t>
            </a:r>
            <a:r>
              <a:rPr kumimoji="0" lang="en-US" altLang="en-US" sz="2000" b="0" i="0" u="none" strike="noStrike" cap="none" normalizeH="0" baseline="0" dirty="0">
                <a:ln>
                  <a:noFill/>
                </a:ln>
                <a:solidFill>
                  <a:schemeClr val="tx1"/>
                </a:solidFill>
                <a:effectLst/>
                <a:latin typeface="Arial" panose="020B0604020202020204" pitchFamily="34" charset="0"/>
              </a:rPr>
              <a:t> for customer insights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Example: </a:t>
            </a:r>
            <a:r>
              <a:rPr kumimoji="0" lang="en-US" altLang="en-US" sz="2000" b="0" i="1" u="none" strike="noStrike" cap="none" normalizeH="0" baseline="0" dirty="0">
                <a:ln>
                  <a:noFill/>
                </a:ln>
                <a:solidFill>
                  <a:schemeClr val="tx1"/>
                </a:solidFill>
                <a:effectLst/>
                <a:latin typeface="Arial" panose="020B0604020202020204" pitchFamily="34" charset="0"/>
              </a:rPr>
              <a:t>Power BI integrates live data and AI features, enabling real-time decisions.</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77358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r>
              <a:rPr sz="2000"/>
              <a:t>02/10/2024</a:t>
            </a:r>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sz="2000"/>
              <a:t>6</a:t>
            </a:r>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dirty="0"/>
              <a:t>BI Applications</a:t>
            </a:r>
          </a:p>
        </p:txBody>
      </p:sp>
      <p:sp>
        <p:nvSpPr>
          <p:cNvPr id="7" name="Rectangle 6">
            <a:extLst>
              <a:ext uri="{FF2B5EF4-FFF2-40B4-BE49-F238E27FC236}">
                <a16:creationId xmlns:a16="http://schemas.microsoft.com/office/drawing/2014/main" id="{16FB2E30-C234-EC4F-8DB4-C7F1221385C7}"/>
              </a:ext>
            </a:extLst>
          </p:cNvPr>
          <p:cNvSpPr/>
          <p:nvPr/>
        </p:nvSpPr>
        <p:spPr>
          <a:xfrm>
            <a:off x="539750" y="1564084"/>
            <a:ext cx="8064500" cy="2554545"/>
          </a:xfrm>
          <a:prstGeom prst="rect">
            <a:avLst/>
          </a:prstGeom>
        </p:spPr>
        <p:txBody>
          <a:bodyPr>
            <a:spAutoFit/>
          </a:bodyPr>
          <a:lstStyle/>
          <a:p>
            <a:pPr marL="342900" indent="-342900" algn="just">
              <a:buFont typeface="Wingdings" panose="05000000000000000000" pitchFamily="2" charset="2"/>
              <a:buChar char="§"/>
            </a:pPr>
            <a:r>
              <a:rPr sz="2000" dirty="0"/>
              <a:t>BI tools are required in almost all industries and functions 
The nature of the information and the speed of action may be different across businesses, but every manager today needs access to BI tools to have up-to-date metrics about business performance 
Businesses need to embed new insights into their operating processes to ensure that their activities continue to evolve with more efficient practices</a:t>
            </a:r>
          </a:p>
        </p:txBody>
      </p:sp>
    </p:spTree>
    <p:extLst>
      <p:ext uri="{BB962C8B-B14F-4D97-AF65-F5344CB8AC3E}">
        <p14:creationId xmlns:p14="http://schemas.microsoft.com/office/powerpoint/2010/main" val="2687723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r>
              <a:rPr sz="2000"/>
              <a:t>02/10/2024</a:t>
            </a:r>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sz="2000"/>
              <a:t>7</a:t>
            </a:r>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dirty="0"/>
              <a:t>BI Applications </a:t>
            </a:r>
          </a:p>
        </p:txBody>
      </p:sp>
      <p:sp>
        <p:nvSpPr>
          <p:cNvPr id="6" name="Rectangle 5">
            <a:extLst>
              <a:ext uri="{FF2B5EF4-FFF2-40B4-BE49-F238E27FC236}">
                <a16:creationId xmlns:a16="http://schemas.microsoft.com/office/drawing/2014/main" id="{69A95897-2526-CC4E-A149-C1894C367E28}"/>
              </a:ext>
            </a:extLst>
          </p:cNvPr>
          <p:cNvSpPr/>
          <p:nvPr/>
        </p:nvSpPr>
        <p:spPr>
          <a:xfrm>
            <a:off x="575655" y="980728"/>
            <a:ext cx="7992690" cy="4093428"/>
          </a:xfrm>
          <a:prstGeom prst="rect">
            <a:avLst/>
          </a:prstGeom>
        </p:spPr>
        <p:txBody>
          <a:bodyPr wrap="square">
            <a:spAutoFit/>
          </a:bodyPr>
          <a:lstStyle/>
          <a:p>
            <a:pPr marL="342900" indent="-342900" algn="just">
              <a:buFont typeface="Wingdings" panose="05000000000000000000" pitchFamily="2" charset="2"/>
              <a:buChar char="§"/>
            </a:pPr>
            <a:r>
              <a:rPr sz="2000" dirty="0">
                <a:solidFill>
                  <a:srgbClr val="FF0000"/>
                </a:solidFill>
              </a:rPr>
              <a:t>Customer Relationship Management</a:t>
            </a:r>
            <a:r>
              <a:rPr sz="2000" dirty="0"/>
              <a:t>: BI applications can impact many aspects of marketing: </a:t>
            </a:r>
            <a:endParaRPr lang="en-GB" sz="2000" dirty="0"/>
          </a:p>
          <a:p>
            <a:pPr algn="just"/>
            <a:endParaRPr lang="en-GB" sz="2000" dirty="0"/>
          </a:p>
          <a:p>
            <a:pPr algn="just"/>
            <a:r>
              <a:rPr lang="en-GB" sz="2000" dirty="0"/>
              <a:t>Examples include: </a:t>
            </a:r>
            <a:r>
              <a:rPr sz="2000" dirty="0" err="1"/>
              <a:t>Maximise</a:t>
            </a:r>
            <a:r>
              <a:rPr sz="2000" dirty="0"/>
              <a:t> the return on marketing campaigns</a:t>
            </a:r>
            <a:r>
              <a:rPr lang="en-GB" sz="2000" dirty="0"/>
              <a:t>; </a:t>
            </a:r>
            <a:r>
              <a:rPr sz="2000" dirty="0"/>
              <a:t>Improve customer retention</a:t>
            </a:r>
            <a:r>
              <a:rPr lang="en-GB" sz="2000" dirty="0"/>
              <a:t>;</a:t>
            </a:r>
            <a:r>
              <a:rPr sz="2000" dirty="0"/>
              <a:t> </a:t>
            </a:r>
            <a:r>
              <a:rPr sz="2000" dirty="0" err="1"/>
              <a:t>Maximise</a:t>
            </a:r>
            <a:r>
              <a:rPr sz="2000" dirty="0"/>
              <a:t> customer values</a:t>
            </a:r>
            <a:r>
              <a:rPr lang="en-GB" sz="2000" dirty="0"/>
              <a:t>; </a:t>
            </a:r>
            <a:r>
              <a:rPr sz="2000" dirty="0"/>
              <a:t>Identify and delight highly valued customers</a:t>
            </a:r>
            <a:r>
              <a:rPr lang="en-GB" sz="2000" dirty="0"/>
              <a:t>; </a:t>
            </a:r>
            <a:r>
              <a:rPr sz="2000" dirty="0"/>
              <a:t>Manage brand image </a:t>
            </a:r>
            <a:endParaRPr lang="en-GB" sz="2000" dirty="0"/>
          </a:p>
          <a:p>
            <a:pPr algn="just"/>
            <a:endParaRPr lang="en-GB" sz="2000" dirty="0"/>
          </a:p>
          <a:p>
            <a:pPr marL="342900" indent="-342900" algn="just">
              <a:buFont typeface="Wingdings" panose="05000000000000000000" pitchFamily="2" charset="2"/>
              <a:buChar char="§"/>
            </a:pPr>
            <a:r>
              <a:rPr sz="2000" dirty="0">
                <a:solidFill>
                  <a:srgbClr val="FF0000"/>
                </a:solidFill>
              </a:rPr>
              <a:t>Health Care and Wellness</a:t>
            </a:r>
            <a:r>
              <a:rPr sz="2000" dirty="0"/>
              <a:t>: BI applications can help apply the most effective diagnoses and prescriptions for various ailments:</a:t>
            </a:r>
            <a:endParaRPr lang="en-GB" sz="2000" dirty="0"/>
          </a:p>
          <a:p>
            <a:pPr algn="just"/>
            <a:endParaRPr lang="en-GB" sz="2000" dirty="0"/>
          </a:p>
          <a:p>
            <a:pPr algn="just"/>
            <a:r>
              <a:rPr lang="en-GB" sz="2000" dirty="0"/>
              <a:t>Examples include: </a:t>
            </a:r>
            <a:r>
              <a:rPr sz="2000" dirty="0"/>
              <a:t>Diagnose disease in patients</a:t>
            </a:r>
            <a:r>
              <a:rPr lang="en-GB" sz="2000" dirty="0"/>
              <a:t>; </a:t>
            </a:r>
            <a:r>
              <a:rPr sz="2000" dirty="0"/>
              <a:t>Treatment effectiveness</a:t>
            </a:r>
            <a:r>
              <a:rPr lang="en-GB" sz="2000" dirty="0"/>
              <a:t>;</a:t>
            </a:r>
            <a:r>
              <a:rPr sz="2000" dirty="0"/>
              <a:t> Wellness management</a:t>
            </a:r>
            <a:r>
              <a:rPr lang="en-GB" sz="2000" dirty="0"/>
              <a:t>; </a:t>
            </a:r>
            <a:r>
              <a:rPr sz="2000" dirty="0"/>
              <a:t>Manage fraud and abuse</a:t>
            </a:r>
            <a:r>
              <a:rPr lang="en-GB" sz="2000" dirty="0"/>
              <a:t>; </a:t>
            </a:r>
            <a:r>
              <a:rPr sz="2000" dirty="0"/>
              <a:t>Public health management </a:t>
            </a:r>
          </a:p>
        </p:txBody>
      </p:sp>
    </p:spTree>
    <p:extLst>
      <p:ext uri="{BB962C8B-B14F-4D97-AF65-F5344CB8AC3E}">
        <p14:creationId xmlns:p14="http://schemas.microsoft.com/office/powerpoint/2010/main" val="3767866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r>
              <a:rPr sz="2000"/>
              <a:t>02/10/2024</a:t>
            </a:r>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sz="2000"/>
              <a:t>8</a:t>
            </a:r>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sz="2000"/>
              <a:t>BI Applications </a:t>
            </a:r>
          </a:p>
        </p:txBody>
      </p:sp>
      <p:sp>
        <p:nvSpPr>
          <p:cNvPr id="6" name="Rectangle 5">
            <a:extLst>
              <a:ext uri="{FF2B5EF4-FFF2-40B4-BE49-F238E27FC236}">
                <a16:creationId xmlns:a16="http://schemas.microsoft.com/office/drawing/2014/main" id="{767484D1-34D8-254D-9A53-3E54D9EB087B}"/>
              </a:ext>
            </a:extLst>
          </p:cNvPr>
          <p:cNvSpPr/>
          <p:nvPr/>
        </p:nvSpPr>
        <p:spPr>
          <a:xfrm>
            <a:off x="575655" y="980728"/>
            <a:ext cx="7992690" cy="4401205"/>
          </a:xfrm>
          <a:prstGeom prst="rect">
            <a:avLst/>
          </a:prstGeom>
        </p:spPr>
        <p:txBody>
          <a:bodyPr wrap="square">
            <a:spAutoFit/>
          </a:bodyPr>
          <a:lstStyle/>
          <a:p>
            <a:pPr marL="342900" indent="-342900" algn="just">
              <a:buFont typeface="Arial" panose="020B0604020202020204" pitchFamily="34" charset="0"/>
              <a:buChar char="•"/>
            </a:pPr>
            <a:r>
              <a:rPr sz="2000" dirty="0">
                <a:solidFill>
                  <a:srgbClr val="FF0000"/>
                </a:solidFill>
              </a:rPr>
              <a:t>Education</a:t>
            </a:r>
            <a:r>
              <a:rPr sz="2000" dirty="0"/>
              <a:t>: Higher education becomes more expensive and competitive, it is a great user to data-based decision-making. </a:t>
            </a:r>
            <a:endParaRPr lang="en-GB" sz="2000" dirty="0"/>
          </a:p>
          <a:p>
            <a:pPr lvl="1" algn="just"/>
            <a:endParaRPr lang="en-GB" sz="2000" dirty="0"/>
          </a:p>
          <a:p>
            <a:pPr lvl="1" algn="just"/>
            <a:r>
              <a:rPr lang="en-GB" sz="2000" dirty="0"/>
              <a:t>Examples include: </a:t>
            </a:r>
            <a:r>
              <a:rPr sz="2000" dirty="0"/>
              <a:t>Student enrolment (recruitment &amp; retention)</a:t>
            </a:r>
            <a:r>
              <a:rPr lang="en-GB" sz="2000" dirty="0"/>
              <a:t>; </a:t>
            </a:r>
            <a:r>
              <a:rPr sz="2000" dirty="0"/>
              <a:t>Course offerings</a:t>
            </a:r>
            <a:r>
              <a:rPr lang="en-GB" sz="2000" dirty="0"/>
              <a:t>; </a:t>
            </a:r>
            <a:r>
              <a:rPr sz="2000" dirty="0"/>
              <a:t>Alumni pledges </a:t>
            </a: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sz="2000" dirty="0">
                <a:solidFill>
                  <a:srgbClr val="FF0000"/>
                </a:solidFill>
              </a:rPr>
              <a:t>Retail: </a:t>
            </a:r>
            <a:r>
              <a:rPr sz="2000" dirty="0"/>
              <a:t>Understanding emerging customer shopping patterns can help retailers </a:t>
            </a:r>
            <a:r>
              <a:rPr sz="2000" dirty="0" err="1"/>
              <a:t>organi</a:t>
            </a:r>
            <a:r>
              <a:rPr lang="en-GB" sz="2000" dirty="0"/>
              <a:t>s</a:t>
            </a:r>
            <a:r>
              <a:rPr sz="2000" dirty="0"/>
              <a:t>e their products, inventory, store layout, and web presence to delight their customers.</a:t>
            </a:r>
            <a:endParaRPr lang="en-GB" sz="2000" dirty="0"/>
          </a:p>
          <a:p>
            <a:pPr lvl="1" algn="just"/>
            <a:endParaRPr lang="en-GB" sz="2000" dirty="0"/>
          </a:p>
          <a:p>
            <a:pPr lvl="1" algn="just"/>
            <a:r>
              <a:rPr lang="en-GB" sz="2000" dirty="0"/>
              <a:t>Examples include: </a:t>
            </a:r>
            <a:r>
              <a:rPr sz="2000" dirty="0" err="1"/>
              <a:t>Optimi</a:t>
            </a:r>
            <a:r>
              <a:rPr lang="en-GB" sz="2000" dirty="0"/>
              <a:t>s</a:t>
            </a:r>
            <a:r>
              <a:rPr sz="2000" dirty="0"/>
              <a:t>e inventory levels at different locations</a:t>
            </a:r>
            <a:r>
              <a:rPr lang="en-GB" sz="2000" dirty="0"/>
              <a:t>; </a:t>
            </a:r>
            <a:r>
              <a:rPr sz="2000" dirty="0"/>
              <a:t>Improve store layout and sales promotions</a:t>
            </a:r>
            <a:r>
              <a:rPr lang="en-GB" sz="2000" dirty="0"/>
              <a:t>; </a:t>
            </a:r>
            <a:r>
              <a:rPr sz="2000" dirty="0" err="1"/>
              <a:t>Optimi</a:t>
            </a:r>
            <a:r>
              <a:rPr lang="en-GB" sz="2000" dirty="0"/>
              <a:t>s</a:t>
            </a:r>
            <a:r>
              <a:rPr sz="2000" dirty="0"/>
              <a:t>e logistics for seasonal effects</a:t>
            </a:r>
            <a:r>
              <a:rPr lang="en-GB" sz="2000" dirty="0"/>
              <a:t>; </a:t>
            </a:r>
            <a:r>
              <a:rPr sz="2000" dirty="0"/>
              <a:t> </a:t>
            </a:r>
            <a:r>
              <a:rPr sz="2000" dirty="0" err="1"/>
              <a:t>Minimise</a:t>
            </a:r>
            <a:r>
              <a:rPr sz="2000" dirty="0"/>
              <a:t> losses due to limited shelf life</a:t>
            </a:r>
          </a:p>
        </p:txBody>
      </p:sp>
    </p:spTree>
    <p:extLst>
      <p:ext uri="{BB962C8B-B14F-4D97-AF65-F5344CB8AC3E}">
        <p14:creationId xmlns:p14="http://schemas.microsoft.com/office/powerpoint/2010/main" val="187029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r>
              <a:rPr sz="2000"/>
              <a:t>02/10/2024</a:t>
            </a:r>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sz="2000"/>
              <a:t>9</a:t>
            </a:r>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13652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dirty="0"/>
              <a:t>BI Applications</a:t>
            </a:r>
          </a:p>
        </p:txBody>
      </p:sp>
      <p:sp>
        <p:nvSpPr>
          <p:cNvPr id="7" name="Rectangle 6">
            <a:extLst>
              <a:ext uri="{FF2B5EF4-FFF2-40B4-BE49-F238E27FC236}">
                <a16:creationId xmlns:a16="http://schemas.microsoft.com/office/drawing/2014/main" id="{4A9B7A22-6EFA-3447-AFA5-8C4897DE4D77}"/>
              </a:ext>
            </a:extLst>
          </p:cNvPr>
          <p:cNvSpPr/>
          <p:nvPr/>
        </p:nvSpPr>
        <p:spPr>
          <a:xfrm>
            <a:off x="0" y="955103"/>
            <a:ext cx="8604448" cy="4093428"/>
          </a:xfrm>
          <a:prstGeom prst="rect">
            <a:avLst/>
          </a:prstGeom>
        </p:spPr>
        <p:txBody>
          <a:bodyPr wrap="square">
            <a:spAutoFit/>
          </a:bodyPr>
          <a:lstStyle/>
          <a:p>
            <a:pPr lvl="1" algn="just"/>
            <a:r>
              <a:rPr sz="2000" dirty="0"/>
              <a:t>In addition to previous areas, BI applications can be effective in the following areas too: 
Banking 
Financial services 
Insurance 
Manufacturing 
Telecom 
Government 
Different BI applications can be used differently in our daily lives as well as businesses </a:t>
            </a:r>
          </a:p>
        </p:txBody>
      </p:sp>
    </p:spTree>
    <p:extLst>
      <p:ext uri="{BB962C8B-B14F-4D97-AF65-F5344CB8AC3E}">
        <p14:creationId xmlns:p14="http://schemas.microsoft.com/office/powerpoint/2010/main" val="2285296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r>
              <a:rPr sz="2000"/>
              <a:t>02/10/2024</a:t>
            </a:r>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sz="2000"/>
              <a:t>10</a:t>
            </a:r>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dirty="0"/>
              <a:t>BI Architecture</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980728"/>
            <a:ext cx="7992690" cy="1015663"/>
          </a:xfrm>
          <a:prstGeom prst="rect">
            <a:avLst/>
          </a:prstGeom>
        </p:spPr>
        <p:txBody>
          <a:bodyPr wrap="square">
            <a:spAutoFit/>
          </a:bodyPr>
          <a:lstStyle/>
          <a:p>
            <a:pPr algn="just"/>
            <a:r>
              <a:rPr sz="2000" dirty="0"/>
              <a:t>The architecture of a business intelligence system includes three major components: a) Data sources b) Data warehouses and data marts and c) Ways of analysing data to help managers make decisions </a:t>
            </a:r>
            <a:endParaRPr lang="en-GB" sz="2000" dirty="0">
              <a:latin typeface="+mn-lt"/>
            </a:endParaRPr>
          </a:p>
        </p:txBody>
      </p:sp>
      <p:pic>
        <p:nvPicPr>
          <p:cNvPr id="2" name="Picture 1">
            <a:extLst>
              <a:ext uri="{FF2B5EF4-FFF2-40B4-BE49-F238E27FC236}">
                <a16:creationId xmlns:a16="http://schemas.microsoft.com/office/drawing/2014/main" id="{97AE9696-3738-DB48-8048-A775715ED0C4}"/>
              </a:ext>
            </a:extLst>
          </p:cNvPr>
          <p:cNvPicPr>
            <a:picLocks noChangeAspect="1"/>
          </p:cNvPicPr>
          <p:nvPr/>
        </p:nvPicPr>
        <p:blipFill>
          <a:blip r:embed="rId2"/>
          <a:stretch>
            <a:fillRect/>
          </a:stretch>
        </p:blipFill>
        <p:spPr>
          <a:xfrm>
            <a:off x="457199" y="2439373"/>
            <a:ext cx="8111146" cy="3294277"/>
          </a:xfrm>
          <a:prstGeom prst="rect">
            <a:avLst/>
          </a:prstGeom>
        </p:spPr>
      </p:pic>
    </p:spTree>
    <p:extLst>
      <p:ext uri="{BB962C8B-B14F-4D97-AF65-F5344CB8AC3E}">
        <p14:creationId xmlns:p14="http://schemas.microsoft.com/office/powerpoint/2010/main" val="3706618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r>
              <a:rPr sz="2000"/>
              <a:t>02/10/2024</a:t>
            </a:r>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sz="2000"/>
              <a:t>11</a:t>
            </a:r>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dirty="0"/>
              <a:t>BI Architecture</a:t>
            </a:r>
          </a:p>
        </p:txBody>
      </p:sp>
      <p:sp>
        <p:nvSpPr>
          <p:cNvPr id="2" name="Rectangle 1">
            <a:extLst>
              <a:ext uri="{FF2B5EF4-FFF2-40B4-BE49-F238E27FC236}">
                <a16:creationId xmlns:a16="http://schemas.microsoft.com/office/drawing/2014/main" id="{02BE0DC8-41F3-5F30-ACB3-62E8D6848701}"/>
              </a:ext>
            </a:extLst>
          </p:cNvPr>
          <p:cNvSpPr>
            <a:spLocks noChangeArrowheads="1"/>
          </p:cNvSpPr>
          <p:nvPr/>
        </p:nvSpPr>
        <p:spPr bwMode="auto">
          <a:xfrm>
            <a:off x="539465" y="1268760"/>
            <a:ext cx="8065070"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Data Sources</a:t>
            </a:r>
            <a:r>
              <a:rPr kumimoji="0" lang="en-US" altLang="en-US" sz="1800" b="0" i="0" u="none" strike="noStrike" cap="none" normalizeH="0" baseline="0" dirty="0">
                <a:ln>
                  <a:noFill/>
                </a:ln>
                <a:solidFill>
                  <a:schemeClr val="tx1"/>
                </a:solidFill>
                <a:effectLst/>
                <a:latin typeface="Arial" panose="020B0604020202020204" pitchFamily="34" charset="0"/>
              </a:rPr>
              <a:t> – Raw data collected from internal and external systems.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Data Warehouse &amp; Data Marts</a:t>
            </a:r>
            <a:r>
              <a:rPr kumimoji="0" lang="en-US" altLang="en-US" sz="1800" b="0" i="0" u="none" strike="noStrike" cap="none" normalizeH="0" baseline="0" dirty="0">
                <a:ln>
                  <a:noFill/>
                </a:ln>
                <a:solidFill>
                  <a:schemeClr val="tx1"/>
                </a:solidFill>
                <a:effectLst/>
                <a:latin typeface="Arial" panose="020B0604020202020204" pitchFamily="34" charset="0"/>
              </a:rPr>
              <a:t> – Data is cleansed, transformed (ETL/ELT), and stored for analysis.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Analysis Layer</a:t>
            </a:r>
            <a:r>
              <a:rPr kumimoji="0" lang="en-US" altLang="en-US" sz="1800" b="0" i="0" u="none" strike="noStrike" cap="none" normalizeH="0" baseline="0" dirty="0">
                <a:ln>
                  <a:noFill/>
                </a:ln>
                <a:solidFill>
                  <a:schemeClr val="tx1"/>
                </a:solidFill>
                <a:effectLst/>
                <a:latin typeface="Arial" panose="020B0604020202020204" pitchFamily="34" charset="0"/>
              </a:rPr>
              <a:t> – Data is used in models, dashboards, and reports to support decision-making.</a:t>
            </a:r>
          </a:p>
        </p:txBody>
      </p:sp>
    </p:spTree>
    <p:extLst>
      <p:ext uri="{BB962C8B-B14F-4D97-AF65-F5344CB8AC3E}">
        <p14:creationId xmlns:p14="http://schemas.microsoft.com/office/powerpoint/2010/main" val="5602904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sz="3200" dirty="0"/>
              <a:t>A High-Level Architecture of BI</a:t>
            </a: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523" y="1458119"/>
            <a:ext cx="8408953" cy="3941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560249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r>
              <a:rPr sz="2000"/>
              <a:t>02/10/2024</a:t>
            </a:r>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sz="2000"/>
              <a:t>13</a:t>
            </a:r>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dirty="0"/>
              <a:t>Components of BI System</a:t>
            </a:r>
          </a:p>
        </p:txBody>
      </p:sp>
      <p:pic>
        <p:nvPicPr>
          <p:cNvPr id="3" name="Picture 2">
            <a:extLst>
              <a:ext uri="{FF2B5EF4-FFF2-40B4-BE49-F238E27FC236}">
                <a16:creationId xmlns:a16="http://schemas.microsoft.com/office/drawing/2014/main" id="{50D4C221-3330-CB49-9F3A-7B4F1DA943F6}"/>
              </a:ext>
            </a:extLst>
          </p:cNvPr>
          <p:cNvPicPr>
            <a:picLocks noChangeAspect="1"/>
          </p:cNvPicPr>
          <p:nvPr/>
        </p:nvPicPr>
        <p:blipFill>
          <a:blip r:embed="rId2"/>
          <a:stretch>
            <a:fillRect/>
          </a:stretch>
        </p:blipFill>
        <p:spPr>
          <a:xfrm>
            <a:off x="899592" y="992698"/>
            <a:ext cx="7632848" cy="4536504"/>
          </a:xfrm>
          <a:prstGeom prst="rect">
            <a:avLst/>
          </a:prstGeom>
        </p:spPr>
      </p:pic>
    </p:spTree>
    <p:extLst>
      <p:ext uri="{BB962C8B-B14F-4D97-AF65-F5344CB8AC3E}">
        <p14:creationId xmlns:p14="http://schemas.microsoft.com/office/powerpoint/2010/main" val="211572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r>
              <a:rPr sz="2000"/>
              <a:t>02/10/2024</a:t>
            </a:r>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sz="2000"/>
              <a:t>14</a:t>
            </a:r>
            <a:endParaRPr lang="en-GB" altLang="en-US" sz="1200">
              <a:solidFill>
                <a:srgbClr val="898989"/>
              </a:solidFill>
            </a:endParaRPr>
          </a:p>
        </p:txBody>
      </p:sp>
      <p:sp>
        <p:nvSpPr>
          <p:cNvPr id="8" name="Rectangle 7">
            <a:extLst>
              <a:ext uri="{FF2B5EF4-FFF2-40B4-BE49-F238E27FC236}">
                <a16:creationId xmlns:a16="http://schemas.microsoft.com/office/drawing/2014/main" id="{7678F842-B611-C440-8268-71FFB2995640}"/>
              </a:ext>
            </a:extLst>
          </p:cNvPr>
          <p:cNvSpPr/>
          <p:nvPr/>
        </p:nvSpPr>
        <p:spPr>
          <a:xfrm>
            <a:off x="736600" y="1268760"/>
            <a:ext cx="7956785" cy="3170099"/>
          </a:xfrm>
          <a:prstGeom prst="rect">
            <a:avLst/>
          </a:prstGeom>
        </p:spPr>
        <p:txBody>
          <a:bodyPr wrap="square">
            <a:spAutoFit/>
          </a:bodyPr>
          <a:lstStyle/>
          <a:p>
            <a:r>
              <a:rPr lang="en-GB" sz="2000" b="1" dirty="0"/>
              <a:t>BI Pyramid – Key Levels</a:t>
            </a:r>
          </a:p>
          <a:p>
            <a:r>
              <a:rPr lang="en-GB" sz="2000" b="1" dirty="0"/>
              <a:t>Data Exploration</a:t>
            </a:r>
            <a:r>
              <a:rPr lang="en-GB" sz="2000" dirty="0"/>
              <a:t> – Basic analysis using queries, reports, and simple statistics.</a:t>
            </a:r>
          </a:p>
          <a:p>
            <a:r>
              <a:rPr lang="en-GB" sz="2000" b="1" dirty="0"/>
              <a:t>Data Mining</a:t>
            </a:r>
            <a:r>
              <a:rPr lang="en-GB" sz="2000" dirty="0"/>
              <a:t> – Active analysis to discover patterns, trends, and insights.</a:t>
            </a:r>
          </a:p>
          <a:p>
            <a:r>
              <a:rPr lang="en-GB" sz="2000" b="1" dirty="0"/>
              <a:t>Optimisation</a:t>
            </a:r>
            <a:r>
              <a:rPr lang="en-GB" sz="2000" dirty="0"/>
              <a:t> – Models to choose the best option from many alternatives.</a:t>
            </a:r>
          </a:p>
          <a:p>
            <a:r>
              <a:rPr lang="en-GB" sz="2000" b="1" dirty="0"/>
              <a:t>Decision</a:t>
            </a:r>
            <a:r>
              <a:rPr lang="en-GB" sz="2000" dirty="0"/>
              <a:t> – Using insights to act and complete the decision-making process.</a:t>
            </a:r>
          </a:p>
          <a:p>
            <a:pPr algn="just"/>
            <a:endParaRPr sz="2000" dirty="0"/>
          </a:p>
        </p:txBody>
      </p:sp>
      <p:sp>
        <p:nvSpPr>
          <p:cNvPr id="6" name="TextBox 7">
            <a:extLst>
              <a:ext uri="{FF2B5EF4-FFF2-40B4-BE49-F238E27FC236}">
                <a16:creationId xmlns:a16="http://schemas.microsoft.com/office/drawing/2014/main" id="{9548B8FE-00EC-4EE0-DE11-FD88C8A37AB9}"/>
              </a:ext>
            </a:extLst>
          </p:cNvPr>
          <p:cNvSpPr txBox="1">
            <a:spLocks noChangeArrowheads="1"/>
          </p:cNvSpPr>
          <p:nvPr/>
        </p:nvSpPr>
        <p:spPr bwMode="auto">
          <a:xfrm>
            <a:off x="837033" y="29280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dirty="0"/>
              <a:t>Components of BI System</a:t>
            </a:r>
          </a:p>
        </p:txBody>
      </p:sp>
    </p:spTree>
    <p:extLst>
      <p:ext uri="{BB962C8B-B14F-4D97-AF65-F5344CB8AC3E}">
        <p14:creationId xmlns:p14="http://schemas.microsoft.com/office/powerpoint/2010/main" val="37438663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r>
              <a:rPr sz="2000"/>
              <a:t>02/10/2024</a:t>
            </a:r>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sz="2000"/>
              <a:t>15</a:t>
            </a:r>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dirty="0"/>
              <a:t>Cycle of a BI Analysis</a:t>
            </a:r>
          </a:p>
        </p:txBody>
      </p:sp>
      <p:sp>
        <p:nvSpPr>
          <p:cNvPr id="7" name="Rectangle 6">
            <a:extLst>
              <a:ext uri="{FF2B5EF4-FFF2-40B4-BE49-F238E27FC236}">
                <a16:creationId xmlns:a16="http://schemas.microsoft.com/office/drawing/2014/main" id="{4A9B7A22-6EFA-3447-AFA5-8C4897DE4D77}"/>
              </a:ext>
            </a:extLst>
          </p:cNvPr>
          <p:cNvSpPr/>
          <p:nvPr/>
        </p:nvSpPr>
        <p:spPr>
          <a:xfrm>
            <a:off x="481415" y="1196752"/>
            <a:ext cx="8219256" cy="2246769"/>
          </a:xfrm>
          <a:prstGeom prst="rect">
            <a:avLst/>
          </a:prstGeom>
        </p:spPr>
        <p:txBody>
          <a:bodyPr wrap="square">
            <a:spAutoFit/>
          </a:bodyPr>
          <a:lstStyle/>
          <a:p>
            <a:pPr marL="342900" indent="-342900" algn="just">
              <a:buFont typeface="Wingdings" panose="05000000000000000000" pitchFamily="2" charset="2"/>
              <a:buChar char="§"/>
            </a:pPr>
            <a:r>
              <a:rPr sz="2000" dirty="0"/>
              <a:t>Each BI analysis follows its own path according to the application domain
The personal attitude of the decision makers and the available analytical methodologies 
It is possible (sometimes) to identify an ideal cyclical path </a:t>
            </a:r>
            <a:r>
              <a:rPr sz="2000" dirty="0" err="1"/>
              <a:t>characteri</a:t>
            </a:r>
            <a:r>
              <a:rPr lang="en-GB" sz="2000" dirty="0"/>
              <a:t>s</a:t>
            </a:r>
            <a:r>
              <a:rPr sz="2000" dirty="0" err="1"/>
              <a:t>ing</a:t>
            </a:r>
            <a:r>
              <a:rPr sz="2000" dirty="0"/>
              <a:t> the evolution of a typical BI analysis (but differences still exist based upon the peculiarity of each specific context)</a:t>
            </a:r>
          </a:p>
        </p:txBody>
      </p:sp>
    </p:spTree>
    <p:extLst>
      <p:ext uri="{BB962C8B-B14F-4D97-AF65-F5344CB8AC3E}">
        <p14:creationId xmlns:p14="http://schemas.microsoft.com/office/powerpoint/2010/main" val="20581009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r>
              <a:rPr sz="2000"/>
              <a:t>02/10/2024</a:t>
            </a:r>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sz="2000"/>
              <a:t>16</a:t>
            </a:r>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dirty="0"/>
              <a:t>Cycle of a BI Analysis</a:t>
            </a:r>
          </a:p>
        </p:txBody>
      </p:sp>
      <p:pic>
        <p:nvPicPr>
          <p:cNvPr id="2" name="Picture 1">
            <a:extLst>
              <a:ext uri="{FF2B5EF4-FFF2-40B4-BE49-F238E27FC236}">
                <a16:creationId xmlns:a16="http://schemas.microsoft.com/office/drawing/2014/main" id="{48E0FBA9-E97B-1447-A6D9-97A9C02B7CF2}"/>
              </a:ext>
            </a:extLst>
          </p:cNvPr>
          <p:cNvPicPr>
            <a:picLocks noChangeAspect="1"/>
          </p:cNvPicPr>
          <p:nvPr/>
        </p:nvPicPr>
        <p:blipFill>
          <a:blip r:embed="rId2"/>
          <a:stretch>
            <a:fillRect/>
          </a:stretch>
        </p:blipFill>
        <p:spPr>
          <a:xfrm>
            <a:off x="539552" y="985238"/>
            <a:ext cx="7848872" cy="3811914"/>
          </a:xfrm>
          <a:prstGeom prst="rect">
            <a:avLst/>
          </a:prstGeom>
          <a:ln w="12700">
            <a:solidFill>
              <a:schemeClr val="tx1"/>
            </a:solidFill>
          </a:ln>
        </p:spPr>
      </p:pic>
      <p:sp>
        <p:nvSpPr>
          <p:cNvPr id="8" name="Rectangle 7">
            <a:extLst>
              <a:ext uri="{FF2B5EF4-FFF2-40B4-BE49-F238E27FC236}">
                <a16:creationId xmlns:a16="http://schemas.microsoft.com/office/drawing/2014/main" id="{4BB8F82C-A619-E749-837B-838CD79B1730}"/>
              </a:ext>
            </a:extLst>
          </p:cNvPr>
          <p:cNvSpPr/>
          <p:nvPr/>
        </p:nvSpPr>
        <p:spPr>
          <a:xfrm>
            <a:off x="539552" y="4953002"/>
            <a:ext cx="8219256" cy="707886"/>
          </a:xfrm>
          <a:prstGeom prst="rect">
            <a:avLst/>
          </a:prstGeom>
          <a:ln w="12700">
            <a:solidFill>
              <a:schemeClr val="tx1"/>
            </a:solidFill>
          </a:ln>
        </p:spPr>
        <p:txBody>
          <a:bodyPr wrap="square">
            <a:spAutoFit/>
          </a:bodyPr>
          <a:lstStyle/>
          <a:p>
            <a:pPr algn="ctr"/>
            <a:r>
              <a:rPr sz="2000"/>
              <a:t>Departments of an enterprise concerned with business intelligence systems</a:t>
            </a:r>
          </a:p>
        </p:txBody>
      </p:sp>
    </p:spTree>
    <p:extLst>
      <p:ext uri="{BB962C8B-B14F-4D97-AF65-F5344CB8AC3E}">
        <p14:creationId xmlns:p14="http://schemas.microsoft.com/office/powerpoint/2010/main" val="9856373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r>
              <a:rPr sz="2000"/>
              <a:t>02/10/2024</a:t>
            </a:r>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sz="2000"/>
              <a:t>17</a:t>
            </a:r>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dirty="0"/>
              <a:t>Cycle of a BI Analysis</a:t>
            </a:r>
          </a:p>
        </p:txBody>
      </p:sp>
      <p:pic>
        <p:nvPicPr>
          <p:cNvPr id="2" name="Picture 1">
            <a:extLst>
              <a:ext uri="{FF2B5EF4-FFF2-40B4-BE49-F238E27FC236}">
                <a16:creationId xmlns:a16="http://schemas.microsoft.com/office/drawing/2014/main" id="{F99480A7-F143-1E4F-8ACB-B8108ED559DD}"/>
              </a:ext>
            </a:extLst>
          </p:cNvPr>
          <p:cNvPicPr>
            <a:picLocks noChangeAspect="1"/>
          </p:cNvPicPr>
          <p:nvPr/>
        </p:nvPicPr>
        <p:blipFill>
          <a:blip r:embed="rId2"/>
          <a:stretch>
            <a:fillRect/>
          </a:stretch>
        </p:blipFill>
        <p:spPr>
          <a:xfrm>
            <a:off x="425450" y="1124744"/>
            <a:ext cx="8293100" cy="4305300"/>
          </a:xfrm>
          <a:prstGeom prst="rect">
            <a:avLst/>
          </a:prstGeom>
          <a:ln w="12700">
            <a:solidFill>
              <a:schemeClr val="tx1"/>
            </a:solidFill>
          </a:ln>
        </p:spPr>
      </p:pic>
    </p:spTree>
    <p:extLst>
      <p:ext uri="{BB962C8B-B14F-4D97-AF65-F5344CB8AC3E}">
        <p14:creationId xmlns:p14="http://schemas.microsoft.com/office/powerpoint/2010/main" val="14324343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r>
              <a:rPr sz="2000"/>
              <a:t>02/10/2024</a:t>
            </a:r>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sz="2000"/>
              <a:t>18</a:t>
            </a:r>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dirty="0"/>
              <a:t>Cycle of a BI Analysis</a:t>
            </a:r>
          </a:p>
        </p:txBody>
      </p:sp>
      <p:sp>
        <p:nvSpPr>
          <p:cNvPr id="7" name="Rectangle 6">
            <a:extLst>
              <a:ext uri="{FF2B5EF4-FFF2-40B4-BE49-F238E27FC236}">
                <a16:creationId xmlns:a16="http://schemas.microsoft.com/office/drawing/2014/main" id="{4A9B7A22-6EFA-3447-AFA5-8C4897DE4D77}"/>
              </a:ext>
            </a:extLst>
          </p:cNvPr>
          <p:cNvSpPr/>
          <p:nvPr/>
        </p:nvSpPr>
        <p:spPr>
          <a:xfrm>
            <a:off x="611560" y="1124744"/>
            <a:ext cx="7920880" cy="2862322"/>
          </a:xfrm>
          <a:prstGeom prst="rect">
            <a:avLst/>
          </a:prstGeom>
        </p:spPr>
        <p:txBody>
          <a:bodyPr wrap="square">
            <a:spAutoFit/>
          </a:bodyPr>
          <a:lstStyle/>
          <a:p>
            <a:r>
              <a:rPr lang="en-GB" sz="2000" b="1" dirty="0"/>
              <a:t>Analysis</a:t>
            </a:r>
            <a:r>
              <a:rPr lang="en-GB" sz="2000" dirty="0"/>
              <a:t> – Define the problem clearly and identify the key factors influencing it. Decision makers form a clear picture of the situation.</a:t>
            </a:r>
          </a:p>
          <a:p>
            <a:r>
              <a:rPr lang="en-GB" sz="2000" b="1" dirty="0"/>
              <a:t>Insight</a:t>
            </a:r>
            <a:r>
              <a:rPr lang="en-GB" sz="2000" dirty="0"/>
              <a:t> – Gain deeper understanding of the problem, often identifying root causes and relationships.</a:t>
            </a:r>
          </a:p>
          <a:p>
            <a:r>
              <a:rPr lang="en-GB" sz="2000" b="1" dirty="0"/>
              <a:t>Decision</a:t>
            </a:r>
            <a:r>
              <a:rPr lang="en-GB" sz="2000" dirty="0"/>
              <a:t> – Turn insights into choices and actions that address the problem.</a:t>
            </a:r>
          </a:p>
          <a:p>
            <a:r>
              <a:rPr lang="en-GB" sz="2000" b="1" dirty="0"/>
              <a:t>Evaluation</a:t>
            </a:r>
            <a:r>
              <a:rPr lang="en-GB" sz="2000" dirty="0"/>
              <a:t> – Measure outcomes, assess whether decisions worked, and feed lessons back into the next cycle.</a:t>
            </a:r>
          </a:p>
          <a:p>
            <a:pPr marL="342900" indent="-342900" algn="just">
              <a:buFont typeface="Arial" panose="020B0604020202020204" pitchFamily="34" charset="0"/>
              <a:buChar char="•"/>
            </a:pPr>
            <a:endParaRPr sz="2000" dirty="0"/>
          </a:p>
        </p:txBody>
      </p:sp>
    </p:spTree>
    <p:extLst>
      <p:ext uri="{BB962C8B-B14F-4D97-AF65-F5344CB8AC3E}">
        <p14:creationId xmlns:p14="http://schemas.microsoft.com/office/powerpoint/2010/main" val="34414389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r>
              <a:rPr sz="2000"/>
              <a:t>02/10/2024</a:t>
            </a:r>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sz="2000"/>
              <a:t>19</a:t>
            </a:r>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157731"/>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dirty="0"/>
              <a:t>Development of a BI System</a:t>
            </a:r>
          </a:p>
        </p:txBody>
      </p:sp>
      <p:sp>
        <p:nvSpPr>
          <p:cNvPr id="8" name="Rectangle 7">
            <a:extLst>
              <a:ext uri="{FF2B5EF4-FFF2-40B4-BE49-F238E27FC236}">
                <a16:creationId xmlns:a16="http://schemas.microsoft.com/office/drawing/2014/main" id="{FC8764A1-41E9-2049-AC1C-55B05F4D291C}"/>
              </a:ext>
            </a:extLst>
          </p:cNvPr>
          <p:cNvSpPr/>
          <p:nvPr/>
        </p:nvSpPr>
        <p:spPr>
          <a:xfrm>
            <a:off x="287176" y="1268760"/>
            <a:ext cx="8569647" cy="3170099"/>
          </a:xfrm>
          <a:prstGeom prst="rect">
            <a:avLst/>
          </a:prstGeom>
        </p:spPr>
        <p:txBody>
          <a:bodyPr wrap="square">
            <a:spAutoFit/>
          </a:bodyPr>
          <a:lstStyle/>
          <a:p>
            <a:r>
              <a:rPr lang="en-GB" sz="2000" dirty="0"/>
              <a:t>The development of a BI system follows four main steps:</a:t>
            </a:r>
          </a:p>
          <a:p>
            <a:r>
              <a:rPr lang="en-GB" sz="2000" b="1" dirty="0"/>
              <a:t>Analysis</a:t>
            </a:r>
            <a:r>
              <a:rPr lang="en-GB" sz="2000" dirty="0"/>
              <a:t> – Understand business needs by consulting users and identifying key requirements.</a:t>
            </a:r>
          </a:p>
          <a:p>
            <a:r>
              <a:rPr lang="en-GB" sz="2000" b="1" dirty="0"/>
              <a:t>Design</a:t>
            </a:r>
            <a:r>
              <a:rPr lang="en-GB" sz="2000" dirty="0"/>
              <a:t> – Create a provisional plan for the BI architecture, considering both immediate and future needs.</a:t>
            </a:r>
          </a:p>
          <a:p>
            <a:r>
              <a:rPr lang="en-GB" sz="2000" b="1" dirty="0"/>
              <a:t>Planning</a:t>
            </a:r>
            <a:r>
              <a:rPr lang="en-GB" sz="2000" dirty="0"/>
              <a:t> – Define system functions in detail and prepare an implementation roadmap.</a:t>
            </a:r>
          </a:p>
          <a:p>
            <a:r>
              <a:rPr lang="en-GB" sz="2000" b="1" dirty="0"/>
              <a:t>Implementation &amp; Control</a:t>
            </a:r>
            <a:r>
              <a:rPr lang="en-GB" sz="2000" dirty="0"/>
              <a:t> – Build, test, and deploy the system (including ETL processes), followed by ongoing monitoring.</a:t>
            </a:r>
          </a:p>
          <a:p>
            <a:pPr algn="just"/>
            <a:endParaRPr sz="2000" dirty="0"/>
          </a:p>
        </p:txBody>
      </p:sp>
    </p:spTree>
    <p:extLst>
      <p:ext uri="{BB962C8B-B14F-4D97-AF65-F5344CB8AC3E}">
        <p14:creationId xmlns:p14="http://schemas.microsoft.com/office/powerpoint/2010/main" val="41125251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r>
              <a:rPr sz="2000"/>
              <a:t>02/10/2024</a:t>
            </a:r>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sz="2000"/>
              <a:t>20</a:t>
            </a:r>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sz="2000"/>
              <a:t>Development of a BI System</a:t>
            </a:r>
          </a:p>
        </p:txBody>
      </p:sp>
      <p:pic>
        <p:nvPicPr>
          <p:cNvPr id="2" name="Picture 1">
            <a:extLst>
              <a:ext uri="{FF2B5EF4-FFF2-40B4-BE49-F238E27FC236}">
                <a16:creationId xmlns:a16="http://schemas.microsoft.com/office/drawing/2014/main" id="{E30FCC7E-86BE-F64D-A07A-0B4B4BB72023}"/>
              </a:ext>
            </a:extLst>
          </p:cNvPr>
          <p:cNvPicPr>
            <a:picLocks noChangeAspect="1"/>
          </p:cNvPicPr>
          <p:nvPr/>
        </p:nvPicPr>
        <p:blipFill>
          <a:blip r:embed="rId2"/>
          <a:stretch>
            <a:fillRect/>
          </a:stretch>
        </p:blipFill>
        <p:spPr>
          <a:xfrm>
            <a:off x="611560" y="977551"/>
            <a:ext cx="7776864" cy="4683698"/>
          </a:xfrm>
          <a:prstGeom prst="rect">
            <a:avLst/>
          </a:prstGeom>
        </p:spPr>
      </p:pic>
    </p:spTree>
    <p:extLst>
      <p:ext uri="{BB962C8B-B14F-4D97-AF65-F5344CB8AC3E}">
        <p14:creationId xmlns:p14="http://schemas.microsoft.com/office/powerpoint/2010/main" val="12916630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r>
              <a:rPr sz="2000"/>
              <a:t>02/10/2024</a:t>
            </a:r>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sz="2000"/>
              <a:t>21</a:t>
            </a:r>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dirty="0"/>
              <a:t>Methodologies in a BI System</a:t>
            </a:r>
          </a:p>
        </p:txBody>
      </p:sp>
      <p:pic>
        <p:nvPicPr>
          <p:cNvPr id="3" name="Picture 2">
            <a:extLst>
              <a:ext uri="{FF2B5EF4-FFF2-40B4-BE49-F238E27FC236}">
                <a16:creationId xmlns:a16="http://schemas.microsoft.com/office/drawing/2014/main" id="{73A71E97-0DC7-074A-B3A5-B455F9AD2144}"/>
              </a:ext>
            </a:extLst>
          </p:cNvPr>
          <p:cNvPicPr>
            <a:picLocks noChangeAspect="1"/>
          </p:cNvPicPr>
          <p:nvPr/>
        </p:nvPicPr>
        <p:blipFill>
          <a:blip r:embed="rId2"/>
          <a:stretch>
            <a:fillRect/>
          </a:stretch>
        </p:blipFill>
        <p:spPr>
          <a:xfrm>
            <a:off x="971600" y="1052736"/>
            <a:ext cx="7129462" cy="4432300"/>
          </a:xfrm>
          <a:prstGeom prst="rect">
            <a:avLst/>
          </a:prstGeom>
          <a:ln w="12700">
            <a:solidFill>
              <a:schemeClr val="tx1"/>
            </a:solidFill>
          </a:ln>
        </p:spPr>
      </p:pic>
    </p:spTree>
    <p:extLst>
      <p:ext uri="{BB962C8B-B14F-4D97-AF65-F5344CB8AC3E}">
        <p14:creationId xmlns:p14="http://schemas.microsoft.com/office/powerpoint/2010/main" val="7529540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sz="2000"/>
              <a:t>The Business Environment </a:t>
            </a:r>
          </a:p>
        </p:txBody>
      </p:sp>
      <p:sp>
        <p:nvSpPr>
          <p:cNvPr id="3" name="Content Placeholder 2"/>
          <p:cNvSpPr>
            <a:spLocks noGrp="1"/>
          </p:cNvSpPr>
          <p:nvPr>
            <p:ph idx="1"/>
          </p:nvPr>
        </p:nvSpPr>
        <p:spPr>
          <a:xfrm>
            <a:off x="464156" y="1417638"/>
            <a:ext cx="8229600" cy="3917032"/>
          </a:xfrm>
        </p:spPr>
        <p:txBody>
          <a:bodyPr>
            <a:normAutofit/>
          </a:bodyPr>
          <a:lstStyle/>
          <a:p>
            <a:pPr algn="just"/>
            <a:r>
              <a:rPr sz="2000" dirty="0"/>
              <a:t>The environment in which organisations operate today is becoming more and more complex, creating 
opportunities, and
problems.
Example: </a:t>
            </a:r>
            <a:r>
              <a:rPr sz="2000" dirty="0" err="1"/>
              <a:t>globalisation</a:t>
            </a:r>
            <a:r>
              <a:rPr sz="2000" dirty="0"/>
              <a:t>.
Business environment factors: 
markets, consumer demands, technology, and societal… </a:t>
            </a:r>
          </a:p>
        </p:txBody>
      </p:sp>
    </p:spTree>
    <p:extLst>
      <p:ext uri="{BB962C8B-B14F-4D97-AF65-F5344CB8AC3E}">
        <p14:creationId xmlns:p14="http://schemas.microsoft.com/office/powerpoint/2010/main" val="40626057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2000" dirty="0"/>
              <a:t>Business Environment &amp; Response Model (how organisations react to pressures such as competition, customer demands, and technology)</a:t>
            </a:r>
          </a:p>
        </p:txBody>
      </p:sp>
      <p:pic>
        <p:nvPicPr>
          <p:cNvPr id="1026" name="Picture 2"/>
          <p:cNvPicPr>
            <a:picLocks noChangeAspect="1" noChangeArrowheads="1"/>
          </p:cNvPicPr>
          <p:nvPr/>
        </p:nvPicPr>
        <p:blipFill>
          <a:blip r:embed="rId3" cstate="print"/>
          <a:srcRect/>
          <a:stretch>
            <a:fillRect/>
          </a:stretch>
        </p:blipFill>
        <p:spPr bwMode="auto">
          <a:xfrm>
            <a:off x="325644" y="1676400"/>
            <a:ext cx="8518682" cy="3912840"/>
          </a:xfrm>
          <a:prstGeom prst="rect">
            <a:avLst/>
          </a:prstGeom>
          <a:noFill/>
          <a:ln w="9525">
            <a:noFill/>
            <a:miter lim="800000"/>
            <a:headEnd/>
            <a:tailEnd/>
          </a:ln>
        </p:spPr>
      </p:pic>
    </p:spTree>
    <p:extLst>
      <p:ext uri="{BB962C8B-B14F-4D97-AF65-F5344CB8AC3E}">
        <p14:creationId xmlns:p14="http://schemas.microsoft.com/office/powerpoint/2010/main" val="35480152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6353"/>
            <a:ext cx="8229600" cy="353218"/>
          </a:xfrm>
        </p:spPr>
        <p:txBody>
          <a:bodyPr/>
          <a:lstStyle/>
          <a:p>
            <a:r>
              <a:rPr sz="3200" dirty="0"/>
              <a:t>Business Environment Factors</a:t>
            </a:r>
          </a:p>
        </p:txBody>
      </p:sp>
      <p:sp>
        <p:nvSpPr>
          <p:cNvPr id="4" name="Rectangle 3"/>
          <p:cNvSpPr/>
          <p:nvPr/>
        </p:nvSpPr>
        <p:spPr>
          <a:xfrm>
            <a:off x="179512" y="449571"/>
            <a:ext cx="9145016" cy="5663089"/>
          </a:xfrm>
          <a:prstGeom prst="rect">
            <a:avLst/>
          </a:prstGeom>
        </p:spPr>
        <p:txBody>
          <a:bodyPr wrap="square">
            <a:spAutoFit/>
          </a:bodyPr>
          <a:lstStyle/>
          <a:p>
            <a:pPr algn="l">
              <a:tabLst>
                <a:tab pos="1317625" algn="l"/>
              </a:tabLst>
            </a:pPr>
            <a:r>
              <a:rPr dirty="0"/>
              <a:t>FACTOR	DESCRIPTION					
Markets	Strong competition	
	Expanding global markets	
	Blooming electronic markets on the Internet	
	Innovative marketing methods	
	Opportunities for outsourcing with IT support	
                         	Need for real-time, on-demand transactions		
Consumer 	Desire for </a:t>
            </a:r>
            <a:r>
              <a:rPr dirty="0" err="1"/>
              <a:t>customi</a:t>
            </a:r>
            <a:r>
              <a:rPr lang="en-GB" dirty="0"/>
              <a:t>s</a:t>
            </a:r>
            <a:r>
              <a:rPr dirty="0" err="1"/>
              <a:t>ation</a:t>
            </a:r>
            <a:r>
              <a:rPr dirty="0"/>
              <a:t>	
   demand	Desire for quality, diversity of products, and speed of delivery	
                         	Customers getting powerful and less loyal		      
Technology	More innovations, new products, and new services	
	Increasing obsolescence rate	
	Increasing information overload
                         	Social networking, Web 2.0 and beyond			
Societal	Growing government regulations and deregulation	
	Workforce more diversified, older, and composed of more women	Prime concerns of homeland security and terrorist attacks	
	Necessity of Sarbanes-Oxley Act and other reporting-related legislation	Increasing social responsibility of companies
	Greater emphasis on sustainability</a:t>
            </a:r>
            <a:r>
              <a:rPr sz="2000" dirty="0"/>
              <a:t>	</a:t>
            </a:r>
            <a:endParaRPr lang="en-US" sz="1600" b="0" i="1" u="sng" dirty="0">
              <a:solidFill>
                <a:srgbClr val="0000CC"/>
              </a:solidFill>
              <a:effectLst/>
              <a:latin typeface="Times New Roman"/>
            </a:endParaRPr>
          </a:p>
        </p:txBody>
      </p:sp>
    </p:spTree>
    <p:extLst>
      <p:ext uri="{BB962C8B-B14F-4D97-AF65-F5344CB8AC3E}">
        <p14:creationId xmlns:p14="http://schemas.microsoft.com/office/powerpoint/2010/main" val="10853353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sz="3200" dirty="0"/>
              <a:t>Organisational Responses</a:t>
            </a:r>
          </a:p>
        </p:txBody>
      </p:sp>
      <p:sp>
        <p:nvSpPr>
          <p:cNvPr id="3" name="Content Placeholder 2"/>
          <p:cNvSpPr>
            <a:spLocks noGrp="1"/>
          </p:cNvSpPr>
          <p:nvPr>
            <p:ph idx="1"/>
          </p:nvPr>
        </p:nvSpPr>
        <p:spPr>
          <a:xfrm>
            <a:off x="457200" y="1417638"/>
            <a:ext cx="8229600" cy="2980927"/>
          </a:xfrm>
        </p:spPr>
        <p:txBody>
          <a:bodyPr>
            <a:noAutofit/>
          </a:bodyPr>
          <a:lstStyle/>
          <a:p>
            <a:pPr algn="just"/>
            <a:r>
              <a:rPr sz="2000" dirty="0"/>
              <a:t>Be Reactive, Anticipative, Adaptive, and Proactive
Managers may take actions, such as
Employ strategic planning.
Use new and innovative business models.
Restructure business processes.
Participate in business alliances.
Improve corporate information systems</a:t>
            </a:r>
          </a:p>
        </p:txBody>
      </p:sp>
    </p:spTree>
    <p:extLst>
      <p:ext uri="{BB962C8B-B14F-4D97-AF65-F5344CB8AC3E}">
        <p14:creationId xmlns:p14="http://schemas.microsoft.com/office/powerpoint/2010/main" val="28111087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sz="2000" dirty="0"/>
              <a:t>Intelligence Creation, Use, and BI Governance</a:t>
            </a:r>
          </a:p>
        </p:txBody>
      </p:sp>
      <p:sp>
        <p:nvSpPr>
          <p:cNvPr id="6" name="Content Placeholder 5"/>
          <p:cNvSpPr>
            <a:spLocks noGrp="1"/>
          </p:cNvSpPr>
          <p:nvPr>
            <p:ph idx="1"/>
          </p:nvPr>
        </p:nvSpPr>
        <p:spPr>
          <a:xfrm>
            <a:off x="381000" y="1600200"/>
            <a:ext cx="4038600" cy="4071755"/>
          </a:xfrm>
        </p:spPr>
        <p:txBody>
          <a:bodyPr>
            <a:normAutofit/>
          </a:bodyPr>
          <a:lstStyle/>
          <a:p>
            <a:pPr algn="just"/>
            <a:r>
              <a:rPr sz="2000" dirty="0"/>
              <a:t>Data warehouse and BI initiatives typically follow a process similar to that used in military intelligence initiatives.
Intelligence Gathering and Use (how organisations collect and manage information for better decisions)</a:t>
            </a:r>
          </a:p>
        </p:txBody>
      </p:sp>
      <p:pic>
        <p:nvPicPr>
          <p:cNvPr id="8" name="Picture 1" descr="figS_01.jpg"/>
          <p:cNvPicPr>
            <a:picLocks noChangeAspect="1" noChangeArrowheads="1"/>
          </p:cNvPicPr>
          <p:nvPr/>
        </p:nvPicPr>
        <p:blipFill>
          <a:blip r:embed="rId3" cstate="print"/>
          <a:srcRect/>
          <a:stretch>
            <a:fillRect/>
          </a:stretch>
        </p:blipFill>
        <p:spPr bwMode="auto">
          <a:xfrm>
            <a:off x="457200" y="1589493"/>
            <a:ext cx="8229600" cy="4071755"/>
          </a:xfrm>
          <a:prstGeom prst="rect">
            <a:avLst/>
          </a:prstGeom>
          <a:noFill/>
          <a:ln w="9525">
            <a:noFill/>
            <a:miter lim="800000"/>
            <a:headEnd/>
            <a:tailEnd/>
          </a:ln>
        </p:spPr>
      </p:pic>
    </p:spTree>
    <p:extLst>
      <p:ext uri="{BB962C8B-B14F-4D97-AF65-F5344CB8AC3E}">
        <p14:creationId xmlns:p14="http://schemas.microsoft.com/office/powerpoint/2010/main" val="37678605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r>
              <a:rPr sz="2000"/>
              <a:t>02/10/2024</a:t>
            </a:r>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sz="2000"/>
              <a:t>27</a:t>
            </a:r>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1007269" y="1556792"/>
            <a:ext cx="7129462" cy="3170099"/>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defRPr/>
            </a:pPr>
            <a:r>
              <a:rPr sz="2000" dirty="0"/>
              <a:t>References:
</a:t>
            </a:r>
            <a:r>
              <a:rPr sz="2000" dirty="0" err="1"/>
              <a:t>Tsiu</a:t>
            </a:r>
            <a:r>
              <a:rPr sz="2000" dirty="0"/>
              <a:t>, S.V., et al. (2025). Applications and Competitive Advantages of Data Mining and BI in SMEs. MDPI.
</a:t>
            </a:r>
            <a:r>
              <a:rPr sz="2000" dirty="0" err="1"/>
              <a:t>Mekimah</a:t>
            </a:r>
            <a:r>
              <a:rPr sz="2000" dirty="0"/>
              <a:t>, S., et al. (2024). BI in Organizational Decision-Making: A Bibliometric Analysis. Springer.
</a:t>
            </a:r>
            <a:r>
              <a:rPr sz="2000" dirty="0" err="1"/>
              <a:t>AtScale</a:t>
            </a:r>
            <a:r>
              <a:rPr sz="2000" dirty="0"/>
              <a:t> (2025). Future of BI: Trends &amp; AI Insights.
ThoughtSpot (2025). Top BI Trends for 2025.
OER Collective (2025). Decoding Data: DIKW Continuum.
Marjanovic, O. &amp; Dinter, B. (2023). Augmented Business Analytics in Practice. Journal of Decision Systems.</a:t>
            </a:r>
          </a:p>
        </p:txBody>
      </p:sp>
    </p:spTree>
    <p:extLst>
      <p:ext uri="{BB962C8B-B14F-4D97-AF65-F5344CB8AC3E}">
        <p14:creationId xmlns:p14="http://schemas.microsoft.com/office/powerpoint/2010/main" val="6858957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r>
              <a:rPr sz="2000"/>
              <a:t>02/10/2024</a:t>
            </a:r>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sz="2000"/>
              <a:t>28</a:t>
            </a:r>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599467" y="980728"/>
            <a:ext cx="7772275" cy="2246769"/>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None/>
              <a:defRPr/>
            </a:pPr>
            <a:r>
              <a:rPr sz="2000" dirty="0"/>
              <a:t>Class Activity:
- Read Case Stud</a:t>
            </a:r>
            <a:r>
              <a:rPr lang="en-GB" sz="2000" dirty="0"/>
              <a:t>ies</a:t>
            </a:r>
            <a:r>
              <a:rPr sz="2000" dirty="0"/>
              <a:t> 1</a:t>
            </a:r>
            <a:r>
              <a:rPr lang="en-GB" sz="2000" dirty="0"/>
              <a:t>&amp;2</a:t>
            </a:r>
            <a:r>
              <a:rPr sz="2000" dirty="0"/>
              <a:t> on Moodle.
- Discuss: What BI tools or approaches could help the </a:t>
            </a:r>
            <a:r>
              <a:rPr sz="2000" dirty="0" err="1"/>
              <a:t>organisation</a:t>
            </a:r>
            <a:r>
              <a:rPr sz="2000" dirty="0"/>
              <a:t> in the case?
- Reflect on whether you’ve seen something similar in your own work experience.</a:t>
            </a:r>
            <a:endParaRPr lang="en-GB" sz="2000" dirty="0"/>
          </a:p>
          <a:p>
            <a:pPr>
              <a:spcBef>
                <a:spcPct val="0"/>
              </a:spcBef>
              <a:buFontTx/>
              <a:buNone/>
              <a:defRPr/>
            </a:pPr>
            <a:r>
              <a:rPr sz="2000" dirty="0"/>
              <a:t>Post your reflections in the Week 1 Discussion Forum.</a:t>
            </a:r>
          </a:p>
        </p:txBody>
      </p:sp>
    </p:spTree>
    <p:extLst>
      <p:ext uri="{BB962C8B-B14F-4D97-AF65-F5344CB8AC3E}">
        <p14:creationId xmlns:p14="http://schemas.microsoft.com/office/powerpoint/2010/main" val="6040969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r>
              <a:rPr sz="2000"/>
              <a:t>02/10/2024</a:t>
            </a:r>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sz="2000"/>
              <a:t>29</a:t>
            </a:r>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0608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sz="2000"/>
              <a:t>Any Questions???</a:t>
            </a:r>
          </a:p>
        </p:txBody>
      </p:sp>
    </p:spTree>
    <p:extLst>
      <p:ext uri="{BB962C8B-B14F-4D97-AF65-F5344CB8AC3E}">
        <p14:creationId xmlns:p14="http://schemas.microsoft.com/office/powerpoint/2010/main" val="40153993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106</TotalTime>
  <Words>1525</Words>
  <Application>Microsoft Office PowerPoint</Application>
  <PresentationFormat>On-screen Show (4:3)</PresentationFormat>
  <Paragraphs>146</Paragraphs>
  <Slides>29</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Courier New</vt:lpstr>
      <vt:lpstr>Myriad Pro</vt:lpstr>
      <vt:lpstr>Times New Roman</vt:lpstr>
      <vt:lpstr>Verdana</vt:lpstr>
      <vt:lpstr>Wingdings</vt:lpstr>
      <vt:lpstr>20140311PresentationUWTSDTemplate</vt:lpstr>
      <vt:lpstr>Week 1: Session 2: BI Concepts, Applications &amp; Architecture</vt:lpstr>
      <vt:lpstr>Lesson Aims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 High-Level Architecture of BI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Business Environment </vt:lpstr>
      <vt:lpstr>Business Environment &amp; Response Model (how organisations react to pressures such as competition, customer demands, and technology)</vt:lpstr>
      <vt:lpstr>Business Environment Factors</vt:lpstr>
      <vt:lpstr>Organisational Responses</vt:lpstr>
      <vt:lpstr>Intelligence Creation, Use, and BI Governance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Xavier Matieni</cp:lastModifiedBy>
  <cp:revision>61</cp:revision>
  <dcterms:created xsi:type="dcterms:W3CDTF">2020-06-23T16:08:04Z</dcterms:created>
  <dcterms:modified xsi:type="dcterms:W3CDTF">2025-10-03T11:00:33Z</dcterms:modified>
</cp:coreProperties>
</file>