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57" r:id="rId4"/>
    <p:sldId id="258" r:id="rId5"/>
    <p:sldId id="259" r:id="rId6"/>
    <p:sldId id="260" r:id="rId7"/>
    <p:sldId id="262" r:id="rId8"/>
    <p:sldId id="267" r:id="rId9"/>
    <p:sldId id="268" r:id="rId10"/>
    <p:sldId id="263" r:id="rId11"/>
    <p:sldId id="264" r:id="rId12"/>
    <p:sldId id="266"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2/14/22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2/14/22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2/14/22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8A10F-550E-4D44-9228-CB550FD5149E}"/>
              </a:ext>
            </a:extLst>
          </p:cNvPr>
          <p:cNvSpPr>
            <a:spLocks noGrp="1"/>
          </p:cNvSpPr>
          <p:nvPr>
            <p:ph type="ctrTitle"/>
          </p:nvPr>
        </p:nvSpPr>
        <p:spPr/>
        <p:txBody>
          <a:bodyPr/>
          <a:lstStyle/>
          <a:p>
            <a:r>
              <a:rPr lang="en-GB" dirty="0"/>
              <a:t>Academic Essay Writing</a:t>
            </a:r>
            <a:endParaRPr lang="en-US" dirty="0"/>
          </a:p>
        </p:txBody>
      </p:sp>
      <p:sp>
        <p:nvSpPr>
          <p:cNvPr id="3" name="Subtitle 2">
            <a:extLst>
              <a:ext uri="{FF2B5EF4-FFF2-40B4-BE49-F238E27FC236}">
                <a16:creationId xmlns:a16="http://schemas.microsoft.com/office/drawing/2014/main" id="{F7E68DA4-5661-E54F-9DAC-E21F80B782E6}"/>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581782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A71C-C614-E542-8258-855DD09C9ED5}"/>
              </a:ext>
            </a:extLst>
          </p:cNvPr>
          <p:cNvSpPr>
            <a:spLocks noGrp="1"/>
          </p:cNvSpPr>
          <p:nvPr>
            <p:ph type="title"/>
          </p:nvPr>
        </p:nvSpPr>
        <p:spPr>
          <a:xfrm>
            <a:off x="1189569" y="982132"/>
            <a:ext cx="9601196" cy="1303867"/>
          </a:xfrm>
        </p:spPr>
        <p:txBody>
          <a:bodyPr/>
          <a:lstStyle/>
          <a:p>
            <a:r>
              <a:rPr lang="en-GB" b="1" dirty="0"/>
              <a:t>The basics </a:t>
            </a:r>
            <a:endParaRPr lang="en-US" b="1" dirty="0"/>
          </a:p>
        </p:txBody>
      </p:sp>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normAutofit/>
          </a:bodyPr>
          <a:lstStyle/>
          <a:p>
            <a:endParaRPr lang="en-GB" dirty="0"/>
          </a:p>
          <a:p>
            <a:pPr marL="0" indent="0" algn="ctr">
              <a:buNone/>
            </a:pPr>
            <a:r>
              <a:rPr lang="en-GB" sz="3600" b="1" dirty="0"/>
              <a:t> Don’t use contractions in academic writing </a:t>
            </a:r>
          </a:p>
          <a:p>
            <a:pPr marL="0" indent="0" algn="ctr">
              <a:buNone/>
            </a:pPr>
            <a:r>
              <a:rPr lang="en-GB" sz="3600" b="1" dirty="0"/>
              <a:t>Check you’re grammar, </a:t>
            </a:r>
            <a:r>
              <a:rPr lang="en-GB" sz="3600" b="1" dirty="0" err="1"/>
              <a:t>speeling</a:t>
            </a:r>
            <a:r>
              <a:rPr lang="en-GB" sz="3600" b="1" dirty="0"/>
              <a:t> and “punctuation!”</a:t>
            </a:r>
          </a:p>
          <a:p>
            <a:pPr marL="0" indent="0" algn="ctr">
              <a:buNone/>
            </a:pPr>
            <a:r>
              <a:rPr lang="en-GB" sz="3600" b="1" dirty="0" err="1"/>
              <a:t>Twyce</a:t>
            </a:r>
            <a:r>
              <a:rPr lang="en-GB" sz="3600" b="1" dirty="0"/>
              <a:t> </a:t>
            </a:r>
          </a:p>
        </p:txBody>
      </p:sp>
    </p:spTree>
    <p:extLst>
      <p:ext uri="{BB962C8B-B14F-4D97-AF65-F5344CB8AC3E}">
        <p14:creationId xmlns:p14="http://schemas.microsoft.com/office/powerpoint/2010/main" val="3823074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A71C-C614-E542-8258-855DD09C9ED5}"/>
              </a:ext>
            </a:extLst>
          </p:cNvPr>
          <p:cNvSpPr>
            <a:spLocks noGrp="1"/>
          </p:cNvSpPr>
          <p:nvPr>
            <p:ph type="title"/>
          </p:nvPr>
        </p:nvSpPr>
        <p:spPr/>
        <p:txBody>
          <a:bodyPr/>
          <a:lstStyle/>
          <a:p>
            <a:r>
              <a:rPr lang="en-GB" dirty="0"/>
              <a:t>The argument sandwich</a:t>
            </a:r>
            <a:endParaRPr lang="en-US" dirty="0"/>
          </a:p>
        </p:txBody>
      </p:sp>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lstStyle/>
          <a:p>
            <a:endParaRPr lang="en-GB" dirty="0"/>
          </a:p>
          <a:p>
            <a:pPr marL="0" indent="0" algn="ctr">
              <a:buNone/>
            </a:pPr>
            <a:r>
              <a:rPr lang="en-GB" sz="3600" b="1" dirty="0"/>
              <a:t>Introduction </a:t>
            </a:r>
          </a:p>
          <a:p>
            <a:pPr marL="0" indent="0" algn="ctr">
              <a:buNone/>
            </a:pPr>
            <a:r>
              <a:rPr lang="en-GB" sz="3600" b="1" dirty="0"/>
              <a:t>Body</a:t>
            </a:r>
          </a:p>
          <a:p>
            <a:pPr marL="0" indent="0" algn="ctr">
              <a:buNone/>
            </a:pPr>
            <a:r>
              <a:rPr lang="en-GB" sz="3600" b="1" dirty="0"/>
              <a:t>Summation</a:t>
            </a:r>
            <a:endParaRPr lang="en-US" sz="3600" b="1" dirty="0"/>
          </a:p>
        </p:txBody>
      </p:sp>
    </p:spTree>
    <p:extLst>
      <p:ext uri="{BB962C8B-B14F-4D97-AF65-F5344CB8AC3E}">
        <p14:creationId xmlns:p14="http://schemas.microsoft.com/office/powerpoint/2010/main" val="1114747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A71C-C614-E542-8258-855DD09C9ED5}"/>
              </a:ext>
            </a:extLst>
          </p:cNvPr>
          <p:cNvSpPr>
            <a:spLocks noGrp="1"/>
          </p:cNvSpPr>
          <p:nvPr>
            <p:ph type="title"/>
          </p:nvPr>
        </p:nvSpPr>
        <p:spPr>
          <a:xfrm>
            <a:off x="1189569" y="982132"/>
            <a:ext cx="9601196" cy="1303867"/>
          </a:xfrm>
        </p:spPr>
        <p:txBody>
          <a:bodyPr/>
          <a:lstStyle/>
          <a:p>
            <a:r>
              <a:rPr lang="en-GB" b="1" dirty="0"/>
              <a:t>Introduction </a:t>
            </a:r>
            <a:endParaRPr lang="en-US" b="1" dirty="0"/>
          </a:p>
        </p:txBody>
      </p:sp>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lstStyle/>
          <a:p>
            <a:endParaRPr lang="en-GB" dirty="0"/>
          </a:p>
          <a:p>
            <a:pPr marL="0" indent="0" algn="ctr">
              <a:buNone/>
            </a:pPr>
            <a:r>
              <a:rPr lang="en-GB" sz="3600" b="1" dirty="0"/>
              <a:t>About 10% of the total word count.</a:t>
            </a:r>
          </a:p>
          <a:p>
            <a:pPr marL="0" indent="0" algn="ctr">
              <a:buNone/>
            </a:pPr>
            <a:r>
              <a:rPr lang="en-GB" sz="3600" b="1" dirty="0"/>
              <a:t>Briefly outline the argument you are presenting</a:t>
            </a:r>
          </a:p>
          <a:p>
            <a:pPr marL="0" indent="0" algn="ctr">
              <a:buNone/>
            </a:pPr>
            <a:r>
              <a:rPr lang="en-GB" sz="3600" b="1" dirty="0"/>
              <a:t>and how you will support it. </a:t>
            </a:r>
          </a:p>
        </p:txBody>
      </p:sp>
    </p:spTree>
    <p:extLst>
      <p:ext uri="{BB962C8B-B14F-4D97-AF65-F5344CB8AC3E}">
        <p14:creationId xmlns:p14="http://schemas.microsoft.com/office/powerpoint/2010/main" val="3565479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A71C-C614-E542-8258-855DD09C9ED5}"/>
              </a:ext>
            </a:extLst>
          </p:cNvPr>
          <p:cNvSpPr>
            <a:spLocks noGrp="1"/>
          </p:cNvSpPr>
          <p:nvPr>
            <p:ph type="title"/>
          </p:nvPr>
        </p:nvSpPr>
        <p:spPr>
          <a:xfrm>
            <a:off x="1189569" y="982132"/>
            <a:ext cx="9601196" cy="1303867"/>
          </a:xfrm>
        </p:spPr>
        <p:txBody>
          <a:bodyPr/>
          <a:lstStyle/>
          <a:p>
            <a:r>
              <a:rPr lang="en-GB" b="1" dirty="0"/>
              <a:t>Body </a:t>
            </a:r>
            <a:endParaRPr lang="en-US" b="1" dirty="0"/>
          </a:p>
        </p:txBody>
      </p:sp>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normAutofit/>
          </a:bodyPr>
          <a:lstStyle/>
          <a:p>
            <a:endParaRPr lang="en-GB" dirty="0"/>
          </a:p>
          <a:p>
            <a:pPr marL="0" indent="0" algn="ctr">
              <a:buNone/>
            </a:pPr>
            <a:r>
              <a:rPr lang="en-GB" sz="3600" b="1" dirty="0"/>
              <a:t>About 70% of the total word count.</a:t>
            </a:r>
          </a:p>
          <a:p>
            <a:pPr marL="0" indent="0" algn="ctr">
              <a:buNone/>
            </a:pPr>
            <a:r>
              <a:rPr lang="en-GB" sz="3600" b="1" dirty="0"/>
              <a:t>Sentence structure – use sentences of differing lengths to maintain the interest of the reader.</a:t>
            </a:r>
          </a:p>
          <a:p>
            <a:pPr marL="0" indent="0" algn="ctr">
              <a:buNone/>
            </a:pPr>
            <a:r>
              <a:rPr lang="en-GB" sz="3600" b="1" dirty="0"/>
              <a:t>Use a new paragraph for each new subject. </a:t>
            </a:r>
          </a:p>
        </p:txBody>
      </p:sp>
    </p:spTree>
    <p:extLst>
      <p:ext uri="{BB962C8B-B14F-4D97-AF65-F5344CB8AC3E}">
        <p14:creationId xmlns:p14="http://schemas.microsoft.com/office/powerpoint/2010/main" val="1548605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A71C-C614-E542-8258-855DD09C9ED5}"/>
              </a:ext>
            </a:extLst>
          </p:cNvPr>
          <p:cNvSpPr>
            <a:spLocks noGrp="1"/>
          </p:cNvSpPr>
          <p:nvPr>
            <p:ph type="title"/>
          </p:nvPr>
        </p:nvSpPr>
        <p:spPr>
          <a:xfrm>
            <a:off x="1189569" y="982132"/>
            <a:ext cx="9601196" cy="1303867"/>
          </a:xfrm>
        </p:spPr>
        <p:txBody>
          <a:bodyPr/>
          <a:lstStyle/>
          <a:p>
            <a:r>
              <a:rPr lang="en-GB" b="1" dirty="0"/>
              <a:t>Body </a:t>
            </a:r>
            <a:endParaRPr lang="en-US" b="1" dirty="0"/>
          </a:p>
        </p:txBody>
      </p:sp>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normAutofit lnSpcReduction="10000"/>
          </a:bodyPr>
          <a:lstStyle/>
          <a:p>
            <a:pPr marL="0" indent="0" algn="ctr">
              <a:buNone/>
            </a:pPr>
            <a:endParaRPr lang="en-GB" dirty="0"/>
          </a:p>
          <a:p>
            <a:pPr marL="0" indent="0" algn="ctr">
              <a:buNone/>
            </a:pPr>
            <a:r>
              <a:rPr lang="en-GB" sz="3600" b="1" dirty="0"/>
              <a:t>Build your case.</a:t>
            </a:r>
          </a:p>
          <a:p>
            <a:pPr marL="0" indent="0" algn="ctr">
              <a:buNone/>
            </a:pPr>
            <a:r>
              <a:rPr lang="en-GB" sz="3600" b="1" dirty="0"/>
              <a:t>Present both sides of the argument.</a:t>
            </a:r>
          </a:p>
          <a:p>
            <a:pPr marL="0" indent="0" algn="ctr">
              <a:buNone/>
            </a:pPr>
            <a:r>
              <a:rPr lang="en-GB" sz="3600" b="1" dirty="0"/>
              <a:t>Use references to support the argument.</a:t>
            </a:r>
          </a:p>
          <a:p>
            <a:pPr marL="0" indent="0" algn="ctr">
              <a:buNone/>
            </a:pPr>
            <a:r>
              <a:rPr lang="en-GB" sz="3600" b="1" dirty="0"/>
              <a:t>Refrain from giving your opinion. </a:t>
            </a:r>
          </a:p>
        </p:txBody>
      </p:sp>
    </p:spTree>
    <p:extLst>
      <p:ext uri="{BB962C8B-B14F-4D97-AF65-F5344CB8AC3E}">
        <p14:creationId xmlns:p14="http://schemas.microsoft.com/office/powerpoint/2010/main" val="3279768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A71C-C614-E542-8258-855DD09C9ED5}"/>
              </a:ext>
            </a:extLst>
          </p:cNvPr>
          <p:cNvSpPr>
            <a:spLocks noGrp="1"/>
          </p:cNvSpPr>
          <p:nvPr>
            <p:ph type="title"/>
          </p:nvPr>
        </p:nvSpPr>
        <p:spPr>
          <a:xfrm>
            <a:off x="1189569" y="982132"/>
            <a:ext cx="9601196" cy="1303867"/>
          </a:xfrm>
        </p:spPr>
        <p:txBody>
          <a:bodyPr/>
          <a:lstStyle/>
          <a:p>
            <a:r>
              <a:rPr lang="en-GB" b="1" dirty="0"/>
              <a:t>Summation </a:t>
            </a:r>
            <a:endParaRPr lang="en-US" b="1" dirty="0"/>
          </a:p>
        </p:txBody>
      </p:sp>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normAutofit/>
          </a:bodyPr>
          <a:lstStyle/>
          <a:p>
            <a:pPr marL="0" indent="0" algn="ctr">
              <a:buNone/>
            </a:pPr>
            <a:endParaRPr lang="en-GB" dirty="0"/>
          </a:p>
          <a:p>
            <a:pPr marL="0" indent="0" algn="ctr">
              <a:buNone/>
            </a:pPr>
            <a:r>
              <a:rPr lang="en-GB" sz="3600" b="1" dirty="0"/>
              <a:t>About 20% of the total word count. </a:t>
            </a:r>
          </a:p>
          <a:p>
            <a:pPr marL="0" indent="0" algn="ctr">
              <a:buNone/>
            </a:pPr>
            <a:r>
              <a:rPr lang="en-GB" sz="3600" b="1" dirty="0"/>
              <a:t>Summarise the main arguments.</a:t>
            </a:r>
          </a:p>
          <a:p>
            <a:pPr marL="0" indent="0" algn="ctr">
              <a:buNone/>
            </a:pPr>
            <a:r>
              <a:rPr lang="en-GB" sz="3600" b="1" dirty="0"/>
              <a:t>Give your opinion on which side you support and why. </a:t>
            </a:r>
          </a:p>
        </p:txBody>
      </p:sp>
    </p:spTree>
    <p:extLst>
      <p:ext uri="{BB962C8B-B14F-4D97-AF65-F5344CB8AC3E}">
        <p14:creationId xmlns:p14="http://schemas.microsoft.com/office/powerpoint/2010/main" val="1126549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normAutofit fontScale="92500"/>
          </a:bodyPr>
          <a:lstStyle/>
          <a:p>
            <a:pPr marL="0" indent="0" algn="ctr">
              <a:buNone/>
            </a:pPr>
            <a:r>
              <a:rPr lang="en-GB" sz="2800" b="1" i="0" u="none" strike="noStrike" dirty="0">
                <a:solidFill>
                  <a:srgbClr val="212121"/>
                </a:solidFill>
                <a:effectLst/>
                <a:latin typeface="-apple-system"/>
              </a:rPr>
              <a:t>Students will be required to produce an academic essay that outlines current thinking and guidance in relation to behaviour management and effective learner engagement from an academic as well as legislative perspective. Students will need to consider the potential effectiveness of such strategies to post-compulsory learners as well as any challenges and ensure that they support their work with relevant reading and references throughout. A reference list will also need to be provided at the end of the work.</a:t>
            </a:r>
            <a:endParaRPr lang="en-GB" sz="3600" b="1" dirty="0"/>
          </a:p>
        </p:txBody>
      </p:sp>
      <p:sp>
        <p:nvSpPr>
          <p:cNvPr id="11" name="Title 10">
            <a:extLst>
              <a:ext uri="{FF2B5EF4-FFF2-40B4-BE49-F238E27FC236}">
                <a16:creationId xmlns:a16="http://schemas.microsoft.com/office/drawing/2014/main" id="{223199F2-4DFB-E84B-8009-E9D246447E42}"/>
              </a:ext>
            </a:extLst>
          </p:cNvPr>
          <p:cNvSpPr>
            <a:spLocks noGrp="1"/>
          </p:cNvSpPr>
          <p:nvPr>
            <p:ph type="title"/>
          </p:nvPr>
        </p:nvSpPr>
        <p:spPr/>
        <p:txBody>
          <a:bodyPr/>
          <a:lstStyle/>
          <a:p>
            <a:r>
              <a:rPr lang="en-GB" b="1" dirty="0"/>
              <a:t>Sample assignment brief</a:t>
            </a:r>
            <a:endParaRPr lang="en-US" b="1" dirty="0"/>
          </a:p>
        </p:txBody>
      </p:sp>
    </p:spTree>
    <p:extLst>
      <p:ext uri="{BB962C8B-B14F-4D97-AF65-F5344CB8AC3E}">
        <p14:creationId xmlns:p14="http://schemas.microsoft.com/office/powerpoint/2010/main" val="654382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normAutofit fontScale="92500"/>
          </a:bodyPr>
          <a:lstStyle/>
          <a:p>
            <a:pPr marL="0" indent="0" algn="ctr">
              <a:buNone/>
            </a:pPr>
            <a:r>
              <a:rPr lang="en-GB" sz="2800" b="1" i="0" u="none" strike="noStrike" dirty="0">
                <a:solidFill>
                  <a:srgbClr val="212121"/>
                </a:solidFill>
                <a:effectLst/>
                <a:latin typeface="-apple-system"/>
              </a:rPr>
              <a:t>Students will be required to produce an academic essay that outlines current thinking and guidance in relation to </a:t>
            </a:r>
            <a:r>
              <a:rPr lang="en-GB" sz="2800" b="1" i="0" u="none" strike="noStrike" dirty="0">
                <a:solidFill>
                  <a:srgbClr val="FF0000"/>
                </a:solidFill>
                <a:effectLst/>
                <a:latin typeface="-apple-system"/>
              </a:rPr>
              <a:t>behaviour management</a:t>
            </a:r>
            <a:r>
              <a:rPr lang="en-GB" sz="2800" b="1" i="0" u="none" strike="noStrike" dirty="0">
                <a:solidFill>
                  <a:srgbClr val="212121"/>
                </a:solidFill>
                <a:effectLst/>
                <a:latin typeface="-apple-system"/>
              </a:rPr>
              <a:t> and </a:t>
            </a:r>
            <a:r>
              <a:rPr lang="en-GB" sz="2800" b="1" i="0" u="none" strike="noStrike" dirty="0">
                <a:solidFill>
                  <a:srgbClr val="FF0000"/>
                </a:solidFill>
                <a:effectLst/>
                <a:latin typeface="-apple-system"/>
              </a:rPr>
              <a:t>effective learner engagement</a:t>
            </a:r>
            <a:r>
              <a:rPr lang="en-GB" sz="2800" b="1" i="0" u="none" strike="noStrike" dirty="0">
                <a:solidFill>
                  <a:srgbClr val="212121"/>
                </a:solidFill>
                <a:effectLst/>
                <a:latin typeface="-apple-system"/>
              </a:rPr>
              <a:t> from an </a:t>
            </a:r>
            <a:r>
              <a:rPr lang="en-GB" sz="2800" b="1" i="0" u="none" strike="noStrike" dirty="0">
                <a:solidFill>
                  <a:srgbClr val="FF0000"/>
                </a:solidFill>
                <a:effectLst/>
                <a:latin typeface="-apple-system"/>
              </a:rPr>
              <a:t>academic</a:t>
            </a:r>
            <a:r>
              <a:rPr lang="en-GB" sz="2800" b="1" i="0" u="none" strike="noStrike" dirty="0">
                <a:solidFill>
                  <a:srgbClr val="212121"/>
                </a:solidFill>
                <a:effectLst/>
                <a:latin typeface="-apple-system"/>
              </a:rPr>
              <a:t> as well as </a:t>
            </a:r>
            <a:r>
              <a:rPr lang="en-GB" sz="2800" b="1" i="0" u="none" strike="noStrike" dirty="0">
                <a:solidFill>
                  <a:srgbClr val="FF0000"/>
                </a:solidFill>
                <a:effectLst/>
                <a:latin typeface="-apple-system"/>
              </a:rPr>
              <a:t>legislative</a:t>
            </a:r>
            <a:r>
              <a:rPr lang="en-GB" sz="2800" b="1" i="0" u="none" strike="noStrike" dirty="0">
                <a:solidFill>
                  <a:srgbClr val="212121"/>
                </a:solidFill>
                <a:effectLst/>
                <a:latin typeface="-apple-system"/>
              </a:rPr>
              <a:t> perspective. Students will need to </a:t>
            </a:r>
            <a:r>
              <a:rPr lang="en-GB" sz="2800" b="1" i="0" u="none" strike="noStrike" dirty="0">
                <a:solidFill>
                  <a:srgbClr val="FF0000"/>
                </a:solidFill>
                <a:effectLst/>
                <a:latin typeface="-apple-system"/>
              </a:rPr>
              <a:t>consider the potential effectiveness of such strategies to post-compulsory learners as well as any challenges</a:t>
            </a:r>
            <a:r>
              <a:rPr lang="en-GB" sz="2800" b="1" i="0" u="none" strike="noStrike" dirty="0">
                <a:solidFill>
                  <a:srgbClr val="212121"/>
                </a:solidFill>
                <a:effectLst/>
                <a:latin typeface="-apple-system"/>
              </a:rPr>
              <a:t> and ensure that they support their work with relevant reading and references throughout. A reference list will also need to be provided at the end of the work.</a:t>
            </a:r>
            <a:endParaRPr lang="en-GB" sz="3600" b="1" dirty="0"/>
          </a:p>
        </p:txBody>
      </p:sp>
      <p:sp>
        <p:nvSpPr>
          <p:cNvPr id="11" name="Title 10">
            <a:extLst>
              <a:ext uri="{FF2B5EF4-FFF2-40B4-BE49-F238E27FC236}">
                <a16:creationId xmlns:a16="http://schemas.microsoft.com/office/drawing/2014/main" id="{223199F2-4DFB-E84B-8009-E9D246447E42}"/>
              </a:ext>
            </a:extLst>
          </p:cNvPr>
          <p:cNvSpPr>
            <a:spLocks noGrp="1"/>
          </p:cNvSpPr>
          <p:nvPr>
            <p:ph type="title"/>
          </p:nvPr>
        </p:nvSpPr>
        <p:spPr/>
        <p:txBody>
          <a:bodyPr/>
          <a:lstStyle/>
          <a:p>
            <a:r>
              <a:rPr lang="en-GB" b="1" dirty="0"/>
              <a:t>Sample assignment brief</a:t>
            </a:r>
            <a:endParaRPr lang="en-US" b="1" dirty="0"/>
          </a:p>
        </p:txBody>
      </p:sp>
    </p:spTree>
    <p:extLst>
      <p:ext uri="{BB962C8B-B14F-4D97-AF65-F5344CB8AC3E}">
        <p14:creationId xmlns:p14="http://schemas.microsoft.com/office/powerpoint/2010/main" val="1924530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75201-6360-2847-8730-AB224F49CB89}"/>
              </a:ext>
            </a:extLst>
          </p:cNvPr>
          <p:cNvSpPr>
            <a:spLocks noGrp="1"/>
          </p:cNvSpPr>
          <p:nvPr>
            <p:ph type="title"/>
          </p:nvPr>
        </p:nvSpPr>
        <p:spPr/>
        <p:txBody>
          <a:bodyPr/>
          <a:lstStyle/>
          <a:p>
            <a:r>
              <a:rPr lang="en-GB" b="1" dirty="0"/>
              <a:t>An example of poor academic writing</a:t>
            </a:r>
            <a:endParaRPr lang="en-US" b="1" dirty="0"/>
          </a:p>
        </p:txBody>
      </p:sp>
      <p:sp>
        <p:nvSpPr>
          <p:cNvPr id="3" name="Content Placeholder 2">
            <a:extLst>
              <a:ext uri="{FF2B5EF4-FFF2-40B4-BE49-F238E27FC236}">
                <a16:creationId xmlns:a16="http://schemas.microsoft.com/office/drawing/2014/main" id="{91B85D48-2B07-C240-ABCB-29F870BCC711}"/>
              </a:ext>
            </a:extLst>
          </p:cNvPr>
          <p:cNvSpPr>
            <a:spLocks noGrp="1"/>
          </p:cNvSpPr>
          <p:nvPr>
            <p:ph idx="1"/>
          </p:nvPr>
        </p:nvSpPr>
        <p:spPr>
          <a:xfrm>
            <a:off x="1295401" y="2556931"/>
            <a:ext cx="9601196" cy="3782485"/>
          </a:xfrm>
        </p:spPr>
        <p:txBody>
          <a:bodyPr>
            <a:noAutofit/>
          </a:bodyPr>
          <a:lstStyle/>
          <a:p>
            <a:pPr marL="0" indent="0">
              <a:buNone/>
            </a:pPr>
            <a:r>
              <a:rPr lang="en-GB" sz="2300" dirty="0">
                <a:latin typeface="Arial" panose="020B0604020202020204" pitchFamily="34" charset="0"/>
                <a:cs typeface="Arial" panose="020B0604020202020204" pitchFamily="34" charset="0"/>
              </a:rPr>
              <a:t>It rained a lot in 1816…. a lot – like everyday; the weather in Europe was abnormally wet because it rained in Switzerland 130 out of 183 days from April to September. If I was Mary Shelley I might decide to write a book too. </a:t>
            </a:r>
            <a:r>
              <a:rPr lang="en-GB" sz="2300" dirty="0" err="1">
                <a:latin typeface="Arial" panose="020B0604020202020204" pitchFamily="34" charset="0"/>
                <a:cs typeface="Arial" panose="020B0604020202020204" pitchFamily="34" charset="0"/>
              </a:rPr>
              <a:t>Afterall</a:t>
            </a:r>
            <a:r>
              <a:rPr lang="en-GB" sz="2300" dirty="0">
                <a:latin typeface="Arial" panose="020B0604020202020204" pitchFamily="34" charset="0"/>
                <a:cs typeface="Arial" panose="020B0604020202020204" pitchFamily="34" charset="0"/>
              </a:rPr>
              <a:t>, it was the </a:t>
            </a:r>
            <a:r>
              <a:rPr lang="en-GB" sz="2300" dirty="0" err="1">
                <a:latin typeface="Arial" panose="020B0604020202020204" pitchFamily="34" charset="0"/>
                <a:cs typeface="Arial" panose="020B0604020202020204" pitchFamily="34" charset="0"/>
              </a:rPr>
              <a:t>onnly</a:t>
            </a:r>
            <a:r>
              <a:rPr lang="en-GB" sz="2300" dirty="0">
                <a:latin typeface="Arial" panose="020B0604020202020204" pitchFamily="34" charset="0"/>
                <a:cs typeface="Arial" panose="020B0604020202020204" pitchFamily="34" charset="0"/>
              </a:rPr>
              <a:t> thing you could do without TV or anything. She said that she “passed the summer of 1816 in the environs of Geneva…we occasionally amused ourselves with some German stories of ghosts… These tales excited in us a playful desire of imitation. So, people were stuck inside and bored. Mary Shelley decided to write a book because it was so awful outside. I can totally see her point, you know? I guess I would write a novel if there was nothing else to do.</a:t>
            </a:r>
          </a:p>
        </p:txBody>
      </p:sp>
    </p:spTree>
    <p:extLst>
      <p:ext uri="{BB962C8B-B14F-4D97-AF65-F5344CB8AC3E}">
        <p14:creationId xmlns:p14="http://schemas.microsoft.com/office/powerpoint/2010/main" val="4115926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A71C-C614-E542-8258-855DD09C9ED5}"/>
              </a:ext>
            </a:extLst>
          </p:cNvPr>
          <p:cNvSpPr>
            <a:spLocks noGrp="1"/>
          </p:cNvSpPr>
          <p:nvPr>
            <p:ph type="title"/>
          </p:nvPr>
        </p:nvSpPr>
        <p:spPr>
          <a:xfrm>
            <a:off x="1189569" y="982132"/>
            <a:ext cx="9601196" cy="1303867"/>
          </a:xfrm>
        </p:spPr>
        <p:txBody>
          <a:bodyPr/>
          <a:lstStyle/>
          <a:p>
            <a:r>
              <a:rPr lang="en-GB" b="1" dirty="0"/>
              <a:t>Better, but still not perfect </a:t>
            </a:r>
            <a:endParaRPr lang="en-US" b="1" dirty="0"/>
          </a:p>
        </p:txBody>
      </p:sp>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normAutofit/>
          </a:bodyPr>
          <a:lstStyle/>
          <a:p>
            <a:pPr marL="0" indent="0" algn="ctr">
              <a:buNone/>
            </a:pPr>
            <a:endParaRPr lang="en-GB" dirty="0"/>
          </a:p>
          <a:p>
            <a:pPr marL="0" indent="0" algn="ctr">
              <a:buNone/>
            </a:pPr>
            <a:endParaRPr lang="en-GB" sz="3600" b="1" dirty="0"/>
          </a:p>
        </p:txBody>
      </p:sp>
      <p:sp>
        <p:nvSpPr>
          <p:cNvPr id="5" name="TextBox 4">
            <a:extLst>
              <a:ext uri="{FF2B5EF4-FFF2-40B4-BE49-F238E27FC236}">
                <a16:creationId xmlns:a16="http://schemas.microsoft.com/office/drawing/2014/main" id="{C797417C-FD94-8A47-A420-383BF72B9AF2}"/>
              </a:ext>
            </a:extLst>
          </p:cNvPr>
          <p:cNvSpPr txBox="1"/>
          <p:nvPr/>
        </p:nvSpPr>
        <p:spPr>
          <a:xfrm>
            <a:off x="1295401" y="2556932"/>
            <a:ext cx="9601196" cy="4154984"/>
          </a:xfrm>
          <a:prstGeom prst="rect">
            <a:avLst/>
          </a:prstGeom>
          <a:noFill/>
        </p:spPr>
        <p:txBody>
          <a:bodyPr wrap="square">
            <a:spAutoFit/>
          </a:bodyPr>
          <a:lstStyle/>
          <a:p>
            <a:pPr algn="l"/>
            <a:r>
              <a:rPr lang="en-GB" sz="2400" b="0" i="0" u="none" strike="noStrike" dirty="0">
                <a:solidFill>
                  <a:srgbClr val="333333"/>
                </a:solidFill>
                <a:effectLst/>
                <a:latin typeface="Arial" panose="020B0604020202020204" pitchFamily="34" charset="0"/>
              </a:rPr>
              <a:t>The weather in 1816 Europe was abnormally wet, keeping many inhabitants indoors that summer. From April until September of that year, "it rained in Switzerland on 130 out of the 183 days from April to September" (Phillips, 2006). Unlike today, one could not simply turn on a television or click through the Internet in order to entertain oneself. Instead, it was much more common for the educated people of the day to spend time reading, discussing well-known authors and artists of the day, playing at cards and walking in their gardens and walking paths.</a:t>
            </a:r>
          </a:p>
          <a:p>
            <a:br>
              <a:rPr lang="en-GB" sz="2400" dirty="0"/>
            </a:br>
            <a:endParaRPr lang="en-US" sz="2400" dirty="0"/>
          </a:p>
        </p:txBody>
      </p:sp>
    </p:spTree>
    <p:extLst>
      <p:ext uri="{BB962C8B-B14F-4D97-AF65-F5344CB8AC3E}">
        <p14:creationId xmlns:p14="http://schemas.microsoft.com/office/powerpoint/2010/main" val="4018564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A71C-C614-E542-8258-855DD09C9ED5}"/>
              </a:ext>
            </a:extLst>
          </p:cNvPr>
          <p:cNvSpPr>
            <a:spLocks noGrp="1"/>
          </p:cNvSpPr>
          <p:nvPr>
            <p:ph type="title"/>
          </p:nvPr>
        </p:nvSpPr>
        <p:spPr>
          <a:xfrm>
            <a:off x="1189569" y="982132"/>
            <a:ext cx="9601196" cy="1303867"/>
          </a:xfrm>
        </p:spPr>
        <p:txBody>
          <a:bodyPr/>
          <a:lstStyle/>
          <a:p>
            <a:r>
              <a:rPr lang="en-GB" b="1" dirty="0"/>
              <a:t>Better, but still not perfect</a:t>
            </a:r>
            <a:endParaRPr lang="en-US" b="1" dirty="0"/>
          </a:p>
        </p:txBody>
      </p:sp>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normAutofit/>
          </a:bodyPr>
          <a:lstStyle/>
          <a:p>
            <a:pPr marL="0" indent="0" algn="ctr">
              <a:buNone/>
            </a:pPr>
            <a:endParaRPr lang="en-GB" dirty="0"/>
          </a:p>
          <a:p>
            <a:pPr marL="0" indent="0" algn="ctr">
              <a:buNone/>
            </a:pPr>
            <a:endParaRPr lang="en-GB" sz="3600" b="1" dirty="0"/>
          </a:p>
        </p:txBody>
      </p:sp>
      <p:sp>
        <p:nvSpPr>
          <p:cNvPr id="5" name="TextBox 4">
            <a:extLst>
              <a:ext uri="{FF2B5EF4-FFF2-40B4-BE49-F238E27FC236}">
                <a16:creationId xmlns:a16="http://schemas.microsoft.com/office/drawing/2014/main" id="{51E60009-28A3-0B4B-AD93-58965D8C79F6}"/>
              </a:ext>
            </a:extLst>
          </p:cNvPr>
          <p:cNvSpPr txBox="1"/>
          <p:nvPr/>
        </p:nvSpPr>
        <p:spPr>
          <a:xfrm>
            <a:off x="1295401" y="2556932"/>
            <a:ext cx="9721849" cy="3785652"/>
          </a:xfrm>
          <a:prstGeom prst="rect">
            <a:avLst/>
          </a:prstGeom>
          <a:noFill/>
        </p:spPr>
        <p:txBody>
          <a:bodyPr wrap="square">
            <a:spAutoFit/>
          </a:bodyPr>
          <a:lstStyle/>
          <a:p>
            <a:r>
              <a:rPr lang="en-GB" sz="2400" b="0" i="0" u="none" strike="noStrike" dirty="0">
                <a:solidFill>
                  <a:srgbClr val="333333"/>
                </a:solidFill>
                <a:effectLst/>
                <a:latin typeface="Arial" panose="020B0604020202020204" pitchFamily="34" charset="0"/>
              </a:rPr>
              <a:t>If you were Mary Shelley in the company of Byron and others, you amused each other by reading out loud, sharing a common interest in a particular book, and sharing with the others your own writing. In her introduction to Frankenstein, her explanation of how this extraordinary novel came to be was due, at least in part, to the weather and the company (Shelley, 1816).  "I passed the summer of 1816 in the environs of Geneva. The season was cold and rainy, and ...we occasionally amused ourselves with some German stories of ghosts... These tales excited in us a playful desire of imitation" (Shelley, as quoted in Phillips, 2006).</a:t>
            </a:r>
            <a:endParaRPr lang="en-US" sz="2400" dirty="0"/>
          </a:p>
        </p:txBody>
      </p:sp>
    </p:spTree>
    <p:extLst>
      <p:ext uri="{BB962C8B-B14F-4D97-AF65-F5344CB8AC3E}">
        <p14:creationId xmlns:p14="http://schemas.microsoft.com/office/powerpoint/2010/main" val="1971543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A71C-C614-E542-8258-855DD09C9ED5}"/>
              </a:ext>
            </a:extLst>
          </p:cNvPr>
          <p:cNvSpPr>
            <a:spLocks noGrp="1"/>
          </p:cNvSpPr>
          <p:nvPr>
            <p:ph type="title"/>
          </p:nvPr>
        </p:nvSpPr>
        <p:spPr>
          <a:xfrm>
            <a:off x="1189569" y="982132"/>
            <a:ext cx="9601196" cy="1303867"/>
          </a:xfrm>
        </p:spPr>
        <p:txBody>
          <a:bodyPr/>
          <a:lstStyle/>
          <a:p>
            <a:endParaRPr lang="en-US" b="1" dirty="0"/>
          </a:p>
        </p:txBody>
      </p:sp>
      <p:sp>
        <p:nvSpPr>
          <p:cNvPr id="3" name="Content Placeholder 2">
            <a:extLst>
              <a:ext uri="{FF2B5EF4-FFF2-40B4-BE49-F238E27FC236}">
                <a16:creationId xmlns:a16="http://schemas.microsoft.com/office/drawing/2014/main" id="{53D417B9-E2C1-A44D-97B7-26157B82BF78}"/>
              </a:ext>
            </a:extLst>
          </p:cNvPr>
          <p:cNvSpPr>
            <a:spLocks noGrp="1"/>
          </p:cNvSpPr>
          <p:nvPr>
            <p:ph idx="1"/>
          </p:nvPr>
        </p:nvSpPr>
        <p:spPr/>
        <p:txBody>
          <a:bodyPr>
            <a:normAutofit/>
          </a:bodyPr>
          <a:lstStyle/>
          <a:p>
            <a:pPr marL="0" indent="0" algn="ctr">
              <a:buNone/>
            </a:pPr>
            <a:endParaRPr lang="en-GB" dirty="0"/>
          </a:p>
          <a:p>
            <a:pPr marL="0" indent="0" algn="ctr">
              <a:buNone/>
            </a:pPr>
            <a:endParaRPr lang="en-GB" sz="3600" b="1" dirty="0"/>
          </a:p>
        </p:txBody>
      </p:sp>
    </p:spTree>
    <p:extLst>
      <p:ext uri="{BB962C8B-B14F-4D97-AF65-F5344CB8AC3E}">
        <p14:creationId xmlns:p14="http://schemas.microsoft.com/office/powerpoint/2010/main" val="72151775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Organic</vt:lpstr>
      <vt:lpstr>Academic Essay Writing</vt:lpstr>
      <vt:lpstr>The basics </vt:lpstr>
      <vt:lpstr>The argument sandwich</vt:lpstr>
      <vt:lpstr>Introduction </vt:lpstr>
      <vt:lpstr>Body </vt:lpstr>
      <vt:lpstr>Body </vt:lpstr>
      <vt:lpstr>Summation </vt:lpstr>
      <vt:lpstr>Sample assignment brief</vt:lpstr>
      <vt:lpstr>Sample assignment brief</vt:lpstr>
      <vt:lpstr>An example of poor academic writing</vt:lpstr>
      <vt:lpstr>Better, but still not perfect </vt:lpstr>
      <vt:lpstr>Better, but still not perfect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Essay Writing</dc:title>
  <dc:creator>Jonathan Bryan Butterworth (1806017)</dc:creator>
  <cp:lastModifiedBy>Jonathan Bryan Butterworth (1806017)</cp:lastModifiedBy>
  <cp:revision>2</cp:revision>
  <dcterms:created xsi:type="dcterms:W3CDTF">2022-02-13T10:45:20Z</dcterms:created>
  <dcterms:modified xsi:type="dcterms:W3CDTF">2022-02-14T21:50:23Z</dcterms:modified>
</cp:coreProperties>
</file>