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0" r:id="rId4"/>
    <p:sldId id="259" r:id="rId5"/>
    <p:sldId id="270" r:id="rId6"/>
    <p:sldId id="271" r:id="rId7"/>
    <p:sldId id="274" r:id="rId8"/>
    <p:sldId id="275" r:id="rId9"/>
    <p:sldId id="277" r:id="rId10"/>
    <p:sldId id="267" r:id="rId11"/>
    <p:sldId id="278" r:id="rId12"/>
    <p:sldId id="268" r:id="rId13"/>
    <p:sldId id="27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5714"/>
  </p:normalViewPr>
  <p:slideViewPr>
    <p:cSldViewPr snapToGrid="0" snapToObjects="1">
      <p:cViewPr varScale="1">
        <p:scale>
          <a:sx n="104" d="100"/>
          <a:sy n="104" d="100"/>
        </p:scale>
        <p:origin x="8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19EDD5-93E9-423D-A789-31C6D45FAA95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06ED25-64D4-4ACA-92F8-85E8BBAC6CAB}">
      <dgm:prSet/>
      <dgm:spPr/>
      <dgm:t>
        <a:bodyPr/>
        <a:lstStyle/>
        <a:p>
          <a:r>
            <a:rPr lang="en-DE"/>
            <a:t>FORMING</a:t>
          </a:r>
          <a:endParaRPr lang="en-US"/>
        </a:p>
      </dgm:t>
    </dgm:pt>
    <dgm:pt modelId="{79199787-B40F-45E6-993F-87B9A2440643}" type="parTrans" cxnId="{27817D76-B25E-42F9-9E64-AE56E1221618}">
      <dgm:prSet/>
      <dgm:spPr/>
      <dgm:t>
        <a:bodyPr/>
        <a:lstStyle/>
        <a:p>
          <a:endParaRPr lang="en-US"/>
        </a:p>
      </dgm:t>
    </dgm:pt>
    <dgm:pt modelId="{E5D12D6C-0305-4EED-A2FE-07C653BCBEC6}" type="sibTrans" cxnId="{27817D76-B25E-42F9-9E64-AE56E1221618}">
      <dgm:prSet/>
      <dgm:spPr/>
      <dgm:t>
        <a:bodyPr/>
        <a:lstStyle/>
        <a:p>
          <a:endParaRPr lang="en-US"/>
        </a:p>
      </dgm:t>
    </dgm:pt>
    <dgm:pt modelId="{6C89516A-83ED-4ADD-B610-5E21E3D27332}">
      <dgm:prSet/>
      <dgm:spPr/>
      <dgm:t>
        <a:bodyPr/>
        <a:lstStyle/>
        <a:p>
          <a:r>
            <a:rPr lang="en-DE"/>
            <a:t>STORMING</a:t>
          </a:r>
          <a:endParaRPr lang="en-US"/>
        </a:p>
      </dgm:t>
    </dgm:pt>
    <dgm:pt modelId="{FD33E949-B0C0-48E7-9166-388B30D3BD64}" type="parTrans" cxnId="{4D200792-5C85-4A5B-AB1F-101139817881}">
      <dgm:prSet/>
      <dgm:spPr/>
      <dgm:t>
        <a:bodyPr/>
        <a:lstStyle/>
        <a:p>
          <a:endParaRPr lang="en-US"/>
        </a:p>
      </dgm:t>
    </dgm:pt>
    <dgm:pt modelId="{14856479-4F29-4D51-90A8-AABF70D67846}" type="sibTrans" cxnId="{4D200792-5C85-4A5B-AB1F-101139817881}">
      <dgm:prSet/>
      <dgm:spPr/>
      <dgm:t>
        <a:bodyPr/>
        <a:lstStyle/>
        <a:p>
          <a:endParaRPr lang="en-US"/>
        </a:p>
      </dgm:t>
    </dgm:pt>
    <dgm:pt modelId="{13B473E1-CCD8-47B4-90B1-5F2AE12A491F}">
      <dgm:prSet/>
      <dgm:spPr/>
      <dgm:t>
        <a:bodyPr/>
        <a:lstStyle/>
        <a:p>
          <a:r>
            <a:rPr lang="en-DE"/>
            <a:t>NORMING</a:t>
          </a:r>
          <a:endParaRPr lang="en-US"/>
        </a:p>
      </dgm:t>
    </dgm:pt>
    <dgm:pt modelId="{663E8CBD-5894-40B1-BFA7-C0F535F07E9D}" type="parTrans" cxnId="{DEB8AAC9-9399-49F1-BDA9-84CC56C25502}">
      <dgm:prSet/>
      <dgm:spPr/>
      <dgm:t>
        <a:bodyPr/>
        <a:lstStyle/>
        <a:p>
          <a:endParaRPr lang="en-US"/>
        </a:p>
      </dgm:t>
    </dgm:pt>
    <dgm:pt modelId="{E8E7C3C8-2CCA-4488-8310-4EBE6168BF8A}" type="sibTrans" cxnId="{DEB8AAC9-9399-49F1-BDA9-84CC56C25502}">
      <dgm:prSet/>
      <dgm:spPr/>
      <dgm:t>
        <a:bodyPr/>
        <a:lstStyle/>
        <a:p>
          <a:endParaRPr lang="en-US"/>
        </a:p>
      </dgm:t>
    </dgm:pt>
    <dgm:pt modelId="{16016A9D-1455-4702-AEE4-C3D3D0C2F430}">
      <dgm:prSet/>
      <dgm:spPr/>
      <dgm:t>
        <a:bodyPr/>
        <a:lstStyle/>
        <a:p>
          <a:r>
            <a:rPr lang="en-DE"/>
            <a:t>PERFORMINIG</a:t>
          </a:r>
          <a:endParaRPr lang="en-US"/>
        </a:p>
      </dgm:t>
    </dgm:pt>
    <dgm:pt modelId="{A70153D0-F56F-46F5-BF8A-4EC8DAE5BD9A}" type="parTrans" cxnId="{EAFF016A-93E5-42E6-8462-F15A71D5C88F}">
      <dgm:prSet/>
      <dgm:spPr/>
      <dgm:t>
        <a:bodyPr/>
        <a:lstStyle/>
        <a:p>
          <a:endParaRPr lang="en-US"/>
        </a:p>
      </dgm:t>
    </dgm:pt>
    <dgm:pt modelId="{0943F3C5-D74F-4D08-BC11-E19AA9002501}" type="sibTrans" cxnId="{EAFF016A-93E5-42E6-8462-F15A71D5C88F}">
      <dgm:prSet/>
      <dgm:spPr/>
      <dgm:t>
        <a:bodyPr/>
        <a:lstStyle/>
        <a:p>
          <a:endParaRPr lang="en-US"/>
        </a:p>
      </dgm:t>
    </dgm:pt>
    <dgm:pt modelId="{6391E6D7-510F-4F27-9F85-68A6D5F2D7B7}">
      <dgm:prSet/>
      <dgm:spPr/>
      <dgm:t>
        <a:bodyPr/>
        <a:lstStyle/>
        <a:p>
          <a:r>
            <a:rPr lang="en-DE"/>
            <a:t>ADJOURNINIG </a:t>
          </a:r>
          <a:endParaRPr lang="en-US"/>
        </a:p>
      </dgm:t>
    </dgm:pt>
    <dgm:pt modelId="{63DAF530-B845-4E1E-B976-F2FC1DAB03AE}" type="parTrans" cxnId="{CA6E25EA-40A1-444E-BAC8-414BCAEBDC7F}">
      <dgm:prSet/>
      <dgm:spPr/>
      <dgm:t>
        <a:bodyPr/>
        <a:lstStyle/>
        <a:p>
          <a:endParaRPr lang="en-US"/>
        </a:p>
      </dgm:t>
    </dgm:pt>
    <dgm:pt modelId="{FE9821E8-8A2F-4271-B66A-324F1EEFEA80}" type="sibTrans" cxnId="{CA6E25EA-40A1-444E-BAC8-414BCAEBDC7F}">
      <dgm:prSet/>
      <dgm:spPr/>
      <dgm:t>
        <a:bodyPr/>
        <a:lstStyle/>
        <a:p>
          <a:endParaRPr lang="en-US"/>
        </a:p>
      </dgm:t>
    </dgm:pt>
    <dgm:pt modelId="{430FDC81-23FA-2B49-84DE-D5FDD2EA79E8}" type="pres">
      <dgm:prSet presAssocID="{1A19EDD5-93E9-423D-A789-31C6D45FAA95}" presName="outerComposite" presStyleCnt="0">
        <dgm:presLayoutVars>
          <dgm:chMax val="5"/>
          <dgm:dir/>
          <dgm:resizeHandles val="exact"/>
        </dgm:presLayoutVars>
      </dgm:prSet>
      <dgm:spPr/>
    </dgm:pt>
    <dgm:pt modelId="{6000AC37-5318-7447-A683-AA76B0AE4DC1}" type="pres">
      <dgm:prSet presAssocID="{1A19EDD5-93E9-423D-A789-31C6D45FAA95}" presName="dummyMaxCanvas" presStyleCnt="0">
        <dgm:presLayoutVars/>
      </dgm:prSet>
      <dgm:spPr/>
    </dgm:pt>
    <dgm:pt modelId="{6F68595C-ACD1-A842-9AEA-A50A4CCB9C6D}" type="pres">
      <dgm:prSet presAssocID="{1A19EDD5-93E9-423D-A789-31C6D45FAA95}" presName="FiveNodes_1" presStyleLbl="node1" presStyleIdx="0" presStyleCnt="5">
        <dgm:presLayoutVars>
          <dgm:bulletEnabled val="1"/>
        </dgm:presLayoutVars>
      </dgm:prSet>
      <dgm:spPr/>
    </dgm:pt>
    <dgm:pt modelId="{B7149052-DA60-4E44-9A78-B21ED09B621D}" type="pres">
      <dgm:prSet presAssocID="{1A19EDD5-93E9-423D-A789-31C6D45FAA95}" presName="FiveNodes_2" presStyleLbl="node1" presStyleIdx="1" presStyleCnt="5">
        <dgm:presLayoutVars>
          <dgm:bulletEnabled val="1"/>
        </dgm:presLayoutVars>
      </dgm:prSet>
      <dgm:spPr/>
    </dgm:pt>
    <dgm:pt modelId="{98CDC926-5700-5F4B-8F6A-EBE5C18C0369}" type="pres">
      <dgm:prSet presAssocID="{1A19EDD5-93E9-423D-A789-31C6D45FAA95}" presName="FiveNodes_3" presStyleLbl="node1" presStyleIdx="2" presStyleCnt="5">
        <dgm:presLayoutVars>
          <dgm:bulletEnabled val="1"/>
        </dgm:presLayoutVars>
      </dgm:prSet>
      <dgm:spPr/>
    </dgm:pt>
    <dgm:pt modelId="{EE719E27-5FAB-1B47-A665-A4351E22D018}" type="pres">
      <dgm:prSet presAssocID="{1A19EDD5-93E9-423D-A789-31C6D45FAA95}" presName="FiveNodes_4" presStyleLbl="node1" presStyleIdx="3" presStyleCnt="5">
        <dgm:presLayoutVars>
          <dgm:bulletEnabled val="1"/>
        </dgm:presLayoutVars>
      </dgm:prSet>
      <dgm:spPr/>
    </dgm:pt>
    <dgm:pt modelId="{3755856F-6CFE-7E40-86ED-73EF369ABCC1}" type="pres">
      <dgm:prSet presAssocID="{1A19EDD5-93E9-423D-A789-31C6D45FAA95}" presName="FiveNodes_5" presStyleLbl="node1" presStyleIdx="4" presStyleCnt="5">
        <dgm:presLayoutVars>
          <dgm:bulletEnabled val="1"/>
        </dgm:presLayoutVars>
      </dgm:prSet>
      <dgm:spPr/>
    </dgm:pt>
    <dgm:pt modelId="{9F4275F5-24B2-DA40-86C9-5EB95AA2CDBE}" type="pres">
      <dgm:prSet presAssocID="{1A19EDD5-93E9-423D-A789-31C6D45FAA95}" presName="FiveConn_1-2" presStyleLbl="fgAccFollowNode1" presStyleIdx="0" presStyleCnt="4">
        <dgm:presLayoutVars>
          <dgm:bulletEnabled val="1"/>
        </dgm:presLayoutVars>
      </dgm:prSet>
      <dgm:spPr/>
    </dgm:pt>
    <dgm:pt modelId="{311474FB-A968-1B44-B62F-0E19B5B4EC6D}" type="pres">
      <dgm:prSet presAssocID="{1A19EDD5-93E9-423D-A789-31C6D45FAA95}" presName="FiveConn_2-3" presStyleLbl="fgAccFollowNode1" presStyleIdx="1" presStyleCnt="4">
        <dgm:presLayoutVars>
          <dgm:bulletEnabled val="1"/>
        </dgm:presLayoutVars>
      </dgm:prSet>
      <dgm:spPr/>
    </dgm:pt>
    <dgm:pt modelId="{F60BE310-4AB5-C340-B93E-EAAFCD395CF4}" type="pres">
      <dgm:prSet presAssocID="{1A19EDD5-93E9-423D-A789-31C6D45FAA95}" presName="FiveConn_3-4" presStyleLbl="fgAccFollowNode1" presStyleIdx="2" presStyleCnt="4">
        <dgm:presLayoutVars>
          <dgm:bulletEnabled val="1"/>
        </dgm:presLayoutVars>
      </dgm:prSet>
      <dgm:spPr/>
    </dgm:pt>
    <dgm:pt modelId="{2327D01E-D8D1-854F-B438-23FF0A04C5A0}" type="pres">
      <dgm:prSet presAssocID="{1A19EDD5-93E9-423D-A789-31C6D45FAA95}" presName="FiveConn_4-5" presStyleLbl="fgAccFollowNode1" presStyleIdx="3" presStyleCnt="4">
        <dgm:presLayoutVars>
          <dgm:bulletEnabled val="1"/>
        </dgm:presLayoutVars>
      </dgm:prSet>
      <dgm:spPr/>
    </dgm:pt>
    <dgm:pt modelId="{D344D738-103C-E84B-9283-08D322EFC7CF}" type="pres">
      <dgm:prSet presAssocID="{1A19EDD5-93E9-423D-A789-31C6D45FAA95}" presName="FiveNodes_1_text" presStyleLbl="node1" presStyleIdx="4" presStyleCnt="5">
        <dgm:presLayoutVars>
          <dgm:bulletEnabled val="1"/>
        </dgm:presLayoutVars>
      </dgm:prSet>
      <dgm:spPr/>
    </dgm:pt>
    <dgm:pt modelId="{BCDBF8C7-F664-A547-8855-D5483218F629}" type="pres">
      <dgm:prSet presAssocID="{1A19EDD5-93E9-423D-A789-31C6D45FAA95}" presName="FiveNodes_2_text" presStyleLbl="node1" presStyleIdx="4" presStyleCnt="5">
        <dgm:presLayoutVars>
          <dgm:bulletEnabled val="1"/>
        </dgm:presLayoutVars>
      </dgm:prSet>
      <dgm:spPr/>
    </dgm:pt>
    <dgm:pt modelId="{CE702EFF-3FEF-E545-80C4-21DC40DC7E34}" type="pres">
      <dgm:prSet presAssocID="{1A19EDD5-93E9-423D-A789-31C6D45FAA95}" presName="FiveNodes_3_text" presStyleLbl="node1" presStyleIdx="4" presStyleCnt="5">
        <dgm:presLayoutVars>
          <dgm:bulletEnabled val="1"/>
        </dgm:presLayoutVars>
      </dgm:prSet>
      <dgm:spPr/>
    </dgm:pt>
    <dgm:pt modelId="{7AC1BD76-642C-AA4C-AD5C-BEB1C1600587}" type="pres">
      <dgm:prSet presAssocID="{1A19EDD5-93E9-423D-A789-31C6D45FAA95}" presName="FiveNodes_4_text" presStyleLbl="node1" presStyleIdx="4" presStyleCnt="5">
        <dgm:presLayoutVars>
          <dgm:bulletEnabled val="1"/>
        </dgm:presLayoutVars>
      </dgm:prSet>
      <dgm:spPr/>
    </dgm:pt>
    <dgm:pt modelId="{FAA4178C-7842-6145-835A-13BB1915621E}" type="pres">
      <dgm:prSet presAssocID="{1A19EDD5-93E9-423D-A789-31C6D45FAA9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A5B4725-A26F-5048-8DE2-CF399B6AEDED}" type="presOf" srcId="{E5D12D6C-0305-4EED-A2FE-07C653BCBEC6}" destId="{9F4275F5-24B2-DA40-86C9-5EB95AA2CDBE}" srcOrd="0" destOrd="0" presId="urn:microsoft.com/office/officeart/2005/8/layout/vProcess5"/>
    <dgm:cxn modelId="{8D102C26-906A-B24F-9676-9D705F46148B}" type="presOf" srcId="{6C89516A-83ED-4ADD-B610-5E21E3D27332}" destId="{B7149052-DA60-4E44-9A78-B21ED09B621D}" srcOrd="0" destOrd="0" presId="urn:microsoft.com/office/officeart/2005/8/layout/vProcess5"/>
    <dgm:cxn modelId="{DBDE9827-522D-094F-8749-4D51F3B69A14}" type="presOf" srcId="{6391E6D7-510F-4F27-9F85-68A6D5F2D7B7}" destId="{3755856F-6CFE-7E40-86ED-73EF369ABCC1}" srcOrd="0" destOrd="0" presId="urn:microsoft.com/office/officeart/2005/8/layout/vProcess5"/>
    <dgm:cxn modelId="{5FABA228-AE01-784B-A8A5-2BF6C31475FA}" type="presOf" srcId="{13B473E1-CCD8-47B4-90B1-5F2AE12A491F}" destId="{98CDC926-5700-5F4B-8F6A-EBE5C18C0369}" srcOrd="0" destOrd="0" presId="urn:microsoft.com/office/officeart/2005/8/layout/vProcess5"/>
    <dgm:cxn modelId="{38A16E2E-D917-4F4A-86C6-4EA9271EDF62}" type="presOf" srcId="{1A19EDD5-93E9-423D-A789-31C6D45FAA95}" destId="{430FDC81-23FA-2B49-84DE-D5FDD2EA79E8}" srcOrd="0" destOrd="0" presId="urn:microsoft.com/office/officeart/2005/8/layout/vProcess5"/>
    <dgm:cxn modelId="{5EDB0732-5FB6-EC49-BFA4-B04A227E7A06}" type="presOf" srcId="{3A06ED25-64D4-4ACA-92F8-85E8BBAC6CAB}" destId="{D344D738-103C-E84B-9283-08D322EFC7CF}" srcOrd="1" destOrd="0" presId="urn:microsoft.com/office/officeart/2005/8/layout/vProcess5"/>
    <dgm:cxn modelId="{1D978632-8807-0D4B-82B9-720C4E23DAAA}" type="presOf" srcId="{6C89516A-83ED-4ADD-B610-5E21E3D27332}" destId="{BCDBF8C7-F664-A547-8855-D5483218F629}" srcOrd="1" destOrd="0" presId="urn:microsoft.com/office/officeart/2005/8/layout/vProcess5"/>
    <dgm:cxn modelId="{7836AB45-8095-544C-B53C-BC6CBBF34751}" type="presOf" srcId="{3A06ED25-64D4-4ACA-92F8-85E8BBAC6CAB}" destId="{6F68595C-ACD1-A842-9AEA-A50A4CCB9C6D}" srcOrd="0" destOrd="0" presId="urn:microsoft.com/office/officeart/2005/8/layout/vProcess5"/>
    <dgm:cxn modelId="{D4EE6557-B96C-FC4C-9300-1515A495C8F6}" type="presOf" srcId="{6391E6D7-510F-4F27-9F85-68A6D5F2D7B7}" destId="{FAA4178C-7842-6145-835A-13BB1915621E}" srcOrd="1" destOrd="0" presId="urn:microsoft.com/office/officeart/2005/8/layout/vProcess5"/>
    <dgm:cxn modelId="{2AAB4E5E-FD3A-0B46-8894-D39DFEF3A89B}" type="presOf" srcId="{0943F3C5-D74F-4D08-BC11-E19AA9002501}" destId="{2327D01E-D8D1-854F-B438-23FF0A04C5A0}" srcOrd="0" destOrd="0" presId="urn:microsoft.com/office/officeart/2005/8/layout/vProcess5"/>
    <dgm:cxn modelId="{EAFF016A-93E5-42E6-8462-F15A71D5C88F}" srcId="{1A19EDD5-93E9-423D-A789-31C6D45FAA95}" destId="{16016A9D-1455-4702-AEE4-C3D3D0C2F430}" srcOrd="3" destOrd="0" parTransId="{A70153D0-F56F-46F5-BF8A-4EC8DAE5BD9A}" sibTransId="{0943F3C5-D74F-4D08-BC11-E19AA9002501}"/>
    <dgm:cxn modelId="{27817D76-B25E-42F9-9E64-AE56E1221618}" srcId="{1A19EDD5-93E9-423D-A789-31C6D45FAA95}" destId="{3A06ED25-64D4-4ACA-92F8-85E8BBAC6CAB}" srcOrd="0" destOrd="0" parTransId="{79199787-B40F-45E6-993F-87B9A2440643}" sibTransId="{E5D12D6C-0305-4EED-A2FE-07C653BCBEC6}"/>
    <dgm:cxn modelId="{52325E8E-0040-524D-BA99-B93708FEDCD8}" type="presOf" srcId="{16016A9D-1455-4702-AEE4-C3D3D0C2F430}" destId="{7AC1BD76-642C-AA4C-AD5C-BEB1C1600587}" srcOrd="1" destOrd="0" presId="urn:microsoft.com/office/officeart/2005/8/layout/vProcess5"/>
    <dgm:cxn modelId="{4D200792-5C85-4A5B-AB1F-101139817881}" srcId="{1A19EDD5-93E9-423D-A789-31C6D45FAA95}" destId="{6C89516A-83ED-4ADD-B610-5E21E3D27332}" srcOrd="1" destOrd="0" parTransId="{FD33E949-B0C0-48E7-9166-388B30D3BD64}" sibTransId="{14856479-4F29-4D51-90A8-AABF70D67846}"/>
    <dgm:cxn modelId="{CA714AA9-9248-FD4D-9F40-8AD75F529B7A}" type="presOf" srcId="{14856479-4F29-4D51-90A8-AABF70D67846}" destId="{311474FB-A968-1B44-B62F-0E19B5B4EC6D}" srcOrd="0" destOrd="0" presId="urn:microsoft.com/office/officeart/2005/8/layout/vProcess5"/>
    <dgm:cxn modelId="{A5E68FB1-6213-CA46-86E2-F529EDA084F0}" type="presOf" srcId="{13B473E1-CCD8-47B4-90B1-5F2AE12A491F}" destId="{CE702EFF-3FEF-E545-80C4-21DC40DC7E34}" srcOrd="1" destOrd="0" presId="urn:microsoft.com/office/officeart/2005/8/layout/vProcess5"/>
    <dgm:cxn modelId="{DEB8AAC9-9399-49F1-BDA9-84CC56C25502}" srcId="{1A19EDD5-93E9-423D-A789-31C6D45FAA95}" destId="{13B473E1-CCD8-47B4-90B1-5F2AE12A491F}" srcOrd="2" destOrd="0" parTransId="{663E8CBD-5894-40B1-BFA7-C0F535F07E9D}" sibTransId="{E8E7C3C8-2CCA-4488-8310-4EBE6168BF8A}"/>
    <dgm:cxn modelId="{046BBBCF-AAF1-E94C-BB88-D7D3AA13EB18}" type="presOf" srcId="{16016A9D-1455-4702-AEE4-C3D3D0C2F430}" destId="{EE719E27-5FAB-1B47-A665-A4351E22D018}" srcOrd="0" destOrd="0" presId="urn:microsoft.com/office/officeart/2005/8/layout/vProcess5"/>
    <dgm:cxn modelId="{12BD2AD9-13D1-7741-AA1E-AAF1A39B950A}" type="presOf" srcId="{E8E7C3C8-2CCA-4488-8310-4EBE6168BF8A}" destId="{F60BE310-4AB5-C340-B93E-EAAFCD395CF4}" srcOrd="0" destOrd="0" presId="urn:microsoft.com/office/officeart/2005/8/layout/vProcess5"/>
    <dgm:cxn modelId="{CA6E25EA-40A1-444E-BAC8-414BCAEBDC7F}" srcId="{1A19EDD5-93E9-423D-A789-31C6D45FAA95}" destId="{6391E6D7-510F-4F27-9F85-68A6D5F2D7B7}" srcOrd="4" destOrd="0" parTransId="{63DAF530-B845-4E1E-B976-F2FC1DAB03AE}" sibTransId="{FE9821E8-8A2F-4271-B66A-324F1EEFEA80}"/>
    <dgm:cxn modelId="{BA48F598-A205-974A-BF8C-995E70202E2C}" type="presParOf" srcId="{430FDC81-23FA-2B49-84DE-D5FDD2EA79E8}" destId="{6000AC37-5318-7447-A683-AA76B0AE4DC1}" srcOrd="0" destOrd="0" presId="urn:microsoft.com/office/officeart/2005/8/layout/vProcess5"/>
    <dgm:cxn modelId="{0FDCF92F-BDDD-AE48-A6C6-60725635802A}" type="presParOf" srcId="{430FDC81-23FA-2B49-84DE-D5FDD2EA79E8}" destId="{6F68595C-ACD1-A842-9AEA-A50A4CCB9C6D}" srcOrd="1" destOrd="0" presId="urn:microsoft.com/office/officeart/2005/8/layout/vProcess5"/>
    <dgm:cxn modelId="{3DA7BCE4-4FBB-0F4D-A514-465E7F286B72}" type="presParOf" srcId="{430FDC81-23FA-2B49-84DE-D5FDD2EA79E8}" destId="{B7149052-DA60-4E44-9A78-B21ED09B621D}" srcOrd="2" destOrd="0" presId="urn:microsoft.com/office/officeart/2005/8/layout/vProcess5"/>
    <dgm:cxn modelId="{D4F1C53E-42A8-8348-A094-6B0E0A81DC23}" type="presParOf" srcId="{430FDC81-23FA-2B49-84DE-D5FDD2EA79E8}" destId="{98CDC926-5700-5F4B-8F6A-EBE5C18C0369}" srcOrd="3" destOrd="0" presId="urn:microsoft.com/office/officeart/2005/8/layout/vProcess5"/>
    <dgm:cxn modelId="{C0F22240-8EBD-9F4F-9DEF-0349747D11ED}" type="presParOf" srcId="{430FDC81-23FA-2B49-84DE-D5FDD2EA79E8}" destId="{EE719E27-5FAB-1B47-A665-A4351E22D018}" srcOrd="4" destOrd="0" presId="urn:microsoft.com/office/officeart/2005/8/layout/vProcess5"/>
    <dgm:cxn modelId="{FF238E2A-F1CD-9D4C-ABE8-1FB312D5B308}" type="presParOf" srcId="{430FDC81-23FA-2B49-84DE-D5FDD2EA79E8}" destId="{3755856F-6CFE-7E40-86ED-73EF369ABCC1}" srcOrd="5" destOrd="0" presId="urn:microsoft.com/office/officeart/2005/8/layout/vProcess5"/>
    <dgm:cxn modelId="{9B87936B-4279-AF45-A777-91F7BDB1A1C2}" type="presParOf" srcId="{430FDC81-23FA-2B49-84DE-D5FDD2EA79E8}" destId="{9F4275F5-24B2-DA40-86C9-5EB95AA2CDBE}" srcOrd="6" destOrd="0" presId="urn:microsoft.com/office/officeart/2005/8/layout/vProcess5"/>
    <dgm:cxn modelId="{5A53F2C3-AB23-1B45-8A2D-EC47418326C7}" type="presParOf" srcId="{430FDC81-23FA-2B49-84DE-D5FDD2EA79E8}" destId="{311474FB-A968-1B44-B62F-0E19B5B4EC6D}" srcOrd="7" destOrd="0" presId="urn:microsoft.com/office/officeart/2005/8/layout/vProcess5"/>
    <dgm:cxn modelId="{289BDFE6-A19D-FE40-8F57-1252AE2CC804}" type="presParOf" srcId="{430FDC81-23FA-2B49-84DE-D5FDD2EA79E8}" destId="{F60BE310-4AB5-C340-B93E-EAAFCD395CF4}" srcOrd="8" destOrd="0" presId="urn:microsoft.com/office/officeart/2005/8/layout/vProcess5"/>
    <dgm:cxn modelId="{761ED27B-6A57-7345-83A1-7FF1E6F186EB}" type="presParOf" srcId="{430FDC81-23FA-2B49-84DE-D5FDD2EA79E8}" destId="{2327D01E-D8D1-854F-B438-23FF0A04C5A0}" srcOrd="9" destOrd="0" presId="urn:microsoft.com/office/officeart/2005/8/layout/vProcess5"/>
    <dgm:cxn modelId="{503224DD-5A4B-D647-9A9B-E5E16E47CBB6}" type="presParOf" srcId="{430FDC81-23FA-2B49-84DE-D5FDD2EA79E8}" destId="{D344D738-103C-E84B-9283-08D322EFC7CF}" srcOrd="10" destOrd="0" presId="urn:microsoft.com/office/officeart/2005/8/layout/vProcess5"/>
    <dgm:cxn modelId="{14B4FB47-55B3-274B-87E1-BA97340AA422}" type="presParOf" srcId="{430FDC81-23FA-2B49-84DE-D5FDD2EA79E8}" destId="{BCDBF8C7-F664-A547-8855-D5483218F629}" srcOrd="11" destOrd="0" presId="urn:microsoft.com/office/officeart/2005/8/layout/vProcess5"/>
    <dgm:cxn modelId="{F82C64F6-181A-2643-BBEB-3C6F01E0AE48}" type="presParOf" srcId="{430FDC81-23FA-2B49-84DE-D5FDD2EA79E8}" destId="{CE702EFF-3FEF-E545-80C4-21DC40DC7E34}" srcOrd="12" destOrd="0" presId="urn:microsoft.com/office/officeart/2005/8/layout/vProcess5"/>
    <dgm:cxn modelId="{D35A7942-B5E9-5448-8BE1-5B4DD416728B}" type="presParOf" srcId="{430FDC81-23FA-2B49-84DE-D5FDD2EA79E8}" destId="{7AC1BD76-642C-AA4C-AD5C-BEB1C1600587}" srcOrd="13" destOrd="0" presId="urn:microsoft.com/office/officeart/2005/8/layout/vProcess5"/>
    <dgm:cxn modelId="{1252030F-FA12-0541-89A2-48A3A7D7E9DF}" type="presParOf" srcId="{430FDC81-23FA-2B49-84DE-D5FDD2EA79E8}" destId="{FAA4178C-7842-6145-835A-13BB1915621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68595C-ACD1-A842-9AEA-A50A4CCB9C6D}">
      <dsp:nvSpPr>
        <dsp:cNvPr id="0" name=""/>
        <dsp:cNvSpPr/>
      </dsp:nvSpPr>
      <dsp:spPr>
        <a:xfrm>
          <a:off x="0" y="0"/>
          <a:ext cx="6920301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E" sz="2800" kern="1200"/>
            <a:t>FORMING</a:t>
          </a:r>
          <a:endParaRPr lang="en-US" sz="2800" kern="1200"/>
        </a:p>
      </dsp:txBody>
      <dsp:txXfrm>
        <a:off x="19264" y="19264"/>
        <a:ext cx="6133628" cy="619181"/>
      </dsp:txXfrm>
    </dsp:sp>
    <dsp:sp modelId="{B7149052-DA60-4E44-9A78-B21ED09B621D}">
      <dsp:nvSpPr>
        <dsp:cNvPr id="0" name=""/>
        <dsp:cNvSpPr/>
      </dsp:nvSpPr>
      <dsp:spPr>
        <a:xfrm>
          <a:off x="516775" y="749057"/>
          <a:ext cx="6920301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3291"/>
                <a:satOff val="-11998"/>
                <a:lumOff val="-294"/>
                <a:alphaOff val="0"/>
                <a:tint val="96000"/>
                <a:lumMod val="104000"/>
              </a:schemeClr>
            </a:gs>
            <a:gs pos="100000">
              <a:schemeClr val="accent2">
                <a:hueOff val="113291"/>
                <a:satOff val="-11998"/>
                <a:lumOff val="-29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E" sz="2800" kern="1200"/>
            <a:t>STORMING</a:t>
          </a:r>
          <a:endParaRPr lang="en-US" sz="2800" kern="1200"/>
        </a:p>
      </dsp:txBody>
      <dsp:txXfrm>
        <a:off x="536039" y="768321"/>
        <a:ext cx="5937486" cy="619181"/>
      </dsp:txXfrm>
    </dsp:sp>
    <dsp:sp modelId="{98CDC926-5700-5F4B-8F6A-EBE5C18C0369}">
      <dsp:nvSpPr>
        <dsp:cNvPr id="0" name=""/>
        <dsp:cNvSpPr/>
      </dsp:nvSpPr>
      <dsp:spPr>
        <a:xfrm>
          <a:off x="1033551" y="1498115"/>
          <a:ext cx="6920301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26582"/>
                <a:satOff val="-23996"/>
                <a:lumOff val="-588"/>
                <a:alphaOff val="0"/>
                <a:tint val="96000"/>
                <a:lumMod val="104000"/>
              </a:schemeClr>
            </a:gs>
            <a:gs pos="100000">
              <a:schemeClr val="accent2">
                <a:hueOff val="226582"/>
                <a:satOff val="-23996"/>
                <a:lumOff val="-588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E" sz="2800" kern="1200"/>
            <a:t>NORMING</a:t>
          </a:r>
          <a:endParaRPr lang="en-US" sz="2800" kern="1200"/>
        </a:p>
      </dsp:txBody>
      <dsp:txXfrm>
        <a:off x="1052815" y="1517379"/>
        <a:ext cx="5937486" cy="619181"/>
      </dsp:txXfrm>
    </dsp:sp>
    <dsp:sp modelId="{EE719E27-5FAB-1B47-A665-A4351E22D018}">
      <dsp:nvSpPr>
        <dsp:cNvPr id="0" name=""/>
        <dsp:cNvSpPr/>
      </dsp:nvSpPr>
      <dsp:spPr>
        <a:xfrm>
          <a:off x="1550327" y="2247173"/>
          <a:ext cx="6920301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39874"/>
                <a:satOff val="-35995"/>
                <a:lumOff val="-882"/>
                <a:alphaOff val="0"/>
                <a:tint val="96000"/>
                <a:lumMod val="104000"/>
              </a:schemeClr>
            </a:gs>
            <a:gs pos="100000">
              <a:schemeClr val="accent2">
                <a:hueOff val="339874"/>
                <a:satOff val="-35995"/>
                <a:lumOff val="-88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E" sz="2800" kern="1200"/>
            <a:t>PERFORMINIG</a:t>
          </a:r>
          <a:endParaRPr lang="en-US" sz="2800" kern="1200"/>
        </a:p>
      </dsp:txBody>
      <dsp:txXfrm>
        <a:off x="1569591" y="2266437"/>
        <a:ext cx="5937486" cy="619181"/>
      </dsp:txXfrm>
    </dsp:sp>
    <dsp:sp modelId="{3755856F-6CFE-7E40-86ED-73EF369ABCC1}">
      <dsp:nvSpPr>
        <dsp:cNvPr id="0" name=""/>
        <dsp:cNvSpPr/>
      </dsp:nvSpPr>
      <dsp:spPr>
        <a:xfrm>
          <a:off x="2067102" y="2996231"/>
          <a:ext cx="6920301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DE" sz="2800" kern="1200"/>
            <a:t>ADJOURNINIG </a:t>
          </a:r>
          <a:endParaRPr lang="en-US" sz="2800" kern="1200"/>
        </a:p>
      </dsp:txBody>
      <dsp:txXfrm>
        <a:off x="2086366" y="3015495"/>
        <a:ext cx="5937486" cy="619181"/>
      </dsp:txXfrm>
    </dsp:sp>
    <dsp:sp modelId="{9F4275F5-24B2-DA40-86C9-5EB95AA2CDBE}">
      <dsp:nvSpPr>
        <dsp:cNvPr id="0" name=""/>
        <dsp:cNvSpPr/>
      </dsp:nvSpPr>
      <dsp:spPr>
        <a:xfrm>
          <a:off x="6492789" y="480493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588979" y="480493"/>
        <a:ext cx="235131" cy="321702"/>
      </dsp:txXfrm>
    </dsp:sp>
    <dsp:sp modelId="{311474FB-A968-1B44-B62F-0E19B5B4EC6D}">
      <dsp:nvSpPr>
        <dsp:cNvPr id="0" name=""/>
        <dsp:cNvSpPr/>
      </dsp:nvSpPr>
      <dsp:spPr>
        <a:xfrm>
          <a:off x="7009565" y="1229551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09552"/>
            <a:satOff val="-13952"/>
            <a:lumOff val="-985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309552"/>
              <a:satOff val="-13952"/>
              <a:lumOff val="-9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105755" y="1229551"/>
        <a:ext cx="235131" cy="321702"/>
      </dsp:txXfrm>
    </dsp:sp>
    <dsp:sp modelId="{F60BE310-4AB5-C340-B93E-EAAFCD395CF4}">
      <dsp:nvSpPr>
        <dsp:cNvPr id="0" name=""/>
        <dsp:cNvSpPr/>
      </dsp:nvSpPr>
      <dsp:spPr>
        <a:xfrm>
          <a:off x="7526341" y="1967647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19104"/>
            <a:satOff val="-27904"/>
            <a:lumOff val="-1969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619104"/>
              <a:satOff val="-27904"/>
              <a:lumOff val="-196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622531" y="1967647"/>
        <a:ext cx="235131" cy="321702"/>
      </dsp:txXfrm>
    </dsp:sp>
    <dsp:sp modelId="{2327D01E-D8D1-854F-B438-23FF0A04C5A0}">
      <dsp:nvSpPr>
        <dsp:cNvPr id="0" name=""/>
        <dsp:cNvSpPr/>
      </dsp:nvSpPr>
      <dsp:spPr>
        <a:xfrm>
          <a:off x="8043117" y="2724013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28656"/>
            <a:satOff val="-41856"/>
            <a:lumOff val="-2954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928656"/>
              <a:satOff val="-41856"/>
              <a:lumOff val="-295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139307" y="2724013"/>
        <a:ext cx="235131" cy="321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D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8FD3B-9CCD-2043-A6DF-D1EC851D67BD}" type="datetimeFigureOut">
              <a:rPr lang="en-DE" smtClean="0"/>
              <a:t>13.04.22</a:t>
            </a:fld>
            <a:endParaRPr lang="en-D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D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EE4A7C-2467-CB4C-8393-F53883AADBDA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805351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DE" dirty="0"/>
              <a:t>Trust </a:t>
            </a:r>
            <a:r>
              <a:rPr lang="en-GB" sz="1200" dirty="0"/>
              <a:t>This is perhaps the most beneficial reason employers may build teams.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endParaRPr lang="en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E4A7C-2467-CB4C-8393-F53883AADBDA}" type="slidenum">
              <a:rPr lang="en-DE" smtClean="0"/>
              <a:t>3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184210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tlassian.com/blog/teamwork/the-importance-of-teamwork" TargetMode="External"/><Relationship Id="rId2" Type="http://schemas.openxmlformats.org/officeDocument/2006/relationships/hyperlink" Target="https://uk.indeed.com/career-advice/career-development/how-to-build-successful-team" TargetMode="Externa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mindtools.com/pages/article/newLDR_86.htm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C4258-C087-704B-A5D7-B5D915979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532184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EFFECTIVE TEAM WORKING AND COMMUNICATION</a:t>
            </a:r>
            <a:endParaRPr lang="en-DE" b="1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185A7A-C5D5-D346-A937-DBBE28B0E4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589212" y="3141784"/>
            <a:ext cx="8222354" cy="744415"/>
          </a:xfrm>
        </p:spPr>
        <p:txBody>
          <a:bodyPr/>
          <a:lstStyle/>
          <a:p>
            <a:pPr marL="342900" indent="-342900">
              <a:buFont typeface="Wingdings" pitchFamily="2" charset="2"/>
              <a:buChar char="Ø"/>
            </a:pPr>
            <a:r>
              <a:rPr lang="en-DE" sz="2000" dirty="0">
                <a:solidFill>
                  <a:schemeClr val="tx1"/>
                </a:solidFill>
              </a:rPr>
              <a:t>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1CDB2E-3E04-2448-8955-2456FFAC55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Wingdings" pitchFamily="2" charset="2"/>
              <a:buChar char="Ø"/>
            </a:pPr>
            <a:r>
              <a:rPr lang="en-DE" dirty="0">
                <a:solidFill>
                  <a:schemeClr val="tx1"/>
                </a:solidFill>
              </a:rPr>
              <a:t>STUDENT NAME : FLORENTINA IANCU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STUDENT ID: 211371 </a:t>
            </a:r>
          </a:p>
          <a:p>
            <a:endParaRPr lang="en-GB" dirty="0"/>
          </a:p>
          <a:p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2117917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EE21C6D-5063-F14B-8976-8068F2C86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DE" sz="2400" b="1" dirty="0"/>
              <a:t>TEAM WORKING  </a:t>
            </a:r>
          </a:p>
        </p:txBody>
      </p:sp>
      <p:pic>
        <p:nvPicPr>
          <p:cNvPr id="9" name="Content Placeholder 8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5D1F077-4B52-B742-95EE-2637232300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08724" y="1241663"/>
            <a:ext cx="5521325" cy="4374674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0D68804-6594-3547-AAC5-93F38EDA614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Communication is the foundation of effective teamwork.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Time management.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Problem-solving.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Listening.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Critical thinking.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Collaboration.  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Leadership.</a:t>
            </a:r>
          </a:p>
          <a:p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779949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F0CC7-1DCF-3A4B-BCB2-893113405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DE" sz="2400" b="1" dirty="0"/>
              <a:t>BENEFITS OF TEAM WOKRING</a:t>
            </a:r>
          </a:p>
        </p:txBody>
      </p:sp>
      <p:pic>
        <p:nvPicPr>
          <p:cNvPr id="6" name="Content Placeholder 5" descr="Text&#10;&#10;Description automatically generated">
            <a:extLst>
              <a:ext uri="{FF2B5EF4-FFF2-40B4-BE49-F238E27FC236}">
                <a16:creationId xmlns:a16="http://schemas.microsoft.com/office/drawing/2014/main" id="{F27A9355-A4A8-554D-B5AF-F944AD43E3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957888" y="671513"/>
            <a:ext cx="6043611" cy="50292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C5A913-5860-BF46-BDF1-EEC45702486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 marL="628650" lvl="1" indent="-171450">
              <a:buFont typeface="Wingdings" pitchFamily="2" charset="2"/>
              <a:buChar char="Ø"/>
            </a:pPr>
            <a:r>
              <a:rPr lang="en-GB" sz="1800" dirty="0"/>
              <a:t>It builds trust. </a:t>
            </a:r>
          </a:p>
          <a:p>
            <a:pPr marL="628650" lvl="1" indent="-171450">
              <a:buFont typeface="Wingdings" pitchFamily="2" charset="2"/>
              <a:buChar char="Ø"/>
            </a:pPr>
            <a:r>
              <a:rPr lang="en-GB" sz="1800" dirty="0"/>
              <a:t>It encourages risk-taking. </a:t>
            </a:r>
          </a:p>
          <a:p>
            <a:pPr marL="628650" lvl="1" indent="-171450">
              <a:buFont typeface="Wingdings" pitchFamily="2" charset="2"/>
              <a:buChar char="Ø"/>
            </a:pPr>
            <a:r>
              <a:rPr lang="en-GB" sz="1800" dirty="0"/>
              <a:t>It improves understanding. </a:t>
            </a:r>
          </a:p>
          <a:p>
            <a:pPr marL="628650" lvl="1" indent="-171450">
              <a:buFont typeface="Wingdings" pitchFamily="2" charset="2"/>
              <a:buChar char="Ø"/>
            </a:pPr>
            <a:r>
              <a:rPr lang="en-GB" sz="1800" dirty="0"/>
              <a:t>It fosters creativity. </a:t>
            </a:r>
          </a:p>
          <a:p>
            <a:pPr marL="628650" lvl="1" indent="-171450">
              <a:buFont typeface="Wingdings" pitchFamily="2" charset="2"/>
              <a:buChar char="Ø"/>
            </a:pPr>
            <a:r>
              <a:rPr lang="en-GB" sz="1800" dirty="0"/>
              <a:t>It's fun. </a:t>
            </a:r>
          </a:p>
          <a:p>
            <a:pPr marL="628650" lvl="1" indent="-171450">
              <a:buFont typeface="Wingdings" pitchFamily="2" charset="2"/>
              <a:buChar char="Ø"/>
            </a:pPr>
            <a:r>
              <a:rPr lang="en-GB" sz="1800" dirty="0"/>
              <a:t>It improves motivation. </a:t>
            </a:r>
          </a:p>
          <a:p>
            <a:pPr marL="628650" lvl="1" indent="-171450">
              <a:buFont typeface="Wingdings" pitchFamily="2" charset="2"/>
              <a:buChar char="Ø"/>
            </a:pPr>
            <a:r>
              <a:rPr lang="en-GB" sz="1800" dirty="0"/>
              <a:t>It teaches conflict resolution skills.</a:t>
            </a:r>
          </a:p>
          <a:p>
            <a:pPr marL="628650" lvl="1" indent="-171450">
              <a:buFont typeface="Wingdings" pitchFamily="2" charset="2"/>
              <a:buChar char="Ø"/>
            </a:pPr>
            <a:r>
              <a:rPr lang="en-GB" sz="1800" dirty="0"/>
              <a:t>It makes the team stronger.</a:t>
            </a:r>
          </a:p>
          <a:p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2850957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Rectangle 91">
            <a:extLst>
              <a:ext uri="{FF2B5EF4-FFF2-40B4-BE49-F238E27FC236}">
                <a16:creationId xmlns:a16="http://schemas.microsoft.com/office/drawing/2014/main" id="{F966DD2F-FBF5-41CE-A3F4-565352D95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9FEE34-26B2-C549-A69C-B2481E655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 dirty="0"/>
              <a:t>TUCKMAN: STAGES OF TEAM DEVELOPMENT</a:t>
            </a:r>
            <a:br>
              <a:rPr lang="en-US" dirty="0"/>
            </a:br>
            <a:endParaRPr lang="en-US" dirty="0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F46FCE2B-F2D2-466E-B0AA-8E341DB49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6" name="Freeform 11">
            <a:extLst>
              <a:ext uri="{FF2B5EF4-FFF2-40B4-BE49-F238E27FC236}">
                <a16:creationId xmlns:a16="http://schemas.microsoft.com/office/drawing/2014/main" id="{2BD31C98-199A-4722-A1A5-4393A43E7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151" name="Content Placeholder 4">
            <a:extLst>
              <a:ext uri="{FF2B5EF4-FFF2-40B4-BE49-F238E27FC236}">
                <a16:creationId xmlns:a16="http://schemas.microsoft.com/office/drawing/2014/main" id="{E7B12072-5143-D684-054E-A80C01F8B2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7054617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2827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45" descr="Hands holding each other's wrists and interlinked to form a circle">
            <a:extLst>
              <a:ext uri="{FF2B5EF4-FFF2-40B4-BE49-F238E27FC236}">
                <a16:creationId xmlns:a16="http://schemas.microsoft.com/office/drawing/2014/main" id="{B82EB8BE-AA4C-EF43-3160-65F5E7E181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7" r="-1" b="31003"/>
          <a:stretch/>
        </p:blipFill>
        <p:spPr>
          <a:xfrm>
            <a:off x="4485555" y="10"/>
            <a:ext cx="7706444" cy="3428990"/>
          </a:xfrm>
          <a:prstGeom prst="rect">
            <a:avLst/>
          </a:prstGeom>
        </p:spPr>
      </p:pic>
      <p:pic>
        <p:nvPicPr>
          <p:cNvPr id="54" name="Picture 53" descr="People at the meeting desk">
            <a:extLst>
              <a:ext uri="{FF2B5EF4-FFF2-40B4-BE49-F238E27FC236}">
                <a16:creationId xmlns:a16="http://schemas.microsoft.com/office/drawing/2014/main" id="{26CC1EA5-037B-6E44-A34F-E1FE4CD358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449" r="-1" b="10448"/>
          <a:stretch/>
        </p:blipFill>
        <p:spPr>
          <a:xfrm>
            <a:off x="4485557" y="3429000"/>
            <a:ext cx="7706443" cy="3429000"/>
          </a:xfrm>
          <a:prstGeom prst="rect">
            <a:avLst/>
          </a:prstGeom>
        </p:spPr>
      </p:pic>
      <p:sp useBgFill="1">
        <p:nvSpPr>
          <p:cNvPr id="95" name="Freeform: Shape 58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435CA5-D4EA-4F43-A0E9-7447F7B74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GB" sz="3300" b="1"/>
              <a:t>THE FIRST STAGE OF TEAM DEVELOPMENT </a:t>
            </a:r>
            <a:endParaRPr lang="en-DE" sz="3300" b="1" dirty="0"/>
          </a:p>
        </p:txBody>
      </p:sp>
      <p:sp>
        <p:nvSpPr>
          <p:cNvPr id="96" name="Rectangle 60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BEB2EB67-7582-CE48-81B2-1499E8B6B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r>
              <a:rPr lang="en-DE" sz="2400" b="1" dirty="0"/>
              <a:t>FORMING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First meet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Communication 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Connection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Personality  </a:t>
            </a:r>
          </a:p>
          <a:p>
            <a:endParaRPr lang="en-DE" dirty="0"/>
          </a:p>
          <a:p>
            <a:pPr lvl="0"/>
            <a:endParaRPr lang="en-US" dirty="0"/>
          </a:p>
          <a:p>
            <a:endParaRPr lang="en-DE" dirty="0"/>
          </a:p>
          <a:p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2544130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ED7D1331-C6FD-5971-4640-1483ABC901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7" r="-1" b="31003"/>
          <a:stretch/>
        </p:blipFill>
        <p:spPr>
          <a:xfrm>
            <a:off x="4485555" y="10"/>
            <a:ext cx="7706444" cy="3428990"/>
          </a:xfrm>
          <a:prstGeom prst="rect">
            <a:avLst/>
          </a:prstGeom>
        </p:spPr>
      </p:pic>
      <p:pic>
        <p:nvPicPr>
          <p:cNvPr id="75" name="Picture 74" descr="People at the meeting desk">
            <a:extLst>
              <a:ext uri="{FF2B5EF4-FFF2-40B4-BE49-F238E27FC236}">
                <a16:creationId xmlns:a16="http://schemas.microsoft.com/office/drawing/2014/main" id="{181E6E91-6A59-794C-8CDC-4F5DE71368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449" r="-1" b="10448"/>
          <a:stretch/>
        </p:blipFill>
        <p:spPr>
          <a:xfrm>
            <a:off x="4485557" y="3429000"/>
            <a:ext cx="7706443" cy="3429000"/>
          </a:xfrm>
          <a:prstGeom prst="rect">
            <a:avLst/>
          </a:prstGeom>
        </p:spPr>
      </p:pic>
      <p:sp useBgFill="1">
        <p:nvSpPr>
          <p:cNvPr id="93" name="Freeform: Shape 92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F811CA-1891-EA40-BC87-D6F1C94D7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DE" sz="2800" b="1"/>
              <a:t>THE SECOND STANGE </a:t>
            </a:r>
            <a:r>
              <a:rPr lang="en-GB" sz="2800" b="1"/>
              <a:t>OF TEAM DEVELOPMENT</a:t>
            </a:r>
            <a:r>
              <a:rPr lang="en-DE" sz="2800" b="1"/>
              <a:t> </a:t>
            </a:r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0F12F-0D1B-D542-B6A5-601BFCE7B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r>
              <a:rPr lang="en-DE" sz="2400" b="1" dirty="0"/>
              <a:t>STORMING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Competing </a:t>
            </a:r>
            <a:endParaRPr lang="en-DE" b="1" dirty="0"/>
          </a:p>
          <a:p>
            <a:pPr>
              <a:buFont typeface="Wingdings" pitchFamily="2" charset="2"/>
              <a:buChar char="q"/>
            </a:pPr>
            <a:r>
              <a:rPr lang="en-DE" dirty="0"/>
              <a:t>Argue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Conflicts</a:t>
            </a:r>
            <a:endParaRPr lang="en-DE" dirty="0"/>
          </a:p>
          <a:p>
            <a:pPr>
              <a:buFont typeface="Wingdings" pitchFamily="2" charset="2"/>
              <a:buChar char="q"/>
            </a:pPr>
            <a:r>
              <a:rPr lang="en-DE" dirty="0"/>
              <a:t>Confidence </a:t>
            </a:r>
          </a:p>
          <a:p>
            <a:pPr>
              <a:buFont typeface="Wingdings" pitchFamily="2" charset="2"/>
              <a:buChar char="§"/>
            </a:pPr>
            <a:endParaRPr lang="en-US" dirty="0"/>
          </a:p>
          <a:p>
            <a:pPr>
              <a:buFont typeface="Wingdings" pitchFamily="2" charset="2"/>
              <a:buChar char="q"/>
            </a:pPr>
            <a:endParaRPr lang="en-DE" dirty="0"/>
          </a:p>
          <a:p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344592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1C812B94-B72D-D0F0-93B7-CAEAE2C4DF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7" r="-1" b="31003"/>
          <a:stretch/>
        </p:blipFill>
        <p:spPr>
          <a:xfrm>
            <a:off x="4485555" y="10"/>
            <a:ext cx="7706444" cy="3428990"/>
          </a:xfrm>
          <a:prstGeom prst="rect">
            <a:avLst/>
          </a:prstGeom>
        </p:spPr>
      </p:pic>
      <p:pic>
        <p:nvPicPr>
          <p:cNvPr id="38" name="Picture 37" descr="People at the meeting desk">
            <a:extLst>
              <a:ext uri="{FF2B5EF4-FFF2-40B4-BE49-F238E27FC236}">
                <a16:creationId xmlns:a16="http://schemas.microsoft.com/office/drawing/2014/main" id="{22A7828A-74D0-874C-80F7-26B09C5005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449" r="-1" b="10448"/>
          <a:stretch/>
        </p:blipFill>
        <p:spPr>
          <a:xfrm>
            <a:off x="4485557" y="3429000"/>
            <a:ext cx="7706443" cy="3429000"/>
          </a:xfrm>
          <a:prstGeom prst="rect">
            <a:avLst/>
          </a:prstGeom>
        </p:spPr>
      </p:pic>
      <p:sp useBgFill="1">
        <p:nvSpPr>
          <p:cNvPr id="53" name="Freeform: Shape 52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A31E99-9D14-8545-9BE9-24CFA1F84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DE" sz="3300" b="1"/>
              <a:t>THE THIRD STAGE </a:t>
            </a:r>
            <a:r>
              <a:rPr lang="en-GB" sz="3300" b="1"/>
              <a:t>OF TEAM DEVELOPMENT </a:t>
            </a:r>
            <a:endParaRPr lang="en-DE" sz="3300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C15CA-55AC-B14E-84FA-9EDB01667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r>
              <a:rPr lang="en-DE" sz="2400" b="1" dirty="0"/>
              <a:t>NORMING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Conflicts are settled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Views are traded</a:t>
            </a:r>
            <a:endParaRPr lang="en-DE" dirty="0"/>
          </a:p>
          <a:p>
            <a:pPr>
              <a:buFont typeface="Wingdings" pitchFamily="2" charset="2"/>
              <a:buChar char="q"/>
            </a:pPr>
            <a:r>
              <a:rPr lang="en-DE" dirty="0"/>
              <a:t>Teamwork 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Norms of behavios </a:t>
            </a:r>
          </a:p>
          <a:p>
            <a:pPr>
              <a:buFont typeface="Arial" panose="020B0604020202020204" pitchFamily="34" charset="0"/>
              <a:buChar char="•"/>
            </a:pP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1420589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nds holding each other's wrists and interlinked to form a circle">
            <a:extLst>
              <a:ext uri="{FF2B5EF4-FFF2-40B4-BE49-F238E27FC236}">
                <a16:creationId xmlns:a16="http://schemas.microsoft.com/office/drawing/2014/main" id="{4CB89011-24E1-5B4D-A422-E004363BDB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7" r="-1" b="31003"/>
          <a:stretch/>
        </p:blipFill>
        <p:spPr>
          <a:xfrm>
            <a:off x="4485555" y="10"/>
            <a:ext cx="7706444" cy="3428990"/>
          </a:xfrm>
          <a:prstGeom prst="rect">
            <a:avLst/>
          </a:prstGeom>
        </p:spPr>
      </p:pic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B7A89EA1-0140-5D68-2350-EA9C4F1876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449" r="-1" b="10448"/>
          <a:stretch/>
        </p:blipFill>
        <p:spPr>
          <a:xfrm>
            <a:off x="4485557" y="3429000"/>
            <a:ext cx="7706443" cy="3429000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9D7A4-DC2D-8B4C-8766-7DAECEDA4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DE" sz="3300" b="1"/>
              <a:t>THE FOURTH STAGE </a:t>
            </a:r>
            <a:r>
              <a:rPr lang="en-GB" sz="3300" b="1"/>
              <a:t>OF TEAM DEVELOPMENT </a:t>
            </a:r>
            <a:endParaRPr lang="en-DE" sz="3300" b="1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8DAEC-C5AE-D848-B99F-00891894F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r>
              <a:rPr lang="en-DE" sz="2400" b="1" dirty="0"/>
              <a:t>PERFORMINIG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Help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Problem solving 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Goals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Achieve</a:t>
            </a:r>
          </a:p>
          <a:p>
            <a:pPr>
              <a:buFont typeface="Wingdings" pitchFamily="2" charset="2"/>
              <a:buChar char="q"/>
            </a:pPr>
            <a:endParaRPr lang="en-DE" dirty="0"/>
          </a:p>
          <a:p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2652357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nds holding each other's wrists and interlinked to form a circle">
            <a:extLst>
              <a:ext uri="{FF2B5EF4-FFF2-40B4-BE49-F238E27FC236}">
                <a16:creationId xmlns:a16="http://schemas.microsoft.com/office/drawing/2014/main" id="{5A064857-B34A-2F47-90D7-10B751CE6C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7" r="-1" b="31003"/>
          <a:stretch/>
        </p:blipFill>
        <p:spPr>
          <a:xfrm>
            <a:off x="4485555" y="10"/>
            <a:ext cx="7706444" cy="3428990"/>
          </a:xfrm>
          <a:prstGeom prst="rect">
            <a:avLst/>
          </a:prstGeom>
        </p:spPr>
      </p:pic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B7A89EA1-0140-5D68-2350-EA9C4F1876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449" r="-1" b="10448"/>
          <a:stretch/>
        </p:blipFill>
        <p:spPr>
          <a:xfrm>
            <a:off x="4485557" y="3429000"/>
            <a:ext cx="7706443" cy="3429000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9D7A4-DC2D-8B4C-8766-7DAECEDA4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DE" sz="3300" b="1"/>
              <a:t>THE FIFTH STAGE </a:t>
            </a:r>
            <a:r>
              <a:rPr lang="en-GB" sz="3300" b="1"/>
              <a:t>OF TEAM DEVELOPMENT</a:t>
            </a:r>
            <a:endParaRPr lang="en-DE" sz="3300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8DAEC-C5AE-D848-B99F-00891894F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r>
              <a:rPr lang="en-DE" sz="2400" b="1" dirty="0"/>
              <a:t>ADJOURNINIG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Loss</a:t>
            </a:r>
          </a:p>
          <a:p>
            <a:pPr>
              <a:buFont typeface="Wingdings" pitchFamily="2" charset="2"/>
              <a:buChar char="q"/>
            </a:pPr>
            <a:r>
              <a:rPr lang="en-DE" dirty="0"/>
              <a:t>Mourning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Connections shaped</a:t>
            </a:r>
            <a:endParaRPr lang="en-DE" dirty="0"/>
          </a:p>
          <a:p>
            <a:pPr>
              <a:buFont typeface="Wingdings" pitchFamily="2" charset="2"/>
              <a:buChar char="q"/>
            </a:pPr>
            <a:r>
              <a:rPr lang="en-DE" dirty="0"/>
              <a:t>Acknowledge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Achievement</a:t>
            </a:r>
            <a:endParaRPr lang="en-DE" dirty="0"/>
          </a:p>
          <a:p>
            <a:pPr>
              <a:buFont typeface="Wingdings" pitchFamily="2" charset="2"/>
              <a:buChar char="q"/>
            </a:pPr>
            <a:endParaRPr lang="en-DE" dirty="0"/>
          </a:p>
          <a:p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95421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10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50" name="Group 24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51" name="Rectangle 38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53" name="Rectangle 42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A317C78F-3B25-1849-BEEC-01DBE2BA87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51" r="22225" b="-1"/>
          <a:stretch/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54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76D5A-0613-0F4A-AB5C-683B2D91C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>
                <a:solidFill>
                  <a:srgbClr val="FEFFFF"/>
                </a:solidFill>
              </a:rPr>
              <a:t>SUCCESSFUL TEAM DEVELOPMENT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D9FA9A-9014-0143-AF1B-4255403937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60770" y="2017668"/>
            <a:ext cx="3750205" cy="385781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"/>
            </a:pPr>
            <a:r>
              <a:rPr lang="en-GB" dirty="0">
                <a:solidFill>
                  <a:schemeClr val="tx1"/>
                </a:solidFill>
              </a:rPr>
              <a:t>Communicate Effectively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Establish a foundation of trust. 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Set a common goal. </a:t>
            </a:r>
          </a:p>
          <a:p>
            <a:pPr>
              <a:buFont typeface="Wingdings 3" charset="2"/>
              <a:buChar char=""/>
            </a:pPr>
            <a:r>
              <a:rPr lang="en-GB" dirty="0">
                <a:solidFill>
                  <a:schemeClr val="tx1"/>
                </a:solidFill>
              </a:rPr>
              <a:t>Challenge people and processes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Deal with any conflicts that arise. 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Share ideas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Exchange thoughts. </a:t>
            </a:r>
          </a:p>
          <a:p>
            <a:pPr>
              <a:buFont typeface="Wingdings 3" charset="2"/>
              <a:buChar char=""/>
            </a:pPr>
            <a:r>
              <a:rPr lang="en-GB" dirty="0">
                <a:solidFill>
                  <a:schemeClr val="tx1"/>
                </a:solidFill>
              </a:rPr>
              <a:t>Motivate and Inspire</a:t>
            </a:r>
            <a:endParaRPr lang="en-US" dirty="0">
              <a:solidFill>
                <a:schemeClr val="tx1"/>
              </a:solidFill>
            </a:endParaRPr>
          </a:p>
          <a:p>
            <a:pPr>
              <a:buFont typeface="Wingdings 3" charset="2"/>
              <a:buChar char=""/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837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EA0EC-3DC4-5148-9EAD-23E253481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1404551"/>
          </a:xfrm>
        </p:spPr>
        <p:txBody>
          <a:bodyPr/>
          <a:lstStyle/>
          <a:p>
            <a:r>
              <a:rPr lang="en-DE" b="1" dirty="0"/>
              <a:t>Conclusion</a:t>
            </a:r>
            <a:r>
              <a:rPr lang="en-DE" dirty="0"/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552D70-0867-294C-BBBD-0A39DFA8AF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5199" y="2014150"/>
            <a:ext cx="9428676" cy="4234249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en-GB" sz="2000" dirty="0"/>
              <a:t>Teamwork aids in the learning of important lessons such as trust and reliance on others. It's a trait that allows you to function in all of your interactions. Every successful relationship is the result of two people or more working together as a team.</a:t>
            </a:r>
            <a:endParaRPr lang="en-DE" sz="2000" dirty="0"/>
          </a:p>
        </p:txBody>
      </p:sp>
    </p:spTree>
    <p:extLst>
      <p:ext uri="{BB962C8B-B14F-4D97-AF65-F5344CB8AC3E}">
        <p14:creationId xmlns:p14="http://schemas.microsoft.com/office/powerpoint/2010/main" val="1275244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A90F5E4-DAD2-2041-9AE2-AFF9821FA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547688"/>
          </a:xfrm>
        </p:spPr>
        <p:txBody>
          <a:bodyPr>
            <a:normAutofit fontScale="90000"/>
          </a:bodyPr>
          <a:lstStyle/>
          <a:p>
            <a:r>
              <a:rPr lang="en-DE" dirty="0"/>
              <a:t>REFERENCES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4FAAAD9-DA64-7C4A-A0AC-4DE2990C20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428750"/>
            <a:ext cx="8915399" cy="4481160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Indeed Career Guide. (n.d.). </a:t>
            </a:r>
            <a:r>
              <a:rPr lang="en-GB" i="1" dirty="0"/>
              <a:t>How To Build a Successful Team: a Step-By-Step Guide</a:t>
            </a:r>
            <a:r>
              <a:rPr lang="en-GB" dirty="0"/>
              <a:t>. [online] Available at:  </a:t>
            </a:r>
            <a:r>
              <a:rPr lang="en-GB" dirty="0">
                <a:hlinkClick r:id="rId2"/>
              </a:rPr>
              <a:t>https://uk.indeed.com/career-advice/career-development/how-to-build-successful-team</a:t>
            </a:r>
            <a:r>
              <a:rPr lang="en-GB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Middleton, T. (2021). </a:t>
            </a:r>
            <a:r>
              <a:rPr lang="en-GB" i="1" dirty="0"/>
              <a:t>The importance of teamwork (as proven by science)</a:t>
            </a:r>
            <a:r>
              <a:rPr lang="en-GB" dirty="0"/>
              <a:t>. [online] Work Life by Atlassian.  Available at: </a:t>
            </a:r>
            <a:r>
              <a:rPr lang="en-GB" dirty="0">
                <a:hlinkClick r:id="rId3"/>
              </a:rPr>
              <a:t>https://www.atlassian.com/blog/teamwork/the-importance-of-teamwork</a:t>
            </a:r>
            <a:r>
              <a:rPr lang="en-GB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MindTools (2021). </a:t>
            </a:r>
            <a:r>
              <a:rPr lang="en-GB" i="1" dirty="0"/>
              <a:t>Forming, Storming, Norming, and Performing</a:t>
            </a:r>
            <a:r>
              <a:rPr lang="en-GB" dirty="0"/>
              <a:t>. [online] </a:t>
            </a:r>
            <a:r>
              <a:rPr lang="en-GB" dirty="0" err="1"/>
              <a:t>Mindtools.com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https://www.mindtools.com/pages/article/newLDR_86.htm</a:t>
            </a:r>
            <a:r>
              <a:rPr lang="en-GB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Page, M. (2017). </a:t>
            </a:r>
            <a:r>
              <a:rPr lang="en-GB" i="1" dirty="0"/>
              <a:t>8 Must-Have Qualities of an Effective Leader | Michael Page US</a:t>
            </a:r>
            <a:r>
              <a:rPr lang="en-GB" dirty="0"/>
              <a:t>. [online] Michael Page. Available at: https://</a:t>
            </a:r>
            <a:r>
              <a:rPr lang="en-GB" dirty="0" err="1"/>
              <a:t>www.michaelpage.com</a:t>
            </a:r>
            <a:r>
              <a:rPr lang="en-GB" dirty="0"/>
              <a:t>/advice/management-advice/development-and-retention/8-must-have-qualities-effective-leader.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Hersey, P. and Blanchard, K. H. (1969). </a:t>
            </a:r>
            <a:r>
              <a:rPr lang="en-GB" i="1" dirty="0"/>
              <a:t>Management of Organizational </a:t>
            </a:r>
            <a:r>
              <a:rPr lang="en-GB" i="1" dirty="0" err="1"/>
              <a:t>Behavior</a:t>
            </a:r>
            <a:r>
              <a:rPr lang="en-GB" i="1" dirty="0"/>
              <a:t> – Utilizing Human Resources</a:t>
            </a:r>
            <a:r>
              <a:rPr lang="en-GB" dirty="0"/>
              <a:t>. New Jersey/Prentice Hall</a:t>
            </a:r>
            <a:endParaRPr lang="en-DE" dirty="0"/>
          </a:p>
          <a:p>
            <a:pPr marL="285750" indent="-285750">
              <a:buFont typeface="Wingdings" pitchFamily="2" charset="2"/>
              <a:buChar char="Ø"/>
            </a:pPr>
            <a:endParaRPr lang="en-DE" dirty="0"/>
          </a:p>
        </p:txBody>
      </p:sp>
    </p:spTree>
    <p:extLst>
      <p:ext uri="{BB962C8B-B14F-4D97-AF65-F5344CB8AC3E}">
        <p14:creationId xmlns:p14="http://schemas.microsoft.com/office/powerpoint/2010/main" val="25566945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roup 52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4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9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0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1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2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3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4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5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6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148D3-CBB2-7E47-84CC-46F5814BD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775199"/>
            <a:ext cx="8915399" cy="122543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latin typeface="ACADEMY ENGRAVED LET PLAIN:1.0" panose="02000000000000000000" pitchFamily="2" charset="0"/>
              </a:rPr>
              <a:t>	THE END.  THANK YOU ! </a:t>
            </a:r>
            <a:br>
              <a:rPr lang="en-US" sz="2400" dirty="0"/>
            </a:br>
            <a:endParaRPr lang="en-US" sz="2400" dirty="0"/>
          </a:p>
        </p:txBody>
      </p:sp>
      <p:pic>
        <p:nvPicPr>
          <p:cNvPr id="7" name="Picture 6" descr="A group of people raising their hands&#10;&#10;Description automatically generated">
            <a:extLst>
              <a:ext uri="{FF2B5EF4-FFF2-40B4-BE49-F238E27FC236}">
                <a16:creationId xmlns:a16="http://schemas.microsoft.com/office/drawing/2014/main" id="{F5C9229B-DF44-4B4A-A928-592C441FD4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35223"/>
          <a:stretch/>
        </p:blipFill>
        <p:spPr>
          <a:xfrm>
            <a:off x="2589212" y="634963"/>
            <a:ext cx="8915400" cy="3854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64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4285</TotalTime>
  <Words>456</Words>
  <Application>Microsoft Macintosh PowerPoint</Application>
  <PresentationFormat>Widescreen</PresentationFormat>
  <Paragraphs>82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ACADEMY ENGRAVED LET PLAIN:1.0</vt:lpstr>
      <vt:lpstr>Arial</vt:lpstr>
      <vt:lpstr>Calibri</vt:lpstr>
      <vt:lpstr>Century Gothic</vt:lpstr>
      <vt:lpstr>Wingdings</vt:lpstr>
      <vt:lpstr>Wingdings 3</vt:lpstr>
      <vt:lpstr>Wisp</vt:lpstr>
      <vt:lpstr>EFFECTIVE TEAM WORKING AND COMMUNICATION</vt:lpstr>
      <vt:lpstr>TEAM WORKING  </vt:lpstr>
      <vt:lpstr>BENEFITS OF TEAM WOKRING</vt:lpstr>
      <vt:lpstr>TUCKMAN: STAGES OF TEAM DEVELOPMENT </vt:lpstr>
      <vt:lpstr>THE FIRST STAGE OF TEAM DEVELOPMENT </vt:lpstr>
      <vt:lpstr>THE SECOND STANGE OF TEAM DEVELOPMENT </vt:lpstr>
      <vt:lpstr>THE THIRD STAGE OF TEAM DEVELOPMENT </vt:lpstr>
      <vt:lpstr>THE FOURTH STAGE OF TEAM DEVELOPMENT </vt:lpstr>
      <vt:lpstr>THE FIFTH STAGE OF TEAM DEVELOPMENT</vt:lpstr>
      <vt:lpstr>SUCCESSFUL TEAM DEVELOPMENT </vt:lpstr>
      <vt:lpstr>Conclusion </vt:lpstr>
      <vt:lpstr>REFERENCES </vt:lpstr>
      <vt:lpstr> THE END.  THANK YOU !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</dc:title>
  <dc:creator>Florentina Iancu (2113710)</dc:creator>
  <cp:lastModifiedBy>Florentina Iancu (2113710)</cp:lastModifiedBy>
  <cp:revision>6</cp:revision>
  <dcterms:created xsi:type="dcterms:W3CDTF">2022-04-07T11:48:48Z</dcterms:created>
  <dcterms:modified xsi:type="dcterms:W3CDTF">2022-04-13T18:40:04Z</dcterms:modified>
</cp:coreProperties>
</file>