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notesSlides/notesSlide2.xml" ContentType="application/vnd.openxmlformats-officedocument.presentationml.notesSlide+xml"/>
  <Override PartName="/ppt/theme/themeOverride3.xml" ContentType="application/vnd.openxmlformats-officedocument.themeOverride+xml"/>
  <Override PartName="/ppt/notesSlides/notesSlide3.xml" ContentType="application/vnd.openxmlformats-officedocument.presentationml.notesSlide+xml"/>
  <Override PartName="/ppt/theme/themeOverride4.xml" ContentType="application/vnd.openxmlformats-officedocument.themeOverr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heme/themeOverride5.xml" ContentType="application/vnd.openxmlformats-officedocument.themeOverride+xml"/>
  <Override PartName="/ppt/notesSlides/notesSlide8.xml" ContentType="application/vnd.openxmlformats-officedocument.presentationml.notesSlide+xml"/>
  <Override PartName="/ppt/theme/themeOverride6.xml" ContentType="application/vnd.openxmlformats-officedocument.themeOverride+xml"/>
  <Override PartName="/ppt/notesSlides/notesSlide9.xml" ContentType="application/vnd.openxmlformats-officedocument.presentationml.notesSlide+xml"/>
  <Override PartName="/ppt/theme/themeOverride7.xml" ContentType="application/vnd.openxmlformats-officedocument.themeOverride+xml"/>
  <Override PartName="/ppt/notesSlides/notesSlide10.xml" ContentType="application/vnd.openxmlformats-officedocument.presentationml.notesSlide+xml"/>
  <Override PartName="/ppt/theme/themeOverride8.xml" ContentType="application/vnd.openxmlformats-officedocument.themeOverride+xml"/>
  <Override PartName="/ppt/notesSlides/notesSlide11.xml" ContentType="application/vnd.openxmlformats-officedocument.presentationml.notesSlide+xml"/>
  <Override PartName="/ppt/theme/themeOverride9.xml" ContentType="application/vnd.openxmlformats-officedocument.themeOverride+xml"/>
  <Override PartName="/ppt/notesSlides/notesSlide12.xml" ContentType="application/vnd.openxmlformats-officedocument.presentationml.notesSlide+xml"/>
  <Override PartName="/ppt/theme/themeOverride10.xml" ContentType="application/vnd.openxmlformats-officedocument.themeOverride+xml"/>
  <Override PartName="/ppt/notesSlides/notesSlide13.xml" ContentType="application/vnd.openxmlformats-officedocument.presentationml.notesSlide+xml"/>
  <Override PartName="/ppt/theme/themeOverride11.xml" ContentType="application/vnd.openxmlformats-officedocument.themeOverride+xml"/>
  <Override PartName="/ppt/notesSlides/notesSlide14.xml" ContentType="application/vnd.openxmlformats-officedocument.presentationml.notesSlide+xml"/>
  <Override PartName="/ppt/theme/themeOverride12.xml" ContentType="application/vnd.openxmlformats-officedocument.themeOverride+xml"/>
  <Override PartName="/ppt/notesSlides/notesSlide15.xml" ContentType="application/vnd.openxmlformats-officedocument.presentationml.notesSlide+xml"/>
  <Override PartName="/ppt/theme/themeOverride13.xml" ContentType="application/vnd.openxmlformats-officedocument.themeOverr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479" r:id="rId2"/>
    <p:sldId id="481" r:id="rId3"/>
    <p:sldId id="482" r:id="rId4"/>
    <p:sldId id="463" r:id="rId5"/>
    <p:sldId id="489" r:id="rId6"/>
    <p:sldId id="490" r:id="rId7"/>
    <p:sldId id="491" r:id="rId8"/>
    <p:sldId id="483" r:id="rId9"/>
    <p:sldId id="457" r:id="rId10"/>
    <p:sldId id="471" r:id="rId11"/>
    <p:sldId id="484" r:id="rId12"/>
    <p:sldId id="472" r:id="rId13"/>
    <p:sldId id="485" r:id="rId14"/>
    <p:sldId id="452" r:id="rId15"/>
    <p:sldId id="475" r:id="rId16"/>
    <p:sldId id="486" r:id="rId17"/>
  </p:sldIdLst>
  <p:sldSz cx="9144000" cy="5143500" type="screen16x9"/>
  <p:notesSz cx="6858000" cy="9144000"/>
  <p:custDataLst>
    <p:tags r:id="rId19"/>
  </p:custDataLst>
  <p:defaultTextStyle>
    <a:defPPr>
      <a:defRPr lang="zh-CN"/>
    </a:defPPr>
    <a:lvl1pPr algn="l" rtl="0" fontAlgn="base">
      <a:spcBef>
        <a:spcPct val="0"/>
      </a:spcBef>
      <a:spcAft>
        <a:spcPct val="0"/>
      </a:spcAft>
      <a:defRPr kern="1200">
        <a:solidFill>
          <a:schemeClr val="tx1"/>
        </a:solidFill>
        <a:latin typeface="Calibri" pitchFamily="34" charset="0"/>
        <a:ea typeface="宋体" charset="-122"/>
        <a:cs typeface="+mn-cs"/>
      </a:defRPr>
    </a:lvl1pPr>
    <a:lvl2pPr marL="457200" algn="l" rtl="0" fontAlgn="base">
      <a:spcBef>
        <a:spcPct val="0"/>
      </a:spcBef>
      <a:spcAft>
        <a:spcPct val="0"/>
      </a:spcAft>
      <a:defRPr kern="1200">
        <a:solidFill>
          <a:schemeClr val="tx1"/>
        </a:solidFill>
        <a:latin typeface="Calibri" pitchFamily="34" charset="0"/>
        <a:ea typeface="宋体" charset="-122"/>
        <a:cs typeface="+mn-cs"/>
      </a:defRPr>
    </a:lvl2pPr>
    <a:lvl3pPr marL="914400" algn="l" rtl="0" fontAlgn="base">
      <a:spcBef>
        <a:spcPct val="0"/>
      </a:spcBef>
      <a:spcAft>
        <a:spcPct val="0"/>
      </a:spcAft>
      <a:defRPr kern="1200">
        <a:solidFill>
          <a:schemeClr val="tx1"/>
        </a:solidFill>
        <a:latin typeface="Calibri" pitchFamily="34" charset="0"/>
        <a:ea typeface="宋体" charset="-122"/>
        <a:cs typeface="+mn-cs"/>
      </a:defRPr>
    </a:lvl3pPr>
    <a:lvl4pPr marL="1371600" algn="l" rtl="0" fontAlgn="base">
      <a:spcBef>
        <a:spcPct val="0"/>
      </a:spcBef>
      <a:spcAft>
        <a:spcPct val="0"/>
      </a:spcAft>
      <a:defRPr kern="1200">
        <a:solidFill>
          <a:schemeClr val="tx1"/>
        </a:solidFill>
        <a:latin typeface="Calibri" pitchFamily="34" charset="0"/>
        <a:ea typeface="宋体" charset="-122"/>
        <a:cs typeface="+mn-cs"/>
      </a:defRPr>
    </a:lvl4pPr>
    <a:lvl5pPr marL="1828800" algn="l" rtl="0" fontAlgn="base">
      <a:spcBef>
        <a:spcPct val="0"/>
      </a:spcBef>
      <a:spcAft>
        <a:spcPct val="0"/>
      </a:spcAft>
      <a:defRPr kern="1200">
        <a:solidFill>
          <a:schemeClr val="tx1"/>
        </a:solidFill>
        <a:latin typeface="Calibri" pitchFamily="34" charset="0"/>
        <a:ea typeface="宋体" charset="-122"/>
        <a:cs typeface="+mn-cs"/>
      </a:defRPr>
    </a:lvl5pPr>
    <a:lvl6pPr marL="2286000" algn="l" defTabSz="914400" rtl="0" eaLnBrk="1" latinLnBrk="0" hangingPunct="1">
      <a:defRPr kern="1200">
        <a:solidFill>
          <a:schemeClr val="tx1"/>
        </a:solidFill>
        <a:latin typeface="Calibri" pitchFamily="34" charset="0"/>
        <a:ea typeface="宋体" charset="-122"/>
        <a:cs typeface="+mn-cs"/>
      </a:defRPr>
    </a:lvl6pPr>
    <a:lvl7pPr marL="2743200" algn="l" defTabSz="914400" rtl="0" eaLnBrk="1" latinLnBrk="0" hangingPunct="1">
      <a:defRPr kern="1200">
        <a:solidFill>
          <a:schemeClr val="tx1"/>
        </a:solidFill>
        <a:latin typeface="Calibri" pitchFamily="34" charset="0"/>
        <a:ea typeface="宋体" charset="-122"/>
        <a:cs typeface="+mn-cs"/>
      </a:defRPr>
    </a:lvl7pPr>
    <a:lvl8pPr marL="3200400" algn="l" defTabSz="914400" rtl="0" eaLnBrk="1" latinLnBrk="0" hangingPunct="1">
      <a:defRPr kern="1200">
        <a:solidFill>
          <a:schemeClr val="tx1"/>
        </a:solidFill>
        <a:latin typeface="Calibri" pitchFamily="34" charset="0"/>
        <a:ea typeface="宋体" charset="-122"/>
        <a:cs typeface="+mn-cs"/>
      </a:defRPr>
    </a:lvl8pPr>
    <a:lvl9pPr marL="3657600" algn="l" defTabSz="914400" rtl="0" eaLnBrk="1" latinLnBrk="0" hangingPunct="1">
      <a:defRPr kern="1200">
        <a:solidFill>
          <a:schemeClr val="tx1"/>
        </a:solidFill>
        <a:latin typeface="Calibri" pitchFamily="34" charset="0"/>
        <a:ea typeface="宋体" charset="-122"/>
        <a:cs typeface="+mn-cs"/>
      </a:defRPr>
    </a:lvl9pPr>
  </p:defaultTextStyle>
  <p:extLst>
    <p:ext uri="{EFAFB233-063F-42B5-8137-9DF3F51BA10A}">
      <p15:sldGuideLst xmlns:p15="http://schemas.microsoft.com/office/powerpoint/2012/main">
        <p15:guide id="1" orient="horz" pos="259" userDrawn="1">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李 庚" initials="李" lastIdx="1" clrIdx="0">
    <p:extLst>
      <p:ext uri="{19B8F6BF-5375-455C-9EA6-DF929625EA0E}">
        <p15:presenceInfo xmlns:p15="http://schemas.microsoft.com/office/powerpoint/2012/main" userId="d771d1bcea68264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4B4B"/>
    <a:srgbClr val="A9A9A9"/>
    <a:srgbClr val="BFBFBF"/>
    <a:srgbClr val="666666"/>
    <a:srgbClr val="7F7F7F"/>
    <a:srgbClr val="2E3D54"/>
    <a:srgbClr val="C20000"/>
    <a:srgbClr val="A6937B"/>
    <a:srgbClr val="414455"/>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99" autoAdjust="0"/>
    <p:restoredTop sz="64244" autoAdjust="0"/>
  </p:normalViewPr>
  <p:slideViewPr>
    <p:cSldViewPr>
      <p:cViewPr varScale="1">
        <p:scale>
          <a:sx n="63" d="100"/>
          <a:sy n="63" d="100"/>
        </p:scale>
        <p:origin x="125" y="48"/>
      </p:cViewPr>
      <p:guideLst>
        <p:guide orient="horz" pos="259"/>
        <p:guide pos="2880"/>
      </p:guideLst>
    </p:cSldViewPr>
  </p:slideViewPr>
  <p:outlineViewPr>
    <p:cViewPr>
      <p:scale>
        <a:sx n="33" d="100"/>
        <a:sy n="33" d="100"/>
      </p:scale>
      <p:origin x="0" y="0"/>
    </p:cViewPr>
  </p:outlineViewPr>
  <p:notesTextViewPr>
    <p:cViewPr>
      <p:scale>
        <a:sx n="125" d="100"/>
        <a:sy n="125" d="100"/>
      </p:scale>
      <p:origin x="0" y="0"/>
    </p:cViewPr>
  </p:notesTextViewPr>
  <p:sorterViewPr>
    <p:cViewPr>
      <p:scale>
        <a:sx n="186" d="100"/>
        <a:sy n="18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b="0" i="0">
                <a:latin typeface="inpin heiti" charset="-122"/>
                <a:ea typeface="inpin heiti" charset="-122"/>
              </a:defRPr>
            </a:lvl1pPr>
          </a:lstStyle>
          <a:p>
            <a:endParaRPr lang="zh-CN" altLang="en-US" dirty="0"/>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b="0" i="0">
                <a:latin typeface="inpin heiti" charset="-122"/>
                <a:ea typeface="inpin heiti" charset="-122"/>
              </a:defRPr>
            </a:lvl1pPr>
          </a:lstStyle>
          <a:p>
            <a:fld id="{673B58EF-4ABD-40F4-ACA4-FE81D742E6DD}" type="datetimeFigureOut">
              <a:rPr lang="zh-CN" altLang="en-US" smtClean="0"/>
              <a:pPr/>
              <a:t>2020/4/2</a:t>
            </a:fld>
            <a:endParaRPr lang="zh-CN" altLang="en-US" dirty="0"/>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zh-CN" altLang="en-US" dirty="0"/>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b="0" i="0">
                <a:latin typeface="inpin heiti" charset="-122"/>
                <a:ea typeface="inpin heiti" charset="-122"/>
              </a:defRPr>
            </a:lvl1pPr>
          </a:lstStyle>
          <a:p>
            <a:endParaRPr lang="zh-CN" altLang="en-US" dirty="0"/>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b="0" i="0">
                <a:latin typeface="inpin heiti" charset="-122"/>
                <a:ea typeface="inpin heiti" charset="-122"/>
              </a:defRPr>
            </a:lvl1pPr>
          </a:lstStyle>
          <a:p>
            <a:fld id="{A11FC198-2D83-4DFC-8CDD-7D23AF44D411}" type="slidenum">
              <a:rPr lang="zh-CN" altLang="en-US" smtClean="0"/>
              <a:pPr/>
              <a:t>‹#›</a:t>
            </a:fld>
            <a:endParaRPr lang="zh-CN" altLang="en-US" dirty="0"/>
          </a:p>
        </p:txBody>
      </p:sp>
    </p:spTree>
    <p:extLst>
      <p:ext uri="{BB962C8B-B14F-4D97-AF65-F5344CB8AC3E}">
        <p14:creationId xmlns:p14="http://schemas.microsoft.com/office/powerpoint/2010/main" val="2294111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inpin heiti" charset="-122"/>
        <a:ea typeface="inpin heiti" charset="-122"/>
        <a:cs typeface="+mn-cs"/>
      </a:defRPr>
    </a:lvl1pPr>
    <a:lvl2pPr marL="457200" algn="l" defTabSz="914400" rtl="0" eaLnBrk="1" latinLnBrk="0" hangingPunct="1">
      <a:defRPr sz="1200" b="0" i="0" kern="1200">
        <a:solidFill>
          <a:schemeClr val="tx1"/>
        </a:solidFill>
        <a:latin typeface="inpin heiti" charset="-122"/>
        <a:ea typeface="inpin heiti" charset="-122"/>
        <a:cs typeface="+mn-cs"/>
      </a:defRPr>
    </a:lvl2pPr>
    <a:lvl3pPr marL="914400" algn="l" defTabSz="914400" rtl="0" eaLnBrk="1" latinLnBrk="0" hangingPunct="1">
      <a:defRPr sz="1200" b="0" i="0" kern="1200">
        <a:solidFill>
          <a:schemeClr val="tx1"/>
        </a:solidFill>
        <a:latin typeface="inpin heiti" charset="-122"/>
        <a:ea typeface="inpin heiti" charset="-122"/>
        <a:cs typeface="+mn-cs"/>
      </a:defRPr>
    </a:lvl3pPr>
    <a:lvl4pPr marL="1371600" algn="l" defTabSz="914400" rtl="0" eaLnBrk="1" latinLnBrk="0" hangingPunct="1">
      <a:defRPr sz="1200" b="0" i="0" kern="1200">
        <a:solidFill>
          <a:schemeClr val="tx1"/>
        </a:solidFill>
        <a:latin typeface="inpin heiti" charset="-122"/>
        <a:ea typeface="inpin heiti" charset="-122"/>
        <a:cs typeface="+mn-cs"/>
      </a:defRPr>
    </a:lvl4pPr>
    <a:lvl5pPr marL="1828800" algn="l" defTabSz="914400" rtl="0" eaLnBrk="1" latinLnBrk="0" hangingPunct="1">
      <a:defRPr sz="1200" b="0" i="0" kern="1200">
        <a:solidFill>
          <a:schemeClr val="tx1"/>
        </a:solidFill>
        <a:latin typeface="inpin heiti" charset="-122"/>
        <a:ea typeface="inpin heiti"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Hello, students and staff, I am </a:t>
            </a:r>
            <a:r>
              <a:rPr lang="en-US" altLang="zh-CN" dirty="0" err="1"/>
              <a:t>geng</a:t>
            </a:r>
            <a:r>
              <a:rPr lang="en-US" altLang="zh-CN" dirty="0"/>
              <a:t> li from networks. Today I am going to introduce my proposal. The title is 5G technology features and new security problems.</a:t>
            </a:r>
            <a:endParaRPr lang="zh-CN" altLang="en-US" dirty="0"/>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1</a:t>
            </a:fld>
            <a:endParaRPr lang="zh-CN" altLang="en-US" dirty="0"/>
          </a:p>
        </p:txBody>
      </p:sp>
    </p:spTree>
    <p:extLst>
      <p:ext uri="{BB962C8B-B14F-4D97-AF65-F5344CB8AC3E}">
        <p14:creationId xmlns:p14="http://schemas.microsoft.com/office/powerpoint/2010/main" val="1088400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I divide the content into four parts, The first part is the introduction and background. In this part, I will state why I chose this topic, the second part is the aim and objectives, and then the third part. Here I will describe how I will achieve my research, and finally the expected outcomes. In this part, I will introduce the final expected results of this research</a:t>
            </a:r>
            <a:endParaRPr lang="zh-CN" altLang="en-US" dirty="0"/>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2</a:t>
            </a:fld>
            <a:endParaRPr lang="zh-CN" altLang="en-US" dirty="0"/>
          </a:p>
        </p:txBody>
      </p:sp>
    </p:spTree>
    <p:extLst>
      <p:ext uri="{BB962C8B-B14F-4D97-AF65-F5344CB8AC3E}">
        <p14:creationId xmlns:p14="http://schemas.microsoft.com/office/powerpoint/2010/main" val="6097665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3</a:t>
            </a:fld>
            <a:endParaRPr lang="zh-CN" altLang="en-US" dirty="0"/>
          </a:p>
        </p:txBody>
      </p:sp>
    </p:spTree>
    <p:extLst>
      <p:ext uri="{BB962C8B-B14F-4D97-AF65-F5344CB8AC3E}">
        <p14:creationId xmlns:p14="http://schemas.microsoft.com/office/powerpoint/2010/main" val="1525113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b="1" dirty="0">
                <a:solidFill>
                  <a:schemeClr val="accent6"/>
                </a:solidFill>
                <a:latin typeface="微软雅黑" pitchFamily="34" charset="-122"/>
                <a:ea typeface="微软雅黑" pitchFamily="34" charset="-122"/>
              </a:rPr>
              <a:t>Since the end of 1980s, mobile communication technology has developed one generation every ten years, as shown in the figure below, The first is the 1g era represented by analog voice. Although it's only 40 years, it seems that it's an ancient era for us. Then it's the 2G era of digital voice technology. Since then, mobile phones have entered our lives. Then it's the 3G era starting in 2000. At that time, the network speed of mobile phones can be said to be very slow. We are now at the end of the 4G era from 2010. 4G technology has completely changed our lives, which we all deny. And then 5g,</a:t>
            </a:r>
            <a:endParaRPr lang="zh-CN" altLang="en-US" dirty="0"/>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4</a:t>
            </a:fld>
            <a:endParaRPr lang="zh-CN" altLang="en-US" dirty="0"/>
          </a:p>
        </p:txBody>
      </p:sp>
    </p:spTree>
    <p:extLst>
      <p:ext uri="{BB962C8B-B14F-4D97-AF65-F5344CB8AC3E}">
        <p14:creationId xmlns:p14="http://schemas.microsoft.com/office/powerpoint/2010/main" val="20554490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Here I explain the importance of 5g</a:t>
            </a:r>
            <a:endParaRPr lang="zh-CN" altLang="en-US" dirty="0"/>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5</a:t>
            </a:fld>
            <a:endParaRPr lang="zh-CN" altLang="en-US" dirty="0"/>
          </a:p>
        </p:txBody>
      </p:sp>
    </p:spTree>
    <p:extLst>
      <p:ext uri="{BB962C8B-B14F-4D97-AF65-F5344CB8AC3E}">
        <p14:creationId xmlns:p14="http://schemas.microsoft.com/office/powerpoint/2010/main" val="28544269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In short, it can be expressed in this way</a:t>
            </a:r>
            <a:endParaRPr lang="zh-CN" altLang="en-US" dirty="0"/>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6</a:t>
            </a:fld>
            <a:endParaRPr lang="zh-CN" altLang="en-US" dirty="0"/>
          </a:p>
        </p:txBody>
      </p:sp>
    </p:spTree>
    <p:extLst>
      <p:ext uri="{BB962C8B-B14F-4D97-AF65-F5344CB8AC3E}">
        <p14:creationId xmlns:p14="http://schemas.microsoft.com/office/powerpoint/2010/main" val="15307982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 coming 5g era will change our lives once again, but don't forget the new security issues that follow. Because mobile communication uses wireless channel, it is easy to be used and attacked by lawbreakers. Because more and more people choose to use mobile phones to access the Internet and store more important information on the Internet, the attacks on mobile communication technology are more and more frequent, including viruses, Trojans, password theft, etc. In 5g era, due to the improvement of technology, we will also rely more on the network, which will increase the network security loopholes brought to us,</a:t>
            </a:r>
            <a:r>
              <a:rPr lang="en-US" altLang="zh-CN" sz="1200" b="1" dirty="0">
                <a:solidFill>
                  <a:schemeClr val="accent6"/>
                </a:solidFill>
                <a:latin typeface="微软雅黑" pitchFamily="34" charset="-122"/>
                <a:ea typeface="微软雅黑" pitchFamily="34" charset="-122"/>
              </a:rPr>
              <a:t> so the research and solution of 5g security problems will be one of the hottest topics in the future.</a:t>
            </a:r>
          </a:p>
          <a:p>
            <a:endParaRPr lang="zh-CN" altLang="en-US" dirty="0"/>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7</a:t>
            </a:fld>
            <a:endParaRPr lang="zh-CN" altLang="en-US" dirty="0"/>
          </a:p>
        </p:txBody>
      </p:sp>
    </p:spTree>
    <p:extLst>
      <p:ext uri="{BB962C8B-B14F-4D97-AF65-F5344CB8AC3E}">
        <p14:creationId xmlns:p14="http://schemas.microsoft.com/office/powerpoint/2010/main" val="41304364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8</a:t>
            </a:fld>
            <a:endParaRPr lang="zh-CN" altLang="en-US" dirty="0"/>
          </a:p>
        </p:txBody>
      </p:sp>
    </p:spTree>
    <p:extLst>
      <p:ext uri="{BB962C8B-B14F-4D97-AF65-F5344CB8AC3E}">
        <p14:creationId xmlns:p14="http://schemas.microsoft.com/office/powerpoint/2010/main" val="24016539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Here is my aim</a:t>
            </a:r>
            <a:endParaRPr lang="zh-CN" altLang="en-US" dirty="0"/>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9</a:t>
            </a:fld>
            <a:endParaRPr lang="zh-CN" altLang="en-US" dirty="0"/>
          </a:p>
        </p:txBody>
      </p:sp>
    </p:spTree>
    <p:extLst>
      <p:ext uri="{BB962C8B-B14F-4D97-AF65-F5344CB8AC3E}">
        <p14:creationId xmlns:p14="http://schemas.microsoft.com/office/powerpoint/2010/main" val="39719568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And , in order to achieve this aim , I have got 5 objectives as shown .</a:t>
            </a:r>
            <a:endParaRPr lang="zh-CN" altLang="en-US" dirty="0"/>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10</a:t>
            </a:fld>
            <a:endParaRPr lang="zh-CN" altLang="en-US" dirty="0"/>
          </a:p>
        </p:txBody>
      </p:sp>
    </p:spTree>
    <p:extLst>
      <p:ext uri="{BB962C8B-B14F-4D97-AF65-F5344CB8AC3E}">
        <p14:creationId xmlns:p14="http://schemas.microsoft.com/office/powerpoint/2010/main" val="2031435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11</a:t>
            </a:fld>
            <a:endParaRPr lang="zh-CN" altLang="en-US" dirty="0"/>
          </a:p>
        </p:txBody>
      </p:sp>
    </p:spTree>
    <p:extLst>
      <p:ext uri="{BB962C8B-B14F-4D97-AF65-F5344CB8AC3E}">
        <p14:creationId xmlns:p14="http://schemas.microsoft.com/office/powerpoint/2010/main" val="2101438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t>Ok, methodology , I apply </a:t>
            </a:r>
            <a:r>
              <a:rPr lang="en-US" altLang="zh-CN" sz="1200" dirty="0"/>
              <a:t>Positive research philosophy</a:t>
            </a:r>
            <a:r>
              <a:rPr lang="en-US" altLang="zh-CN" sz="800" b="0" i="0" kern="1200" dirty="0">
                <a:solidFill>
                  <a:schemeClr val="bg1">
                    <a:lumMod val="100000"/>
                  </a:schemeClr>
                </a:solidFill>
                <a:ea typeface="inpin heiti" charset="-122"/>
                <a:cs typeface="+mn-ea"/>
                <a:sym typeface="+mn-lt"/>
              </a:rPr>
              <a:t>,</a:t>
            </a:r>
            <a:r>
              <a:rPr lang="zh-CN" altLang="en-US" sz="800" b="0" i="0" kern="1200" dirty="0">
                <a:solidFill>
                  <a:schemeClr val="bg1">
                    <a:lumMod val="100000"/>
                  </a:schemeClr>
                </a:solidFill>
                <a:ea typeface="inpin heiti" charset="-122"/>
                <a:cs typeface="+mn-ea"/>
                <a:sym typeface="+mn-lt"/>
              </a:rPr>
              <a:t> </a:t>
            </a:r>
            <a:r>
              <a:rPr lang="en-US" altLang="zh-CN" sz="800" b="0" i="0" kern="1200" dirty="0">
                <a:solidFill>
                  <a:schemeClr val="bg1">
                    <a:lumMod val="100000"/>
                  </a:schemeClr>
                </a:solidFill>
                <a:ea typeface="inpin heiti" charset="-122"/>
                <a:cs typeface="+mn-ea"/>
                <a:sym typeface="+mn-lt"/>
              </a:rPr>
              <a:t>and</a:t>
            </a:r>
            <a:r>
              <a:rPr lang="zh-CN" altLang="en-US" sz="800" b="0" i="0" kern="1200" dirty="0">
                <a:solidFill>
                  <a:schemeClr val="bg1">
                    <a:lumMod val="100000"/>
                  </a:schemeClr>
                </a:solidFill>
                <a:ea typeface="inpin heiti" charset="-122"/>
                <a:cs typeface="+mn-ea"/>
                <a:sym typeface="+mn-lt"/>
              </a:rPr>
              <a:t> </a:t>
            </a:r>
            <a:r>
              <a:rPr lang="en-US" altLang="zh-CN" sz="800" b="0" i="0" kern="1200" dirty="0">
                <a:solidFill>
                  <a:schemeClr val="bg1">
                    <a:lumMod val="100000"/>
                  </a:schemeClr>
                </a:solidFill>
                <a:ea typeface="inpin heiti" charset="-122"/>
                <a:cs typeface="+mn-ea"/>
                <a:sym typeface="+mn-lt"/>
              </a:rPr>
              <a:t>my research method is inductive research approach, and because my research includes data collection and experimental simulation, I chose two methods in data evaluation.</a:t>
            </a:r>
            <a:endParaRPr lang="zh-CN" altLang="en-US" dirty="0"/>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12</a:t>
            </a:fld>
            <a:endParaRPr lang="zh-CN" altLang="en-US" dirty="0"/>
          </a:p>
        </p:txBody>
      </p:sp>
    </p:spTree>
    <p:extLst>
      <p:ext uri="{BB962C8B-B14F-4D97-AF65-F5344CB8AC3E}">
        <p14:creationId xmlns:p14="http://schemas.microsoft.com/office/powerpoint/2010/main" val="35258032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13</a:t>
            </a:fld>
            <a:endParaRPr lang="zh-CN" altLang="en-US" dirty="0"/>
          </a:p>
        </p:txBody>
      </p:sp>
    </p:spTree>
    <p:extLst>
      <p:ext uri="{BB962C8B-B14F-4D97-AF65-F5344CB8AC3E}">
        <p14:creationId xmlns:p14="http://schemas.microsoft.com/office/powerpoint/2010/main" val="11899455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This is my expected outcomes</a:t>
            </a:r>
            <a:endParaRPr lang="zh-CN" altLang="en-US" dirty="0"/>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14</a:t>
            </a:fld>
            <a:endParaRPr lang="zh-CN" altLang="en-US" dirty="0"/>
          </a:p>
        </p:txBody>
      </p:sp>
    </p:spTree>
    <p:extLst>
      <p:ext uri="{BB962C8B-B14F-4D97-AF65-F5344CB8AC3E}">
        <p14:creationId xmlns:p14="http://schemas.microsoft.com/office/powerpoint/2010/main" val="25763234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I will summarize it as follows</a:t>
            </a:r>
            <a:endParaRPr lang="zh-CN" altLang="en-US" dirty="0"/>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15</a:t>
            </a:fld>
            <a:endParaRPr lang="zh-CN" altLang="en-US" dirty="0"/>
          </a:p>
        </p:txBody>
      </p:sp>
    </p:spTree>
    <p:extLst>
      <p:ext uri="{BB962C8B-B14F-4D97-AF65-F5344CB8AC3E}">
        <p14:creationId xmlns:p14="http://schemas.microsoft.com/office/powerpoint/2010/main" val="4649882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16</a:t>
            </a:fld>
            <a:endParaRPr lang="zh-CN" altLang="en-US" dirty="0"/>
          </a:p>
        </p:txBody>
      </p:sp>
    </p:spTree>
    <p:extLst>
      <p:ext uri="{BB962C8B-B14F-4D97-AF65-F5344CB8AC3E}">
        <p14:creationId xmlns:p14="http://schemas.microsoft.com/office/powerpoint/2010/main" val="42899200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和内容">
    <p:bg>
      <p:bgPr>
        <a:blipFill dpi="0" rotWithShape="1">
          <a:blip r:embed="rId2" cstate="email">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67021280"/>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a14="http://schemas.microsoft.com/office/drawing/2010/main" xmlns="">
      <p:transition spd="slow" advTm="400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标题和内容">
    <p:bg>
      <p:bgPr>
        <a:gradFill flip="none" rotWithShape="1">
          <a:gsLst>
            <a:gs pos="26000">
              <a:srgbClr val="EBECF0"/>
            </a:gs>
            <a:gs pos="0">
              <a:srgbClr val="D7D9E1"/>
            </a:gs>
            <a:gs pos="100000">
              <a:schemeClr val="bg1"/>
            </a:gs>
          </a:gsLst>
          <a:lin ang="5400000" scaled="1"/>
          <a:tileRect/>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09210182"/>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
      <p:transition spd="slow" advTm="400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1330300140"/>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p15="http://schemas.microsoft.com/office/powerpoint/2012/main" xmlns="">
      <p:transition spd="slow" advTm="4000">
        <p:fade/>
      </p:transition>
    </mc:Fallback>
  </mc:AlternateContent>
  <p:extLst>
    <p:ext uri="{DCECCB84-F9BA-43D5-87BE-67443E8EF086}">
      <p15:sldGuideLst xmlns:p15="http://schemas.microsoft.com/office/powerpoint/2012/main">
        <p15:guide id="1" orient="horz" pos="1620">
          <p15:clr>
            <a:srgbClr val="FBAE40"/>
          </p15:clr>
        </p15:guide>
        <p15:guide id="2" pos="4967">
          <p15:clr>
            <a:srgbClr val="FBAE40"/>
          </p15:clr>
        </p15:guide>
        <p15:guide id="3" orient="horz" pos="2160">
          <p15:clr>
            <a:srgbClr val="FBAE40"/>
          </p15:clr>
        </p15:guide>
        <p15:guide id="4" pos="6623">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628650" y="274638"/>
            <a:ext cx="7886700" cy="993775"/>
          </a:xfrm>
          <a:prstGeom prst="rect">
            <a:avLst/>
          </a:prstGeom>
        </p:spPr>
        <p:txBody>
          <a:bodyPr/>
          <a:lstStyle>
            <a:lvl1pPr>
              <a:defRPr b="0" i="0">
                <a:latin typeface="inpin heiti" charset="-122"/>
                <a:ea typeface="inpin heiti" charset="-122"/>
              </a:defRPr>
            </a:lvl1pPr>
          </a:lstStyle>
          <a:p>
            <a:r>
              <a:rPr lang="zh-CN" altLang="en-US" dirty="0"/>
              <a:t>单击此处编辑母版标题样式</a:t>
            </a:r>
          </a:p>
        </p:txBody>
      </p:sp>
    </p:spTree>
    <p:extLst>
      <p:ext uri="{BB962C8B-B14F-4D97-AF65-F5344CB8AC3E}">
        <p14:creationId xmlns:p14="http://schemas.microsoft.com/office/powerpoint/2010/main" val="2033521475"/>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
      <p:transition spd="slow" advTm="400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457200" y="206375"/>
            <a:ext cx="8229600" cy="857250"/>
          </a:xfrm>
          <a:prstGeom prst="rect">
            <a:avLst/>
          </a:prstGeom>
        </p:spPr>
        <p:txBody>
          <a:bodyPr/>
          <a:lstStyle/>
          <a:p>
            <a:r>
              <a:rPr lang="zh-CN" altLang="en-US"/>
              <a:t>单击此处编辑母版标题样式</a:t>
            </a:r>
          </a:p>
        </p:txBody>
      </p:sp>
    </p:spTree>
    <p:extLst>
      <p:ext uri="{BB962C8B-B14F-4D97-AF65-F5344CB8AC3E}">
        <p14:creationId xmlns:p14="http://schemas.microsoft.com/office/powerpoint/2010/main" val="1477834563"/>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
      <p:transition spd="slow" advTm="400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457200" y="206375"/>
            <a:ext cx="8229600" cy="857250"/>
          </a:xfrm>
          <a:prstGeom prst="rect">
            <a:avLst/>
          </a:prstGeom>
        </p:spPr>
        <p:txBody>
          <a:bodyPr/>
          <a:lstStyle/>
          <a:p>
            <a:r>
              <a:rPr lang="zh-CN" altLang="en-US"/>
              <a:t>单击此处编辑母版标题样式</a:t>
            </a:r>
          </a:p>
        </p:txBody>
      </p:sp>
    </p:spTree>
    <p:extLst>
      <p:ext uri="{BB962C8B-B14F-4D97-AF65-F5344CB8AC3E}">
        <p14:creationId xmlns:p14="http://schemas.microsoft.com/office/powerpoint/2010/main" val="1373434"/>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
      <p:transition spd="slow" advTm="400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457200" y="206375"/>
            <a:ext cx="8229600" cy="857250"/>
          </a:xfrm>
          <a:prstGeom prst="rect">
            <a:avLst/>
          </a:prstGeom>
        </p:spPr>
        <p:txBody>
          <a:bodyPr/>
          <a:lstStyle/>
          <a:p>
            <a:r>
              <a:rPr lang="zh-CN" altLang="en-US"/>
              <a:t>单击此处编辑母版标题样式</a:t>
            </a:r>
          </a:p>
        </p:txBody>
      </p:sp>
    </p:spTree>
    <p:extLst>
      <p:ext uri="{BB962C8B-B14F-4D97-AF65-F5344CB8AC3E}">
        <p14:creationId xmlns:p14="http://schemas.microsoft.com/office/powerpoint/2010/main" val="3017504007"/>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
      <p:transition spd="slow" advTm="400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457200" y="206375"/>
            <a:ext cx="8229600" cy="857250"/>
          </a:xfrm>
          <a:prstGeom prst="rect">
            <a:avLst/>
          </a:prstGeom>
        </p:spPr>
        <p:txBody>
          <a:bodyPr/>
          <a:lstStyle/>
          <a:p>
            <a:r>
              <a:rPr lang="zh-CN" altLang="en-US"/>
              <a:t>单击此处编辑母版标题样式</a:t>
            </a:r>
          </a:p>
        </p:txBody>
      </p:sp>
      <p:sp>
        <p:nvSpPr>
          <p:cNvPr id="4" name="矩形 3"/>
          <p:cNvSpPr/>
          <p:nvPr userDrawn="1"/>
        </p:nvSpPr>
        <p:spPr>
          <a:xfrm>
            <a:off x="7308304" y="4155926"/>
            <a:ext cx="775136" cy="230832"/>
          </a:xfrm>
          <a:prstGeom prst="rect">
            <a:avLst/>
          </a:prstGeom>
        </p:spPr>
        <p:txBody>
          <a:bodyPr wrap="square">
            <a:spAutoFit/>
          </a:bodyPr>
          <a:lstStyle/>
          <a:p>
            <a:pPr fontAlgn="auto">
              <a:spcBef>
                <a:spcPts val="0"/>
              </a:spcBef>
              <a:spcAft>
                <a:spcPts val="0"/>
              </a:spcAft>
            </a:pPr>
            <a:r>
              <a:rPr lang="en-US" altLang="zh-CN" sz="100" dirty="0">
                <a:solidFill>
                  <a:prstClr val="white"/>
                </a:solidFill>
                <a:latin typeface="Calibri"/>
                <a:ea typeface="宋体"/>
              </a:rPr>
              <a:t>PPT</a:t>
            </a:r>
            <a:r>
              <a:rPr lang="zh-CN" altLang="en-US" sz="100" dirty="0">
                <a:solidFill>
                  <a:prstClr val="white"/>
                </a:solidFill>
                <a:latin typeface="Calibri"/>
                <a:ea typeface="宋体"/>
              </a:rPr>
              <a:t>模板下载：</a:t>
            </a:r>
            <a:r>
              <a:rPr lang="en-US" altLang="zh-CN" sz="100" dirty="0">
                <a:solidFill>
                  <a:prstClr val="white"/>
                </a:solidFill>
                <a:latin typeface="Calibri"/>
                <a:ea typeface="宋体"/>
              </a:rPr>
              <a:t>www.1ppt.com/moban/          </a:t>
            </a:r>
            <a:r>
              <a:rPr lang="zh-CN" altLang="en-US" sz="100" dirty="0">
                <a:solidFill>
                  <a:prstClr val="white"/>
                </a:solidFill>
                <a:latin typeface="Calibri"/>
                <a:ea typeface="宋体"/>
              </a:rPr>
              <a:t>行业</a:t>
            </a:r>
            <a:r>
              <a:rPr lang="en-US" altLang="zh-CN" sz="100" dirty="0">
                <a:solidFill>
                  <a:prstClr val="white"/>
                </a:solidFill>
                <a:latin typeface="Calibri"/>
                <a:ea typeface="宋体"/>
              </a:rPr>
              <a:t>PPT</a:t>
            </a:r>
            <a:r>
              <a:rPr lang="zh-CN" altLang="en-US" sz="100" dirty="0">
                <a:solidFill>
                  <a:prstClr val="white"/>
                </a:solidFill>
                <a:latin typeface="Calibri"/>
                <a:ea typeface="宋体"/>
              </a:rPr>
              <a:t>模板：</a:t>
            </a:r>
            <a:r>
              <a:rPr lang="en-US" altLang="zh-CN" sz="100" dirty="0">
                <a:solidFill>
                  <a:prstClr val="white"/>
                </a:solidFill>
                <a:latin typeface="Calibri"/>
                <a:ea typeface="宋体"/>
              </a:rPr>
              <a:t>www.1ppt.com/hangye/ </a:t>
            </a:r>
          </a:p>
          <a:p>
            <a:pPr fontAlgn="auto">
              <a:spcBef>
                <a:spcPts val="0"/>
              </a:spcBef>
              <a:spcAft>
                <a:spcPts val="0"/>
              </a:spcAft>
            </a:pPr>
            <a:r>
              <a:rPr lang="zh-CN" altLang="en-US" sz="100" dirty="0">
                <a:solidFill>
                  <a:prstClr val="white"/>
                </a:solidFill>
                <a:latin typeface="Calibri"/>
                <a:ea typeface="宋体"/>
              </a:rPr>
              <a:t>节日</a:t>
            </a:r>
            <a:r>
              <a:rPr lang="en-US" altLang="zh-CN" sz="100" dirty="0">
                <a:solidFill>
                  <a:prstClr val="white"/>
                </a:solidFill>
                <a:latin typeface="Calibri"/>
                <a:ea typeface="宋体"/>
              </a:rPr>
              <a:t>PPT</a:t>
            </a:r>
            <a:r>
              <a:rPr lang="zh-CN" altLang="en-US" sz="100" dirty="0">
                <a:solidFill>
                  <a:prstClr val="white"/>
                </a:solidFill>
                <a:latin typeface="Calibri"/>
                <a:ea typeface="宋体"/>
              </a:rPr>
              <a:t>模板：</a:t>
            </a:r>
            <a:r>
              <a:rPr lang="en-US" altLang="zh-CN" sz="100" dirty="0">
                <a:solidFill>
                  <a:prstClr val="white"/>
                </a:solidFill>
                <a:latin typeface="Calibri"/>
                <a:ea typeface="宋体"/>
              </a:rPr>
              <a:t>www.1ppt.com/jieri/          PPT</a:t>
            </a:r>
            <a:r>
              <a:rPr lang="zh-CN" altLang="en-US" sz="100" dirty="0">
                <a:solidFill>
                  <a:prstClr val="white"/>
                </a:solidFill>
                <a:latin typeface="Calibri"/>
                <a:ea typeface="宋体"/>
              </a:rPr>
              <a:t>素材：</a:t>
            </a:r>
            <a:r>
              <a:rPr lang="en-US" altLang="zh-CN" sz="100" dirty="0">
                <a:solidFill>
                  <a:prstClr val="white"/>
                </a:solidFill>
                <a:latin typeface="Calibri"/>
                <a:ea typeface="宋体"/>
              </a:rPr>
              <a:t>www.1ppt.com/sucai/</a:t>
            </a:r>
          </a:p>
          <a:p>
            <a:pPr fontAlgn="auto">
              <a:spcBef>
                <a:spcPts val="0"/>
              </a:spcBef>
              <a:spcAft>
                <a:spcPts val="0"/>
              </a:spcAft>
            </a:pPr>
            <a:r>
              <a:rPr lang="en-US" altLang="zh-CN" sz="100" dirty="0">
                <a:solidFill>
                  <a:prstClr val="white"/>
                </a:solidFill>
                <a:latin typeface="Calibri"/>
                <a:ea typeface="宋体"/>
              </a:rPr>
              <a:t>PPT</a:t>
            </a:r>
            <a:r>
              <a:rPr lang="zh-CN" altLang="en-US" sz="100" dirty="0">
                <a:solidFill>
                  <a:prstClr val="white"/>
                </a:solidFill>
                <a:latin typeface="Calibri"/>
                <a:ea typeface="宋体"/>
              </a:rPr>
              <a:t>背景图片：</a:t>
            </a:r>
            <a:r>
              <a:rPr lang="en-US" altLang="zh-CN" sz="100" dirty="0">
                <a:solidFill>
                  <a:prstClr val="white"/>
                </a:solidFill>
                <a:latin typeface="Calibri"/>
                <a:ea typeface="宋体"/>
              </a:rPr>
              <a:t>www.1ppt.com/beijing/        PPT</a:t>
            </a:r>
            <a:r>
              <a:rPr lang="zh-CN" altLang="en-US" sz="100" dirty="0">
                <a:solidFill>
                  <a:prstClr val="white"/>
                </a:solidFill>
                <a:latin typeface="Calibri"/>
                <a:ea typeface="宋体"/>
              </a:rPr>
              <a:t>图表：</a:t>
            </a:r>
            <a:r>
              <a:rPr lang="en-US" altLang="zh-CN" sz="100" dirty="0">
                <a:solidFill>
                  <a:prstClr val="white"/>
                </a:solidFill>
                <a:latin typeface="Calibri"/>
                <a:ea typeface="宋体"/>
              </a:rPr>
              <a:t>www.1ppt.com/tubiao/      </a:t>
            </a:r>
          </a:p>
          <a:p>
            <a:pPr fontAlgn="auto">
              <a:spcBef>
                <a:spcPts val="0"/>
              </a:spcBef>
              <a:spcAft>
                <a:spcPts val="0"/>
              </a:spcAft>
            </a:pPr>
            <a:r>
              <a:rPr lang="zh-CN" altLang="en-US" sz="100" dirty="0">
                <a:solidFill>
                  <a:prstClr val="white"/>
                </a:solidFill>
                <a:latin typeface="Calibri"/>
                <a:ea typeface="宋体"/>
              </a:rPr>
              <a:t>精美</a:t>
            </a:r>
            <a:r>
              <a:rPr lang="en-US" altLang="zh-CN" sz="100" dirty="0">
                <a:solidFill>
                  <a:prstClr val="white"/>
                </a:solidFill>
                <a:latin typeface="Calibri"/>
                <a:ea typeface="宋体"/>
              </a:rPr>
              <a:t>PPT</a:t>
            </a:r>
            <a:r>
              <a:rPr lang="zh-CN" altLang="en-US" sz="100" dirty="0">
                <a:solidFill>
                  <a:prstClr val="white"/>
                </a:solidFill>
                <a:latin typeface="Calibri"/>
                <a:ea typeface="宋体"/>
              </a:rPr>
              <a:t>下载：</a:t>
            </a:r>
            <a:r>
              <a:rPr lang="en-US" altLang="zh-CN" sz="100" dirty="0">
                <a:solidFill>
                  <a:prstClr val="white"/>
                </a:solidFill>
                <a:latin typeface="Calibri"/>
                <a:ea typeface="宋体"/>
              </a:rPr>
              <a:t>www.1ppt.com/xiazai/         PPT</a:t>
            </a:r>
            <a:r>
              <a:rPr lang="zh-CN" altLang="en-US" sz="100" dirty="0">
                <a:solidFill>
                  <a:prstClr val="white"/>
                </a:solidFill>
                <a:latin typeface="Calibri"/>
                <a:ea typeface="宋体"/>
              </a:rPr>
              <a:t>教程： </a:t>
            </a:r>
            <a:r>
              <a:rPr lang="en-US" altLang="zh-CN" sz="100" dirty="0">
                <a:solidFill>
                  <a:prstClr val="white"/>
                </a:solidFill>
                <a:latin typeface="Calibri"/>
                <a:ea typeface="宋体"/>
              </a:rPr>
              <a:t>www.1ppt.com/powerpoint/      </a:t>
            </a:r>
          </a:p>
          <a:p>
            <a:pPr fontAlgn="auto">
              <a:spcBef>
                <a:spcPts val="0"/>
              </a:spcBef>
              <a:spcAft>
                <a:spcPts val="0"/>
              </a:spcAft>
            </a:pPr>
            <a:r>
              <a:rPr lang="en-US" altLang="zh-CN" sz="100" dirty="0">
                <a:solidFill>
                  <a:prstClr val="white"/>
                </a:solidFill>
                <a:latin typeface="Calibri"/>
                <a:ea typeface="宋体"/>
              </a:rPr>
              <a:t>PPT</a:t>
            </a:r>
            <a:r>
              <a:rPr lang="zh-CN" altLang="en-US" sz="100" dirty="0">
                <a:solidFill>
                  <a:prstClr val="white"/>
                </a:solidFill>
                <a:latin typeface="Calibri"/>
                <a:ea typeface="宋体"/>
              </a:rPr>
              <a:t>课件：</a:t>
            </a:r>
            <a:r>
              <a:rPr lang="en-US" altLang="zh-CN" sz="100" dirty="0">
                <a:solidFill>
                  <a:prstClr val="white"/>
                </a:solidFill>
                <a:latin typeface="Calibri"/>
                <a:ea typeface="宋体"/>
              </a:rPr>
              <a:t>www.1ppt.com/kejian/             </a:t>
            </a:r>
            <a:r>
              <a:rPr lang="zh-CN" altLang="en-US" sz="100" dirty="0">
                <a:solidFill>
                  <a:prstClr val="white"/>
                </a:solidFill>
                <a:latin typeface="Calibri"/>
                <a:ea typeface="宋体"/>
              </a:rPr>
              <a:t>字体下载：</a:t>
            </a:r>
            <a:r>
              <a:rPr lang="en-US" altLang="zh-CN" sz="100" dirty="0">
                <a:solidFill>
                  <a:prstClr val="white"/>
                </a:solidFill>
                <a:latin typeface="Calibri"/>
                <a:ea typeface="宋体"/>
              </a:rPr>
              <a:t>www.1ppt.com/ziti/</a:t>
            </a:r>
          </a:p>
          <a:p>
            <a:pPr fontAlgn="auto">
              <a:spcBef>
                <a:spcPts val="0"/>
              </a:spcBef>
              <a:spcAft>
                <a:spcPts val="0"/>
              </a:spcAft>
            </a:pPr>
            <a:r>
              <a:rPr lang="zh-CN" altLang="en-US" sz="100" dirty="0">
                <a:solidFill>
                  <a:prstClr val="white"/>
                </a:solidFill>
                <a:latin typeface="Calibri"/>
                <a:ea typeface="宋体"/>
              </a:rPr>
              <a:t>工作总结</a:t>
            </a:r>
            <a:r>
              <a:rPr lang="en-US" altLang="zh-CN" sz="100" dirty="0">
                <a:solidFill>
                  <a:prstClr val="white"/>
                </a:solidFill>
                <a:latin typeface="Calibri"/>
                <a:ea typeface="宋体"/>
              </a:rPr>
              <a:t>PPT</a:t>
            </a:r>
            <a:r>
              <a:rPr lang="zh-CN" altLang="en-US" sz="100" dirty="0">
                <a:solidFill>
                  <a:prstClr val="white"/>
                </a:solidFill>
                <a:latin typeface="Calibri"/>
                <a:ea typeface="宋体"/>
              </a:rPr>
              <a:t>：</a:t>
            </a:r>
            <a:r>
              <a:rPr lang="en-US" altLang="zh-CN" sz="100" dirty="0">
                <a:solidFill>
                  <a:prstClr val="white"/>
                </a:solidFill>
                <a:latin typeface="Calibri"/>
                <a:ea typeface="宋体"/>
              </a:rPr>
              <a:t>www.1ppt.com/xiazai/zongjie/ </a:t>
            </a:r>
            <a:r>
              <a:rPr lang="zh-CN" altLang="en-US" sz="100" dirty="0">
                <a:solidFill>
                  <a:prstClr val="white"/>
                </a:solidFill>
                <a:latin typeface="Calibri"/>
                <a:ea typeface="宋体"/>
              </a:rPr>
              <a:t>工作计划：</a:t>
            </a:r>
            <a:r>
              <a:rPr lang="en-US" altLang="zh-CN" sz="100" dirty="0">
                <a:solidFill>
                  <a:prstClr val="white"/>
                </a:solidFill>
                <a:latin typeface="Calibri"/>
                <a:ea typeface="宋体"/>
              </a:rPr>
              <a:t>www.1ppt.com/xiazai/jihua/</a:t>
            </a:r>
          </a:p>
          <a:p>
            <a:pPr fontAlgn="auto">
              <a:spcBef>
                <a:spcPts val="0"/>
              </a:spcBef>
              <a:spcAft>
                <a:spcPts val="0"/>
              </a:spcAft>
            </a:pPr>
            <a:r>
              <a:rPr lang="zh-CN" altLang="en-US" sz="100" dirty="0">
                <a:solidFill>
                  <a:prstClr val="white"/>
                </a:solidFill>
                <a:latin typeface="Calibri"/>
                <a:ea typeface="宋体"/>
              </a:rPr>
              <a:t>商务</a:t>
            </a:r>
            <a:r>
              <a:rPr lang="en-US" altLang="zh-CN" sz="100" dirty="0">
                <a:solidFill>
                  <a:prstClr val="white"/>
                </a:solidFill>
                <a:latin typeface="Calibri"/>
                <a:ea typeface="宋体"/>
              </a:rPr>
              <a:t>PPT</a:t>
            </a:r>
            <a:r>
              <a:rPr lang="zh-CN" altLang="en-US" sz="100" dirty="0">
                <a:solidFill>
                  <a:prstClr val="white"/>
                </a:solidFill>
                <a:latin typeface="Calibri"/>
                <a:ea typeface="宋体"/>
              </a:rPr>
              <a:t>模板：</a:t>
            </a:r>
            <a:r>
              <a:rPr lang="en-US" altLang="zh-CN" sz="100" dirty="0">
                <a:solidFill>
                  <a:prstClr val="white"/>
                </a:solidFill>
                <a:latin typeface="Calibri"/>
                <a:ea typeface="宋体"/>
              </a:rPr>
              <a:t>www.1ppt.com/moban/shangwu/  </a:t>
            </a:r>
            <a:r>
              <a:rPr lang="zh-CN" altLang="en-US" sz="100" dirty="0">
                <a:solidFill>
                  <a:prstClr val="white"/>
                </a:solidFill>
                <a:latin typeface="Calibri"/>
                <a:ea typeface="宋体"/>
              </a:rPr>
              <a:t>个人简历</a:t>
            </a:r>
            <a:r>
              <a:rPr lang="en-US" altLang="zh-CN" sz="100" dirty="0">
                <a:solidFill>
                  <a:prstClr val="white"/>
                </a:solidFill>
                <a:latin typeface="Calibri"/>
                <a:ea typeface="宋体"/>
              </a:rPr>
              <a:t>PPT</a:t>
            </a:r>
            <a:r>
              <a:rPr lang="zh-CN" altLang="en-US" sz="100" dirty="0">
                <a:solidFill>
                  <a:prstClr val="white"/>
                </a:solidFill>
                <a:latin typeface="Calibri"/>
                <a:ea typeface="宋体"/>
              </a:rPr>
              <a:t>：</a:t>
            </a:r>
            <a:r>
              <a:rPr lang="en-US" altLang="zh-CN" sz="100" dirty="0">
                <a:solidFill>
                  <a:prstClr val="white"/>
                </a:solidFill>
                <a:latin typeface="Calibri"/>
                <a:ea typeface="宋体"/>
              </a:rPr>
              <a:t>www.1ppt.com/xiazai/jianli/  </a:t>
            </a:r>
          </a:p>
          <a:p>
            <a:pPr fontAlgn="auto">
              <a:spcBef>
                <a:spcPts val="0"/>
              </a:spcBef>
              <a:spcAft>
                <a:spcPts val="0"/>
              </a:spcAft>
            </a:pPr>
            <a:r>
              <a:rPr lang="zh-CN" altLang="en-US" sz="100" dirty="0">
                <a:solidFill>
                  <a:prstClr val="white"/>
                </a:solidFill>
                <a:latin typeface="Calibri"/>
                <a:ea typeface="宋体"/>
              </a:rPr>
              <a:t>毕业答辩</a:t>
            </a:r>
            <a:r>
              <a:rPr lang="en-US" altLang="zh-CN" sz="100" dirty="0">
                <a:solidFill>
                  <a:prstClr val="white"/>
                </a:solidFill>
                <a:latin typeface="Calibri"/>
                <a:ea typeface="宋体"/>
              </a:rPr>
              <a:t>PPT</a:t>
            </a:r>
            <a:r>
              <a:rPr lang="zh-CN" altLang="en-US" sz="100" dirty="0">
                <a:solidFill>
                  <a:prstClr val="white"/>
                </a:solidFill>
                <a:latin typeface="Calibri"/>
                <a:ea typeface="宋体"/>
              </a:rPr>
              <a:t>：</a:t>
            </a:r>
            <a:r>
              <a:rPr lang="en-US" altLang="zh-CN" sz="100" dirty="0">
                <a:solidFill>
                  <a:prstClr val="white"/>
                </a:solidFill>
                <a:latin typeface="Calibri"/>
                <a:ea typeface="宋体"/>
              </a:rPr>
              <a:t>www.1ppt.com/xiazai/dabian/  </a:t>
            </a:r>
            <a:r>
              <a:rPr lang="zh-CN" altLang="en-US" sz="100" dirty="0">
                <a:solidFill>
                  <a:prstClr val="white"/>
                </a:solidFill>
                <a:latin typeface="Calibri"/>
                <a:ea typeface="宋体"/>
              </a:rPr>
              <a:t>工作汇报</a:t>
            </a:r>
            <a:r>
              <a:rPr lang="en-US" altLang="zh-CN" sz="100" dirty="0">
                <a:solidFill>
                  <a:prstClr val="white"/>
                </a:solidFill>
                <a:latin typeface="Calibri"/>
                <a:ea typeface="宋体"/>
              </a:rPr>
              <a:t>PPT</a:t>
            </a:r>
            <a:r>
              <a:rPr lang="zh-CN" altLang="en-US" sz="100" dirty="0">
                <a:solidFill>
                  <a:prstClr val="white"/>
                </a:solidFill>
                <a:latin typeface="Calibri"/>
                <a:ea typeface="宋体"/>
              </a:rPr>
              <a:t>：</a:t>
            </a:r>
            <a:r>
              <a:rPr lang="en-US" altLang="zh-CN" sz="100" dirty="0">
                <a:solidFill>
                  <a:prstClr val="white"/>
                </a:solidFill>
                <a:latin typeface="Calibri"/>
                <a:ea typeface="宋体"/>
              </a:rPr>
              <a:t>www.1ppt.com/xiazai/huibao/    </a:t>
            </a:r>
          </a:p>
          <a:p>
            <a:pPr fontAlgn="auto">
              <a:spcBef>
                <a:spcPts val="0"/>
              </a:spcBef>
              <a:spcAft>
                <a:spcPts val="0"/>
              </a:spcAft>
            </a:pPr>
            <a:r>
              <a:rPr lang="en-US" altLang="zh-CN" sz="100" dirty="0">
                <a:solidFill>
                  <a:prstClr val="white"/>
                </a:solidFill>
                <a:latin typeface="Calibri"/>
                <a:ea typeface="宋体"/>
              </a:rPr>
              <a:t> </a:t>
            </a:r>
          </a:p>
        </p:txBody>
      </p:sp>
    </p:spTree>
    <p:extLst>
      <p:ext uri="{BB962C8B-B14F-4D97-AF65-F5344CB8AC3E}">
        <p14:creationId xmlns:p14="http://schemas.microsoft.com/office/powerpoint/2010/main" val="3360942929"/>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
      <p:transition spd="slow" advTm="400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457200" y="206375"/>
            <a:ext cx="8229600" cy="857250"/>
          </a:xfrm>
          <a:prstGeom prst="rect">
            <a:avLst/>
          </a:prstGeom>
        </p:spPr>
        <p:txBody>
          <a:bodyPr/>
          <a:lstStyle/>
          <a:p>
            <a:r>
              <a:rPr lang="zh-CN" altLang="en-US"/>
              <a:t>单击此处编辑母版标题样式</a:t>
            </a:r>
          </a:p>
        </p:txBody>
      </p:sp>
    </p:spTree>
    <p:extLst>
      <p:ext uri="{BB962C8B-B14F-4D97-AF65-F5344CB8AC3E}">
        <p14:creationId xmlns:p14="http://schemas.microsoft.com/office/powerpoint/2010/main" val="2654984820"/>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
      <p:transition spd="slow" advTm="400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矩形 1"/>
          <p:cNvSpPr/>
          <p:nvPr userDrawn="1"/>
        </p:nvSpPr>
        <p:spPr>
          <a:xfrm>
            <a:off x="0" y="0"/>
            <a:ext cx="9144000" cy="51435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0" i="0" dirty="0">
              <a:latin typeface="inpin heiti" charset="-122"/>
              <a:ea typeface="inpin heiti" charset="-122"/>
            </a:endParaRPr>
          </a:p>
        </p:txBody>
      </p:sp>
    </p:spTree>
  </p:cSld>
  <p:clrMap bg1="lt1" tx1="dk1" bg2="lt2" tx2="dk2" accent1="accent1" accent2="accent2" accent3="accent3" accent4="accent4" accent5="accent5" accent6="accent6" hlink="hlink" folHlink="folHlink"/>
  <p:sldLayoutIdLst>
    <p:sldLayoutId id="2147483650" r:id="rId1"/>
    <p:sldLayoutId id="2147483656" r:id="rId2"/>
    <p:sldLayoutId id="2147483657" r:id="rId3"/>
    <p:sldLayoutId id="2147483658" r:id="rId4"/>
    <p:sldLayoutId id="2147483671" r:id="rId5"/>
    <p:sldLayoutId id="2147483672" r:id="rId6"/>
    <p:sldLayoutId id="2147483673" r:id="rId7"/>
    <p:sldLayoutId id="2147483674" r:id="rId8"/>
    <p:sldLayoutId id="2147483675" r:id="rId9"/>
  </p:sldLayoutIdLst>
  <mc:AlternateContent xmlns:mc="http://schemas.openxmlformats.org/markup-compatibility/2006" xmlns:p14="http://schemas.microsoft.com/office/powerpoint/2010/main">
    <mc:Choice Requires="p14">
      <p:transition spd="slow" p14:dur="1500" advTm="4000">
        <p:fade/>
      </p:transition>
    </mc:Choice>
    <mc:Fallback xmlns="">
      <p:transition spd="slow" advTm="4000">
        <p:fade/>
      </p:transition>
    </mc:Fallback>
  </mc:AlternateContent>
  <p:txStyles>
    <p:titleStyle>
      <a:lvl1pPr algn="ctr" rtl="0" fontAlgn="base">
        <a:spcBef>
          <a:spcPct val="0"/>
        </a:spcBef>
        <a:spcAft>
          <a:spcPct val="0"/>
        </a:spcAft>
        <a:defRPr sz="4400" kern="1200">
          <a:solidFill>
            <a:schemeClr val="tx1"/>
          </a:solidFill>
          <a:latin typeface="+mj-lt"/>
          <a:ea typeface="微软雅黑" pitchFamily="34" charset="-122"/>
          <a:cs typeface="+mj-cs"/>
        </a:defRPr>
      </a:lvl1pPr>
      <a:lvl2pPr algn="ctr" rtl="0" fontAlgn="base">
        <a:spcBef>
          <a:spcPct val="0"/>
        </a:spcBef>
        <a:spcAft>
          <a:spcPct val="0"/>
        </a:spcAft>
        <a:defRPr sz="4400">
          <a:solidFill>
            <a:schemeClr val="tx1"/>
          </a:solidFill>
          <a:latin typeface="Calibri" pitchFamily="34" charset="0"/>
          <a:ea typeface="宋体" charset="-122"/>
        </a:defRPr>
      </a:lvl2pPr>
      <a:lvl3pPr algn="ctr" rtl="0" fontAlgn="base">
        <a:spcBef>
          <a:spcPct val="0"/>
        </a:spcBef>
        <a:spcAft>
          <a:spcPct val="0"/>
        </a:spcAft>
        <a:defRPr sz="4400">
          <a:solidFill>
            <a:schemeClr val="tx1"/>
          </a:solidFill>
          <a:latin typeface="Calibri" pitchFamily="34" charset="0"/>
          <a:ea typeface="宋体" charset="-122"/>
        </a:defRPr>
      </a:lvl3pPr>
      <a:lvl4pPr algn="ctr" rtl="0" fontAlgn="base">
        <a:spcBef>
          <a:spcPct val="0"/>
        </a:spcBef>
        <a:spcAft>
          <a:spcPct val="0"/>
        </a:spcAft>
        <a:defRPr sz="4400">
          <a:solidFill>
            <a:schemeClr val="tx1"/>
          </a:solidFill>
          <a:latin typeface="Calibri" pitchFamily="34" charset="0"/>
          <a:ea typeface="宋体" charset="-122"/>
        </a:defRPr>
      </a:lvl4pPr>
      <a:lvl5pPr algn="ctr" rtl="0" fontAlgn="base">
        <a:spcBef>
          <a:spcPct val="0"/>
        </a:spcBef>
        <a:spcAft>
          <a:spcPct val="0"/>
        </a:spcAft>
        <a:defRPr sz="4400">
          <a:solidFill>
            <a:schemeClr val="tx1"/>
          </a:solidFill>
          <a:latin typeface="Calibri" pitchFamily="34" charset="0"/>
          <a:ea typeface="宋体" charset="-122"/>
        </a:defRPr>
      </a:lvl5pPr>
      <a:lvl6pPr marL="457200" algn="ctr" rtl="0" fontAlgn="base">
        <a:spcBef>
          <a:spcPct val="0"/>
        </a:spcBef>
        <a:spcAft>
          <a:spcPct val="0"/>
        </a:spcAft>
        <a:defRPr sz="4400">
          <a:solidFill>
            <a:schemeClr val="tx1"/>
          </a:solidFill>
          <a:latin typeface="Calibri" pitchFamily="34" charset="0"/>
          <a:ea typeface="宋体" charset="-122"/>
        </a:defRPr>
      </a:lvl6pPr>
      <a:lvl7pPr marL="914400" algn="ctr" rtl="0" fontAlgn="base">
        <a:spcBef>
          <a:spcPct val="0"/>
        </a:spcBef>
        <a:spcAft>
          <a:spcPct val="0"/>
        </a:spcAft>
        <a:defRPr sz="4400">
          <a:solidFill>
            <a:schemeClr val="tx1"/>
          </a:solidFill>
          <a:latin typeface="Calibri" pitchFamily="34" charset="0"/>
          <a:ea typeface="宋体" charset="-122"/>
        </a:defRPr>
      </a:lvl7pPr>
      <a:lvl8pPr marL="1371600" algn="ctr" rtl="0" fontAlgn="base">
        <a:spcBef>
          <a:spcPct val="0"/>
        </a:spcBef>
        <a:spcAft>
          <a:spcPct val="0"/>
        </a:spcAft>
        <a:defRPr sz="4400">
          <a:solidFill>
            <a:schemeClr val="tx1"/>
          </a:solidFill>
          <a:latin typeface="Calibri" pitchFamily="34" charset="0"/>
          <a:ea typeface="宋体" charset="-122"/>
        </a:defRPr>
      </a:lvl8pPr>
      <a:lvl9pPr marL="1828800" algn="ctr" rtl="0" fontAlgn="base">
        <a:spcBef>
          <a:spcPct val="0"/>
        </a:spcBef>
        <a:spcAft>
          <a:spcPct val="0"/>
        </a:spcAft>
        <a:defRPr sz="4400">
          <a:solidFill>
            <a:schemeClr val="tx1"/>
          </a:solidFill>
          <a:latin typeface="Calibri" pitchFamily="34" charset="0"/>
          <a:ea typeface="宋体" charset="-122"/>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微软雅黑" pitchFamily="34" charset="-122"/>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微软雅黑" pitchFamily="34" charset="-122"/>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微软雅黑" pitchFamily="34" charset="-122"/>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微软雅黑" pitchFamily="34" charset="-122"/>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微软雅黑" pitchFamily="34" charset="-122"/>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themeOverride" Target="../theme/themeOverride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themeOverride" Target="../theme/themeOverride3.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xml"/><Relationship Id="rId1" Type="http://schemas.openxmlformats.org/officeDocument/2006/relationships/themeOverride" Target="../theme/themeOverride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themeOverride" Target="../theme/themeOverride5.xml"/><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xml"/><Relationship Id="rId1" Type="http://schemas.openxmlformats.org/officeDocument/2006/relationships/themeOverride" Target="../theme/themeOverride6.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themeOverride" Target="../theme/themeOverride7.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xml"/><Relationship Id="rId1" Type="http://schemas.openxmlformats.org/officeDocument/2006/relationships/themeOverride" Target="../theme/themeOverride8.xml"/><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xml"/><Relationship Id="rId1" Type="http://schemas.openxmlformats.org/officeDocument/2006/relationships/themeOverride" Target="../theme/themeOverride9.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xml"/><Relationship Id="rId1" Type="http://schemas.openxmlformats.org/officeDocument/2006/relationships/themeOverride" Target="../theme/themeOverride10.xml"/><Relationship Id="rId5" Type="http://schemas.openxmlformats.org/officeDocument/2006/relationships/image" Target="../media/image4.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xml"/><Relationship Id="rId1" Type="http://schemas.openxmlformats.org/officeDocument/2006/relationships/themeOverride" Target="../theme/themeOverride11.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xml"/><Relationship Id="rId1" Type="http://schemas.openxmlformats.org/officeDocument/2006/relationships/themeOverride" Target="../theme/themeOverride1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xml"/><Relationship Id="rId1" Type="http://schemas.openxmlformats.org/officeDocument/2006/relationships/themeOverride" Target="../theme/themeOverride1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865" y="-308570"/>
            <a:ext cx="5132554" cy="4834220"/>
          </a:xfrm>
          <a:prstGeom prst="rect">
            <a:avLst/>
          </a:prstGeom>
        </p:spPr>
      </p:pic>
      <p:pic>
        <p:nvPicPr>
          <p:cNvPr id="14" name="图片 1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0800000" flipH="1" flipV="1">
            <a:off x="6642446" y="1059582"/>
            <a:ext cx="5139025" cy="4834220"/>
          </a:xfrm>
          <a:prstGeom prst="rect">
            <a:avLst/>
          </a:prstGeom>
        </p:spPr>
      </p:pic>
      <p:sp>
        <p:nvSpPr>
          <p:cNvPr id="15" name="矩形 14">
            <a:extLst>
              <a:ext uri="{FF2B5EF4-FFF2-40B4-BE49-F238E27FC236}">
                <a16:creationId xmlns:a16="http://schemas.microsoft.com/office/drawing/2014/main" id="{1C1C31F4-FA23-4A0B-B1F7-74D3EAE7DB1E}"/>
              </a:ext>
            </a:extLst>
          </p:cNvPr>
          <p:cNvSpPr/>
          <p:nvPr/>
        </p:nvSpPr>
        <p:spPr>
          <a:xfrm>
            <a:off x="1769509" y="1154728"/>
            <a:ext cx="5682811" cy="2527300"/>
          </a:xfrm>
          <a:prstGeom prst="rect">
            <a:avLst/>
          </a:prstGeom>
          <a:noFill/>
          <a:ln w="57150">
            <a:solidFill>
              <a:srgbClr val="66666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zh-CN" altLang="en-US" dirty="0">
              <a:cs typeface="+mn-ea"/>
              <a:sym typeface="+mn-lt"/>
            </a:endParaRPr>
          </a:p>
        </p:txBody>
      </p:sp>
      <p:sp>
        <p:nvSpPr>
          <p:cNvPr id="17" name="文本框 16">
            <a:extLst>
              <a:ext uri="{FF2B5EF4-FFF2-40B4-BE49-F238E27FC236}">
                <a16:creationId xmlns:a16="http://schemas.microsoft.com/office/drawing/2014/main" id="{BE16E5C6-D702-4658-85A8-BA58338CE68C}"/>
              </a:ext>
            </a:extLst>
          </p:cNvPr>
          <p:cNvSpPr txBox="1"/>
          <p:nvPr/>
        </p:nvSpPr>
        <p:spPr>
          <a:xfrm>
            <a:off x="3132184" y="1670837"/>
            <a:ext cx="2816540" cy="923330"/>
          </a:xfrm>
          <a:prstGeom prst="rect">
            <a:avLst/>
          </a:prstGeom>
          <a:noFill/>
        </p:spPr>
        <p:txBody>
          <a:bodyPr wrap="none" rtlCol="0">
            <a:spAutoFit/>
          </a:bodyPr>
          <a:lstStyle/>
          <a:p>
            <a:pPr algn="ctr"/>
            <a:r>
              <a:rPr lang="en-US" altLang="zh-CN" i="1" dirty="0">
                <a:solidFill>
                  <a:schemeClr val="accent5">
                    <a:lumMod val="60000"/>
                    <a:lumOff val="40000"/>
                  </a:schemeClr>
                </a:solidFill>
              </a:rPr>
              <a:t>5G TECHNOLOGY FEATURES</a:t>
            </a:r>
            <a:endParaRPr lang="zh-CN" altLang="zh-CN" i="1" dirty="0">
              <a:solidFill>
                <a:schemeClr val="accent5">
                  <a:lumMod val="60000"/>
                  <a:lumOff val="40000"/>
                </a:schemeClr>
              </a:solidFill>
            </a:endParaRPr>
          </a:p>
          <a:p>
            <a:pPr algn="ctr"/>
            <a:r>
              <a:rPr lang="en-US" altLang="zh-CN" i="1" dirty="0">
                <a:solidFill>
                  <a:schemeClr val="accent5">
                    <a:lumMod val="60000"/>
                    <a:lumOff val="40000"/>
                  </a:schemeClr>
                </a:solidFill>
              </a:rPr>
              <a:t>AND</a:t>
            </a:r>
            <a:endParaRPr lang="zh-CN" altLang="zh-CN" i="1" dirty="0">
              <a:solidFill>
                <a:schemeClr val="accent5">
                  <a:lumMod val="60000"/>
                  <a:lumOff val="40000"/>
                </a:schemeClr>
              </a:solidFill>
            </a:endParaRPr>
          </a:p>
          <a:p>
            <a:pPr algn="ctr"/>
            <a:r>
              <a:rPr lang="en-US" altLang="zh-CN" i="1" dirty="0">
                <a:solidFill>
                  <a:schemeClr val="accent5">
                    <a:lumMod val="60000"/>
                    <a:lumOff val="40000"/>
                  </a:schemeClr>
                </a:solidFill>
              </a:rPr>
              <a:t>NEW SECURITY PROBLEMS</a:t>
            </a:r>
            <a:endParaRPr lang="zh-CN" altLang="zh-CN" i="1" dirty="0">
              <a:solidFill>
                <a:schemeClr val="accent5">
                  <a:lumMod val="60000"/>
                  <a:lumOff val="40000"/>
                </a:schemeClr>
              </a:solidFill>
            </a:endParaRPr>
          </a:p>
        </p:txBody>
      </p:sp>
      <p:sp>
        <p:nvSpPr>
          <p:cNvPr id="18" name="文本框 17">
            <a:extLst>
              <a:ext uri="{FF2B5EF4-FFF2-40B4-BE49-F238E27FC236}">
                <a16:creationId xmlns:a16="http://schemas.microsoft.com/office/drawing/2014/main" id="{20391B8B-C1D9-4E6A-A5CD-FA9EAD8540A8}"/>
              </a:ext>
            </a:extLst>
          </p:cNvPr>
          <p:cNvSpPr txBox="1"/>
          <p:nvPr/>
        </p:nvSpPr>
        <p:spPr>
          <a:xfrm>
            <a:off x="3961885" y="2738121"/>
            <a:ext cx="1095172" cy="369332"/>
          </a:xfrm>
          <a:prstGeom prst="rect">
            <a:avLst/>
          </a:prstGeom>
          <a:noFill/>
        </p:spPr>
        <p:txBody>
          <a:bodyPr wrap="none" rtlCol="0">
            <a:spAutoFit/>
          </a:bodyPr>
          <a:lstStyle/>
          <a:p>
            <a:r>
              <a:rPr lang="en-US" altLang="zh-CN" dirty="0">
                <a:solidFill>
                  <a:srgbClr val="666666"/>
                </a:solidFill>
                <a:latin typeface="+mn-lt"/>
                <a:ea typeface="+mn-ea"/>
                <a:cs typeface="+mn-ea"/>
                <a:sym typeface="+mn-lt"/>
              </a:rPr>
              <a:t>Proposal</a:t>
            </a:r>
            <a:endParaRPr lang="zh-CN" altLang="en-US" dirty="0">
              <a:solidFill>
                <a:srgbClr val="666666"/>
              </a:solidFill>
              <a:latin typeface="+mn-lt"/>
              <a:ea typeface="+mn-ea"/>
              <a:cs typeface="+mn-ea"/>
              <a:sym typeface="+mn-lt"/>
            </a:endParaRPr>
          </a:p>
        </p:txBody>
      </p:sp>
      <p:grpSp>
        <p:nvGrpSpPr>
          <p:cNvPr id="8" name="组合 7"/>
          <p:cNvGrpSpPr/>
          <p:nvPr/>
        </p:nvGrpSpPr>
        <p:grpSpPr>
          <a:xfrm>
            <a:off x="3995936" y="3529452"/>
            <a:ext cx="1204332" cy="879928"/>
            <a:chOff x="4047664" y="3529452"/>
            <a:chExt cx="1204332" cy="879928"/>
          </a:xfrm>
        </p:grpSpPr>
        <p:sp>
          <p:nvSpPr>
            <p:cNvPr id="16" name="流程图: 过程 15">
              <a:extLst>
                <a:ext uri="{FF2B5EF4-FFF2-40B4-BE49-F238E27FC236}">
                  <a16:creationId xmlns:a16="http://schemas.microsoft.com/office/drawing/2014/main" id="{19D847F8-D4F9-4A91-9EC8-C600EE23B87A}"/>
                </a:ext>
              </a:extLst>
            </p:cNvPr>
            <p:cNvSpPr/>
            <p:nvPr/>
          </p:nvSpPr>
          <p:spPr>
            <a:xfrm>
              <a:off x="4047664" y="3529452"/>
              <a:ext cx="1204332" cy="338982"/>
            </a:xfrm>
            <a:prstGeom prst="flowChartProcess">
              <a:avLst/>
            </a:prstGeom>
            <a:solidFill>
              <a:srgbClr val="4B4B4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zh-CN" altLang="en-US" dirty="0">
                <a:solidFill>
                  <a:schemeClr val="bg1"/>
                </a:solidFill>
                <a:cs typeface="+mn-ea"/>
                <a:sym typeface="+mn-lt"/>
              </a:endParaRPr>
            </a:p>
          </p:txBody>
        </p:sp>
        <p:pic>
          <p:nvPicPr>
            <p:cNvPr id="19" name="Picture 15">
              <a:extLst>
                <a:ext uri="{FF2B5EF4-FFF2-40B4-BE49-F238E27FC236}">
                  <a16:creationId xmlns:a16="http://schemas.microsoft.com/office/drawing/2014/main" id="{BB5E668A-AA76-4394-861E-47388F5F7EBD}"/>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rot="5400000" flipH="1">
              <a:off x="4379860" y="3572169"/>
              <a:ext cx="540946" cy="1133476"/>
            </a:xfrm>
            <a:prstGeom prst="rect">
              <a:avLst/>
            </a:prstGeom>
          </p:spPr>
        </p:pic>
      </p:grpSp>
      <p:sp>
        <p:nvSpPr>
          <p:cNvPr id="20" name="文本框 19">
            <a:extLst>
              <a:ext uri="{FF2B5EF4-FFF2-40B4-BE49-F238E27FC236}">
                <a16:creationId xmlns:a16="http://schemas.microsoft.com/office/drawing/2014/main" id="{65FB82FA-49C2-4425-A3BF-575DD684807A}"/>
              </a:ext>
            </a:extLst>
          </p:cNvPr>
          <p:cNvSpPr txBox="1"/>
          <p:nvPr/>
        </p:nvSpPr>
        <p:spPr>
          <a:xfrm>
            <a:off x="4162786" y="3534154"/>
            <a:ext cx="755335" cy="261610"/>
          </a:xfrm>
          <a:prstGeom prst="rect">
            <a:avLst/>
          </a:prstGeom>
          <a:noFill/>
        </p:spPr>
        <p:txBody>
          <a:bodyPr wrap="none" rtlCol="0">
            <a:spAutoFit/>
          </a:bodyPr>
          <a:lstStyle/>
          <a:p>
            <a:r>
              <a:rPr lang="en-US" altLang="zh-CN" sz="1100" dirty="0">
                <a:solidFill>
                  <a:schemeClr val="bg1"/>
                </a:solidFill>
                <a:latin typeface="+mn-lt"/>
                <a:ea typeface="+mn-ea"/>
                <a:cs typeface="+mn-ea"/>
                <a:sym typeface="+mn-lt"/>
              </a:rPr>
              <a:t>GENG LI</a:t>
            </a:r>
            <a:endParaRPr lang="zh-CN" altLang="en-US" sz="1100" dirty="0">
              <a:solidFill>
                <a:schemeClr val="bg1"/>
              </a:solidFill>
              <a:latin typeface="+mn-lt"/>
              <a:ea typeface="+mn-ea"/>
              <a:cs typeface="+mn-ea"/>
              <a:sym typeface="+mn-lt"/>
            </a:endParaRPr>
          </a:p>
        </p:txBody>
      </p:sp>
    </p:spTree>
    <p:extLst>
      <p:ext uri="{BB962C8B-B14F-4D97-AF65-F5344CB8AC3E}">
        <p14:creationId xmlns:p14="http://schemas.microsoft.com/office/powerpoint/2010/main" val="3051975578"/>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a16="http://schemas.microsoft.com/office/drawing/2014/main" xmlns:a14="http://schemas.microsoft.com/office/drawing/2010/main" xmlns="">
      <p:transition spd="slow" advTm="4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up)">
                                      <p:cBhvr>
                                        <p:cTn id="7" dur="750"/>
                                        <p:tgtEl>
                                          <p:spTgt spid="3"/>
                                        </p:tgtEl>
                                      </p:cBhvr>
                                    </p:animEffect>
                                  </p:childTnLst>
                                </p:cTn>
                              </p:par>
                              <p:par>
                                <p:cTn id="8" presetID="22" presetClass="entr" presetSubtype="2"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wipe(right)">
                                      <p:cBhvr>
                                        <p:cTn id="10" dur="750"/>
                                        <p:tgtEl>
                                          <p:spTgt spid="14"/>
                                        </p:tgtEl>
                                      </p:cBhvr>
                                    </p:animEffect>
                                  </p:childTnLst>
                                </p:cTn>
                              </p:par>
                            </p:childTnLst>
                          </p:cTn>
                        </p:par>
                        <p:par>
                          <p:cTn id="11" fill="hold">
                            <p:stCondLst>
                              <p:cond delay="750"/>
                            </p:stCondLst>
                            <p:childTnLst>
                              <p:par>
                                <p:cTn id="12" presetID="53" presetClass="entr" presetSubtype="16" fill="hold" grpId="0" nodeType="afterEffect">
                                  <p:stCondLst>
                                    <p:cond delay="0"/>
                                  </p:stCondLst>
                                  <p:childTnLst>
                                    <p:set>
                                      <p:cBhvr>
                                        <p:cTn id="13" dur="1" fill="hold">
                                          <p:stCondLst>
                                            <p:cond delay="0"/>
                                          </p:stCondLst>
                                        </p:cTn>
                                        <p:tgtEl>
                                          <p:spTgt spid="15"/>
                                        </p:tgtEl>
                                        <p:attrNameLst>
                                          <p:attrName>style.visibility</p:attrName>
                                        </p:attrNameLst>
                                      </p:cBhvr>
                                      <p:to>
                                        <p:strVal val="visible"/>
                                      </p:to>
                                    </p:set>
                                    <p:anim calcmode="lin" valueType="num">
                                      <p:cBhvr>
                                        <p:cTn id="14" dur="500" fill="hold"/>
                                        <p:tgtEl>
                                          <p:spTgt spid="15"/>
                                        </p:tgtEl>
                                        <p:attrNameLst>
                                          <p:attrName>ppt_w</p:attrName>
                                        </p:attrNameLst>
                                      </p:cBhvr>
                                      <p:tavLst>
                                        <p:tav tm="0">
                                          <p:val>
                                            <p:fltVal val="0"/>
                                          </p:val>
                                        </p:tav>
                                        <p:tav tm="100000">
                                          <p:val>
                                            <p:strVal val="#ppt_w"/>
                                          </p:val>
                                        </p:tav>
                                      </p:tavLst>
                                    </p:anim>
                                    <p:anim calcmode="lin" valueType="num">
                                      <p:cBhvr>
                                        <p:cTn id="15" dur="500" fill="hold"/>
                                        <p:tgtEl>
                                          <p:spTgt spid="15"/>
                                        </p:tgtEl>
                                        <p:attrNameLst>
                                          <p:attrName>ppt_h</p:attrName>
                                        </p:attrNameLst>
                                      </p:cBhvr>
                                      <p:tavLst>
                                        <p:tav tm="0">
                                          <p:val>
                                            <p:fltVal val="0"/>
                                          </p:val>
                                        </p:tav>
                                        <p:tav tm="100000">
                                          <p:val>
                                            <p:strVal val="#ppt_h"/>
                                          </p:val>
                                        </p:tav>
                                      </p:tavLst>
                                    </p:anim>
                                    <p:animEffect transition="in" filter="fade">
                                      <p:cBhvr>
                                        <p:cTn id="16" dur="500"/>
                                        <p:tgtEl>
                                          <p:spTgt spid="15"/>
                                        </p:tgtEl>
                                      </p:cBhvr>
                                    </p:animEffect>
                                  </p:childTnLst>
                                </p:cTn>
                              </p:par>
                            </p:childTnLst>
                          </p:cTn>
                        </p:par>
                        <p:par>
                          <p:cTn id="17" fill="hold">
                            <p:stCondLst>
                              <p:cond delay="1250"/>
                            </p:stCondLst>
                            <p:childTnLst>
                              <p:par>
                                <p:cTn id="18" presetID="56" presetClass="entr" presetSubtype="0" fill="hold" grpId="0" nodeType="afterEffect">
                                  <p:stCondLst>
                                    <p:cond delay="0"/>
                                  </p:stCondLst>
                                  <p:iterate type="lt">
                                    <p:tmPct val="10000"/>
                                  </p:iterate>
                                  <p:childTnLst>
                                    <p:set>
                                      <p:cBhvr>
                                        <p:cTn id="19" dur="1" fill="hold">
                                          <p:stCondLst>
                                            <p:cond delay="0"/>
                                          </p:stCondLst>
                                        </p:cTn>
                                        <p:tgtEl>
                                          <p:spTgt spid="17"/>
                                        </p:tgtEl>
                                        <p:attrNameLst>
                                          <p:attrName>style.visibility</p:attrName>
                                        </p:attrNameLst>
                                      </p:cBhvr>
                                      <p:to>
                                        <p:strVal val="visible"/>
                                      </p:to>
                                    </p:set>
                                    <p:anim by="(-#ppt_w*2)" calcmode="lin" valueType="num">
                                      <p:cBhvr rctx="PPT">
                                        <p:cTn id="20" dur="1000" autoRev="1" fill="hold">
                                          <p:stCondLst>
                                            <p:cond delay="0"/>
                                          </p:stCondLst>
                                        </p:cTn>
                                        <p:tgtEl>
                                          <p:spTgt spid="17"/>
                                        </p:tgtEl>
                                        <p:attrNameLst>
                                          <p:attrName>ppt_w</p:attrName>
                                        </p:attrNameLst>
                                      </p:cBhvr>
                                    </p:anim>
                                    <p:anim by="(#ppt_w*0.50)" calcmode="lin" valueType="num">
                                      <p:cBhvr>
                                        <p:cTn id="21" dur="1000" decel="50000" autoRev="1" fill="hold">
                                          <p:stCondLst>
                                            <p:cond delay="0"/>
                                          </p:stCondLst>
                                        </p:cTn>
                                        <p:tgtEl>
                                          <p:spTgt spid="17"/>
                                        </p:tgtEl>
                                        <p:attrNameLst>
                                          <p:attrName>ppt_x</p:attrName>
                                        </p:attrNameLst>
                                      </p:cBhvr>
                                    </p:anim>
                                    <p:anim from="(-#ppt_h/2)" to="(#ppt_y)" calcmode="lin" valueType="num">
                                      <p:cBhvr>
                                        <p:cTn id="22" dur="2000" fill="hold">
                                          <p:stCondLst>
                                            <p:cond delay="0"/>
                                          </p:stCondLst>
                                        </p:cTn>
                                        <p:tgtEl>
                                          <p:spTgt spid="17"/>
                                        </p:tgtEl>
                                        <p:attrNameLst>
                                          <p:attrName>ppt_y</p:attrName>
                                        </p:attrNameLst>
                                      </p:cBhvr>
                                    </p:anim>
                                    <p:animRot by="21600000">
                                      <p:cBhvr>
                                        <p:cTn id="23" dur="2000" fill="hold">
                                          <p:stCondLst>
                                            <p:cond delay="0"/>
                                          </p:stCondLst>
                                        </p:cTn>
                                        <p:tgtEl>
                                          <p:spTgt spid="17"/>
                                        </p:tgtEl>
                                        <p:attrNameLst>
                                          <p:attrName>r</p:attrName>
                                        </p:attrNameLst>
                                      </p:cBhvr>
                                    </p:animRot>
                                  </p:childTnLst>
                                </p:cTn>
                              </p:par>
                            </p:childTnLst>
                          </p:cTn>
                        </p:par>
                        <p:par>
                          <p:cTn id="24" fill="hold">
                            <p:stCondLst>
                              <p:cond delay="11450"/>
                            </p:stCondLst>
                            <p:childTnLst>
                              <p:par>
                                <p:cTn id="25" presetID="16" presetClass="entr" presetSubtype="21" fill="hold" grpId="0" nodeType="after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barn(inVertical)">
                                      <p:cBhvr>
                                        <p:cTn id="27" dur="500"/>
                                        <p:tgtEl>
                                          <p:spTgt spid="18"/>
                                        </p:tgtEl>
                                      </p:cBhvr>
                                    </p:animEffect>
                                  </p:childTnLst>
                                </p:cTn>
                              </p:par>
                            </p:childTnLst>
                          </p:cTn>
                        </p:par>
                        <p:par>
                          <p:cTn id="28" fill="hold">
                            <p:stCondLst>
                              <p:cond delay="11950"/>
                            </p:stCondLst>
                            <p:childTnLst>
                              <p:par>
                                <p:cTn id="29" presetID="42" presetClass="entr" presetSubtype="0" fill="hold" nodeType="after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1000"/>
                                        <p:tgtEl>
                                          <p:spTgt spid="8"/>
                                        </p:tgtEl>
                                      </p:cBhvr>
                                    </p:animEffect>
                                    <p:anim calcmode="lin" valueType="num">
                                      <p:cBhvr>
                                        <p:cTn id="32" dur="1000" fill="hold"/>
                                        <p:tgtEl>
                                          <p:spTgt spid="8"/>
                                        </p:tgtEl>
                                        <p:attrNameLst>
                                          <p:attrName>ppt_x</p:attrName>
                                        </p:attrNameLst>
                                      </p:cBhvr>
                                      <p:tavLst>
                                        <p:tav tm="0">
                                          <p:val>
                                            <p:strVal val="#ppt_x"/>
                                          </p:val>
                                        </p:tav>
                                        <p:tav tm="100000">
                                          <p:val>
                                            <p:strVal val="#ppt_x"/>
                                          </p:val>
                                        </p:tav>
                                      </p:tavLst>
                                    </p:anim>
                                    <p:anim calcmode="lin" valueType="num">
                                      <p:cBhvr>
                                        <p:cTn id="33" dur="1000" fill="hold"/>
                                        <p:tgtEl>
                                          <p:spTgt spid="8"/>
                                        </p:tgtEl>
                                        <p:attrNameLst>
                                          <p:attrName>ppt_y</p:attrName>
                                        </p:attrNameLst>
                                      </p:cBhvr>
                                      <p:tavLst>
                                        <p:tav tm="0">
                                          <p:val>
                                            <p:strVal val="#ppt_y+.1"/>
                                          </p:val>
                                        </p:tav>
                                        <p:tav tm="100000">
                                          <p:val>
                                            <p:strVal val="#ppt_y"/>
                                          </p:val>
                                        </p:tav>
                                      </p:tavLst>
                                    </p:anim>
                                  </p:childTnLst>
                                </p:cTn>
                              </p:par>
                            </p:childTnLst>
                          </p:cTn>
                        </p:par>
                        <p:par>
                          <p:cTn id="34" fill="hold">
                            <p:stCondLst>
                              <p:cond delay="12950"/>
                            </p:stCondLst>
                            <p:childTnLst>
                              <p:par>
                                <p:cTn id="35" presetID="53" presetClass="entr" presetSubtype="16" fill="hold" grpId="0" nodeType="afterEffect">
                                  <p:stCondLst>
                                    <p:cond delay="0"/>
                                  </p:stCondLst>
                                  <p:childTnLst>
                                    <p:set>
                                      <p:cBhvr>
                                        <p:cTn id="36" dur="1" fill="hold">
                                          <p:stCondLst>
                                            <p:cond delay="0"/>
                                          </p:stCondLst>
                                        </p:cTn>
                                        <p:tgtEl>
                                          <p:spTgt spid="20"/>
                                        </p:tgtEl>
                                        <p:attrNameLst>
                                          <p:attrName>style.visibility</p:attrName>
                                        </p:attrNameLst>
                                      </p:cBhvr>
                                      <p:to>
                                        <p:strVal val="visible"/>
                                      </p:to>
                                    </p:set>
                                    <p:anim calcmode="lin" valueType="num">
                                      <p:cBhvr>
                                        <p:cTn id="37" dur="500" fill="hold"/>
                                        <p:tgtEl>
                                          <p:spTgt spid="20"/>
                                        </p:tgtEl>
                                        <p:attrNameLst>
                                          <p:attrName>ppt_w</p:attrName>
                                        </p:attrNameLst>
                                      </p:cBhvr>
                                      <p:tavLst>
                                        <p:tav tm="0">
                                          <p:val>
                                            <p:fltVal val="0"/>
                                          </p:val>
                                        </p:tav>
                                        <p:tav tm="100000">
                                          <p:val>
                                            <p:strVal val="#ppt_w"/>
                                          </p:val>
                                        </p:tav>
                                      </p:tavLst>
                                    </p:anim>
                                    <p:anim calcmode="lin" valueType="num">
                                      <p:cBhvr>
                                        <p:cTn id="38" dur="500" fill="hold"/>
                                        <p:tgtEl>
                                          <p:spTgt spid="20"/>
                                        </p:tgtEl>
                                        <p:attrNameLst>
                                          <p:attrName>ppt_h</p:attrName>
                                        </p:attrNameLst>
                                      </p:cBhvr>
                                      <p:tavLst>
                                        <p:tav tm="0">
                                          <p:val>
                                            <p:fltVal val="0"/>
                                          </p:val>
                                        </p:tav>
                                        <p:tav tm="100000">
                                          <p:val>
                                            <p:strVal val="#ppt_h"/>
                                          </p:val>
                                        </p:tav>
                                      </p:tavLst>
                                    </p:anim>
                                    <p:animEffect transition="in" filter="fade">
                                      <p:cBhvr>
                                        <p:cTn id="39"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7" grpId="0"/>
      <p:bldP spid="18" grpId="0"/>
      <p:bldP spid="20"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等腰三角形 27"/>
          <p:cNvSpPr/>
          <p:nvPr/>
        </p:nvSpPr>
        <p:spPr>
          <a:xfrm rot="864939">
            <a:off x="1804405" y="1637642"/>
            <a:ext cx="1799010" cy="1505951"/>
          </a:xfrm>
          <a:prstGeom prst="triangle">
            <a:avLst>
              <a:gd name="adj" fmla="val 27396"/>
            </a:avLst>
          </a:prstGeom>
          <a:solidFill>
            <a:srgbClr val="B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10" name="TextBox 9"/>
          <p:cNvSpPr txBox="1"/>
          <p:nvPr/>
        </p:nvSpPr>
        <p:spPr>
          <a:xfrm>
            <a:off x="1544004" y="2241771"/>
            <a:ext cx="1800200" cy="861774"/>
          </a:xfrm>
          <a:prstGeom prst="rect">
            <a:avLst/>
          </a:prstGeom>
          <a:noFill/>
        </p:spPr>
        <p:txBody>
          <a:bodyPr wrap="square" lIns="0" tIns="0" rIns="0" bIns="0" rtlCol="0">
            <a:spAutoFit/>
          </a:bodyPr>
          <a:lstStyle/>
          <a:p>
            <a:pPr algn="ctr"/>
            <a:r>
              <a:rPr lang="zh-CN" altLang="en-US" sz="4000" dirty="0">
                <a:solidFill>
                  <a:srgbClr val="4B4B4B"/>
                </a:solidFill>
                <a:latin typeface="+mn-lt"/>
                <a:ea typeface="+mn-ea"/>
                <a:cs typeface="+mn-ea"/>
                <a:sym typeface="+mn-lt"/>
              </a:rPr>
              <a:t>目录</a:t>
            </a:r>
            <a:endParaRPr lang="en-US" altLang="zh-CN" sz="4000" dirty="0">
              <a:solidFill>
                <a:srgbClr val="4B4B4B"/>
              </a:solidFill>
              <a:latin typeface="+mn-lt"/>
              <a:ea typeface="+mn-ea"/>
              <a:cs typeface="+mn-ea"/>
              <a:sym typeface="+mn-lt"/>
            </a:endParaRPr>
          </a:p>
          <a:p>
            <a:pPr algn="ctr"/>
            <a:r>
              <a:rPr lang="en-US" altLang="zh-CN" sz="1600" dirty="0">
                <a:solidFill>
                  <a:srgbClr val="4B4B4B"/>
                </a:solidFill>
                <a:latin typeface="+mn-lt"/>
                <a:ea typeface="+mn-ea"/>
                <a:cs typeface="+mn-ea"/>
                <a:sym typeface="+mn-lt"/>
              </a:rPr>
              <a:t>CONTENTS</a:t>
            </a:r>
            <a:endParaRPr lang="zh-CN" altLang="en-US" sz="1600" dirty="0">
              <a:solidFill>
                <a:srgbClr val="4B4B4B"/>
              </a:solidFill>
              <a:latin typeface="+mn-lt"/>
              <a:ea typeface="+mn-ea"/>
              <a:cs typeface="+mn-ea"/>
              <a:sym typeface="+mn-lt"/>
            </a:endParaRPr>
          </a:p>
        </p:txBody>
      </p:sp>
      <p:grpSp>
        <p:nvGrpSpPr>
          <p:cNvPr id="56" name="组合 55">
            <a:extLst>
              <a:ext uri="{FF2B5EF4-FFF2-40B4-BE49-F238E27FC236}">
                <a16:creationId xmlns:a16="http://schemas.microsoft.com/office/drawing/2014/main" id="{E387EC67-C35E-4EA2-97FF-FEC2CFFEC7C1}"/>
              </a:ext>
            </a:extLst>
          </p:cNvPr>
          <p:cNvGrpSpPr/>
          <p:nvPr/>
        </p:nvGrpSpPr>
        <p:grpSpPr>
          <a:xfrm>
            <a:off x="4158699" y="3414210"/>
            <a:ext cx="3340032" cy="468262"/>
            <a:chOff x="3683842" y="3615656"/>
            <a:chExt cx="3340032" cy="468262"/>
          </a:xfrm>
        </p:grpSpPr>
        <p:sp>
          <p:nvSpPr>
            <p:cNvPr id="57" name="Diamond 27">
              <a:extLst>
                <a:ext uri="{FF2B5EF4-FFF2-40B4-BE49-F238E27FC236}">
                  <a16:creationId xmlns:a16="http://schemas.microsoft.com/office/drawing/2014/main" id="{194854FA-0780-4E90-B666-FB4127EB2312}"/>
                </a:ext>
              </a:extLst>
            </p:cNvPr>
            <p:cNvSpPr/>
            <p:nvPr/>
          </p:nvSpPr>
          <p:spPr>
            <a:xfrm>
              <a:off x="3683842" y="3615656"/>
              <a:ext cx="468262" cy="468262"/>
            </a:xfrm>
            <a:prstGeom prst="diamond">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anchor="ctr">
              <a:normAutofit fontScale="92500" lnSpcReduction="10000"/>
            </a:bodyPr>
            <a:lstStyle/>
            <a:p>
              <a:pPr algn="ctr"/>
              <a:r>
                <a:rPr lang="en-US" altLang="zh-CN" dirty="0">
                  <a:solidFill>
                    <a:schemeClr val="bg1"/>
                  </a:solidFill>
                  <a:cs typeface="+mn-ea"/>
                  <a:sym typeface="+mn-lt"/>
                </a:rPr>
                <a:t>04</a:t>
              </a:r>
            </a:p>
          </p:txBody>
        </p:sp>
        <p:grpSp>
          <p:nvGrpSpPr>
            <p:cNvPr id="58" name="Group 28">
              <a:extLst>
                <a:ext uri="{FF2B5EF4-FFF2-40B4-BE49-F238E27FC236}">
                  <a16:creationId xmlns:a16="http://schemas.microsoft.com/office/drawing/2014/main" id="{D188E01E-FB7D-46D5-9A36-AE6D5355E294}"/>
                </a:ext>
              </a:extLst>
            </p:cNvPr>
            <p:cNvGrpSpPr/>
            <p:nvPr/>
          </p:nvGrpSpPr>
          <p:grpSpPr>
            <a:xfrm>
              <a:off x="4034486" y="3763315"/>
              <a:ext cx="2989388" cy="297684"/>
              <a:chOff x="6444107" y="1635712"/>
              <a:chExt cx="4256970" cy="396912"/>
            </a:xfrm>
          </p:grpSpPr>
          <p:sp>
            <p:nvSpPr>
              <p:cNvPr id="59" name="TextBox 41">
                <a:extLst>
                  <a:ext uri="{FF2B5EF4-FFF2-40B4-BE49-F238E27FC236}">
                    <a16:creationId xmlns:a16="http://schemas.microsoft.com/office/drawing/2014/main" id="{15540C16-324B-4813-96C9-184523016EF9}"/>
                  </a:ext>
                </a:extLst>
              </p:cNvPr>
              <p:cNvSpPr txBox="1"/>
              <p:nvPr/>
            </p:nvSpPr>
            <p:spPr>
              <a:xfrm>
                <a:off x="6468968" y="1635712"/>
                <a:ext cx="4232109" cy="242864"/>
              </a:xfrm>
              <a:prstGeom prst="rect">
                <a:avLst/>
              </a:prstGeom>
              <a:noFill/>
            </p:spPr>
            <p:txBody>
              <a:bodyPr wrap="none" lIns="360000" tIns="0" rIns="0" bIns="0" anchor="b" anchorCtr="0">
                <a:normAutofit fontScale="85000" lnSpcReduction="20000"/>
              </a:bodyPr>
              <a:lstStyle/>
              <a:p>
                <a:r>
                  <a:rPr lang="en-US" altLang="zh-CN" sz="1600" dirty="0">
                    <a:solidFill>
                      <a:srgbClr val="3B424B"/>
                    </a:solidFill>
                    <a:latin typeface="+mn-lt"/>
                    <a:ea typeface="+mn-ea"/>
                    <a:cs typeface="+mn-ea"/>
                    <a:sym typeface="+mn-lt"/>
                  </a:rPr>
                  <a:t>Expected outcomes</a:t>
                </a:r>
                <a:endParaRPr lang="zh-CN" altLang="en-US" sz="1600" dirty="0">
                  <a:solidFill>
                    <a:srgbClr val="3B424B"/>
                  </a:solidFill>
                  <a:latin typeface="+mn-lt"/>
                  <a:ea typeface="+mn-ea"/>
                  <a:cs typeface="+mn-ea"/>
                  <a:sym typeface="+mn-lt"/>
                </a:endParaRPr>
              </a:p>
            </p:txBody>
          </p:sp>
          <p:sp>
            <p:nvSpPr>
              <p:cNvPr id="60" name="TextBox 42">
                <a:extLst>
                  <a:ext uri="{FF2B5EF4-FFF2-40B4-BE49-F238E27FC236}">
                    <a16:creationId xmlns:a16="http://schemas.microsoft.com/office/drawing/2014/main" id="{FF3E8DA8-C010-4F27-9207-82ACD9C2BBBB}"/>
                  </a:ext>
                </a:extLst>
              </p:cNvPr>
              <p:cNvSpPr txBox="1">
                <a:spLocks/>
              </p:cNvSpPr>
              <p:nvPr/>
            </p:nvSpPr>
            <p:spPr>
              <a:xfrm>
                <a:off x="6444107" y="1712256"/>
                <a:ext cx="4232109" cy="320368"/>
              </a:xfrm>
              <a:prstGeom prst="rect">
                <a:avLst/>
              </a:prstGeom>
            </p:spPr>
            <p:txBody>
              <a:bodyPr vert="horz" wrap="square" lIns="360000" tIns="0" rIns="0" bIns="0" anchor="ctr" anchorCtr="0">
                <a:normAutofit/>
              </a:bodyPr>
              <a:lstStyle/>
              <a:p>
                <a:pPr algn="l">
                  <a:lnSpc>
                    <a:spcPct val="120000"/>
                  </a:lnSpc>
                </a:pPr>
                <a:endParaRPr lang="zh-CN" altLang="en-US" sz="1050" dirty="0">
                  <a:solidFill>
                    <a:schemeClr val="dk1">
                      <a:lumMod val="100000"/>
                    </a:schemeClr>
                  </a:solidFill>
                  <a:latin typeface="+mn-lt"/>
                  <a:ea typeface="+mn-ea"/>
                  <a:cs typeface="+mn-ea"/>
                  <a:sym typeface="+mn-lt"/>
                </a:endParaRPr>
              </a:p>
            </p:txBody>
          </p:sp>
        </p:grpSp>
      </p:grpSp>
      <p:grpSp>
        <p:nvGrpSpPr>
          <p:cNvPr id="61" name="组合 60">
            <a:extLst>
              <a:ext uri="{FF2B5EF4-FFF2-40B4-BE49-F238E27FC236}">
                <a16:creationId xmlns:a16="http://schemas.microsoft.com/office/drawing/2014/main" id="{64DA8E0E-6661-4768-A9E7-DF7D86ACC730}"/>
              </a:ext>
            </a:extLst>
          </p:cNvPr>
          <p:cNvGrpSpPr/>
          <p:nvPr/>
        </p:nvGrpSpPr>
        <p:grpSpPr>
          <a:xfrm>
            <a:off x="4158699" y="2755278"/>
            <a:ext cx="3358088" cy="468262"/>
            <a:chOff x="3683842" y="2956724"/>
            <a:chExt cx="3358088" cy="468262"/>
          </a:xfrm>
        </p:grpSpPr>
        <p:sp>
          <p:nvSpPr>
            <p:cNvPr id="62" name="Diamond 29">
              <a:extLst>
                <a:ext uri="{FF2B5EF4-FFF2-40B4-BE49-F238E27FC236}">
                  <a16:creationId xmlns:a16="http://schemas.microsoft.com/office/drawing/2014/main" id="{9CD5394B-98BE-4B43-B569-AD551A623A78}"/>
                </a:ext>
              </a:extLst>
            </p:cNvPr>
            <p:cNvSpPr/>
            <p:nvPr/>
          </p:nvSpPr>
          <p:spPr>
            <a:xfrm>
              <a:off x="3683842" y="2956724"/>
              <a:ext cx="468262" cy="468262"/>
            </a:xfrm>
            <a:prstGeom prst="diamond">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anchor="ctr">
              <a:normAutofit fontScale="92500" lnSpcReduction="10000"/>
            </a:bodyPr>
            <a:lstStyle/>
            <a:p>
              <a:pPr algn="ctr"/>
              <a:r>
                <a:rPr lang="en-US" altLang="zh-CN" dirty="0">
                  <a:solidFill>
                    <a:schemeClr val="bg1"/>
                  </a:solidFill>
                  <a:cs typeface="+mn-ea"/>
                  <a:sym typeface="+mn-lt"/>
                </a:rPr>
                <a:t>03</a:t>
              </a:r>
            </a:p>
          </p:txBody>
        </p:sp>
        <p:grpSp>
          <p:nvGrpSpPr>
            <p:cNvPr id="63" name="Group 30">
              <a:extLst>
                <a:ext uri="{FF2B5EF4-FFF2-40B4-BE49-F238E27FC236}">
                  <a16:creationId xmlns:a16="http://schemas.microsoft.com/office/drawing/2014/main" id="{FDCFFE00-E231-4453-8320-FAA10843E963}"/>
                </a:ext>
              </a:extLst>
            </p:cNvPr>
            <p:cNvGrpSpPr/>
            <p:nvPr/>
          </p:nvGrpSpPr>
          <p:grpSpPr>
            <a:xfrm>
              <a:off x="4034485" y="3096889"/>
              <a:ext cx="3007445" cy="305179"/>
              <a:chOff x="6444107" y="1625719"/>
              <a:chExt cx="4282684" cy="406905"/>
            </a:xfrm>
          </p:grpSpPr>
          <p:sp>
            <p:nvSpPr>
              <p:cNvPr id="64" name="TextBox 39">
                <a:extLst>
                  <a:ext uri="{FF2B5EF4-FFF2-40B4-BE49-F238E27FC236}">
                    <a16:creationId xmlns:a16="http://schemas.microsoft.com/office/drawing/2014/main" id="{FDD05CAF-3A0F-4AD4-A6BA-C75DD25C99C2}"/>
                  </a:ext>
                </a:extLst>
              </p:cNvPr>
              <p:cNvSpPr txBox="1"/>
              <p:nvPr/>
            </p:nvSpPr>
            <p:spPr>
              <a:xfrm>
                <a:off x="6494681" y="1625719"/>
                <a:ext cx="4232110" cy="242864"/>
              </a:xfrm>
              <a:prstGeom prst="rect">
                <a:avLst/>
              </a:prstGeom>
              <a:noFill/>
            </p:spPr>
            <p:txBody>
              <a:bodyPr wrap="none" lIns="360000" tIns="0" rIns="0" bIns="0" anchor="b" anchorCtr="0">
                <a:normAutofit fontScale="85000" lnSpcReduction="20000"/>
              </a:bodyPr>
              <a:lstStyle/>
              <a:p>
                <a:r>
                  <a:rPr lang="en-US" altLang="zh-CN" sz="1600" dirty="0">
                    <a:solidFill>
                      <a:srgbClr val="4B4B4B"/>
                    </a:solidFill>
                    <a:latin typeface="+mn-lt"/>
                    <a:ea typeface="+mn-ea"/>
                    <a:cs typeface="+mn-ea"/>
                    <a:sym typeface="+mn-lt"/>
                  </a:rPr>
                  <a:t>Methodology</a:t>
                </a:r>
                <a:endParaRPr lang="zh-CN" altLang="en-US" sz="1600" dirty="0">
                  <a:solidFill>
                    <a:srgbClr val="4B4B4B"/>
                  </a:solidFill>
                  <a:latin typeface="+mn-lt"/>
                  <a:ea typeface="+mn-ea"/>
                  <a:cs typeface="+mn-ea"/>
                  <a:sym typeface="+mn-lt"/>
                </a:endParaRPr>
              </a:p>
            </p:txBody>
          </p:sp>
          <p:sp>
            <p:nvSpPr>
              <p:cNvPr id="65" name="TextBox 40">
                <a:extLst>
                  <a:ext uri="{FF2B5EF4-FFF2-40B4-BE49-F238E27FC236}">
                    <a16:creationId xmlns:a16="http://schemas.microsoft.com/office/drawing/2014/main" id="{1FF36B6A-4D03-4B1B-8D82-710AA27B3244}"/>
                  </a:ext>
                </a:extLst>
              </p:cNvPr>
              <p:cNvSpPr txBox="1">
                <a:spLocks/>
              </p:cNvSpPr>
              <p:nvPr/>
            </p:nvSpPr>
            <p:spPr>
              <a:xfrm>
                <a:off x="6444107" y="1712256"/>
                <a:ext cx="4232109" cy="320368"/>
              </a:xfrm>
              <a:prstGeom prst="rect">
                <a:avLst/>
              </a:prstGeom>
            </p:spPr>
            <p:txBody>
              <a:bodyPr vert="horz" wrap="square" lIns="360000" tIns="0" rIns="0" bIns="0" anchor="ctr" anchorCtr="0">
                <a:normAutofit/>
              </a:bodyPr>
              <a:lstStyle/>
              <a:p>
                <a:pPr algn="l">
                  <a:lnSpc>
                    <a:spcPct val="120000"/>
                  </a:lnSpc>
                </a:pPr>
                <a:endParaRPr lang="zh-CN" altLang="en-US" sz="1050" dirty="0">
                  <a:solidFill>
                    <a:schemeClr val="dk1">
                      <a:lumMod val="100000"/>
                    </a:schemeClr>
                  </a:solidFill>
                  <a:latin typeface="+mn-lt"/>
                  <a:ea typeface="+mn-ea"/>
                  <a:cs typeface="+mn-ea"/>
                  <a:sym typeface="+mn-lt"/>
                </a:endParaRPr>
              </a:p>
            </p:txBody>
          </p:sp>
        </p:grpSp>
      </p:grpSp>
      <p:grpSp>
        <p:nvGrpSpPr>
          <p:cNvPr id="66" name="组合 65">
            <a:extLst>
              <a:ext uri="{FF2B5EF4-FFF2-40B4-BE49-F238E27FC236}">
                <a16:creationId xmlns:a16="http://schemas.microsoft.com/office/drawing/2014/main" id="{E374797D-8262-426C-A28E-2FFF6BBEDCB7}"/>
              </a:ext>
            </a:extLst>
          </p:cNvPr>
          <p:cNvGrpSpPr/>
          <p:nvPr/>
        </p:nvGrpSpPr>
        <p:grpSpPr>
          <a:xfrm>
            <a:off x="4158699" y="2096346"/>
            <a:ext cx="3340032" cy="468262"/>
            <a:chOff x="3683842" y="2297792"/>
            <a:chExt cx="3340032" cy="468262"/>
          </a:xfrm>
        </p:grpSpPr>
        <p:sp>
          <p:nvSpPr>
            <p:cNvPr id="67" name="Diamond 31">
              <a:extLst>
                <a:ext uri="{FF2B5EF4-FFF2-40B4-BE49-F238E27FC236}">
                  <a16:creationId xmlns:a16="http://schemas.microsoft.com/office/drawing/2014/main" id="{DC7BF15C-249C-4901-94F0-FBDB469B21DE}"/>
                </a:ext>
              </a:extLst>
            </p:cNvPr>
            <p:cNvSpPr/>
            <p:nvPr/>
          </p:nvSpPr>
          <p:spPr>
            <a:xfrm>
              <a:off x="3683842" y="2297792"/>
              <a:ext cx="468262" cy="468262"/>
            </a:xfrm>
            <a:prstGeom prst="diamond">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anchor="ctr">
              <a:normAutofit fontScale="92500" lnSpcReduction="10000"/>
            </a:bodyPr>
            <a:lstStyle/>
            <a:p>
              <a:pPr algn="ctr"/>
              <a:r>
                <a:rPr lang="en-US" altLang="zh-CN" dirty="0">
                  <a:solidFill>
                    <a:schemeClr val="bg1"/>
                  </a:solidFill>
                  <a:cs typeface="+mn-ea"/>
                  <a:sym typeface="+mn-lt"/>
                </a:rPr>
                <a:t>02</a:t>
              </a:r>
            </a:p>
          </p:txBody>
        </p:sp>
        <p:grpSp>
          <p:nvGrpSpPr>
            <p:cNvPr id="68" name="Group 32">
              <a:extLst>
                <a:ext uri="{FF2B5EF4-FFF2-40B4-BE49-F238E27FC236}">
                  <a16:creationId xmlns:a16="http://schemas.microsoft.com/office/drawing/2014/main" id="{493D7BCB-0646-40FD-ACE7-F9521F5CF114}"/>
                </a:ext>
              </a:extLst>
            </p:cNvPr>
            <p:cNvGrpSpPr/>
            <p:nvPr/>
          </p:nvGrpSpPr>
          <p:grpSpPr>
            <a:xfrm>
              <a:off x="4034486" y="2430463"/>
              <a:ext cx="2989388" cy="312672"/>
              <a:chOff x="6444107" y="1615728"/>
              <a:chExt cx="4256970" cy="416896"/>
            </a:xfrm>
          </p:grpSpPr>
          <p:sp>
            <p:nvSpPr>
              <p:cNvPr id="69" name="TextBox 37">
                <a:extLst>
                  <a:ext uri="{FF2B5EF4-FFF2-40B4-BE49-F238E27FC236}">
                    <a16:creationId xmlns:a16="http://schemas.microsoft.com/office/drawing/2014/main" id="{4A048CC7-2ACE-4436-B59D-F8C99871BE47}"/>
                  </a:ext>
                </a:extLst>
              </p:cNvPr>
              <p:cNvSpPr txBox="1"/>
              <p:nvPr/>
            </p:nvSpPr>
            <p:spPr>
              <a:xfrm>
                <a:off x="6468968" y="1615728"/>
                <a:ext cx="4232109" cy="242864"/>
              </a:xfrm>
              <a:prstGeom prst="rect">
                <a:avLst/>
              </a:prstGeom>
              <a:noFill/>
            </p:spPr>
            <p:txBody>
              <a:bodyPr wrap="none" lIns="360000" tIns="0" rIns="0" bIns="0" anchor="b" anchorCtr="0">
                <a:normAutofit fontScale="85000" lnSpcReduction="20000"/>
              </a:bodyPr>
              <a:lstStyle/>
              <a:p>
                <a:r>
                  <a:rPr lang="en-US" altLang="zh-CN" sz="1600" dirty="0">
                    <a:solidFill>
                      <a:srgbClr val="3B424B"/>
                    </a:solidFill>
                    <a:latin typeface="+mn-lt"/>
                    <a:ea typeface="+mn-ea"/>
                    <a:cs typeface="+mn-ea"/>
                    <a:sym typeface="+mn-lt"/>
                  </a:rPr>
                  <a:t>Aim and Objectives</a:t>
                </a:r>
                <a:endParaRPr lang="zh-CN" altLang="en-US" sz="1600" dirty="0">
                  <a:solidFill>
                    <a:srgbClr val="3B424B"/>
                  </a:solidFill>
                  <a:latin typeface="+mn-lt"/>
                  <a:ea typeface="+mn-ea"/>
                  <a:cs typeface="+mn-ea"/>
                  <a:sym typeface="+mn-lt"/>
                </a:endParaRPr>
              </a:p>
            </p:txBody>
          </p:sp>
          <p:sp>
            <p:nvSpPr>
              <p:cNvPr id="70" name="TextBox 38">
                <a:extLst>
                  <a:ext uri="{FF2B5EF4-FFF2-40B4-BE49-F238E27FC236}">
                    <a16:creationId xmlns:a16="http://schemas.microsoft.com/office/drawing/2014/main" id="{88525E09-7DC4-445B-883F-53526AB87A7B}"/>
                  </a:ext>
                </a:extLst>
              </p:cNvPr>
              <p:cNvSpPr txBox="1">
                <a:spLocks/>
              </p:cNvSpPr>
              <p:nvPr/>
            </p:nvSpPr>
            <p:spPr>
              <a:xfrm>
                <a:off x="6444107" y="1712256"/>
                <a:ext cx="4232109" cy="320368"/>
              </a:xfrm>
              <a:prstGeom prst="rect">
                <a:avLst/>
              </a:prstGeom>
            </p:spPr>
            <p:txBody>
              <a:bodyPr vert="horz" wrap="square" lIns="360000" tIns="0" rIns="0" bIns="0" anchor="ctr" anchorCtr="0">
                <a:normAutofit/>
              </a:bodyPr>
              <a:lstStyle/>
              <a:p>
                <a:pPr algn="l">
                  <a:lnSpc>
                    <a:spcPct val="120000"/>
                  </a:lnSpc>
                </a:pPr>
                <a:endParaRPr lang="zh-CN" altLang="en-US" sz="1050" dirty="0">
                  <a:solidFill>
                    <a:schemeClr val="dk1">
                      <a:lumMod val="100000"/>
                    </a:schemeClr>
                  </a:solidFill>
                  <a:latin typeface="+mn-lt"/>
                  <a:ea typeface="+mn-ea"/>
                  <a:cs typeface="+mn-ea"/>
                  <a:sym typeface="+mn-lt"/>
                </a:endParaRPr>
              </a:p>
            </p:txBody>
          </p:sp>
        </p:grpSp>
      </p:grpSp>
      <p:grpSp>
        <p:nvGrpSpPr>
          <p:cNvPr id="71" name="组合 70">
            <a:extLst>
              <a:ext uri="{FF2B5EF4-FFF2-40B4-BE49-F238E27FC236}">
                <a16:creationId xmlns:a16="http://schemas.microsoft.com/office/drawing/2014/main" id="{049D9136-124C-4D86-926F-928B976FC32A}"/>
              </a:ext>
            </a:extLst>
          </p:cNvPr>
          <p:cNvGrpSpPr/>
          <p:nvPr/>
        </p:nvGrpSpPr>
        <p:grpSpPr>
          <a:xfrm>
            <a:off x="4158699" y="1437414"/>
            <a:ext cx="3322572" cy="468262"/>
            <a:chOff x="3683844" y="1638860"/>
            <a:chExt cx="3322572" cy="468262"/>
          </a:xfrm>
        </p:grpSpPr>
        <p:sp>
          <p:nvSpPr>
            <p:cNvPr id="72" name="Diamond 33">
              <a:extLst>
                <a:ext uri="{FF2B5EF4-FFF2-40B4-BE49-F238E27FC236}">
                  <a16:creationId xmlns:a16="http://schemas.microsoft.com/office/drawing/2014/main" id="{F9A0B725-3CFF-4020-95DE-859ADCE558DB}"/>
                </a:ext>
              </a:extLst>
            </p:cNvPr>
            <p:cNvSpPr/>
            <p:nvPr/>
          </p:nvSpPr>
          <p:spPr>
            <a:xfrm>
              <a:off x="3683844" y="1638860"/>
              <a:ext cx="468262" cy="468262"/>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anchor="ctr">
              <a:normAutofit fontScale="92500" lnSpcReduction="10000"/>
            </a:bodyPr>
            <a:lstStyle/>
            <a:p>
              <a:pPr algn="ctr"/>
              <a:r>
                <a:rPr lang="en-US" altLang="zh-CN" dirty="0">
                  <a:solidFill>
                    <a:schemeClr val="bg1"/>
                  </a:solidFill>
                  <a:cs typeface="+mn-ea"/>
                  <a:sym typeface="+mn-lt"/>
                </a:rPr>
                <a:t>01</a:t>
              </a:r>
            </a:p>
          </p:txBody>
        </p:sp>
        <p:grpSp>
          <p:nvGrpSpPr>
            <p:cNvPr id="73" name="Group 34">
              <a:extLst>
                <a:ext uri="{FF2B5EF4-FFF2-40B4-BE49-F238E27FC236}">
                  <a16:creationId xmlns:a16="http://schemas.microsoft.com/office/drawing/2014/main" id="{F31E84B5-8DCD-403A-ACA6-C7C84DFF8D5F}"/>
                </a:ext>
              </a:extLst>
            </p:cNvPr>
            <p:cNvGrpSpPr/>
            <p:nvPr/>
          </p:nvGrpSpPr>
          <p:grpSpPr>
            <a:xfrm>
              <a:off x="4015546" y="1771531"/>
              <a:ext cx="2990870" cy="312673"/>
              <a:chOff x="6417136" y="1615727"/>
              <a:chExt cx="4259080" cy="416897"/>
            </a:xfrm>
          </p:grpSpPr>
          <p:sp>
            <p:nvSpPr>
              <p:cNvPr id="74" name="TextBox 35">
                <a:extLst>
                  <a:ext uri="{FF2B5EF4-FFF2-40B4-BE49-F238E27FC236}">
                    <a16:creationId xmlns:a16="http://schemas.microsoft.com/office/drawing/2014/main" id="{51D306F7-153B-47F8-837C-5D5336FE11CB}"/>
                  </a:ext>
                </a:extLst>
              </p:cNvPr>
              <p:cNvSpPr txBox="1"/>
              <p:nvPr/>
            </p:nvSpPr>
            <p:spPr>
              <a:xfrm>
                <a:off x="6417136" y="1615727"/>
                <a:ext cx="4232109" cy="242864"/>
              </a:xfrm>
              <a:prstGeom prst="rect">
                <a:avLst/>
              </a:prstGeom>
              <a:noFill/>
            </p:spPr>
            <p:txBody>
              <a:bodyPr wrap="none" lIns="360000" tIns="0" rIns="0" bIns="0" anchor="b" anchorCtr="0">
                <a:normAutofit fontScale="85000" lnSpcReduction="20000"/>
              </a:bodyPr>
              <a:lstStyle/>
              <a:p>
                <a:r>
                  <a:rPr lang="en-US" altLang="zh-CN" sz="1600" dirty="0">
                    <a:solidFill>
                      <a:srgbClr val="5F5C5C"/>
                    </a:solidFill>
                    <a:latin typeface="+mn-lt"/>
                    <a:ea typeface="+mn-ea"/>
                    <a:cs typeface="+mn-ea"/>
                    <a:sym typeface="+mn-lt"/>
                  </a:rPr>
                  <a:t>Introduction and Background</a:t>
                </a:r>
                <a:endParaRPr lang="zh-CN" altLang="en-US" sz="1600" dirty="0">
                  <a:solidFill>
                    <a:srgbClr val="5F5C5C"/>
                  </a:solidFill>
                  <a:latin typeface="+mn-lt"/>
                  <a:ea typeface="+mn-ea"/>
                  <a:cs typeface="+mn-ea"/>
                  <a:sym typeface="+mn-lt"/>
                </a:endParaRPr>
              </a:p>
            </p:txBody>
          </p:sp>
          <p:sp>
            <p:nvSpPr>
              <p:cNvPr id="75" name="TextBox 36">
                <a:extLst>
                  <a:ext uri="{FF2B5EF4-FFF2-40B4-BE49-F238E27FC236}">
                    <a16:creationId xmlns:a16="http://schemas.microsoft.com/office/drawing/2014/main" id="{820C7549-F2D6-40CA-A348-621C98785E7A}"/>
                  </a:ext>
                </a:extLst>
              </p:cNvPr>
              <p:cNvSpPr txBox="1">
                <a:spLocks/>
              </p:cNvSpPr>
              <p:nvPr/>
            </p:nvSpPr>
            <p:spPr>
              <a:xfrm>
                <a:off x="6444107" y="1712256"/>
                <a:ext cx="4232109" cy="320368"/>
              </a:xfrm>
              <a:prstGeom prst="rect">
                <a:avLst/>
              </a:prstGeom>
            </p:spPr>
            <p:txBody>
              <a:bodyPr vert="horz" wrap="square" lIns="360000" tIns="0" rIns="0" bIns="0" anchor="ctr" anchorCtr="0">
                <a:normAutofit/>
              </a:bodyPr>
              <a:lstStyle/>
              <a:p>
                <a:pPr algn="l">
                  <a:lnSpc>
                    <a:spcPct val="120000"/>
                  </a:lnSpc>
                </a:pPr>
                <a:endParaRPr lang="zh-CN" altLang="en-US" sz="1050" dirty="0">
                  <a:solidFill>
                    <a:schemeClr val="dk1">
                      <a:lumMod val="100000"/>
                    </a:schemeClr>
                  </a:solidFill>
                  <a:latin typeface="+mn-lt"/>
                  <a:ea typeface="+mn-ea"/>
                  <a:cs typeface="+mn-ea"/>
                  <a:sym typeface="+mn-lt"/>
                </a:endParaRPr>
              </a:p>
            </p:txBody>
          </p:sp>
        </p:grpSp>
      </p:grpSp>
      <p:sp>
        <p:nvSpPr>
          <p:cNvPr id="2" name="等腰三角形 1"/>
          <p:cNvSpPr/>
          <p:nvPr/>
        </p:nvSpPr>
        <p:spPr>
          <a:xfrm rot="1953267">
            <a:off x="1813354" y="1922590"/>
            <a:ext cx="2044216" cy="1711212"/>
          </a:xfrm>
          <a:prstGeom prst="triangle">
            <a:avLst>
              <a:gd name="adj" fmla="val 27396"/>
            </a:avLst>
          </a:prstGeom>
          <a:noFill/>
          <a:ln w="19050">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pic>
        <p:nvPicPr>
          <p:cNvPr id="27" name="图片 2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3855" y="-951748"/>
            <a:ext cx="5132554" cy="4834220"/>
          </a:xfrm>
          <a:prstGeom prst="rect">
            <a:avLst/>
          </a:prstGeom>
        </p:spPr>
      </p:pic>
      <p:pic>
        <p:nvPicPr>
          <p:cNvPr id="29" name="图片 2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0800000" flipH="1" flipV="1">
            <a:off x="5508104" y="1437413"/>
            <a:ext cx="5139025" cy="4834220"/>
          </a:xfrm>
          <a:prstGeom prst="rect">
            <a:avLst/>
          </a:prstGeom>
        </p:spPr>
      </p:pic>
    </p:spTree>
    <p:extLst>
      <p:ext uri="{BB962C8B-B14F-4D97-AF65-F5344CB8AC3E}">
        <p14:creationId xmlns:p14="http://schemas.microsoft.com/office/powerpoint/2010/main" val="1313532470"/>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a16="http://schemas.microsoft.com/office/drawing/2014/main" xmlns:a14="http://schemas.microsoft.com/office/drawing/2010/main" xmlns="">
      <p:transition spd="slow" advTm="4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p:cTn id="7" dur="1000" fill="hold"/>
                                        <p:tgtEl>
                                          <p:spTgt spid="28"/>
                                        </p:tgtEl>
                                        <p:attrNameLst>
                                          <p:attrName>ppt_w</p:attrName>
                                        </p:attrNameLst>
                                      </p:cBhvr>
                                      <p:tavLst>
                                        <p:tav tm="0">
                                          <p:val>
                                            <p:fltVal val="0"/>
                                          </p:val>
                                        </p:tav>
                                        <p:tav tm="100000">
                                          <p:val>
                                            <p:strVal val="#ppt_w"/>
                                          </p:val>
                                        </p:tav>
                                      </p:tavLst>
                                    </p:anim>
                                    <p:anim calcmode="lin" valueType="num">
                                      <p:cBhvr>
                                        <p:cTn id="8" dur="1000" fill="hold"/>
                                        <p:tgtEl>
                                          <p:spTgt spid="28"/>
                                        </p:tgtEl>
                                        <p:attrNameLst>
                                          <p:attrName>ppt_h</p:attrName>
                                        </p:attrNameLst>
                                      </p:cBhvr>
                                      <p:tavLst>
                                        <p:tav tm="0">
                                          <p:val>
                                            <p:fltVal val="0"/>
                                          </p:val>
                                        </p:tav>
                                        <p:tav tm="100000">
                                          <p:val>
                                            <p:strVal val="#ppt_h"/>
                                          </p:val>
                                        </p:tav>
                                      </p:tavLst>
                                    </p:anim>
                                    <p:anim calcmode="lin" valueType="num">
                                      <p:cBhvr>
                                        <p:cTn id="9" dur="1000" fill="hold"/>
                                        <p:tgtEl>
                                          <p:spTgt spid="28"/>
                                        </p:tgtEl>
                                        <p:attrNameLst>
                                          <p:attrName>style.rotation</p:attrName>
                                        </p:attrNameLst>
                                      </p:cBhvr>
                                      <p:tavLst>
                                        <p:tav tm="0">
                                          <p:val>
                                            <p:fltVal val="90"/>
                                          </p:val>
                                        </p:tav>
                                        <p:tav tm="100000">
                                          <p:val>
                                            <p:fltVal val="0"/>
                                          </p:val>
                                        </p:tav>
                                      </p:tavLst>
                                    </p:anim>
                                    <p:animEffect transition="in" filter="fade">
                                      <p:cBhvr>
                                        <p:cTn id="10" dur="1000"/>
                                        <p:tgtEl>
                                          <p:spTgt spid="28"/>
                                        </p:tgtEl>
                                      </p:cBhvr>
                                    </p:animEffect>
                                  </p:childTnLst>
                                </p:cTn>
                              </p:par>
                              <p:par>
                                <p:cTn id="11" presetID="31" presetClass="entr" presetSubtype="0" fill="hold" grpId="0" nodeType="withEffect">
                                  <p:stCondLst>
                                    <p:cond delay="250"/>
                                  </p:stCondLst>
                                  <p:childTnLst>
                                    <p:set>
                                      <p:cBhvr>
                                        <p:cTn id="12" dur="1" fill="hold">
                                          <p:stCondLst>
                                            <p:cond delay="0"/>
                                          </p:stCondLst>
                                        </p:cTn>
                                        <p:tgtEl>
                                          <p:spTgt spid="2"/>
                                        </p:tgtEl>
                                        <p:attrNameLst>
                                          <p:attrName>style.visibility</p:attrName>
                                        </p:attrNameLst>
                                      </p:cBhvr>
                                      <p:to>
                                        <p:strVal val="visible"/>
                                      </p:to>
                                    </p:set>
                                    <p:anim calcmode="lin" valueType="num">
                                      <p:cBhvr>
                                        <p:cTn id="13" dur="1000" fill="hold"/>
                                        <p:tgtEl>
                                          <p:spTgt spid="2"/>
                                        </p:tgtEl>
                                        <p:attrNameLst>
                                          <p:attrName>ppt_w</p:attrName>
                                        </p:attrNameLst>
                                      </p:cBhvr>
                                      <p:tavLst>
                                        <p:tav tm="0">
                                          <p:val>
                                            <p:fltVal val="0"/>
                                          </p:val>
                                        </p:tav>
                                        <p:tav tm="100000">
                                          <p:val>
                                            <p:strVal val="#ppt_w"/>
                                          </p:val>
                                        </p:tav>
                                      </p:tavLst>
                                    </p:anim>
                                    <p:anim calcmode="lin" valueType="num">
                                      <p:cBhvr>
                                        <p:cTn id="14" dur="1000" fill="hold"/>
                                        <p:tgtEl>
                                          <p:spTgt spid="2"/>
                                        </p:tgtEl>
                                        <p:attrNameLst>
                                          <p:attrName>ppt_h</p:attrName>
                                        </p:attrNameLst>
                                      </p:cBhvr>
                                      <p:tavLst>
                                        <p:tav tm="0">
                                          <p:val>
                                            <p:fltVal val="0"/>
                                          </p:val>
                                        </p:tav>
                                        <p:tav tm="100000">
                                          <p:val>
                                            <p:strVal val="#ppt_h"/>
                                          </p:val>
                                        </p:tav>
                                      </p:tavLst>
                                    </p:anim>
                                    <p:anim calcmode="lin" valueType="num">
                                      <p:cBhvr>
                                        <p:cTn id="15" dur="1000" fill="hold"/>
                                        <p:tgtEl>
                                          <p:spTgt spid="2"/>
                                        </p:tgtEl>
                                        <p:attrNameLst>
                                          <p:attrName>style.rotation</p:attrName>
                                        </p:attrNameLst>
                                      </p:cBhvr>
                                      <p:tavLst>
                                        <p:tav tm="0">
                                          <p:val>
                                            <p:fltVal val="90"/>
                                          </p:val>
                                        </p:tav>
                                        <p:tav tm="100000">
                                          <p:val>
                                            <p:fltVal val="0"/>
                                          </p:val>
                                        </p:tav>
                                      </p:tavLst>
                                    </p:anim>
                                    <p:animEffect transition="in" filter="fade">
                                      <p:cBhvr>
                                        <p:cTn id="16" dur="10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par>
                          <p:cTn id="24" fill="hold">
                            <p:stCondLst>
                              <p:cond delay="1000"/>
                            </p:stCondLst>
                            <p:childTnLst>
                              <p:par>
                                <p:cTn id="25" presetID="2" presetClass="entr" presetSubtype="2" fill="hold" nodeType="afterEffect">
                                  <p:stCondLst>
                                    <p:cond delay="0"/>
                                  </p:stCondLst>
                                  <p:childTnLst>
                                    <p:set>
                                      <p:cBhvr>
                                        <p:cTn id="26" dur="1" fill="hold">
                                          <p:stCondLst>
                                            <p:cond delay="0"/>
                                          </p:stCondLst>
                                        </p:cTn>
                                        <p:tgtEl>
                                          <p:spTgt spid="71"/>
                                        </p:tgtEl>
                                        <p:attrNameLst>
                                          <p:attrName>style.visibility</p:attrName>
                                        </p:attrNameLst>
                                      </p:cBhvr>
                                      <p:to>
                                        <p:strVal val="visible"/>
                                      </p:to>
                                    </p:set>
                                    <p:anim calcmode="lin" valueType="num">
                                      <p:cBhvr additive="base">
                                        <p:cTn id="27" dur="500" fill="hold"/>
                                        <p:tgtEl>
                                          <p:spTgt spid="71"/>
                                        </p:tgtEl>
                                        <p:attrNameLst>
                                          <p:attrName>ppt_x</p:attrName>
                                        </p:attrNameLst>
                                      </p:cBhvr>
                                      <p:tavLst>
                                        <p:tav tm="0">
                                          <p:val>
                                            <p:strVal val="1+#ppt_w/2"/>
                                          </p:val>
                                        </p:tav>
                                        <p:tav tm="100000">
                                          <p:val>
                                            <p:strVal val="#ppt_x"/>
                                          </p:val>
                                        </p:tav>
                                      </p:tavLst>
                                    </p:anim>
                                    <p:anim calcmode="lin" valueType="num">
                                      <p:cBhvr additive="base">
                                        <p:cTn id="28" dur="500" fill="hold"/>
                                        <p:tgtEl>
                                          <p:spTgt spid="71"/>
                                        </p:tgtEl>
                                        <p:attrNameLst>
                                          <p:attrName>ppt_y</p:attrName>
                                        </p:attrNameLst>
                                      </p:cBhvr>
                                      <p:tavLst>
                                        <p:tav tm="0">
                                          <p:val>
                                            <p:strVal val="#ppt_y"/>
                                          </p:val>
                                        </p:tav>
                                        <p:tav tm="100000">
                                          <p:val>
                                            <p:strVal val="#ppt_y"/>
                                          </p:val>
                                        </p:tav>
                                      </p:tavLst>
                                    </p:anim>
                                  </p:childTnLst>
                                </p:cTn>
                              </p:par>
                            </p:childTnLst>
                          </p:cTn>
                        </p:par>
                        <p:par>
                          <p:cTn id="29" fill="hold">
                            <p:stCondLst>
                              <p:cond delay="1500"/>
                            </p:stCondLst>
                            <p:childTnLst>
                              <p:par>
                                <p:cTn id="30" presetID="2" presetClass="entr" presetSubtype="2" fill="hold" nodeType="afterEffect">
                                  <p:stCondLst>
                                    <p:cond delay="0"/>
                                  </p:stCondLst>
                                  <p:childTnLst>
                                    <p:set>
                                      <p:cBhvr>
                                        <p:cTn id="31" dur="1" fill="hold">
                                          <p:stCondLst>
                                            <p:cond delay="0"/>
                                          </p:stCondLst>
                                        </p:cTn>
                                        <p:tgtEl>
                                          <p:spTgt spid="66"/>
                                        </p:tgtEl>
                                        <p:attrNameLst>
                                          <p:attrName>style.visibility</p:attrName>
                                        </p:attrNameLst>
                                      </p:cBhvr>
                                      <p:to>
                                        <p:strVal val="visible"/>
                                      </p:to>
                                    </p:set>
                                    <p:anim calcmode="lin" valueType="num">
                                      <p:cBhvr additive="base">
                                        <p:cTn id="32" dur="500" fill="hold"/>
                                        <p:tgtEl>
                                          <p:spTgt spid="66"/>
                                        </p:tgtEl>
                                        <p:attrNameLst>
                                          <p:attrName>ppt_x</p:attrName>
                                        </p:attrNameLst>
                                      </p:cBhvr>
                                      <p:tavLst>
                                        <p:tav tm="0">
                                          <p:val>
                                            <p:strVal val="1+#ppt_w/2"/>
                                          </p:val>
                                        </p:tav>
                                        <p:tav tm="100000">
                                          <p:val>
                                            <p:strVal val="#ppt_x"/>
                                          </p:val>
                                        </p:tav>
                                      </p:tavLst>
                                    </p:anim>
                                    <p:anim calcmode="lin" valueType="num">
                                      <p:cBhvr additive="base">
                                        <p:cTn id="33" dur="500" fill="hold"/>
                                        <p:tgtEl>
                                          <p:spTgt spid="66"/>
                                        </p:tgtEl>
                                        <p:attrNameLst>
                                          <p:attrName>ppt_y</p:attrName>
                                        </p:attrNameLst>
                                      </p:cBhvr>
                                      <p:tavLst>
                                        <p:tav tm="0">
                                          <p:val>
                                            <p:strVal val="#ppt_y"/>
                                          </p:val>
                                        </p:tav>
                                        <p:tav tm="100000">
                                          <p:val>
                                            <p:strVal val="#ppt_y"/>
                                          </p:val>
                                        </p:tav>
                                      </p:tavLst>
                                    </p:anim>
                                  </p:childTnLst>
                                </p:cTn>
                              </p:par>
                            </p:childTnLst>
                          </p:cTn>
                        </p:par>
                        <p:par>
                          <p:cTn id="34" fill="hold">
                            <p:stCondLst>
                              <p:cond delay="2000"/>
                            </p:stCondLst>
                            <p:childTnLst>
                              <p:par>
                                <p:cTn id="35" presetID="2" presetClass="entr" presetSubtype="2" fill="hold" nodeType="afterEffect">
                                  <p:stCondLst>
                                    <p:cond delay="0"/>
                                  </p:stCondLst>
                                  <p:childTnLst>
                                    <p:set>
                                      <p:cBhvr>
                                        <p:cTn id="36" dur="1" fill="hold">
                                          <p:stCondLst>
                                            <p:cond delay="0"/>
                                          </p:stCondLst>
                                        </p:cTn>
                                        <p:tgtEl>
                                          <p:spTgt spid="61"/>
                                        </p:tgtEl>
                                        <p:attrNameLst>
                                          <p:attrName>style.visibility</p:attrName>
                                        </p:attrNameLst>
                                      </p:cBhvr>
                                      <p:to>
                                        <p:strVal val="visible"/>
                                      </p:to>
                                    </p:set>
                                    <p:anim calcmode="lin" valueType="num">
                                      <p:cBhvr additive="base">
                                        <p:cTn id="37" dur="500" fill="hold"/>
                                        <p:tgtEl>
                                          <p:spTgt spid="61"/>
                                        </p:tgtEl>
                                        <p:attrNameLst>
                                          <p:attrName>ppt_x</p:attrName>
                                        </p:attrNameLst>
                                      </p:cBhvr>
                                      <p:tavLst>
                                        <p:tav tm="0">
                                          <p:val>
                                            <p:strVal val="1+#ppt_w/2"/>
                                          </p:val>
                                        </p:tav>
                                        <p:tav tm="100000">
                                          <p:val>
                                            <p:strVal val="#ppt_x"/>
                                          </p:val>
                                        </p:tav>
                                      </p:tavLst>
                                    </p:anim>
                                    <p:anim calcmode="lin" valueType="num">
                                      <p:cBhvr additive="base">
                                        <p:cTn id="38" dur="500" fill="hold"/>
                                        <p:tgtEl>
                                          <p:spTgt spid="61"/>
                                        </p:tgtEl>
                                        <p:attrNameLst>
                                          <p:attrName>ppt_y</p:attrName>
                                        </p:attrNameLst>
                                      </p:cBhvr>
                                      <p:tavLst>
                                        <p:tav tm="0">
                                          <p:val>
                                            <p:strVal val="#ppt_y"/>
                                          </p:val>
                                        </p:tav>
                                        <p:tav tm="100000">
                                          <p:val>
                                            <p:strVal val="#ppt_y"/>
                                          </p:val>
                                        </p:tav>
                                      </p:tavLst>
                                    </p:anim>
                                  </p:childTnLst>
                                </p:cTn>
                              </p:par>
                            </p:childTnLst>
                          </p:cTn>
                        </p:par>
                        <p:par>
                          <p:cTn id="39" fill="hold">
                            <p:stCondLst>
                              <p:cond delay="2500"/>
                            </p:stCondLst>
                            <p:childTnLst>
                              <p:par>
                                <p:cTn id="40" presetID="2" presetClass="entr" presetSubtype="2" fill="hold" nodeType="afterEffect">
                                  <p:stCondLst>
                                    <p:cond delay="0"/>
                                  </p:stCondLst>
                                  <p:childTnLst>
                                    <p:set>
                                      <p:cBhvr>
                                        <p:cTn id="41" dur="1" fill="hold">
                                          <p:stCondLst>
                                            <p:cond delay="0"/>
                                          </p:stCondLst>
                                        </p:cTn>
                                        <p:tgtEl>
                                          <p:spTgt spid="56"/>
                                        </p:tgtEl>
                                        <p:attrNameLst>
                                          <p:attrName>style.visibility</p:attrName>
                                        </p:attrNameLst>
                                      </p:cBhvr>
                                      <p:to>
                                        <p:strVal val="visible"/>
                                      </p:to>
                                    </p:set>
                                    <p:anim calcmode="lin" valueType="num">
                                      <p:cBhvr additive="base">
                                        <p:cTn id="42" dur="500" fill="hold"/>
                                        <p:tgtEl>
                                          <p:spTgt spid="56"/>
                                        </p:tgtEl>
                                        <p:attrNameLst>
                                          <p:attrName>ppt_x</p:attrName>
                                        </p:attrNameLst>
                                      </p:cBhvr>
                                      <p:tavLst>
                                        <p:tav tm="0">
                                          <p:val>
                                            <p:strVal val="1+#ppt_w/2"/>
                                          </p:val>
                                        </p:tav>
                                        <p:tav tm="100000">
                                          <p:val>
                                            <p:strVal val="#ppt_x"/>
                                          </p:val>
                                        </p:tav>
                                      </p:tavLst>
                                    </p:anim>
                                    <p:anim calcmode="lin" valueType="num">
                                      <p:cBhvr additive="base">
                                        <p:cTn id="43" dur="500" fill="hold"/>
                                        <p:tgtEl>
                                          <p:spTgt spid="56"/>
                                        </p:tgtEl>
                                        <p:attrNameLst>
                                          <p:attrName>ppt_y</p:attrName>
                                        </p:attrNameLst>
                                      </p:cBhvr>
                                      <p:tavLst>
                                        <p:tav tm="0">
                                          <p:val>
                                            <p:strVal val="#ppt_y"/>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2" presetClass="entr" presetSubtype="1" fill="hold" nodeType="clickEffect">
                                  <p:stCondLst>
                                    <p:cond delay="0"/>
                                  </p:stCondLst>
                                  <p:childTnLst>
                                    <p:set>
                                      <p:cBhvr>
                                        <p:cTn id="47" dur="1" fill="hold">
                                          <p:stCondLst>
                                            <p:cond delay="0"/>
                                          </p:stCondLst>
                                        </p:cTn>
                                        <p:tgtEl>
                                          <p:spTgt spid="27"/>
                                        </p:tgtEl>
                                        <p:attrNameLst>
                                          <p:attrName>style.visibility</p:attrName>
                                        </p:attrNameLst>
                                      </p:cBhvr>
                                      <p:to>
                                        <p:strVal val="visible"/>
                                      </p:to>
                                    </p:set>
                                    <p:animEffect transition="in" filter="wipe(up)">
                                      <p:cBhvr>
                                        <p:cTn id="48" dur="750"/>
                                        <p:tgtEl>
                                          <p:spTgt spid="27"/>
                                        </p:tgtEl>
                                      </p:cBhvr>
                                    </p:animEffect>
                                  </p:childTnLst>
                                </p:cTn>
                              </p:par>
                              <p:par>
                                <p:cTn id="49" presetID="22" presetClass="entr" presetSubtype="2" fill="hold" nodeType="withEffect">
                                  <p:stCondLst>
                                    <p:cond delay="0"/>
                                  </p:stCondLst>
                                  <p:childTnLst>
                                    <p:set>
                                      <p:cBhvr>
                                        <p:cTn id="50" dur="1" fill="hold">
                                          <p:stCondLst>
                                            <p:cond delay="0"/>
                                          </p:stCondLst>
                                        </p:cTn>
                                        <p:tgtEl>
                                          <p:spTgt spid="29"/>
                                        </p:tgtEl>
                                        <p:attrNameLst>
                                          <p:attrName>style.visibility</p:attrName>
                                        </p:attrNameLst>
                                      </p:cBhvr>
                                      <p:to>
                                        <p:strVal val="visible"/>
                                      </p:to>
                                    </p:set>
                                    <p:animEffect transition="in" filter="wipe(right)">
                                      <p:cBhvr>
                                        <p:cTn id="51" dur="75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P spid="10" grpId="0"/>
      <p:bldP spid="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279362" y="1670816"/>
            <a:ext cx="1300750" cy="1107996"/>
          </a:xfrm>
          <a:prstGeom prst="rect">
            <a:avLst/>
          </a:prstGeom>
          <a:noFill/>
        </p:spPr>
        <p:txBody>
          <a:bodyPr wrap="square" lIns="0" tIns="0" rIns="0" bIns="0" rtlCol="0">
            <a:spAutoFit/>
          </a:bodyPr>
          <a:lstStyle/>
          <a:p>
            <a:r>
              <a:rPr lang="en-US" altLang="zh-CN" sz="7200" dirty="0">
                <a:solidFill>
                  <a:srgbClr val="4B4B4B"/>
                </a:solidFill>
                <a:latin typeface="+mn-lt"/>
                <a:ea typeface="+mn-ea"/>
                <a:cs typeface="+mn-ea"/>
                <a:sym typeface="+mn-lt"/>
              </a:rPr>
              <a:t>01</a:t>
            </a:r>
            <a:endParaRPr lang="zh-CN" altLang="en-US" sz="7200" dirty="0">
              <a:solidFill>
                <a:srgbClr val="4B4B4B"/>
              </a:solidFill>
              <a:latin typeface="+mn-lt"/>
              <a:ea typeface="+mn-ea"/>
              <a:cs typeface="+mn-ea"/>
              <a:sym typeface="+mn-lt"/>
            </a:endParaRPr>
          </a:p>
        </p:txBody>
      </p:sp>
      <p:sp>
        <p:nvSpPr>
          <p:cNvPr id="6" name="TextBox 5"/>
          <p:cNvSpPr txBox="1"/>
          <p:nvPr/>
        </p:nvSpPr>
        <p:spPr>
          <a:xfrm>
            <a:off x="2169106" y="2754416"/>
            <a:ext cx="5328592" cy="492443"/>
          </a:xfrm>
          <a:prstGeom prst="rect">
            <a:avLst/>
          </a:prstGeom>
          <a:noFill/>
        </p:spPr>
        <p:txBody>
          <a:bodyPr wrap="square" lIns="0" tIns="0" rIns="0" bIns="0" rtlCol="0">
            <a:spAutoFit/>
          </a:bodyPr>
          <a:lstStyle/>
          <a:p>
            <a:r>
              <a:rPr lang="en-US" altLang="zh-CN" sz="3200" dirty="0">
                <a:solidFill>
                  <a:srgbClr val="5F5C5C"/>
                </a:solidFill>
                <a:cs typeface="+mn-ea"/>
                <a:sym typeface="+mn-lt"/>
              </a:rPr>
              <a:t>Introduction and Background</a:t>
            </a:r>
            <a:endParaRPr lang="zh-CN" altLang="en-US" sz="3200" dirty="0">
              <a:solidFill>
                <a:srgbClr val="5F5C5C"/>
              </a:solidFill>
              <a:cs typeface="+mn-ea"/>
              <a:sym typeface="+mn-lt"/>
            </a:endParaRPr>
          </a:p>
        </p:txBody>
      </p:sp>
      <p:sp>
        <p:nvSpPr>
          <p:cNvPr id="9" name="矩形 8">
            <a:extLst>
              <a:ext uri="{FF2B5EF4-FFF2-40B4-BE49-F238E27FC236}">
                <a16:creationId xmlns:a16="http://schemas.microsoft.com/office/drawing/2014/main" id="{1C1C31F4-FA23-4A0B-B1F7-74D3EAE7DB1E}"/>
              </a:ext>
            </a:extLst>
          </p:cNvPr>
          <p:cNvSpPr/>
          <p:nvPr/>
        </p:nvSpPr>
        <p:spPr>
          <a:xfrm>
            <a:off x="1763688" y="1187608"/>
            <a:ext cx="5682811" cy="2527300"/>
          </a:xfrm>
          <a:prstGeom prst="rect">
            <a:avLst/>
          </a:prstGeom>
          <a:noFill/>
          <a:ln w="57150">
            <a:solidFill>
              <a:srgbClr val="66666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zh-CN" altLang="en-US" dirty="0">
              <a:cs typeface="+mn-ea"/>
              <a:sym typeface="+mn-lt"/>
            </a:endParaRPr>
          </a:p>
        </p:txBody>
      </p:sp>
      <p:pic>
        <p:nvPicPr>
          <p:cNvPr id="10" name="图片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3855" y="-951748"/>
            <a:ext cx="5132554" cy="4834220"/>
          </a:xfrm>
          <a:prstGeom prst="rect">
            <a:avLst/>
          </a:prstGeom>
        </p:spPr>
      </p:pic>
      <p:pic>
        <p:nvPicPr>
          <p:cNvPr id="11" name="图片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0800000" flipH="1" flipV="1">
            <a:off x="5508104" y="1437413"/>
            <a:ext cx="5139025" cy="4834220"/>
          </a:xfrm>
          <a:prstGeom prst="rect">
            <a:avLst/>
          </a:prstGeom>
        </p:spPr>
      </p:pic>
    </p:spTree>
    <p:extLst>
      <p:ext uri="{BB962C8B-B14F-4D97-AF65-F5344CB8AC3E}">
        <p14:creationId xmlns:p14="http://schemas.microsoft.com/office/powerpoint/2010/main" val="2381002979"/>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a16="http://schemas.microsoft.com/office/drawing/2014/main" xmlns:a14="http://schemas.microsoft.com/office/drawing/2010/main" xmlns="">
      <p:transition spd="slow" advTm="4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1" presetClass="entr" presetSubtype="0" fill="hold" grpId="0" nodeType="clickEffect">
                                  <p:stCondLst>
                                    <p:cond delay="0"/>
                                  </p:stCondLst>
                                  <p:iterate type="lt">
                                    <p:tmPct val="10000"/>
                                  </p:iterate>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ppt_x</p:attrName>
                                        </p:attrNameLst>
                                      </p:cBhvr>
                                      <p:tavLst>
                                        <p:tav tm="0">
                                          <p:val>
                                            <p:strVal val="#ppt_x"/>
                                          </p:val>
                                        </p:tav>
                                        <p:tav tm="50000">
                                          <p:val>
                                            <p:strVal val="#ppt_x+.1"/>
                                          </p:val>
                                        </p:tav>
                                        <p:tav tm="100000">
                                          <p:val>
                                            <p:strVal val="#ppt_x"/>
                                          </p:val>
                                        </p:tav>
                                      </p:tavLst>
                                    </p:anim>
                                    <p:anim calcmode="lin" valueType="num">
                                      <p:cBhvr>
                                        <p:cTn id="13" dur="500" fill="hold"/>
                                        <p:tgtEl>
                                          <p:spTgt spid="6"/>
                                        </p:tgtEl>
                                        <p:attrNameLst>
                                          <p:attrName>ppt_y</p:attrName>
                                        </p:attrNameLst>
                                      </p:cBhvr>
                                      <p:tavLst>
                                        <p:tav tm="0">
                                          <p:val>
                                            <p:strVal val="#ppt_y"/>
                                          </p:val>
                                        </p:tav>
                                        <p:tav tm="100000">
                                          <p:val>
                                            <p:strVal val="#ppt_y"/>
                                          </p:val>
                                        </p:tav>
                                      </p:tavLst>
                                    </p:anim>
                                    <p:anim calcmode="lin" valueType="num">
                                      <p:cBhvr>
                                        <p:cTn id="14" dur="500" fill="hold"/>
                                        <p:tgtEl>
                                          <p:spTgt spid="6"/>
                                        </p:tgtEl>
                                        <p:attrNameLst>
                                          <p:attrName>ppt_h</p:attrName>
                                        </p:attrNameLst>
                                      </p:cBhvr>
                                      <p:tavLst>
                                        <p:tav tm="0">
                                          <p:val>
                                            <p:strVal val="#ppt_h/10"/>
                                          </p:val>
                                        </p:tav>
                                        <p:tav tm="50000">
                                          <p:val>
                                            <p:strVal val="#ppt_h+.01"/>
                                          </p:val>
                                        </p:tav>
                                        <p:tav tm="100000">
                                          <p:val>
                                            <p:strVal val="#ppt_h"/>
                                          </p:val>
                                        </p:tav>
                                      </p:tavLst>
                                    </p:anim>
                                    <p:anim calcmode="lin" valueType="num">
                                      <p:cBhvr>
                                        <p:cTn id="15" dur="500" fill="hold"/>
                                        <p:tgtEl>
                                          <p:spTgt spid="6"/>
                                        </p:tgtEl>
                                        <p:attrNameLst>
                                          <p:attrName>ppt_w</p:attrName>
                                        </p:attrNameLst>
                                      </p:cBhvr>
                                      <p:tavLst>
                                        <p:tav tm="0">
                                          <p:val>
                                            <p:strVal val="#ppt_w/10"/>
                                          </p:val>
                                        </p:tav>
                                        <p:tav tm="50000">
                                          <p:val>
                                            <p:strVal val="#ppt_w+.01"/>
                                          </p:val>
                                        </p:tav>
                                        <p:tav tm="100000">
                                          <p:val>
                                            <p:strVal val="#ppt_w"/>
                                          </p:val>
                                        </p:tav>
                                      </p:tavLst>
                                    </p:anim>
                                    <p:animEffect transition="in" filter="fade">
                                      <p:cBhvr>
                                        <p:cTn id="16" dur="500" tmFilter="0,0; .5, 1; 1, 1"/>
                                        <p:tgtEl>
                                          <p:spTgt spid="6"/>
                                        </p:tgtEl>
                                      </p:cBhvr>
                                    </p:animEffect>
                                  </p:childTnLst>
                                </p:cTn>
                              </p:par>
                            </p:childTnLst>
                          </p:cTn>
                        </p:par>
                        <p:par>
                          <p:cTn id="17" fill="hold">
                            <p:stCondLst>
                              <p:cond delay="1700"/>
                            </p:stCondLst>
                            <p:childTnLst>
                              <p:par>
                                <p:cTn id="18" presetID="53" presetClass="entr" presetSubtype="16"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p:cTn id="20" dur="500" fill="hold"/>
                                        <p:tgtEl>
                                          <p:spTgt spid="9"/>
                                        </p:tgtEl>
                                        <p:attrNameLst>
                                          <p:attrName>ppt_w</p:attrName>
                                        </p:attrNameLst>
                                      </p:cBhvr>
                                      <p:tavLst>
                                        <p:tav tm="0">
                                          <p:val>
                                            <p:fltVal val="0"/>
                                          </p:val>
                                        </p:tav>
                                        <p:tav tm="100000">
                                          <p:val>
                                            <p:strVal val="#ppt_w"/>
                                          </p:val>
                                        </p:tav>
                                      </p:tavLst>
                                    </p:anim>
                                    <p:anim calcmode="lin" valueType="num">
                                      <p:cBhvr>
                                        <p:cTn id="21" dur="500" fill="hold"/>
                                        <p:tgtEl>
                                          <p:spTgt spid="9"/>
                                        </p:tgtEl>
                                        <p:attrNameLst>
                                          <p:attrName>ppt_h</p:attrName>
                                        </p:attrNameLst>
                                      </p:cBhvr>
                                      <p:tavLst>
                                        <p:tav tm="0">
                                          <p:val>
                                            <p:fltVal val="0"/>
                                          </p:val>
                                        </p:tav>
                                        <p:tav tm="100000">
                                          <p:val>
                                            <p:strVal val="#ppt_h"/>
                                          </p:val>
                                        </p:tav>
                                      </p:tavLst>
                                    </p:anim>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ipe(up)">
                                      <p:cBhvr>
                                        <p:cTn id="27" dur="750"/>
                                        <p:tgtEl>
                                          <p:spTgt spid="10"/>
                                        </p:tgtEl>
                                      </p:cBhvr>
                                    </p:animEffect>
                                  </p:childTnLst>
                                </p:cTn>
                              </p:par>
                              <p:par>
                                <p:cTn id="28" presetID="22" presetClass="entr" presetSubtype="2" fill="hold" nodeType="with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wipe(right)">
                                      <p:cBhvr>
                                        <p:cTn id="30" dur="75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Title 1"/>
          <p:cNvSpPr txBox="1">
            <a:spLocks/>
          </p:cNvSpPr>
          <p:nvPr/>
        </p:nvSpPr>
        <p:spPr>
          <a:xfrm>
            <a:off x="621201" y="195486"/>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r>
              <a:rPr lang="en-US" altLang="zh-CN" sz="1400" dirty="0">
                <a:solidFill>
                  <a:srgbClr val="5F5C5C"/>
                </a:solidFill>
                <a:cs typeface="+mn-ea"/>
                <a:sym typeface="+mn-lt"/>
              </a:rPr>
              <a:t>Introduction and Background</a:t>
            </a:r>
            <a:endParaRPr lang="zh-CN" altLang="en-US" sz="1400" dirty="0">
              <a:solidFill>
                <a:srgbClr val="5F5C5C"/>
              </a:solidFill>
              <a:cs typeface="+mn-ea"/>
              <a:sym typeface="+mn-lt"/>
            </a:endParaRPr>
          </a:p>
        </p:txBody>
      </p:sp>
      <p:grpSp>
        <p:nvGrpSpPr>
          <p:cNvPr id="3" name="组合 2"/>
          <p:cNvGrpSpPr/>
          <p:nvPr/>
        </p:nvGrpSpPr>
        <p:grpSpPr>
          <a:xfrm>
            <a:off x="197509" y="102399"/>
            <a:ext cx="486059" cy="472564"/>
            <a:chOff x="1804405" y="1637642"/>
            <a:chExt cx="2053165" cy="1996160"/>
          </a:xfrm>
        </p:grpSpPr>
        <p:sp>
          <p:nvSpPr>
            <p:cNvPr id="55" name="等腰三角形 54"/>
            <p:cNvSpPr/>
            <p:nvPr/>
          </p:nvSpPr>
          <p:spPr>
            <a:xfrm rot="864939">
              <a:off x="1804405" y="1637642"/>
              <a:ext cx="1799010" cy="1505951"/>
            </a:xfrm>
            <a:prstGeom prst="triangle">
              <a:avLst>
                <a:gd name="adj" fmla="val 27396"/>
              </a:avLst>
            </a:prstGeom>
            <a:solidFill>
              <a:srgbClr val="B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56" name="等腰三角形 55"/>
            <p:cNvSpPr/>
            <p:nvPr/>
          </p:nvSpPr>
          <p:spPr>
            <a:xfrm rot="1953267">
              <a:off x="1813354" y="1922590"/>
              <a:ext cx="2044216" cy="1711212"/>
            </a:xfrm>
            <a:prstGeom prst="triangle">
              <a:avLst>
                <a:gd name="adj" fmla="val 27396"/>
              </a:avLst>
            </a:prstGeom>
            <a:noFill/>
            <a:ln w="19050">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grpSp>
      <p:sp>
        <p:nvSpPr>
          <p:cNvPr id="58" name="文本框 57">
            <a:extLst>
              <a:ext uri="{FF2B5EF4-FFF2-40B4-BE49-F238E27FC236}">
                <a16:creationId xmlns:a16="http://schemas.microsoft.com/office/drawing/2014/main" id="{B86726E7-87A0-44DB-B484-C194DDDBBF9E}"/>
              </a:ext>
            </a:extLst>
          </p:cNvPr>
          <p:cNvSpPr txBox="1"/>
          <p:nvPr/>
        </p:nvSpPr>
        <p:spPr>
          <a:xfrm>
            <a:off x="482171" y="809493"/>
            <a:ext cx="8271279" cy="1231106"/>
          </a:xfrm>
          <a:prstGeom prst="rect">
            <a:avLst/>
          </a:prstGeom>
          <a:noFill/>
        </p:spPr>
        <p:txBody>
          <a:bodyPr wrap="square" lIns="0" tIns="0" rIns="0" bIns="0" rtlCol="0">
            <a:spAutoFit/>
          </a:bodyPr>
          <a:lstStyle/>
          <a:p>
            <a:r>
              <a:rPr lang="en-US" altLang="zh-CN" sz="1600" b="1" dirty="0">
                <a:solidFill>
                  <a:schemeClr val="accent6"/>
                </a:solidFill>
                <a:latin typeface="微软雅黑" pitchFamily="34" charset="-122"/>
                <a:ea typeface="微软雅黑" pitchFamily="34" charset="-122"/>
              </a:rPr>
              <a:t>Since the end of 1980s, mobile communication technology has developed one generation every ten years, as shown in the figure below. And every new generation of mobile communication technology will have a profound impact on people's life style and social form.</a:t>
            </a:r>
          </a:p>
          <a:p>
            <a:endParaRPr lang="en-US" altLang="zh-CN" sz="1600" b="1" dirty="0">
              <a:solidFill>
                <a:schemeClr val="accent6"/>
              </a:solidFill>
              <a:latin typeface="微软雅黑" pitchFamily="34" charset="-122"/>
              <a:ea typeface="微软雅黑" pitchFamily="34" charset="-122"/>
            </a:endParaRPr>
          </a:p>
        </p:txBody>
      </p:sp>
      <p:pic>
        <p:nvPicPr>
          <p:cNvPr id="1028" name="Picture 4" descr="5G – Dr Rajiv Desai">
            <a:extLst>
              <a:ext uri="{FF2B5EF4-FFF2-40B4-BE49-F238E27FC236}">
                <a16:creationId xmlns:a16="http://schemas.microsoft.com/office/drawing/2014/main" id="{993A0E83-0785-49D8-8450-82B4717FD9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4544" y="2176749"/>
            <a:ext cx="7511325" cy="2190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5695487"/>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
      <p:transition spd="slow" advTm="400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Title 1"/>
          <p:cNvSpPr txBox="1">
            <a:spLocks/>
          </p:cNvSpPr>
          <p:nvPr/>
        </p:nvSpPr>
        <p:spPr>
          <a:xfrm>
            <a:off x="621201" y="195486"/>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r>
              <a:rPr lang="en-US" altLang="zh-CN" sz="1400" dirty="0">
                <a:solidFill>
                  <a:srgbClr val="5F5C5C"/>
                </a:solidFill>
                <a:cs typeface="+mn-ea"/>
                <a:sym typeface="+mn-lt"/>
              </a:rPr>
              <a:t>Introduction and Background</a:t>
            </a:r>
            <a:endParaRPr lang="zh-CN" altLang="en-US" sz="1400" dirty="0">
              <a:solidFill>
                <a:srgbClr val="5F5C5C"/>
              </a:solidFill>
              <a:cs typeface="+mn-ea"/>
              <a:sym typeface="+mn-lt"/>
            </a:endParaRPr>
          </a:p>
        </p:txBody>
      </p:sp>
      <p:grpSp>
        <p:nvGrpSpPr>
          <p:cNvPr id="3" name="组合 2"/>
          <p:cNvGrpSpPr/>
          <p:nvPr/>
        </p:nvGrpSpPr>
        <p:grpSpPr>
          <a:xfrm>
            <a:off x="197509" y="102399"/>
            <a:ext cx="486059" cy="472564"/>
            <a:chOff x="1804405" y="1637642"/>
            <a:chExt cx="2053165" cy="1996160"/>
          </a:xfrm>
        </p:grpSpPr>
        <p:sp>
          <p:nvSpPr>
            <p:cNvPr id="55" name="等腰三角形 54"/>
            <p:cNvSpPr/>
            <p:nvPr/>
          </p:nvSpPr>
          <p:spPr>
            <a:xfrm rot="864939">
              <a:off x="1804405" y="1637642"/>
              <a:ext cx="1799010" cy="1505951"/>
            </a:xfrm>
            <a:prstGeom prst="triangle">
              <a:avLst>
                <a:gd name="adj" fmla="val 27396"/>
              </a:avLst>
            </a:prstGeom>
            <a:solidFill>
              <a:srgbClr val="B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56" name="等腰三角形 55"/>
            <p:cNvSpPr/>
            <p:nvPr/>
          </p:nvSpPr>
          <p:spPr>
            <a:xfrm rot="1953267">
              <a:off x="1813354" y="1922590"/>
              <a:ext cx="2044216" cy="1711212"/>
            </a:xfrm>
            <a:prstGeom prst="triangle">
              <a:avLst>
                <a:gd name="adj" fmla="val 27396"/>
              </a:avLst>
            </a:prstGeom>
            <a:noFill/>
            <a:ln w="19050">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grpSp>
      <p:sp>
        <p:nvSpPr>
          <p:cNvPr id="58" name="文本框 57">
            <a:extLst>
              <a:ext uri="{FF2B5EF4-FFF2-40B4-BE49-F238E27FC236}">
                <a16:creationId xmlns:a16="http://schemas.microsoft.com/office/drawing/2014/main" id="{B86726E7-87A0-44DB-B484-C194DDDBBF9E}"/>
              </a:ext>
            </a:extLst>
          </p:cNvPr>
          <p:cNvSpPr txBox="1"/>
          <p:nvPr/>
        </p:nvSpPr>
        <p:spPr>
          <a:xfrm>
            <a:off x="482171" y="809493"/>
            <a:ext cx="8271279" cy="3939540"/>
          </a:xfrm>
          <a:prstGeom prst="rect">
            <a:avLst/>
          </a:prstGeom>
          <a:noFill/>
        </p:spPr>
        <p:txBody>
          <a:bodyPr wrap="square" lIns="0" tIns="0" rIns="0" bIns="0" rtlCol="0">
            <a:spAutoFit/>
          </a:bodyPr>
          <a:lstStyle/>
          <a:p>
            <a:r>
              <a:rPr lang="en-US" altLang="zh-CN" sz="1600" b="1" dirty="0">
                <a:solidFill>
                  <a:schemeClr val="accent6"/>
                </a:solidFill>
                <a:latin typeface="微软雅黑" pitchFamily="34" charset="-122"/>
                <a:ea typeface="微软雅黑" pitchFamily="34" charset="-122"/>
              </a:rPr>
              <a:t>Let us review the past 40 years and find that new mobile communication technologies can always open up a huge new market, and make many great companies, so that many countries take the lead in technology. For example, Google, apple, Huawei, Alibaba and other industry giants have all achieved amazing development relying on the new technology in the 4G era, while China has begun to work on mobile communication technology in the 3G era, and gradually mastered the voice of cutting-edge technology in recent years.</a:t>
            </a:r>
          </a:p>
          <a:p>
            <a:r>
              <a:rPr lang="en-US" altLang="zh-CN" sz="1600" b="1" dirty="0">
                <a:solidFill>
                  <a:schemeClr val="accent6"/>
                </a:solidFill>
                <a:latin typeface="微软雅黑" pitchFamily="34" charset="-122"/>
                <a:ea typeface="微软雅黑" pitchFamily="34" charset="-122"/>
              </a:rPr>
              <a:t>It can be said that no matter for individuals, companies and countries, studying 5g, the most advanced mobile communication technology, will be of great benefit. We are on the eve of the 5g era. So far, there are more than 20 million 5g users in the world. Experts predict that the number will reach 2.5 billion by 2025. Many countries can now achieve 5g Internet access. The popularity of 5g is imperative. At this time, learning 5g key technology can let us predict the development direction and market behavior of science and technology, seize the opportunity, and occupy a huge advantage in job hunting</a:t>
            </a:r>
          </a:p>
          <a:p>
            <a:r>
              <a:rPr lang="en-US" altLang="zh-CN" sz="1600" b="1" dirty="0">
                <a:solidFill>
                  <a:schemeClr val="accent6"/>
                </a:solidFill>
                <a:latin typeface="微软雅黑" pitchFamily="34" charset="-122"/>
                <a:ea typeface="微软雅黑" pitchFamily="34" charset="-122"/>
              </a:rPr>
              <a:t>.</a:t>
            </a:r>
          </a:p>
        </p:txBody>
      </p:sp>
    </p:spTree>
    <p:extLst>
      <p:ext uri="{BB962C8B-B14F-4D97-AF65-F5344CB8AC3E}">
        <p14:creationId xmlns:p14="http://schemas.microsoft.com/office/powerpoint/2010/main" val="138041973"/>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
      <p:transition spd="slow" advTm="400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Title 1"/>
          <p:cNvSpPr txBox="1">
            <a:spLocks/>
          </p:cNvSpPr>
          <p:nvPr/>
        </p:nvSpPr>
        <p:spPr>
          <a:xfrm>
            <a:off x="621201" y="195486"/>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r>
              <a:rPr lang="en-US" altLang="zh-CN" sz="1400" dirty="0">
                <a:solidFill>
                  <a:srgbClr val="5F5C5C"/>
                </a:solidFill>
                <a:cs typeface="+mn-ea"/>
                <a:sym typeface="+mn-lt"/>
              </a:rPr>
              <a:t>Introduction and Background</a:t>
            </a:r>
            <a:endParaRPr lang="zh-CN" altLang="en-US" sz="1400" dirty="0">
              <a:solidFill>
                <a:srgbClr val="5F5C5C"/>
              </a:solidFill>
              <a:cs typeface="+mn-ea"/>
              <a:sym typeface="+mn-lt"/>
            </a:endParaRPr>
          </a:p>
        </p:txBody>
      </p:sp>
      <p:grpSp>
        <p:nvGrpSpPr>
          <p:cNvPr id="3" name="组合 2"/>
          <p:cNvGrpSpPr/>
          <p:nvPr/>
        </p:nvGrpSpPr>
        <p:grpSpPr>
          <a:xfrm>
            <a:off x="197509" y="102399"/>
            <a:ext cx="486059" cy="472564"/>
            <a:chOff x="1804405" y="1637642"/>
            <a:chExt cx="2053165" cy="1996160"/>
          </a:xfrm>
        </p:grpSpPr>
        <p:sp>
          <p:nvSpPr>
            <p:cNvPr id="55" name="等腰三角形 54"/>
            <p:cNvSpPr/>
            <p:nvPr/>
          </p:nvSpPr>
          <p:spPr>
            <a:xfrm rot="864939">
              <a:off x="1804405" y="1637642"/>
              <a:ext cx="1799010" cy="1505951"/>
            </a:xfrm>
            <a:prstGeom prst="triangle">
              <a:avLst>
                <a:gd name="adj" fmla="val 27396"/>
              </a:avLst>
            </a:prstGeom>
            <a:solidFill>
              <a:srgbClr val="B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56" name="等腰三角形 55"/>
            <p:cNvSpPr/>
            <p:nvPr/>
          </p:nvSpPr>
          <p:spPr>
            <a:xfrm rot="1953267">
              <a:off x="1813354" y="1922590"/>
              <a:ext cx="2044216" cy="1711212"/>
            </a:xfrm>
            <a:prstGeom prst="triangle">
              <a:avLst>
                <a:gd name="adj" fmla="val 27396"/>
              </a:avLst>
            </a:prstGeom>
            <a:noFill/>
            <a:ln w="19050">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grpSp>
      <p:sp>
        <p:nvSpPr>
          <p:cNvPr id="58" name="文本框 57">
            <a:extLst>
              <a:ext uri="{FF2B5EF4-FFF2-40B4-BE49-F238E27FC236}">
                <a16:creationId xmlns:a16="http://schemas.microsoft.com/office/drawing/2014/main" id="{B86726E7-87A0-44DB-B484-C194DDDBBF9E}"/>
              </a:ext>
            </a:extLst>
          </p:cNvPr>
          <p:cNvSpPr txBox="1"/>
          <p:nvPr/>
        </p:nvSpPr>
        <p:spPr>
          <a:xfrm>
            <a:off x="482171" y="809493"/>
            <a:ext cx="8271279" cy="246221"/>
          </a:xfrm>
          <a:prstGeom prst="rect">
            <a:avLst/>
          </a:prstGeom>
          <a:noFill/>
        </p:spPr>
        <p:txBody>
          <a:bodyPr wrap="square" lIns="0" tIns="0" rIns="0" bIns="0" rtlCol="0">
            <a:spAutoFit/>
          </a:bodyPr>
          <a:lstStyle/>
          <a:p>
            <a:r>
              <a:rPr lang="en-US" altLang="zh-CN" sz="1600" b="1" dirty="0">
                <a:solidFill>
                  <a:schemeClr val="accent6"/>
                </a:solidFill>
                <a:latin typeface="微软雅黑" pitchFamily="34" charset="-122"/>
                <a:ea typeface="微软雅黑" pitchFamily="34" charset="-122"/>
              </a:rPr>
              <a:t>                                             Benefits of 5g research</a:t>
            </a:r>
          </a:p>
        </p:txBody>
      </p:sp>
      <p:sp>
        <p:nvSpPr>
          <p:cNvPr id="2" name="文本框 1">
            <a:extLst>
              <a:ext uri="{FF2B5EF4-FFF2-40B4-BE49-F238E27FC236}">
                <a16:creationId xmlns:a16="http://schemas.microsoft.com/office/drawing/2014/main" id="{04872415-3C53-4268-B7FE-3CA79342FCAD}"/>
              </a:ext>
            </a:extLst>
          </p:cNvPr>
          <p:cNvSpPr txBox="1"/>
          <p:nvPr/>
        </p:nvSpPr>
        <p:spPr>
          <a:xfrm>
            <a:off x="661074" y="1419622"/>
            <a:ext cx="8015382" cy="2708434"/>
          </a:xfrm>
          <a:prstGeom prst="rect">
            <a:avLst/>
          </a:prstGeom>
          <a:noFill/>
        </p:spPr>
        <p:txBody>
          <a:bodyPr wrap="square" lIns="0" tIns="0" rIns="0" bIns="0" rtlCol="0">
            <a:spAutoFit/>
          </a:bodyPr>
          <a:lstStyle/>
          <a:p>
            <a:r>
              <a:rPr lang="en-US" altLang="zh-CN" sz="1600" b="1" dirty="0">
                <a:latin typeface="微软雅黑" pitchFamily="34" charset="-122"/>
                <a:ea typeface="微软雅黑" pitchFamily="34" charset="-122"/>
              </a:rPr>
              <a:t>For the country</a:t>
            </a:r>
          </a:p>
          <a:p>
            <a:r>
              <a:rPr lang="en-US" altLang="zh-CN" sz="1600" b="1" dirty="0">
                <a:solidFill>
                  <a:schemeClr val="accent6"/>
                </a:solidFill>
                <a:latin typeface="微软雅黑" pitchFamily="34" charset="-122"/>
                <a:ea typeface="微软雅黑" pitchFamily="34" charset="-122"/>
              </a:rPr>
              <a:t>predict the direction of science and technology development and occupy the highland of future science and technology development</a:t>
            </a:r>
          </a:p>
          <a:p>
            <a:endParaRPr lang="en-US" altLang="zh-CN" sz="1600" b="1" dirty="0">
              <a:solidFill>
                <a:schemeClr val="accent6"/>
              </a:solidFill>
              <a:latin typeface="微软雅黑" pitchFamily="34" charset="-122"/>
              <a:ea typeface="微软雅黑" pitchFamily="34" charset="-122"/>
            </a:endParaRPr>
          </a:p>
          <a:p>
            <a:r>
              <a:rPr lang="en-US" altLang="zh-CN" sz="1600" b="1" dirty="0">
                <a:latin typeface="微软雅黑" pitchFamily="34" charset="-122"/>
                <a:ea typeface="微软雅黑" pitchFamily="34" charset="-122"/>
              </a:rPr>
              <a:t>For the company</a:t>
            </a:r>
          </a:p>
          <a:p>
            <a:r>
              <a:rPr lang="en-US" altLang="zh-CN" sz="1600" b="1" dirty="0">
                <a:solidFill>
                  <a:schemeClr val="accent6"/>
                </a:solidFill>
                <a:latin typeface="微软雅黑" pitchFamily="34" charset="-122"/>
                <a:ea typeface="微软雅黑" pitchFamily="34" charset="-122"/>
              </a:rPr>
              <a:t>grasp the market direction and seize the market opportunity</a:t>
            </a:r>
          </a:p>
          <a:p>
            <a:endParaRPr lang="en-US" altLang="zh-CN" sz="1600" b="1" dirty="0">
              <a:solidFill>
                <a:schemeClr val="accent6"/>
              </a:solidFill>
              <a:latin typeface="微软雅黑" pitchFamily="34" charset="-122"/>
              <a:ea typeface="微软雅黑" pitchFamily="34" charset="-122"/>
            </a:endParaRPr>
          </a:p>
          <a:p>
            <a:r>
              <a:rPr lang="en-US" altLang="zh-CN" sz="1600" b="1" dirty="0">
                <a:latin typeface="微软雅黑" pitchFamily="34" charset="-122"/>
                <a:ea typeface="微软雅黑" pitchFamily="34" charset="-122"/>
              </a:rPr>
              <a:t>For individuals</a:t>
            </a:r>
          </a:p>
          <a:p>
            <a:r>
              <a:rPr lang="en-US" altLang="zh-CN" sz="1600" b="1" dirty="0">
                <a:solidFill>
                  <a:schemeClr val="accent6"/>
                </a:solidFill>
                <a:latin typeface="微软雅黑" pitchFamily="34" charset="-122"/>
                <a:ea typeface="微软雅黑" pitchFamily="34" charset="-122"/>
              </a:rPr>
              <a:t>increase their job-hunting competitiveness and master cutting-edge communication technology</a:t>
            </a:r>
          </a:p>
          <a:p>
            <a:endParaRPr lang="en-US" altLang="zh-CN" sz="1600" b="1" dirty="0">
              <a:solidFill>
                <a:schemeClr val="accent6"/>
              </a:solidFill>
              <a:latin typeface="微软雅黑" pitchFamily="34" charset="-122"/>
              <a:ea typeface="微软雅黑" pitchFamily="34" charset="-122"/>
            </a:endParaRPr>
          </a:p>
        </p:txBody>
      </p:sp>
    </p:spTree>
    <p:extLst>
      <p:ext uri="{BB962C8B-B14F-4D97-AF65-F5344CB8AC3E}">
        <p14:creationId xmlns:p14="http://schemas.microsoft.com/office/powerpoint/2010/main" val="3018519081"/>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
      <p:transition spd="slow" advTm="400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Title 1"/>
          <p:cNvSpPr txBox="1">
            <a:spLocks/>
          </p:cNvSpPr>
          <p:nvPr/>
        </p:nvSpPr>
        <p:spPr>
          <a:xfrm>
            <a:off x="621201" y="195486"/>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r>
              <a:rPr lang="en-US" altLang="zh-CN" sz="1400" dirty="0">
                <a:solidFill>
                  <a:srgbClr val="5F5C5C"/>
                </a:solidFill>
                <a:cs typeface="+mn-ea"/>
                <a:sym typeface="+mn-lt"/>
              </a:rPr>
              <a:t>Introduction and Background</a:t>
            </a:r>
            <a:endParaRPr lang="zh-CN" altLang="en-US" sz="1400" dirty="0">
              <a:solidFill>
                <a:srgbClr val="5F5C5C"/>
              </a:solidFill>
              <a:cs typeface="+mn-ea"/>
              <a:sym typeface="+mn-lt"/>
            </a:endParaRPr>
          </a:p>
        </p:txBody>
      </p:sp>
      <p:grpSp>
        <p:nvGrpSpPr>
          <p:cNvPr id="3" name="组合 2"/>
          <p:cNvGrpSpPr/>
          <p:nvPr/>
        </p:nvGrpSpPr>
        <p:grpSpPr>
          <a:xfrm>
            <a:off x="197509" y="102399"/>
            <a:ext cx="486059" cy="472564"/>
            <a:chOff x="1804405" y="1637642"/>
            <a:chExt cx="2053165" cy="1996160"/>
          </a:xfrm>
        </p:grpSpPr>
        <p:sp>
          <p:nvSpPr>
            <p:cNvPr id="55" name="等腰三角形 54"/>
            <p:cNvSpPr/>
            <p:nvPr/>
          </p:nvSpPr>
          <p:spPr>
            <a:xfrm rot="864939">
              <a:off x="1804405" y="1637642"/>
              <a:ext cx="1799010" cy="1505951"/>
            </a:xfrm>
            <a:prstGeom prst="triangle">
              <a:avLst>
                <a:gd name="adj" fmla="val 27396"/>
              </a:avLst>
            </a:prstGeom>
            <a:solidFill>
              <a:srgbClr val="B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56" name="等腰三角形 55"/>
            <p:cNvSpPr/>
            <p:nvPr/>
          </p:nvSpPr>
          <p:spPr>
            <a:xfrm rot="1953267">
              <a:off x="1813354" y="1922590"/>
              <a:ext cx="2044216" cy="1711212"/>
            </a:xfrm>
            <a:prstGeom prst="triangle">
              <a:avLst>
                <a:gd name="adj" fmla="val 27396"/>
              </a:avLst>
            </a:prstGeom>
            <a:noFill/>
            <a:ln w="19050">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grpSp>
      <p:sp>
        <p:nvSpPr>
          <p:cNvPr id="58" name="文本框 57">
            <a:extLst>
              <a:ext uri="{FF2B5EF4-FFF2-40B4-BE49-F238E27FC236}">
                <a16:creationId xmlns:a16="http://schemas.microsoft.com/office/drawing/2014/main" id="{B86726E7-87A0-44DB-B484-C194DDDBBF9E}"/>
              </a:ext>
            </a:extLst>
          </p:cNvPr>
          <p:cNvSpPr txBox="1"/>
          <p:nvPr/>
        </p:nvSpPr>
        <p:spPr>
          <a:xfrm>
            <a:off x="323529" y="809493"/>
            <a:ext cx="4032448" cy="3200876"/>
          </a:xfrm>
          <a:prstGeom prst="rect">
            <a:avLst/>
          </a:prstGeom>
          <a:noFill/>
        </p:spPr>
        <p:txBody>
          <a:bodyPr wrap="square" lIns="0" tIns="0" rIns="0" bIns="0" rtlCol="0">
            <a:spAutoFit/>
          </a:bodyPr>
          <a:lstStyle/>
          <a:p>
            <a:r>
              <a:rPr lang="en-US" altLang="zh-CN" sz="1600" b="1" dirty="0">
                <a:solidFill>
                  <a:schemeClr val="accent6"/>
                </a:solidFill>
                <a:latin typeface="微软雅黑" pitchFamily="34" charset="-122"/>
                <a:ea typeface="微软雅黑" pitchFamily="34" charset="-122"/>
              </a:rPr>
              <a:t>On the other hand, every time a new technology is born, it will bring new security problems. Only when the security problems are solved, can technology become popular. The technical characteristics of 5g will inevitably bring more complex and security problems, and more user data transmission on the Internet also increases the risk of 5g security problems, so the research and solution of 5g security problems will be one of the hottest topics in the future.</a:t>
            </a:r>
          </a:p>
        </p:txBody>
      </p:sp>
      <p:pic>
        <p:nvPicPr>
          <p:cNvPr id="3074" name="Picture 2" descr="The Top 7 Network Security Predictions for 2019">
            <a:extLst>
              <a:ext uri="{FF2B5EF4-FFF2-40B4-BE49-F238E27FC236}">
                <a16:creationId xmlns:a16="http://schemas.microsoft.com/office/drawing/2014/main" id="{257A18EF-0873-4268-9A80-FBCF20584B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27984" y="915566"/>
            <a:ext cx="4464496" cy="3145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1499738"/>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
      <p:transition spd="slow" advTm="400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4"/>
          <p:cNvSpPr txBox="1"/>
          <p:nvPr/>
        </p:nvSpPr>
        <p:spPr>
          <a:xfrm>
            <a:off x="3918714" y="1666448"/>
            <a:ext cx="1372758" cy="1107996"/>
          </a:xfrm>
          <a:prstGeom prst="rect">
            <a:avLst/>
          </a:prstGeom>
          <a:noFill/>
        </p:spPr>
        <p:txBody>
          <a:bodyPr wrap="square" lIns="0" tIns="0" rIns="0" bIns="0" rtlCol="0">
            <a:spAutoFit/>
          </a:bodyPr>
          <a:lstStyle/>
          <a:p>
            <a:r>
              <a:rPr lang="en-US" altLang="zh-CN" sz="7200" dirty="0">
                <a:solidFill>
                  <a:srgbClr val="4B4B4B"/>
                </a:solidFill>
                <a:latin typeface="+mn-lt"/>
                <a:ea typeface="+mn-ea"/>
                <a:cs typeface="+mn-ea"/>
                <a:sym typeface="+mn-lt"/>
              </a:rPr>
              <a:t>02</a:t>
            </a:r>
            <a:endParaRPr lang="zh-CN" altLang="en-US" sz="7200" dirty="0">
              <a:solidFill>
                <a:srgbClr val="4B4B4B"/>
              </a:solidFill>
              <a:latin typeface="+mn-lt"/>
              <a:ea typeface="+mn-ea"/>
              <a:cs typeface="+mn-ea"/>
              <a:sym typeface="+mn-lt"/>
            </a:endParaRPr>
          </a:p>
        </p:txBody>
      </p:sp>
      <p:sp>
        <p:nvSpPr>
          <p:cNvPr id="11" name="TextBox 5"/>
          <p:cNvSpPr txBox="1"/>
          <p:nvPr/>
        </p:nvSpPr>
        <p:spPr>
          <a:xfrm>
            <a:off x="2987216" y="2760841"/>
            <a:ext cx="4608512" cy="492443"/>
          </a:xfrm>
          <a:prstGeom prst="rect">
            <a:avLst/>
          </a:prstGeom>
          <a:noFill/>
        </p:spPr>
        <p:txBody>
          <a:bodyPr wrap="square" lIns="0" tIns="0" rIns="0" bIns="0" rtlCol="0">
            <a:spAutoFit/>
          </a:bodyPr>
          <a:lstStyle/>
          <a:p>
            <a:r>
              <a:rPr lang="en-US" altLang="zh-CN" sz="3200" dirty="0">
                <a:solidFill>
                  <a:srgbClr val="4B4B4B"/>
                </a:solidFill>
                <a:latin typeface="+mn-lt"/>
                <a:ea typeface="+mn-ea"/>
                <a:cs typeface="+mn-ea"/>
                <a:sym typeface="+mn-lt"/>
              </a:rPr>
              <a:t>Aim and Objectives</a:t>
            </a:r>
            <a:endParaRPr lang="zh-CN" altLang="en-US" sz="3200" dirty="0">
              <a:solidFill>
                <a:srgbClr val="4B4B4B"/>
              </a:solidFill>
              <a:latin typeface="+mn-lt"/>
              <a:ea typeface="+mn-ea"/>
              <a:cs typeface="+mn-ea"/>
              <a:sym typeface="+mn-lt"/>
            </a:endParaRPr>
          </a:p>
        </p:txBody>
      </p:sp>
      <p:sp>
        <p:nvSpPr>
          <p:cNvPr id="14" name="矩形 13">
            <a:extLst>
              <a:ext uri="{FF2B5EF4-FFF2-40B4-BE49-F238E27FC236}">
                <a16:creationId xmlns:a16="http://schemas.microsoft.com/office/drawing/2014/main" id="{1C1C31F4-FA23-4A0B-B1F7-74D3EAE7DB1E}"/>
              </a:ext>
            </a:extLst>
          </p:cNvPr>
          <p:cNvSpPr/>
          <p:nvPr/>
        </p:nvSpPr>
        <p:spPr>
          <a:xfrm>
            <a:off x="1763688" y="1187608"/>
            <a:ext cx="5682811" cy="2527300"/>
          </a:xfrm>
          <a:prstGeom prst="rect">
            <a:avLst/>
          </a:prstGeom>
          <a:noFill/>
          <a:ln w="57150">
            <a:solidFill>
              <a:srgbClr val="66666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zh-CN" altLang="en-US" dirty="0">
              <a:cs typeface="+mn-ea"/>
              <a:sym typeface="+mn-lt"/>
            </a:endParaRPr>
          </a:p>
        </p:txBody>
      </p:sp>
      <p:pic>
        <p:nvPicPr>
          <p:cNvPr id="7" name="图片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3855" y="-951748"/>
            <a:ext cx="5132554" cy="4834220"/>
          </a:xfrm>
          <a:prstGeom prst="rect">
            <a:avLst/>
          </a:prstGeom>
        </p:spPr>
      </p:pic>
      <p:pic>
        <p:nvPicPr>
          <p:cNvPr id="8" name="图片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0800000" flipH="1" flipV="1">
            <a:off x="5508104" y="1437413"/>
            <a:ext cx="5139025" cy="4834220"/>
          </a:xfrm>
          <a:prstGeom prst="rect">
            <a:avLst/>
          </a:prstGeom>
        </p:spPr>
      </p:pic>
    </p:spTree>
    <p:extLst>
      <p:ext uri="{BB962C8B-B14F-4D97-AF65-F5344CB8AC3E}">
        <p14:creationId xmlns:p14="http://schemas.microsoft.com/office/powerpoint/2010/main" val="1227977968"/>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a16="http://schemas.microsoft.com/office/drawing/2014/main" xmlns:a14="http://schemas.microsoft.com/office/drawing/2010/main" xmlns="">
      <p:transition spd="slow" advTm="4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41" presetClass="entr" presetSubtype="0" fill="hold" grpId="0" nodeType="clickEffect">
                                  <p:stCondLst>
                                    <p:cond delay="0"/>
                                  </p:stCondLst>
                                  <p:iterate type="lt">
                                    <p:tmPct val="10000"/>
                                  </p:iterate>
                                  <p:childTnLst>
                                    <p:set>
                                      <p:cBhvr>
                                        <p:cTn id="11" dur="1" fill="hold">
                                          <p:stCondLst>
                                            <p:cond delay="0"/>
                                          </p:stCondLst>
                                        </p:cTn>
                                        <p:tgtEl>
                                          <p:spTgt spid="11"/>
                                        </p:tgtEl>
                                        <p:attrNameLst>
                                          <p:attrName>style.visibility</p:attrName>
                                        </p:attrNameLst>
                                      </p:cBhvr>
                                      <p:to>
                                        <p:strVal val="visible"/>
                                      </p:to>
                                    </p:set>
                                    <p:anim calcmode="lin" valueType="num">
                                      <p:cBhvr>
                                        <p:cTn id="12" dur="500" fill="hold"/>
                                        <p:tgtEl>
                                          <p:spTgt spid="11"/>
                                        </p:tgtEl>
                                        <p:attrNameLst>
                                          <p:attrName>ppt_x</p:attrName>
                                        </p:attrNameLst>
                                      </p:cBhvr>
                                      <p:tavLst>
                                        <p:tav tm="0">
                                          <p:val>
                                            <p:strVal val="#ppt_x"/>
                                          </p:val>
                                        </p:tav>
                                        <p:tav tm="50000">
                                          <p:val>
                                            <p:strVal val="#ppt_x+.1"/>
                                          </p:val>
                                        </p:tav>
                                        <p:tav tm="100000">
                                          <p:val>
                                            <p:strVal val="#ppt_x"/>
                                          </p:val>
                                        </p:tav>
                                      </p:tavLst>
                                    </p:anim>
                                    <p:anim calcmode="lin" valueType="num">
                                      <p:cBhvr>
                                        <p:cTn id="13" dur="500" fill="hold"/>
                                        <p:tgtEl>
                                          <p:spTgt spid="11"/>
                                        </p:tgtEl>
                                        <p:attrNameLst>
                                          <p:attrName>ppt_y</p:attrName>
                                        </p:attrNameLst>
                                      </p:cBhvr>
                                      <p:tavLst>
                                        <p:tav tm="0">
                                          <p:val>
                                            <p:strVal val="#ppt_y"/>
                                          </p:val>
                                        </p:tav>
                                        <p:tav tm="100000">
                                          <p:val>
                                            <p:strVal val="#ppt_y"/>
                                          </p:val>
                                        </p:tav>
                                      </p:tavLst>
                                    </p:anim>
                                    <p:anim calcmode="lin" valueType="num">
                                      <p:cBhvr>
                                        <p:cTn id="14" dur="500" fill="hold"/>
                                        <p:tgtEl>
                                          <p:spTgt spid="11"/>
                                        </p:tgtEl>
                                        <p:attrNameLst>
                                          <p:attrName>ppt_h</p:attrName>
                                        </p:attrNameLst>
                                      </p:cBhvr>
                                      <p:tavLst>
                                        <p:tav tm="0">
                                          <p:val>
                                            <p:strVal val="#ppt_h/10"/>
                                          </p:val>
                                        </p:tav>
                                        <p:tav tm="50000">
                                          <p:val>
                                            <p:strVal val="#ppt_h+.01"/>
                                          </p:val>
                                        </p:tav>
                                        <p:tav tm="100000">
                                          <p:val>
                                            <p:strVal val="#ppt_h"/>
                                          </p:val>
                                        </p:tav>
                                      </p:tavLst>
                                    </p:anim>
                                    <p:anim calcmode="lin" valueType="num">
                                      <p:cBhvr>
                                        <p:cTn id="15" dur="500" fill="hold"/>
                                        <p:tgtEl>
                                          <p:spTgt spid="11"/>
                                        </p:tgtEl>
                                        <p:attrNameLst>
                                          <p:attrName>ppt_w</p:attrName>
                                        </p:attrNameLst>
                                      </p:cBhvr>
                                      <p:tavLst>
                                        <p:tav tm="0">
                                          <p:val>
                                            <p:strVal val="#ppt_w/10"/>
                                          </p:val>
                                        </p:tav>
                                        <p:tav tm="50000">
                                          <p:val>
                                            <p:strVal val="#ppt_w+.01"/>
                                          </p:val>
                                        </p:tav>
                                        <p:tav tm="100000">
                                          <p:val>
                                            <p:strVal val="#ppt_w"/>
                                          </p:val>
                                        </p:tav>
                                      </p:tavLst>
                                    </p:anim>
                                    <p:animEffect transition="in" filter="fade">
                                      <p:cBhvr>
                                        <p:cTn id="16" dur="500" tmFilter="0,0; .5, 1; 1, 1"/>
                                        <p:tgtEl>
                                          <p:spTgt spid="11"/>
                                        </p:tgtEl>
                                      </p:cBhvr>
                                    </p:animEffect>
                                  </p:childTnLst>
                                </p:cTn>
                              </p:par>
                            </p:childTnLst>
                          </p:cTn>
                        </p:par>
                        <p:par>
                          <p:cTn id="17" fill="hold">
                            <p:stCondLst>
                              <p:cond delay="1250"/>
                            </p:stCondLst>
                            <p:childTnLst>
                              <p:par>
                                <p:cTn id="18" presetID="53" presetClass="entr" presetSubtype="16" fill="hold" grpId="0" nodeType="afterEffect">
                                  <p:stCondLst>
                                    <p:cond delay="0"/>
                                  </p:stCondLst>
                                  <p:childTnLst>
                                    <p:set>
                                      <p:cBhvr>
                                        <p:cTn id="19" dur="1" fill="hold">
                                          <p:stCondLst>
                                            <p:cond delay="0"/>
                                          </p:stCondLst>
                                        </p:cTn>
                                        <p:tgtEl>
                                          <p:spTgt spid="14"/>
                                        </p:tgtEl>
                                        <p:attrNameLst>
                                          <p:attrName>style.visibility</p:attrName>
                                        </p:attrNameLst>
                                      </p:cBhvr>
                                      <p:to>
                                        <p:strVal val="visible"/>
                                      </p:to>
                                    </p:set>
                                    <p:anim calcmode="lin" valueType="num">
                                      <p:cBhvr>
                                        <p:cTn id="20" dur="500" fill="hold"/>
                                        <p:tgtEl>
                                          <p:spTgt spid="14"/>
                                        </p:tgtEl>
                                        <p:attrNameLst>
                                          <p:attrName>ppt_w</p:attrName>
                                        </p:attrNameLst>
                                      </p:cBhvr>
                                      <p:tavLst>
                                        <p:tav tm="0">
                                          <p:val>
                                            <p:fltVal val="0"/>
                                          </p:val>
                                        </p:tav>
                                        <p:tav tm="100000">
                                          <p:val>
                                            <p:strVal val="#ppt_w"/>
                                          </p:val>
                                        </p:tav>
                                      </p:tavLst>
                                    </p:anim>
                                    <p:anim calcmode="lin" valueType="num">
                                      <p:cBhvr>
                                        <p:cTn id="21" dur="500" fill="hold"/>
                                        <p:tgtEl>
                                          <p:spTgt spid="14"/>
                                        </p:tgtEl>
                                        <p:attrNameLst>
                                          <p:attrName>ppt_h</p:attrName>
                                        </p:attrNameLst>
                                      </p:cBhvr>
                                      <p:tavLst>
                                        <p:tav tm="0">
                                          <p:val>
                                            <p:fltVal val="0"/>
                                          </p:val>
                                        </p:tav>
                                        <p:tav tm="100000">
                                          <p:val>
                                            <p:strVal val="#ppt_h"/>
                                          </p:val>
                                        </p:tav>
                                      </p:tavLst>
                                    </p:anim>
                                    <p:animEffect transition="in" filter="fade">
                                      <p:cBhvr>
                                        <p:cTn id="22" dur="5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up)">
                                      <p:cBhvr>
                                        <p:cTn id="27" dur="750"/>
                                        <p:tgtEl>
                                          <p:spTgt spid="7"/>
                                        </p:tgtEl>
                                      </p:cBhvr>
                                    </p:animEffect>
                                  </p:childTnLst>
                                </p:cTn>
                              </p:par>
                              <p:par>
                                <p:cTn id="28" presetID="22" presetClass="entr" presetSubtype="2" fill="hold"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wipe(right)">
                                      <p:cBhvr>
                                        <p:cTn id="30" dur="7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bldP spid="1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0" name="组合 59"/>
          <p:cNvGrpSpPr/>
          <p:nvPr/>
        </p:nvGrpSpPr>
        <p:grpSpPr>
          <a:xfrm>
            <a:off x="4737130" y="1754196"/>
            <a:ext cx="3035139" cy="2518743"/>
            <a:chOff x="4737130" y="1754196"/>
            <a:chExt cx="3035139" cy="2518743"/>
          </a:xfrm>
        </p:grpSpPr>
        <p:sp>
          <p:nvSpPr>
            <p:cNvPr id="24" name="Freeform: Shape 4"/>
            <p:cNvSpPr>
              <a:spLocks/>
            </p:cNvSpPr>
            <p:nvPr/>
          </p:nvSpPr>
          <p:spPr bwMode="auto">
            <a:xfrm>
              <a:off x="4806342" y="1840394"/>
              <a:ext cx="2965927" cy="2432545"/>
            </a:xfrm>
            <a:custGeom>
              <a:avLst/>
              <a:gdLst>
                <a:gd name="T0" fmla="*/ 1735 w 1847"/>
                <a:gd name="T1" fmla="*/ 757 h 1514"/>
                <a:gd name="T2" fmla="*/ 721 w 1847"/>
                <a:gd name="T3" fmla="*/ 1514 h 1514"/>
                <a:gd name="T4" fmla="*/ 112 w 1847"/>
                <a:gd name="T5" fmla="*/ 757 h 1514"/>
                <a:gd name="T6" fmla="*/ 1127 w 1847"/>
                <a:gd name="T7" fmla="*/ 0 h 1514"/>
                <a:gd name="T8" fmla="*/ 1735 w 1847"/>
                <a:gd name="T9" fmla="*/ 757 h 1514"/>
              </a:gdLst>
              <a:ahLst/>
              <a:cxnLst>
                <a:cxn ang="0">
                  <a:pos x="T0" y="T1"/>
                </a:cxn>
                <a:cxn ang="0">
                  <a:pos x="T2" y="T3"/>
                </a:cxn>
                <a:cxn ang="0">
                  <a:pos x="T4" y="T5"/>
                </a:cxn>
                <a:cxn ang="0">
                  <a:pos x="T6" y="T7"/>
                </a:cxn>
                <a:cxn ang="0">
                  <a:pos x="T8" y="T9"/>
                </a:cxn>
              </a:cxnLst>
              <a:rect l="0" t="0" r="r" b="b"/>
              <a:pathLst>
                <a:path w="1847" h="1514">
                  <a:moveTo>
                    <a:pt x="1735" y="757"/>
                  </a:moveTo>
                  <a:cubicBezTo>
                    <a:pt x="1623" y="1175"/>
                    <a:pt x="1169" y="1514"/>
                    <a:pt x="721" y="1514"/>
                  </a:cubicBezTo>
                  <a:cubicBezTo>
                    <a:pt x="273" y="1514"/>
                    <a:pt x="0" y="1175"/>
                    <a:pt x="112" y="757"/>
                  </a:cubicBezTo>
                  <a:cubicBezTo>
                    <a:pt x="224" y="339"/>
                    <a:pt x="679" y="0"/>
                    <a:pt x="1127" y="0"/>
                  </a:cubicBezTo>
                  <a:cubicBezTo>
                    <a:pt x="1575" y="0"/>
                    <a:pt x="1847" y="339"/>
                    <a:pt x="1735" y="757"/>
                  </a:cubicBezTo>
                  <a:close/>
                </a:path>
              </a:pathLst>
            </a:custGeom>
            <a:solidFill>
              <a:schemeClr val="accent4">
                <a:lumMod val="50000"/>
              </a:schemeClr>
            </a:solidFill>
            <a:ln>
              <a:noFill/>
            </a:ln>
          </p:spPr>
          <p:txBody>
            <a:bodyPr anchor="ctr"/>
            <a:lstStyle/>
            <a:p>
              <a:pPr algn="ctr"/>
              <a:endParaRPr dirty="0">
                <a:latin typeface="+mn-lt"/>
                <a:ea typeface="+mn-ea"/>
                <a:cs typeface="+mn-ea"/>
                <a:sym typeface="+mn-lt"/>
              </a:endParaRPr>
            </a:p>
          </p:txBody>
        </p:sp>
        <p:sp>
          <p:nvSpPr>
            <p:cNvPr id="25" name="Freeform: Shape 5"/>
            <p:cNvSpPr>
              <a:spLocks/>
            </p:cNvSpPr>
            <p:nvPr/>
          </p:nvSpPr>
          <p:spPr bwMode="auto">
            <a:xfrm>
              <a:off x="4775807" y="1802386"/>
              <a:ext cx="2965927" cy="2432545"/>
            </a:xfrm>
            <a:custGeom>
              <a:avLst/>
              <a:gdLst>
                <a:gd name="T0" fmla="*/ 1735 w 1847"/>
                <a:gd name="T1" fmla="*/ 757 h 1514"/>
                <a:gd name="T2" fmla="*/ 721 w 1847"/>
                <a:gd name="T3" fmla="*/ 1514 h 1514"/>
                <a:gd name="T4" fmla="*/ 112 w 1847"/>
                <a:gd name="T5" fmla="*/ 757 h 1514"/>
                <a:gd name="T6" fmla="*/ 1126 w 1847"/>
                <a:gd name="T7" fmla="*/ 0 h 1514"/>
                <a:gd name="T8" fmla="*/ 1735 w 1847"/>
                <a:gd name="T9" fmla="*/ 757 h 1514"/>
              </a:gdLst>
              <a:ahLst/>
              <a:cxnLst>
                <a:cxn ang="0">
                  <a:pos x="T0" y="T1"/>
                </a:cxn>
                <a:cxn ang="0">
                  <a:pos x="T2" y="T3"/>
                </a:cxn>
                <a:cxn ang="0">
                  <a:pos x="T4" y="T5"/>
                </a:cxn>
                <a:cxn ang="0">
                  <a:pos x="T6" y="T7"/>
                </a:cxn>
                <a:cxn ang="0">
                  <a:pos x="T8" y="T9"/>
                </a:cxn>
              </a:cxnLst>
              <a:rect l="0" t="0" r="r" b="b"/>
              <a:pathLst>
                <a:path w="1847" h="1514">
                  <a:moveTo>
                    <a:pt x="1735" y="757"/>
                  </a:moveTo>
                  <a:cubicBezTo>
                    <a:pt x="1623" y="1175"/>
                    <a:pt x="1169" y="1514"/>
                    <a:pt x="721" y="1514"/>
                  </a:cubicBezTo>
                  <a:cubicBezTo>
                    <a:pt x="273" y="1514"/>
                    <a:pt x="0" y="1175"/>
                    <a:pt x="112" y="757"/>
                  </a:cubicBezTo>
                  <a:cubicBezTo>
                    <a:pt x="224" y="339"/>
                    <a:pt x="678" y="0"/>
                    <a:pt x="1126" y="0"/>
                  </a:cubicBezTo>
                  <a:cubicBezTo>
                    <a:pt x="1574" y="0"/>
                    <a:pt x="1847" y="339"/>
                    <a:pt x="1735" y="757"/>
                  </a:cubicBezTo>
                  <a:close/>
                </a:path>
              </a:pathLst>
            </a:custGeom>
            <a:solidFill>
              <a:schemeClr val="accent4">
                <a:lumMod val="75000"/>
              </a:schemeClr>
            </a:solidFill>
            <a:ln>
              <a:noFill/>
            </a:ln>
          </p:spPr>
          <p:txBody>
            <a:bodyPr anchor="ctr"/>
            <a:lstStyle/>
            <a:p>
              <a:pPr algn="ctr"/>
              <a:endParaRPr dirty="0">
                <a:latin typeface="+mn-lt"/>
                <a:ea typeface="+mn-ea"/>
                <a:cs typeface="+mn-ea"/>
                <a:sym typeface="+mn-lt"/>
              </a:endParaRPr>
            </a:p>
          </p:txBody>
        </p:sp>
        <p:sp>
          <p:nvSpPr>
            <p:cNvPr id="26" name="Freeform: Shape 6"/>
            <p:cNvSpPr>
              <a:spLocks/>
            </p:cNvSpPr>
            <p:nvPr/>
          </p:nvSpPr>
          <p:spPr bwMode="auto">
            <a:xfrm>
              <a:off x="4737130" y="1754196"/>
              <a:ext cx="2965927" cy="2432545"/>
            </a:xfrm>
            <a:custGeom>
              <a:avLst/>
              <a:gdLst>
                <a:gd name="T0" fmla="*/ 1735 w 1847"/>
                <a:gd name="T1" fmla="*/ 757 h 1514"/>
                <a:gd name="T2" fmla="*/ 721 w 1847"/>
                <a:gd name="T3" fmla="*/ 1514 h 1514"/>
                <a:gd name="T4" fmla="*/ 112 w 1847"/>
                <a:gd name="T5" fmla="*/ 757 h 1514"/>
                <a:gd name="T6" fmla="*/ 1126 w 1847"/>
                <a:gd name="T7" fmla="*/ 0 h 1514"/>
                <a:gd name="T8" fmla="*/ 1735 w 1847"/>
                <a:gd name="T9" fmla="*/ 757 h 1514"/>
              </a:gdLst>
              <a:ahLst/>
              <a:cxnLst>
                <a:cxn ang="0">
                  <a:pos x="T0" y="T1"/>
                </a:cxn>
                <a:cxn ang="0">
                  <a:pos x="T2" y="T3"/>
                </a:cxn>
                <a:cxn ang="0">
                  <a:pos x="T4" y="T5"/>
                </a:cxn>
                <a:cxn ang="0">
                  <a:pos x="T6" y="T7"/>
                </a:cxn>
                <a:cxn ang="0">
                  <a:pos x="T8" y="T9"/>
                </a:cxn>
              </a:cxnLst>
              <a:rect l="0" t="0" r="r" b="b"/>
              <a:pathLst>
                <a:path w="1847" h="1514">
                  <a:moveTo>
                    <a:pt x="1735" y="757"/>
                  </a:moveTo>
                  <a:cubicBezTo>
                    <a:pt x="1623" y="1175"/>
                    <a:pt x="1169" y="1514"/>
                    <a:pt x="721" y="1514"/>
                  </a:cubicBezTo>
                  <a:cubicBezTo>
                    <a:pt x="273" y="1514"/>
                    <a:pt x="0" y="1175"/>
                    <a:pt x="112" y="757"/>
                  </a:cubicBezTo>
                  <a:cubicBezTo>
                    <a:pt x="224" y="339"/>
                    <a:pt x="678" y="0"/>
                    <a:pt x="1126" y="0"/>
                  </a:cubicBezTo>
                  <a:cubicBezTo>
                    <a:pt x="1574" y="0"/>
                    <a:pt x="1847" y="339"/>
                    <a:pt x="1735" y="757"/>
                  </a:cubicBezTo>
                  <a:close/>
                </a:path>
              </a:pathLst>
            </a:custGeom>
            <a:solidFill>
              <a:schemeClr val="accent4"/>
            </a:solidFill>
            <a:ln>
              <a:noFill/>
            </a:ln>
          </p:spPr>
          <p:txBody>
            <a:bodyPr anchor="ctr"/>
            <a:lstStyle/>
            <a:p>
              <a:pPr algn="ctr"/>
              <a:endParaRPr dirty="0">
                <a:latin typeface="+mn-lt"/>
                <a:ea typeface="+mn-ea"/>
                <a:cs typeface="+mn-ea"/>
                <a:sym typeface="+mn-lt"/>
              </a:endParaRPr>
            </a:p>
          </p:txBody>
        </p:sp>
        <p:sp>
          <p:nvSpPr>
            <p:cNvPr id="27" name="Freeform: Shape 7"/>
            <p:cNvSpPr>
              <a:spLocks/>
            </p:cNvSpPr>
            <p:nvPr/>
          </p:nvSpPr>
          <p:spPr bwMode="auto">
            <a:xfrm>
              <a:off x="5018048" y="1984962"/>
              <a:ext cx="2404091" cy="1971692"/>
            </a:xfrm>
            <a:custGeom>
              <a:avLst/>
              <a:gdLst>
                <a:gd name="T0" fmla="*/ 1406 w 1497"/>
                <a:gd name="T1" fmla="*/ 613 h 1227"/>
                <a:gd name="T2" fmla="*/ 584 w 1497"/>
                <a:gd name="T3" fmla="*/ 1227 h 1227"/>
                <a:gd name="T4" fmla="*/ 91 w 1497"/>
                <a:gd name="T5" fmla="*/ 613 h 1227"/>
                <a:gd name="T6" fmla="*/ 913 w 1497"/>
                <a:gd name="T7" fmla="*/ 0 h 1227"/>
                <a:gd name="T8" fmla="*/ 1406 w 1497"/>
                <a:gd name="T9" fmla="*/ 613 h 1227"/>
              </a:gdLst>
              <a:ahLst/>
              <a:cxnLst>
                <a:cxn ang="0">
                  <a:pos x="T0" y="T1"/>
                </a:cxn>
                <a:cxn ang="0">
                  <a:pos x="T2" y="T3"/>
                </a:cxn>
                <a:cxn ang="0">
                  <a:pos x="T4" y="T5"/>
                </a:cxn>
                <a:cxn ang="0">
                  <a:pos x="T6" y="T7"/>
                </a:cxn>
                <a:cxn ang="0">
                  <a:pos x="T8" y="T9"/>
                </a:cxn>
              </a:cxnLst>
              <a:rect l="0" t="0" r="r" b="b"/>
              <a:pathLst>
                <a:path w="1497" h="1227">
                  <a:moveTo>
                    <a:pt x="1406" y="613"/>
                  </a:moveTo>
                  <a:cubicBezTo>
                    <a:pt x="1315" y="952"/>
                    <a:pt x="947" y="1227"/>
                    <a:pt x="584" y="1227"/>
                  </a:cubicBezTo>
                  <a:cubicBezTo>
                    <a:pt x="221" y="1227"/>
                    <a:pt x="0" y="952"/>
                    <a:pt x="91" y="613"/>
                  </a:cubicBezTo>
                  <a:cubicBezTo>
                    <a:pt x="182" y="274"/>
                    <a:pt x="550" y="0"/>
                    <a:pt x="913" y="0"/>
                  </a:cubicBezTo>
                  <a:cubicBezTo>
                    <a:pt x="1276" y="0"/>
                    <a:pt x="1497" y="274"/>
                    <a:pt x="1406" y="613"/>
                  </a:cubicBezTo>
                  <a:close/>
                </a:path>
              </a:pathLst>
            </a:custGeom>
            <a:solidFill>
              <a:schemeClr val="bg1">
                <a:lumMod val="95000"/>
              </a:schemeClr>
            </a:solidFill>
            <a:ln>
              <a:noFill/>
            </a:ln>
          </p:spPr>
          <p:txBody>
            <a:bodyPr anchor="ctr"/>
            <a:lstStyle/>
            <a:p>
              <a:pPr algn="ctr"/>
              <a:endParaRPr dirty="0">
                <a:latin typeface="+mn-lt"/>
                <a:ea typeface="+mn-ea"/>
                <a:cs typeface="+mn-ea"/>
                <a:sym typeface="+mn-lt"/>
              </a:endParaRPr>
            </a:p>
          </p:txBody>
        </p:sp>
        <p:sp>
          <p:nvSpPr>
            <p:cNvPr id="28" name="Freeform: Shape 8"/>
            <p:cNvSpPr>
              <a:spLocks/>
            </p:cNvSpPr>
            <p:nvPr/>
          </p:nvSpPr>
          <p:spPr bwMode="auto">
            <a:xfrm>
              <a:off x="5175471" y="2113920"/>
              <a:ext cx="2089245" cy="1712419"/>
            </a:xfrm>
            <a:custGeom>
              <a:avLst/>
              <a:gdLst>
                <a:gd name="T0" fmla="*/ 1222 w 1301"/>
                <a:gd name="T1" fmla="*/ 533 h 1066"/>
                <a:gd name="T2" fmla="*/ 508 w 1301"/>
                <a:gd name="T3" fmla="*/ 1066 h 1066"/>
                <a:gd name="T4" fmla="*/ 79 w 1301"/>
                <a:gd name="T5" fmla="*/ 533 h 1066"/>
                <a:gd name="T6" fmla="*/ 793 w 1301"/>
                <a:gd name="T7" fmla="*/ 0 h 1066"/>
                <a:gd name="T8" fmla="*/ 1222 w 1301"/>
                <a:gd name="T9" fmla="*/ 533 h 1066"/>
              </a:gdLst>
              <a:ahLst/>
              <a:cxnLst>
                <a:cxn ang="0">
                  <a:pos x="T0" y="T1"/>
                </a:cxn>
                <a:cxn ang="0">
                  <a:pos x="T2" y="T3"/>
                </a:cxn>
                <a:cxn ang="0">
                  <a:pos x="T4" y="T5"/>
                </a:cxn>
                <a:cxn ang="0">
                  <a:pos x="T6" y="T7"/>
                </a:cxn>
                <a:cxn ang="0">
                  <a:pos x="T8" y="T9"/>
                </a:cxn>
              </a:cxnLst>
              <a:rect l="0" t="0" r="r" b="b"/>
              <a:pathLst>
                <a:path w="1301" h="1066">
                  <a:moveTo>
                    <a:pt x="1222" y="533"/>
                  </a:moveTo>
                  <a:cubicBezTo>
                    <a:pt x="1143" y="828"/>
                    <a:pt x="823" y="1066"/>
                    <a:pt x="508" y="1066"/>
                  </a:cubicBezTo>
                  <a:cubicBezTo>
                    <a:pt x="192" y="1066"/>
                    <a:pt x="0" y="828"/>
                    <a:pt x="79" y="533"/>
                  </a:cubicBezTo>
                  <a:cubicBezTo>
                    <a:pt x="158" y="239"/>
                    <a:pt x="478" y="0"/>
                    <a:pt x="793" y="0"/>
                  </a:cubicBezTo>
                  <a:cubicBezTo>
                    <a:pt x="1109" y="0"/>
                    <a:pt x="1301" y="239"/>
                    <a:pt x="1222" y="533"/>
                  </a:cubicBezTo>
                  <a:close/>
                </a:path>
              </a:pathLst>
            </a:custGeom>
            <a:solidFill>
              <a:schemeClr val="accent3"/>
            </a:solidFill>
            <a:ln>
              <a:noFill/>
            </a:ln>
          </p:spPr>
          <p:txBody>
            <a:bodyPr anchor="ctr"/>
            <a:lstStyle/>
            <a:p>
              <a:pPr algn="ctr"/>
              <a:endParaRPr dirty="0">
                <a:latin typeface="+mn-lt"/>
                <a:ea typeface="+mn-ea"/>
                <a:cs typeface="+mn-ea"/>
                <a:sym typeface="+mn-lt"/>
              </a:endParaRPr>
            </a:p>
          </p:txBody>
        </p:sp>
        <p:sp>
          <p:nvSpPr>
            <p:cNvPr id="29" name="Freeform: Shape 9"/>
            <p:cNvSpPr>
              <a:spLocks/>
            </p:cNvSpPr>
            <p:nvPr/>
          </p:nvSpPr>
          <p:spPr bwMode="auto">
            <a:xfrm>
              <a:off x="5391927" y="2289031"/>
              <a:ext cx="1655653" cy="1362198"/>
            </a:xfrm>
            <a:custGeom>
              <a:avLst/>
              <a:gdLst>
                <a:gd name="T0" fmla="*/ 968 w 1031"/>
                <a:gd name="T1" fmla="*/ 424 h 848"/>
                <a:gd name="T2" fmla="*/ 402 w 1031"/>
                <a:gd name="T3" fmla="*/ 848 h 848"/>
                <a:gd name="T4" fmla="*/ 63 w 1031"/>
                <a:gd name="T5" fmla="*/ 424 h 848"/>
                <a:gd name="T6" fmla="*/ 629 w 1031"/>
                <a:gd name="T7" fmla="*/ 0 h 848"/>
                <a:gd name="T8" fmla="*/ 968 w 1031"/>
                <a:gd name="T9" fmla="*/ 424 h 848"/>
              </a:gdLst>
              <a:ahLst/>
              <a:cxnLst>
                <a:cxn ang="0">
                  <a:pos x="T0" y="T1"/>
                </a:cxn>
                <a:cxn ang="0">
                  <a:pos x="T2" y="T3"/>
                </a:cxn>
                <a:cxn ang="0">
                  <a:pos x="T4" y="T5"/>
                </a:cxn>
                <a:cxn ang="0">
                  <a:pos x="T6" y="T7"/>
                </a:cxn>
                <a:cxn ang="0">
                  <a:pos x="T8" y="T9"/>
                </a:cxn>
              </a:cxnLst>
              <a:rect l="0" t="0" r="r" b="b"/>
              <a:pathLst>
                <a:path w="1031" h="848">
                  <a:moveTo>
                    <a:pt x="968" y="424"/>
                  </a:moveTo>
                  <a:cubicBezTo>
                    <a:pt x="905" y="658"/>
                    <a:pt x="652" y="848"/>
                    <a:pt x="402" y="848"/>
                  </a:cubicBezTo>
                  <a:cubicBezTo>
                    <a:pt x="152" y="848"/>
                    <a:pt x="0" y="658"/>
                    <a:pt x="63" y="424"/>
                  </a:cubicBezTo>
                  <a:cubicBezTo>
                    <a:pt x="126" y="190"/>
                    <a:pt x="379" y="0"/>
                    <a:pt x="629" y="0"/>
                  </a:cubicBezTo>
                  <a:cubicBezTo>
                    <a:pt x="879" y="0"/>
                    <a:pt x="1031" y="190"/>
                    <a:pt x="968" y="424"/>
                  </a:cubicBezTo>
                  <a:close/>
                </a:path>
              </a:pathLst>
            </a:custGeom>
            <a:solidFill>
              <a:schemeClr val="bg1">
                <a:lumMod val="95000"/>
              </a:schemeClr>
            </a:solidFill>
            <a:ln>
              <a:noFill/>
            </a:ln>
          </p:spPr>
          <p:txBody>
            <a:bodyPr anchor="ctr"/>
            <a:lstStyle/>
            <a:p>
              <a:pPr algn="ctr"/>
              <a:endParaRPr dirty="0">
                <a:latin typeface="+mn-lt"/>
                <a:ea typeface="+mn-ea"/>
                <a:cs typeface="+mn-ea"/>
                <a:sym typeface="+mn-lt"/>
              </a:endParaRPr>
            </a:p>
          </p:txBody>
        </p:sp>
        <p:sp>
          <p:nvSpPr>
            <p:cNvPr id="30" name="Freeform: Shape 10"/>
            <p:cNvSpPr>
              <a:spLocks/>
            </p:cNvSpPr>
            <p:nvPr/>
          </p:nvSpPr>
          <p:spPr bwMode="auto">
            <a:xfrm>
              <a:off x="5570385" y="2432241"/>
              <a:ext cx="1299417" cy="1076456"/>
            </a:xfrm>
            <a:custGeom>
              <a:avLst/>
              <a:gdLst>
                <a:gd name="T0" fmla="*/ 759 w 809"/>
                <a:gd name="T1" fmla="*/ 335 h 670"/>
                <a:gd name="T2" fmla="*/ 315 w 809"/>
                <a:gd name="T3" fmla="*/ 670 h 670"/>
                <a:gd name="T4" fmla="*/ 50 w 809"/>
                <a:gd name="T5" fmla="*/ 335 h 670"/>
                <a:gd name="T6" fmla="*/ 494 w 809"/>
                <a:gd name="T7" fmla="*/ 0 h 670"/>
                <a:gd name="T8" fmla="*/ 759 w 809"/>
                <a:gd name="T9" fmla="*/ 335 h 670"/>
              </a:gdLst>
              <a:ahLst/>
              <a:cxnLst>
                <a:cxn ang="0">
                  <a:pos x="T0" y="T1"/>
                </a:cxn>
                <a:cxn ang="0">
                  <a:pos x="T2" y="T3"/>
                </a:cxn>
                <a:cxn ang="0">
                  <a:pos x="T4" y="T5"/>
                </a:cxn>
                <a:cxn ang="0">
                  <a:pos x="T6" y="T7"/>
                </a:cxn>
                <a:cxn ang="0">
                  <a:pos x="T8" y="T9"/>
                </a:cxn>
              </a:cxnLst>
              <a:rect l="0" t="0" r="r" b="b"/>
              <a:pathLst>
                <a:path w="809" h="670">
                  <a:moveTo>
                    <a:pt x="759" y="335"/>
                  </a:moveTo>
                  <a:cubicBezTo>
                    <a:pt x="710" y="520"/>
                    <a:pt x="511" y="670"/>
                    <a:pt x="315" y="670"/>
                  </a:cubicBezTo>
                  <a:cubicBezTo>
                    <a:pt x="119" y="670"/>
                    <a:pt x="0" y="520"/>
                    <a:pt x="50" y="335"/>
                  </a:cubicBezTo>
                  <a:cubicBezTo>
                    <a:pt x="99" y="150"/>
                    <a:pt x="298" y="0"/>
                    <a:pt x="494" y="0"/>
                  </a:cubicBezTo>
                  <a:cubicBezTo>
                    <a:pt x="690" y="0"/>
                    <a:pt x="809" y="150"/>
                    <a:pt x="759" y="335"/>
                  </a:cubicBezTo>
                  <a:close/>
                </a:path>
              </a:pathLst>
            </a:custGeom>
            <a:solidFill>
              <a:schemeClr val="accent2"/>
            </a:solidFill>
            <a:ln>
              <a:noFill/>
            </a:ln>
          </p:spPr>
          <p:txBody>
            <a:bodyPr anchor="ctr"/>
            <a:lstStyle/>
            <a:p>
              <a:pPr algn="ctr"/>
              <a:endParaRPr dirty="0">
                <a:latin typeface="+mn-lt"/>
                <a:ea typeface="+mn-ea"/>
                <a:cs typeface="+mn-ea"/>
                <a:sym typeface="+mn-lt"/>
              </a:endParaRPr>
            </a:p>
          </p:txBody>
        </p:sp>
        <p:sp>
          <p:nvSpPr>
            <p:cNvPr id="31" name="Freeform: Shape 11"/>
            <p:cNvSpPr>
              <a:spLocks/>
            </p:cNvSpPr>
            <p:nvPr/>
          </p:nvSpPr>
          <p:spPr bwMode="auto">
            <a:xfrm>
              <a:off x="5745450" y="2572058"/>
              <a:ext cx="949286" cy="796821"/>
            </a:xfrm>
            <a:custGeom>
              <a:avLst/>
              <a:gdLst>
                <a:gd name="T0" fmla="*/ 555 w 591"/>
                <a:gd name="T1" fmla="*/ 248 h 496"/>
                <a:gd name="T2" fmla="*/ 229 w 591"/>
                <a:gd name="T3" fmla="*/ 496 h 496"/>
                <a:gd name="T4" fmla="*/ 36 w 591"/>
                <a:gd name="T5" fmla="*/ 248 h 496"/>
                <a:gd name="T6" fmla="*/ 362 w 591"/>
                <a:gd name="T7" fmla="*/ 0 h 496"/>
                <a:gd name="T8" fmla="*/ 555 w 591"/>
                <a:gd name="T9" fmla="*/ 248 h 496"/>
              </a:gdLst>
              <a:ahLst/>
              <a:cxnLst>
                <a:cxn ang="0">
                  <a:pos x="T0" y="T1"/>
                </a:cxn>
                <a:cxn ang="0">
                  <a:pos x="T2" y="T3"/>
                </a:cxn>
                <a:cxn ang="0">
                  <a:pos x="T4" y="T5"/>
                </a:cxn>
                <a:cxn ang="0">
                  <a:pos x="T6" y="T7"/>
                </a:cxn>
                <a:cxn ang="0">
                  <a:pos x="T8" y="T9"/>
                </a:cxn>
              </a:cxnLst>
              <a:rect l="0" t="0" r="r" b="b"/>
              <a:pathLst>
                <a:path w="591" h="496">
                  <a:moveTo>
                    <a:pt x="555" y="248"/>
                  </a:moveTo>
                  <a:cubicBezTo>
                    <a:pt x="518" y="385"/>
                    <a:pt x="372" y="496"/>
                    <a:pt x="229" y="496"/>
                  </a:cubicBezTo>
                  <a:cubicBezTo>
                    <a:pt x="86" y="496"/>
                    <a:pt x="0" y="385"/>
                    <a:pt x="36" y="248"/>
                  </a:cubicBezTo>
                  <a:cubicBezTo>
                    <a:pt x="73" y="111"/>
                    <a:pt x="219" y="0"/>
                    <a:pt x="362" y="0"/>
                  </a:cubicBezTo>
                  <a:cubicBezTo>
                    <a:pt x="505" y="0"/>
                    <a:pt x="591" y="111"/>
                    <a:pt x="555" y="248"/>
                  </a:cubicBezTo>
                  <a:close/>
                </a:path>
              </a:pathLst>
            </a:custGeom>
            <a:solidFill>
              <a:schemeClr val="bg1">
                <a:lumMod val="95000"/>
              </a:schemeClr>
            </a:solidFill>
            <a:ln>
              <a:noFill/>
            </a:ln>
          </p:spPr>
          <p:txBody>
            <a:bodyPr anchor="ctr"/>
            <a:lstStyle/>
            <a:p>
              <a:pPr algn="ctr"/>
              <a:endParaRPr dirty="0">
                <a:latin typeface="+mn-lt"/>
                <a:ea typeface="+mn-ea"/>
                <a:cs typeface="+mn-ea"/>
                <a:sym typeface="+mn-lt"/>
              </a:endParaRPr>
            </a:p>
          </p:txBody>
        </p:sp>
        <p:sp>
          <p:nvSpPr>
            <p:cNvPr id="32" name="Freeform: Shape 12"/>
            <p:cNvSpPr>
              <a:spLocks/>
            </p:cNvSpPr>
            <p:nvPr/>
          </p:nvSpPr>
          <p:spPr bwMode="auto">
            <a:xfrm>
              <a:off x="5992441" y="2783820"/>
              <a:ext cx="456662" cy="374655"/>
            </a:xfrm>
            <a:custGeom>
              <a:avLst/>
              <a:gdLst>
                <a:gd name="T0" fmla="*/ 266 w 284"/>
                <a:gd name="T1" fmla="*/ 116 h 233"/>
                <a:gd name="T2" fmla="*/ 110 w 284"/>
                <a:gd name="T3" fmla="*/ 233 h 233"/>
                <a:gd name="T4" fmla="*/ 17 w 284"/>
                <a:gd name="T5" fmla="*/ 116 h 233"/>
                <a:gd name="T6" fmla="*/ 173 w 284"/>
                <a:gd name="T7" fmla="*/ 0 h 233"/>
                <a:gd name="T8" fmla="*/ 266 w 284"/>
                <a:gd name="T9" fmla="*/ 116 h 233"/>
              </a:gdLst>
              <a:ahLst/>
              <a:cxnLst>
                <a:cxn ang="0">
                  <a:pos x="T0" y="T1"/>
                </a:cxn>
                <a:cxn ang="0">
                  <a:pos x="T2" y="T3"/>
                </a:cxn>
                <a:cxn ang="0">
                  <a:pos x="T4" y="T5"/>
                </a:cxn>
                <a:cxn ang="0">
                  <a:pos x="T6" y="T7"/>
                </a:cxn>
                <a:cxn ang="0">
                  <a:pos x="T8" y="T9"/>
                </a:cxn>
              </a:cxnLst>
              <a:rect l="0" t="0" r="r" b="b"/>
              <a:pathLst>
                <a:path w="284" h="233">
                  <a:moveTo>
                    <a:pt x="266" y="116"/>
                  </a:moveTo>
                  <a:cubicBezTo>
                    <a:pt x="249" y="180"/>
                    <a:pt x="179" y="233"/>
                    <a:pt x="110" y="233"/>
                  </a:cubicBezTo>
                  <a:cubicBezTo>
                    <a:pt x="41" y="233"/>
                    <a:pt x="0" y="180"/>
                    <a:pt x="17" y="116"/>
                  </a:cubicBezTo>
                  <a:cubicBezTo>
                    <a:pt x="34" y="52"/>
                    <a:pt x="104" y="0"/>
                    <a:pt x="173" y="0"/>
                  </a:cubicBezTo>
                  <a:cubicBezTo>
                    <a:pt x="242" y="0"/>
                    <a:pt x="284" y="52"/>
                    <a:pt x="266" y="116"/>
                  </a:cubicBezTo>
                  <a:close/>
                </a:path>
              </a:pathLst>
            </a:custGeom>
            <a:solidFill>
              <a:srgbClr val="D8574A"/>
            </a:solidFill>
            <a:ln>
              <a:noFill/>
            </a:ln>
          </p:spPr>
          <p:txBody>
            <a:bodyPr anchor="ctr"/>
            <a:lstStyle/>
            <a:p>
              <a:pPr algn="ctr"/>
              <a:endParaRPr dirty="0">
                <a:latin typeface="+mn-lt"/>
                <a:ea typeface="+mn-ea"/>
                <a:cs typeface="+mn-ea"/>
                <a:sym typeface="+mn-lt"/>
              </a:endParaRPr>
            </a:p>
          </p:txBody>
        </p:sp>
      </p:grpSp>
      <p:grpSp>
        <p:nvGrpSpPr>
          <p:cNvPr id="59" name="组合 58"/>
          <p:cNvGrpSpPr/>
          <p:nvPr/>
        </p:nvGrpSpPr>
        <p:grpSpPr>
          <a:xfrm>
            <a:off x="4635980" y="1347476"/>
            <a:ext cx="1369825" cy="1399878"/>
            <a:chOff x="4707015" y="1437623"/>
            <a:chExt cx="1369825" cy="1399878"/>
          </a:xfrm>
        </p:grpSpPr>
        <p:sp>
          <p:nvSpPr>
            <p:cNvPr id="33" name="Freeform: Shape 14"/>
            <p:cNvSpPr>
              <a:spLocks/>
            </p:cNvSpPr>
            <p:nvPr/>
          </p:nvSpPr>
          <p:spPr bwMode="auto">
            <a:xfrm>
              <a:off x="5937596" y="2693271"/>
              <a:ext cx="139244" cy="144230"/>
            </a:xfrm>
            <a:custGeom>
              <a:avLst/>
              <a:gdLst>
                <a:gd name="T0" fmla="*/ 68 w 83"/>
                <a:gd name="T1" fmla="*/ 68 h 86"/>
                <a:gd name="T2" fmla="*/ 34 w 83"/>
                <a:gd name="T3" fmla="*/ 30 h 86"/>
                <a:gd name="T4" fmla="*/ 16 w 83"/>
                <a:gd name="T5" fmla="*/ 10 h 86"/>
                <a:gd name="T6" fmla="*/ 6 w 83"/>
                <a:gd name="T7" fmla="*/ 0 h 86"/>
                <a:gd name="T8" fmla="*/ 3 w 83"/>
                <a:gd name="T9" fmla="*/ 5 h 86"/>
                <a:gd name="T10" fmla="*/ 0 w 83"/>
                <a:gd name="T11" fmla="*/ 11 h 86"/>
                <a:gd name="T12" fmla="*/ 9 w 83"/>
                <a:gd name="T13" fmla="*/ 21 h 86"/>
                <a:gd name="T14" fmla="*/ 29 w 83"/>
                <a:gd name="T15" fmla="*/ 39 h 86"/>
                <a:gd name="T16" fmla="*/ 66 w 83"/>
                <a:gd name="T17" fmla="*/ 72 h 86"/>
                <a:gd name="T18" fmla="*/ 83 w 83"/>
                <a:gd name="T19" fmla="*/ 86 h 86"/>
                <a:gd name="T20" fmla="*/ 83 w 83"/>
                <a:gd name="T21" fmla="*/ 85 h 86"/>
                <a:gd name="T22" fmla="*/ 68 w 83"/>
                <a:gd name="T23" fmla="*/ 68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3" h="86">
                  <a:moveTo>
                    <a:pt x="68" y="68"/>
                  </a:moveTo>
                  <a:cubicBezTo>
                    <a:pt x="59" y="57"/>
                    <a:pt x="46" y="44"/>
                    <a:pt x="34" y="30"/>
                  </a:cubicBezTo>
                  <a:cubicBezTo>
                    <a:pt x="28" y="23"/>
                    <a:pt x="22" y="16"/>
                    <a:pt x="16" y="10"/>
                  </a:cubicBezTo>
                  <a:cubicBezTo>
                    <a:pt x="13" y="6"/>
                    <a:pt x="9" y="3"/>
                    <a:pt x="6" y="0"/>
                  </a:cubicBezTo>
                  <a:cubicBezTo>
                    <a:pt x="5" y="2"/>
                    <a:pt x="4" y="4"/>
                    <a:pt x="3" y="5"/>
                  </a:cubicBezTo>
                  <a:cubicBezTo>
                    <a:pt x="2" y="7"/>
                    <a:pt x="1" y="9"/>
                    <a:pt x="0" y="11"/>
                  </a:cubicBezTo>
                  <a:cubicBezTo>
                    <a:pt x="3" y="14"/>
                    <a:pt x="6" y="18"/>
                    <a:pt x="9" y="21"/>
                  </a:cubicBezTo>
                  <a:cubicBezTo>
                    <a:pt x="15" y="27"/>
                    <a:pt x="22" y="33"/>
                    <a:pt x="29" y="39"/>
                  </a:cubicBezTo>
                  <a:cubicBezTo>
                    <a:pt x="42" y="51"/>
                    <a:pt x="56" y="63"/>
                    <a:pt x="66" y="72"/>
                  </a:cubicBezTo>
                  <a:cubicBezTo>
                    <a:pt x="76" y="81"/>
                    <a:pt x="83" y="86"/>
                    <a:pt x="83" y="86"/>
                  </a:cubicBezTo>
                  <a:cubicBezTo>
                    <a:pt x="83" y="85"/>
                    <a:pt x="83" y="85"/>
                    <a:pt x="83" y="85"/>
                  </a:cubicBezTo>
                  <a:cubicBezTo>
                    <a:pt x="83" y="85"/>
                    <a:pt x="77" y="78"/>
                    <a:pt x="68" y="68"/>
                  </a:cubicBezTo>
                  <a:close/>
                </a:path>
              </a:pathLst>
            </a:custGeom>
            <a:solidFill>
              <a:srgbClr val="B1B1B1"/>
            </a:solidFill>
            <a:ln>
              <a:noFill/>
            </a:ln>
            <a:effectLst/>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34" name="Freeform: Shape 15"/>
            <p:cNvSpPr>
              <a:spLocks/>
            </p:cNvSpPr>
            <p:nvPr/>
          </p:nvSpPr>
          <p:spPr bwMode="auto">
            <a:xfrm>
              <a:off x="5620939" y="2351079"/>
              <a:ext cx="348464" cy="402288"/>
            </a:xfrm>
            <a:custGeom>
              <a:avLst/>
              <a:gdLst>
                <a:gd name="T0" fmla="*/ 204 w 208"/>
                <a:gd name="T1" fmla="*/ 156 h 240"/>
                <a:gd name="T2" fmla="*/ 48 w 208"/>
                <a:gd name="T3" fmla="*/ 0 h 240"/>
                <a:gd name="T4" fmla="*/ 48 w 208"/>
                <a:gd name="T5" fmla="*/ 0 h 240"/>
                <a:gd name="T6" fmla="*/ 35 w 208"/>
                <a:gd name="T7" fmla="*/ 53 h 240"/>
                <a:gd name="T8" fmla="*/ 0 w 208"/>
                <a:gd name="T9" fmla="*/ 84 h 240"/>
                <a:gd name="T10" fmla="*/ 156 w 208"/>
                <a:gd name="T11" fmla="*/ 240 h 240"/>
                <a:gd name="T12" fmla="*/ 189 w 208"/>
                <a:gd name="T13" fmla="*/ 215 h 240"/>
                <a:gd name="T14" fmla="*/ 192 w 208"/>
                <a:gd name="T15" fmla="*/ 209 h 240"/>
                <a:gd name="T16" fmla="*/ 195 w 208"/>
                <a:gd name="T17" fmla="*/ 204 h 240"/>
                <a:gd name="T18" fmla="*/ 204 w 208"/>
                <a:gd name="T19" fmla="*/ 156 h 2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8" h="240">
                  <a:moveTo>
                    <a:pt x="204" y="156"/>
                  </a:moveTo>
                  <a:cubicBezTo>
                    <a:pt x="48" y="0"/>
                    <a:pt x="48" y="0"/>
                    <a:pt x="48" y="0"/>
                  </a:cubicBezTo>
                  <a:cubicBezTo>
                    <a:pt x="48" y="0"/>
                    <a:pt x="48" y="0"/>
                    <a:pt x="48" y="0"/>
                  </a:cubicBezTo>
                  <a:cubicBezTo>
                    <a:pt x="54" y="6"/>
                    <a:pt x="48" y="30"/>
                    <a:pt x="35" y="53"/>
                  </a:cubicBezTo>
                  <a:cubicBezTo>
                    <a:pt x="22" y="75"/>
                    <a:pt x="7" y="89"/>
                    <a:pt x="0" y="84"/>
                  </a:cubicBezTo>
                  <a:cubicBezTo>
                    <a:pt x="156" y="240"/>
                    <a:pt x="156" y="240"/>
                    <a:pt x="156" y="240"/>
                  </a:cubicBezTo>
                  <a:cubicBezTo>
                    <a:pt x="156" y="240"/>
                    <a:pt x="173" y="237"/>
                    <a:pt x="189" y="215"/>
                  </a:cubicBezTo>
                  <a:cubicBezTo>
                    <a:pt x="190" y="213"/>
                    <a:pt x="191" y="211"/>
                    <a:pt x="192" y="209"/>
                  </a:cubicBezTo>
                  <a:cubicBezTo>
                    <a:pt x="193" y="208"/>
                    <a:pt x="194" y="206"/>
                    <a:pt x="195" y="204"/>
                  </a:cubicBezTo>
                  <a:cubicBezTo>
                    <a:pt x="208" y="179"/>
                    <a:pt x="204" y="156"/>
                    <a:pt x="204" y="156"/>
                  </a:cubicBezTo>
                  <a:close/>
                </a:path>
              </a:pathLst>
            </a:custGeom>
            <a:solidFill>
              <a:schemeClr val="tx1">
                <a:lumMod val="75000"/>
                <a:lumOff val="25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36" name="Freeform: Shape 17"/>
            <p:cNvSpPr>
              <a:spLocks/>
            </p:cNvSpPr>
            <p:nvPr/>
          </p:nvSpPr>
          <p:spPr bwMode="auto">
            <a:xfrm>
              <a:off x="4707015" y="1739516"/>
              <a:ext cx="335742" cy="288459"/>
            </a:xfrm>
            <a:custGeom>
              <a:avLst/>
              <a:gdLst>
                <a:gd name="T0" fmla="*/ 82 w 200"/>
                <a:gd name="T1" fmla="*/ 64 h 172"/>
                <a:gd name="T2" fmla="*/ 200 w 200"/>
                <a:gd name="T3" fmla="*/ 38 h 172"/>
                <a:gd name="T4" fmla="*/ 200 w 200"/>
                <a:gd name="T5" fmla="*/ 36 h 172"/>
                <a:gd name="T6" fmla="*/ 73 w 200"/>
                <a:gd name="T7" fmla="*/ 14 h 172"/>
                <a:gd name="T8" fmla="*/ 8 w 200"/>
                <a:gd name="T9" fmla="*/ 126 h 172"/>
                <a:gd name="T10" fmla="*/ 63 w 200"/>
                <a:gd name="T11" fmla="*/ 172 h 172"/>
                <a:gd name="T12" fmla="*/ 82 w 200"/>
                <a:gd name="T13" fmla="*/ 64 h 172"/>
              </a:gdLst>
              <a:ahLst/>
              <a:cxnLst>
                <a:cxn ang="0">
                  <a:pos x="T0" y="T1"/>
                </a:cxn>
                <a:cxn ang="0">
                  <a:pos x="T2" y="T3"/>
                </a:cxn>
                <a:cxn ang="0">
                  <a:pos x="T4" y="T5"/>
                </a:cxn>
                <a:cxn ang="0">
                  <a:pos x="T6" y="T7"/>
                </a:cxn>
                <a:cxn ang="0">
                  <a:pos x="T8" y="T9"/>
                </a:cxn>
                <a:cxn ang="0">
                  <a:pos x="T10" y="T11"/>
                </a:cxn>
                <a:cxn ang="0">
                  <a:pos x="T12" y="T13"/>
                </a:cxn>
              </a:cxnLst>
              <a:rect l="0" t="0" r="r" b="b"/>
              <a:pathLst>
                <a:path w="200" h="172">
                  <a:moveTo>
                    <a:pt x="82" y="64"/>
                  </a:moveTo>
                  <a:cubicBezTo>
                    <a:pt x="105" y="25"/>
                    <a:pt x="156" y="22"/>
                    <a:pt x="200" y="38"/>
                  </a:cubicBezTo>
                  <a:cubicBezTo>
                    <a:pt x="200" y="37"/>
                    <a:pt x="199" y="36"/>
                    <a:pt x="200" y="36"/>
                  </a:cubicBezTo>
                  <a:cubicBezTo>
                    <a:pt x="159" y="13"/>
                    <a:pt x="108" y="0"/>
                    <a:pt x="73" y="14"/>
                  </a:cubicBezTo>
                  <a:cubicBezTo>
                    <a:pt x="5" y="41"/>
                    <a:pt x="0" y="80"/>
                    <a:pt x="8" y="126"/>
                  </a:cubicBezTo>
                  <a:cubicBezTo>
                    <a:pt x="13" y="151"/>
                    <a:pt x="34" y="167"/>
                    <a:pt x="63" y="172"/>
                  </a:cubicBezTo>
                  <a:cubicBezTo>
                    <a:pt x="57" y="136"/>
                    <a:pt x="63" y="96"/>
                    <a:pt x="82" y="64"/>
                  </a:cubicBezTo>
                  <a:close/>
                </a:path>
              </a:pathLst>
            </a:custGeom>
            <a:solidFill>
              <a:schemeClr val="accent3">
                <a:lumMod val="75000"/>
              </a:schemeClr>
            </a:solidFill>
            <a:ln>
              <a:noFill/>
            </a:ln>
            <a:effectLst/>
          </p:spPr>
          <p:txBody>
            <a:bodyPr anchor="ctr"/>
            <a:lstStyle/>
            <a:p>
              <a:pPr algn="ctr"/>
              <a:endParaRPr dirty="0">
                <a:latin typeface="+mn-lt"/>
                <a:ea typeface="+mn-ea"/>
                <a:cs typeface="+mn-ea"/>
                <a:sym typeface="+mn-lt"/>
              </a:endParaRPr>
            </a:p>
          </p:txBody>
        </p:sp>
        <p:sp>
          <p:nvSpPr>
            <p:cNvPr id="37" name="Freeform: Shape 18"/>
            <p:cNvSpPr>
              <a:spLocks/>
            </p:cNvSpPr>
            <p:nvPr/>
          </p:nvSpPr>
          <p:spPr bwMode="auto">
            <a:xfrm>
              <a:off x="4955110" y="1474387"/>
              <a:ext cx="124401" cy="325224"/>
            </a:xfrm>
            <a:custGeom>
              <a:avLst/>
              <a:gdLst>
                <a:gd name="T0" fmla="*/ 40 w 74"/>
                <a:gd name="T1" fmla="*/ 38 h 194"/>
                <a:gd name="T2" fmla="*/ 74 w 74"/>
                <a:gd name="T3" fmla="*/ 0 h 194"/>
                <a:gd name="T4" fmla="*/ 1 w 74"/>
                <a:gd name="T5" fmla="*/ 100 h 194"/>
                <a:gd name="T6" fmla="*/ 52 w 74"/>
                <a:gd name="T7" fmla="*/ 194 h 194"/>
                <a:gd name="T8" fmla="*/ 52 w 74"/>
                <a:gd name="T9" fmla="*/ 194 h 194"/>
                <a:gd name="T10" fmla="*/ 40 w 74"/>
                <a:gd name="T11" fmla="*/ 38 h 194"/>
              </a:gdLst>
              <a:ahLst/>
              <a:cxnLst>
                <a:cxn ang="0">
                  <a:pos x="T0" y="T1"/>
                </a:cxn>
                <a:cxn ang="0">
                  <a:pos x="T2" y="T3"/>
                </a:cxn>
                <a:cxn ang="0">
                  <a:pos x="T4" y="T5"/>
                </a:cxn>
                <a:cxn ang="0">
                  <a:pos x="T6" y="T7"/>
                </a:cxn>
                <a:cxn ang="0">
                  <a:pos x="T8" y="T9"/>
                </a:cxn>
                <a:cxn ang="0">
                  <a:pos x="T10" y="T11"/>
                </a:cxn>
              </a:cxnLst>
              <a:rect l="0" t="0" r="r" b="b"/>
              <a:pathLst>
                <a:path w="74" h="194">
                  <a:moveTo>
                    <a:pt x="40" y="38"/>
                  </a:moveTo>
                  <a:cubicBezTo>
                    <a:pt x="50" y="21"/>
                    <a:pt x="62" y="9"/>
                    <a:pt x="74" y="0"/>
                  </a:cubicBezTo>
                  <a:cubicBezTo>
                    <a:pt x="32" y="10"/>
                    <a:pt x="0" y="31"/>
                    <a:pt x="1" y="100"/>
                  </a:cubicBezTo>
                  <a:cubicBezTo>
                    <a:pt x="1" y="132"/>
                    <a:pt x="23" y="166"/>
                    <a:pt x="52" y="194"/>
                  </a:cubicBezTo>
                  <a:cubicBezTo>
                    <a:pt x="52" y="194"/>
                    <a:pt x="52" y="194"/>
                    <a:pt x="52" y="194"/>
                  </a:cubicBezTo>
                  <a:cubicBezTo>
                    <a:pt x="29" y="143"/>
                    <a:pt x="18" y="77"/>
                    <a:pt x="40" y="38"/>
                  </a:cubicBezTo>
                  <a:close/>
                </a:path>
              </a:pathLst>
            </a:custGeom>
            <a:solidFill>
              <a:schemeClr val="accent3">
                <a:lumMod val="75000"/>
              </a:schemeClr>
            </a:solidFill>
            <a:ln>
              <a:noFill/>
            </a:ln>
            <a:effectLst/>
          </p:spPr>
          <p:txBody>
            <a:bodyPr anchor="ctr"/>
            <a:lstStyle/>
            <a:p>
              <a:pPr algn="ctr"/>
              <a:endParaRPr dirty="0">
                <a:latin typeface="+mn-lt"/>
                <a:ea typeface="+mn-ea"/>
                <a:cs typeface="+mn-ea"/>
                <a:sym typeface="+mn-lt"/>
              </a:endParaRPr>
            </a:p>
          </p:txBody>
        </p:sp>
        <p:sp>
          <p:nvSpPr>
            <p:cNvPr id="38" name="Freeform: Shape 19"/>
            <p:cNvSpPr>
              <a:spLocks/>
            </p:cNvSpPr>
            <p:nvPr/>
          </p:nvSpPr>
          <p:spPr bwMode="auto">
            <a:xfrm>
              <a:off x="4802436" y="1776280"/>
              <a:ext cx="357653" cy="434103"/>
            </a:xfrm>
            <a:custGeom>
              <a:avLst/>
              <a:gdLst>
                <a:gd name="T0" fmla="*/ 199 w 213"/>
                <a:gd name="T1" fmla="*/ 83 h 259"/>
                <a:gd name="T2" fmla="*/ 143 w 213"/>
                <a:gd name="T3" fmla="*/ 16 h 259"/>
                <a:gd name="T4" fmla="*/ 25 w 213"/>
                <a:gd name="T5" fmla="*/ 42 h 259"/>
                <a:gd name="T6" fmla="*/ 6 w 213"/>
                <a:gd name="T7" fmla="*/ 150 h 259"/>
                <a:gd name="T8" fmla="*/ 39 w 213"/>
                <a:gd name="T9" fmla="*/ 218 h 259"/>
                <a:gd name="T10" fmla="*/ 172 w 213"/>
                <a:gd name="T11" fmla="*/ 190 h 259"/>
                <a:gd name="T12" fmla="*/ 211 w 213"/>
                <a:gd name="T13" fmla="*/ 104 h 259"/>
                <a:gd name="T14" fmla="*/ 213 w 213"/>
                <a:gd name="T15" fmla="*/ 99 h 259"/>
                <a:gd name="T16" fmla="*/ 212 w 213"/>
                <a:gd name="T17" fmla="*/ 98 h 259"/>
                <a:gd name="T18" fmla="*/ 199 w 213"/>
                <a:gd name="T19" fmla="*/ 83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3" h="259">
                  <a:moveTo>
                    <a:pt x="199" y="83"/>
                  </a:moveTo>
                  <a:cubicBezTo>
                    <a:pt x="173" y="54"/>
                    <a:pt x="145" y="23"/>
                    <a:pt x="143" y="16"/>
                  </a:cubicBezTo>
                  <a:cubicBezTo>
                    <a:pt x="99" y="0"/>
                    <a:pt x="48" y="3"/>
                    <a:pt x="25" y="42"/>
                  </a:cubicBezTo>
                  <a:cubicBezTo>
                    <a:pt x="6" y="74"/>
                    <a:pt x="0" y="114"/>
                    <a:pt x="6" y="150"/>
                  </a:cubicBezTo>
                  <a:cubicBezTo>
                    <a:pt x="11" y="176"/>
                    <a:pt x="22" y="201"/>
                    <a:pt x="39" y="218"/>
                  </a:cubicBezTo>
                  <a:cubicBezTo>
                    <a:pt x="80" y="259"/>
                    <a:pt x="140" y="246"/>
                    <a:pt x="172" y="190"/>
                  </a:cubicBezTo>
                  <a:cubicBezTo>
                    <a:pt x="191" y="158"/>
                    <a:pt x="207" y="130"/>
                    <a:pt x="211" y="104"/>
                  </a:cubicBezTo>
                  <a:cubicBezTo>
                    <a:pt x="212" y="102"/>
                    <a:pt x="213" y="101"/>
                    <a:pt x="213" y="99"/>
                  </a:cubicBezTo>
                  <a:cubicBezTo>
                    <a:pt x="213" y="99"/>
                    <a:pt x="213" y="98"/>
                    <a:pt x="212" y="98"/>
                  </a:cubicBezTo>
                  <a:cubicBezTo>
                    <a:pt x="207" y="92"/>
                    <a:pt x="203" y="87"/>
                    <a:pt x="199" y="83"/>
                  </a:cubicBezTo>
                  <a:close/>
                </a:path>
              </a:pathLst>
            </a:custGeom>
            <a:solidFill>
              <a:schemeClr val="accent3"/>
            </a:solidFill>
            <a:ln>
              <a:noFill/>
            </a:ln>
            <a:effectLst/>
          </p:spPr>
          <p:txBody>
            <a:bodyPr anchor="ctr"/>
            <a:lstStyle/>
            <a:p>
              <a:pPr algn="ctr"/>
              <a:endParaRPr dirty="0">
                <a:latin typeface="+mn-lt"/>
                <a:ea typeface="+mn-ea"/>
                <a:cs typeface="+mn-ea"/>
                <a:sym typeface="+mn-lt"/>
              </a:endParaRPr>
            </a:p>
          </p:txBody>
        </p:sp>
        <p:sp>
          <p:nvSpPr>
            <p:cNvPr id="39" name="Freeform: Shape 20"/>
            <p:cNvSpPr>
              <a:spLocks/>
            </p:cNvSpPr>
            <p:nvPr/>
          </p:nvSpPr>
          <p:spPr bwMode="auto">
            <a:xfrm>
              <a:off x="4985504" y="1437623"/>
              <a:ext cx="339982" cy="474403"/>
            </a:xfrm>
            <a:custGeom>
              <a:avLst/>
              <a:gdLst>
                <a:gd name="T0" fmla="*/ 22 w 203"/>
                <a:gd name="T1" fmla="*/ 60 h 283"/>
                <a:gd name="T2" fmla="*/ 34 w 203"/>
                <a:gd name="T3" fmla="*/ 216 h 283"/>
                <a:gd name="T4" fmla="*/ 72 w 203"/>
                <a:gd name="T5" fmla="*/ 246 h 283"/>
                <a:gd name="T6" fmla="*/ 95 w 203"/>
                <a:gd name="T7" fmla="*/ 267 h 283"/>
                <a:gd name="T8" fmla="*/ 99 w 203"/>
                <a:gd name="T9" fmla="*/ 270 h 283"/>
                <a:gd name="T10" fmla="*/ 113 w 203"/>
                <a:gd name="T11" fmla="*/ 283 h 283"/>
                <a:gd name="T12" fmla="*/ 170 w 203"/>
                <a:gd name="T13" fmla="*/ 207 h 283"/>
                <a:gd name="T14" fmla="*/ 155 w 203"/>
                <a:gd name="T15" fmla="*/ 31 h 283"/>
                <a:gd name="T16" fmla="*/ 56 w 203"/>
                <a:gd name="T17" fmla="*/ 22 h 283"/>
                <a:gd name="T18" fmla="*/ 22 w 203"/>
                <a:gd name="T19" fmla="*/ 60 h 2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3" h="283">
                  <a:moveTo>
                    <a:pt x="22" y="60"/>
                  </a:moveTo>
                  <a:cubicBezTo>
                    <a:pt x="0" y="99"/>
                    <a:pt x="11" y="165"/>
                    <a:pt x="34" y="216"/>
                  </a:cubicBezTo>
                  <a:cubicBezTo>
                    <a:pt x="37" y="216"/>
                    <a:pt x="55" y="231"/>
                    <a:pt x="72" y="246"/>
                  </a:cubicBezTo>
                  <a:cubicBezTo>
                    <a:pt x="79" y="252"/>
                    <a:pt x="87" y="259"/>
                    <a:pt x="95" y="267"/>
                  </a:cubicBezTo>
                  <a:cubicBezTo>
                    <a:pt x="97" y="268"/>
                    <a:pt x="98" y="269"/>
                    <a:pt x="99" y="270"/>
                  </a:cubicBezTo>
                  <a:cubicBezTo>
                    <a:pt x="103" y="274"/>
                    <a:pt x="108" y="278"/>
                    <a:pt x="113" y="283"/>
                  </a:cubicBezTo>
                  <a:cubicBezTo>
                    <a:pt x="133" y="272"/>
                    <a:pt x="150" y="241"/>
                    <a:pt x="170" y="207"/>
                  </a:cubicBezTo>
                  <a:cubicBezTo>
                    <a:pt x="203" y="151"/>
                    <a:pt x="196" y="72"/>
                    <a:pt x="155" y="31"/>
                  </a:cubicBezTo>
                  <a:cubicBezTo>
                    <a:pt x="126" y="2"/>
                    <a:pt x="88" y="0"/>
                    <a:pt x="56" y="22"/>
                  </a:cubicBezTo>
                  <a:cubicBezTo>
                    <a:pt x="44" y="31"/>
                    <a:pt x="32" y="43"/>
                    <a:pt x="22" y="60"/>
                  </a:cubicBezTo>
                  <a:close/>
                </a:path>
              </a:pathLst>
            </a:custGeom>
            <a:solidFill>
              <a:schemeClr val="accent3"/>
            </a:solidFill>
            <a:ln>
              <a:noFill/>
            </a:ln>
            <a:effectLst/>
          </p:spPr>
          <p:txBody>
            <a:bodyPr anchor="ctr"/>
            <a:lstStyle/>
            <a:p>
              <a:pPr algn="ctr"/>
              <a:endParaRPr dirty="0">
                <a:latin typeface="+mn-lt"/>
                <a:ea typeface="+mn-ea"/>
                <a:cs typeface="+mn-ea"/>
                <a:sym typeface="+mn-lt"/>
              </a:endParaRPr>
            </a:p>
          </p:txBody>
        </p:sp>
        <p:sp>
          <p:nvSpPr>
            <p:cNvPr id="40" name="Freeform: Shape 21"/>
            <p:cNvSpPr>
              <a:spLocks/>
            </p:cNvSpPr>
            <p:nvPr/>
          </p:nvSpPr>
          <p:spPr bwMode="auto">
            <a:xfrm>
              <a:off x="5040636" y="1799611"/>
              <a:ext cx="640383" cy="657518"/>
            </a:xfrm>
            <a:custGeom>
              <a:avLst/>
              <a:gdLst>
                <a:gd name="T0" fmla="*/ 381 w 382"/>
                <a:gd name="T1" fmla="*/ 346 h 392"/>
                <a:gd name="T2" fmla="*/ 374 w 382"/>
                <a:gd name="T3" fmla="*/ 338 h 392"/>
                <a:gd name="T4" fmla="*/ 80 w 382"/>
                <a:gd name="T5" fmla="*/ 67 h 392"/>
                <a:gd name="T6" fmla="*/ 66 w 382"/>
                <a:gd name="T7" fmla="*/ 54 h 392"/>
                <a:gd name="T8" fmla="*/ 62 w 382"/>
                <a:gd name="T9" fmla="*/ 51 h 392"/>
                <a:gd name="T10" fmla="*/ 39 w 382"/>
                <a:gd name="T11" fmla="*/ 30 h 392"/>
                <a:gd name="T12" fmla="*/ 1 w 382"/>
                <a:gd name="T13" fmla="*/ 0 h 392"/>
                <a:gd name="T14" fmla="*/ 1 w 382"/>
                <a:gd name="T15" fmla="*/ 0 h 392"/>
                <a:gd name="T16" fmla="*/ 1 w 382"/>
                <a:gd name="T17" fmla="*/ 0 h 392"/>
                <a:gd name="T18" fmla="*/ 1 w 382"/>
                <a:gd name="T19" fmla="*/ 0 h 392"/>
                <a:gd name="T20" fmla="*/ 1 w 382"/>
                <a:gd name="T21" fmla="*/ 2 h 392"/>
                <a:gd name="T22" fmla="*/ 57 w 382"/>
                <a:gd name="T23" fmla="*/ 69 h 392"/>
                <a:gd name="T24" fmla="*/ 70 w 382"/>
                <a:gd name="T25" fmla="*/ 84 h 392"/>
                <a:gd name="T26" fmla="*/ 71 w 382"/>
                <a:gd name="T27" fmla="*/ 85 h 392"/>
                <a:gd name="T28" fmla="*/ 347 w 382"/>
                <a:gd name="T29" fmla="*/ 384 h 392"/>
                <a:gd name="T30" fmla="*/ 355 w 382"/>
                <a:gd name="T31" fmla="*/ 392 h 392"/>
                <a:gd name="T32" fmla="*/ 358 w 382"/>
                <a:gd name="T33" fmla="*/ 391 h 392"/>
                <a:gd name="T34" fmla="*/ 374 w 382"/>
                <a:gd name="T35" fmla="*/ 376 h 392"/>
                <a:gd name="T36" fmla="*/ 381 w 382"/>
                <a:gd name="T37" fmla="*/ 351 h 392"/>
                <a:gd name="T38" fmla="*/ 381 w 382"/>
                <a:gd name="T39" fmla="*/ 346 h 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82" h="392">
                  <a:moveTo>
                    <a:pt x="381" y="346"/>
                  </a:moveTo>
                  <a:cubicBezTo>
                    <a:pt x="381" y="346"/>
                    <a:pt x="379" y="343"/>
                    <a:pt x="374" y="338"/>
                  </a:cubicBezTo>
                  <a:cubicBezTo>
                    <a:pt x="337" y="304"/>
                    <a:pt x="177" y="154"/>
                    <a:pt x="80" y="67"/>
                  </a:cubicBezTo>
                  <a:cubicBezTo>
                    <a:pt x="75" y="62"/>
                    <a:pt x="70" y="58"/>
                    <a:pt x="66" y="54"/>
                  </a:cubicBezTo>
                  <a:cubicBezTo>
                    <a:pt x="65" y="53"/>
                    <a:pt x="64" y="52"/>
                    <a:pt x="62" y="51"/>
                  </a:cubicBezTo>
                  <a:cubicBezTo>
                    <a:pt x="54" y="43"/>
                    <a:pt x="46" y="36"/>
                    <a:pt x="39" y="30"/>
                  </a:cubicBezTo>
                  <a:cubicBezTo>
                    <a:pt x="22" y="15"/>
                    <a:pt x="4" y="0"/>
                    <a:pt x="1" y="0"/>
                  </a:cubicBezTo>
                  <a:cubicBezTo>
                    <a:pt x="1" y="0"/>
                    <a:pt x="1" y="0"/>
                    <a:pt x="1" y="0"/>
                  </a:cubicBezTo>
                  <a:cubicBezTo>
                    <a:pt x="1" y="0"/>
                    <a:pt x="1" y="0"/>
                    <a:pt x="1" y="0"/>
                  </a:cubicBezTo>
                  <a:cubicBezTo>
                    <a:pt x="1" y="0"/>
                    <a:pt x="1" y="0"/>
                    <a:pt x="1" y="0"/>
                  </a:cubicBezTo>
                  <a:cubicBezTo>
                    <a:pt x="0" y="0"/>
                    <a:pt x="1" y="1"/>
                    <a:pt x="1" y="2"/>
                  </a:cubicBezTo>
                  <a:cubicBezTo>
                    <a:pt x="3" y="9"/>
                    <a:pt x="31" y="40"/>
                    <a:pt x="57" y="69"/>
                  </a:cubicBezTo>
                  <a:cubicBezTo>
                    <a:pt x="61" y="73"/>
                    <a:pt x="65" y="78"/>
                    <a:pt x="70" y="84"/>
                  </a:cubicBezTo>
                  <a:cubicBezTo>
                    <a:pt x="71" y="84"/>
                    <a:pt x="71" y="85"/>
                    <a:pt x="71" y="85"/>
                  </a:cubicBezTo>
                  <a:cubicBezTo>
                    <a:pt x="162" y="186"/>
                    <a:pt x="312" y="347"/>
                    <a:pt x="347" y="384"/>
                  </a:cubicBezTo>
                  <a:cubicBezTo>
                    <a:pt x="352" y="389"/>
                    <a:pt x="355" y="392"/>
                    <a:pt x="355" y="392"/>
                  </a:cubicBezTo>
                  <a:cubicBezTo>
                    <a:pt x="355" y="392"/>
                    <a:pt x="356" y="392"/>
                    <a:pt x="358" y="391"/>
                  </a:cubicBezTo>
                  <a:cubicBezTo>
                    <a:pt x="362" y="390"/>
                    <a:pt x="367" y="386"/>
                    <a:pt x="374" y="376"/>
                  </a:cubicBezTo>
                  <a:cubicBezTo>
                    <a:pt x="380" y="365"/>
                    <a:pt x="381" y="356"/>
                    <a:pt x="381" y="351"/>
                  </a:cubicBezTo>
                  <a:cubicBezTo>
                    <a:pt x="382" y="348"/>
                    <a:pt x="381" y="346"/>
                    <a:pt x="381" y="346"/>
                  </a:cubicBezTo>
                  <a:close/>
                </a:path>
              </a:pathLst>
            </a:custGeom>
            <a:solidFill>
              <a:schemeClr val="tx1">
                <a:lumMod val="50000"/>
                <a:lumOff val="50000"/>
              </a:schemeClr>
            </a:solidFill>
            <a:ln>
              <a:noFill/>
            </a:ln>
            <a:effectLst/>
          </p:spPr>
          <p:txBody>
            <a:bodyPr anchor="ctr"/>
            <a:lstStyle/>
            <a:p>
              <a:pPr algn="ctr"/>
              <a:endParaRPr dirty="0">
                <a:latin typeface="+mn-lt"/>
                <a:ea typeface="+mn-ea"/>
                <a:cs typeface="+mn-ea"/>
                <a:sym typeface="+mn-lt"/>
              </a:endParaRPr>
            </a:p>
          </p:txBody>
        </p:sp>
      </p:grpSp>
      <p:grpSp>
        <p:nvGrpSpPr>
          <p:cNvPr id="2" name="组合 1"/>
          <p:cNvGrpSpPr/>
          <p:nvPr/>
        </p:nvGrpSpPr>
        <p:grpSpPr>
          <a:xfrm>
            <a:off x="5164660" y="1455338"/>
            <a:ext cx="1319136" cy="1348076"/>
            <a:chOff x="5581973" y="1704325"/>
            <a:chExt cx="1319136" cy="1348076"/>
          </a:xfrm>
        </p:grpSpPr>
        <p:sp>
          <p:nvSpPr>
            <p:cNvPr id="41" name="Freeform: Shape 23"/>
            <p:cNvSpPr>
              <a:spLocks/>
            </p:cNvSpPr>
            <p:nvPr/>
          </p:nvSpPr>
          <p:spPr bwMode="auto">
            <a:xfrm>
              <a:off x="6767017" y="2913508"/>
              <a:ext cx="134092" cy="138893"/>
            </a:xfrm>
            <a:custGeom>
              <a:avLst/>
              <a:gdLst>
                <a:gd name="T0" fmla="*/ 68 w 83"/>
                <a:gd name="T1" fmla="*/ 68 h 86"/>
                <a:gd name="T2" fmla="*/ 34 w 83"/>
                <a:gd name="T3" fmla="*/ 30 h 86"/>
                <a:gd name="T4" fmla="*/ 16 w 83"/>
                <a:gd name="T5" fmla="*/ 10 h 86"/>
                <a:gd name="T6" fmla="*/ 6 w 83"/>
                <a:gd name="T7" fmla="*/ 0 h 86"/>
                <a:gd name="T8" fmla="*/ 3 w 83"/>
                <a:gd name="T9" fmla="*/ 5 h 86"/>
                <a:gd name="T10" fmla="*/ 0 w 83"/>
                <a:gd name="T11" fmla="*/ 11 h 86"/>
                <a:gd name="T12" fmla="*/ 9 w 83"/>
                <a:gd name="T13" fmla="*/ 21 h 86"/>
                <a:gd name="T14" fmla="*/ 29 w 83"/>
                <a:gd name="T15" fmla="*/ 39 h 86"/>
                <a:gd name="T16" fmla="*/ 66 w 83"/>
                <a:gd name="T17" fmla="*/ 72 h 86"/>
                <a:gd name="T18" fmla="*/ 83 w 83"/>
                <a:gd name="T19" fmla="*/ 86 h 86"/>
                <a:gd name="T20" fmla="*/ 83 w 83"/>
                <a:gd name="T21" fmla="*/ 85 h 86"/>
                <a:gd name="T22" fmla="*/ 68 w 83"/>
                <a:gd name="T23" fmla="*/ 68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3" h="86">
                  <a:moveTo>
                    <a:pt x="68" y="68"/>
                  </a:moveTo>
                  <a:cubicBezTo>
                    <a:pt x="59" y="57"/>
                    <a:pt x="46" y="44"/>
                    <a:pt x="34" y="30"/>
                  </a:cubicBezTo>
                  <a:cubicBezTo>
                    <a:pt x="28" y="23"/>
                    <a:pt x="22" y="16"/>
                    <a:pt x="16" y="10"/>
                  </a:cubicBezTo>
                  <a:cubicBezTo>
                    <a:pt x="13" y="6"/>
                    <a:pt x="9" y="3"/>
                    <a:pt x="6" y="0"/>
                  </a:cubicBezTo>
                  <a:cubicBezTo>
                    <a:pt x="5" y="2"/>
                    <a:pt x="4" y="4"/>
                    <a:pt x="3" y="5"/>
                  </a:cubicBezTo>
                  <a:cubicBezTo>
                    <a:pt x="2" y="7"/>
                    <a:pt x="1" y="9"/>
                    <a:pt x="0" y="11"/>
                  </a:cubicBezTo>
                  <a:cubicBezTo>
                    <a:pt x="3" y="14"/>
                    <a:pt x="6" y="18"/>
                    <a:pt x="9" y="21"/>
                  </a:cubicBezTo>
                  <a:cubicBezTo>
                    <a:pt x="15" y="27"/>
                    <a:pt x="22" y="33"/>
                    <a:pt x="29" y="39"/>
                  </a:cubicBezTo>
                  <a:cubicBezTo>
                    <a:pt x="42" y="51"/>
                    <a:pt x="56" y="63"/>
                    <a:pt x="66" y="72"/>
                  </a:cubicBezTo>
                  <a:cubicBezTo>
                    <a:pt x="76" y="81"/>
                    <a:pt x="83" y="86"/>
                    <a:pt x="83" y="86"/>
                  </a:cubicBezTo>
                  <a:cubicBezTo>
                    <a:pt x="83" y="85"/>
                    <a:pt x="83" y="85"/>
                    <a:pt x="83" y="85"/>
                  </a:cubicBezTo>
                  <a:cubicBezTo>
                    <a:pt x="83" y="85"/>
                    <a:pt x="77" y="78"/>
                    <a:pt x="68" y="68"/>
                  </a:cubicBezTo>
                  <a:close/>
                </a:path>
              </a:pathLst>
            </a:custGeom>
            <a:solidFill>
              <a:srgbClr val="B1B1B1"/>
            </a:solidFill>
            <a:ln>
              <a:noFill/>
            </a:ln>
            <a:effectLst/>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42" name="Freeform: Shape 24"/>
            <p:cNvSpPr>
              <a:spLocks/>
            </p:cNvSpPr>
            <p:nvPr/>
          </p:nvSpPr>
          <p:spPr bwMode="auto">
            <a:xfrm>
              <a:off x="6462077" y="2583979"/>
              <a:ext cx="335570" cy="387402"/>
            </a:xfrm>
            <a:custGeom>
              <a:avLst/>
              <a:gdLst>
                <a:gd name="T0" fmla="*/ 204 w 208"/>
                <a:gd name="T1" fmla="*/ 156 h 240"/>
                <a:gd name="T2" fmla="*/ 48 w 208"/>
                <a:gd name="T3" fmla="*/ 0 h 240"/>
                <a:gd name="T4" fmla="*/ 48 w 208"/>
                <a:gd name="T5" fmla="*/ 0 h 240"/>
                <a:gd name="T6" fmla="*/ 35 w 208"/>
                <a:gd name="T7" fmla="*/ 53 h 240"/>
                <a:gd name="T8" fmla="*/ 0 w 208"/>
                <a:gd name="T9" fmla="*/ 84 h 240"/>
                <a:gd name="T10" fmla="*/ 156 w 208"/>
                <a:gd name="T11" fmla="*/ 240 h 240"/>
                <a:gd name="T12" fmla="*/ 189 w 208"/>
                <a:gd name="T13" fmla="*/ 215 h 240"/>
                <a:gd name="T14" fmla="*/ 192 w 208"/>
                <a:gd name="T15" fmla="*/ 209 h 240"/>
                <a:gd name="T16" fmla="*/ 195 w 208"/>
                <a:gd name="T17" fmla="*/ 204 h 240"/>
                <a:gd name="T18" fmla="*/ 204 w 208"/>
                <a:gd name="T19" fmla="*/ 156 h 2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8" h="240">
                  <a:moveTo>
                    <a:pt x="204" y="156"/>
                  </a:moveTo>
                  <a:cubicBezTo>
                    <a:pt x="48" y="0"/>
                    <a:pt x="48" y="0"/>
                    <a:pt x="48" y="0"/>
                  </a:cubicBezTo>
                  <a:cubicBezTo>
                    <a:pt x="48" y="0"/>
                    <a:pt x="48" y="0"/>
                    <a:pt x="48" y="0"/>
                  </a:cubicBezTo>
                  <a:cubicBezTo>
                    <a:pt x="54" y="6"/>
                    <a:pt x="48" y="30"/>
                    <a:pt x="35" y="53"/>
                  </a:cubicBezTo>
                  <a:cubicBezTo>
                    <a:pt x="22" y="75"/>
                    <a:pt x="7" y="89"/>
                    <a:pt x="0" y="84"/>
                  </a:cubicBezTo>
                  <a:cubicBezTo>
                    <a:pt x="156" y="240"/>
                    <a:pt x="156" y="240"/>
                    <a:pt x="156" y="240"/>
                  </a:cubicBezTo>
                  <a:cubicBezTo>
                    <a:pt x="156" y="240"/>
                    <a:pt x="173" y="237"/>
                    <a:pt x="189" y="215"/>
                  </a:cubicBezTo>
                  <a:cubicBezTo>
                    <a:pt x="190" y="213"/>
                    <a:pt x="191" y="211"/>
                    <a:pt x="192" y="209"/>
                  </a:cubicBezTo>
                  <a:cubicBezTo>
                    <a:pt x="193" y="208"/>
                    <a:pt x="194" y="206"/>
                    <a:pt x="195" y="204"/>
                  </a:cubicBezTo>
                  <a:cubicBezTo>
                    <a:pt x="208" y="179"/>
                    <a:pt x="204" y="156"/>
                    <a:pt x="204" y="156"/>
                  </a:cubicBezTo>
                  <a:close/>
                </a:path>
              </a:pathLst>
            </a:custGeom>
            <a:solidFill>
              <a:schemeClr val="tx1">
                <a:lumMod val="75000"/>
                <a:lumOff val="25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43" name="Freeform: Shape 25"/>
            <p:cNvSpPr>
              <a:spLocks/>
            </p:cNvSpPr>
            <p:nvPr/>
          </p:nvSpPr>
          <p:spPr bwMode="auto">
            <a:xfrm>
              <a:off x="6455270" y="2577852"/>
              <a:ext cx="93932" cy="149786"/>
            </a:xfrm>
            <a:custGeom>
              <a:avLst/>
              <a:gdLst>
                <a:gd name="T0" fmla="*/ 52 w 58"/>
                <a:gd name="T1" fmla="*/ 4 h 93"/>
                <a:gd name="T2" fmla="*/ 32 w 58"/>
                <a:gd name="T3" fmla="*/ 13 h 93"/>
                <a:gd name="T4" fmla="*/ 39 w 58"/>
                <a:gd name="T5" fmla="*/ 21 h 93"/>
                <a:gd name="T6" fmla="*/ 39 w 58"/>
                <a:gd name="T7" fmla="*/ 26 h 93"/>
                <a:gd name="T8" fmla="*/ 32 w 58"/>
                <a:gd name="T9" fmla="*/ 51 h 93"/>
                <a:gd name="T10" fmla="*/ 16 w 58"/>
                <a:gd name="T11" fmla="*/ 66 h 93"/>
                <a:gd name="T12" fmla="*/ 13 w 58"/>
                <a:gd name="T13" fmla="*/ 67 h 93"/>
                <a:gd name="T14" fmla="*/ 5 w 58"/>
                <a:gd name="T15" fmla="*/ 59 h 93"/>
                <a:gd name="T16" fmla="*/ 4 w 58"/>
                <a:gd name="T17" fmla="*/ 87 h 93"/>
                <a:gd name="T18" fmla="*/ 4 w 58"/>
                <a:gd name="T19" fmla="*/ 88 h 93"/>
                <a:gd name="T20" fmla="*/ 39 w 58"/>
                <a:gd name="T21" fmla="*/ 57 h 93"/>
                <a:gd name="T22" fmla="*/ 52 w 58"/>
                <a:gd name="T23" fmla="*/ 4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8" h="93">
                  <a:moveTo>
                    <a:pt x="52" y="4"/>
                  </a:moveTo>
                  <a:cubicBezTo>
                    <a:pt x="48" y="0"/>
                    <a:pt x="40" y="4"/>
                    <a:pt x="32" y="13"/>
                  </a:cubicBezTo>
                  <a:cubicBezTo>
                    <a:pt x="37" y="18"/>
                    <a:pt x="39" y="21"/>
                    <a:pt x="39" y="21"/>
                  </a:cubicBezTo>
                  <a:cubicBezTo>
                    <a:pt x="39" y="21"/>
                    <a:pt x="40" y="23"/>
                    <a:pt x="39" y="26"/>
                  </a:cubicBezTo>
                  <a:cubicBezTo>
                    <a:pt x="39" y="31"/>
                    <a:pt x="38" y="40"/>
                    <a:pt x="32" y="51"/>
                  </a:cubicBezTo>
                  <a:cubicBezTo>
                    <a:pt x="25" y="61"/>
                    <a:pt x="20" y="65"/>
                    <a:pt x="16" y="66"/>
                  </a:cubicBezTo>
                  <a:cubicBezTo>
                    <a:pt x="14" y="67"/>
                    <a:pt x="13" y="67"/>
                    <a:pt x="13" y="67"/>
                  </a:cubicBezTo>
                  <a:cubicBezTo>
                    <a:pt x="13" y="67"/>
                    <a:pt x="10" y="64"/>
                    <a:pt x="5" y="59"/>
                  </a:cubicBezTo>
                  <a:cubicBezTo>
                    <a:pt x="1" y="72"/>
                    <a:pt x="0" y="83"/>
                    <a:pt x="4" y="87"/>
                  </a:cubicBezTo>
                  <a:cubicBezTo>
                    <a:pt x="4" y="88"/>
                    <a:pt x="4" y="88"/>
                    <a:pt x="4" y="88"/>
                  </a:cubicBezTo>
                  <a:cubicBezTo>
                    <a:pt x="11" y="93"/>
                    <a:pt x="26" y="79"/>
                    <a:pt x="39" y="57"/>
                  </a:cubicBezTo>
                  <a:cubicBezTo>
                    <a:pt x="52" y="34"/>
                    <a:pt x="58" y="10"/>
                    <a:pt x="52" y="4"/>
                  </a:cubicBezTo>
                  <a:close/>
                </a:path>
              </a:pathLst>
            </a:custGeom>
            <a:solidFill>
              <a:srgbClr val="B1B1B1"/>
            </a:solidFill>
            <a:ln>
              <a:noFill/>
            </a:ln>
            <a:effectLst/>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44" name="Freeform: Shape 26"/>
            <p:cNvSpPr>
              <a:spLocks/>
            </p:cNvSpPr>
            <p:nvPr/>
          </p:nvSpPr>
          <p:spPr bwMode="auto">
            <a:xfrm>
              <a:off x="5581973" y="1995048"/>
              <a:ext cx="323318" cy="277785"/>
            </a:xfrm>
            <a:custGeom>
              <a:avLst/>
              <a:gdLst>
                <a:gd name="T0" fmla="*/ 82 w 200"/>
                <a:gd name="T1" fmla="*/ 64 h 172"/>
                <a:gd name="T2" fmla="*/ 200 w 200"/>
                <a:gd name="T3" fmla="*/ 38 h 172"/>
                <a:gd name="T4" fmla="*/ 200 w 200"/>
                <a:gd name="T5" fmla="*/ 36 h 172"/>
                <a:gd name="T6" fmla="*/ 73 w 200"/>
                <a:gd name="T7" fmla="*/ 14 h 172"/>
                <a:gd name="T8" fmla="*/ 8 w 200"/>
                <a:gd name="T9" fmla="*/ 126 h 172"/>
                <a:gd name="T10" fmla="*/ 63 w 200"/>
                <a:gd name="T11" fmla="*/ 172 h 172"/>
                <a:gd name="T12" fmla="*/ 82 w 200"/>
                <a:gd name="T13" fmla="*/ 64 h 172"/>
              </a:gdLst>
              <a:ahLst/>
              <a:cxnLst>
                <a:cxn ang="0">
                  <a:pos x="T0" y="T1"/>
                </a:cxn>
                <a:cxn ang="0">
                  <a:pos x="T2" y="T3"/>
                </a:cxn>
                <a:cxn ang="0">
                  <a:pos x="T4" y="T5"/>
                </a:cxn>
                <a:cxn ang="0">
                  <a:pos x="T6" y="T7"/>
                </a:cxn>
                <a:cxn ang="0">
                  <a:pos x="T8" y="T9"/>
                </a:cxn>
                <a:cxn ang="0">
                  <a:pos x="T10" y="T11"/>
                </a:cxn>
                <a:cxn ang="0">
                  <a:pos x="T12" y="T13"/>
                </a:cxn>
              </a:cxnLst>
              <a:rect l="0" t="0" r="r" b="b"/>
              <a:pathLst>
                <a:path w="200" h="172">
                  <a:moveTo>
                    <a:pt x="82" y="64"/>
                  </a:moveTo>
                  <a:cubicBezTo>
                    <a:pt x="105" y="25"/>
                    <a:pt x="156" y="22"/>
                    <a:pt x="200" y="38"/>
                  </a:cubicBezTo>
                  <a:cubicBezTo>
                    <a:pt x="200" y="37"/>
                    <a:pt x="199" y="36"/>
                    <a:pt x="200" y="36"/>
                  </a:cubicBezTo>
                  <a:cubicBezTo>
                    <a:pt x="159" y="13"/>
                    <a:pt x="108" y="0"/>
                    <a:pt x="73" y="14"/>
                  </a:cubicBezTo>
                  <a:cubicBezTo>
                    <a:pt x="5" y="41"/>
                    <a:pt x="0" y="80"/>
                    <a:pt x="8" y="126"/>
                  </a:cubicBezTo>
                  <a:cubicBezTo>
                    <a:pt x="13" y="151"/>
                    <a:pt x="34" y="167"/>
                    <a:pt x="63" y="172"/>
                  </a:cubicBezTo>
                  <a:cubicBezTo>
                    <a:pt x="57" y="136"/>
                    <a:pt x="63" y="96"/>
                    <a:pt x="82" y="64"/>
                  </a:cubicBezTo>
                  <a:close/>
                </a:path>
              </a:pathLst>
            </a:custGeom>
            <a:solidFill>
              <a:schemeClr val="accent2">
                <a:lumMod val="75000"/>
              </a:schemeClr>
            </a:solidFill>
            <a:ln>
              <a:noFill/>
            </a:ln>
            <a:effectLst/>
          </p:spPr>
          <p:txBody>
            <a:bodyPr anchor="ctr"/>
            <a:lstStyle/>
            <a:p>
              <a:pPr algn="ctr"/>
              <a:endParaRPr dirty="0">
                <a:latin typeface="+mn-lt"/>
                <a:ea typeface="+mn-ea"/>
                <a:cs typeface="+mn-ea"/>
                <a:sym typeface="+mn-lt"/>
              </a:endParaRPr>
            </a:p>
          </p:txBody>
        </p:sp>
        <p:sp>
          <p:nvSpPr>
            <p:cNvPr id="45" name="Freeform: Shape 27"/>
            <p:cNvSpPr>
              <a:spLocks/>
            </p:cNvSpPr>
            <p:nvPr/>
          </p:nvSpPr>
          <p:spPr bwMode="auto">
            <a:xfrm>
              <a:off x="5820887" y="1739730"/>
              <a:ext cx="119798" cy="313189"/>
            </a:xfrm>
            <a:custGeom>
              <a:avLst/>
              <a:gdLst>
                <a:gd name="T0" fmla="*/ 40 w 74"/>
                <a:gd name="T1" fmla="*/ 38 h 194"/>
                <a:gd name="T2" fmla="*/ 74 w 74"/>
                <a:gd name="T3" fmla="*/ 0 h 194"/>
                <a:gd name="T4" fmla="*/ 1 w 74"/>
                <a:gd name="T5" fmla="*/ 100 h 194"/>
                <a:gd name="T6" fmla="*/ 52 w 74"/>
                <a:gd name="T7" fmla="*/ 194 h 194"/>
                <a:gd name="T8" fmla="*/ 52 w 74"/>
                <a:gd name="T9" fmla="*/ 194 h 194"/>
                <a:gd name="T10" fmla="*/ 40 w 74"/>
                <a:gd name="T11" fmla="*/ 38 h 194"/>
              </a:gdLst>
              <a:ahLst/>
              <a:cxnLst>
                <a:cxn ang="0">
                  <a:pos x="T0" y="T1"/>
                </a:cxn>
                <a:cxn ang="0">
                  <a:pos x="T2" y="T3"/>
                </a:cxn>
                <a:cxn ang="0">
                  <a:pos x="T4" y="T5"/>
                </a:cxn>
                <a:cxn ang="0">
                  <a:pos x="T6" y="T7"/>
                </a:cxn>
                <a:cxn ang="0">
                  <a:pos x="T8" y="T9"/>
                </a:cxn>
                <a:cxn ang="0">
                  <a:pos x="T10" y="T11"/>
                </a:cxn>
              </a:cxnLst>
              <a:rect l="0" t="0" r="r" b="b"/>
              <a:pathLst>
                <a:path w="74" h="194">
                  <a:moveTo>
                    <a:pt x="40" y="38"/>
                  </a:moveTo>
                  <a:cubicBezTo>
                    <a:pt x="50" y="21"/>
                    <a:pt x="62" y="9"/>
                    <a:pt x="74" y="0"/>
                  </a:cubicBezTo>
                  <a:cubicBezTo>
                    <a:pt x="32" y="10"/>
                    <a:pt x="0" y="31"/>
                    <a:pt x="1" y="100"/>
                  </a:cubicBezTo>
                  <a:cubicBezTo>
                    <a:pt x="1" y="132"/>
                    <a:pt x="23" y="166"/>
                    <a:pt x="52" y="194"/>
                  </a:cubicBezTo>
                  <a:cubicBezTo>
                    <a:pt x="52" y="194"/>
                    <a:pt x="52" y="194"/>
                    <a:pt x="52" y="194"/>
                  </a:cubicBezTo>
                  <a:cubicBezTo>
                    <a:pt x="29" y="143"/>
                    <a:pt x="18" y="77"/>
                    <a:pt x="40" y="38"/>
                  </a:cubicBezTo>
                  <a:close/>
                </a:path>
              </a:pathLst>
            </a:custGeom>
            <a:solidFill>
              <a:schemeClr val="accent2">
                <a:lumMod val="75000"/>
              </a:schemeClr>
            </a:solidFill>
            <a:ln>
              <a:noFill/>
            </a:ln>
            <a:effectLst/>
          </p:spPr>
          <p:txBody>
            <a:bodyPr anchor="ctr"/>
            <a:lstStyle/>
            <a:p>
              <a:pPr algn="ctr"/>
              <a:endParaRPr dirty="0">
                <a:latin typeface="+mn-lt"/>
                <a:ea typeface="+mn-ea"/>
                <a:cs typeface="+mn-ea"/>
                <a:sym typeface="+mn-lt"/>
              </a:endParaRPr>
            </a:p>
          </p:txBody>
        </p:sp>
        <p:sp>
          <p:nvSpPr>
            <p:cNvPr id="46" name="Freeform: Shape 28"/>
            <p:cNvSpPr>
              <a:spLocks/>
            </p:cNvSpPr>
            <p:nvPr/>
          </p:nvSpPr>
          <p:spPr bwMode="auto">
            <a:xfrm>
              <a:off x="5673863" y="2030451"/>
              <a:ext cx="344418" cy="418039"/>
            </a:xfrm>
            <a:custGeom>
              <a:avLst/>
              <a:gdLst>
                <a:gd name="T0" fmla="*/ 199 w 213"/>
                <a:gd name="T1" fmla="*/ 83 h 259"/>
                <a:gd name="T2" fmla="*/ 143 w 213"/>
                <a:gd name="T3" fmla="*/ 16 h 259"/>
                <a:gd name="T4" fmla="*/ 25 w 213"/>
                <a:gd name="T5" fmla="*/ 42 h 259"/>
                <a:gd name="T6" fmla="*/ 6 w 213"/>
                <a:gd name="T7" fmla="*/ 150 h 259"/>
                <a:gd name="T8" fmla="*/ 39 w 213"/>
                <a:gd name="T9" fmla="*/ 218 h 259"/>
                <a:gd name="T10" fmla="*/ 172 w 213"/>
                <a:gd name="T11" fmla="*/ 190 h 259"/>
                <a:gd name="T12" fmla="*/ 211 w 213"/>
                <a:gd name="T13" fmla="*/ 104 h 259"/>
                <a:gd name="T14" fmla="*/ 213 w 213"/>
                <a:gd name="T15" fmla="*/ 99 h 259"/>
                <a:gd name="T16" fmla="*/ 212 w 213"/>
                <a:gd name="T17" fmla="*/ 98 h 259"/>
                <a:gd name="T18" fmla="*/ 199 w 213"/>
                <a:gd name="T19" fmla="*/ 83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3" h="259">
                  <a:moveTo>
                    <a:pt x="199" y="83"/>
                  </a:moveTo>
                  <a:cubicBezTo>
                    <a:pt x="173" y="54"/>
                    <a:pt x="145" y="23"/>
                    <a:pt x="143" y="16"/>
                  </a:cubicBezTo>
                  <a:cubicBezTo>
                    <a:pt x="99" y="0"/>
                    <a:pt x="48" y="3"/>
                    <a:pt x="25" y="42"/>
                  </a:cubicBezTo>
                  <a:cubicBezTo>
                    <a:pt x="6" y="74"/>
                    <a:pt x="0" y="114"/>
                    <a:pt x="6" y="150"/>
                  </a:cubicBezTo>
                  <a:cubicBezTo>
                    <a:pt x="11" y="176"/>
                    <a:pt x="22" y="201"/>
                    <a:pt x="39" y="218"/>
                  </a:cubicBezTo>
                  <a:cubicBezTo>
                    <a:pt x="80" y="259"/>
                    <a:pt x="140" y="246"/>
                    <a:pt x="172" y="190"/>
                  </a:cubicBezTo>
                  <a:cubicBezTo>
                    <a:pt x="191" y="158"/>
                    <a:pt x="207" y="130"/>
                    <a:pt x="211" y="104"/>
                  </a:cubicBezTo>
                  <a:cubicBezTo>
                    <a:pt x="212" y="102"/>
                    <a:pt x="213" y="101"/>
                    <a:pt x="213" y="99"/>
                  </a:cubicBezTo>
                  <a:cubicBezTo>
                    <a:pt x="213" y="99"/>
                    <a:pt x="213" y="98"/>
                    <a:pt x="212" y="98"/>
                  </a:cubicBezTo>
                  <a:cubicBezTo>
                    <a:pt x="207" y="92"/>
                    <a:pt x="203" y="87"/>
                    <a:pt x="199" y="83"/>
                  </a:cubicBezTo>
                  <a:close/>
                </a:path>
              </a:pathLst>
            </a:custGeom>
            <a:solidFill>
              <a:schemeClr val="accent2"/>
            </a:solidFill>
            <a:ln>
              <a:noFill/>
            </a:ln>
            <a:effectLst/>
          </p:spPr>
          <p:txBody>
            <a:bodyPr anchor="ctr"/>
            <a:lstStyle/>
            <a:p>
              <a:pPr algn="ctr"/>
              <a:endParaRPr dirty="0">
                <a:latin typeface="+mn-lt"/>
                <a:ea typeface="+mn-ea"/>
                <a:cs typeface="+mn-ea"/>
                <a:sym typeface="+mn-lt"/>
              </a:endParaRPr>
            </a:p>
          </p:txBody>
        </p:sp>
        <p:sp>
          <p:nvSpPr>
            <p:cNvPr id="47" name="Freeform: Shape 29"/>
            <p:cNvSpPr>
              <a:spLocks/>
            </p:cNvSpPr>
            <p:nvPr/>
          </p:nvSpPr>
          <p:spPr bwMode="auto">
            <a:xfrm>
              <a:off x="5850156" y="1704325"/>
              <a:ext cx="327402" cy="456848"/>
            </a:xfrm>
            <a:custGeom>
              <a:avLst/>
              <a:gdLst>
                <a:gd name="T0" fmla="*/ 22 w 203"/>
                <a:gd name="T1" fmla="*/ 60 h 283"/>
                <a:gd name="T2" fmla="*/ 34 w 203"/>
                <a:gd name="T3" fmla="*/ 216 h 283"/>
                <a:gd name="T4" fmla="*/ 72 w 203"/>
                <a:gd name="T5" fmla="*/ 246 h 283"/>
                <a:gd name="T6" fmla="*/ 95 w 203"/>
                <a:gd name="T7" fmla="*/ 267 h 283"/>
                <a:gd name="T8" fmla="*/ 99 w 203"/>
                <a:gd name="T9" fmla="*/ 270 h 283"/>
                <a:gd name="T10" fmla="*/ 113 w 203"/>
                <a:gd name="T11" fmla="*/ 283 h 283"/>
                <a:gd name="T12" fmla="*/ 170 w 203"/>
                <a:gd name="T13" fmla="*/ 207 h 283"/>
                <a:gd name="T14" fmla="*/ 155 w 203"/>
                <a:gd name="T15" fmla="*/ 31 h 283"/>
                <a:gd name="T16" fmla="*/ 56 w 203"/>
                <a:gd name="T17" fmla="*/ 22 h 283"/>
                <a:gd name="T18" fmla="*/ 22 w 203"/>
                <a:gd name="T19" fmla="*/ 60 h 2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3" h="283">
                  <a:moveTo>
                    <a:pt x="22" y="60"/>
                  </a:moveTo>
                  <a:cubicBezTo>
                    <a:pt x="0" y="99"/>
                    <a:pt x="11" y="165"/>
                    <a:pt x="34" y="216"/>
                  </a:cubicBezTo>
                  <a:cubicBezTo>
                    <a:pt x="37" y="216"/>
                    <a:pt x="55" y="231"/>
                    <a:pt x="72" y="246"/>
                  </a:cubicBezTo>
                  <a:cubicBezTo>
                    <a:pt x="79" y="252"/>
                    <a:pt x="87" y="259"/>
                    <a:pt x="95" y="267"/>
                  </a:cubicBezTo>
                  <a:cubicBezTo>
                    <a:pt x="97" y="268"/>
                    <a:pt x="98" y="269"/>
                    <a:pt x="99" y="270"/>
                  </a:cubicBezTo>
                  <a:cubicBezTo>
                    <a:pt x="103" y="274"/>
                    <a:pt x="108" y="278"/>
                    <a:pt x="113" y="283"/>
                  </a:cubicBezTo>
                  <a:cubicBezTo>
                    <a:pt x="133" y="272"/>
                    <a:pt x="150" y="241"/>
                    <a:pt x="170" y="207"/>
                  </a:cubicBezTo>
                  <a:cubicBezTo>
                    <a:pt x="203" y="151"/>
                    <a:pt x="196" y="72"/>
                    <a:pt x="155" y="31"/>
                  </a:cubicBezTo>
                  <a:cubicBezTo>
                    <a:pt x="126" y="2"/>
                    <a:pt x="88" y="0"/>
                    <a:pt x="56" y="22"/>
                  </a:cubicBezTo>
                  <a:cubicBezTo>
                    <a:pt x="44" y="31"/>
                    <a:pt x="32" y="43"/>
                    <a:pt x="22" y="60"/>
                  </a:cubicBezTo>
                  <a:close/>
                </a:path>
              </a:pathLst>
            </a:custGeom>
            <a:solidFill>
              <a:schemeClr val="accent2"/>
            </a:solidFill>
            <a:ln>
              <a:noFill/>
            </a:ln>
            <a:effectLst/>
          </p:spPr>
          <p:txBody>
            <a:bodyPr anchor="ctr"/>
            <a:lstStyle/>
            <a:p>
              <a:pPr algn="ctr"/>
              <a:endParaRPr dirty="0">
                <a:latin typeface="+mn-lt"/>
                <a:ea typeface="+mn-ea"/>
                <a:cs typeface="+mn-ea"/>
                <a:sym typeface="+mn-lt"/>
              </a:endParaRPr>
            </a:p>
          </p:txBody>
        </p:sp>
        <p:sp>
          <p:nvSpPr>
            <p:cNvPr id="48" name="Freeform: Shape 30"/>
            <p:cNvSpPr>
              <a:spLocks/>
            </p:cNvSpPr>
            <p:nvPr/>
          </p:nvSpPr>
          <p:spPr bwMode="auto">
            <a:xfrm>
              <a:off x="5903249" y="2052919"/>
              <a:ext cx="616685" cy="633187"/>
            </a:xfrm>
            <a:custGeom>
              <a:avLst/>
              <a:gdLst>
                <a:gd name="T0" fmla="*/ 381 w 382"/>
                <a:gd name="T1" fmla="*/ 346 h 392"/>
                <a:gd name="T2" fmla="*/ 374 w 382"/>
                <a:gd name="T3" fmla="*/ 338 h 392"/>
                <a:gd name="T4" fmla="*/ 80 w 382"/>
                <a:gd name="T5" fmla="*/ 67 h 392"/>
                <a:gd name="T6" fmla="*/ 66 w 382"/>
                <a:gd name="T7" fmla="*/ 54 h 392"/>
                <a:gd name="T8" fmla="*/ 62 w 382"/>
                <a:gd name="T9" fmla="*/ 51 h 392"/>
                <a:gd name="T10" fmla="*/ 39 w 382"/>
                <a:gd name="T11" fmla="*/ 30 h 392"/>
                <a:gd name="T12" fmla="*/ 1 w 382"/>
                <a:gd name="T13" fmla="*/ 0 h 392"/>
                <a:gd name="T14" fmla="*/ 1 w 382"/>
                <a:gd name="T15" fmla="*/ 0 h 392"/>
                <a:gd name="T16" fmla="*/ 1 w 382"/>
                <a:gd name="T17" fmla="*/ 0 h 392"/>
                <a:gd name="T18" fmla="*/ 1 w 382"/>
                <a:gd name="T19" fmla="*/ 0 h 392"/>
                <a:gd name="T20" fmla="*/ 1 w 382"/>
                <a:gd name="T21" fmla="*/ 2 h 392"/>
                <a:gd name="T22" fmla="*/ 57 w 382"/>
                <a:gd name="T23" fmla="*/ 69 h 392"/>
                <a:gd name="T24" fmla="*/ 70 w 382"/>
                <a:gd name="T25" fmla="*/ 84 h 392"/>
                <a:gd name="T26" fmla="*/ 71 w 382"/>
                <a:gd name="T27" fmla="*/ 85 h 392"/>
                <a:gd name="T28" fmla="*/ 347 w 382"/>
                <a:gd name="T29" fmla="*/ 384 h 392"/>
                <a:gd name="T30" fmla="*/ 355 w 382"/>
                <a:gd name="T31" fmla="*/ 392 h 392"/>
                <a:gd name="T32" fmla="*/ 358 w 382"/>
                <a:gd name="T33" fmla="*/ 391 h 392"/>
                <a:gd name="T34" fmla="*/ 374 w 382"/>
                <a:gd name="T35" fmla="*/ 376 h 392"/>
                <a:gd name="T36" fmla="*/ 381 w 382"/>
                <a:gd name="T37" fmla="*/ 351 h 392"/>
                <a:gd name="T38" fmla="*/ 381 w 382"/>
                <a:gd name="T39" fmla="*/ 346 h 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82" h="392">
                  <a:moveTo>
                    <a:pt x="381" y="346"/>
                  </a:moveTo>
                  <a:cubicBezTo>
                    <a:pt x="381" y="346"/>
                    <a:pt x="379" y="343"/>
                    <a:pt x="374" y="338"/>
                  </a:cubicBezTo>
                  <a:cubicBezTo>
                    <a:pt x="337" y="304"/>
                    <a:pt x="177" y="154"/>
                    <a:pt x="80" y="67"/>
                  </a:cubicBezTo>
                  <a:cubicBezTo>
                    <a:pt x="75" y="62"/>
                    <a:pt x="70" y="58"/>
                    <a:pt x="66" y="54"/>
                  </a:cubicBezTo>
                  <a:cubicBezTo>
                    <a:pt x="65" y="53"/>
                    <a:pt x="64" y="52"/>
                    <a:pt x="62" y="51"/>
                  </a:cubicBezTo>
                  <a:cubicBezTo>
                    <a:pt x="54" y="43"/>
                    <a:pt x="46" y="36"/>
                    <a:pt x="39" y="30"/>
                  </a:cubicBezTo>
                  <a:cubicBezTo>
                    <a:pt x="22" y="15"/>
                    <a:pt x="4" y="0"/>
                    <a:pt x="1" y="0"/>
                  </a:cubicBezTo>
                  <a:cubicBezTo>
                    <a:pt x="1" y="0"/>
                    <a:pt x="1" y="0"/>
                    <a:pt x="1" y="0"/>
                  </a:cubicBezTo>
                  <a:cubicBezTo>
                    <a:pt x="1" y="0"/>
                    <a:pt x="1" y="0"/>
                    <a:pt x="1" y="0"/>
                  </a:cubicBezTo>
                  <a:cubicBezTo>
                    <a:pt x="1" y="0"/>
                    <a:pt x="1" y="0"/>
                    <a:pt x="1" y="0"/>
                  </a:cubicBezTo>
                  <a:cubicBezTo>
                    <a:pt x="0" y="0"/>
                    <a:pt x="1" y="1"/>
                    <a:pt x="1" y="2"/>
                  </a:cubicBezTo>
                  <a:cubicBezTo>
                    <a:pt x="3" y="9"/>
                    <a:pt x="31" y="40"/>
                    <a:pt x="57" y="69"/>
                  </a:cubicBezTo>
                  <a:cubicBezTo>
                    <a:pt x="61" y="73"/>
                    <a:pt x="65" y="78"/>
                    <a:pt x="70" y="84"/>
                  </a:cubicBezTo>
                  <a:cubicBezTo>
                    <a:pt x="71" y="84"/>
                    <a:pt x="71" y="85"/>
                    <a:pt x="71" y="85"/>
                  </a:cubicBezTo>
                  <a:cubicBezTo>
                    <a:pt x="162" y="186"/>
                    <a:pt x="312" y="347"/>
                    <a:pt x="347" y="384"/>
                  </a:cubicBezTo>
                  <a:cubicBezTo>
                    <a:pt x="352" y="389"/>
                    <a:pt x="355" y="392"/>
                    <a:pt x="355" y="392"/>
                  </a:cubicBezTo>
                  <a:cubicBezTo>
                    <a:pt x="355" y="392"/>
                    <a:pt x="356" y="392"/>
                    <a:pt x="358" y="391"/>
                  </a:cubicBezTo>
                  <a:cubicBezTo>
                    <a:pt x="362" y="390"/>
                    <a:pt x="367" y="386"/>
                    <a:pt x="374" y="376"/>
                  </a:cubicBezTo>
                  <a:cubicBezTo>
                    <a:pt x="380" y="365"/>
                    <a:pt x="381" y="356"/>
                    <a:pt x="381" y="351"/>
                  </a:cubicBezTo>
                  <a:cubicBezTo>
                    <a:pt x="382" y="348"/>
                    <a:pt x="381" y="346"/>
                    <a:pt x="381" y="346"/>
                  </a:cubicBezTo>
                  <a:close/>
                </a:path>
              </a:pathLst>
            </a:custGeom>
            <a:solidFill>
              <a:schemeClr val="tx1">
                <a:lumMod val="50000"/>
                <a:lumOff val="50000"/>
              </a:schemeClr>
            </a:solidFill>
            <a:ln>
              <a:noFill/>
            </a:ln>
            <a:effectLst/>
          </p:spPr>
          <p:txBody>
            <a:bodyPr anchor="ctr"/>
            <a:lstStyle/>
            <a:p>
              <a:pPr algn="ctr"/>
              <a:endParaRPr dirty="0">
                <a:latin typeface="+mn-lt"/>
                <a:ea typeface="+mn-ea"/>
                <a:cs typeface="+mn-ea"/>
                <a:sym typeface="+mn-lt"/>
              </a:endParaRPr>
            </a:p>
          </p:txBody>
        </p:sp>
      </p:grpSp>
      <p:grpSp>
        <p:nvGrpSpPr>
          <p:cNvPr id="58" name="组合 57"/>
          <p:cNvGrpSpPr/>
          <p:nvPr/>
        </p:nvGrpSpPr>
        <p:grpSpPr>
          <a:xfrm>
            <a:off x="4798277" y="1955778"/>
            <a:ext cx="1305422" cy="1329764"/>
            <a:chOff x="4955113" y="2072113"/>
            <a:chExt cx="1305422" cy="1329764"/>
          </a:xfrm>
        </p:grpSpPr>
        <p:sp>
          <p:nvSpPr>
            <p:cNvPr id="49" name="Freeform: Shape 32"/>
            <p:cNvSpPr>
              <a:spLocks/>
            </p:cNvSpPr>
            <p:nvPr/>
          </p:nvSpPr>
          <p:spPr bwMode="auto">
            <a:xfrm>
              <a:off x="6127837" y="3264429"/>
              <a:ext cx="132698" cy="137448"/>
            </a:xfrm>
            <a:custGeom>
              <a:avLst/>
              <a:gdLst>
                <a:gd name="T0" fmla="*/ 68 w 83"/>
                <a:gd name="T1" fmla="*/ 68 h 86"/>
                <a:gd name="T2" fmla="*/ 34 w 83"/>
                <a:gd name="T3" fmla="*/ 30 h 86"/>
                <a:gd name="T4" fmla="*/ 16 w 83"/>
                <a:gd name="T5" fmla="*/ 10 h 86"/>
                <a:gd name="T6" fmla="*/ 6 w 83"/>
                <a:gd name="T7" fmla="*/ 0 h 86"/>
                <a:gd name="T8" fmla="*/ 3 w 83"/>
                <a:gd name="T9" fmla="*/ 5 h 86"/>
                <a:gd name="T10" fmla="*/ 0 w 83"/>
                <a:gd name="T11" fmla="*/ 11 h 86"/>
                <a:gd name="T12" fmla="*/ 9 w 83"/>
                <a:gd name="T13" fmla="*/ 21 h 86"/>
                <a:gd name="T14" fmla="*/ 29 w 83"/>
                <a:gd name="T15" fmla="*/ 39 h 86"/>
                <a:gd name="T16" fmla="*/ 66 w 83"/>
                <a:gd name="T17" fmla="*/ 72 h 86"/>
                <a:gd name="T18" fmla="*/ 83 w 83"/>
                <a:gd name="T19" fmla="*/ 86 h 86"/>
                <a:gd name="T20" fmla="*/ 83 w 83"/>
                <a:gd name="T21" fmla="*/ 85 h 86"/>
                <a:gd name="T22" fmla="*/ 68 w 83"/>
                <a:gd name="T23" fmla="*/ 68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3" h="86">
                  <a:moveTo>
                    <a:pt x="68" y="68"/>
                  </a:moveTo>
                  <a:cubicBezTo>
                    <a:pt x="59" y="57"/>
                    <a:pt x="46" y="44"/>
                    <a:pt x="34" y="30"/>
                  </a:cubicBezTo>
                  <a:cubicBezTo>
                    <a:pt x="28" y="23"/>
                    <a:pt x="22" y="16"/>
                    <a:pt x="16" y="10"/>
                  </a:cubicBezTo>
                  <a:cubicBezTo>
                    <a:pt x="13" y="6"/>
                    <a:pt x="9" y="3"/>
                    <a:pt x="6" y="0"/>
                  </a:cubicBezTo>
                  <a:cubicBezTo>
                    <a:pt x="5" y="2"/>
                    <a:pt x="4" y="4"/>
                    <a:pt x="3" y="5"/>
                  </a:cubicBezTo>
                  <a:cubicBezTo>
                    <a:pt x="2" y="7"/>
                    <a:pt x="1" y="9"/>
                    <a:pt x="0" y="11"/>
                  </a:cubicBezTo>
                  <a:cubicBezTo>
                    <a:pt x="3" y="14"/>
                    <a:pt x="6" y="18"/>
                    <a:pt x="9" y="21"/>
                  </a:cubicBezTo>
                  <a:cubicBezTo>
                    <a:pt x="15" y="27"/>
                    <a:pt x="22" y="33"/>
                    <a:pt x="29" y="39"/>
                  </a:cubicBezTo>
                  <a:cubicBezTo>
                    <a:pt x="42" y="51"/>
                    <a:pt x="56" y="63"/>
                    <a:pt x="66" y="72"/>
                  </a:cubicBezTo>
                  <a:cubicBezTo>
                    <a:pt x="76" y="81"/>
                    <a:pt x="83" y="86"/>
                    <a:pt x="83" y="86"/>
                  </a:cubicBezTo>
                  <a:cubicBezTo>
                    <a:pt x="83" y="85"/>
                    <a:pt x="83" y="85"/>
                    <a:pt x="83" y="85"/>
                  </a:cubicBezTo>
                  <a:cubicBezTo>
                    <a:pt x="83" y="85"/>
                    <a:pt x="77" y="78"/>
                    <a:pt x="68" y="68"/>
                  </a:cubicBezTo>
                  <a:close/>
                </a:path>
              </a:pathLst>
            </a:custGeom>
            <a:solidFill>
              <a:srgbClr val="B1B1B1"/>
            </a:solidFill>
            <a:ln>
              <a:noFill/>
            </a:ln>
            <a:effectLst/>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50" name="Freeform: Shape 33"/>
            <p:cNvSpPr>
              <a:spLocks/>
            </p:cNvSpPr>
            <p:nvPr/>
          </p:nvSpPr>
          <p:spPr bwMode="auto">
            <a:xfrm>
              <a:off x="5826069" y="2938325"/>
              <a:ext cx="332081" cy="383374"/>
            </a:xfrm>
            <a:custGeom>
              <a:avLst/>
              <a:gdLst>
                <a:gd name="T0" fmla="*/ 204 w 208"/>
                <a:gd name="T1" fmla="*/ 156 h 240"/>
                <a:gd name="T2" fmla="*/ 48 w 208"/>
                <a:gd name="T3" fmla="*/ 0 h 240"/>
                <a:gd name="T4" fmla="*/ 48 w 208"/>
                <a:gd name="T5" fmla="*/ 0 h 240"/>
                <a:gd name="T6" fmla="*/ 35 w 208"/>
                <a:gd name="T7" fmla="*/ 53 h 240"/>
                <a:gd name="T8" fmla="*/ 0 w 208"/>
                <a:gd name="T9" fmla="*/ 84 h 240"/>
                <a:gd name="T10" fmla="*/ 156 w 208"/>
                <a:gd name="T11" fmla="*/ 240 h 240"/>
                <a:gd name="T12" fmla="*/ 189 w 208"/>
                <a:gd name="T13" fmla="*/ 215 h 240"/>
                <a:gd name="T14" fmla="*/ 192 w 208"/>
                <a:gd name="T15" fmla="*/ 209 h 240"/>
                <a:gd name="T16" fmla="*/ 195 w 208"/>
                <a:gd name="T17" fmla="*/ 204 h 240"/>
                <a:gd name="T18" fmla="*/ 204 w 208"/>
                <a:gd name="T19" fmla="*/ 156 h 2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8" h="240">
                  <a:moveTo>
                    <a:pt x="204" y="156"/>
                  </a:moveTo>
                  <a:cubicBezTo>
                    <a:pt x="48" y="0"/>
                    <a:pt x="48" y="0"/>
                    <a:pt x="48" y="0"/>
                  </a:cubicBezTo>
                  <a:cubicBezTo>
                    <a:pt x="48" y="0"/>
                    <a:pt x="48" y="0"/>
                    <a:pt x="48" y="0"/>
                  </a:cubicBezTo>
                  <a:cubicBezTo>
                    <a:pt x="54" y="6"/>
                    <a:pt x="48" y="30"/>
                    <a:pt x="35" y="53"/>
                  </a:cubicBezTo>
                  <a:cubicBezTo>
                    <a:pt x="22" y="75"/>
                    <a:pt x="7" y="89"/>
                    <a:pt x="0" y="84"/>
                  </a:cubicBezTo>
                  <a:cubicBezTo>
                    <a:pt x="156" y="240"/>
                    <a:pt x="156" y="240"/>
                    <a:pt x="156" y="240"/>
                  </a:cubicBezTo>
                  <a:cubicBezTo>
                    <a:pt x="156" y="240"/>
                    <a:pt x="173" y="237"/>
                    <a:pt x="189" y="215"/>
                  </a:cubicBezTo>
                  <a:cubicBezTo>
                    <a:pt x="190" y="213"/>
                    <a:pt x="191" y="211"/>
                    <a:pt x="192" y="209"/>
                  </a:cubicBezTo>
                  <a:cubicBezTo>
                    <a:pt x="193" y="208"/>
                    <a:pt x="194" y="206"/>
                    <a:pt x="195" y="204"/>
                  </a:cubicBezTo>
                  <a:cubicBezTo>
                    <a:pt x="208" y="179"/>
                    <a:pt x="204" y="156"/>
                    <a:pt x="204" y="156"/>
                  </a:cubicBezTo>
                  <a:close/>
                </a:path>
              </a:pathLst>
            </a:custGeom>
            <a:solidFill>
              <a:schemeClr val="tx1">
                <a:lumMod val="75000"/>
                <a:lumOff val="25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51" name="Freeform: Shape 34"/>
            <p:cNvSpPr>
              <a:spLocks/>
            </p:cNvSpPr>
            <p:nvPr/>
          </p:nvSpPr>
          <p:spPr bwMode="auto">
            <a:xfrm>
              <a:off x="5819333" y="2932261"/>
              <a:ext cx="92956" cy="148229"/>
            </a:xfrm>
            <a:custGeom>
              <a:avLst/>
              <a:gdLst>
                <a:gd name="T0" fmla="*/ 52 w 58"/>
                <a:gd name="T1" fmla="*/ 4 h 93"/>
                <a:gd name="T2" fmla="*/ 32 w 58"/>
                <a:gd name="T3" fmla="*/ 13 h 93"/>
                <a:gd name="T4" fmla="*/ 39 w 58"/>
                <a:gd name="T5" fmla="*/ 21 h 93"/>
                <a:gd name="T6" fmla="*/ 39 w 58"/>
                <a:gd name="T7" fmla="*/ 26 h 93"/>
                <a:gd name="T8" fmla="*/ 32 w 58"/>
                <a:gd name="T9" fmla="*/ 51 h 93"/>
                <a:gd name="T10" fmla="*/ 16 w 58"/>
                <a:gd name="T11" fmla="*/ 66 h 93"/>
                <a:gd name="T12" fmla="*/ 13 w 58"/>
                <a:gd name="T13" fmla="*/ 67 h 93"/>
                <a:gd name="T14" fmla="*/ 5 w 58"/>
                <a:gd name="T15" fmla="*/ 59 h 93"/>
                <a:gd name="T16" fmla="*/ 4 w 58"/>
                <a:gd name="T17" fmla="*/ 87 h 93"/>
                <a:gd name="T18" fmla="*/ 4 w 58"/>
                <a:gd name="T19" fmla="*/ 88 h 93"/>
                <a:gd name="T20" fmla="*/ 39 w 58"/>
                <a:gd name="T21" fmla="*/ 57 h 93"/>
                <a:gd name="T22" fmla="*/ 52 w 58"/>
                <a:gd name="T23" fmla="*/ 4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8" h="93">
                  <a:moveTo>
                    <a:pt x="52" y="4"/>
                  </a:moveTo>
                  <a:cubicBezTo>
                    <a:pt x="48" y="0"/>
                    <a:pt x="40" y="4"/>
                    <a:pt x="32" y="13"/>
                  </a:cubicBezTo>
                  <a:cubicBezTo>
                    <a:pt x="37" y="18"/>
                    <a:pt x="39" y="21"/>
                    <a:pt x="39" y="21"/>
                  </a:cubicBezTo>
                  <a:cubicBezTo>
                    <a:pt x="39" y="21"/>
                    <a:pt x="40" y="23"/>
                    <a:pt x="39" y="26"/>
                  </a:cubicBezTo>
                  <a:cubicBezTo>
                    <a:pt x="39" y="31"/>
                    <a:pt x="38" y="40"/>
                    <a:pt x="32" y="51"/>
                  </a:cubicBezTo>
                  <a:cubicBezTo>
                    <a:pt x="25" y="61"/>
                    <a:pt x="20" y="65"/>
                    <a:pt x="16" y="66"/>
                  </a:cubicBezTo>
                  <a:cubicBezTo>
                    <a:pt x="14" y="67"/>
                    <a:pt x="13" y="67"/>
                    <a:pt x="13" y="67"/>
                  </a:cubicBezTo>
                  <a:cubicBezTo>
                    <a:pt x="13" y="67"/>
                    <a:pt x="10" y="64"/>
                    <a:pt x="5" y="59"/>
                  </a:cubicBezTo>
                  <a:cubicBezTo>
                    <a:pt x="1" y="72"/>
                    <a:pt x="0" y="83"/>
                    <a:pt x="4" y="87"/>
                  </a:cubicBezTo>
                  <a:cubicBezTo>
                    <a:pt x="4" y="88"/>
                    <a:pt x="4" y="88"/>
                    <a:pt x="4" y="88"/>
                  </a:cubicBezTo>
                  <a:cubicBezTo>
                    <a:pt x="11" y="93"/>
                    <a:pt x="26" y="79"/>
                    <a:pt x="39" y="57"/>
                  </a:cubicBezTo>
                  <a:cubicBezTo>
                    <a:pt x="52" y="34"/>
                    <a:pt x="58" y="10"/>
                    <a:pt x="52" y="4"/>
                  </a:cubicBezTo>
                  <a:close/>
                </a:path>
              </a:pathLst>
            </a:custGeom>
            <a:solidFill>
              <a:srgbClr val="B1B1B1"/>
            </a:solidFill>
            <a:ln>
              <a:noFill/>
            </a:ln>
            <a:effectLst/>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52" name="Freeform: Shape 35"/>
            <p:cNvSpPr>
              <a:spLocks/>
            </p:cNvSpPr>
            <p:nvPr/>
          </p:nvSpPr>
          <p:spPr bwMode="auto">
            <a:xfrm>
              <a:off x="4955113" y="2355515"/>
              <a:ext cx="319956" cy="274898"/>
            </a:xfrm>
            <a:custGeom>
              <a:avLst/>
              <a:gdLst>
                <a:gd name="T0" fmla="*/ 82 w 200"/>
                <a:gd name="T1" fmla="*/ 64 h 172"/>
                <a:gd name="T2" fmla="*/ 200 w 200"/>
                <a:gd name="T3" fmla="*/ 38 h 172"/>
                <a:gd name="T4" fmla="*/ 200 w 200"/>
                <a:gd name="T5" fmla="*/ 36 h 172"/>
                <a:gd name="T6" fmla="*/ 73 w 200"/>
                <a:gd name="T7" fmla="*/ 14 h 172"/>
                <a:gd name="T8" fmla="*/ 8 w 200"/>
                <a:gd name="T9" fmla="*/ 126 h 172"/>
                <a:gd name="T10" fmla="*/ 63 w 200"/>
                <a:gd name="T11" fmla="*/ 172 h 172"/>
                <a:gd name="T12" fmla="*/ 82 w 200"/>
                <a:gd name="T13" fmla="*/ 64 h 172"/>
              </a:gdLst>
              <a:ahLst/>
              <a:cxnLst>
                <a:cxn ang="0">
                  <a:pos x="T0" y="T1"/>
                </a:cxn>
                <a:cxn ang="0">
                  <a:pos x="T2" y="T3"/>
                </a:cxn>
                <a:cxn ang="0">
                  <a:pos x="T4" y="T5"/>
                </a:cxn>
                <a:cxn ang="0">
                  <a:pos x="T6" y="T7"/>
                </a:cxn>
                <a:cxn ang="0">
                  <a:pos x="T8" y="T9"/>
                </a:cxn>
                <a:cxn ang="0">
                  <a:pos x="T10" y="T11"/>
                </a:cxn>
                <a:cxn ang="0">
                  <a:pos x="T12" y="T13"/>
                </a:cxn>
              </a:cxnLst>
              <a:rect l="0" t="0" r="r" b="b"/>
              <a:pathLst>
                <a:path w="200" h="172">
                  <a:moveTo>
                    <a:pt x="82" y="64"/>
                  </a:moveTo>
                  <a:cubicBezTo>
                    <a:pt x="105" y="25"/>
                    <a:pt x="156" y="22"/>
                    <a:pt x="200" y="38"/>
                  </a:cubicBezTo>
                  <a:cubicBezTo>
                    <a:pt x="200" y="37"/>
                    <a:pt x="199" y="36"/>
                    <a:pt x="200" y="36"/>
                  </a:cubicBezTo>
                  <a:cubicBezTo>
                    <a:pt x="159" y="13"/>
                    <a:pt x="108" y="0"/>
                    <a:pt x="73" y="14"/>
                  </a:cubicBezTo>
                  <a:cubicBezTo>
                    <a:pt x="5" y="41"/>
                    <a:pt x="0" y="80"/>
                    <a:pt x="8" y="126"/>
                  </a:cubicBezTo>
                  <a:cubicBezTo>
                    <a:pt x="13" y="151"/>
                    <a:pt x="34" y="167"/>
                    <a:pt x="63" y="172"/>
                  </a:cubicBezTo>
                  <a:cubicBezTo>
                    <a:pt x="57" y="136"/>
                    <a:pt x="63" y="96"/>
                    <a:pt x="82" y="64"/>
                  </a:cubicBezTo>
                  <a:close/>
                </a:path>
              </a:pathLst>
            </a:custGeom>
            <a:solidFill>
              <a:schemeClr val="accent1">
                <a:lumMod val="75000"/>
              </a:schemeClr>
            </a:solidFill>
            <a:ln>
              <a:noFill/>
            </a:ln>
            <a:effectLst/>
          </p:spPr>
          <p:txBody>
            <a:bodyPr anchor="ctr"/>
            <a:lstStyle/>
            <a:p>
              <a:pPr algn="ctr"/>
              <a:endParaRPr dirty="0">
                <a:latin typeface="+mn-lt"/>
                <a:ea typeface="+mn-ea"/>
                <a:cs typeface="+mn-ea"/>
                <a:sym typeface="+mn-lt"/>
              </a:endParaRPr>
            </a:p>
          </p:txBody>
        </p:sp>
        <p:sp>
          <p:nvSpPr>
            <p:cNvPr id="53" name="Freeform: Shape 36"/>
            <p:cNvSpPr>
              <a:spLocks/>
            </p:cNvSpPr>
            <p:nvPr/>
          </p:nvSpPr>
          <p:spPr bwMode="auto">
            <a:xfrm>
              <a:off x="5191544" y="2102851"/>
              <a:ext cx="118552" cy="309934"/>
            </a:xfrm>
            <a:custGeom>
              <a:avLst/>
              <a:gdLst>
                <a:gd name="T0" fmla="*/ 40 w 74"/>
                <a:gd name="T1" fmla="*/ 38 h 194"/>
                <a:gd name="T2" fmla="*/ 74 w 74"/>
                <a:gd name="T3" fmla="*/ 0 h 194"/>
                <a:gd name="T4" fmla="*/ 1 w 74"/>
                <a:gd name="T5" fmla="*/ 100 h 194"/>
                <a:gd name="T6" fmla="*/ 52 w 74"/>
                <a:gd name="T7" fmla="*/ 194 h 194"/>
                <a:gd name="T8" fmla="*/ 52 w 74"/>
                <a:gd name="T9" fmla="*/ 194 h 194"/>
                <a:gd name="T10" fmla="*/ 40 w 74"/>
                <a:gd name="T11" fmla="*/ 38 h 194"/>
              </a:gdLst>
              <a:ahLst/>
              <a:cxnLst>
                <a:cxn ang="0">
                  <a:pos x="T0" y="T1"/>
                </a:cxn>
                <a:cxn ang="0">
                  <a:pos x="T2" y="T3"/>
                </a:cxn>
                <a:cxn ang="0">
                  <a:pos x="T4" y="T5"/>
                </a:cxn>
                <a:cxn ang="0">
                  <a:pos x="T6" y="T7"/>
                </a:cxn>
                <a:cxn ang="0">
                  <a:pos x="T8" y="T9"/>
                </a:cxn>
                <a:cxn ang="0">
                  <a:pos x="T10" y="T11"/>
                </a:cxn>
              </a:cxnLst>
              <a:rect l="0" t="0" r="r" b="b"/>
              <a:pathLst>
                <a:path w="74" h="194">
                  <a:moveTo>
                    <a:pt x="40" y="38"/>
                  </a:moveTo>
                  <a:cubicBezTo>
                    <a:pt x="50" y="21"/>
                    <a:pt x="62" y="9"/>
                    <a:pt x="74" y="0"/>
                  </a:cubicBezTo>
                  <a:cubicBezTo>
                    <a:pt x="32" y="10"/>
                    <a:pt x="0" y="31"/>
                    <a:pt x="1" y="100"/>
                  </a:cubicBezTo>
                  <a:cubicBezTo>
                    <a:pt x="1" y="132"/>
                    <a:pt x="23" y="166"/>
                    <a:pt x="52" y="194"/>
                  </a:cubicBezTo>
                  <a:cubicBezTo>
                    <a:pt x="52" y="194"/>
                    <a:pt x="52" y="194"/>
                    <a:pt x="52" y="194"/>
                  </a:cubicBezTo>
                  <a:cubicBezTo>
                    <a:pt x="29" y="143"/>
                    <a:pt x="18" y="77"/>
                    <a:pt x="40" y="38"/>
                  </a:cubicBezTo>
                  <a:close/>
                </a:path>
              </a:pathLst>
            </a:custGeom>
            <a:solidFill>
              <a:schemeClr val="accent1">
                <a:lumMod val="75000"/>
              </a:schemeClr>
            </a:solidFill>
            <a:ln>
              <a:noFill/>
            </a:ln>
            <a:effectLst/>
          </p:spPr>
          <p:txBody>
            <a:bodyPr anchor="ctr"/>
            <a:lstStyle/>
            <a:p>
              <a:pPr algn="ctr"/>
              <a:endParaRPr dirty="0">
                <a:latin typeface="+mn-lt"/>
                <a:ea typeface="+mn-ea"/>
                <a:cs typeface="+mn-ea"/>
                <a:sym typeface="+mn-lt"/>
              </a:endParaRPr>
            </a:p>
          </p:txBody>
        </p:sp>
        <p:sp>
          <p:nvSpPr>
            <p:cNvPr id="54" name="Freeform: Shape 37"/>
            <p:cNvSpPr>
              <a:spLocks/>
            </p:cNvSpPr>
            <p:nvPr/>
          </p:nvSpPr>
          <p:spPr bwMode="auto">
            <a:xfrm>
              <a:off x="5046049" y="2381958"/>
              <a:ext cx="340838" cy="413694"/>
            </a:xfrm>
            <a:custGeom>
              <a:avLst/>
              <a:gdLst>
                <a:gd name="T0" fmla="*/ 199 w 213"/>
                <a:gd name="T1" fmla="*/ 83 h 259"/>
                <a:gd name="T2" fmla="*/ 143 w 213"/>
                <a:gd name="T3" fmla="*/ 16 h 259"/>
                <a:gd name="T4" fmla="*/ 25 w 213"/>
                <a:gd name="T5" fmla="*/ 42 h 259"/>
                <a:gd name="T6" fmla="*/ 6 w 213"/>
                <a:gd name="T7" fmla="*/ 150 h 259"/>
                <a:gd name="T8" fmla="*/ 39 w 213"/>
                <a:gd name="T9" fmla="*/ 218 h 259"/>
                <a:gd name="T10" fmla="*/ 172 w 213"/>
                <a:gd name="T11" fmla="*/ 190 h 259"/>
                <a:gd name="T12" fmla="*/ 211 w 213"/>
                <a:gd name="T13" fmla="*/ 104 h 259"/>
                <a:gd name="T14" fmla="*/ 213 w 213"/>
                <a:gd name="T15" fmla="*/ 99 h 259"/>
                <a:gd name="T16" fmla="*/ 212 w 213"/>
                <a:gd name="T17" fmla="*/ 98 h 259"/>
                <a:gd name="T18" fmla="*/ 199 w 213"/>
                <a:gd name="T19" fmla="*/ 83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3" h="259">
                  <a:moveTo>
                    <a:pt x="199" y="83"/>
                  </a:moveTo>
                  <a:cubicBezTo>
                    <a:pt x="173" y="54"/>
                    <a:pt x="145" y="23"/>
                    <a:pt x="143" y="16"/>
                  </a:cubicBezTo>
                  <a:cubicBezTo>
                    <a:pt x="99" y="0"/>
                    <a:pt x="48" y="3"/>
                    <a:pt x="25" y="42"/>
                  </a:cubicBezTo>
                  <a:cubicBezTo>
                    <a:pt x="6" y="74"/>
                    <a:pt x="0" y="114"/>
                    <a:pt x="6" y="150"/>
                  </a:cubicBezTo>
                  <a:cubicBezTo>
                    <a:pt x="11" y="176"/>
                    <a:pt x="22" y="201"/>
                    <a:pt x="39" y="218"/>
                  </a:cubicBezTo>
                  <a:cubicBezTo>
                    <a:pt x="80" y="259"/>
                    <a:pt x="140" y="246"/>
                    <a:pt x="172" y="190"/>
                  </a:cubicBezTo>
                  <a:cubicBezTo>
                    <a:pt x="191" y="158"/>
                    <a:pt x="207" y="130"/>
                    <a:pt x="211" y="104"/>
                  </a:cubicBezTo>
                  <a:cubicBezTo>
                    <a:pt x="212" y="102"/>
                    <a:pt x="213" y="101"/>
                    <a:pt x="213" y="99"/>
                  </a:cubicBezTo>
                  <a:cubicBezTo>
                    <a:pt x="213" y="99"/>
                    <a:pt x="213" y="98"/>
                    <a:pt x="212" y="98"/>
                  </a:cubicBezTo>
                  <a:cubicBezTo>
                    <a:pt x="207" y="92"/>
                    <a:pt x="203" y="87"/>
                    <a:pt x="199" y="83"/>
                  </a:cubicBezTo>
                  <a:close/>
                </a:path>
              </a:pathLst>
            </a:custGeom>
            <a:solidFill>
              <a:schemeClr val="accent1"/>
            </a:solidFill>
            <a:ln>
              <a:noFill/>
            </a:ln>
            <a:effectLst/>
          </p:spPr>
          <p:txBody>
            <a:bodyPr anchor="ctr"/>
            <a:lstStyle/>
            <a:p>
              <a:pPr algn="ctr"/>
              <a:endParaRPr dirty="0">
                <a:latin typeface="+mn-lt"/>
                <a:ea typeface="+mn-ea"/>
                <a:cs typeface="+mn-ea"/>
                <a:sym typeface="+mn-lt"/>
              </a:endParaRPr>
            </a:p>
          </p:txBody>
        </p:sp>
        <p:sp>
          <p:nvSpPr>
            <p:cNvPr id="55" name="Freeform: Shape 38"/>
            <p:cNvSpPr>
              <a:spLocks/>
            </p:cNvSpPr>
            <p:nvPr/>
          </p:nvSpPr>
          <p:spPr bwMode="auto">
            <a:xfrm>
              <a:off x="5216213" y="2072113"/>
              <a:ext cx="323998" cy="452099"/>
            </a:xfrm>
            <a:custGeom>
              <a:avLst/>
              <a:gdLst>
                <a:gd name="T0" fmla="*/ 22 w 203"/>
                <a:gd name="T1" fmla="*/ 60 h 283"/>
                <a:gd name="T2" fmla="*/ 34 w 203"/>
                <a:gd name="T3" fmla="*/ 216 h 283"/>
                <a:gd name="T4" fmla="*/ 72 w 203"/>
                <a:gd name="T5" fmla="*/ 246 h 283"/>
                <a:gd name="T6" fmla="*/ 95 w 203"/>
                <a:gd name="T7" fmla="*/ 267 h 283"/>
                <a:gd name="T8" fmla="*/ 99 w 203"/>
                <a:gd name="T9" fmla="*/ 270 h 283"/>
                <a:gd name="T10" fmla="*/ 113 w 203"/>
                <a:gd name="T11" fmla="*/ 283 h 283"/>
                <a:gd name="T12" fmla="*/ 170 w 203"/>
                <a:gd name="T13" fmla="*/ 207 h 283"/>
                <a:gd name="T14" fmla="*/ 155 w 203"/>
                <a:gd name="T15" fmla="*/ 31 h 283"/>
                <a:gd name="T16" fmla="*/ 56 w 203"/>
                <a:gd name="T17" fmla="*/ 22 h 283"/>
                <a:gd name="T18" fmla="*/ 22 w 203"/>
                <a:gd name="T19" fmla="*/ 60 h 2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3" h="283">
                  <a:moveTo>
                    <a:pt x="22" y="60"/>
                  </a:moveTo>
                  <a:cubicBezTo>
                    <a:pt x="0" y="99"/>
                    <a:pt x="11" y="165"/>
                    <a:pt x="34" y="216"/>
                  </a:cubicBezTo>
                  <a:cubicBezTo>
                    <a:pt x="37" y="216"/>
                    <a:pt x="55" y="231"/>
                    <a:pt x="72" y="246"/>
                  </a:cubicBezTo>
                  <a:cubicBezTo>
                    <a:pt x="79" y="252"/>
                    <a:pt x="87" y="259"/>
                    <a:pt x="95" y="267"/>
                  </a:cubicBezTo>
                  <a:cubicBezTo>
                    <a:pt x="97" y="268"/>
                    <a:pt x="98" y="269"/>
                    <a:pt x="99" y="270"/>
                  </a:cubicBezTo>
                  <a:cubicBezTo>
                    <a:pt x="103" y="274"/>
                    <a:pt x="108" y="278"/>
                    <a:pt x="113" y="283"/>
                  </a:cubicBezTo>
                  <a:cubicBezTo>
                    <a:pt x="133" y="272"/>
                    <a:pt x="150" y="241"/>
                    <a:pt x="170" y="207"/>
                  </a:cubicBezTo>
                  <a:cubicBezTo>
                    <a:pt x="203" y="151"/>
                    <a:pt x="196" y="72"/>
                    <a:pt x="155" y="31"/>
                  </a:cubicBezTo>
                  <a:cubicBezTo>
                    <a:pt x="126" y="2"/>
                    <a:pt x="88" y="0"/>
                    <a:pt x="56" y="22"/>
                  </a:cubicBezTo>
                  <a:cubicBezTo>
                    <a:pt x="44" y="31"/>
                    <a:pt x="32" y="43"/>
                    <a:pt x="22" y="60"/>
                  </a:cubicBezTo>
                  <a:close/>
                </a:path>
              </a:pathLst>
            </a:custGeom>
            <a:solidFill>
              <a:schemeClr val="accent1"/>
            </a:solidFill>
            <a:ln>
              <a:noFill/>
            </a:ln>
            <a:effectLst/>
          </p:spPr>
          <p:txBody>
            <a:bodyPr anchor="ctr"/>
            <a:lstStyle/>
            <a:p>
              <a:pPr algn="ctr"/>
              <a:endParaRPr dirty="0">
                <a:latin typeface="+mn-lt"/>
                <a:ea typeface="+mn-ea"/>
                <a:cs typeface="+mn-ea"/>
                <a:sym typeface="+mn-lt"/>
              </a:endParaRPr>
            </a:p>
          </p:txBody>
        </p:sp>
        <p:sp>
          <p:nvSpPr>
            <p:cNvPr id="56" name="Freeform: Shape 39"/>
            <p:cNvSpPr>
              <a:spLocks/>
            </p:cNvSpPr>
            <p:nvPr/>
          </p:nvSpPr>
          <p:spPr bwMode="auto">
            <a:xfrm>
              <a:off x="5273049" y="2412785"/>
              <a:ext cx="610274" cy="626605"/>
            </a:xfrm>
            <a:custGeom>
              <a:avLst/>
              <a:gdLst>
                <a:gd name="T0" fmla="*/ 381 w 382"/>
                <a:gd name="T1" fmla="*/ 346 h 392"/>
                <a:gd name="T2" fmla="*/ 374 w 382"/>
                <a:gd name="T3" fmla="*/ 338 h 392"/>
                <a:gd name="T4" fmla="*/ 80 w 382"/>
                <a:gd name="T5" fmla="*/ 67 h 392"/>
                <a:gd name="T6" fmla="*/ 66 w 382"/>
                <a:gd name="T7" fmla="*/ 54 h 392"/>
                <a:gd name="T8" fmla="*/ 62 w 382"/>
                <a:gd name="T9" fmla="*/ 51 h 392"/>
                <a:gd name="T10" fmla="*/ 39 w 382"/>
                <a:gd name="T11" fmla="*/ 30 h 392"/>
                <a:gd name="T12" fmla="*/ 1 w 382"/>
                <a:gd name="T13" fmla="*/ 0 h 392"/>
                <a:gd name="T14" fmla="*/ 1 w 382"/>
                <a:gd name="T15" fmla="*/ 0 h 392"/>
                <a:gd name="T16" fmla="*/ 1 w 382"/>
                <a:gd name="T17" fmla="*/ 0 h 392"/>
                <a:gd name="T18" fmla="*/ 1 w 382"/>
                <a:gd name="T19" fmla="*/ 0 h 392"/>
                <a:gd name="T20" fmla="*/ 1 w 382"/>
                <a:gd name="T21" fmla="*/ 2 h 392"/>
                <a:gd name="T22" fmla="*/ 57 w 382"/>
                <a:gd name="T23" fmla="*/ 69 h 392"/>
                <a:gd name="T24" fmla="*/ 70 w 382"/>
                <a:gd name="T25" fmla="*/ 84 h 392"/>
                <a:gd name="T26" fmla="*/ 71 w 382"/>
                <a:gd name="T27" fmla="*/ 85 h 392"/>
                <a:gd name="T28" fmla="*/ 347 w 382"/>
                <a:gd name="T29" fmla="*/ 384 h 392"/>
                <a:gd name="T30" fmla="*/ 355 w 382"/>
                <a:gd name="T31" fmla="*/ 392 h 392"/>
                <a:gd name="T32" fmla="*/ 358 w 382"/>
                <a:gd name="T33" fmla="*/ 391 h 392"/>
                <a:gd name="T34" fmla="*/ 374 w 382"/>
                <a:gd name="T35" fmla="*/ 376 h 392"/>
                <a:gd name="T36" fmla="*/ 381 w 382"/>
                <a:gd name="T37" fmla="*/ 351 h 392"/>
                <a:gd name="T38" fmla="*/ 381 w 382"/>
                <a:gd name="T39" fmla="*/ 346 h 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82" h="392">
                  <a:moveTo>
                    <a:pt x="381" y="346"/>
                  </a:moveTo>
                  <a:cubicBezTo>
                    <a:pt x="381" y="346"/>
                    <a:pt x="379" y="343"/>
                    <a:pt x="374" y="338"/>
                  </a:cubicBezTo>
                  <a:cubicBezTo>
                    <a:pt x="337" y="304"/>
                    <a:pt x="177" y="154"/>
                    <a:pt x="80" y="67"/>
                  </a:cubicBezTo>
                  <a:cubicBezTo>
                    <a:pt x="75" y="62"/>
                    <a:pt x="70" y="58"/>
                    <a:pt x="66" y="54"/>
                  </a:cubicBezTo>
                  <a:cubicBezTo>
                    <a:pt x="65" y="53"/>
                    <a:pt x="64" y="52"/>
                    <a:pt x="62" y="51"/>
                  </a:cubicBezTo>
                  <a:cubicBezTo>
                    <a:pt x="54" y="43"/>
                    <a:pt x="46" y="36"/>
                    <a:pt x="39" y="30"/>
                  </a:cubicBezTo>
                  <a:cubicBezTo>
                    <a:pt x="22" y="15"/>
                    <a:pt x="4" y="0"/>
                    <a:pt x="1" y="0"/>
                  </a:cubicBezTo>
                  <a:cubicBezTo>
                    <a:pt x="1" y="0"/>
                    <a:pt x="1" y="0"/>
                    <a:pt x="1" y="0"/>
                  </a:cubicBezTo>
                  <a:cubicBezTo>
                    <a:pt x="1" y="0"/>
                    <a:pt x="1" y="0"/>
                    <a:pt x="1" y="0"/>
                  </a:cubicBezTo>
                  <a:cubicBezTo>
                    <a:pt x="1" y="0"/>
                    <a:pt x="1" y="0"/>
                    <a:pt x="1" y="0"/>
                  </a:cubicBezTo>
                  <a:cubicBezTo>
                    <a:pt x="0" y="0"/>
                    <a:pt x="1" y="1"/>
                    <a:pt x="1" y="2"/>
                  </a:cubicBezTo>
                  <a:cubicBezTo>
                    <a:pt x="3" y="9"/>
                    <a:pt x="31" y="40"/>
                    <a:pt x="57" y="69"/>
                  </a:cubicBezTo>
                  <a:cubicBezTo>
                    <a:pt x="61" y="73"/>
                    <a:pt x="65" y="78"/>
                    <a:pt x="70" y="84"/>
                  </a:cubicBezTo>
                  <a:cubicBezTo>
                    <a:pt x="71" y="84"/>
                    <a:pt x="71" y="85"/>
                    <a:pt x="71" y="85"/>
                  </a:cubicBezTo>
                  <a:cubicBezTo>
                    <a:pt x="162" y="186"/>
                    <a:pt x="312" y="347"/>
                    <a:pt x="347" y="384"/>
                  </a:cubicBezTo>
                  <a:cubicBezTo>
                    <a:pt x="352" y="389"/>
                    <a:pt x="355" y="392"/>
                    <a:pt x="355" y="392"/>
                  </a:cubicBezTo>
                  <a:cubicBezTo>
                    <a:pt x="355" y="392"/>
                    <a:pt x="356" y="392"/>
                    <a:pt x="358" y="391"/>
                  </a:cubicBezTo>
                  <a:cubicBezTo>
                    <a:pt x="362" y="390"/>
                    <a:pt x="367" y="386"/>
                    <a:pt x="374" y="376"/>
                  </a:cubicBezTo>
                  <a:cubicBezTo>
                    <a:pt x="380" y="365"/>
                    <a:pt x="381" y="356"/>
                    <a:pt x="381" y="351"/>
                  </a:cubicBezTo>
                  <a:cubicBezTo>
                    <a:pt x="382" y="348"/>
                    <a:pt x="381" y="346"/>
                    <a:pt x="381" y="346"/>
                  </a:cubicBezTo>
                  <a:close/>
                </a:path>
              </a:pathLst>
            </a:custGeom>
            <a:solidFill>
              <a:schemeClr val="tx1">
                <a:lumMod val="50000"/>
                <a:lumOff val="50000"/>
              </a:schemeClr>
            </a:solidFill>
            <a:ln>
              <a:noFill/>
            </a:ln>
            <a:effectLst/>
          </p:spPr>
          <p:txBody>
            <a:bodyPr anchor="ctr"/>
            <a:lstStyle/>
            <a:p>
              <a:pPr algn="ctr"/>
              <a:endParaRPr dirty="0">
                <a:latin typeface="+mn-lt"/>
                <a:ea typeface="+mn-ea"/>
                <a:cs typeface="+mn-ea"/>
                <a:sym typeface="+mn-lt"/>
              </a:endParaRPr>
            </a:p>
          </p:txBody>
        </p:sp>
      </p:grpSp>
      <p:grpSp>
        <p:nvGrpSpPr>
          <p:cNvPr id="63" name="组合 62"/>
          <p:cNvGrpSpPr/>
          <p:nvPr/>
        </p:nvGrpSpPr>
        <p:grpSpPr>
          <a:xfrm>
            <a:off x="597877" y="975137"/>
            <a:ext cx="507738" cy="507738"/>
            <a:chOff x="1520661" y="3514715"/>
            <a:chExt cx="507738" cy="507738"/>
          </a:xfrm>
        </p:grpSpPr>
        <p:sp>
          <p:nvSpPr>
            <p:cNvPr id="7" name="Oval 41"/>
            <p:cNvSpPr/>
            <p:nvPr/>
          </p:nvSpPr>
          <p:spPr>
            <a:xfrm>
              <a:off x="1520661" y="3514715"/>
              <a:ext cx="507738" cy="507738"/>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cs typeface="+mn-ea"/>
                <a:sym typeface="+mn-lt"/>
              </a:endParaRPr>
            </a:p>
          </p:txBody>
        </p:sp>
        <p:sp>
          <p:nvSpPr>
            <p:cNvPr id="8" name="Freeform: Shape 50"/>
            <p:cNvSpPr>
              <a:spLocks/>
            </p:cNvSpPr>
            <p:nvPr/>
          </p:nvSpPr>
          <p:spPr bwMode="auto">
            <a:xfrm>
              <a:off x="1642751" y="3606926"/>
              <a:ext cx="263557" cy="323317"/>
            </a:xfrm>
            <a:custGeom>
              <a:avLst/>
              <a:gdLst/>
              <a:ahLst/>
              <a:cxnLst>
                <a:cxn ang="0">
                  <a:pos x="19" y="108"/>
                </a:cxn>
                <a:cxn ang="0">
                  <a:pos x="17" y="104"/>
                </a:cxn>
                <a:cxn ang="0">
                  <a:pos x="58" y="102"/>
                </a:cxn>
                <a:cxn ang="0">
                  <a:pos x="60" y="106"/>
                </a:cxn>
                <a:cxn ang="0">
                  <a:pos x="62" y="90"/>
                </a:cxn>
                <a:cxn ang="0">
                  <a:pos x="17" y="87"/>
                </a:cxn>
                <a:cxn ang="0">
                  <a:pos x="19" y="83"/>
                </a:cxn>
                <a:cxn ang="0">
                  <a:pos x="65" y="85"/>
                </a:cxn>
                <a:cxn ang="0">
                  <a:pos x="62" y="90"/>
                </a:cxn>
                <a:cxn ang="0">
                  <a:pos x="19" y="54"/>
                </a:cxn>
                <a:cxn ang="0">
                  <a:pos x="17" y="50"/>
                </a:cxn>
                <a:cxn ang="0">
                  <a:pos x="73" y="48"/>
                </a:cxn>
                <a:cxn ang="0">
                  <a:pos x="75" y="52"/>
                </a:cxn>
                <a:cxn ang="0">
                  <a:pos x="73" y="73"/>
                </a:cxn>
                <a:cxn ang="0">
                  <a:pos x="17" y="71"/>
                </a:cxn>
                <a:cxn ang="0">
                  <a:pos x="19" y="67"/>
                </a:cxn>
                <a:cxn ang="0">
                  <a:pos x="75" y="69"/>
                </a:cxn>
                <a:cxn ang="0">
                  <a:pos x="73" y="73"/>
                </a:cxn>
                <a:cxn ang="0">
                  <a:pos x="93" y="132"/>
                </a:cxn>
                <a:cxn ang="0">
                  <a:pos x="87" y="132"/>
                </a:cxn>
                <a:cxn ang="0">
                  <a:pos x="76" y="118"/>
                </a:cxn>
                <a:cxn ang="0">
                  <a:pos x="89" y="123"/>
                </a:cxn>
                <a:cxn ang="0">
                  <a:pos x="109" y="107"/>
                </a:cxn>
                <a:cxn ang="0">
                  <a:pos x="92" y="92"/>
                </a:cxn>
                <a:cxn ang="0">
                  <a:pos x="92" y="146"/>
                </a:cxn>
                <a:cxn ang="0">
                  <a:pos x="92" y="92"/>
                </a:cxn>
                <a:cxn ang="0">
                  <a:pos x="8" y="131"/>
                </a:cxn>
                <a:cxn ang="0">
                  <a:pos x="0" y="23"/>
                </a:cxn>
                <a:cxn ang="0">
                  <a:pos x="23" y="15"/>
                </a:cxn>
                <a:cxn ang="0">
                  <a:pos x="33" y="27"/>
                </a:cxn>
                <a:cxn ang="0">
                  <a:pos x="71" y="17"/>
                </a:cxn>
                <a:cxn ang="0">
                  <a:pos x="83" y="15"/>
                </a:cxn>
                <a:cxn ang="0">
                  <a:pos x="94" y="86"/>
                </a:cxn>
                <a:cxn ang="0">
                  <a:pos x="83" y="87"/>
                </a:cxn>
                <a:cxn ang="0">
                  <a:pos x="11" y="38"/>
                </a:cxn>
                <a:cxn ang="0">
                  <a:pos x="58" y="121"/>
                </a:cxn>
                <a:cxn ang="0">
                  <a:pos x="47" y="11"/>
                </a:cxn>
                <a:cxn ang="0">
                  <a:pos x="47" y="4"/>
                </a:cxn>
                <a:cxn ang="0">
                  <a:pos x="47" y="11"/>
                </a:cxn>
                <a:cxn ang="0">
                  <a:pos x="57" y="11"/>
                </a:cxn>
                <a:cxn ang="0">
                  <a:pos x="54" y="7"/>
                </a:cxn>
                <a:cxn ang="0">
                  <a:pos x="47" y="0"/>
                </a:cxn>
                <a:cxn ang="0">
                  <a:pos x="40" y="7"/>
                </a:cxn>
                <a:cxn ang="0">
                  <a:pos x="33" y="11"/>
                </a:cxn>
                <a:cxn ang="0">
                  <a:pos x="27" y="17"/>
                </a:cxn>
                <a:cxn ang="0">
                  <a:pos x="60" y="23"/>
                </a:cxn>
                <a:cxn ang="0">
                  <a:pos x="67" y="17"/>
                </a:cxn>
              </a:cxnLst>
              <a:rect l="0" t="0" r="r" b="b"/>
              <a:pathLst>
                <a:path w="119" h="146">
                  <a:moveTo>
                    <a:pt x="58" y="108"/>
                  </a:moveTo>
                  <a:cubicBezTo>
                    <a:pt x="19" y="108"/>
                    <a:pt x="19" y="108"/>
                    <a:pt x="19" y="108"/>
                  </a:cubicBezTo>
                  <a:cubicBezTo>
                    <a:pt x="18" y="108"/>
                    <a:pt x="17" y="107"/>
                    <a:pt x="17" y="106"/>
                  </a:cubicBezTo>
                  <a:cubicBezTo>
                    <a:pt x="17" y="104"/>
                    <a:pt x="17" y="104"/>
                    <a:pt x="17" y="104"/>
                  </a:cubicBezTo>
                  <a:cubicBezTo>
                    <a:pt x="17" y="103"/>
                    <a:pt x="18" y="102"/>
                    <a:pt x="19" y="102"/>
                  </a:cubicBezTo>
                  <a:cubicBezTo>
                    <a:pt x="58" y="102"/>
                    <a:pt x="58" y="102"/>
                    <a:pt x="58" y="102"/>
                  </a:cubicBezTo>
                  <a:cubicBezTo>
                    <a:pt x="59" y="102"/>
                    <a:pt x="60" y="103"/>
                    <a:pt x="60" y="104"/>
                  </a:cubicBezTo>
                  <a:cubicBezTo>
                    <a:pt x="60" y="106"/>
                    <a:pt x="60" y="106"/>
                    <a:pt x="60" y="106"/>
                  </a:cubicBezTo>
                  <a:cubicBezTo>
                    <a:pt x="60" y="107"/>
                    <a:pt x="59" y="108"/>
                    <a:pt x="58" y="108"/>
                  </a:cubicBezTo>
                  <a:moveTo>
                    <a:pt x="62" y="90"/>
                  </a:moveTo>
                  <a:cubicBezTo>
                    <a:pt x="19" y="90"/>
                    <a:pt x="19" y="90"/>
                    <a:pt x="19" y="90"/>
                  </a:cubicBezTo>
                  <a:cubicBezTo>
                    <a:pt x="18" y="90"/>
                    <a:pt x="17" y="89"/>
                    <a:pt x="17" y="87"/>
                  </a:cubicBezTo>
                  <a:cubicBezTo>
                    <a:pt x="17" y="85"/>
                    <a:pt x="17" y="85"/>
                    <a:pt x="17" y="85"/>
                  </a:cubicBezTo>
                  <a:cubicBezTo>
                    <a:pt x="17" y="84"/>
                    <a:pt x="18" y="83"/>
                    <a:pt x="19" y="83"/>
                  </a:cubicBezTo>
                  <a:cubicBezTo>
                    <a:pt x="62" y="83"/>
                    <a:pt x="62" y="83"/>
                    <a:pt x="62" y="83"/>
                  </a:cubicBezTo>
                  <a:cubicBezTo>
                    <a:pt x="64" y="83"/>
                    <a:pt x="65" y="84"/>
                    <a:pt x="65" y="85"/>
                  </a:cubicBezTo>
                  <a:cubicBezTo>
                    <a:pt x="65" y="87"/>
                    <a:pt x="65" y="87"/>
                    <a:pt x="65" y="87"/>
                  </a:cubicBezTo>
                  <a:cubicBezTo>
                    <a:pt x="65" y="89"/>
                    <a:pt x="64" y="90"/>
                    <a:pt x="62" y="90"/>
                  </a:cubicBezTo>
                  <a:moveTo>
                    <a:pt x="73" y="54"/>
                  </a:moveTo>
                  <a:cubicBezTo>
                    <a:pt x="19" y="54"/>
                    <a:pt x="19" y="54"/>
                    <a:pt x="19" y="54"/>
                  </a:cubicBezTo>
                  <a:cubicBezTo>
                    <a:pt x="18" y="54"/>
                    <a:pt x="17" y="53"/>
                    <a:pt x="17" y="52"/>
                  </a:cubicBezTo>
                  <a:cubicBezTo>
                    <a:pt x="17" y="50"/>
                    <a:pt x="17" y="50"/>
                    <a:pt x="17" y="50"/>
                  </a:cubicBezTo>
                  <a:cubicBezTo>
                    <a:pt x="17" y="49"/>
                    <a:pt x="18" y="48"/>
                    <a:pt x="19" y="48"/>
                  </a:cubicBezTo>
                  <a:cubicBezTo>
                    <a:pt x="73" y="48"/>
                    <a:pt x="73" y="48"/>
                    <a:pt x="73" y="48"/>
                  </a:cubicBezTo>
                  <a:cubicBezTo>
                    <a:pt x="74" y="48"/>
                    <a:pt x="75" y="49"/>
                    <a:pt x="75" y="50"/>
                  </a:cubicBezTo>
                  <a:cubicBezTo>
                    <a:pt x="75" y="52"/>
                    <a:pt x="75" y="52"/>
                    <a:pt x="75" y="52"/>
                  </a:cubicBezTo>
                  <a:cubicBezTo>
                    <a:pt x="75" y="53"/>
                    <a:pt x="74" y="54"/>
                    <a:pt x="73" y="54"/>
                  </a:cubicBezTo>
                  <a:moveTo>
                    <a:pt x="73" y="73"/>
                  </a:moveTo>
                  <a:cubicBezTo>
                    <a:pt x="19" y="73"/>
                    <a:pt x="19" y="73"/>
                    <a:pt x="19" y="73"/>
                  </a:cubicBezTo>
                  <a:cubicBezTo>
                    <a:pt x="18" y="73"/>
                    <a:pt x="17" y="72"/>
                    <a:pt x="17" y="71"/>
                  </a:cubicBezTo>
                  <a:cubicBezTo>
                    <a:pt x="17" y="69"/>
                    <a:pt x="17" y="69"/>
                    <a:pt x="17" y="69"/>
                  </a:cubicBezTo>
                  <a:cubicBezTo>
                    <a:pt x="17" y="68"/>
                    <a:pt x="18" y="67"/>
                    <a:pt x="19" y="67"/>
                  </a:cubicBezTo>
                  <a:cubicBezTo>
                    <a:pt x="73" y="67"/>
                    <a:pt x="73" y="67"/>
                    <a:pt x="73" y="67"/>
                  </a:cubicBezTo>
                  <a:cubicBezTo>
                    <a:pt x="74" y="67"/>
                    <a:pt x="75" y="68"/>
                    <a:pt x="75" y="69"/>
                  </a:cubicBezTo>
                  <a:cubicBezTo>
                    <a:pt x="75" y="71"/>
                    <a:pt x="75" y="71"/>
                    <a:pt x="75" y="71"/>
                  </a:cubicBezTo>
                  <a:cubicBezTo>
                    <a:pt x="75" y="72"/>
                    <a:pt x="74" y="73"/>
                    <a:pt x="73" y="73"/>
                  </a:cubicBezTo>
                  <a:moveTo>
                    <a:pt x="109" y="113"/>
                  </a:moveTo>
                  <a:cubicBezTo>
                    <a:pt x="93" y="132"/>
                    <a:pt x="93" y="132"/>
                    <a:pt x="93" y="132"/>
                  </a:cubicBezTo>
                  <a:cubicBezTo>
                    <a:pt x="92" y="133"/>
                    <a:pt x="91" y="133"/>
                    <a:pt x="89" y="133"/>
                  </a:cubicBezTo>
                  <a:cubicBezTo>
                    <a:pt x="89" y="133"/>
                    <a:pt x="88" y="133"/>
                    <a:pt x="87" y="132"/>
                  </a:cubicBezTo>
                  <a:cubicBezTo>
                    <a:pt x="76" y="124"/>
                    <a:pt x="76" y="124"/>
                    <a:pt x="76" y="124"/>
                  </a:cubicBezTo>
                  <a:cubicBezTo>
                    <a:pt x="75" y="123"/>
                    <a:pt x="74" y="120"/>
                    <a:pt x="76" y="118"/>
                  </a:cubicBezTo>
                  <a:cubicBezTo>
                    <a:pt x="77" y="116"/>
                    <a:pt x="80" y="116"/>
                    <a:pt x="82" y="118"/>
                  </a:cubicBezTo>
                  <a:cubicBezTo>
                    <a:pt x="89" y="123"/>
                    <a:pt x="89" y="123"/>
                    <a:pt x="89" y="123"/>
                  </a:cubicBezTo>
                  <a:cubicBezTo>
                    <a:pt x="103" y="108"/>
                    <a:pt x="103" y="108"/>
                    <a:pt x="103" y="108"/>
                  </a:cubicBezTo>
                  <a:cubicBezTo>
                    <a:pt x="105" y="106"/>
                    <a:pt x="107" y="106"/>
                    <a:pt x="109" y="107"/>
                  </a:cubicBezTo>
                  <a:cubicBezTo>
                    <a:pt x="111" y="109"/>
                    <a:pt x="111" y="111"/>
                    <a:pt x="109" y="113"/>
                  </a:cubicBezTo>
                  <a:moveTo>
                    <a:pt x="92" y="92"/>
                  </a:moveTo>
                  <a:cubicBezTo>
                    <a:pt x="77" y="92"/>
                    <a:pt x="65" y="104"/>
                    <a:pt x="65" y="119"/>
                  </a:cubicBezTo>
                  <a:cubicBezTo>
                    <a:pt x="65" y="134"/>
                    <a:pt x="77" y="146"/>
                    <a:pt x="92" y="146"/>
                  </a:cubicBezTo>
                  <a:cubicBezTo>
                    <a:pt x="106" y="146"/>
                    <a:pt x="119" y="134"/>
                    <a:pt x="119" y="119"/>
                  </a:cubicBezTo>
                  <a:cubicBezTo>
                    <a:pt x="119" y="104"/>
                    <a:pt x="106" y="92"/>
                    <a:pt x="92" y="92"/>
                  </a:cubicBezTo>
                  <a:moveTo>
                    <a:pt x="61" y="131"/>
                  </a:moveTo>
                  <a:cubicBezTo>
                    <a:pt x="8" y="131"/>
                    <a:pt x="8" y="131"/>
                    <a:pt x="8" y="131"/>
                  </a:cubicBezTo>
                  <a:cubicBezTo>
                    <a:pt x="4" y="131"/>
                    <a:pt x="0" y="127"/>
                    <a:pt x="0" y="123"/>
                  </a:cubicBezTo>
                  <a:cubicBezTo>
                    <a:pt x="0" y="23"/>
                    <a:pt x="0" y="23"/>
                    <a:pt x="0" y="23"/>
                  </a:cubicBezTo>
                  <a:cubicBezTo>
                    <a:pt x="0" y="18"/>
                    <a:pt x="4" y="15"/>
                    <a:pt x="6" y="15"/>
                  </a:cubicBezTo>
                  <a:cubicBezTo>
                    <a:pt x="23" y="15"/>
                    <a:pt x="23" y="15"/>
                    <a:pt x="23" y="15"/>
                  </a:cubicBezTo>
                  <a:cubicBezTo>
                    <a:pt x="23" y="15"/>
                    <a:pt x="23" y="16"/>
                    <a:pt x="23" y="17"/>
                  </a:cubicBezTo>
                  <a:cubicBezTo>
                    <a:pt x="23" y="23"/>
                    <a:pt x="28" y="27"/>
                    <a:pt x="33" y="27"/>
                  </a:cubicBezTo>
                  <a:cubicBezTo>
                    <a:pt x="60" y="27"/>
                    <a:pt x="60" y="27"/>
                    <a:pt x="60" y="27"/>
                  </a:cubicBezTo>
                  <a:cubicBezTo>
                    <a:pt x="66" y="27"/>
                    <a:pt x="71" y="23"/>
                    <a:pt x="71" y="17"/>
                  </a:cubicBezTo>
                  <a:cubicBezTo>
                    <a:pt x="71" y="16"/>
                    <a:pt x="71" y="15"/>
                    <a:pt x="71" y="15"/>
                  </a:cubicBezTo>
                  <a:cubicBezTo>
                    <a:pt x="83" y="15"/>
                    <a:pt x="83" y="15"/>
                    <a:pt x="83" y="15"/>
                  </a:cubicBezTo>
                  <a:cubicBezTo>
                    <a:pt x="90" y="15"/>
                    <a:pt x="94" y="18"/>
                    <a:pt x="94" y="23"/>
                  </a:cubicBezTo>
                  <a:cubicBezTo>
                    <a:pt x="94" y="86"/>
                    <a:pt x="94" y="86"/>
                    <a:pt x="94" y="86"/>
                  </a:cubicBezTo>
                  <a:cubicBezTo>
                    <a:pt x="93" y="85"/>
                    <a:pt x="92" y="85"/>
                    <a:pt x="92" y="85"/>
                  </a:cubicBezTo>
                  <a:cubicBezTo>
                    <a:pt x="89" y="85"/>
                    <a:pt x="86" y="86"/>
                    <a:pt x="83" y="87"/>
                  </a:cubicBezTo>
                  <a:cubicBezTo>
                    <a:pt x="83" y="38"/>
                    <a:pt x="83" y="38"/>
                    <a:pt x="83" y="38"/>
                  </a:cubicBezTo>
                  <a:cubicBezTo>
                    <a:pt x="11" y="38"/>
                    <a:pt x="11" y="38"/>
                    <a:pt x="11" y="38"/>
                  </a:cubicBezTo>
                  <a:cubicBezTo>
                    <a:pt x="11" y="121"/>
                    <a:pt x="11" y="121"/>
                    <a:pt x="11" y="121"/>
                  </a:cubicBezTo>
                  <a:cubicBezTo>
                    <a:pt x="58" y="121"/>
                    <a:pt x="58" y="121"/>
                    <a:pt x="58" y="121"/>
                  </a:cubicBezTo>
                  <a:cubicBezTo>
                    <a:pt x="59" y="124"/>
                    <a:pt x="59" y="128"/>
                    <a:pt x="61" y="131"/>
                  </a:cubicBezTo>
                  <a:moveTo>
                    <a:pt x="47" y="11"/>
                  </a:moveTo>
                  <a:cubicBezTo>
                    <a:pt x="45" y="11"/>
                    <a:pt x="44" y="9"/>
                    <a:pt x="44" y="7"/>
                  </a:cubicBezTo>
                  <a:cubicBezTo>
                    <a:pt x="44" y="6"/>
                    <a:pt x="45" y="4"/>
                    <a:pt x="47" y="4"/>
                  </a:cubicBezTo>
                  <a:cubicBezTo>
                    <a:pt x="49" y="4"/>
                    <a:pt x="50" y="6"/>
                    <a:pt x="50" y="7"/>
                  </a:cubicBezTo>
                  <a:cubicBezTo>
                    <a:pt x="50" y="9"/>
                    <a:pt x="49" y="11"/>
                    <a:pt x="47" y="11"/>
                  </a:cubicBezTo>
                  <a:moveTo>
                    <a:pt x="60" y="11"/>
                  </a:moveTo>
                  <a:cubicBezTo>
                    <a:pt x="57" y="11"/>
                    <a:pt x="57" y="11"/>
                    <a:pt x="57" y="11"/>
                  </a:cubicBezTo>
                  <a:cubicBezTo>
                    <a:pt x="56" y="11"/>
                    <a:pt x="54" y="9"/>
                    <a:pt x="54" y="7"/>
                  </a:cubicBezTo>
                  <a:cubicBezTo>
                    <a:pt x="54" y="7"/>
                    <a:pt x="54" y="7"/>
                    <a:pt x="54" y="7"/>
                  </a:cubicBezTo>
                  <a:cubicBezTo>
                    <a:pt x="54" y="3"/>
                    <a:pt x="51" y="0"/>
                    <a:pt x="47" y="0"/>
                  </a:cubicBezTo>
                  <a:cubicBezTo>
                    <a:pt x="47" y="0"/>
                    <a:pt x="47" y="0"/>
                    <a:pt x="47" y="0"/>
                  </a:cubicBezTo>
                  <a:cubicBezTo>
                    <a:pt x="43" y="0"/>
                    <a:pt x="40" y="3"/>
                    <a:pt x="40" y="7"/>
                  </a:cubicBezTo>
                  <a:cubicBezTo>
                    <a:pt x="40" y="7"/>
                    <a:pt x="40" y="7"/>
                    <a:pt x="40" y="7"/>
                  </a:cubicBezTo>
                  <a:cubicBezTo>
                    <a:pt x="40" y="9"/>
                    <a:pt x="38" y="11"/>
                    <a:pt x="37" y="11"/>
                  </a:cubicBezTo>
                  <a:cubicBezTo>
                    <a:pt x="33" y="11"/>
                    <a:pt x="33" y="11"/>
                    <a:pt x="33" y="11"/>
                  </a:cubicBezTo>
                  <a:cubicBezTo>
                    <a:pt x="30" y="11"/>
                    <a:pt x="27" y="13"/>
                    <a:pt x="27" y="17"/>
                  </a:cubicBezTo>
                  <a:cubicBezTo>
                    <a:pt x="27" y="17"/>
                    <a:pt x="27" y="17"/>
                    <a:pt x="27" y="17"/>
                  </a:cubicBezTo>
                  <a:cubicBezTo>
                    <a:pt x="27" y="20"/>
                    <a:pt x="30" y="23"/>
                    <a:pt x="33" y="23"/>
                  </a:cubicBezTo>
                  <a:cubicBezTo>
                    <a:pt x="60" y="23"/>
                    <a:pt x="60" y="23"/>
                    <a:pt x="60" y="23"/>
                  </a:cubicBezTo>
                  <a:cubicBezTo>
                    <a:pt x="64" y="23"/>
                    <a:pt x="67" y="20"/>
                    <a:pt x="67" y="17"/>
                  </a:cubicBezTo>
                  <a:cubicBezTo>
                    <a:pt x="67" y="17"/>
                    <a:pt x="67" y="17"/>
                    <a:pt x="67" y="17"/>
                  </a:cubicBezTo>
                  <a:cubicBezTo>
                    <a:pt x="67" y="13"/>
                    <a:pt x="64" y="11"/>
                    <a:pt x="60" y="11"/>
                  </a:cubicBezTo>
                </a:path>
              </a:pathLst>
            </a:custGeom>
            <a:solidFill>
              <a:schemeClr val="bg1"/>
            </a:solidFill>
            <a:ln w="9525">
              <a:noFill/>
              <a:round/>
              <a:headEnd/>
              <a:tailEnd/>
            </a:ln>
          </p:spPr>
          <p:txBody>
            <a:bodyPr anchor="ctr"/>
            <a:lstStyle/>
            <a:p>
              <a:pPr algn="ctr"/>
              <a:endParaRPr dirty="0">
                <a:latin typeface="+mn-lt"/>
                <a:ea typeface="+mn-ea"/>
                <a:cs typeface="+mn-ea"/>
                <a:sym typeface="+mn-lt"/>
              </a:endParaRPr>
            </a:p>
          </p:txBody>
        </p:sp>
      </p:grpSp>
      <p:sp>
        <p:nvSpPr>
          <p:cNvPr id="64" name="Title 1"/>
          <p:cNvSpPr txBox="1">
            <a:spLocks/>
          </p:cNvSpPr>
          <p:nvPr/>
        </p:nvSpPr>
        <p:spPr>
          <a:xfrm>
            <a:off x="621201" y="195486"/>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dirty="0">
                <a:solidFill>
                  <a:srgbClr val="4B4B4B"/>
                </a:solidFill>
                <a:cs typeface="+mn-ea"/>
                <a:sym typeface="+mn-lt"/>
              </a:rPr>
              <a:t>Aim and Objectives</a:t>
            </a:r>
            <a:endParaRPr lang="en-GB" altLang="zh-CN" sz="1800" dirty="0">
              <a:solidFill>
                <a:schemeClr val="bg1">
                  <a:lumMod val="50000"/>
                </a:schemeClr>
              </a:solidFill>
              <a:latin typeface="+mn-lt"/>
              <a:ea typeface="+mn-ea"/>
              <a:cs typeface="+mn-ea"/>
              <a:sym typeface="+mn-lt"/>
            </a:endParaRPr>
          </a:p>
        </p:txBody>
      </p:sp>
      <p:grpSp>
        <p:nvGrpSpPr>
          <p:cNvPr id="65" name="组合 64"/>
          <p:cNvGrpSpPr/>
          <p:nvPr/>
        </p:nvGrpSpPr>
        <p:grpSpPr>
          <a:xfrm>
            <a:off x="197509" y="102399"/>
            <a:ext cx="486059" cy="472564"/>
            <a:chOff x="1804405" y="1637642"/>
            <a:chExt cx="2053165" cy="1996160"/>
          </a:xfrm>
        </p:grpSpPr>
        <p:sp>
          <p:nvSpPr>
            <p:cNvPr id="66" name="等腰三角形 65"/>
            <p:cNvSpPr/>
            <p:nvPr/>
          </p:nvSpPr>
          <p:spPr>
            <a:xfrm rot="864939">
              <a:off x="1804405" y="1637642"/>
              <a:ext cx="1799010" cy="1505951"/>
            </a:xfrm>
            <a:prstGeom prst="triangle">
              <a:avLst>
                <a:gd name="adj" fmla="val 27396"/>
              </a:avLst>
            </a:prstGeom>
            <a:solidFill>
              <a:srgbClr val="B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67" name="等腰三角形 66"/>
            <p:cNvSpPr/>
            <p:nvPr/>
          </p:nvSpPr>
          <p:spPr>
            <a:xfrm rot="1953267">
              <a:off x="1813354" y="1922590"/>
              <a:ext cx="2044216" cy="1711212"/>
            </a:xfrm>
            <a:prstGeom prst="triangle">
              <a:avLst>
                <a:gd name="adj" fmla="val 27396"/>
              </a:avLst>
            </a:prstGeom>
            <a:noFill/>
            <a:ln w="19050">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grpSp>
      <p:sp>
        <p:nvSpPr>
          <p:cNvPr id="3" name="文本框 2">
            <a:extLst>
              <a:ext uri="{FF2B5EF4-FFF2-40B4-BE49-F238E27FC236}">
                <a16:creationId xmlns:a16="http://schemas.microsoft.com/office/drawing/2014/main" id="{8F38C991-4320-4127-AB89-60B5132F5333}"/>
              </a:ext>
            </a:extLst>
          </p:cNvPr>
          <p:cNvSpPr txBox="1"/>
          <p:nvPr/>
        </p:nvSpPr>
        <p:spPr>
          <a:xfrm>
            <a:off x="1331640" y="1114512"/>
            <a:ext cx="2897892" cy="246221"/>
          </a:xfrm>
          <a:prstGeom prst="rect">
            <a:avLst/>
          </a:prstGeom>
          <a:noFill/>
        </p:spPr>
        <p:txBody>
          <a:bodyPr wrap="square" lIns="0" tIns="0" rIns="0" bIns="0" rtlCol="0">
            <a:spAutoFit/>
          </a:bodyPr>
          <a:lstStyle/>
          <a:p>
            <a:r>
              <a:rPr lang="en-US" altLang="zh-CN" sz="1600" b="1" dirty="0">
                <a:solidFill>
                  <a:schemeClr val="accent6"/>
                </a:solidFill>
                <a:latin typeface="微软雅黑" pitchFamily="34" charset="-122"/>
                <a:ea typeface="微软雅黑" pitchFamily="34" charset="-122"/>
              </a:rPr>
              <a:t>Aim</a:t>
            </a:r>
            <a:endParaRPr lang="zh-CN" altLang="en-US" sz="1600" b="1" dirty="0">
              <a:solidFill>
                <a:schemeClr val="accent6"/>
              </a:solidFill>
              <a:latin typeface="微软雅黑" pitchFamily="34" charset="-122"/>
              <a:ea typeface="微软雅黑" pitchFamily="34" charset="-122"/>
            </a:endParaRPr>
          </a:p>
        </p:txBody>
      </p:sp>
      <p:sp>
        <p:nvSpPr>
          <p:cNvPr id="4" name="文本框 3">
            <a:extLst>
              <a:ext uri="{FF2B5EF4-FFF2-40B4-BE49-F238E27FC236}">
                <a16:creationId xmlns:a16="http://schemas.microsoft.com/office/drawing/2014/main" id="{4C6A0807-4D62-45F6-ADCD-AAB16B5B476F}"/>
              </a:ext>
            </a:extLst>
          </p:cNvPr>
          <p:cNvSpPr txBox="1"/>
          <p:nvPr/>
        </p:nvSpPr>
        <p:spPr>
          <a:xfrm>
            <a:off x="410454" y="1709464"/>
            <a:ext cx="3860294" cy="1661993"/>
          </a:xfrm>
          <a:prstGeom prst="rect">
            <a:avLst/>
          </a:prstGeom>
          <a:noFill/>
        </p:spPr>
        <p:txBody>
          <a:bodyPr wrap="square" lIns="0" tIns="0" rIns="0" bIns="0" rtlCol="0">
            <a:spAutoFit/>
          </a:bodyPr>
          <a:lstStyle/>
          <a:p>
            <a:r>
              <a:rPr lang="en-US" altLang="zh-CN"/>
              <a:t>the </a:t>
            </a:r>
            <a:r>
              <a:rPr lang="en-US" altLang="zh-CN" b="1" i="1"/>
              <a:t>aim</a:t>
            </a:r>
            <a:r>
              <a:rPr lang="en-US" altLang="zh-CN" b="1"/>
              <a:t> </a:t>
            </a:r>
            <a:r>
              <a:rPr lang="en-US" altLang="zh-CN"/>
              <a:t>of this study is to </a:t>
            </a:r>
            <a:r>
              <a:rPr lang="en-US" altLang="zh-CN" b="1" i="1"/>
              <a:t>analyze and list 5g key technologies proposed by various countries and organizations, and to verify and compare them, then, analyze the new security problems that these technologies will bring</a:t>
            </a:r>
            <a:endParaRPr lang="zh-CN" altLang="en-US" sz="1600" b="1" dirty="0">
              <a:solidFill>
                <a:schemeClr val="accent6"/>
              </a:solidFill>
              <a:latin typeface="微软雅黑" pitchFamily="34" charset="-122"/>
              <a:ea typeface="微软雅黑" pitchFamily="34" charset="-122"/>
            </a:endParaRPr>
          </a:p>
        </p:txBody>
      </p:sp>
    </p:spTree>
    <p:extLst>
      <p:ext uri="{BB962C8B-B14F-4D97-AF65-F5344CB8AC3E}">
        <p14:creationId xmlns:p14="http://schemas.microsoft.com/office/powerpoint/2010/main" val="589335622"/>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a14="http://schemas.microsoft.com/office/drawing/2010/main" xmlns="">
      <p:transition spd="slow" advTm="4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0"/>
                                        </p:tgtEl>
                                        <p:attrNameLst>
                                          <p:attrName>style.visibility</p:attrName>
                                        </p:attrNameLst>
                                      </p:cBhvr>
                                      <p:to>
                                        <p:strVal val="visible"/>
                                      </p:to>
                                    </p:set>
                                    <p:anim calcmode="lin" valueType="num">
                                      <p:cBhvr>
                                        <p:cTn id="7" dur="500" fill="hold"/>
                                        <p:tgtEl>
                                          <p:spTgt spid="60"/>
                                        </p:tgtEl>
                                        <p:attrNameLst>
                                          <p:attrName>ppt_w</p:attrName>
                                        </p:attrNameLst>
                                      </p:cBhvr>
                                      <p:tavLst>
                                        <p:tav tm="0">
                                          <p:val>
                                            <p:fltVal val="0"/>
                                          </p:val>
                                        </p:tav>
                                        <p:tav tm="100000">
                                          <p:val>
                                            <p:strVal val="#ppt_w"/>
                                          </p:val>
                                        </p:tav>
                                      </p:tavLst>
                                    </p:anim>
                                    <p:anim calcmode="lin" valueType="num">
                                      <p:cBhvr>
                                        <p:cTn id="8" dur="500" fill="hold"/>
                                        <p:tgtEl>
                                          <p:spTgt spid="60"/>
                                        </p:tgtEl>
                                        <p:attrNameLst>
                                          <p:attrName>ppt_h</p:attrName>
                                        </p:attrNameLst>
                                      </p:cBhvr>
                                      <p:tavLst>
                                        <p:tav tm="0">
                                          <p:val>
                                            <p:fltVal val="0"/>
                                          </p:val>
                                        </p:tav>
                                        <p:tav tm="100000">
                                          <p:val>
                                            <p:strVal val="#ppt_h"/>
                                          </p:val>
                                        </p:tav>
                                      </p:tavLst>
                                    </p:anim>
                                    <p:animEffect transition="in" filter="fade">
                                      <p:cBhvr>
                                        <p:cTn id="9" dur="500"/>
                                        <p:tgtEl>
                                          <p:spTgt spid="60"/>
                                        </p:tgtEl>
                                      </p:cBhvr>
                                    </p:animEffect>
                                  </p:childTnLst>
                                </p:cTn>
                              </p:par>
                            </p:childTnLst>
                          </p:cTn>
                        </p:par>
                        <p:par>
                          <p:cTn id="10" fill="hold">
                            <p:stCondLst>
                              <p:cond delay="500"/>
                            </p:stCondLst>
                            <p:childTnLst>
                              <p:par>
                                <p:cTn id="11" presetID="2" presetClass="entr" presetSubtype="9" fill="hold" nodeType="afterEffect">
                                  <p:stCondLst>
                                    <p:cond delay="0"/>
                                  </p:stCondLst>
                                  <p:childTnLst>
                                    <p:set>
                                      <p:cBhvr>
                                        <p:cTn id="12" dur="1" fill="hold">
                                          <p:stCondLst>
                                            <p:cond delay="0"/>
                                          </p:stCondLst>
                                        </p:cTn>
                                        <p:tgtEl>
                                          <p:spTgt spid="59"/>
                                        </p:tgtEl>
                                        <p:attrNameLst>
                                          <p:attrName>style.visibility</p:attrName>
                                        </p:attrNameLst>
                                      </p:cBhvr>
                                      <p:to>
                                        <p:strVal val="visible"/>
                                      </p:to>
                                    </p:set>
                                    <p:anim calcmode="lin" valueType="num">
                                      <p:cBhvr additive="base">
                                        <p:cTn id="13" dur="500" fill="hold"/>
                                        <p:tgtEl>
                                          <p:spTgt spid="59"/>
                                        </p:tgtEl>
                                        <p:attrNameLst>
                                          <p:attrName>ppt_x</p:attrName>
                                        </p:attrNameLst>
                                      </p:cBhvr>
                                      <p:tavLst>
                                        <p:tav tm="0">
                                          <p:val>
                                            <p:strVal val="0-#ppt_w/2"/>
                                          </p:val>
                                        </p:tav>
                                        <p:tav tm="100000">
                                          <p:val>
                                            <p:strVal val="#ppt_x"/>
                                          </p:val>
                                        </p:tav>
                                      </p:tavLst>
                                    </p:anim>
                                    <p:anim calcmode="lin" valueType="num">
                                      <p:cBhvr additive="base">
                                        <p:cTn id="14" dur="500" fill="hold"/>
                                        <p:tgtEl>
                                          <p:spTgt spid="59"/>
                                        </p:tgtEl>
                                        <p:attrNameLst>
                                          <p:attrName>ppt_y</p:attrName>
                                        </p:attrNameLst>
                                      </p:cBhvr>
                                      <p:tavLst>
                                        <p:tav tm="0">
                                          <p:val>
                                            <p:strVal val="0-#ppt_h/2"/>
                                          </p:val>
                                        </p:tav>
                                        <p:tav tm="100000">
                                          <p:val>
                                            <p:strVal val="#ppt_y"/>
                                          </p:val>
                                        </p:tav>
                                      </p:tavLst>
                                    </p:anim>
                                  </p:childTnLst>
                                </p:cTn>
                              </p:par>
                            </p:childTnLst>
                          </p:cTn>
                        </p:par>
                        <p:par>
                          <p:cTn id="15" fill="hold">
                            <p:stCondLst>
                              <p:cond delay="1000"/>
                            </p:stCondLst>
                            <p:childTnLst>
                              <p:par>
                                <p:cTn id="16" presetID="2" presetClass="entr" presetSubtype="9" fill="hold" nodeType="after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0-#ppt_w/2"/>
                                          </p:val>
                                        </p:tav>
                                        <p:tav tm="100000">
                                          <p:val>
                                            <p:strVal val="#ppt_x"/>
                                          </p:val>
                                        </p:tav>
                                      </p:tavLst>
                                    </p:anim>
                                    <p:anim calcmode="lin" valueType="num">
                                      <p:cBhvr additive="base">
                                        <p:cTn id="19" dur="500" fill="hold"/>
                                        <p:tgtEl>
                                          <p:spTgt spid="2"/>
                                        </p:tgtEl>
                                        <p:attrNameLst>
                                          <p:attrName>ppt_y</p:attrName>
                                        </p:attrNameLst>
                                      </p:cBhvr>
                                      <p:tavLst>
                                        <p:tav tm="0">
                                          <p:val>
                                            <p:strVal val="0-#ppt_h/2"/>
                                          </p:val>
                                        </p:tav>
                                        <p:tav tm="100000">
                                          <p:val>
                                            <p:strVal val="#ppt_y"/>
                                          </p:val>
                                        </p:tav>
                                      </p:tavLst>
                                    </p:anim>
                                  </p:childTnLst>
                                </p:cTn>
                              </p:par>
                            </p:childTnLst>
                          </p:cTn>
                        </p:par>
                        <p:par>
                          <p:cTn id="20" fill="hold">
                            <p:stCondLst>
                              <p:cond delay="1500"/>
                            </p:stCondLst>
                            <p:childTnLst>
                              <p:par>
                                <p:cTn id="21" presetID="2" presetClass="entr" presetSubtype="9" fill="hold" nodeType="afterEffect">
                                  <p:stCondLst>
                                    <p:cond delay="0"/>
                                  </p:stCondLst>
                                  <p:childTnLst>
                                    <p:set>
                                      <p:cBhvr>
                                        <p:cTn id="22" dur="1" fill="hold">
                                          <p:stCondLst>
                                            <p:cond delay="0"/>
                                          </p:stCondLst>
                                        </p:cTn>
                                        <p:tgtEl>
                                          <p:spTgt spid="58"/>
                                        </p:tgtEl>
                                        <p:attrNameLst>
                                          <p:attrName>style.visibility</p:attrName>
                                        </p:attrNameLst>
                                      </p:cBhvr>
                                      <p:to>
                                        <p:strVal val="visible"/>
                                      </p:to>
                                    </p:set>
                                    <p:anim calcmode="lin" valueType="num">
                                      <p:cBhvr additive="base">
                                        <p:cTn id="23" dur="500" fill="hold"/>
                                        <p:tgtEl>
                                          <p:spTgt spid="58"/>
                                        </p:tgtEl>
                                        <p:attrNameLst>
                                          <p:attrName>ppt_x</p:attrName>
                                        </p:attrNameLst>
                                      </p:cBhvr>
                                      <p:tavLst>
                                        <p:tav tm="0">
                                          <p:val>
                                            <p:strVal val="0-#ppt_w/2"/>
                                          </p:val>
                                        </p:tav>
                                        <p:tav tm="100000">
                                          <p:val>
                                            <p:strVal val="#ppt_x"/>
                                          </p:val>
                                        </p:tav>
                                      </p:tavLst>
                                    </p:anim>
                                    <p:anim calcmode="lin" valueType="num">
                                      <p:cBhvr additive="base">
                                        <p:cTn id="24" dur="500" fill="hold"/>
                                        <p:tgtEl>
                                          <p:spTgt spid="58"/>
                                        </p:tgtEl>
                                        <p:attrNameLst>
                                          <p:attrName>ppt_y</p:attrName>
                                        </p:attrNameLst>
                                      </p:cBhvr>
                                      <p:tavLst>
                                        <p:tav tm="0">
                                          <p:val>
                                            <p:strVal val="0-#ppt_h/2"/>
                                          </p:val>
                                        </p:tav>
                                        <p:tav tm="100000">
                                          <p:val>
                                            <p:strVal val="#ppt_y"/>
                                          </p:val>
                                        </p:tav>
                                      </p:tavLst>
                                    </p:anim>
                                  </p:childTnLst>
                                </p:cTn>
                              </p:par>
                            </p:childTnLst>
                          </p:cTn>
                        </p:par>
                        <p:par>
                          <p:cTn id="25" fill="hold">
                            <p:stCondLst>
                              <p:cond delay="2000"/>
                            </p:stCondLst>
                            <p:childTnLst>
                              <p:par>
                                <p:cTn id="26" presetID="42" presetClass="entr" presetSubtype="0" fill="hold" nodeType="afterEffect">
                                  <p:stCondLst>
                                    <p:cond delay="0"/>
                                  </p:stCondLst>
                                  <p:childTnLst>
                                    <p:set>
                                      <p:cBhvr>
                                        <p:cTn id="27" dur="1" fill="hold">
                                          <p:stCondLst>
                                            <p:cond delay="0"/>
                                          </p:stCondLst>
                                        </p:cTn>
                                        <p:tgtEl>
                                          <p:spTgt spid="63"/>
                                        </p:tgtEl>
                                        <p:attrNameLst>
                                          <p:attrName>style.visibility</p:attrName>
                                        </p:attrNameLst>
                                      </p:cBhvr>
                                      <p:to>
                                        <p:strVal val="visible"/>
                                      </p:to>
                                    </p:set>
                                    <p:animEffect transition="in" filter="fade">
                                      <p:cBhvr>
                                        <p:cTn id="28" dur="1000"/>
                                        <p:tgtEl>
                                          <p:spTgt spid="63"/>
                                        </p:tgtEl>
                                      </p:cBhvr>
                                    </p:animEffect>
                                    <p:anim calcmode="lin" valueType="num">
                                      <p:cBhvr>
                                        <p:cTn id="29" dur="1000" fill="hold"/>
                                        <p:tgtEl>
                                          <p:spTgt spid="63"/>
                                        </p:tgtEl>
                                        <p:attrNameLst>
                                          <p:attrName>ppt_x</p:attrName>
                                        </p:attrNameLst>
                                      </p:cBhvr>
                                      <p:tavLst>
                                        <p:tav tm="0">
                                          <p:val>
                                            <p:strVal val="#ppt_x"/>
                                          </p:val>
                                        </p:tav>
                                        <p:tav tm="100000">
                                          <p:val>
                                            <p:strVal val="#ppt_x"/>
                                          </p:val>
                                        </p:tav>
                                      </p:tavLst>
                                    </p:anim>
                                    <p:anim calcmode="lin" valueType="num">
                                      <p:cBhvr>
                                        <p:cTn id="30" dur="1000" fill="hold"/>
                                        <p:tgtEl>
                                          <p:spTgt spid="6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4"/>
          <p:cNvSpPr/>
          <p:nvPr/>
        </p:nvSpPr>
        <p:spPr>
          <a:xfrm>
            <a:off x="303222" y="910089"/>
            <a:ext cx="1059531" cy="652478"/>
          </a:xfrm>
          <a:custGeom>
            <a:avLst/>
            <a:gdLst/>
            <a:ahLst/>
            <a:cxnLst>
              <a:cxn ang="0">
                <a:pos x="wd2" y="hd2"/>
              </a:cxn>
              <a:cxn ang="5400000">
                <a:pos x="wd2" y="hd2"/>
              </a:cxn>
              <a:cxn ang="10800000">
                <a:pos x="wd2" y="hd2"/>
              </a:cxn>
              <a:cxn ang="16200000">
                <a:pos x="wd2" y="hd2"/>
              </a:cxn>
            </a:cxnLst>
            <a:rect l="0" t="0" r="r" b="b"/>
            <a:pathLst>
              <a:path w="20724" h="21599" extrusionOk="0">
                <a:moveTo>
                  <a:pt x="9998" y="0"/>
                </a:moveTo>
                <a:cubicBezTo>
                  <a:pt x="8290" y="0"/>
                  <a:pt x="6583" y="898"/>
                  <a:pt x="5280" y="2695"/>
                </a:cubicBezTo>
                <a:cubicBezTo>
                  <a:pt x="4945" y="3157"/>
                  <a:pt x="4653" y="3657"/>
                  <a:pt x="4404" y="4183"/>
                </a:cubicBezTo>
                <a:cubicBezTo>
                  <a:pt x="4392" y="4208"/>
                  <a:pt x="4384" y="4235"/>
                  <a:pt x="4373" y="4260"/>
                </a:cubicBezTo>
                <a:cubicBezTo>
                  <a:pt x="3891" y="5302"/>
                  <a:pt x="3576" y="6445"/>
                  <a:pt x="3429" y="7623"/>
                </a:cubicBezTo>
                <a:cubicBezTo>
                  <a:pt x="3428" y="7624"/>
                  <a:pt x="3429" y="7625"/>
                  <a:pt x="3429" y="7625"/>
                </a:cubicBezTo>
                <a:cubicBezTo>
                  <a:pt x="3353" y="8227"/>
                  <a:pt x="3322" y="8835"/>
                  <a:pt x="3334" y="9444"/>
                </a:cubicBezTo>
                <a:cubicBezTo>
                  <a:pt x="2594" y="9714"/>
                  <a:pt x="1894" y="10243"/>
                  <a:pt x="1314" y="11042"/>
                </a:cubicBezTo>
                <a:cubicBezTo>
                  <a:pt x="-438" y="13459"/>
                  <a:pt x="-438" y="17375"/>
                  <a:pt x="1314" y="19792"/>
                </a:cubicBezTo>
                <a:cubicBezTo>
                  <a:pt x="2134" y="20922"/>
                  <a:pt x="3192" y="21516"/>
                  <a:pt x="4265" y="21589"/>
                </a:cubicBezTo>
                <a:lnTo>
                  <a:pt x="4265" y="21598"/>
                </a:lnTo>
                <a:lnTo>
                  <a:pt x="4385" y="21598"/>
                </a:lnTo>
                <a:cubicBezTo>
                  <a:pt x="4453" y="21600"/>
                  <a:pt x="4520" y="21600"/>
                  <a:pt x="4588" y="21598"/>
                </a:cubicBezTo>
                <a:lnTo>
                  <a:pt x="16136" y="21598"/>
                </a:lnTo>
                <a:cubicBezTo>
                  <a:pt x="16204" y="21600"/>
                  <a:pt x="16271" y="21600"/>
                  <a:pt x="16339" y="21598"/>
                </a:cubicBezTo>
                <a:lnTo>
                  <a:pt x="16392" y="21598"/>
                </a:lnTo>
                <a:lnTo>
                  <a:pt x="16392" y="21594"/>
                </a:lnTo>
                <a:cubicBezTo>
                  <a:pt x="17488" y="21543"/>
                  <a:pt x="18573" y="20945"/>
                  <a:pt x="19410" y="19792"/>
                </a:cubicBezTo>
                <a:cubicBezTo>
                  <a:pt x="21162" y="17375"/>
                  <a:pt x="21162" y="13459"/>
                  <a:pt x="19410" y="11042"/>
                </a:cubicBezTo>
                <a:cubicBezTo>
                  <a:pt x="18644" y="9985"/>
                  <a:pt x="17669" y="9391"/>
                  <a:pt x="16668" y="9259"/>
                </a:cubicBezTo>
                <a:cubicBezTo>
                  <a:pt x="16668" y="9255"/>
                  <a:pt x="16668" y="9252"/>
                  <a:pt x="16668" y="9248"/>
                </a:cubicBezTo>
                <a:cubicBezTo>
                  <a:pt x="16672" y="8065"/>
                  <a:pt x="16513" y="6881"/>
                  <a:pt x="16188" y="5766"/>
                </a:cubicBezTo>
                <a:cubicBezTo>
                  <a:pt x="16188" y="5764"/>
                  <a:pt x="16186" y="5762"/>
                  <a:pt x="16186" y="5759"/>
                </a:cubicBezTo>
                <a:cubicBezTo>
                  <a:pt x="15860" y="4644"/>
                  <a:pt x="15371" y="3599"/>
                  <a:pt x="14715" y="2695"/>
                </a:cubicBezTo>
                <a:cubicBezTo>
                  <a:pt x="13412" y="898"/>
                  <a:pt x="11705" y="0"/>
                  <a:pt x="9998" y="0"/>
                </a:cubicBezTo>
                <a:close/>
              </a:path>
            </a:pathLst>
          </a:custGeom>
          <a:solidFill>
            <a:schemeClr val="bg1">
              <a:lumMod val="85000"/>
            </a:schemeClr>
          </a:solidFill>
          <a:ln w="12700">
            <a:miter lim="400000"/>
          </a:ln>
        </p:spPr>
        <p:txBody>
          <a:bodyPr anchor="ctr"/>
          <a:lstStyle/>
          <a:p>
            <a:pPr algn="ctr"/>
            <a:endParaRPr dirty="0">
              <a:latin typeface="+mn-lt"/>
              <a:ea typeface="+mn-ea"/>
              <a:cs typeface="+mn-ea"/>
              <a:sym typeface="+mn-lt"/>
            </a:endParaRPr>
          </a:p>
        </p:txBody>
      </p:sp>
      <p:sp>
        <p:nvSpPr>
          <p:cNvPr id="17" name="Freeform: Shape 270"/>
          <p:cNvSpPr/>
          <p:nvPr/>
        </p:nvSpPr>
        <p:spPr>
          <a:xfrm>
            <a:off x="76000" y="2138577"/>
            <a:ext cx="736102" cy="453305"/>
          </a:xfrm>
          <a:custGeom>
            <a:avLst/>
            <a:gdLst/>
            <a:ahLst/>
            <a:cxnLst>
              <a:cxn ang="0">
                <a:pos x="wd2" y="hd2"/>
              </a:cxn>
              <a:cxn ang="5400000">
                <a:pos x="wd2" y="hd2"/>
              </a:cxn>
              <a:cxn ang="10800000">
                <a:pos x="wd2" y="hd2"/>
              </a:cxn>
              <a:cxn ang="16200000">
                <a:pos x="wd2" y="hd2"/>
              </a:cxn>
            </a:cxnLst>
            <a:rect l="0" t="0" r="r" b="b"/>
            <a:pathLst>
              <a:path w="20724" h="21599" extrusionOk="0">
                <a:moveTo>
                  <a:pt x="9998" y="0"/>
                </a:moveTo>
                <a:cubicBezTo>
                  <a:pt x="8290" y="0"/>
                  <a:pt x="6583" y="898"/>
                  <a:pt x="5280" y="2695"/>
                </a:cubicBezTo>
                <a:cubicBezTo>
                  <a:pt x="4945" y="3157"/>
                  <a:pt x="4653" y="3657"/>
                  <a:pt x="4404" y="4183"/>
                </a:cubicBezTo>
                <a:cubicBezTo>
                  <a:pt x="4392" y="4208"/>
                  <a:pt x="4384" y="4235"/>
                  <a:pt x="4373" y="4260"/>
                </a:cubicBezTo>
                <a:cubicBezTo>
                  <a:pt x="3891" y="5302"/>
                  <a:pt x="3576" y="6445"/>
                  <a:pt x="3429" y="7623"/>
                </a:cubicBezTo>
                <a:cubicBezTo>
                  <a:pt x="3428" y="7624"/>
                  <a:pt x="3429" y="7625"/>
                  <a:pt x="3429" y="7625"/>
                </a:cubicBezTo>
                <a:cubicBezTo>
                  <a:pt x="3353" y="8227"/>
                  <a:pt x="3322" y="8835"/>
                  <a:pt x="3334" y="9444"/>
                </a:cubicBezTo>
                <a:cubicBezTo>
                  <a:pt x="2594" y="9714"/>
                  <a:pt x="1894" y="10243"/>
                  <a:pt x="1314" y="11042"/>
                </a:cubicBezTo>
                <a:cubicBezTo>
                  <a:pt x="-438" y="13459"/>
                  <a:pt x="-438" y="17375"/>
                  <a:pt x="1314" y="19792"/>
                </a:cubicBezTo>
                <a:cubicBezTo>
                  <a:pt x="2134" y="20922"/>
                  <a:pt x="3192" y="21516"/>
                  <a:pt x="4265" y="21589"/>
                </a:cubicBezTo>
                <a:lnTo>
                  <a:pt x="4265" y="21598"/>
                </a:lnTo>
                <a:lnTo>
                  <a:pt x="4385" y="21598"/>
                </a:lnTo>
                <a:cubicBezTo>
                  <a:pt x="4453" y="21600"/>
                  <a:pt x="4520" y="21600"/>
                  <a:pt x="4588" y="21598"/>
                </a:cubicBezTo>
                <a:lnTo>
                  <a:pt x="16136" y="21598"/>
                </a:lnTo>
                <a:cubicBezTo>
                  <a:pt x="16204" y="21600"/>
                  <a:pt x="16271" y="21600"/>
                  <a:pt x="16339" y="21598"/>
                </a:cubicBezTo>
                <a:lnTo>
                  <a:pt x="16392" y="21598"/>
                </a:lnTo>
                <a:lnTo>
                  <a:pt x="16392" y="21594"/>
                </a:lnTo>
                <a:cubicBezTo>
                  <a:pt x="17488" y="21543"/>
                  <a:pt x="18573" y="20945"/>
                  <a:pt x="19410" y="19792"/>
                </a:cubicBezTo>
                <a:cubicBezTo>
                  <a:pt x="21162" y="17375"/>
                  <a:pt x="21162" y="13459"/>
                  <a:pt x="19410" y="11042"/>
                </a:cubicBezTo>
                <a:cubicBezTo>
                  <a:pt x="18644" y="9985"/>
                  <a:pt x="17669" y="9391"/>
                  <a:pt x="16668" y="9259"/>
                </a:cubicBezTo>
                <a:cubicBezTo>
                  <a:pt x="16668" y="9255"/>
                  <a:pt x="16668" y="9252"/>
                  <a:pt x="16668" y="9248"/>
                </a:cubicBezTo>
                <a:cubicBezTo>
                  <a:pt x="16672" y="8065"/>
                  <a:pt x="16513" y="6881"/>
                  <a:pt x="16188" y="5766"/>
                </a:cubicBezTo>
                <a:cubicBezTo>
                  <a:pt x="16188" y="5764"/>
                  <a:pt x="16186" y="5762"/>
                  <a:pt x="16186" y="5759"/>
                </a:cubicBezTo>
                <a:cubicBezTo>
                  <a:pt x="15860" y="4644"/>
                  <a:pt x="15371" y="3599"/>
                  <a:pt x="14715" y="2695"/>
                </a:cubicBezTo>
                <a:cubicBezTo>
                  <a:pt x="13412" y="898"/>
                  <a:pt x="11705" y="0"/>
                  <a:pt x="9998" y="0"/>
                </a:cubicBezTo>
                <a:close/>
              </a:path>
            </a:pathLst>
          </a:custGeom>
          <a:solidFill>
            <a:schemeClr val="bg1">
              <a:lumMod val="85000"/>
            </a:schemeClr>
          </a:solidFill>
          <a:ln w="12700">
            <a:miter lim="400000"/>
          </a:ln>
        </p:spPr>
        <p:txBody>
          <a:bodyPr anchor="ctr"/>
          <a:lstStyle/>
          <a:p>
            <a:pPr algn="ctr"/>
            <a:endParaRPr dirty="0">
              <a:latin typeface="+mn-lt"/>
              <a:ea typeface="+mn-ea"/>
              <a:cs typeface="+mn-ea"/>
              <a:sym typeface="+mn-lt"/>
            </a:endParaRPr>
          </a:p>
        </p:txBody>
      </p:sp>
      <p:sp>
        <p:nvSpPr>
          <p:cNvPr id="18" name="Freeform: Shape 271"/>
          <p:cNvSpPr/>
          <p:nvPr/>
        </p:nvSpPr>
        <p:spPr>
          <a:xfrm>
            <a:off x="8331898" y="1588800"/>
            <a:ext cx="736102" cy="453305"/>
          </a:xfrm>
          <a:custGeom>
            <a:avLst/>
            <a:gdLst/>
            <a:ahLst/>
            <a:cxnLst>
              <a:cxn ang="0">
                <a:pos x="wd2" y="hd2"/>
              </a:cxn>
              <a:cxn ang="5400000">
                <a:pos x="wd2" y="hd2"/>
              </a:cxn>
              <a:cxn ang="10800000">
                <a:pos x="wd2" y="hd2"/>
              </a:cxn>
              <a:cxn ang="16200000">
                <a:pos x="wd2" y="hd2"/>
              </a:cxn>
            </a:cxnLst>
            <a:rect l="0" t="0" r="r" b="b"/>
            <a:pathLst>
              <a:path w="20724" h="21599" extrusionOk="0">
                <a:moveTo>
                  <a:pt x="9998" y="0"/>
                </a:moveTo>
                <a:cubicBezTo>
                  <a:pt x="8290" y="0"/>
                  <a:pt x="6583" y="898"/>
                  <a:pt x="5280" y="2695"/>
                </a:cubicBezTo>
                <a:cubicBezTo>
                  <a:pt x="4945" y="3157"/>
                  <a:pt x="4653" y="3657"/>
                  <a:pt x="4404" y="4183"/>
                </a:cubicBezTo>
                <a:cubicBezTo>
                  <a:pt x="4392" y="4208"/>
                  <a:pt x="4384" y="4235"/>
                  <a:pt x="4373" y="4260"/>
                </a:cubicBezTo>
                <a:cubicBezTo>
                  <a:pt x="3891" y="5302"/>
                  <a:pt x="3576" y="6445"/>
                  <a:pt x="3429" y="7623"/>
                </a:cubicBezTo>
                <a:cubicBezTo>
                  <a:pt x="3428" y="7624"/>
                  <a:pt x="3429" y="7625"/>
                  <a:pt x="3429" y="7625"/>
                </a:cubicBezTo>
                <a:cubicBezTo>
                  <a:pt x="3353" y="8227"/>
                  <a:pt x="3322" y="8835"/>
                  <a:pt x="3334" y="9444"/>
                </a:cubicBezTo>
                <a:cubicBezTo>
                  <a:pt x="2594" y="9714"/>
                  <a:pt x="1894" y="10243"/>
                  <a:pt x="1314" y="11042"/>
                </a:cubicBezTo>
                <a:cubicBezTo>
                  <a:pt x="-438" y="13459"/>
                  <a:pt x="-438" y="17375"/>
                  <a:pt x="1314" y="19792"/>
                </a:cubicBezTo>
                <a:cubicBezTo>
                  <a:pt x="2134" y="20922"/>
                  <a:pt x="3192" y="21516"/>
                  <a:pt x="4265" y="21589"/>
                </a:cubicBezTo>
                <a:lnTo>
                  <a:pt x="4265" y="21598"/>
                </a:lnTo>
                <a:lnTo>
                  <a:pt x="4385" y="21598"/>
                </a:lnTo>
                <a:cubicBezTo>
                  <a:pt x="4453" y="21600"/>
                  <a:pt x="4520" y="21600"/>
                  <a:pt x="4588" y="21598"/>
                </a:cubicBezTo>
                <a:lnTo>
                  <a:pt x="16136" y="21598"/>
                </a:lnTo>
                <a:cubicBezTo>
                  <a:pt x="16204" y="21600"/>
                  <a:pt x="16271" y="21600"/>
                  <a:pt x="16339" y="21598"/>
                </a:cubicBezTo>
                <a:lnTo>
                  <a:pt x="16392" y="21598"/>
                </a:lnTo>
                <a:lnTo>
                  <a:pt x="16392" y="21594"/>
                </a:lnTo>
                <a:cubicBezTo>
                  <a:pt x="17488" y="21543"/>
                  <a:pt x="18573" y="20945"/>
                  <a:pt x="19410" y="19792"/>
                </a:cubicBezTo>
                <a:cubicBezTo>
                  <a:pt x="21162" y="17375"/>
                  <a:pt x="21162" y="13459"/>
                  <a:pt x="19410" y="11042"/>
                </a:cubicBezTo>
                <a:cubicBezTo>
                  <a:pt x="18644" y="9985"/>
                  <a:pt x="17669" y="9391"/>
                  <a:pt x="16668" y="9259"/>
                </a:cubicBezTo>
                <a:cubicBezTo>
                  <a:pt x="16668" y="9255"/>
                  <a:pt x="16668" y="9252"/>
                  <a:pt x="16668" y="9248"/>
                </a:cubicBezTo>
                <a:cubicBezTo>
                  <a:pt x="16672" y="8065"/>
                  <a:pt x="16513" y="6881"/>
                  <a:pt x="16188" y="5766"/>
                </a:cubicBezTo>
                <a:cubicBezTo>
                  <a:pt x="16188" y="5764"/>
                  <a:pt x="16186" y="5762"/>
                  <a:pt x="16186" y="5759"/>
                </a:cubicBezTo>
                <a:cubicBezTo>
                  <a:pt x="15860" y="4644"/>
                  <a:pt x="15371" y="3599"/>
                  <a:pt x="14715" y="2695"/>
                </a:cubicBezTo>
                <a:cubicBezTo>
                  <a:pt x="13412" y="898"/>
                  <a:pt x="11705" y="0"/>
                  <a:pt x="9998" y="0"/>
                </a:cubicBezTo>
                <a:close/>
              </a:path>
            </a:pathLst>
          </a:custGeom>
          <a:solidFill>
            <a:schemeClr val="bg1">
              <a:lumMod val="85000"/>
            </a:schemeClr>
          </a:solidFill>
          <a:ln w="12700">
            <a:miter lim="400000"/>
          </a:ln>
        </p:spPr>
        <p:txBody>
          <a:bodyPr anchor="ctr"/>
          <a:lstStyle/>
          <a:p>
            <a:pPr algn="ctr"/>
            <a:endParaRPr dirty="0">
              <a:latin typeface="+mn-lt"/>
              <a:ea typeface="+mn-ea"/>
              <a:cs typeface="+mn-ea"/>
              <a:sym typeface="+mn-lt"/>
            </a:endParaRPr>
          </a:p>
        </p:txBody>
      </p:sp>
      <p:sp>
        <p:nvSpPr>
          <p:cNvPr id="19" name="Freeform: Shape 272"/>
          <p:cNvSpPr/>
          <p:nvPr/>
        </p:nvSpPr>
        <p:spPr>
          <a:xfrm>
            <a:off x="8156687" y="3058506"/>
            <a:ext cx="490570" cy="302102"/>
          </a:xfrm>
          <a:custGeom>
            <a:avLst/>
            <a:gdLst/>
            <a:ahLst/>
            <a:cxnLst>
              <a:cxn ang="0">
                <a:pos x="wd2" y="hd2"/>
              </a:cxn>
              <a:cxn ang="5400000">
                <a:pos x="wd2" y="hd2"/>
              </a:cxn>
              <a:cxn ang="10800000">
                <a:pos x="wd2" y="hd2"/>
              </a:cxn>
              <a:cxn ang="16200000">
                <a:pos x="wd2" y="hd2"/>
              </a:cxn>
            </a:cxnLst>
            <a:rect l="0" t="0" r="r" b="b"/>
            <a:pathLst>
              <a:path w="20724" h="21599" extrusionOk="0">
                <a:moveTo>
                  <a:pt x="9998" y="0"/>
                </a:moveTo>
                <a:cubicBezTo>
                  <a:pt x="8290" y="0"/>
                  <a:pt x="6583" y="898"/>
                  <a:pt x="5280" y="2695"/>
                </a:cubicBezTo>
                <a:cubicBezTo>
                  <a:pt x="4945" y="3157"/>
                  <a:pt x="4653" y="3657"/>
                  <a:pt x="4404" y="4183"/>
                </a:cubicBezTo>
                <a:cubicBezTo>
                  <a:pt x="4392" y="4208"/>
                  <a:pt x="4384" y="4235"/>
                  <a:pt x="4373" y="4260"/>
                </a:cubicBezTo>
                <a:cubicBezTo>
                  <a:pt x="3891" y="5302"/>
                  <a:pt x="3576" y="6445"/>
                  <a:pt x="3429" y="7623"/>
                </a:cubicBezTo>
                <a:cubicBezTo>
                  <a:pt x="3428" y="7624"/>
                  <a:pt x="3429" y="7625"/>
                  <a:pt x="3429" y="7625"/>
                </a:cubicBezTo>
                <a:cubicBezTo>
                  <a:pt x="3353" y="8227"/>
                  <a:pt x="3322" y="8835"/>
                  <a:pt x="3334" y="9444"/>
                </a:cubicBezTo>
                <a:cubicBezTo>
                  <a:pt x="2594" y="9714"/>
                  <a:pt x="1894" y="10243"/>
                  <a:pt x="1314" y="11042"/>
                </a:cubicBezTo>
                <a:cubicBezTo>
                  <a:pt x="-438" y="13459"/>
                  <a:pt x="-438" y="17375"/>
                  <a:pt x="1314" y="19792"/>
                </a:cubicBezTo>
                <a:cubicBezTo>
                  <a:pt x="2134" y="20922"/>
                  <a:pt x="3192" y="21516"/>
                  <a:pt x="4265" y="21589"/>
                </a:cubicBezTo>
                <a:lnTo>
                  <a:pt x="4265" y="21598"/>
                </a:lnTo>
                <a:lnTo>
                  <a:pt x="4385" y="21598"/>
                </a:lnTo>
                <a:cubicBezTo>
                  <a:pt x="4453" y="21600"/>
                  <a:pt x="4520" y="21600"/>
                  <a:pt x="4588" y="21598"/>
                </a:cubicBezTo>
                <a:lnTo>
                  <a:pt x="16136" y="21598"/>
                </a:lnTo>
                <a:cubicBezTo>
                  <a:pt x="16204" y="21600"/>
                  <a:pt x="16271" y="21600"/>
                  <a:pt x="16339" y="21598"/>
                </a:cubicBezTo>
                <a:lnTo>
                  <a:pt x="16392" y="21598"/>
                </a:lnTo>
                <a:lnTo>
                  <a:pt x="16392" y="21594"/>
                </a:lnTo>
                <a:cubicBezTo>
                  <a:pt x="17488" y="21543"/>
                  <a:pt x="18573" y="20945"/>
                  <a:pt x="19410" y="19792"/>
                </a:cubicBezTo>
                <a:cubicBezTo>
                  <a:pt x="21162" y="17375"/>
                  <a:pt x="21162" y="13459"/>
                  <a:pt x="19410" y="11042"/>
                </a:cubicBezTo>
                <a:cubicBezTo>
                  <a:pt x="18644" y="9985"/>
                  <a:pt x="17669" y="9391"/>
                  <a:pt x="16668" y="9259"/>
                </a:cubicBezTo>
                <a:cubicBezTo>
                  <a:pt x="16668" y="9255"/>
                  <a:pt x="16668" y="9252"/>
                  <a:pt x="16668" y="9248"/>
                </a:cubicBezTo>
                <a:cubicBezTo>
                  <a:pt x="16672" y="8065"/>
                  <a:pt x="16513" y="6881"/>
                  <a:pt x="16188" y="5766"/>
                </a:cubicBezTo>
                <a:cubicBezTo>
                  <a:pt x="16188" y="5764"/>
                  <a:pt x="16186" y="5762"/>
                  <a:pt x="16186" y="5759"/>
                </a:cubicBezTo>
                <a:cubicBezTo>
                  <a:pt x="15860" y="4644"/>
                  <a:pt x="15371" y="3599"/>
                  <a:pt x="14715" y="2695"/>
                </a:cubicBezTo>
                <a:cubicBezTo>
                  <a:pt x="13412" y="898"/>
                  <a:pt x="11705" y="0"/>
                  <a:pt x="9998" y="0"/>
                </a:cubicBezTo>
                <a:close/>
              </a:path>
            </a:pathLst>
          </a:custGeom>
          <a:solidFill>
            <a:schemeClr val="bg1">
              <a:lumMod val="85000"/>
            </a:schemeClr>
          </a:solidFill>
          <a:ln w="12700">
            <a:miter lim="400000"/>
          </a:ln>
        </p:spPr>
        <p:txBody>
          <a:bodyPr anchor="ctr"/>
          <a:lstStyle/>
          <a:p>
            <a:pPr algn="ctr"/>
            <a:endParaRPr dirty="0">
              <a:latin typeface="+mn-lt"/>
              <a:ea typeface="+mn-ea"/>
              <a:cs typeface="+mn-ea"/>
              <a:sym typeface="+mn-lt"/>
            </a:endParaRPr>
          </a:p>
        </p:txBody>
      </p:sp>
      <p:sp>
        <p:nvSpPr>
          <p:cNvPr id="22" name="Freeform: Shape 278"/>
          <p:cNvSpPr/>
          <p:nvPr/>
        </p:nvSpPr>
        <p:spPr>
          <a:xfrm>
            <a:off x="4009163" y="902857"/>
            <a:ext cx="543580" cy="334746"/>
          </a:xfrm>
          <a:custGeom>
            <a:avLst/>
            <a:gdLst/>
            <a:ahLst/>
            <a:cxnLst>
              <a:cxn ang="0">
                <a:pos x="wd2" y="hd2"/>
              </a:cxn>
              <a:cxn ang="5400000">
                <a:pos x="wd2" y="hd2"/>
              </a:cxn>
              <a:cxn ang="10800000">
                <a:pos x="wd2" y="hd2"/>
              </a:cxn>
              <a:cxn ang="16200000">
                <a:pos x="wd2" y="hd2"/>
              </a:cxn>
            </a:cxnLst>
            <a:rect l="0" t="0" r="r" b="b"/>
            <a:pathLst>
              <a:path w="20724" h="21599" extrusionOk="0">
                <a:moveTo>
                  <a:pt x="9998" y="0"/>
                </a:moveTo>
                <a:cubicBezTo>
                  <a:pt x="8290" y="0"/>
                  <a:pt x="6583" y="898"/>
                  <a:pt x="5280" y="2695"/>
                </a:cubicBezTo>
                <a:cubicBezTo>
                  <a:pt x="4945" y="3157"/>
                  <a:pt x="4653" y="3657"/>
                  <a:pt x="4404" y="4183"/>
                </a:cubicBezTo>
                <a:cubicBezTo>
                  <a:pt x="4392" y="4208"/>
                  <a:pt x="4384" y="4235"/>
                  <a:pt x="4373" y="4260"/>
                </a:cubicBezTo>
                <a:cubicBezTo>
                  <a:pt x="3891" y="5302"/>
                  <a:pt x="3576" y="6445"/>
                  <a:pt x="3429" y="7623"/>
                </a:cubicBezTo>
                <a:cubicBezTo>
                  <a:pt x="3428" y="7624"/>
                  <a:pt x="3429" y="7625"/>
                  <a:pt x="3429" y="7625"/>
                </a:cubicBezTo>
                <a:cubicBezTo>
                  <a:pt x="3353" y="8227"/>
                  <a:pt x="3322" y="8835"/>
                  <a:pt x="3334" y="9444"/>
                </a:cubicBezTo>
                <a:cubicBezTo>
                  <a:pt x="2594" y="9714"/>
                  <a:pt x="1894" y="10243"/>
                  <a:pt x="1314" y="11042"/>
                </a:cubicBezTo>
                <a:cubicBezTo>
                  <a:pt x="-438" y="13459"/>
                  <a:pt x="-438" y="17375"/>
                  <a:pt x="1314" y="19792"/>
                </a:cubicBezTo>
                <a:cubicBezTo>
                  <a:pt x="2134" y="20922"/>
                  <a:pt x="3192" y="21516"/>
                  <a:pt x="4265" y="21589"/>
                </a:cubicBezTo>
                <a:lnTo>
                  <a:pt x="4265" y="21598"/>
                </a:lnTo>
                <a:lnTo>
                  <a:pt x="4385" y="21598"/>
                </a:lnTo>
                <a:cubicBezTo>
                  <a:pt x="4453" y="21600"/>
                  <a:pt x="4520" y="21600"/>
                  <a:pt x="4588" y="21598"/>
                </a:cubicBezTo>
                <a:lnTo>
                  <a:pt x="16136" y="21598"/>
                </a:lnTo>
                <a:cubicBezTo>
                  <a:pt x="16204" y="21600"/>
                  <a:pt x="16271" y="21600"/>
                  <a:pt x="16339" y="21598"/>
                </a:cubicBezTo>
                <a:lnTo>
                  <a:pt x="16392" y="21598"/>
                </a:lnTo>
                <a:lnTo>
                  <a:pt x="16392" y="21594"/>
                </a:lnTo>
                <a:cubicBezTo>
                  <a:pt x="17488" y="21543"/>
                  <a:pt x="18573" y="20945"/>
                  <a:pt x="19410" y="19792"/>
                </a:cubicBezTo>
                <a:cubicBezTo>
                  <a:pt x="21162" y="17375"/>
                  <a:pt x="21162" y="13459"/>
                  <a:pt x="19410" y="11042"/>
                </a:cubicBezTo>
                <a:cubicBezTo>
                  <a:pt x="18644" y="9985"/>
                  <a:pt x="17669" y="9391"/>
                  <a:pt x="16668" y="9259"/>
                </a:cubicBezTo>
                <a:cubicBezTo>
                  <a:pt x="16668" y="9255"/>
                  <a:pt x="16668" y="9252"/>
                  <a:pt x="16668" y="9248"/>
                </a:cubicBezTo>
                <a:cubicBezTo>
                  <a:pt x="16672" y="8065"/>
                  <a:pt x="16513" y="6881"/>
                  <a:pt x="16188" y="5766"/>
                </a:cubicBezTo>
                <a:cubicBezTo>
                  <a:pt x="16188" y="5764"/>
                  <a:pt x="16186" y="5762"/>
                  <a:pt x="16186" y="5759"/>
                </a:cubicBezTo>
                <a:cubicBezTo>
                  <a:pt x="15860" y="4644"/>
                  <a:pt x="15371" y="3599"/>
                  <a:pt x="14715" y="2695"/>
                </a:cubicBezTo>
                <a:cubicBezTo>
                  <a:pt x="13412" y="898"/>
                  <a:pt x="11705" y="0"/>
                  <a:pt x="9998" y="0"/>
                </a:cubicBezTo>
                <a:close/>
              </a:path>
            </a:pathLst>
          </a:custGeom>
          <a:solidFill>
            <a:schemeClr val="bg1">
              <a:lumMod val="85000"/>
            </a:schemeClr>
          </a:solidFill>
          <a:ln w="12700">
            <a:miter lim="400000"/>
          </a:ln>
        </p:spPr>
        <p:txBody>
          <a:bodyPr anchor="ctr"/>
          <a:lstStyle/>
          <a:p>
            <a:pPr algn="ctr"/>
            <a:endParaRPr dirty="0">
              <a:latin typeface="+mn-lt"/>
              <a:ea typeface="+mn-ea"/>
              <a:cs typeface="+mn-ea"/>
              <a:sym typeface="+mn-lt"/>
            </a:endParaRPr>
          </a:p>
        </p:txBody>
      </p:sp>
      <p:grpSp>
        <p:nvGrpSpPr>
          <p:cNvPr id="2" name="组合 1"/>
          <p:cNvGrpSpPr/>
          <p:nvPr/>
        </p:nvGrpSpPr>
        <p:grpSpPr>
          <a:xfrm>
            <a:off x="949325" y="1270863"/>
            <a:ext cx="1186578" cy="3316614"/>
            <a:chOff x="949325" y="1270863"/>
            <a:chExt cx="1186578" cy="3316614"/>
          </a:xfrm>
        </p:grpSpPr>
        <p:grpSp>
          <p:nvGrpSpPr>
            <p:cNvPr id="5" name="Group 265"/>
            <p:cNvGrpSpPr/>
            <p:nvPr/>
          </p:nvGrpSpPr>
          <p:grpSpPr>
            <a:xfrm>
              <a:off x="1030215" y="1270863"/>
              <a:ext cx="1012914" cy="969764"/>
              <a:chOff x="1373621" y="1694484"/>
              <a:chExt cx="1350552" cy="1293018"/>
            </a:xfrm>
          </p:grpSpPr>
          <p:sp>
            <p:nvSpPr>
              <p:cNvPr id="254" name="Freeform: Shape 6"/>
              <p:cNvSpPr>
                <a:spLocks/>
              </p:cNvSpPr>
              <p:nvPr/>
            </p:nvSpPr>
            <p:spPr bwMode="auto">
              <a:xfrm>
                <a:off x="1796608" y="2233387"/>
                <a:ext cx="506725" cy="754115"/>
              </a:xfrm>
              <a:custGeom>
                <a:avLst/>
                <a:gdLst>
                  <a:gd name="T0" fmla="*/ 130 w 164"/>
                  <a:gd name="T1" fmla="*/ 299 h 299"/>
                  <a:gd name="T2" fmla="*/ 123 w 164"/>
                  <a:gd name="T3" fmla="*/ 132 h 299"/>
                  <a:gd name="T4" fmla="*/ 161 w 164"/>
                  <a:gd name="T5" fmla="*/ 47 h 299"/>
                  <a:gd name="T6" fmla="*/ 143 w 164"/>
                  <a:gd name="T7" fmla="*/ 51 h 299"/>
                  <a:gd name="T8" fmla="*/ 108 w 164"/>
                  <a:gd name="T9" fmla="*/ 75 h 299"/>
                  <a:gd name="T10" fmla="*/ 80 w 164"/>
                  <a:gd name="T11" fmla="*/ 6 h 299"/>
                  <a:gd name="T12" fmla="*/ 77 w 164"/>
                  <a:gd name="T13" fmla="*/ 51 h 299"/>
                  <a:gd name="T14" fmla="*/ 48 w 164"/>
                  <a:gd name="T15" fmla="*/ 33 h 299"/>
                  <a:gd name="T16" fmla="*/ 27 w 164"/>
                  <a:gd name="T17" fmla="*/ 16 h 299"/>
                  <a:gd name="T18" fmla="*/ 52 w 164"/>
                  <a:gd name="T19" fmla="*/ 74 h 299"/>
                  <a:gd name="T20" fmla="*/ 10 w 164"/>
                  <a:gd name="T21" fmla="*/ 35 h 299"/>
                  <a:gd name="T22" fmla="*/ 9 w 164"/>
                  <a:gd name="T23" fmla="*/ 53 h 299"/>
                  <a:gd name="T24" fmla="*/ 43 w 164"/>
                  <a:gd name="T25" fmla="*/ 93 h 299"/>
                  <a:gd name="T26" fmla="*/ 10 w 164"/>
                  <a:gd name="T27" fmla="*/ 75 h 299"/>
                  <a:gd name="T28" fmla="*/ 20 w 164"/>
                  <a:gd name="T29" fmla="*/ 97 h 299"/>
                  <a:gd name="T30" fmla="*/ 71 w 164"/>
                  <a:gd name="T31" fmla="*/ 161 h 299"/>
                  <a:gd name="T32" fmla="*/ 62 w 164"/>
                  <a:gd name="T33" fmla="*/ 299 h 2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4" h="299">
                    <a:moveTo>
                      <a:pt x="130" y="299"/>
                    </a:moveTo>
                    <a:cubicBezTo>
                      <a:pt x="130" y="299"/>
                      <a:pt x="107" y="195"/>
                      <a:pt x="123" y="132"/>
                    </a:cubicBezTo>
                    <a:cubicBezTo>
                      <a:pt x="139" y="70"/>
                      <a:pt x="164" y="57"/>
                      <a:pt x="161" y="47"/>
                    </a:cubicBezTo>
                    <a:cubicBezTo>
                      <a:pt x="159" y="38"/>
                      <a:pt x="147" y="42"/>
                      <a:pt x="143" y="51"/>
                    </a:cubicBezTo>
                    <a:cubicBezTo>
                      <a:pt x="139" y="60"/>
                      <a:pt x="123" y="78"/>
                      <a:pt x="108" y="75"/>
                    </a:cubicBezTo>
                    <a:cubicBezTo>
                      <a:pt x="94" y="72"/>
                      <a:pt x="91" y="12"/>
                      <a:pt x="80" y="6"/>
                    </a:cubicBezTo>
                    <a:cubicBezTo>
                      <a:pt x="70" y="0"/>
                      <a:pt x="73" y="27"/>
                      <a:pt x="77" y="51"/>
                    </a:cubicBezTo>
                    <a:cubicBezTo>
                      <a:pt x="81" y="75"/>
                      <a:pt x="60" y="62"/>
                      <a:pt x="48" y="33"/>
                    </a:cubicBezTo>
                    <a:cubicBezTo>
                      <a:pt x="36" y="4"/>
                      <a:pt x="28" y="12"/>
                      <a:pt x="27" y="16"/>
                    </a:cubicBezTo>
                    <a:cubicBezTo>
                      <a:pt x="25" y="20"/>
                      <a:pt x="54" y="72"/>
                      <a:pt x="52" y="74"/>
                    </a:cubicBezTo>
                    <a:cubicBezTo>
                      <a:pt x="49" y="77"/>
                      <a:pt x="13" y="34"/>
                      <a:pt x="10" y="35"/>
                    </a:cubicBezTo>
                    <a:cubicBezTo>
                      <a:pt x="6" y="36"/>
                      <a:pt x="0" y="39"/>
                      <a:pt x="9" y="53"/>
                    </a:cubicBezTo>
                    <a:cubicBezTo>
                      <a:pt x="17" y="66"/>
                      <a:pt x="44" y="89"/>
                      <a:pt x="43" y="93"/>
                    </a:cubicBezTo>
                    <a:cubicBezTo>
                      <a:pt x="41" y="97"/>
                      <a:pt x="18" y="76"/>
                      <a:pt x="10" y="75"/>
                    </a:cubicBezTo>
                    <a:cubicBezTo>
                      <a:pt x="2" y="75"/>
                      <a:pt x="5" y="86"/>
                      <a:pt x="20" y="97"/>
                    </a:cubicBezTo>
                    <a:cubicBezTo>
                      <a:pt x="34" y="108"/>
                      <a:pt x="71" y="121"/>
                      <a:pt x="71" y="161"/>
                    </a:cubicBezTo>
                    <a:cubicBezTo>
                      <a:pt x="72" y="201"/>
                      <a:pt x="62" y="299"/>
                      <a:pt x="62" y="299"/>
                    </a:cubicBezTo>
                  </a:path>
                </a:pathLst>
              </a:custGeom>
              <a:solidFill>
                <a:schemeClr val="accent6">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55" name="Freeform: Shape 7"/>
              <p:cNvSpPr>
                <a:spLocks/>
              </p:cNvSpPr>
              <p:nvPr/>
            </p:nvSpPr>
            <p:spPr bwMode="auto">
              <a:xfrm>
                <a:off x="1923289" y="1998929"/>
                <a:ext cx="225450" cy="218711"/>
              </a:xfrm>
              <a:custGeom>
                <a:avLst/>
                <a:gdLst>
                  <a:gd name="T0" fmla="*/ 32 w 73"/>
                  <a:gd name="T1" fmla="*/ 87 h 87"/>
                  <a:gd name="T2" fmla="*/ 1 w 73"/>
                  <a:gd name="T3" fmla="*/ 50 h 87"/>
                  <a:gd name="T4" fmla="*/ 14 w 73"/>
                  <a:gd name="T5" fmla="*/ 0 h 87"/>
                  <a:gd name="T6" fmla="*/ 32 w 73"/>
                  <a:gd name="T7" fmla="*/ 87 h 87"/>
                </a:gdLst>
                <a:ahLst/>
                <a:cxnLst>
                  <a:cxn ang="0">
                    <a:pos x="T0" y="T1"/>
                  </a:cxn>
                  <a:cxn ang="0">
                    <a:pos x="T2" y="T3"/>
                  </a:cxn>
                  <a:cxn ang="0">
                    <a:pos x="T4" y="T5"/>
                  </a:cxn>
                  <a:cxn ang="0">
                    <a:pos x="T6" y="T7"/>
                  </a:cxn>
                </a:cxnLst>
                <a:rect l="0" t="0" r="r" b="b"/>
                <a:pathLst>
                  <a:path w="73" h="87">
                    <a:moveTo>
                      <a:pt x="32" y="87"/>
                    </a:moveTo>
                    <a:cubicBezTo>
                      <a:pt x="32" y="87"/>
                      <a:pt x="3" y="78"/>
                      <a:pt x="1" y="50"/>
                    </a:cubicBezTo>
                    <a:cubicBezTo>
                      <a:pt x="0" y="23"/>
                      <a:pt x="14" y="0"/>
                      <a:pt x="14" y="0"/>
                    </a:cubicBezTo>
                    <a:cubicBezTo>
                      <a:pt x="14" y="0"/>
                      <a:pt x="73" y="39"/>
                      <a:pt x="32" y="87"/>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56" name="Freeform: Shape 8"/>
              <p:cNvSpPr>
                <a:spLocks/>
              </p:cNvSpPr>
              <p:nvPr/>
            </p:nvSpPr>
            <p:spPr bwMode="auto">
              <a:xfrm>
                <a:off x="1742929" y="2077665"/>
                <a:ext cx="180360" cy="153972"/>
              </a:xfrm>
              <a:custGeom>
                <a:avLst/>
                <a:gdLst>
                  <a:gd name="T0" fmla="*/ 38 w 58"/>
                  <a:gd name="T1" fmla="*/ 61 h 61"/>
                  <a:gd name="T2" fmla="*/ 7 w 58"/>
                  <a:gd name="T3" fmla="*/ 41 h 61"/>
                  <a:gd name="T4" fmla="*/ 5 w 58"/>
                  <a:gd name="T5" fmla="*/ 0 h 61"/>
                  <a:gd name="T6" fmla="*/ 38 w 58"/>
                  <a:gd name="T7" fmla="*/ 61 h 61"/>
                </a:gdLst>
                <a:ahLst/>
                <a:cxnLst>
                  <a:cxn ang="0">
                    <a:pos x="T0" y="T1"/>
                  </a:cxn>
                  <a:cxn ang="0">
                    <a:pos x="T2" y="T3"/>
                  </a:cxn>
                  <a:cxn ang="0">
                    <a:pos x="T4" y="T5"/>
                  </a:cxn>
                  <a:cxn ang="0">
                    <a:pos x="T6" y="T7"/>
                  </a:cxn>
                </a:cxnLst>
                <a:rect l="0" t="0" r="r" b="b"/>
                <a:pathLst>
                  <a:path w="58" h="61">
                    <a:moveTo>
                      <a:pt x="38" y="61"/>
                    </a:moveTo>
                    <a:cubicBezTo>
                      <a:pt x="38" y="61"/>
                      <a:pt x="14" y="61"/>
                      <a:pt x="7" y="41"/>
                    </a:cubicBezTo>
                    <a:cubicBezTo>
                      <a:pt x="0" y="20"/>
                      <a:pt x="5" y="0"/>
                      <a:pt x="5" y="0"/>
                    </a:cubicBezTo>
                    <a:cubicBezTo>
                      <a:pt x="5" y="0"/>
                      <a:pt x="58" y="17"/>
                      <a:pt x="38" y="6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57" name="Freeform: Shape 9"/>
              <p:cNvSpPr>
                <a:spLocks/>
              </p:cNvSpPr>
              <p:nvPr/>
            </p:nvSpPr>
            <p:spPr bwMode="auto">
              <a:xfrm>
                <a:off x="2071442" y="1918444"/>
                <a:ext cx="191096" cy="171469"/>
              </a:xfrm>
              <a:custGeom>
                <a:avLst/>
                <a:gdLst>
                  <a:gd name="T0" fmla="*/ 17 w 62"/>
                  <a:gd name="T1" fmla="*/ 68 h 68"/>
                  <a:gd name="T2" fmla="*/ 9 w 62"/>
                  <a:gd name="T3" fmla="*/ 31 h 68"/>
                  <a:gd name="T4" fmla="*/ 36 w 62"/>
                  <a:gd name="T5" fmla="*/ 0 h 68"/>
                  <a:gd name="T6" fmla="*/ 17 w 62"/>
                  <a:gd name="T7" fmla="*/ 68 h 68"/>
                </a:gdLst>
                <a:ahLst/>
                <a:cxnLst>
                  <a:cxn ang="0">
                    <a:pos x="T0" y="T1"/>
                  </a:cxn>
                  <a:cxn ang="0">
                    <a:pos x="T2" y="T3"/>
                  </a:cxn>
                  <a:cxn ang="0">
                    <a:pos x="T4" y="T5"/>
                  </a:cxn>
                  <a:cxn ang="0">
                    <a:pos x="T6" y="T7"/>
                  </a:cxn>
                </a:cxnLst>
                <a:rect l="0" t="0" r="r" b="b"/>
                <a:pathLst>
                  <a:path w="62" h="68">
                    <a:moveTo>
                      <a:pt x="17" y="68"/>
                    </a:moveTo>
                    <a:cubicBezTo>
                      <a:pt x="17" y="68"/>
                      <a:pt x="0" y="51"/>
                      <a:pt x="9" y="31"/>
                    </a:cubicBezTo>
                    <a:cubicBezTo>
                      <a:pt x="18" y="11"/>
                      <a:pt x="36" y="0"/>
                      <a:pt x="36" y="0"/>
                    </a:cubicBezTo>
                    <a:cubicBezTo>
                      <a:pt x="36" y="0"/>
                      <a:pt x="62" y="50"/>
                      <a:pt x="17" y="6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58" name="Freeform: Shape 10"/>
              <p:cNvSpPr>
                <a:spLocks/>
              </p:cNvSpPr>
              <p:nvPr/>
            </p:nvSpPr>
            <p:spPr bwMode="auto">
              <a:xfrm>
                <a:off x="1669926" y="2208891"/>
                <a:ext cx="141711" cy="117229"/>
              </a:xfrm>
              <a:custGeom>
                <a:avLst/>
                <a:gdLst>
                  <a:gd name="T0" fmla="*/ 42 w 46"/>
                  <a:gd name="T1" fmla="*/ 41 h 47"/>
                  <a:gd name="T2" fmla="*/ 12 w 46"/>
                  <a:gd name="T3" fmla="*/ 32 h 47"/>
                  <a:gd name="T4" fmla="*/ 0 w 46"/>
                  <a:gd name="T5" fmla="*/ 0 h 47"/>
                  <a:gd name="T6" fmla="*/ 42 w 46"/>
                  <a:gd name="T7" fmla="*/ 41 h 47"/>
                </a:gdLst>
                <a:ahLst/>
                <a:cxnLst>
                  <a:cxn ang="0">
                    <a:pos x="T0" y="T1"/>
                  </a:cxn>
                  <a:cxn ang="0">
                    <a:pos x="T2" y="T3"/>
                  </a:cxn>
                  <a:cxn ang="0">
                    <a:pos x="T4" y="T5"/>
                  </a:cxn>
                  <a:cxn ang="0">
                    <a:pos x="T6" y="T7"/>
                  </a:cxn>
                </a:cxnLst>
                <a:rect l="0" t="0" r="r" b="b"/>
                <a:pathLst>
                  <a:path w="46" h="47">
                    <a:moveTo>
                      <a:pt x="42" y="41"/>
                    </a:moveTo>
                    <a:cubicBezTo>
                      <a:pt x="42" y="41"/>
                      <a:pt x="23" y="47"/>
                      <a:pt x="12" y="32"/>
                    </a:cubicBezTo>
                    <a:cubicBezTo>
                      <a:pt x="1" y="18"/>
                      <a:pt x="0" y="0"/>
                      <a:pt x="0" y="0"/>
                    </a:cubicBezTo>
                    <a:cubicBezTo>
                      <a:pt x="0" y="0"/>
                      <a:pt x="46" y="1"/>
                      <a:pt x="42" y="4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59" name="Freeform: Shape 11"/>
              <p:cNvSpPr>
                <a:spLocks/>
              </p:cNvSpPr>
              <p:nvPr/>
            </p:nvSpPr>
            <p:spPr bwMode="auto">
              <a:xfrm>
                <a:off x="1629131" y="2326120"/>
                <a:ext cx="173919" cy="129477"/>
              </a:xfrm>
              <a:custGeom>
                <a:avLst/>
                <a:gdLst>
                  <a:gd name="T0" fmla="*/ 56 w 56"/>
                  <a:gd name="T1" fmla="*/ 38 h 51"/>
                  <a:gd name="T2" fmla="*/ 25 w 56"/>
                  <a:gd name="T3" fmla="*/ 44 h 51"/>
                  <a:gd name="T4" fmla="*/ 0 w 56"/>
                  <a:gd name="T5" fmla="*/ 20 h 51"/>
                  <a:gd name="T6" fmla="*/ 56 w 56"/>
                  <a:gd name="T7" fmla="*/ 38 h 51"/>
                </a:gdLst>
                <a:ahLst/>
                <a:cxnLst>
                  <a:cxn ang="0">
                    <a:pos x="T0" y="T1"/>
                  </a:cxn>
                  <a:cxn ang="0">
                    <a:pos x="T2" y="T3"/>
                  </a:cxn>
                  <a:cxn ang="0">
                    <a:pos x="T4" y="T5"/>
                  </a:cxn>
                  <a:cxn ang="0">
                    <a:pos x="T6" y="T7"/>
                  </a:cxn>
                </a:cxnLst>
                <a:rect l="0" t="0" r="r" b="b"/>
                <a:pathLst>
                  <a:path w="56" h="51">
                    <a:moveTo>
                      <a:pt x="56" y="38"/>
                    </a:moveTo>
                    <a:cubicBezTo>
                      <a:pt x="56" y="38"/>
                      <a:pt x="42" y="51"/>
                      <a:pt x="25" y="44"/>
                    </a:cubicBezTo>
                    <a:cubicBezTo>
                      <a:pt x="9" y="36"/>
                      <a:pt x="0" y="20"/>
                      <a:pt x="0" y="20"/>
                    </a:cubicBezTo>
                    <a:cubicBezTo>
                      <a:pt x="0" y="20"/>
                      <a:pt x="42" y="0"/>
                      <a:pt x="56" y="3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60" name="Freeform: Shape 12"/>
              <p:cNvSpPr>
                <a:spLocks/>
              </p:cNvSpPr>
              <p:nvPr/>
            </p:nvSpPr>
            <p:spPr bwMode="auto">
              <a:xfrm>
                <a:off x="1665632" y="2445098"/>
                <a:ext cx="171771" cy="120729"/>
              </a:xfrm>
              <a:custGeom>
                <a:avLst/>
                <a:gdLst>
                  <a:gd name="T0" fmla="*/ 55 w 55"/>
                  <a:gd name="T1" fmla="*/ 21 h 48"/>
                  <a:gd name="T2" fmla="*/ 34 w 55"/>
                  <a:gd name="T3" fmla="*/ 44 h 48"/>
                  <a:gd name="T4" fmla="*/ 0 w 55"/>
                  <a:gd name="T5" fmla="*/ 41 h 48"/>
                  <a:gd name="T6" fmla="*/ 55 w 55"/>
                  <a:gd name="T7" fmla="*/ 21 h 48"/>
                </a:gdLst>
                <a:ahLst/>
                <a:cxnLst>
                  <a:cxn ang="0">
                    <a:pos x="T0" y="T1"/>
                  </a:cxn>
                  <a:cxn ang="0">
                    <a:pos x="T2" y="T3"/>
                  </a:cxn>
                  <a:cxn ang="0">
                    <a:pos x="T4" y="T5"/>
                  </a:cxn>
                  <a:cxn ang="0">
                    <a:pos x="T6" y="T7"/>
                  </a:cxn>
                </a:cxnLst>
                <a:rect l="0" t="0" r="r" b="b"/>
                <a:pathLst>
                  <a:path w="55" h="48">
                    <a:moveTo>
                      <a:pt x="55" y="21"/>
                    </a:moveTo>
                    <a:cubicBezTo>
                      <a:pt x="55" y="21"/>
                      <a:pt x="52" y="41"/>
                      <a:pt x="34" y="44"/>
                    </a:cubicBezTo>
                    <a:cubicBezTo>
                      <a:pt x="17" y="48"/>
                      <a:pt x="0" y="41"/>
                      <a:pt x="0" y="41"/>
                    </a:cubicBezTo>
                    <a:cubicBezTo>
                      <a:pt x="0" y="41"/>
                      <a:pt x="20" y="0"/>
                      <a:pt x="55" y="2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61" name="Freeform: Shape 13"/>
              <p:cNvSpPr>
                <a:spLocks/>
              </p:cNvSpPr>
              <p:nvPr/>
            </p:nvSpPr>
            <p:spPr bwMode="auto">
              <a:xfrm>
                <a:off x="1515332" y="2403106"/>
                <a:ext cx="173919" cy="122478"/>
              </a:xfrm>
              <a:custGeom>
                <a:avLst/>
                <a:gdLst>
                  <a:gd name="T0" fmla="*/ 56 w 56"/>
                  <a:gd name="T1" fmla="*/ 24 h 49"/>
                  <a:gd name="T2" fmla="*/ 34 w 56"/>
                  <a:gd name="T3" fmla="*/ 46 h 49"/>
                  <a:gd name="T4" fmla="*/ 0 w 56"/>
                  <a:gd name="T5" fmla="*/ 41 h 49"/>
                  <a:gd name="T6" fmla="*/ 56 w 56"/>
                  <a:gd name="T7" fmla="*/ 24 h 49"/>
                </a:gdLst>
                <a:ahLst/>
                <a:cxnLst>
                  <a:cxn ang="0">
                    <a:pos x="T0" y="T1"/>
                  </a:cxn>
                  <a:cxn ang="0">
                    <a:pos x="T2" y="T3"/>
                  </a:cxn>
                  <a:cxn ang="0">
                    <a:pos x="T4" y="T5"/>
                  </a:cxn>
                  <a:cxn ang="0">
                    <a:pos x="T6" y="T7"/>
                  </a:cxn>
                </a:cxnLst>
                <a:rect l="0" t="0" r="r" b="b"/>
                <a:pathLst>
                  <a:path w="56" h="49">
                    <a:moveTo>
                      <a:pt x="56" y="24"/>
                    </a:moveTo>
                    <a:cubicBezTo>
                      <a:pt x="56" y="24"/>
                      <a:pt x="52" y="43"/>
                      <a:pt x="34" y="46"/>
                    </a:cubicBezTo>
                    <a:cubicBezTo>
                      <a:pt x="16" y="49"/>
                      <a:pt x="0" y="41"/>
                      <a:pt x="0" y="41"/>
                    </a:cubicBezTo>
                    <a:cubicBezTo>
                      <a:pt x="0" y="41"/>
                      <a:pt x="22" y="0"/>
                      <a:pt x="56" y="24"/>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62" name="Freeform: Shape 14"/>
              <p:cNvSpPr>
                <a:spLocks/>
              </p:cNvSpPr>
              <p:nvPr/>
            </p:nvSpPr>
            <p:spPr bwMode="auto">
              <a:xfrm>
                <a:off x="1530363" y="2226388"/>
                <a:ext cx="173919" cy="131227"/>
              </a:xfrm>
              <a:custGeom>
                <a:avLst/>
                <a:gdLst>
                  <a:gd name="T0" fmla="*/ 56 w 56"/>
                  <a:gd name="T1" fmla="*/ 38 h 52"/>
                  <a:gd name="T2" fmla="*/ 25 w 56"/>
                  <a:gd name="T3" fmla="*/ 44 h 52"/>
                  <a:gd name="T4" fmla="*/ 0 w 56"/>
                  <a:gd name="T5" fmla="*/ 22 h 52"/>
                  <a:gd name="T6" fmla="*/ 56 w 56"/>
                  <a:gd name="T7" fmla="*/ 38 h 52"/>
                </a:gdLst>
                <a:ahLst/>
                <a:cxnLst>
                  <a:cxn ang="0">
                    <a:pos x="T0" y="T1"/>
                  </a:cxn>
                  <a:cxn ang="0">
                    <a:pos x="T2" y="T3"/>
                  </a:cxn>
                  <a:cxn ang="0">
                    <a:pos x="T4" y="T5"/>
                  </a:cxn>
                  <a:cxn ang="0">
                    <a:pos x="T6" y="T7"/>
                  </a:cxn>
                </a:cxnLst>
                <a:rect l="0" t="0" r="r" b="b"/>
                <a:pathLst>
                  <a:path w="56" h="52">
                    <a:moveTo>
                      <a:pt x="56" y="38"/>
                    </a:moveTo>
                    <a:cubicBezTo>
                      <a:pt x="56" y="38"/>
                      <a:pt x="42" y="52"/>
                      <a:pt x="25" y="44"/>
                    </a:cubicBezTo>
                    <a:cubicBezTo>
                      <a:pt x="9" y="37"/>
                      <a:pt x="0" y="22"/>
                      <a:pt x="0" y="22"/>
                    </a:cubicBezTo>
                    <a:cubicBezTo>
                      <a:pt x="0" y="22"/>
                      <a:pt x="40" y="0"/>
                      <a:pt x="56" y="3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63" name="Freeform: Shape 15"/>
              <p:cNvSpPr>
                <a:spLocks/>
              </p:cNvSpPr>
              <p:nvPr/>
            </p:nvSpPr>
            <p:spPr bwMode="auto">
              <a:xfrm>
                <a:off x="1465949" y="2322620"/>
                <a:ext cx="148153" cy="103232"/>
              </a:xfrm>
              <a:custGeom>
                <a:avLst/>
                <a:gdLst>
                  <a:gd name="T0" fmla="*/ 48 w 48"/>
                  <a:gd name="T1" fmla="*/ 26 h 41"/>
                  <a:gd name="T2" fmla="*/ 26 w 48"/>
                  <a:gd name="T3" fmla="*/ 39 h 41"/>
                  <a:gd name="T4" fmla="*/ 0 w 48"/>
                  <a:gd name="T5" fmla="*/ 28 h 41"/>
                  <a:gd name="T6" fmla="*/ 48 w 48"/>
                  <a:gd name="T7" fmla="*/ 26 h 41"/>
                </a:gdLst>
                <a:ahLst/>
                <a:cxnLst>
                  <a:cxn ang="0">
                    <a:pos x="T0" y="T1"/>
                  </a:cxn>
                  <a:cxn ang="0">
                    <a:pos x="T2" y="T3"/>
                  </a:cxn>
                  <a:cxn ang="0">
                    <a:pos x="T4" y="T5"/>
                  </a:cxn>
                  <a:cxn ang="0">
                    <a:pos x="T6" y="T7"/>
                  </a:cxn>
                </a:cxnLst>
                <a:rect l="0" t="0" r="r" b="b"/>
                <a:pathLst>
                  <a:path w="48" h="41">
                    <a:moveTo>
                      <a:pt x="48" y="26"/>
                    </a:moveTo>
                    <a:cubicBezTo>
                      <a:pt x="48" y="26"/>
                      <a:pt x="41" y="41"/>
                      <a:pt x="26" y="39"/>
                    </a:cubicBezTo>
                    <a:cubicBezTo>
                      <a:pt x="11" y="37"/>
                      <a:pt x="0" y="28"/>
                      <a:pt x="0" y="28"/>
                    </a:cubicBezTo>
                    <a:cubicBezTo>
                      <a:pt x="0" y="28"/>
                      <a:pt x="27" y="0"/>
                      <a:pt x="48" y="2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64" name="Freeform: Shape 16"/>
              <p:cNvSpPr>
                <a:spLocks/>
              </p:cNvSpPr>
              <p:nvPr/>
            </p:nvSpPr>
            <p:spPr bwMode="auto">
              <a:xfrm>
                <a:off x="1584041" y="2068917"/>
                <a:ext cx="120240" cy="104981"/>
              </a:xfrm>
              <a:custGeom>
                <a:avLst/>
                <a:gdLst>
                  <a:gd name="T0" fmla="*/ 39 w 39"/>
                  <a:gd name="T1" fmla="*/ 34 h 41"/>
                  <a:gd name="T2" fmla="*/ 13 w 39"/>
                  <a:gd name="T3" fmla="*/ 30 h 41"/>
                  <a:gd name="T4" fmla="*/ 0 w 39"/>
                  <a:gd name="T5" fmla="*/ 6 h 41"/>
                  <a:gd name="T6" fmla="*/ 39 w 39"/>
                  <a:gd name="T7" fmla="*/ 34 h 41"/>
                </a:gdLst>
                <a:ahLst/>
                <a:cxnLst>
                  <a:cxn ang="0">
                    <a:pos x="T0" y="T1"/>
                  </a:cxn>
                  <a:cxn ang="0">
                    <a:pos x="T2" y="T3"/>
                  </a:cxn>
                  <a:cxn ang="0">
                    <a:pos x="T4" y="T5"/>
                  </a:cxn>
                  <a:cxn ang="0">
                    <a:pos x="T6" y="T7"/>
                  </a:cxn>
                </a:cxnLst>
                <a:rect l="0" t="0" r="r" b="b"/>
                <a:pathLst>
                  <a:path w="39" h="41">
                    <a:moveTo>
                      <a:pt x="39" y="34"/>
                    </a:moveTo>
                    <a:cubicBezTo>
                      <a:pt x="39" y="34"/>
                      <a:pt x="24" y="41"/>
                      <a:pt x="13" y="30"/>
                    </a:cubicBezTo>
                    <a:cubicBezTo>
                      <a:pt x="3" y="20"/>
                      <a:pt x="0" y="6"/>
                      <a:pt x="0" y="6"/>
                    </a:cubicBezTo>
                    <a:cubicBezTo>
                      <a:pt x="0" y="6"/>
                      <a:pt x="37" y="0"/>
                      <a:pt x="39" y="34"/>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65" name="Freeform: Shape 17"/>
              <p:cNvSpPr>
                <a:spLocks/>
              </p:cNvSpPr>
              <p:nvPr/>
            </p:nvSpPr>
            <p:spPr bwMode="auto">
              <a:xfrm>
                <a:off x="1472389" y="1998929"/>
                <a:ext cx="94474" cy="80486"/>
              </a:xfrm>
              <a:custGeom>
                <a:avLst/>
                <a:gdLst>
                  <a:gd name="T0" fmla="*/ 31 w 31"/>
                  <a:gd name="T1" fmla="*/ 27 h 32"/>
                  <a:gd name="T2" fmla="*/ 11 w 31"/>
                  <a:gd name="T3" fmla="*/ 24 h 32"/>
                  <a:gd name="T4" fmla="*/ 0 w 31"/>
                  <a:gd name="T5" fmla="*/ 4 h 32"/>
                  <a:gd name="T6" fmla="*/ 31 w 31"/>
                  <a:gd name="T7" fmla="*/ 27 h 32"/>
                </a:gdLst>
                <a:ahLst/>
                <a:cxnLst>
                  <a:cxn ang="0">
                    <a:pos x="T0" y="T1"/>
                  </a:cxn>
                  <a:cxn ang="0">
                    <a:pos x="T2" y="T3"/>
                  </a:cxn>
                  <a:cxn ang="0">
                    <a:pos x="T4" y="T5"/>
                  </a:cxn>
                  <a:cxn ang="0">
                    <a:pos x="T6" y="T7"/>
                  </a:cxn>
                </a:cxnLst>
                <a:rect l="0" t="0" r="r" b="b"/>
                <a:pathLst>
                  <a:path w="31" h="32">
                    <a:moveTo>
                      <a:pt x="31" y="27"/>
                    </a:moveTo>
                    <a:cubicBezTo>
                      <a:pt x="31" y="27"/>
                      <a:pt x="19" y="32"/>
                      <a:pt x="11" y="24"/>
                    </a:cubicBezTo>
                    <a:cubicBezTo>
                      <a:pt x="2" y="16"/>
                      <a:pt x="0" y="4"/>
                      <a:pt x="0" y="4"/>
                    </a:cubicBezTo>
                    <a:cubicBezTo>
                      <a:pt x="0" y="4"/>
                      <a:pt x="30" y="0"/>
                      <a:pt x="31" y="27"/>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66" name="Freeform: Shape 18"/>
              <p:cNvSpPr>
                <a:spLocks/>
              </p:cNvSpPr>
              <p:nvPr/>
            </p:nvSpPr>
            <p:spPr bwMode="auto">
              <a:xfrm>
                <a:off x="1642014" y="1965685"/>
                <a:ext cx="118093" cy="101482"/>
              </a:xfrm>
              <a:custGeom>
                <a:avLst/>
                <a:gdLst>
                  <a:gd name="T0" fmla="*/ 32 w 38"/>
                  <a:gd name="T1" fmla="*/ 36 h 40"/>
                  <a:gd name="T2" fmla="*/ 8 w 38"/>
                  <a:gd name="T3" fmla="*/ 27 h 40"/>
                  <a:gd name="T4" fmla="*/ 0 w 38"/>
                  <a:gd name="T5" fmla="*/ 0 h 40"/>
                  <a:gd name="T6" fmla="*/ 32 w 38"/>
                  <a:gd name="T7" fmla="*/ 36 h 40"/>
                </a:gdLst>
                <a:ahLst/>
                <a:cxnLst>
                  <a:cxn ang="0">
                    <a:pos x="T0" y="T1"/>
                  </a:cxn>
                  <a:cxn ang="0">
                    <a:pos x="T2" y="T3"/>
                  </a:cxn>
                  <a:cxn ang="0">
                    <a:pos x="T4" y="T5"/>
                  </a:cxn>
                  <a:cxn ang="0">
                    <a:pos x="T6" y="T7"/>
                  </a:cxn>
                </a:cxnLst>
                <a:rect l="0" t="0" r="r" b="b"/>
                <a:pathLst>
                  <a:path w="38" h="40">
                    <a:moveTo>
                      <a:pt x="32" y="36"/>
                    </a:moveTo>
                    <a:cubicBezTo>
                      <a:pt x="32" y="36"/>
                      <a:pt x="16" y="40"/>
                      <a:pt x="8" y="27"/>
                    </a:cubicBezTo>
                    <a:cubicBezTo>
                      <a:pt x="0" y="15"/>
                      <a:pt x="0" y="0"/>
                      <a:pt x="0" y="0"/>
                    </a:cubicBezTo>
                    <a:cubicBezTo>
                      <a:pt x="0" y="0"/>
                      <a:pt x="38" y="4"/>
                      <a:pt x="32" y="3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67" name="Freeform: Shape 19"/>
              <p:cNvSpPr>
                <a:spLocks/>
              </p:cNvSpPr>
              <p:nvPr/>
            </p:nvSpPr>
            <p:spPr bwMode="auto">
              <a:xfrm>
                <a:off x="1657044" y="1837958"/>
                <a:ext cx="118093" cy="101482"/>
              </a:xfrm>
              <a:custGeom>
                <a:avLst/>
                <a:gdLst>
                  <a:gd name="T0" fmla="*/ 31 w 38"/>
                  <a:gd name="T1" fmla="*/ 36 h 40"/>
                  <a:gd name="T2" fmla="*/ 8 w 38"/>
                  <a:gd name="T3" fmla="*/ 27 h 40"/>
                  <a:gd name="T4" fmla="*/ 0 w 38"/>
                  <a:gd name="T5" fmla="*/ 0 h 40"/>
                  <a:gd name="T6" fmla="*/ 31 w 38"/>
                  <a:gd name="T7" fmla="*/ 36 h 40"/>
                </a:gdLst>
                <a:ahLst/>
                <a:cxnLst>
                  <a:cxn ang="0">
                    <a:pos x="T0" y="T1"/>
                  </a:cxn>
                  <a:cxn ang="0">
                    <a:pos x="T2" y="T3"/>
                  </a:cxn>
                  <a:cxn ang="0">
                    <a:pos x="T4" y="T5"/>
                  </a:cxn>
                  <a:cxn ang="0">
                    <a:pos x="T6" y="T7"/>
                  </a:cxn>
                </a:cxnLst>
                <a:rect l="0" t="0" r="r" b="b"/>
                <a:pathLst>
                  <a:path w="38" h="40">
                    <a:moveTo>
                      <a:pt x="31" y="36"/>
                    </a:moveTo>
                    <a:cubicBezTo>
                      <a:pt x="31" y="36"/>
                      <a:pt x="15" y="40"/>
                      <a:pt x="8" y="27"/>
                    </a:cubicBezTo>
                    <a:cubicBezTo>
                      <a:pt x="0" y="14"/>
                      <a:pt x="0" y="0"/>
                      <a:pt x="0" y="0"/>
                    </a:cubicBezTo>
                    <a:cubicBezTo>
                      <a:pt x="0" y="0"/>
                      <a:pt x="38" y="3"/>
                      <a:pt x="31" y="3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68" name="Freeform: Shape 20"/>
              <p:cNvSpPr>
                <a:spLocks/>
              </p:cNvSpPr>
              <p:nvPr/>
            </p:nvSpPr>
            <p:spPr bwMode="auto">
              <a:xfrm>
                <a:off x="1981262" y="1694484"/>
                <a:ext cx="133123" cy="113730"/>
              </a:xfrm>
              <a:custGeom>
                <a:avLst/>
                <a:gdLst>
                  <a:gd name="T0" fmla="*/ 11 w 43"/>
                  <a:gd name="T1" fmla="*/ 45 h 45"/>
                  <a:gd name="T2" fmla="*/ 7 w 43"/>
                  <a:gd name="T3" fmla="*/ 20 h 45"/>
                  <a:gd name="T4" fmla="*/ 27 w 43"/>
                  <a:gd name="T5" fmla="*/ 0 h 45"/>
                  <a:gd name="T6" fmla="*/ 11 w 43"/>
                  <a:gd name="T7" fmla="*/ 45 h 45"/>
                </a:gdLst>
                <a:ahLst/>
                <a:cxnLst>
                  <a:cxn ang="0">
                    <a:pos x="T0" y="T1"/>
                  </a:cxn>
                  <a:cxn ang="0">
                    <a:pos x="T2" y="T3"/>
                  </a:cxn>
                  <a:cxn ang="0">
                    <a:pos x="T4" y="T5"/>
                  </a:cxn>
                  <a:cxn ang="0">
                    <a:pos x="T6" y="T7"/>
                  </a:cxn>
                </a:cxnLst>
                <a:rect l="0" t="0" r="r" b="b"/>
                <a:pathLst>
                  <a:path w="43" h="45">
                    <a:moveTo>
                      <a:pt x="11" y="45"/>
                    </a:moveTo>
                    <a:cubicBezTo>
                      <a:pt x="11" y="45"/>
                      <a:pt x="0" y="33"/>
                      <a:pt x="7" y="20"/>
                    </a:cubicBezTo>
                    <a:cubicBezTo>
                      <a:pt x="14" y="7"/>
                      <a:pt x="27" y="0"/>
                      <a:pt x="27" y="0"/>
                    </a:cubicBezTo>
                    <a:cubicBezTo>
                      <a:pt x="27" y="0"/>
                      <a:pt x="43" y="34"/>
                      <a:pt x="11" y="45"/>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69" name="Freeform: Shape 21"/>
              <p:cNvSpPr>
                <a:spLocks/>
              </p:cNvSpPr>
              <p:nvPr/>
            </p:nvSpPr>
            <p:spPr bwMode="auto">
              <a:xfrm>
                <a:off x="2436456" y="1970934"/>
                <a:ext cx="109505" cy="85735"/>
              </a:xfrm>
              <a:custGeom>
                <a:avLst/>
                <a:gdLst>
                  <a:gd name="T0" fmla="*/ 3 w 35"/>
                  <a:gd name="T1" fmla="*/ 29 h 34"/>
                  <a:gd name="T2" fmla="*/ 11 w 35"/>
                  <a:gd name="T3" fmla="*/ 8 h 34"/>
                  <a:gd name="T4" fmla="*/ 35 w 35"/>
                  <a:gd name="T5" fmla="*/ 0 h 34"/>
                  <a:gd name="T6" fmla="*/ 3 w 35"/>
                  <a:gd name="T7" fmla="*/ 29 h 34"/>
                </a:gdLst>
                <a:ahLst/>
                <a:cxnLst>
                  <a:cxn ang="0">
                    <a:pos x="T0" y="T1"/>
                  </a:cxn>
                  <a:cxn ang="0">
                    <a:pos x="T2" y="T3"/>
                  </a:cxn>
                  <a:cxn ang="0">
                    <a:pos x="T4" y="T5"/>
                  </a:cxn>
                  <a:cxn ang="0">
                    <a:pos x="T6" y="T7"/>
                  </a:cxn>
                </a:cxnLst>
                <a:rect l="0" t="0" r="r" b="b"/>
                <a:pathLst>
                  <a:path w="35" h="34">
                    <a:moveTo>
                      <a:pt x="3" y="29"/>
                    </a:moveTo>
                    <a:cubicBezTo>
                      <a:pt x="3" y="29"/>
                      <a:pt x="0" y="15"/>
                      <a:pt x="11" y="8"/>
                    </a:cubicBezTo>
                    <a:cubicBezTo>
                      <a:pt x="22" y="0"/>
                      <a:pt x="35" y="0"/>
                      <a:pt x="35" y="0"/>
                    </a:cubicBezTo>
                    <a:cubicBezTo>
                      <a:pt x="35" y="0"/>
                      <a:pt x="33" y="34"/>
                      <a:pt x="3" y="29"/>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70" name="Freeform: Shape 22"/>
              <p:cNvSpPr>
                <a:spLocks/>
              </p:cNvSpPr>
              <p:nvPr/>
            </p:nvSpPr>
            <p:spPr bwMode="auto">
              <a:xfrm>
                <a:off x="2616816" y="2180897"/>
                <a:ext cx="107357" cy="85735"/>
              </a:xfrm>
              <a:custGeom>
                <a:avLst/>
                <a:gdLst>
                  <a:gd name="T0" fmla="*/ 3 w 35"/>
                  <a:gd name="T1" fmla="*/ 28 h 34"/>
                  <a:gd name="T2" fmla="*/ 11 w 35"/>
                  <a:gd name="T3" fmla="*/ 7 h 34"/>
                  <a:gd name="T4" fmla="*/ 35 w 35"/>
                  <a:gd name="T5" fmla="*/ 0 h 34"/>
                  <a:gd name="T6" fmla="*/ 3 w 35"/>
                  <a:gd name="T7" fmla="*/ 28 h 34"/>
                </a:gdLst>
                <a:ahLst/>
                <a:cxnLst>
                  <a:cxn ang="0">
                    <a:pos x="T0" y="T1"/>
                  </a:cxn>
                  <a:cxn ang="0">
                    <a:pos x="T2" y="T3"/>
                  </a:cxn>
                  <a:cxn ang="0">
                    <a:pos x="T4" y="T5"/>
                  </a:cxn>
                  <a:cxn ang="0">
                    <a:pos x="T6" y="T7"/>
                  </a:cxn>
                </a:cxnLst>
                <a:rect l="0" t="0" r="r" b="b"/>
                <a:pathLst>
                  <a:path w="35" h="34">
                    <a:moveTo>
                      <a:pt x="3" y="28"/>
                    </a:moveTo>
                    <a:cubicBezTo>
                      <a:pt x="3" y="28"/>
                      <a:pt x="0" y="14"/>
                      <a:pt x="11" y="7"/>
                    </a:cubicBezTo>
                    <a:cubicBezTo>
                      <a:pt x="22" y="0"/>
                      <a:pt x="35" y="0"/>
                      <a:pt x="35" y="0"/>
                    </a:cubicBezTo>
                    <a:cubicBezTo>
                      <a:pt x="35" y="0"/>
                      <a:pt x="32" y="34"/>
                      <a:pt x="3" y="2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71" name="Freeform: Shape 23"/>
              <p:cNvSpPr>
                <a:spLocks/>
              </p:cNvSpPr>
              <p:nvPr/>
            </p:nvSpPr>
            <p:spPr bwMode="auto">
              <a:xfrm>
                <a:off x="1373621" y="2193144"/>
                <a:ext cx="133123" cy="92734"/>
              </a:xfrm>
              <a:custGeom>
                <a:avLst/>
                <a:gdLst>
                  <a:gd name="T0" fmla="*/ 43 w 43"/>
                  <a:gd name="T1" fmla="*/ 25 h 37"/>
                  <a:gd name="T2" fmla="*/ 22 w 43"/>
                  <a:gd name="T3" fmla="*/ 34 h 37"/>
                  <a:gd name="T4" fmla="*/ 0 w 43"/>
                  <a:gd name="T5" fmla="*/ 21 h 37"/>
                  <a:gd name="T6" fmla="*/ 43 w 43"/>
                  <a:gd name="T7" fmla="*/ 25 h 37"/>
                </a:gdLst>
                <a:ahLst/>
                <a:cxnLst>
                  <a:cxn ang="0">
                    <a:pos x="T0" y="T1"/>
                  </a:cxn>
                  <a:cxn ang="0">
                    <a:pos x="T2" y="T3"/>
                  </a:cxn>
                  <a:cxn ang="0">
                    <a:pos x="T4" y="T5"/>
                  </a:cxn>
                  <a:cxn ang="0">
                    <a:pos x="T6" y="T7"/>
                  </a:cxn>
                </a:cxnLst>
                <a:rect l="0" t="0" r="r" b="b"/>
                <a:pathLst>
                  <a:path w="43" h="37">
                    <a:moveTo>
                      <a:pt x="43" y="25"/>
                    </a:moveTo>
                    <a:cubicBezTo>
                      <a:pt x="43" y="25"/>
                      <a:pt x="35" y="37"/>
                      <a:pt x="22" y="34"/>
                    </a:cubicBezTo>
                    <a:cubicBezTo>
                      <a:pt x="9" y="31"/>
                      <a:pt x="0" y="21"/>
                      <a:pt x="0" y="21"/>
                    </a:cubicBezTo>
                    <a:cubicBezTo>
                      <a:pt x="0" y="21"/>
                      <a:pt x="27" y="0"/>
                      <a:pt x="43" y="25"/>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72" name="Freeform: Shape 24"/>
              <p:cNvSpPr>
                <a:spLocks/>
              </p:cNvSpPr>
              <p:nvPr/>
            </p:nvSpPr>
            <p:spPr bwMode="auto">
              <a:xfrm>
                <a:off x="1987703" y="1853705"/>
                <a:ext cx="120240" cy="120729"/>
              </a:xfrm>
              <a:custGeom>
                <a:avLst/>
                <a:gdLst>
                  <a:gd name="T0" fmla="*/ 15 w 39"/>
                  <a:gd name="T1" fmla="*/ 48 h 48"/>
                  <a:gd name="T2" fmla="*/ 1 w 39"/>
                  <a:gd name="T3" fmla="*/ 26 h 48"/>
                  <a:gd name="T4" fmla="*/ 11 w 39"/>
                  <a:gd name="T5" fmla="*/ 0 h 48"/>
                  <a:gd name="T6" fmla="*/ 15 w 39"/>
                  <a:gd name="T7" fmla="*/ 48 h 48"/>
                </a:gdLst>
                <a:ahLst/>
                <a:cxnLst>
                  <a:cxn ang="0">
                    <a:pos x="T0" y="T1"/>
                  </a:cxn>
                  <a:cxn ang="0">
                    <a:pos x="T2" y="T3"/>
                  </a:cxn>
                  <a:cxn ang="0">
                    <a:pos x="T4" y="T5"/>
                  </a:cxn>
                  <a:cxn ang="0">
                    <a:pos x="T6" y="T7"/>
                  </a:cxn>
                </a:cxnLst>
                <a:rect l="0" t="0" r="r" b="b"/>
                <a:pathLst>
                  <a:path w="39" h="48">
                    <a:moveTo>
                      <a:pt x="15" y="48"/>
                    </a:moveTo>
                    <a:cubicBezTo>
                      <a:pt x="15" y="48"/>
                      <a:pt x="0" y="41"/>
                      <a:pt x="1" y="26"/>
                    </a:cubicBezTo>
                    <a:cubicBezTo>
                      <a:pt x="2" y="11"/>
                      <a:pt x="11" y="0"/>
                      <a:pt x="11" y="0"/>
                    </a:cubicBezTo>
                    <a:cubicBezTo>
                      <a:pt x="11" y="0"/>
                      <a:pt x="39" y="25"/>
                      <a:pt x="15" y="4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73" name="Freeform: Shape 25"/>
              <p:cNvSpPr>
                <a:spLocks/>
              </p:cNvSpPr>
              <p:nvPr/>
            </p:nvSpPr>
            <p:spPr bwMode="auto">
              <a:xfrm>
                <a:off x="1493861" y="2140653"/>
                <a:ext cx="120240" cy="99733"/>
              </a:xfrm>
              <a:custGeom>
                <a:avLst/>
                <a:gdLst>
                  <a:gd name="T0" fmla="*/ 39 w 39"/>
                  <a:gd name="T1" fmla="*/ 33 h 40"/>
                  <a:gd name="T2" fmla="*/ 14 w 39"/>
                  <a:gd name="T3" fmla="*/ 30 h 40"/>
                  <a:gd name="T4" fmla="*/ 0 w 39"/>
                  <a:gd name="T5" fmla="*/ 5 h 40"/>
                  <a:gd name="T6" fmla="*/ 39 w 39"/>
                  <a:gd name="T7" fmla="*/ 33 h 40"/>
                </a:gdLst>
                <a:ahLst/>
                <a:cxnLst>
                  <a:cxn ang="0">
                    <a:pos x="T0" y="T1"/>
                  </a:cxn>
                  <a:cxn ang="0">
                    <a:pos x="T2" y="T3"/>
                  </a:cxn>
                  <a:cxn ang="0">
                    <a:pos x="T4" y="T5"/>
                  </a:cxn>
                  <a:cxn ang="0">
                    <a:pos x="T6" y="T7"/>
                  </a:cxn>
                </a:cxnLst>
                <a:rect l="0" t="0" r="r" b="b"/>
                <a:pathLst>
                  <a:path w="39" h="40">
                    <a:moveTo>
                      <a:pt x="39" y="33"/>
                    </a:moveTo>
                    <a:cubicBezTo>
                      <a:pt x="39" y="33"/>
                      <a:pt x="24" y="40"/>
                      <a:pt x="14" y="30"/>
                    </a:cubicBezTo>
                    <a:cubicBezTo>
                      <a:pt x="3" y="19"/>
                      <a:pt x="0" y="5"/>
                      <a:pt x="0" y="5"/>
                    </a:cubicBezTo>
                    <a:cubicBezTo>
                      <a:pt x="0" y="5"/>
                      <a:pt x="38" y="0"/>
                      <a:pt x="39" y="3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74" name="Freeform: Shape 26"/>
              <p:cNvSpPr>
                <a:spLocks/>
              </p:cNvSpPr>
              <p:nvPr/>
            </p:nvSpPr>
            <p:spPr bwMode="auto">
              <a:xfrm>
                <a:off x="1783725" y="1911445"/>
                <a:ext cx="173919" cy="171469"/>
              </a:xfrm>
              <a:custGeom>
                <a:avLst/>
                <a:gdLst>
                  <a:gd name="T0" fmla="*/ 25 w 56"/>
                  <a:gd name="T1" fmla="*/ 68 h 68"/>
                  <a:gd name="T2" fmla="*/ 1 w 56"/>
                  <a:gd name="T3" fmla="*/ 40 h 68"/>
                  <a:gd name="T4" fmla="*/ 11 w 56"/>
                  <a:gd name="T5" fmla="*/ 0 h 68"/>
                  <a:gd name="T6" fmla="*/ 25 w 56"/>
                  <a:gd name="T7" fmla="*/ 68 h 68"/>
                </a:gdLst>
                <a:ahLst/>
                <a:cxnLst>
                  <a:cxn ang="0">
                    <a:pos x="T0" y="T1"/>
                  </a:cxn>
                  <a:cxn ang="0">
                    <a:pos x="T2" y="T3"/>
                  </a:cxn>
                  <a:cxn ang="0">
                    <a:pos x="T4" y="T5"/>
                  </a:cxn>
                  <a:cxn ang="0">
                    <a:pos x="T6" y="T7"/>
                  </a:cxn>
                </a:cxnLst>
                <a:rect l="0" t="0" r="r" b="b"/>
                <a:pathLst>
                  <a:path w="56" h="68">
                    <a:moveTo>
                      <a:pt x="25" y="68"/>
                    </a:moveTo>
                    <a:cubicBezTo>
                      <a:pt x="25" y="68"/>
                      <a:pt x="3" y="61"/>
                      <a:pt x="1" y="40"/>
                    </a:cubicBezTo>
                    <a:cubicBezTo>
                      <a:pt x="0" y="19"/>
                      <a:pt x="11" y="0"/>
                      <a:pt x="11" y="0"/>
                    </a:cubicBezTo>
                    <a:cubicBezTo>
                      <a:pt x="11" y="0"/>
                      <a:pt x="56" y="31"/>
                      <a:pt x="25" y="6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75" name="Freeform: Shape 27"/>
              <p:cNvSpPr>
                <a:spLocks/>
              </p:cNvSpPr>
              <p:nvPr/>
            </p:nvSpPr>
            <p:spPr bwMode="auto">
              <a:xfrm>
                <a:off x="2065000" y="2089913"/>
                <a:ext cx="251216" cy="209962"/>
              </a:xfrm>
              <a:custGeom>
                <a:avLst/>
                <a:gdLst>
                  <a:gd name="T0" fmla="*/ 21 w 81"/>
                  <a:gd name="T1" fmla="*/ 83 h 83"/>
                  <a:gd name="T2" fmla="*/ 14 w 81"/>
                  <a:gd name="T3" fmla="*/ 36 h 83"/>
                  <a:gd name="T4" fmla="*/ 51 w 81"/>
                  <a:gd name="T5" fmla="*/ 0 h 83"/>
                  <a:gd name="T6" fmla="*/ 21 w 81"/>
                  <a:gd name="T7" fmla="*/ 83 h 83"/>
                </a:gdLst>
                <a:ahLst/>
                <a:cxnLst>
                  <a:cxn ang="0">
                    <a:pos x="T0" y="T1"/>
                  </a:cxn>
                  <a:cxn ang="0">
                    <a:pos x="T2" y="T3"/>
                  </a:cxn>
                  <a:cxn ang="0">
                    <a:pos x="T4" y="T5"/>
                  </a:cxn>
                  <a:cxn ang="0">
                    <a:pos x="T6" y="T7"/>
                  </a:cxn>
                </a:cxnLst>
                <a:rect l="0" t="0" r="r" b="b"/>
                <a:pathLst>
                  <a:path w="81" h="83">
                    <a:moveTo>
                      <a:pt x="21" y="83"/>
                    </a:moveTo>
                    <a:cubicBezTo>
                      <a:pt x="21" y="83"/>
                      <a:pt x="0" y="60"/>
                      <a:pt x="14" y="36"/>
                    </a:cubicBezTo>
                    <a:cubicBezTo>
                      <a:pt x="27" y="12"/>
                      <a:pt x="51" y="0"/>
                      <a:pt x="51" y="0"/>
                    </a:cubicBezTo>
                    <a:cubicBezTo>
                      <a:pt x="51" y="0"/>
                      <a:pt x="81" y="65"/>
                      <a:pt x="21" y="8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76" name="Freeform: Shape 28"/>
              <p:cNvSpPr>
                <a:spLocks/>
              </p:cNvSpPr>
              <p:nvPr/>
            </p:nvSpPr>
            <p:spPr bwMode="auto">
              <a:xfrm>
                <a:off x="2253949" y="2187895"/>
                <a:ext cx="161036" cy="129477"/>
              </a:xfrm>
              <a:custGeom>
                <a:avLst/>
                <a:gdLst>
                  <a:gd name="T0" fmla="*/ 10 w 52"/>
                  <a:gd name="T1" fmla="*/ 51 h 51"/>
                  <a:gd name="T2" fmla="*/ 12 w 52"/>
                  <a:gd name="T3" fmla="*/ 19 h 51"/>
                  <a:gd name="T4" fmla="*/ 42 w 52"/>
                  <a:gd name="T5" fmla="*/ 0 h 51"/>
                  <a:gd name="T6" fmla="*/ 10 w 52"/>
                  <a:gd name="T7" fmla="*/ 51 h 51"/>
                </a:gdLst>
                <a:ahLst/>
                <a:cxnLst>
                  <a:cxn ang="0">
                    <a:pos x="T0" y="T1"/>
                  </a:cxn>
                  <a:cxn ang="0">
                    <a:pos x="T2" y="T3"/>
                  </a:cxn>
                  <a:cxn ang="0">
                    <a:pos x="T4" y="T5"/>
                  </a:cxn>
                  <a:cxn ang="0">
                    <a:pos x="T6" y="T7"/>
                  </a:cxn>
                </a:cxnLst>
                <a:rect l="0" t="0" r="r" b="b"/>
                <a:pathLst>
                  <a:path w="52" h="51">
                    <a:moveTo>
                      <a:pt x="10" y="51"/>
                    </a:moveTo>
                    <a:cubicBezTo>
                      <a:pt x="10" y="51"/>
                      <a:pt x="0" y="33"/>
                      <a:pt x="12" y="19"/>
                    </a:cubicBezTo>
                    <a:cubicBezTo>
                      <a:pt x="24" y="5"/>
                      <a:pt x="42" y="0"/>
                      <a:pt x="42" y="0"/>
                    </a:cubicBezTo>
                    <a:cubicBezTo>
                      <a:pt x="42" y="0"/>
                      <a:pt x="52" y="47"/>
                      <a:pt x="10" y="5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77" name="Freeform: Shape 29"/>
              <p:cNvSpPr>
                <a:spLocks/>
              </p:cNvSpPr>
              <p:nvPr/>
            </p:nvSpPr>
            <p:spPr bwMode="auto">
              <a:xfrm>
                <a:off x="2421426" y="2193144"/>
                <a:ext cx="161036" cy="129477"/>
              </a:xfrm>
              <a:custGeom>
                <a:avLst/>
                <a:gdLst>
                  <a:gd name="T0" fmla="*/ 0 w 52"/>
                  <a:gd name="T1" fmla="*/ 33 h 51"/>
                  <a:gd name="T2" fmla="*/ 17 w 52"/>
                  <a:gd name="T3" fmla="*/ 7 h 51"/>
                  <a:gd name="T4" fmla="*/ 52 w 52"/>
                  <a:gd name="T5" fmla="*/ 5 h 51"/>
                  <a:gd name="T6" fmla="*/ 0 w 52"/>
                  <a:gd name="T7" fmla="*/ 33 h 51"/>
                </a:gdLst>
                <a:ahLst/>
                <a:cxnLst>
                  <a:cxn ang="0">
                    <a:pos x="T0" y="T1"/>
                  </a:cxn>
                  <a:cxn ang="0">
                    <a:pos x="T2" y="T3"/>
                  </a:cxn>
                  <a:cxn ang="0">
                    <a:pos x="T4" y="T5"/>
                  </a:cxn>
                  <a:cxn ang="0">
                    <a:pos x="T6" y="T7"/>
                  </a:cxn>
                </a:cxnLst>
                <a:rect l="0" t="0" r="r" b="b"/>
                <a:pathLst>
                  <a:path w="52" h="51">
                    <a:moveTo>
                      <a:pt x="0" y="33"/>
                    </a:moveTo>
                    <a:cubicBezTo>
                      <a:pt x="0" y="33"/>
                      <a:pt x="0" y="13"/>
                      <a:pt x="17" y="7"/>
                    </a:cubicBezTo>
                    <a:cubicBezTo>
                      <a:pt x="35" y="0"/>
                      <a:pt x="52" y="5"/>
                      <a:pt x="52" y="5"/>
                    </a:cubicBezTo>
                    <a:cubicBezTo>
                      <a:pt x="52" y="5"/>
                      <a:pt x="38" y="51"/>
                      <a:pt x="0" y="3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78" name="Freeform: Shape 30"/>
              <p:cNvSpPr>
                <a:spLocks/>
              </p:cNvSpPr>
              <p:nvPr/>
            </p:nvSpPr>
            <p:spPr bwMode="auto">
              <a:xfrm>
                <a:off x="2402102" y="2089913"/>
                <a:ext cx="165330" cy="127728"/>
              </a:xfrm>
              <a:custGeom>
                <a:avLst/>
                <a:gdLst>
                  <a:gd name="T0" fmla="*/ 0 w 53"/>
                  <a:gd name="T1" fmla="*/ 33 h 51"/>
                  <a:gd name="T2" fmla="*/ 18 w 53"/>
                  <a:gd name="T3" fmla="*/ 6 h 51"/>
                  <a:gd name="T4" fmla="*/ 53 w 53"/>
                  <a:gd name="T5" fmla="*/ 5 h 51"/>
                  <a:gd name="T6" fmla="*/ 0 w 53"/>
                  <a:gd name="T7" fmla="*/ 33 h 51"/>
                </a:gdLst>
                <a:ahLst/>
                <a:cxnLst>
                  <a:cxn ang="0">
                    <a:pos x="T0" y="T1"/>
                  </a:cxn>
                  <a:cxn ang="0">
                    <a:pos x="T2" y="T3"/>
                  </a:cxn>
                  <a:cxn ang="0">
                    <a:pos x="T4" y="T5"/>
                  </a:cxn>
                  <a:cxn ang="0">
                    <a:pos x="T6" y="T7"/>
                  </a:cxn>
                </a:cxnLst>
                <a:rect l="0" t="0" r="r" b="b"/>
                <a:pathLst>
                  <a:path w="53" h="51">
                    <a:moveTo>
                      <a:pt x="0" y="33"/>
                    </a:moveTo>
                    <a:cubicBezTo>
                      <a:pt x="0" y="33"/>
                      <a:pt x="0" y="12"/>
                      <a:pt x="18" y="6"/>
                    </a:cubicBezTo>
                    <a:cubicBezTo>
                      <a:pt x="35" y="0"/>
                      <a:pt x="53" y="5"/>
                      <a:pt x="53" y="5"/>
                    </a:cubicBezTo>
                    <a:cubicBezTo>
                      <a:pt x="53" y="5"/>
                      <a:pt x="38" y="51"/>
                      <a:pt x="0" y="3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79" name="Freeform: Shape 31"/>
              <p:cNvSpPr>
                <a:spLocks/>
              </p:cNvSpPr>
              <p:nvPr/>
            </p:nvSpPr>
            <p:spPr bwMode="auto">
              <a:xfrm>
                <a:off x="2268979" y="2009427"/>
                <a:ext cx="161036" cy="125977"/>
              </a:xfrm>
              <a:custGeom>
                <a:avLst/>
                <a:gdLst>
                  <a:gd name="T0" fmla="*/ 11 w 52"/>
                  <a:gd name="T1" fmla="*/ 50 h 50"/>
                  <a:gd name="T2" fmla="*/ 12 w 52"/>
                  <a:gd name="T3" fmla="*/ 19 h 50"/>
                  <a:gd name="T4" fmla="*/ 42 w 52"/>
                  <a:gd name="T5" fmla="*/ 0 h 50"/>
                  <a:gd name="T6" fmla="*/ 11 w 52"/>
                  <a:gd name="T7" fmla="*/ 50 h 50"/>
                </a:gdLst>
                <a:ahLst/>
                <a:cxnLst>
                  <a:cxn ang="0">
                    <a:pos x="T0" y="T1"/>
                  </a:cxn>
                  <a:cxn ang="0">
                    <a:pos x="T2" y="T3"/>
                  </a:cxn>
                  <a:cxn ang="0">
                    <a:pos x="T4" y="T5"/>
                  </a:cxn>
                  <a:cxn ang="0">
                    <a:pos x="T6" y="T7"/>
                  </a:cxn>
                </a:cxnLst>
                <a:rect l="0" t="0" r="r" b="b"/>
                <a:pathLst>
                  <a:path w="52" h="50">
                    <a:moveTo>
                      <a:pt x="11" y="50"/>
                    </a:moveTo>
                    <a:cubicBezTo>
                      <a:pt x="11" y="50"/>
                      <a:pt x="0" y="33"/>
                      <a:pt x="12" y="19"/>
                    </a:cubicBezTo>
                    <a:cubicBezTo>
                      <a:pt x="24" y="5"/>
                      <a:pt x="42" y="0"/>
                      <a:pt x="42" y="0"/>
                    </a:cubicBezTo>
                    <a:cubicBezTo>
                      <a:pt x="42" y="0"/>
                      <a:pt x="52" y="46"/>
                      <a:pt x="11" y="50"/>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80" name="Freeform: Shape 32"/>
              <p:cNvSpPr>
                <a:spLocks/>
              </p:cNvSpPr>
              <p:nvPr/>
            </p:nvSpPr>
            <p:spPr bwMode="auto">
              <a:xfrm>
                <a:off x="2234625" y="1876451"/>
                <a:ext cx="161036" cy="127728"/>
              </a:xfrm>
              <a:custGeom>
                <a:avLst/>
                <a:gdLst>
                  <a:gd name="T0" fmla="*/ 11 w 52"/>
                  <a:gd name="T1" fmla="*/ 51 h 51"/>
                  <a:gd name="T2" fmla="*/ 12 w 52"/>
                  <a:gd name="T3" fmla="*/ 19 h 51"/>
                  <a:gd name="T4" fmla="*/ 42 w 52"/>
                  <a:gd name="T5" fmla="*/ 0 h 51"/>
                  <a:gd name="T6" fmla="*/ 11 w 52"/>
                  <a:gd name="T7" fmla="*/ 51 h 51"/>
                </a:gdLst>
                <a:ahLst/>
                <a:cxnLst>
                  <a:cxn ang="0">
                    <a:pos x="T0" y="T1"/>
                  </a:cxn>
                  <a:cxn ang="0">
                    <a:pos x="T2" y="T3"/>
                  </a:cxn>
                  <a:cxn ang="0">
                    <a:pos x="T4" y="T5"/>
                  </a:cxn>
                  <a:cxn ang="0">
                    <a:pos x="T6" y="T7"/>
                  </a:cxn>
                </a:cxnLst>
                <a:rect l="0" t="0" r="r" b="b"/>
                <a:pathLst>
                  <a:path w="52" h="51">
                    <a:moveTo>
                      <a:pt x="11" y="51"/>
                    </a:moveTo>
                    <a:cubicBezTo>
                      <a:pt x="11" y="51"/>
                      <a:pt x="0" y="33"/>
                      <a:pt x="12" y="19"/>
                    </a:cubicBezTo>
                    <a:cubicBezTo>
                      <a:pt x="24" y="5"/>
                      <a:pt x="42" y="0"/>
                      <a:pt x="42" y="0"/>
                    </a:cubicBezTo>
                    <a:cubicBezTo>
                      <a:pt x="42" y="0"/>
                      <a:pt x="52" y="47"/>
                      <a:pt x="11" y="5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81" name="Freeform: Shape 33"/>
              <p:cNvSpPr>
                <a:spLocks/>
              </p:cNvSpPr>
              <p:nvPr/>
            </p:nvSpPr>
            <p:spPr bwMode="auto">
              <a:xfrm>
                <a:off x="2084325" y="1767971"/>
                <a:ext cx="156742" cy="127728"/>
              </a:xfrm>
              <a:custGeom>
                <a:avLst/>
                <a:gdLst>
                  <a:gd name="T0" fmla="*/ 10 w 51"/>
                  <a:gd name="T1" fmla="*/ 51 h 51"/>
                  <a:gd name="T2" fmla="*/ 11 w 51"/>
                  <a:gd name="T3" fmla="*/ 19 h 51"/>
                  <a:gd name="T4" fmla="*/ 41 w 51"/>
                  <a:gd name="T5" fmla="*/ 0 h 51"/>
                  <a:gd name="T6" fmla="*/ 10 w 51"/>
                  <a:gd name="T7" fmla="*/ 51 h 51"/>
                </a:gdLst>
                <a:ahLst/>
                <a:cxnLst>
                  <a:cxn ang="0">
                    <a:pos x="T0" y="T1"/>
                  </a:cxn>
                  <a:cxn ang="0">
                    <a:pos x="T2" y="T3"/>
                  </a:cxn>
                  <a:cxn ang="0">
                    <a:pos x="T4" y="T5"/>
                  </a:cxn>
                  <a:cxn ang="0">
                    <a:pos x="T6" y="T7"/>
                  </a:cxn>
                </a:cxnLst>
                <a:rect l="0" t="0" r="r" b="b"/>
                <a:pathLst>
                  <a:path w="51" h="51">
                    <a:moveTo>
                      <a:pt x="10" y="51"/>
                    </a:moveTo>
                    <a:cubicBezTo>
                      <a:pt x="10" y="51"/>
                      <a:pt x="0" y="33"/>
                      <a:pt x="11" y="19"/>
                    </a:cubicBezTo>
                    <a:cubicBezTo>
                      <a:pt x="23" y="5"/>
                      <a:pt x="41" y="0"/>
                      <a:pt x="41" y="0"/>
                    </a:cubicBezTo>
                    <a:cubicBezTo>
                      <a:pt x="41" y="0"/>
                      <a:pt x="51" y="47"/>
                      <a:pt x="10" y="5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82" name="Freeform: Shape 34"/>
              <p:cNvSpPr>
                <a:spLocks/>
              </p:cNvSpPr>
              <p:nvPr/>
            </p:nvSpPr>
            <p:spPr bwMode="auto">
              <a:xfrm>
                <a:off x="1837403" y="1739976"/>
                <a:ext cx="154594" cy="145224"/>
              </a:xfrm>
              <a:custGeom>
                <a:avLst/>
                <a:gdLst>
                  <a:gd name="T0" fmla="*/ 25 w 50"/>
                  <a:gd name="T1" fmla="*/ 58 h 58"/>
                  <a:gd name="T2" fmla="*/ 3 w 50"/>
                  <a:gd name="T3" fmla="*/ 35 h 58"/>
                  <a:gd name="T4" fmla="*/ 9 w 50"/>
                  <a:gd name="T5" fmla="*/ 0 h 58"/>
                  <a:gd name="T6" fmla="*/ 25 w 50"/>
                  <a:gd name="T7" fmla="*/ 58 h 58"/>
                </a:gdLst>
                <a:ahLst/>
                <a:cxnLst>
                  <a:cxn ang="0">
                    <a:pos x="T0" y="T1"/>
                  </a:cxn>
                  <a:cxn ang="0">
                    <a:pos x="T2" y="T3"/>
                  </a:cxn>
                  <a:cxn ang="0">
                    <a:pos x="T4" y="T5"/>
                  </a:cxn>
                  <a:cxn ang="0">
                    <a:pos x="T6" y="T7"/>
                  </a:cxn>
                </a:cxnLst>
                <a:rect l="0" t="0" r="r" b="b"/>
                <a:pathLst>
                  <a:path w="50" h="58">
                    <a:moveTo>
                      <a:pt x="25" y="58"/>
                    </a:moveTo>
                    <a:cubicBezTo>
                      <a:pt x="25" y="58"/>
                      <a:pt x="5" y="53"/>
                      <a:pt x="3" y="35"/>
                    </a:cubicBezTo>
                    <a:cubicBezTo>
                      <a:pt x="0" y="17"/>
                      <a:pt x="9" y="0"/>
                      <a:pt x="9" y="0"/>
                    </a:cubicBezTo>
                    <a:cubicBezTo>
                      <a:pt x="9" y="0"/>
                      <a:pt x="50" y="24"/>
                      <a:pt x="25" y="5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83" name="Freeform: Shape 35"/>
              <p:cNvSpPr>
                <a:spLocks/>
              </p:cNvSpPr>
              <p:nvPr/>
            </p:nvSpPr>
            <p:spPr bwMode="auto">
              <a:xfrm>
                <a:off x="2294745" y="2420603"/>
                <a:ext cx="178213" cy="122478"/>
              </a:xfrm>
              <a:custGeom>
                <a:avLst/>
                <a:gdLst>
                  <a:gd name="T0" fmla="*/ 0 w 58"/>
                  <a:gd name="T1" fmla="*/ 19 h 49"/>
                  <a:gd name="T2" fmla="*/ 25 w 58"/>
                  <a:gd name="T3" fmla="*/ 0 h 49"/>
                  <a:gd name="T4" fmla="*/ 58 w 58"/>
                  <a:gd name="T5" fmla="*/ 10 h 49"/>
                  <a:gd name="T6" fmla="*/ 0 w 58"/>
                  <a:gd name="T7" fmla="*/ 19 h 49"/>
                </a:gdLst>
                <a:ahLst/>
                <a:cxnLst>
                  <a:cxn ang="0">
                    <a:pos x="T0" y="T1"/>
                  </a:cxn>
                  <a:cxn ang="0">
                    <a:pos x="T2" y="T3"/>
                  </a:cxn>
                  <a:cxn ang="0">
                    <a:pos x="T4" y="T5"/>
                  </a:cxn>
                  <a:cxn ang="0">
                    <a:pos x="T6" y="T7"/>
                  </a:cxn>
                </a:cxnLst>
                <a:rect l="0" t="0" r="r" b="b"/>
                <a:pathLst>
                  <a:path w="58" h="49">
                    <a:moveTo>
                      <a:pt x="0" y="19"/>
                    </a:moveTo>
                    <a:cubicBezTo>
                      <a:pt x="0" y="19"/>
                      <a:pt x="7" y="0"/>
                      <a:pt x="25" y="0"/>
                    </a:cubicBezTo>
                    <a:cubicBezTo>
                      <a:pt x="43" y="0"/>
                      <a:pt x="58" y="10"/>
                      <a:pt x="58" y="10"/>
                    </a:cubicBezTo>
                    <a:cubicBezTo>
                      <a:pt x="58" y="10"/>
                      <a:pt x="29" y="49"/>
                      <a:pt x="0" y="19"/>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84" name="Freeform: Shape 36"/>
              <p:cNvSpPr>
                <a:spLocks/>
              </p:cNvSpPr>
              <p:nvPr/>
            </p:nvSpPr>
            <p:spPr bwMode="auto">
              <a:xfrm>
                <a:off x="2322657" y="2319121"/>
                <a:ext cx="163183" cy="124228"/>
              </a:xfrm>
              <a:custGeom>
                <a:avLst/>
                <a:gdLst>
                  <a:gd name="T0" fmla="*/ 0 w 53"/>
                  <a:gd name="T1" fmla="*/ 20 h 49"/>
                  <a:gd name="T2" fmla="*/ 23 w 53"/>
                  <a:gd name="T3" fmla="*/ 0 h 49"/>
                  <a:gd name="T4" fmla="*/ 53 w 53"/>
                  <a:gd name="T5" fmla="*/ 11 h 49"/>
                  <a:gd name="T6" fmla="*/ 0 w 53"/>
                  <a:gd name="T7" fmla="*/ 20 h 49"/>
                </a:gdLst>
                <a:ahLst/>
                <a:cxnLst>
                  <a:cxn ang="0">
                    <a:pos x="T0" y="T1"/>
                  </a:cxn>
                  <a:cxn ang="0">
                    <a:pos x="T2" y="T3"/>
                  </a:cxn>
                  <a:cxn ang="0">
                    <a:pos x="T4" y="T5"/>
                  </a:cxn>
                  <a:cxn ang="0">
                    <a:pos x="T6" y="T7"/>
                  </a:cxn>
                </a:cxnLst>
                <a:rect l="0" t="0" r="r" b="b"/>
                <a:pathLst>
                  <a:path w="53" h="49">
                    <a:moveTo>
                      <a:pt x="0" y="20"/>
                    </a:moveTo>
                    <a:cubicBezTo>
                      <a:pt x="0" y="20"/>
                      <a:pt x="7" y="1"/>
                      <a:pt x="23" y="0"/>
                    </a:cubicBezTo>
                    <a:cubicBezTo>
                      <a:pt x="39" y="0"/>
                      <a:pt x="53" y="11"/>
                      <a:pt x="53" y="11"/>
                    </a:cubicBezTo>
                    <a:cubicBezTo>
                      <a:pt x="53" y="11"/>
                      <a:pt x="26" y="49"/>
                      <a:pt x="0" y="20"/>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85" name="Freeform: Shape 37"/>
              <p:cNvSpPr>
                <a:spLocks/>
              </p:cNvSpPr>
              <p:nvPr/>
            </p:nvSpPr>
            <p:spPr bwMode="auto">
              <a:xfrm>
                <a:off x="2533077" y="2280628"/>
                <a:ext cx="139565" cy="111980"/>
              </a:xfrm>
              <a:custGeom>
                <a:avLst/>
                <a:gdLst>
                  <a:gd name="T0" fmla="*/ 0 w 45"/>
                  <a:gd name="T1" fmla="*/ 15 h 44"/>
                  <a:gd name="T2" fmla="*/ 23 w 45"/>
                  <a:gd name="T3" fmla="*/ 4 h 44"/>
                  <a:gd name="T4" fmla="*/ 45 w 45"/>
                  <a:gd name="T5" fmla="*/ 19 h 44"/>
                  <a:gd name="T6" fmla="*/ 0 w 45"/>
                  <a:gd name="T7" fmla="*/ 15 h 44"/>
                </a:gdLst>
                <a:ahLst/>
                <a:cxnLst>
                  <a:cxn ang="0">
                    <a:pos x="T0" y="T1"/>
                  </a:cxn>
                  <a:cxn ang="0">
                    <a:pos x="T2" y="T3"/>
                  </a:cxn>
                  <a:cxn ang="0">
                    <a:pos x="T4" y="T5"/>
                  </a:cxn>
                  <a:cxn ang="0">
                    <a:pos x="T6" y="T7"/>
                  </a:cxn>
                </a:cxnLst>
                <a:rect l="0" t="0" r="r" b="b"/>
                <a:pathLst>
                  <a:path w="45" h="44">
                    <a:moveTo>
                      <a:pt x="0" y="15"/>
                    </a:moveTo>
                    <a:cubicBezTo>
                      <a:pt x="0" y="15"/>
                      <a:pt x="10" y="0"/>
                      <a:pt x="23" y="4"/>
                    </a:cubicBezTo>
                    <a:cubicBezTo>
                      <a:pt x="37" y="8"/>
                      <a:pt x="45" y="19"/>
                      <a:pt x="45" y="19"/>
                    </a:cubicBezTo>
                    <a:cubicBezTo>
                      <a:pt x="45" y="19"/>
                      <a:pt x="15" y="44"/>
                      <a:pt x="0" y="15"/>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86" name="Freeform: Shape 38"/>
              <p:cNvSpPr>
                <a:spLocks/>
              </p:cNvSpPr>
              <p:nvPr/>
            </p:nvSpPr>
            <p:spPr bwMode="auto">
              <a:xfrm>
                <a:off x="2513753" y="2371612"/>
                <a:ext cx="139565" cy="111980"/>
              </a:xfrm>
              <a:custGeom>
                <a:avLst/>
                <a:gdLst>
                  <a:gd name="T0" fmla="*/ 0 w 45"/>
                  <a:gd name="T1" fmla="*/ 14 h 44"/>
                  <a:gd name="T2" fmla="*/ 23 w 45"/>
                  <a:gd name="T3" fmla="*/ 4 h 44"/>
                  <a:gd name="T4" fmla="*/ 45 w 45"/>
                  <a:gd name="T5" fmla="*/ 19 h 44"/>
                  <a:gd name="T6" fmla="*/ 0 w 45"/>
                  <a:gd name="T7" fmla="*/ 14 h 44"/>
                </a:gdLst>
                <a:ahLst/>
                <a:cxnLst>
                  <a:cxn ang="0">
                    <a:pos x="T0" y="T1"/>
                  </a:cxn>
                  <a:cxn ang="0">
                    <a:pos x="T2" y="T3"/>
                  </a:cxn>
                  <a:cxn ang="0">
                    <a:pos x="T4" y="T5"/>
                  </a:cxn>
                  <a:cxn ang="0">
                    <a:pos x="T6" y="T7"/>
                  </a:cxn>
                </a:cxnLst>
                <a:rect l="0" t="0" r="r" b="b"/>
                <a:pathLst>
                  <a:path w="45" h="44">
                    <a:moveTo>
                      <a:pt x="0" y="14"/>
                    </a:moveTo>
                    <a:cubicBezTo>
                      <a:pt x="0" y="14"/>
                      <a:pt x="10" y="0"/>
                      <a:pt x="23" y="4"/>
                    </a:cubicBezTo>
                    <a:cubicBezTo>
                      <a:pt x="37" y="7"/>
                      <a:pt x="45" y="19"/>
                      <a:pt x="45" y="19"/>
                    </a:cubicBezTo>
                    <a:cubicBezTo>
                      <a:pt x="45" y="19"/>
                      <a:pt x="15" y="44"/>
                      <a:pt x="0" y="14"/>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grpSp>
        <p:sp>
          <p:nvSpPr>
            <p:cNvPr id="6" name="Rectangle 248"/>
            <p:cNvSpPr/>
            <p:nvPr/>
          </p:nvSpPr>
          <p:spPr>
            <a:xfrm>
              <a:off x="957350" y="2682892"/>
              <a:ext cx="1169556" cy="1904585"/>
            </a:xfrm>
            <a:prstGeom prst="rect">
              <a:avLst/>
            </a:prstGeom>
            <a:solidFill>
              <a:schemeClr val="accent1"/>
            </a:solidFill>
            <a:effectLst/>
          </p:spPr>
          <p:style>
            <a:lnRef idx="1">
              <a:schemeClr val="accent1"/>
            </a:lnRef>
            <a:fillRef idx="3">
              <a:schemeClr val="accent1"/>
            </a:fillRef>
            <a:effectRef idx="2">
              <a:schemeClr val="accent1"/>
            </a:effectRef>
            <a:fontRef idx="minor">
              <a:schemeClr val="lt1"/>
            </a:fontRef>
          </p:style>
          <p:txBody>
            <a:bodyPr anchor="ctr"/>
            <a:lstStyle/>
            <a:p>
              <a:pPr algn="ctr"/>
              <a:endParaRPr dirty="0">
                <a:cs typeface="+mn-ea"/>
                <a:sym typeface="+mn-lt"/>
              </a:endParaRPr>
            </a:p>
          </p:txBody>
        </p:sp>
        <p:sp>
          <p:nvSpPr>
            <p:cNvPr id="7" name="Oval 249"/>
            <p:cNvSpPr/>
            <p:nvPr/>
          </p:nvSpPr>
          <p:spPr>
            <a:xfrm>
              <a:off x="957350" y="2236722"/>
              <a:ext cx="1178553" cy="999105"/>
            </a:xfrm>
            <a:prstGeom prst="ellipse">
              <a:avLst/>
            </a:prstGeom>
            <a:solidFill>
              <a:schemeClr val="accent1"/>
            </a:solidFill>
            <a:effectLst/>
          </p:spPr>
          <p:style>
            <a:lnRef idx="1">
              <a:schemeClr val="accent1"/>
            </a:lnRef>
            <a:fillRef idx="3">
              <a:schemeClr val="accent1"/>
            </a:fillRef>
            <a:effectRef idx="2">
              <a:schemeClr val="accent1"/>
            </a:effectRef>
            <a:fontRef idx="minor">
              <a:schemeClr val="lt1"/>
            </a:fontRef>
          </p:style>
          <p:txBody>
            <a:bodyPr anchor="ctr"/>
            <a:lstStyle/>
            <a:p>
              <a:pPr algn="ctr"/>
              <a:endParaRPr dirty="0">
                <a:cs typeface="+mn-ea"/>
                <a:sym typeface="+mn-lt"/>
              </a:endParaRPr>
            </a:p>
          </p:txBody>
        </p:sp>
        <p:sp>
          <p:nvSpPr>
            <p:cNvPr id="8" name="Rectangle 247"/>
            <p:cNvSpPr/>
            <p:nvPr/>
          </p:nvSpPr>
          <p:spPr>
            <a:xfrm>
              <a:off x="1316876" y="2245614"/>
              <a:ext cx="459501" cy="761747"/>
            </a:xfrm>
            <a:prstGeom prst="rect">
              <a:avLst/>
            </a:prstGeom>
          </p:spPr>
          <p:txBody>
            <a:bodyPr wrap="none">
              <a:normAutofit fontScale="85000" lnSpcReduction="20000"/>
            </a:bodyPr>
            <a:lstStyle/>
            <a:p>
              <a:pPr algn="ctr"/>
              <a:r>
                <a:rPr lang="en-US" sz="6000" dirty="0">
                  <a:solidFill>
                    <a:schemeClr val="bg1"/>
                  </a:solidFill>
                  <a:latin typeface="+mn-lt"/>
                  <a:ea typeface="+mn-ea"/>
                  <a:cs typeface="+mn-ea"/>
                  <a:sym typeface="+mn-lt"/>
                </a:rPr>
                <a:t>1</a:t>
              </a:r>
            </a:p>
          </p:txBody>
        </p:sp>
        <p:sp>
          <p:nvSpPr>
            <p:cNvPr id="40" name="Rectangle 5"/>
            <p:cNvSpPr/>
            <p:nvPr/>
          </p:nvSpPr>
          <p:spPr>
            <a:xfrm>
              <a:off x="949325" y="2772304"/>
              <a:ext cx="1156557" cy="1671654"/>
            </a:xfrm>
            <a:prstGeom prst="rect">
              <a:avLst/>
            </a:prstGeom>
          </p:spPr>
          <p:txBody>
            <a:bodyPr wrap="square">
              <a:normAutofit/>
            </a:bodyPr>
            <a:lstStyle/>
            <a:p>
              <a:pPr>
                <a:lnSpc>
                  <a:spcPct val="120000"/>
                </a:lnSpc>
              </a:pPr>
              <a:r>
                <a:rPr lang="en-US" altLang="zh-CN" sz="1300" i="1" dirty="0">
                  <a:solidFill>
                    <a:srgbClr val="92D050"/>
                  </a:solidFill>
                </a:rPr>
                <a:t>Survey of 5g research progress in countries and organizations</a:t>
              </a:r>
              <a:endParaRPr lang="zh-CN" altLang="zh-CN" sz="1300" dirty="0">
                <a:solidFill>
                  <a:srgbClr val="92D050"/>
                </a:solidFill>
              </a:endParaRPr>
            </a:p>
            <a:p>
              <a:pPr>
                <a:lnSpc>
                  <a:spcPct val="120000"/>
                </a:lnSpc>
              </a:pPr>
              <a:endParaRPr lang="zh-CN" altLang="en-US" sz="1000" dirty="0">
                <a:solidFill>
                  <a:srgbClr val="FFFFFF"/>
                </a:solidFill>
                <a:latin typeface="+mn-lt"/>
                <a:ea typeface="+mn-ea"/>
                <a:cs typeface="+mn-ea"/>
                <a:sym typeface="+mn-lt"/>
              </a:endParaRPr>
            </a:p>
          </p:txBody>
        </p:sp>
      </p:grpSp>
      <p:grpSp>
        <p:nvGrpSpPr>
          <p:cNvPr id="287" name="组合 286"/>
          <p:cNvGrpSpPr/>
          <p:nvPr/>
        </p:nvGrpSpPr>
        <p:grpSpPr>
          <a:xfrm>
            <a:off x="2109001" y="1313875"/>
            <a:ext cx="1175576" cy="3262211"/>
            <a:chOff x="2109001" y="1313875"/>
            <a:chExt cx="1175576" cy="3262211"/>
          </a:xfrm>
        </p:grpSpPr>
        <p:grpSp>
          <p:nvGrpSpPr>
            <p:cNvPr id="9" name="Group 279"/>
            <p:cNvGrpSpPr/>
            <p:nvPr/>
          </p:nvGrpSpPr>
          <p:grpSpPr>
            <a:xfrm>
              <a:off x="2109001" y="1313875"/>
              <a:ext cx="1175576" cy="3262211"/>
              <a:chOff x="2812003" y="1751833"/>
              <a:chExt cx="1567435" cy="4349614"/>
            </a:xfrm>
          </p:grpSpPr>
          <p:grpSp>
            <p:nvGrpSpPr>
              <p:cNvPr id="185" name="Group 260"/>
              <p:cNvGrpSpPr/>
              <p:nvPr/>
            </p:nvGrpSpPr>
            <p:grpSpPr>
              <a:xfrm>
                <a:off x="2977744" y="1751833"/>
                <a:ext cx="1322776" cy="846138"/>
                <a:chOff x="2977744" y="1751833"/>
                <a:chExt cx="1322776" cy="846138"/>
              </a:xfrm>
            </p:grpSpPr>
            <p:sp>
              <p:nvSpPr>
                <p:cNvPr id="188" name="Freeform: Shape 40"/>
                <p:cNvSpPr>
                  <a:spLocks/>
                </p:cNvSpPr>
                <p:nvPr/>
              </p:nvSpPr>
              <p:spPr bwMode="auto">
                <a:xfrm>
                  <a:off x="3218988" y="2059187"/>
                  <a:ext cx="289003" cy="430097"/>
                </a:xfrm>
                <a:custGeom>
                  <a:avLst/>
                  <a:gdLst>
                    <a:gd name="T0" fmla="*/ 130 w 164"/>
                    <a:gd name="T1" fmla="*/ 299 h 299"/>
                    <a:gd name="T2" fmla="*/ 123 w 164"/>
                    <a:gd name="T3" fmla="*/ 132 h 299"/>
                    <a:gd name="T4" fmla="*/ 161 w 164"/>
                    <a:gd name="T5" fmla="*/ 47 h 299"/>
                    <a:gd name="T6" fmla="*/ 143 w 164"/>
                    <a:gd name="T7" fmla="*/ 51 h 299"/>
                    <a:gd name="T8" fmla="*/ 108 w 164"/>
                    <a:gd name="T9" fmla="*/ 75 h 299"/>
                    <a:gd name="T10" fmla="*/ 80 w 164"/>
                    <a:gd name="T11" fmla="*/ 6 h 299"/>
                    <a:gd name="T12" fmla="*/ 77 w 164"/>
                    <a:gd name="T13" fmla="*/ 51 h 299"/>
                    <a:gd name="T14" fmla="*/ 48 w 164"/>
                    <a:gd name="T15" fmla="*/ 33 h 299"/>
                    <a:gd name="T16" fmla="*/ 27 w 164"/>
                    <a:gd name="T17" fmla="*/ 16 h 299"/>
                    <a:gd name="T18" fmla="*/ 52 w 164"/>
                    <a:gd name="T19" fmla="*/ 74 h 299"/>
                    <a:gd name="T20" fmla="*/ 10 w 164"/>
                    <a:gd name="T21" fmla="*/ 35 h 299"/>
                    <a:gd name="T22" fmla="*/ 9 w 164"/>
                    <a:gd name="T23" fmla="*/ 53 h 299"/>
                    <a:gd name="T24" fmla="*/ 43 w 164"/>
                    <a:gd name="T25" fmla="*/ 93 h 299"/>
                    <a:gd name="T26" fmla="*/ 10 w 164"/>
                    <a:gd name="T27" fmla="*/ 75 h 299"/>
                    <a:gd name="T28" fmla="*/ 20 w 164"/>
                    <a:gd name="T29" fmla="*/ 97 h 299"/>
                    <a:gd name="T30" fmla="*/ 71 w 164"/>
                    <a:gd name="T31" fmla="*/ 161 h 299"/>
                    <a:gd name="T32" fmla="*/ 62 w 164"/>
                    <a:gd name="T33" fmla="*/ 299 h 2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4" h="299">
                      <a:moveTo>
                        <a:pt x="130" y="299"/>
                      </a:moveTo>
                      <a:cubicBezTo>
                        <a:pt x="130" y="299"/>
                        <a:pt x="107" y="195"/>
                        <a:pt x="123" y="132"/>
                      </a:cubicBezTo>
                      <a:cubicBezTo>
                        <a:pt x="139" y="70"/>
                        <a:pt x="164" y="57"/>
                        <a:pt x="161" y="47"/>
                      </a:cubicBezTo>
                      <a:cubicBezTo>
                        <a:pt x="159" y="38"/>
                        <a:pt x="147" y="42"/>
                        <a:pt x="143" y="51"/>
                      </a:cubicBezTo>
                      <a:cubicBezTo>
                        <a:pt x="139" y="60"/>
                        <a:pt x="123" y="78"/>
                        <a:pt x="108" y="75"/>
                      </a:cubicBezTo>
                      <a:cubicBezTo>
                        <a:pt x="94" y="72"/>
                        <a:pt x="91" y="12"/>
                        <a:pt x="80" y="6"/>
                      </a:cubicBezTo>
                      <a:cubicBezTo>
                        <a:pt x="70" y="0"/>
                        <a:pt x="73" y="27"/>
                        <a:pt x="77" y="51"/>
                      </a:cubicBezTo>
                      <a:cubicBezTo>
                        <a:pt x="81" y="75"/>
                        <a:pt x="60" y="62"/>
                        <a:pt x="48" y="33"/>
                      </a:cubicBezTo>
                      <a:cubicBezTo>
                        <a:pt x="36" y="4"/>
                        <a:pt x="28" y="12"/>
                        <a:pt x="27" y="16"/>
                      </a:cubicBezTo>
                      <a:cubicBezTo>
                        <a:pt x="25" y="20"/>
                        <a:pt x="54" y="72"/>
                        <a:pt x="52" y="74"/>
                      </a:cubicBezTo>
                      <a:cubicBezTo>
                        <a:pt x="49" y="77"/>
                        <a:pt x="13" y="34"/>
                        <a:pt x="10" y="35"/>
                      </a:cubicBezTo>
                      <a:cubicBezTo>
                        <a:pt x="6" y="36"/>
                        <a:pt x="0" y="39"/>
                        <a:pt x="9" y="53"/>
                      </a:cubicBezTo>
                      <a:cubicBezTo>
                        <a:pt x="17" y="66"/>
                        <a:pt x="44" y="89"/>
                        <a:pt x="43" y="93"/>
                      </a:cubicBezTo>
                      <a:cubicBezTo>
                        <a:pt x="41" y="97"/>
                        <a:pt x="18" y="76"/>
                        <a:pt x="10" y="75"/>
                      </a:cubicBezTo>
                      <a:cubicBezTo>
                        <a:pt x="2" y="75"/>
                        <a:pt x="5" y="86"/>
                        <a:pt x="20" y="97"/>
                      </a:cubicBezTo>
                      <a:cubicBezTo>
                        <a:pt x="34" y="108"/>
                        <a:pt x="71" y="121"/>
                        <a:pt x="71" y="161"/>
                      </a:cubicBezTo>
                      <a:cubicBezTo>
                        <a:pt x="72" y="201"/>
                        <a:pt x="62" y="299"/>
                        <a:pt x="62" y="299"/>
                      </a:cubicBezTo>
                    </a:path>
                  </a:pathLst>
                </a:custGeom>
                <a:solidFill>
                  <a:schemeClr val="accent6">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89" name="Freeform: Shape 41"/>
                <p:cNvSpPr>
                  <a:spLocks/>
                </p:cNvSpPr>
                <p:nvPr/>
              </p:nvSpPr>
              <p:spPr bwMode="auto">
                <a:xfrm>
                  <a:off x="3291238" y="1925468"/>
                  <a:ext cx="128582" cy="124738"/>
                </a:xfrm>
                <a:custGeom>
                  <a:avLst/>
                  <a:gdLst>
                    <a:gd name="T0" fmla="*/ 32 w 73"/>
                    <a:gd name="T1" fmla="*/ 87 h 87"/>
                    <a:gd name="T2" fmla="*/ 1 w 73"/>
                    <a:gd name="T3" fmla="*/ 50 h 87"/>
                    <a:gd name="T4" fmla="*/ 14 w 73"/>
                    <a:gd name="T5" fmla="*/ 0 h 87"/>
                    <a:gd name="T6" fmla="*/ 32 w 73"/>
                    <a:gd name="T7" fmla="*/ 87 h 87"/>
                  </a:gdLst>
                  <a:ahLst/>
                  <a:cxnLst>
                    <a:cxn ang="0">
                      <a:pos x="T0" y="T1"/>
                    </a:cxn>
                    <a:cxn ang="0">
                      <a:pos x="T2" y="T3"/>
                    </a:cxn>
                    <a:cxn ang="0">
                      <a:pos x="T4" y="T5"/>
                    </a:cxn>
                    <a:cxn ang="0">
                      <a:pos x="T6" y="T7"/>
                    </a:cxn>
                  </a:cxnLst>
                  <a:rect l="0" t="0" r="r" b="b"/>
                  <a:pathLst>
                    <a:path w="73" h="87">
                      <a:moveTo>
                        <a:pt x="32" y="87"/>
                      </a:moveTo>
                      <a:cubicBezTo>
                        <a:pt x="32" y="87"/>
                        <a:pt x="3" y="78"/>
                        <a:pt x="1" y="50"/>
                      </a:cubicBezTo>
                      <a:cubicBezTo>
                        <a:pt x="0" y="23"/>
                        <a:pt x="14" y="0"/>
                        <a:pt x="14" y="0"/>
                      </a:cubicBezTo>
                      <a:cubicBezTo>
                        <a:pt x="14" y="0"/>
                        <a:pt x="73" y="39"/>
                        <a:pt x="32" y="87"/>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90" name="Freeform: Shape 42"/>
                <p:cNvSpPr>
                  <a:spLocks/>
                </p:cNvSpPr>
                <p:nvPr/>
              </p:nvSpPr>
              <p:spPr bwMode="auto">
                <a:xfrm>
                  <a:off x="3188373" y="1970374"/>
                  <a:ext cx="102865" cy="87816"/>
                </a:xfrm>
                <a:custGeom>
                  <a:avLst/>
                  <a:gdLst>
                    <a:gd name="T0" fmla="*/ 38 w 58"/>
                    <a:gd name="T1" fmla="*/ 61 h 61"/>
                    <a:gd name="T2" fmla="*/ 7 w 58"/>
                    <a:gd name="T3" fmla="*/ 41 h 61"/>
                    <a:gd name="T4" fmla="*/ 5 w 58"/>
                    <a:gd name="T5" fmla="*/ 0 h 61"/>
                    <a:gd name="T6" fmla="*/ 38 w 58"/>
                    <a:gd name="T7" fmla="*/ 61 h 61"/>
                  </a:gdLst>
                  <a:ahLst/>
                  <a:cxnLst>
                    <a:cxn ang="0">
                      <a:pos x="T0" y="T1"/>
                    </a:cxn>
                    <a:cxn ang="0">
                      <a:pos x="T2" y="T3"/>
                    </a:cxn>
                    <a:cxn ang="0">
                      <a:pos x="T4" y="T5"/>
                    </a:cxn>
                    <a:cxn ang="0">
                      <a:pos x="T6" y="T7"/>
                    </a:cxn>
                  </a:cxnLst>
                  <a:rect l="0" t="0" r="r" b="b"/>
                  <a:pathLst>
                    <a:path w="58" h="61">
                      <a:moveTo>
                        <a:pt x="38" y="61"/>
                      </a:moveTo>
                      <a:cubicBezTo>
                        <a:pt x="38" y="61"/>
                        <a:pt x="14" y="61"/>
                        <a:pt x="7" y="41"/>
                      </a:cubicBezTo>
                      <a:cubicBezTo>
                        <a:pt x="0" y="20"/>
                        <a:pt x="5" y="0"/>
                        <a:pt x="5" y="0"/>
                      </a:cubicBezTo>
                      <a:cubicBezTo>
                        <a:pt x="5" y="0"/>
                        <a:pt x="58" y="17"/>
                        <a:pt x="38" y="6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91" name="Freeform: Shape 43"/>
                <p:cNvSpPr>
                  <a:spLocks/>
                </p:cNvSpPr>
                <p:nvPr/>
              </p:nvSpPr>
              <p:spPr bwMode="auto">
                <a:xfrm>
                  <a:off x="3375735" y="1879565"/>
                  <a:ext cx="108989" cy="97795"/>
                </a:xfrm>
                <a:custGeom>
                  <a:avLst/>
                  <a:gdLst>
                    <a:gd name="T0" fmla="*/ 17 w 62"/>
                    <a:gd name="T1" fmla="*/ 68 h 68"/>
                    <a:gd name="T2" fmla="*/ 9 w 62"/>
                    <a:gd name="T3" fmla="*/ 31 h 68"/>
                    <a:gd name="T4" fmla="*/ 36 w 62"/>
                    <a:gd name="T5" fmla="*/ 0 h 68"/>
                    <a:gd name="T6" fmla="*/ 17 w 62"/>
                    <a:gd name="T7" fmla="*/ 68 h 68"/>
                  </a:gdLst>
                  <a:ahLst/>
                  <a:cxnLst>
                    <a:cxn ang="0">
                      <a:pos x="T0" y="T1"/>
                    </a:cxn>
                    <a:cxn ang="0">
                      <a:pos x="T2" y="T3"/>
                    </a:cxn>
                    <a:cxn ang="0">
                      <a:pos x="T4" y="T5"/>
                    </a:cxn>
                    <a:cxn ang="0">
                      <a:pos x="T6" y="T7"/>
                    </a:cxn>
                  </a:cxnLst>
                  <a:rect l="0" t="0" r="r" b="b"/>
                  <a:pathLst>
                    <a:path w="62" h="68">
                      <a:moveTo>
                        <a:pt x="17" y="68"/>
                      </a:moveTo>
                      <a:cubicBezTo>
                        <a:pt x="17" y="68"/>
                        <a:pt x="0" y="51"/>
                        <a:pt x="9" y="31"/>
                      </a:cubicBezTo>
                      <a:cubicBezTo>
                        <a:pt x="18" y="11"/>
                        <a:pt x="36" y="0"/>
                        <a:pt x="36" y="0"/>
                      </a:cubicBezTo>
                      <a:cubicBezTo>
                        <a:pt x="36" y="0"/>
                        <a:pt x="62" y="50"/>
                        <a:pt x="17" y="6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92" name="Freeform: Shape 44"/>
                <p:cNvSpPr>
                  <a:spLocks/>
                </p:cNvSpPr>
                <p:nvPr/>
              </p:nvSpPr>
              <p:spPr bwMode="auto">
                <a:xfrm>
                  <a:off x="3146737" y="2045217"/>
                  <a:ext cx="80823" cy="66860"/>
                </a:xfrm>
                <a:custGeom>
                  <a:avLst/>
                  <a:gdLst>
                    <a:gd name="T0" fmla="*/ 42 w 46"/>
                    <a:gd name="T1" fmla="*/ 41 h 47"/>
                    <a:gd name="T2" fmla="*/ 12 w 46"/>
                    <a:gd name="T3" fmla="*/ 32 h 47"/>
                    <a:gd name="T4" fmla="*/ 0 w 46"/>
                    <a:gd name="T5" fmla="*/ 0 h 47"/>
                    <a:gd name="T6" fmla="*/ 42 w 46"/>
                    <a:gd name="T7" fmla="*/ 41 h 47"/>
                  </a:gdLst>
                  <a:ahLst/>
                  <a:cxnLst>
                    <a:cxn ang="0">
                      <a:pos x="T0" y="T1"/>
                    </a:cxn>
                    <a:cxn ang="0">
                      <a:pos x="T2" y="T3"/>
                    </a:cxn>
                    <a:cxn ang="0">
                      <a:pos x="T4" y="T5"/>
                    </a:cxn>
                    <a:cxn ang="0">
                      <a:pos x="T6" y="T7"/>
                    </a:cxn>
                  </a:cxnLst>
                  <a:rect l="0" t="0" r="r" b="b"/>
                  <a:pathLst>
                    <a:path w="46" h="47">
                      <a:moveTo>
                        <a:pt x="42" y="41"/>
                      </a:moveTo>
                      <a:cubicBezTo>
                        <a:pt x="42" y="41"/>
                        <a:pt x="23" y="47"/>
                        <a:pt x="12" y="32"/>
                      </a:cubicBezTo>
                      <a:cubicBezTo>
                        <a:pt x="1" y="18"/>
                        <a:pt x="0" y="0"/>
                        <a:pt x="0" y="0"/>
                      </a:cubicBezTo>
                      <a:cubicBezTo>
                        <a:pt x="0" y="0"/>
                        <a:pt x="46" y="1"/>
                        <a:pt x="42" y="4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93" name="Freeform: Shape 45"/>
                <p:cNvSpPr>
                  <a:spLocks/>
                </p:cNvSpPr>
                <p:nvPr/>
              </p:nvSpPr>
              <p:spPr bwMode="auto">
                <a:xfrm>
                  <a:off x="3123470" y="2112076"/>
                  <a:ext cx="99192" cy="73845"/>
                </a:xfrm>
                <a:custGeom>
                  <a:avLst/>
                  <a:gdLst>
                    <a:gd name="T0" fmla="*/ 56 w 56"/>
                    <a:gd name="T1" fmla="*/ 38 h 51"/>
                    <a:gd name="T2" fmla="*/ 25 w 56"/>
                    <a:gd name="T3" fmla="*/ 44 h 51"/>
                    <a:gd name="T4" fmla="*/ 0 w 56"/>
                    <a:gd name="T5" fmla="*/ 20 h 51"/>
                    <a:gd name="T6" fmla="*/ 56 w 56"/>
                    <a:gd name="T7" fmla="*/ 38 h 51"/>
                  </a:gdLst>
                  <a:ahLst/>
                  <a:cxnLst>
                    <a:cxn ang="0">
                      <a:pos x="T0" y="T1"/>
                    </a:cxn>
                    <a:cxn ang="0">
                      <a:pos x="T2" y="T3"/>
                    </a:cxn>
                    <a:cxn ang="0">
                      <a:pos x="T4" y="T5"/>
                    </a:cxn>
                    <a:cxn ang="0">
                      <a:pos x="T6" y="T7"/>
                    </a:cxn>
                  </a:cxnLst>
                  <a:rect l="0" t="0" r="r" b="b"/>
                  <a:pathLst>
                    <a:path w="56" h="51">
                      <a:moveTo>
                        <a:pt x="56" y="38"/>
                      </a:moveTo>
                      <a:cubicBezTo>
                        <a:pt x="56" y="38"/>
                        <a:pt x="42" y="51"/>
                        <a:pt x="25" y="44"/>
                      </a:cubicBezTo>
                      <a:cubicBezTo>
                        <a:pt x="9" y="36"/>
                        <a:pt x="0" y="20"/>
                        <a:pt x="0" y="20"/>
                      </a:cubicBezTo>
                      <a:cubicBezTo>
                        <a:pt x="0" y="20"/>
                        <a:pt x="42" y="0"/>
                        <a:pt x="56" y="3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94" name="Freeform: Shape 46"/>
                <p:cNvSpPr>
                  <a:spLocks/>
                </p:cNvSpPr>
                <p:nvPr/>
              </p:nvSpPr>
              <p:spPr bwMode="auto">
                <a:xfrm>
                  <a:off x="3144288" y="2179933"/>
                  <a:ext cx="97967" cy="68856"/>
                </a:xfrm>
                <a:custGeom>
                  <a:avLst/>
                  <a:gdLst>
                    <a:gd name="T0" fmla="*/ 55 w 55"/>
                    <a:gd name="T1" fmla="*/ 21 h 48"/>
                    <a:gd name="T2" fmla="*/ 34 w 55"/>
                    <a:gd name="T3" fmla="*/ 44 h 48"/>
                    <a:gd name="T4" fmla="*/ 0 w 55"/>
                    <a:gd name="T5" fmla="*/ 41 h 48"/>
                    <a:gd name="T6" fmla="*/ 55 w 55"/>
                    <a:gd name="T7" fmla="*/ 21 h 48"/>
                  </a:gdLst>
                  <a:ahLst/>
                  <a:cxnLst>
                    <a:cxn ang="0">
                      <a:pos x="T0" y="T1"/>
                    </a:cxn>
                    <a:cxn ang="0">
                      <a:pos x="T2" y="T3"/>
                    </a:cxn>
                    <a:cxn ang="0">
                      <a:pos x="T4" y="T5"/>
                    </a:cxn>
                    <a:cxn ang="0">
                      <a:pos x="T6" y="T7"/>
                    </a:cxn>
                  </a:cxnLst>
                  <a:rect l="0" t="0" r="r" b="b"/>
                  <a:pathLst>
                    <a:path w="55" h="48">
                      <a:moveTo>
                        <a:pt x="55" y="21"/>
                      </a:moveTo>
                      <a:cubicBezTo>
                        <a:pt x="55" y="21"/>
                        <a:pt x="52" y="41"/>
                        <a:pt x="34" y="44"/>
                      </a:cubicBezTo>
                      <a:cubicBezTo>
                        <a:pt x="17" y="48"/>
                        <a:pt x="0" y="41"/>
                        <a:pt x="0" y="41"/>
                      </a:cubicBezTo>
                      <a:cubicBezTo>
                        <a:pt x="0" y="41"/>
                        <a:pt x="20" y="0"/>
                        <a:pt x="55" y="2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95" name="Freeform: Shape 47"/>
                <p:cNvSpPr>
                  <a:spLocks/>
                </p:cNvSpPr>
                <p:nvPr/>
              </p:nvSpPr>
              <p:spPr bwMode="auto">
                <a:xfrm>
                  <a:off x="3058567" y="2155984"/>
                  <a:ext cx="99192" cy="69853"/>
                </a:xfrm>
                <a:custGeom>
                  <a:avLst/>
                  <a:gdLst>
                    <a:gd name="T0" fmla="*/ 56 w 56"/>
                    <a:gd name="T1" fmla="*/ 24 h 49"/>
                    <a:gd name="T2" fmla="*/ 34 w 56"/>
                    <a:gd name="T3" fmla="*/ 46 h 49"/>
                    <a:gd name="T4" fmla="*/ 0 w 56"/>
                    <a:gd name="T5" fmla="*/ 41 h 49"/>
                    <a:gd name="T6" fmla="*/ 56 w 56"/>
                    <a:gd name="T7" fmla="*/ 24 h 49"/>
                  </a:gdLst>
                  <a:ahLst/>
                  <a:cxnLst>
                    <a:cxn ang="0">
                      <a:pos x="T0" y="T1"/>
                    </a:cxn>
                    <a:cxn ang="0">
                      <a:pos x="T2" y="T3"/>
                    </a:cxn>
                    <a:cxn ang="0">
                      <a:pos x="T4" y="T5"/>
                    </a:cxn>
                    <a:cxn ang="0">
                      <a:pos x="T6" y="T7"/>
                    </a:cxn>
                  </a:cxnLst>
                  <a:rect l="0" t="0" r="r" b="b"/>
                  <a:pathLst>
                    <a:path w="56" h="49">
                      <a:moveTo>
                        <a:pt x="56" y="24"/>
                      </a:moveTo>
                      <a:cubicBezTo>
                        <a:pt x="56" y="24"/>
                        <a:pt x="52" y="43"/>
                        <a:pt x="34" y="46"/>
                      </a:cubicBezTo>
                      <a:cubicBezTo>
                        <a:pt x="16" y="49"/>
                        <a:pt x="0" y="41"/>
                        <a:pt x="0" y="41"/>
                      </a:cubicBezTo>
                      <a:cubicBezTo>
                        <a:pt x="0" y="41"/>
                        <a:pt x="22" y="0"/>
                        <a:pt x="56" y="24"/>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96" name="Freeform: Shape 48"/>
                <p:cNvSpPr>
                  <a:spLocks/>
                </p:cNvSpPr>
                <p:nvPr/>
              </p:nvSpPr>
              <p:spPr bwMode="auto">
                <a:xfrm>
                  <a:off x="3067139" y="2055196"/>
                  <a:ext cx="99192" cy="74843"/>
                </a:xfrm>
                <a:custGeom>
                  <a:avLst/>
                  <a:gdLst>
                    <a:gd name="T0" fmla="*/ 56 w 56"/>
                    <a:gd name="T1" fmla="*/ 38 h 52"/>
                    <a:gd name="T2" fmla="*/ 25 w 56"/>
                    <a:gd name="T3" fmla="*/ 44 h 52"/>
                    <a:gd name="T4" fmla="*/ 0 w 56"/>
                    <a:gd name="T5" fmla="*/ 22 h 52"/>
                    <a:gd name="T6" fmla="*/ 56 w 56"/>
                    <a:gd name="T7" fmla="*/ 38 h 52"/>
                  </a:gdLst>
                  <a:ahLst/>
                  <a:cxnLst>
                    <a:cxn ang="0">
                      <a:pos x="T0" y="T1"/>
                    </a:cxn>
                    <a:cxn ang="0">
                      <a:pos x="T2" y="T3"/>
                    </a:cxn>
                    <a:cxn ang="0">
                      <a:pos x="T4" y="T5"/>
                    </a:cxn>
                    <a:cxn ang="0">
                      <a:pos x="T6" y="T7"/>
                    </a:cxn>
                  </a:cxnLst>
                  <a:rect l="0" t="0" r="r" b="b"/>
                  <a:pathLst>
                    <a:path w="56" h="52">
                      <a:moveTo>
                        <a:pt x="56" y="38"/>
                      </a:moveTo>
                      <a:cubicBezTo>
                        <a:pt x="56" y="38"/>
                        <a:pt x="42" y="52"/>
                        <a:pt x="25" y="44"/>
                      </a:cubicBezTo>
                      <a:cubicBezTo>
                        <a:pt x="9" y="37"/>
                        <a:pt x="0" y="22"/>
                        <a:pt x="0" y="22"/>
                      </a:cubicBezTo>
                      <a:cubicBezTo>
                        <a:pt x="0" y="22"/>
                        <a:pt x="40" y="0"/>
                        <a:pt x="56" y="3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97" name="Freeform: Shape 49"/>
                <p:cNvSpPr>
                  <a:spLocks/>
                </p:cNvSpPr>
                <p:nvPr/>
              </p:nvSpPr>
              <p:spPr bwMode="auto">
                <a:xfrm>
                  <a:off x="3030402" y="2110080"/>
                  <a:ext cx="84497" cy="58877"/>
                </a:xfrm>
                <a:custGeom>
                  <a:avLst/>
                  <a:gdLst>
                    <a:gd name="T0" fmla="*/ 48 w 48"/>
                    <a:gd name="T1" fmla="*/ 26 h 41"/>
                    <a:gd name="T2" fmla="*/ 26 w 48"/>
                    <a:gd name="T3" fmla="*/ 39 h 41"/>
                    <a:gd name="T4" fmla="*/ 0 w 48"/>
                    <a:gd name="T5" fmla="*/ 28 h 41"/>
                    <a:gd name="T6" fmla="*/ 48 w 48"/>
                    <a:gd name="T7" fmla="*/ 26 h 41"/>
                  </a:gdLst>
                  <a:ahLst/>
                  <a:cxnLst>
                    <a:cxn ang="0">
                      <a:pos x="T0" y="T1"/>
                    </a:cxn>
                    <a:cxn ang="0">
                      <a:pos x="T2" y="T3"/>
                    </a:cxn>
                    <a:cxn ang="0">
                      <a:pos x="T4" y="T5"/>
                    </a:cxn>
                    <a:cxn ang="0">
                      <a:pos x="T6" y="T7"/>
                    </a:cxn>
                  </a:cxnLst>
                  <a:rect l="0" t="0" r="r" b="b"/>
                  <a:pathLst>
                    <a:path w="48" h="41">
                      <a:moveTo>
                        <a:pt x="48" y="26"/>
                      </a:moveTo>
                      <a:cubicBezTo>
                        <a:pt x="48" y="26"/>
                        <a:pt x="41" y="41"/>
                        <a:pt x="26" y="39"/>
                      </a:cubicBezTo>
                      <a:cubicBezTo>
                        <a:pt x="11" y="37"/>
                        <a:pt x="0" y="28"/>
                        <a:pt x="0" y="28"/>
                      </a:cubicBezTo>
                      <a:cubicBezTo>
                        <a:pt x="0" y="28"/>
                        <a:pt x="27" y="0"/>
                        <a:pt x="48" y="2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98" name="Freeform: Shape 50"/>
                <p:cNvSpPr>
                  <a:spLocks/>
                </p:cNvSpPr>
                <p:nvPr/>
              </p:nvSpPr>
              <p:spPr bwMode="auto">
                <a:xfrm>
                  <a:off x="3097754" y="1965384"/>
                  <a:ext cx="68577" cy="59874"/>
                </a:xfrm>
                <a:custGeom>
                  <a:avLst/>
                  <a:gdLst>
                    <a:gd name="T0" fmla="*/ 39 w 39"/>
                    <a:gd name="T1" fmla="*/ 34 h 41"/>
                    <a:gd name="T2" fmla="*/ 13 w 39"/>
                    <a:gd name="T3" fmla="*/ 30 h 41"/>
                    <a:gd name="T4" fmla="*/ 0 w 39"/>
                    <a:gd name="T5" fmla="*/ 6 h 41"/>
                    <a:gd name="T6" fmla="*/ 39 w 39"/>
                    <a:gd name="T7" fmla="*/ 34 h 41"/>
                  </a:gdLst>
                  <a:ahLst/>
                  <a:cxnLst>
                    <a:cxn ang="0">
                      <a:pos x="T0" y="T1"/>
                    </a:cxn>
                    <a:cxn ang="0">
                      <a:pos x="T2" y="T3"/>
                    </a:cxn>
                    <a:cxn ang="0">
                      <a:pos x="T4" y="T5"/>
                    </a:cxn>
                    <a:cxn ang="0">
                      <a:pos x="T6" y="T7"/>
                    </a:cxn>
                  </a:cxnLst>
                  <a:rect l="0" t="0" r="r" b="b"/>
                  <a:pathLst>
                    <a:path w="39" h="41">
                      <a:moveTo>
                        <a:pt x="39" y="34"/>
                      </a:moveTo>
                      <a:cubicBezTo>
                        <a:pt x="39" y="34"/>
                        <a:pt x="24" y="41"/>
                        <a:pt x="13" y="30"/>
                      </a:cubicBezTo>
                      <a:cubicBezTo>
                        <a:pt x="3" y="20"/>
                        <a:pt x="0" y="6"/>
                        <a:pt x="0" y="6"/>
                      </a:cubicBezTo>
                      <a:cubicBezTo>
                        <a:pt x="0" y="6"/>
                        <a:pt x="37" y="0"/>
                        <a:pt x="39" y="34"/>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99" name="Freeform: Shape 51"/>
                <p:cNvSpPr>
                  <a:spLocks/>
                </p:cNvSpPr>
                <p:nvPr/>
              </p:nvSpPr>
              <p:spPr bwMode="auto">
                <a:xfrm>
                  <a:off x="3034075" y="1925468"/>
                  <a:ext cx="53882" cy="45904"/>
                </a:xfrm>
                <a:custGeom>
                  <a:avLst/>
                  <a:gdLst>
                    <a:gd name="T0" fmla="*/ 31 w 31"/>
                    <a:gd name="T1" fmla="*/ 27 h 32"/>
                    <a:gd name="T2" fmla="*/ 11 w 31"/>
                    <a:gd name="T3" fmla="*/ 24 h 32"/>
                    <a:gd name="T4" fmla="*/ 0 w 31"/>
                    <a:gd name="T5" fmla="*/ 4 h 32"/>
                    <a:gd name="T6" fmla="*/ 31 w 31"/>
                    <a:gd name="T7" fmla="*/ 27 h 32"/>
                  </a:gdLst>
                  <a:ahLst/>
                  <a:cxnLst>
                    <a:cxn ang="0">
                      <a:pos x="T0" y="T1"/>
                    </a:cxn>
                    <a:cxn ang="0">
                      <a:pos x="T2" y="T3"/>
                    </a:cxn>
                    <a:cxn ang="0">
                      <a:pos x="T4" y="T5"/>
                    </a:cxn>
                    <a:cxn ang="0">
                      <a:pos x="T6" y="T7"/>
                    </a:cxn>
                  </a:cxnLst>
                  <a:rect l="0" t="0" r="r" b="b"/>
                  <a:pathLst>
                    <a:path w="31" h="32">
                      <a:moveTo>
                        <a:pt x="31" y="27"/>
                      </a:moveTo>
                      <a:cubicBezTo>
                        <a:pt x="31" y="27"/>
                        <a:pt x="19" y="32"/>
                        <a:pt x="11" y="24"/>
                      </a:cubicBezTo>
                      <a:cubicBezTo>
                        <a:pt x="2" y="16"/>
                        <a:pt x="0" y="4"/>
                        <a:pt x="0" y="4"/>
                      </a:cubicBezTo>
                      <a:cubicBezTo>
                        <a:pt x="0" y="4"/>
                        <a:pt x="30" y="0"/>
                        <a:pt x="31" y="27"/>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00" name="Freeform: Shape 52"/>
                <p:cNvSpPr>
                  <a:spLocks/>
                </p:cNvSpPr>
                <p:nvPr/>
              </p:nvSpPr>
              <p:spPr bwMode="auto">
                <a:xfrm>
                  <a:off x="3130818" y="1906508"/>
                  <a:ext cx="67353" cy="57878"/>
                </a:xfrm>
                <a:custGeom>
                  <a:avLst/>
                  <a:gdLst>
                    <a:gd name="T0" fmla="*/ 32 w 38"/>
                    <a:gd name="T1" fmla="*/ 36 h 40"/>
                    <a:gd name="T2" fmla="*/ 8 w 38"/>
                    <a:gd name="T3" fmla="*/ 27 h 40"/>
                    <a:gd name="T4" fmla="*/ 0 w 38"/>
                    <a:gd name="T5" fmla="*/ 0 h 40"/>
                    <a:gd name="T6" fmla="*/ 32 w 38"/>
                    <a:gd name="T7" fmla="*/ 36 h 40"/>
                  </a:gdLst>
                  <a:ahLst/>
                  <a:cxnLst>
                    <a:cxn ang="0">
                      <a:pos x="T0" y="T1"/>
                    </a:cxn>
                    <a:cxn ang="0">
                      <a:pos x="T2" y="T3"/>
                    </a:cxn>
                    <a:cxn ang="0">
                      <a:pos x="T4" y="T5"/>
                    </a:cxn>
                    <a:cxn ang="0">
                      <a:pos x="T6" y="T7"/>
                    </a:cxn>
                  </a:cxnLst>
                  <a:rect l="0" t="0" r="r" b="b"/>
                  <a:pathLst>
                    <a:path w="38" h="40">
                      <a:moveTo>
                        <a:pt x="32" y="36"/>
                      </a:moveTo>
                      <a:cubicBezTo>
                        <a:pt x="32" y="36"/>
                        <a:pt x="16" y="40"/>
                        <a:pt x="8" y="27"/>
                      </a:cubicBezTo>
                      <a:cubicBezTo>
                        <a:pt x="0" y="15"/>
                        <a:pt x="0" y="0"/>
                        <a:pt x="0" y="0"/>
                      </a:cubicBezTo>
                      <a:cubicBezTo>
                        <a:pt x="0" y="0"/>
                        <a:pt x="38" y="4"/>
                        <a:pt x="32" y="3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01" name="Freeform: Shape 53"/>
                <p:cNvSpPr>
                  <a:spLocks/>
                </p:cNvSpPr>
                <p:nvPr/>
              </p:nvSpPr>
              <p:spPr bwMode="auto">
                <a:xfrm>
                  <a:off x="3139390" y="1833661"/>
                  <a:ext cx="67353" cy="57878"/>
                </a:xfrm>
                <a:custGeom>
                  <a:avLst/>
                  <a:gdLst>
                    <a:gd name="T0" fmla="*/ 31 w 38"/>
                    <a:gd name="T1" fmla="*/ 36 h 40"/>
                    <a:gd name="T2" fmla="*/ 8 w 38"/>
                    <a:gd name="T3" fmla="*/ 27 h 40"/>
                    <a:gd name="T4" fmla="*/ 0 w 38"/>
                    <a:gd name="T5" fmla="*/ 0 h 40"/>
                    <a:gd name="T6" fmla="*/ 31 w 38"/>
                    <a:gd name="T7" fmla="*/ 36 h 40"/>
                  </a:gdLst>
                  <a:ahLst/>
                  <a:cxnLst>
                    <a:cxn ang="0">
                      <a:pos x="T0" y="T1"/>
                    </a:cxn>
                    <a:cxn ang="0">
                      <a:pos x="T2" y="T3"/>
                    </a:cxn>
                    <a:cxn ang="0">
                      <a:pos x="T4" y="T5"/>
                    </a:cxn>
                    <a:cxn ang="0">
                      <a:pos x="T6" y="T7"/>
                    </a:cxn>
                  </a:cxnLst>
                  <a:rect l="0" t="0" r="r" b="b"/>
                  <a:pathLst>
                    <a:path w="38" h="40">
                      <a:moveTo>
                        <a:pt x="31" y="36"/>
                      </a:moveTo>
                      <a:cubicBezTo>
                        <a:pt x="31" y="36"/>
                        <a:pt x="15" y="40"/>
                        <a:pt x="8" y="27"/>
                      </a:cubicBezTo>
                      <a:cubicBezTo>
                        <a:pt x="0" y="14"/>
                        <a:pt x="0" y="0"/>
                        <a:pt x="0" y="0"/>
                      </a:cubicBezTo>
                      <a:cubicBezTo>
                        <a:pt x="0" y="0"/>
                        <a:pt x="38" y="3"/>
                        <a:pt x="31" y="3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02" name="Freeform: Shape 54"/>
                <p:cNvSpPr>
                  <a:spLocks/>
                </p:cNvSpPr>
                <p:nvPr/>
              </p:nvSpPr>
              <p:spPr bwMode="auto">
                <a:xfrm>
                  <a:off x="3324303" y="1751833"/>
                  <a:ext cx="75924" cy="64864"/>
                </a:xfrm>
                <a:custGeom>
                  <a:avLst/>
                  <a:gdLst>
                    <a:gd name="T0" fmla="*/ 11 w 43"/>
                    <a:gd name="T1" fmla="*/ 45 h 45"/>
                    <a:gd name="T2" fmla="*/ 7 w 43"/>
                    <a:gd name="T3" fmla="*/ 20 h 45"/>
                    <a:gd name="T4" fmla="*/ 27 w 43"/>
                    <a:gd name="T5" fmla="*/ 0 h 45"/>
                    <a:gd name="T6" fmla="*/ 11 w 43"/>
                    <a:gd name="T7" fmla="*/ 45 h 45"/>
                  </a:gdLst>
                  <a:ahLst/>
                  <a:cxnLst>
                    <a:cxn ang="0">
                      <a:pos x="T0" y="T1"/>
                    </a:cxn>
                    <a:cxn ang="0">
                      <a:pos x="T2" y="T3"/>
                    </a:cxn>
                    <a:cxn ang="0">
                      <a:pos x="T4" y="T5"/>
                    </a:cxn>
                    <a:cxn ang="0">
                      <a:pos x="T6" y="T7"/>
                    </a:cxn>
                  </a:cxnLst>
                  <a:rect l="0" t="0" r="r" b="b"/>
                  <a:pathLst>
                    <a:path w="43" h="45">
                      <a:moveTo>
                        <a:pt x="11" y="45"/>
                      </a:moveTo>
                      <a:cubicBezTo>
                        <a:pt x="11" y="45"/>
                        <a:pt x="0" y="33"/>
                        <a:pt x="7" y="20"/>
                      </a:cubicBezTo>
                      <a:cubicBezTo>
                        <a:pt x="14" y="7"/>
                        <a:pt x="27" y="0"/>
                        <a:pt x="27" y="0"/>
                      </a:cubicBezTo>
                      <a:cubicBezTo>
                        <a:pt x="27" y="0"/>
                        <a:pt x="43" y="34"/>
                        <a:pt x="11" y="45"/>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03" name="Freeform: Shape 55"/>
                <p:cNvSpPr>
                  <a:spLocks/>
                </p:cNvSpPr>
                <p:nvPr/>
              </p:nvSpPr>
              <p:spPr bwMode="auto">
                <a:xfrm>
                  <a:off x="3583915" y="1909502"/>
                  <a:ext cx="62454" cy="48898"/>
                </a:xfrm>
                <a:custGeom>
                  <a:avLst/>
                  <a:gdLst>
                    <a:gd name="T0" fmla="*/ 3 w 35"/>
                    <a:gd name="T1" fmla="*/ 29 h 34"/>
                    <a:gd name="T2" fmla="*/ 11 w 35"/>
                    <a:gd name="T3" fmla="*/ 8 h 34"/>
                    <a:gd name="T4" fmla="*/ 35 w 35"/>
                    <a:gd name="T5" fmla="*/ 0 h 34"/>
                    <a:gd name="T6" fmla="*/ 3 w 35"/>
                    <a:gd name="T7" fmla="*/ 29 h 34"/>
                  </a:gdLst>
                  <a:ahLst/>
                  <a:cxnLst>
                    <a:cxn ang="0">
                      <a:pos x="T0" y="T1"/>
                    </a:cxn>
                    <a:cxn ang="0">
                      <a:pos x="T2" y="T3"/>
                    </a:cxn>
                    <a:cxn ang="0">
                      <a:pos x="T4" y="T5"/>
                    </a:cxn>
                    <a:cxn ang="0">
                      <a:pos x="T6" y="T7"/>
                    </a:cxn>
                  </a:cxnLst>
                  <a:rect l="0" t="0" r="r" b="b"/>
                  <a:pathLst>
                    <a:path w="35" h="34">
                      <a:moveTo>
                        <a:pt x="3" y="29"/>
                      </a:moveTo>
                      <a:cubicBezTo>
                        <a:pt x="3" y="29"/>
                        <a:pt x="0" y="15"/>
                        <a:pt x="11" y="8"/>
                      </a:cubicBezTo>
                      <a:cubicBezTo>
                        <a:pt x="22" y="0"/>
                        <a:pt x="35" y="0"/>
                        <a:pt x="35" y="0"/>
                      </a:cubicBezTo>
                      <a:cubicBezTo>
                        <a:pt x="35" y="0"/>
                        <a:pt x="33" y="34"/>
                        <a:pt x="3" y="29"/>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04" name="Freeform: Shape 56"/>
                <p:cNvSpPr>
                  <a:spLocks/>
                </p:cNvSpPr>
                <p:nvPr/>
              </p:nvSpPr>
              <p:spPr bwMode="auto">
                <a:xfrm>
                  <a:off x="3686781" y="2029250"/>
                  <a:ext cx="61229" cy="48898"/>
                </a:xfrm>
                <a:custGeom>
                  <a:avLst/>
                  <a:gdLst>
                    <a:gd name="T0" fmla="*/ 3 w 35"/>
                    <a:gd name="T1" fmla="*/ 28 h 34"/>
                    <a:gd name="T2" fmla="*/ 11 w 35"/>
                    <a:gd name="T3" fmla="*/ 7 h 34"/>
                    <a:gd name="T4" fmla="*/ 35 w 35"/>
                    <a:gd name="T5" fmla="*/ 0 h 34"/>
                    <a:gd name="T6" fmla="*/ 3 w 35"/>
                    <a:gd name="T7" fmla="*/ 28 h 34"/>
                  </a:gdLst>
                  <a:ahLst/>
                  <a:cxnLst>
                    <a:cxn ang="0">
                      <a:pos x="T0" y="T1"/>
                    </a:cxn>
                    <a:cxn ang="0">
                      <a:pos x="T2" y="T3"/>
                    </a:cxn>
                    <a:cxn ang="0">
                      <a:pos x="T4" y="T5"/>
                    </a:cxn>
                    <a:cxn ang="0">
                      <a:pos x="T6" y="T7"/>
                    </a:cxn>
                  </a:cxnLst>
                  <a:rect l="0" t="0" r="r" b="b"/>
                  <a:pathLst>
                    <a:path w="35" h="34">
                      <a:moveTo>
                        <a:pt x="3" y="28"/>
                      </a:moveTo>
                      <a:cubicBezTo>
                        <a:pt x="3" y="28"/>
                        <a:pt x="0" y="14"/>
                        <a:pt x="11" y="7"/>
                      </a:cubicBezTo>
                      <a:cubicBezTo>
                        <a:pt x="22" y="0"/>
                        <a:pt x="35" y="0"/>
                        <a:pt x="35" y="0"/>
                      </a:cubicBezTo>
                      <a:cubicBezTo>
                        <a:pt x="35" y="0"/>
                        <a:pt x="32" y="34"/>
                        <a:pt x="3" y="2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05" name="Freeform: Shape 57"/>
                <p:cNvSpPr>
                  <a:spLocks/>
                </p:cNvSpPr>
                <p:nvPr/>
              </p:nvSpPr>
              <p:spPr bwMode="auto">
                <a:xfrm>
                  <a:off x="2977744" y="2036235"/>
                  <a:ext cx="75924" cy="52889"/>
                </a:xfrm>
                <a:custGeom>
                  <a:avLst/>
                  <a:gdLst>
                    <a:gd name="T0" fmla="*/ 43 w 43"/>
                    <a:gd name="T1" fmla="*/ 25 h 37"/>
                    <a:gd name="T2" fmla="*/ 22 w 43"/>
                    <a:gd name="T3" fmla="*/ 34 h 37"/>
                    <a:gd name="T4" fmla="*/ 0 w 43"/>
                    <a:gd name="T5" fmla="*/ 21 h 37"/>
                    <a:gd name="T6" fmla="*/ 43 w 43"/>
                    <a:gd name="T7" fmla="*/ 25 h 37"/>
                  </a:gdLst>
                  <a:ahLst/>
                  <a:cxnLst>
                    <a:cxn ang="0">
                      <a:pos x="T0" y="T1"/>
                    </a:cxn>
                    <a:cxn ang="0">
                      <a:pos x="T2" y="T3"/>
                    </a:cxn>
                    <a:cxn ang="0">
                      <a:pos x="T4" y="T5"/>
                    </a:cxn>
                    <a:cxn ang="0">
                      <a:pos x="T6" y="T7"/>
                    </a:cxn>
                  </a:cxnLst>
                  <a:rect l="0" t="0" r="r" b="b"/>
                  <a:pathLst>
                    <a:path w="43" h="37">
                      <a:moveTo>
                        <a:pt x="43" y="25"/>
                      </a:moveTo>
                      <a:cubicBezTo>
                        <a:pt x="43" y="25"/>
                        <a:pt x="35" y="37"/>
                        <a:pt x="22" y="34"/>
                      </a:cubicBezTo>
                      <a:cubicBezTo>
                        <a:pt x="9" y="31"/>
                        <a:pt x="0" y="21"/>
                        <a:pt x="0" y="21"/>
                      </a:cubicBezTo>
                      <a:cubicBezTo>
                        <a:pt x="0" y="21"/>
                        <a:pt x="27" y="0"/>
                        <a:pt x="43" y="25"/>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06" name="Freeform: Shape 58"/>
                <p:cNvSpPr>
                  <a:spLocks/>
                </p:cNvSpPr>
                <p:nvPr/>
              </p:nvSpPr>
              <p:spPr bwMode="auto">
                <a:xfrm>
                  <a:off x="3327976" y="1842642"/>
                  <a:ext cx="68577" cy="68856"/>
                </a:xfrm>
                <a:custGeom>
                  <a:avLst/>
                  <a:gdLst>
                    <a:gd name="T0" fmla="*/ 15 w 39"/>
                    <a:gd name="T1" fmla="*/ 48 h 48"/>
                    <a:gd name="T2" fmla="*/ 1 w 39"/>
                    <a:gd name="T3" fmla="*/ 26 h 48"/>
                    <a:gd name="T4" fmla="*/ 11 w 39"/>
                    <a:gd name="T5" fmla="*/ 0 h 48"/>
                    <a:gd name="T6" fmla="*/ 15 w 39"/>
                    <a:gd name="T7" fmla="*/ 48 h 48"/>
                  </a:gdLst>
                  <a:ahLst/>
                  <a:cxnLst>
                    <a:cxn ang="0">
                      <a:pos x="T0" y="T1"/>
                    </a:cxn>
                    <a:cxn ang="0">
                      <a:pos x="T2" y="T3"/>
                    </a:cxn>
                    <a:cxn ang="0">
                      <a:pos x="T4" y="T5"/>
                    </a:cxn>
                    <a:cxn ang="0">
                      <a:pos x="T6" y="T7"/>
                    </a:cxn>
                  </a:cxnLst>
                  <a:rect l="0" t="0" r="r" b="b"/>
                  <a:pathLst>
                    <a:path w="39" h="48">
                      <a:moveTo>
                        <a:pt x="15" y="48"/>
                      </a:moveTo>
                      <a:cubicBezTo>
                        <a:pt x="15" y="48"/>
                        <a:pt x="0" y="41"/>
                        <a:pt x="1" y="26"/>
                      </a:cubicBezTo>
                      <a:cubicBezTo>
                        <a:pt x="2" y="11"/>
                        <a:pt x="11" y="0"/>
                        <a:pt x="11" y="0"/>
                      </a:cubicBezTo>
                      <a:cubicBezTo>
                        <a:pt x="11" y="0"/>
                        <a:pt x="39" y="25"/>
                        <a:pt x="15" y="4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07" name="Freeform: Shape 59"/>
                <p:cNvSpPr>
                  <a:spLocks/>
                </p:cNvSpPr>
                <p:nvPr/>
              </p:nvSpPr>
              <p:spPr bwMode="auto">
                <a:xfrm>
                  <a:off x="3046321" y="2006298"/>
                  <a:ext cx="68577" cy="56881"/>
                </a:xfrm>
                <a:custGeom>
                  <a:avLst/>
                  <a:gdLst>
                    <a:gd name="T0" fmla="*/ 39 w 39"/>
                    <a:gd name="T1" fmla="*/ 33 h 40"/>
                    <a:gd name="T2" fmla="*/ 14 w 39"/>
                    <a:gd name="T3" fmla="*/ 30 h 40"/>
                    <a:gd name="T4" fmla="*/ 0 w 39"/>
                    <a:gd name="T5" fmla="*/ 5 h 40"/>
                    <a:gd name="T6" fmla="*/ 39 w 39"/>
                    <a:gd name="T7" fmla="*/ 33 h 40"/>
                  </a:gdLst>
                  <a:ahLst/>
                  <a:cxnLst>
                    <a:cxn ang="0">
                      <a:pos x="T0" y="T1"/>
                    </a:cxn>
                    <a:cxn ang="0">
                      <a:pos x="T2" y="T3"/>
                    </a:cxn>
                    <a:cxn ang="0">
                      <a:pos x="T4" y="T5"/>
                    </a:cxn>
                    <a:cxn ang="0">
                      <a:pos x="T6" y="T7"/>
                    </a:cxn>
                  </a:cxnLst>
                  <a:rect l="0" t="0" r="r" b="b"/>
                  <a:pathLst>
                    <a:path w="39" h="40">
                      <a:moveTo>
                        <a:pt x="39" y="33"/>
                      </a:moveTo>
                      <a:cubicBezTo>
                        <a:pt x="39" y="33"/>
                        <a:pt x="24" y="40"/>
                        <a:pt x="14" y="30"/>
                      </a:cubicBezTo>
                      <a:cubicBezTo>
                        <a:pt x="3" y="19"/>
                        <a:pt x="0" y="5"/>
                        <a:pt x="0" y="5"/>
                      </a:cubicBezTo>
                      <a:cubicBezTo>
                        <a:pt x="0" y="5"/>
                        <a:pt x="38" y="0"/>
                        <a:pt x="39" y="3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08" name="Freeform: Shape 60"/>
                <p:cNvSpPr>
                  <a:spLocks/>
                </p:cNvSpPr>
                <p:nvPr/>
              </p:nvSpPr>
              <p:spPr bwMode="auto">
                <a:xfrm>
                  <a:off x="3211641" y="1875573"/>
                  <a:ext cx="99192" cy="97795"/>
                </a:xfrm>
                <a:custGeom>
                  <a:avLst/>
                  <a:gdLst>
                    <a:gd name="T0" fmla="*/ 25 w 56"/>
                    <a:gd name="T1" fmla="*/ 68 h 68"/>
                    <a:gd name="T2" fmla="*/ 1 w 56"/>
                    <a:gd name="T3" fmla="*/ 40 h 68"/>
                    <a:gd name="T4" fmla="*/ 11 w 56"/>
                    <a:gd name="T5" fmla="*/ 0 h 68"/>
                    <a:gd name="T6" fmla="*/ 25 w 56"/>
                    <a:gd name="T7" fmla="*/ 68 h 68"/>
                  </a:gdLst>
                  <a:ahLst/>
                  <a:cxnLst>
                    <a:cxn ang="0">
                      <a:pos x="T0" y="T1"/>
                    </a:cxn>
                    <a:cxn ang="0">
                      <a:pos x="T2" y="T3"/>
                    </a:cxn>
                    <a:cxn ang="0">
                      <a:pos x="T4" y="T5"/>
                    </a:cxn>
                    <a:cxn ang="0">
                      <a:pos x="T6" y="T7"/>
                    </a:cxn>
                  </a:cxnLst>
                  <a:rect l="0" t="0" r="r" b="b"/>
                  <a:pathLst>
                    <a:path w="56" h="68">
                      <a:moveTo>
                        <a:pt x="25" y="68"/>
                      </a:moveTo>
                      <a:cubicBezTo>
                        <a:pt x="25" y="68"/>
                        <a:pt x="3" y="61"/>
                        <a:pt x="1" y="40"/>
                      </a:cubicBezTo>
                      <a:cubicBezTo>
                        <a:pt x="0" y="19"/>
                        <a:pt x="11" y="0"/>
                        <a:pt x="11" y="0"/>
                      </a:cubicBezTo>
                      <a:cubicBezTo>
                        <a:pt x="11" y="0"/>
                        <a:pt x="56" y="31"/>
                        <a:pt x="25" y="6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09" name="Freeform: Shape 61"/>
                <p:cNvSpPr>
                  <a:spLocks/>
                </p:cNvSpPr>
                <p:nvPr/>
              </p:nvSpPr>
              <p:spPr bwMode="auto">
                <a:xfrm>
                  <a:off x="3372061" y="1977359"/>
                  <a:ext cx="143277" cy="119748"/>
                </a:xfrm>
                <a:custGeom>
                  <a:avLst/>
                  <a:gdLst>
                    <a:gd name="T0" fmla="*/ 21 w 81"/>
                    <a:gd name="T1" fmla="*/ 83 h 83"/>
                    <a:gd name="T2" fmla="*/ 14 w 81"/>
                    <a:gd name="T3" fmla="*/ 36 h 83"/>
                    <a:gd name="T4" fmla="*/ 51 w 81"/>
                    <a:gd name="T5" fmla="*/ 0 h 83"/>
                    <a:gd name="T6" fmla="*/ 21 w 81"/>
                    <a:gd name="T7" fmla="*/ 83 h 83"/>
                  </a:gdLst>
                  <a:ahLst/>
                  <a:cxnLst>
                    <a:cxn ang="0">
                      <a:pos x="T0" y="T1"/>
                    </a:cxn>
                    <a:cxn ang="0">
                      <a:pos x="T2" y="T3"/>
                    </a:cxn>
                    <a:cxn ang="0">
                      <a:pos x="T4" y="T5"/>
                    </a:cxn>
                    <a:cxn ang="0">
                      <a:pos x="T6" y="T7"/>
                    </a:cxn>
                  </a:cxnLst>
                  <a:rect l="0" t="0" r="r" b="b"/>
                  <a:pathLst>
                    <a:path w="81" h="83">
                      <a:moveTo>
                        <a:pt x="21" y="83"/>
                      </a:moveTo>
                      <a:cubicBezTo>
                        <a:pt x="21" y="83"/>
                        <a:pt x="0" y="60"/>
                        <a:pt x="14" y="36"/>
                      </a:cubicBezTo>
                      <a:cubicBezTo>
                        <a:pt x="27" y="12"/>
                        <a:pt x="51" y="0"/>
                        <a:pt x="51" y="0"/>
                      </a:cubicBezTo>
                      <a:cubicBezTo>
                        <a:pt x="51" y="0"/>
                        <a:pt x="81" y="65"/>
                        <a:pt x="21" y="8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10" name="Freeform: Shape 62"/>
                <p:cNvSpPr>
                  <a:spLocks/>
                </p:cNvSpPr>
                <p:nvPr/>
              </p:nvSpPr>
              <p:spPr bwMode="auto">
                <a:xfrm>
                  <a:off x="3479825" y="2033242"/>
                  <a:ext cx="91844" cy="73845"/>
                </a:xfrm>
                <a:custGeom>
                  <a:avLst/>
                  <a:gdLst>
                    <a:gd name="T0" fmla="*/ 10 w 52"/>
                    <a:gd name="T1" fmla="*/ 51 h 51"/>
                    <a:gd name="T2" fmla="*/ 12 w 52"/>
                    <a:gd name="T3" fmla="*/ 19 h 51"/>
                    <a:gd name="T4" fmla="*/ 42 w 52"/>
                    <a:gd name="T5" fmla="*/ 0 h 51"/>
                    <a:gd name="T6" fmla="*/ 10 w 52"/>
                    <a:gd name="T7" fmla="*/ 51 h 51"/>
                  </a:gdLst>
                  <a:ahLst/>
                  <a:cxnLst>
                    <a:cxn ang="0">
                      <a:pos x="T0" y="T1"/>
                    </a:cxn>
                    <a:cxn ang="0">
                      <a:pos x="T2" y="T3"/>
                    </a:cxn>
                    <a:cxn ang="0">
                      <a:pos x="T4" y="T5"/>
                    </a:cxn>
                    <a:cxn ang="0">
                      <a:pos x="T6" y="T7"/>
                    </a:cxn>
                  </a:cxnLst>
                  <a:rect l="0" t="0" r="r" b="b"/>
                  <a:pathLst>
                    <a:path w="52" h="51">
                      <a:moveTo>
                        <a:pt x="10" y="51"/>
                      </a:moveTo>
                      <a:cubicBezTo>
                        <a:pt x="10" y="51"/>
                        <a:pt x="0" y="33"/>
                        <a:pt x="12" y="19"/>
                      </a:cubicBezTo>
                      <a:cubicBezTo>
                        <a:pt x="24" y="5"/>
                        <a:pt x="42" y="0"/>
                        <a:pt x="42" y="0"/>
                      </a:cubicBezTo>
                      <a:cubicBezTo>
                        <a:pt x="42" y="0"/>
                        <a:pt x="52" y="47"/>
                        <a:pt x="10" y="5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11" name="Freeform: Shape 63"/>
                <p:cNvSpPr>
                  <a:spLocks/>
                </p:cNvSpPr>
                <p:nvPr/>
              </p:nvSpPr>
              <p:spPr bwMode="auto">
                <a:xfrm>
                  <a:off x="3575343" y="2036235"/>
                  <a:ext cx="91844" cy="73845"/>
                </a:xfrm>
                <a:custGeom>
                  <a:avLst/>
                  <a:gdLst>
                    <a:gd name="T0" fmla="*/ 0 w 52"/>
                    <a:gd name="T1" fmla="*/ 33 h 51"/>
                    <a:gd name="T2" fmla="*/ 17 w 52"/>
                    <a:gd name="T3" fmla="*/ 7 h 51"/>
                    <a:gd name="T4" fmla="*/ 52 w 52"/>
                    <a:gd name="T5" fmla="*/ 5 h 51"/>
                    <a:gd name="T6" fmla="*/ 0 w 52"/>
                    <a:gd name="T7" fmla="*/ 33 h 51"/>
                  </a:gdLst>
                  <a:ahLst/>
                  <a:cxnLst>
                    <a:cxn ang="0">
                      <a:pos x="T0" y="T1"/>
                    </a:cxn>
                    <a:cxn ang="0">
                      <a:pos x="T2" y="T3"/>
                    </a:cxn>
                    <a:cxn ang="0">
                      <a:pos x="T4" y="T5"/>
                    </a:cxn>
                    <a:cxn ang="0">
                      <a:pos x="T6" y="T7"/>
                    </a:cxn>
                  </a:cxnLst>
                  <a:rect l="0" t="0" r="r" b="b"/>
                  <a:pathLst>
                    <a:path w="52" h="51">
                      <a:moveTo>
                        <a:pt x="0" y="33"/>
                      </a:moveTo>
                      <a:cubicBezTo>
                        <a:pt x="0" y="33"/>
                        <a:pt x="0" y="13"/>
                        <a:pt x="17" y="7"/>
                      </a:cubicBezTo>
                      <a:cubicBezTo>
                        <a:pt x="35" y="0"/>
                        <a:pt x="52" y="5"/>
                        <a:pt x="52" y="5"/>
                      </a:cubicBezTo>
                      <a:cubicBezTo>
                        <a:pt x="52" y="5"/>
                        <a:pt x="38" y="51"/>
                        <a:pt x="0" y="3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12" name="Freeform: Shape 64"/>
                <p:cNvSpPr>
                  <a:spLocks/>
                </p:cNvSpPr>
                <p:nvPr/>
              </p:nvSpPr>
              <p:spPr bwMode="auto">
                <a:xfrm>
                  <a:off x="3564322" y="1977359"/>
                  <a:ext cx="94294" cy="72847"/>
                </a:xfrm>
                <a:custGeom>
                  <a:avLst/>
                  <a:gdLst>
                    <a:gd name="T0" fmla="*/ 0 w 53"/>
                    <a:gd name="T1" fmla="*/ 33 h 51"/>
                    <a:gd name="T2" fmla="*/ 18 w 53"/>
                    <a:gd name="T3" fmla="*/ 6 h 51"/>
                    <a:gd name="T4" fmla="*/ 53 w 53"/>
                    <a:gd name="T5" fmla="*/ 5 h 51"/>
                    <a:gd name="T6" fmla="*/ 0 w 53"/>
                    <a:gd name="T7" fmla="*/ 33 h 51"/>
                  </a:gdLst>
                  <a:ahLst/>
                  <a:cxnLst>
                    <a:cxn ang="0">
                      <a:pos x="T0" y="T1"/>
                    </a:cxn>
                    <a:cxn ang="0">
                      <a:pos x="T2" y="T3"/>
                    </a:cxn>
                    <a:cxn ang="0">
                      <a:pos x="T4" y="T5"/>
                    </a:cxn>
                    <a:cxn ang="0">
                      <a:pos x="T6" y="T7"/>
                    </a:cxn>
                  </a:cxnLst>
                  <a:rect l="0" t="0" r="r" b="b"/>
                  <a:pathLst>
                    <a:path w="53" h="51">
                      <a:moveTo>
                        <a:pt x="0" y="33"/>
                      </a:moveTo>
                      <a:cubicBezTo>
                        <a:pt x="0" y="33"/>
                        <a:pt x="0" y="12"/>
                        <a:pt x="18" y="6"/>
                      </a:cubicBezTo>
                      <a:cubicBezTo>
                        <a:pt x="35" y="0"/>
                        <a:pt x="53" y="5"/>
                        <a:pt x="53" y="5"/>
                      </a:cubicBezTo>
                      <a:cubicBezTo>
                        <a:pt x="53" y="5"/>
                        <a:pt x="38" y="51"/>
                        <a:pt x="0" y="3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13" name="Freeform: Shape 65"/>
                <p:cNvSpPr>
                  <a:spLocks/>
                </p:cNvSpPr>
                <p:nvPr/>
              </p:nvSpPr>
              <p:spPr bwMode="auto">
                <a:xfrm>
                  <a:off x="3488397" y="1931456"/>
                  <a:ext cx="91844" cy="71849"/>
                </a:xfrm>
                <a:custGeom>
                  <a:avLst/>
                  <a:gdLst>
                    <a:gd name="T0" fmla="*/ 11 w 52"/>
                    <a:gd name="T1" fmla="*/ 50 h 50"/>
                    <a:gd name="T2" fmla="*/ 12 w 52"/>
                    <a:gd name="T3" fmla="*/ 19 h 50"/>
                    <a:gd name="T4" fmla="*/ 42 w 52"/>
                    <a:gd name="T5" fmla="*/ 0 h 50"/>
                    <a:gd name="T6" fmla="*/ 11 w 52"/>
                    <a:gd name="T7" fmla="*/ 50 h 50"/>
                  </a:gdLst>
                  <a:ahLst/>
                  <a:cxnLst>
                    <a:cxn ang="0">
                      <a:pos x="T0" y="T1"/>
                    </a:cxn>
                    <a:cxn ang="0">
                      <a:pos x="T2" y="T3"/>
                    </a:cxn>
                    <a:cxn ang="0">
                      <a:pos x="T4" y="T5"/>
                    </a:cxn>
                    <a:cxn ang="0">
                      <a:pos x="T6" y="T7"/>
                    </a:cxn>
                  </a:cxnLst>
                  <a:rect l="0" t="0" r="r" b="b"/>
                  <a:pathLst>
                    <a:path w="52" h="50">
                      <a:moveTo>
                        <a:pt x="11" y="50"/>
                      </a:moveTo>
                      <a:cubicBezTo>
                        <a:pt x="11" y="50"/>
                        <a:pt x="0" y="33"/>
                        <a:pt x="12" y="19"/>
                      </a:cubicBezTo>
                      <a:cubicBezTo>
                        <a:pt x="24" y="5"/>
                        <a:pt x="42" y="0"/>
                        <a:pt x="42" y="0"/>
                      </a:cubicBezTo>
                      <a:cubicBezTo>
                        <a:pt x="42" y="0"/>
                        <a:pt x="52" y="46"/>
                        <a:pt x="11" y="50"/>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14" name="Freeform: Shape 66"/>
                <p:cNvSpPr>
                  <a:spLocks/>
                </p:cNvSpPr>
                <p:nvPr/>
              </p:nvSpPr>
              <p:spPr bwMode="auto">
                <a:xfrm>
                  <a:off x="3468804" y="1855615"/>
                  <a:ext cx="91844" cy="72847"/>
                </a:xfrm>
                <a:custGeom>
                  <a:avLst/>
                  <a:gdLst>
                    <a:gd name="T0" fmla="*/ 11 w 52"/>
                    <a:gd name="T1" fmla="*/ 51 h 51"/>
                    <a:gd name="T2" fmla="*/ 12 w 52"/>
                    <a:gd name="T3" fmla="*/ 19 h 51"/>
                    <a:gd name="T4" fmla="*/ 42 w 52"/>
                    <a:gd name="T5" fmla="*/ 0 h 51"/>
                    <a:gd name="T6" fmla="*/ 11 w 52"/>
                    <a:gd name="T7" fmla="*/ 51 h 51"/>
                  </a:gdLst>
                  <a:ahLst/>
                  <a:cxnLst>
                    <a:cxn ang="0">
                      <a:pos x="T0" y="T1"/>
                    </a:cxn>
                    <a:cxn ang="0">
                      <a:pos x="T2" y="T3"/>
                    </a:cxn>
                    <a:cxn ang="0">
                      <a:pos x="T4" y="T5"/>
                    </a:cxn>
                    <a:cxn ang="0">
                      <a:pos x="T6" y="T7"/>
                    </a:cxn>
                  </a:cxnLst>
                  <a:rect l="0" t="0" r="r" b="b"/>
                  <a:pathLst>
                    <a:path w="52" h="51">
                      <a:moveTo>
                        <a:pt x="11" y="51"/>
                      </a:moveTo>
                      <a:cubicBezTo>
                        <a:pt x="11" y="51"/>
                        <a:pt x="0" y="33"/>
                        <a:pt x="12" y="19"/>
                      </a:cubicBezTo>
                      <a:cubicBezTo>
                        <a:pt x="24" y="5"/>
                        <a:pt x="42" y="0"/>
                        <a:pt x="42" y="0"/>
                      </a:cubicBezTo>
                      <a:cubicBezTo>
                        <a:pt x="42" y="0"/>
                        <a:pt x="52" y="47"/>
                        <a:pt x="11" y="5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15" name="Freeform: Shape 67"/>
                <p:cNvSpPr>
                  <a:spLocks/>
                </p:cNvSpPr>
                <p:nvPr/>
              </p:nvSpPr>
              <p:spPr bwMode="auto">
                <a:xfrm>
                  <a:off x="3383083" y="1793745"/>
                  <a:ext cx="89395" cy="72847"/>
                </a:xfrm>
                <a:custGeom>
                  <a:avLst/>
                  <a:gdLst>
                    <a:gd name="T0" fmla="*/ 10 w 51"/>
                    <a:gd name="T1" fmla="*/ 51 h 51"/>
                    <a:gd name="T2" fmla="*/ 11 w 51"/>
                    <a:gd name="T3" fmla="*/ 19 h 51"/>
                    <a:gd name="T4" fmla="*/ 41 w 51"/>
                    <a:gd name="T5" fmla="*/ 0 h 51"/>
                    <a:gd name="T6" fmla="*/ 10 w 51"/>
                    <a:gd name="T7" fmla="*/ 51 h 51"/>
                  </a:gdLst>
                  <a:ahLst/>
                  <a:cxnLst>
                    <a:cxn ang="0">
                      <a:pos x="T0" y="T1"/>
                    </a:cxn>
                    <a:cxn ang="0">
                      <a:pos x="T2" y="T3"/>
                    </a:cxn>
                    <a:cxn ang="0">
                      <a:pos x="T4" y="T5"/>
                    </a:cxn>
                    <a:cxn ang="0">
                      <a:pos x="T6" y="T7"/>
                    </a:cxn>
                  </a:cxnLst>
                  <a:rect l="0" t="0" r="r" b="b"/>
                  <a:pathLst>
                    <a:path w="51" h="51">
                      <a:moveTo>
                        <a:pt x="10" y="51"/>
                      </a:moveTo>
                      <a:cubicBezTo>
                        <a:pt x="10" y="51"/>
                        <a:pt x="0" y="33"/>
                        <a:pt x="11" y="19"/>
                      </a:cubicBezTo>
                      <a:cubicBezTo>
                        <a:pt x="23" y="5"/>
                        <a:pt x="41" y="0"/>
                        <a:pt x="41" y="0"/>
                      </a:cubicBezTo>
                      <a:cubicBezTo>
                        <a:pt x="41" y="0"/>
                        <a:pt x="51" y="47"/>
                        <a:pt x="10" y="5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16" name="Freeform: Shape 68"/>
                <p:cNvSpPr>
                  <a:spLocks/>
                </p:cNvSpPr>
                <p:nvPr/>
              </p:nvSpPr>
              <p:spPr bwMode="auto">
                <a:xfrm>
                  <a:off x="3242255" y="1777778"/>
                  <a:ext cx="88170" cy="82826"/>
                </a:xfrm>
                <a:custGeom>
                  <a:avLst/>
                  <a:gdLst>
                    <a:gd name="T0" fmla="*/ 25 w 50"/>
                    <a:gd name="T1" fmla="*/ 58 h 58"/>
                    <a:gd name="T2" fmla="*/ 3 w 50"/>
                    <a:gd name="T3" fmla="*/ 35 h 58"/>
                    <a:gd name="T4" fmla="*/ 9 w 50"/>
                    <a:gd name="T5" fmla="*/ 0 h 58"/>
                    <a:gd name="T6" fmla="*/ 25 w 50"/>
                    <a:gd name="T7" fmla="*/ 58 h 58"/>
                  </a:gdLst>
                  <a:ahLst/>
                  <a:cxnLst>
                    <a:cxn ang="0">
                      <a:pos x="T0" y="T1"/>
                    </a:cxn>
                    <a:cxn ang="0">
                      <a:pos x="T2" y="T3"/>
                    </a:cxn>
                    <a:cxn ang="0">
                      <a:pos x="T4" y="T5"/>
                    </a:cxn>
                    <a:cxn ang="0">
                      <a:pos x="T6" y="T7"/>
                    </a:cxn>
                  </a:cxnLst>
                  <a:rect l="0" t="0" r="r" b="b"/>
                  <a:pathLst>
                    <a:path w="50" h="58">
                      <a:moveTo>
                        <a:pt x="25" y="58"/>
                      </a:moveTo>
                      <a:cubicBezTo>
                        <a:pt x="25" y="58"/>
                        <a:pt x="5" y="53"/>
                        <a:pt x="3" y="35"/>
                      </a:cubicBezTo>
                      <a:cubicBezTo>
                        <a:pt x="0" y="17"/>
                        <a:pt x="9" y="0"/>
                        <a:pt x="9" y="0"/>
                      </a:cubicBezTo>
                      <a:cubicBezTo>
                        <a:pt x="9" y="0"/>
                        <a:pt x="50" y="24"/>
                        <a:pt x="25" y="5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17" name="Freeform: Shape 69"/>
                <p:cNvSpPr>
                  <a:spLocks/>
                </p:cNvSpPr>
                <p:nvPr/>
              </p:nvSpPr>
              <p:spPr bwMode="auto">
                <a:xfrm>
                  <a:off x="3503092" y="2165963"/>
                  <a:ext cx="101641" cy="69853"/>
                </a:xfrm>
                <a:custGeom>
                  <a:avLst/>
                  <a:gdLst>
                    <a:gd name="T0" fmla="*/ 0 w 58"/>
                    <a:gd name="T1" fmla="*/ 19 h 49"/>
                    <a:gd name="T2" fmla="*/ 25 w 58"/>
                    <a:gd name="T3" fmla="*/ 0 h 49"/>
                    <a:gd name="T4" fmla="*/ 58 w 58"/>
                    <a:gd name="T5" fmla="*/ 10 h 49"/>
                    <a:gd name="T6" fmla="*/ 0 w 58"/>
                    <a:gd name="T7" fmla="*/ 19 h 49"/>
                  </a:gdLst>
                  <a:ahLst/>
                  <a:cxnLst>
                    <a:cxn ang="0">
                      <a:pos x="T0" y="T1"/>
                    </a:cxn>
                    <a:cxn ang="0">
                      <a:pos x="T2" y="T3"/>
                    </a:cxn>
                    <a:cxn ang="0">
                      <a:pos x="T4" y="T5"/>
                    </a:cxn>
                    <a:cxn ang="0">
                      <a:pos x="T6" y="T7"/>
                    </a:cxn>
                  </a:cxnLst>
                  <a:rect l="0" t="0" r="r" b="b"/>
                  <a:pathLst>
                    <a:path w="58" h="49">
                      <a:moveTo>
                        <a:pt x="0" y="19"/>
                      </a:moveTo>
                      <a:cubicBezTo>
                        <a:pt x="0" y="19"/>
                        <a:pt x="7" y="0"/>
                        <a:pt x="25" y="0"/>
                      </a:cubicBezTo>
                      <a:cubicBezTo>
                        <a:pt x="43" y="0"/>
                        <a:pt x="58" y="10"/>
                        <a:pt x="58" y="10"/>
                      </a:cubicBezTo>
                      <a:cubicBezTo>
                        <a:pt x="58" y="10"/>
                        <a:pt x="29" y="49"/>
                        <a:pt x="0" y="19"/>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18" name="Freeform: Shape 70"/>
                <p:cNvSpPr>
                  <a:spLocks/>
                </p:cNvSpPr>
                <p:nvPr/>
              </p:nvSpPr>
              <p:spPr bwMode="auto">
                <a:xfrm>
                  <a:off x="3519012" y="2108084"/>
                  <a:ext cx="93069" cy="70851"/>
                </a:xfrm>
                <a:custGeom>
                  <a:avLst/>
                  <a:gdLst>
                    <a:gd name="T0" fmla="*/ 0 w 53"/>
                    <a:gd name="T1" fmla="*/ 20 h 49"/>
                    <a:gd name="T2" fmla="*/ 23 w 53"/>
                    <a:gd name="T3" fmla="*/ 0 h 49"/>
                    <a:gd name="T4" fmla="*/ 53 w 53"/>
                    <a:gd name="T5" fmla="*/ 11 h 49"/>
                    <a:gd name="T6" fmla="*/ 0 w 53"/>
                    <a:gd name="T7" fmla="*/ 20 h 49"/>
                  </a:gdLst>
                  <a:ahLst/>
                  <a:cxnLst>
                    <a:cxn ang="0">
                      <a:pos x="T0" y="T1"/>
                    </a:cxn>
                    <a:cxn ang="0">
                      <a:pos x="T2" y="T3"/>
                    </a:cxn>
                    <a:cxn ang="0">
                      <a:pos x="T4" y="T5"/>
                    </a:cxn>
                    <a:cxn ang="0">
                      <a:pos x="T6" y="T7"/>
                    </a:cxn>
                  </a:cxnLst>
                  <a:rect l="0" t="0" r="r" b="b"/>
                  <a:pathLst>
                    <a:path w="53" h="49">
                      <a:moveTo>
                        <a:pt x="0" y="20"/>
                      </a:moveTo>
                      <a:cubicBezTo>
                        <a:pt x="0" y="20"/>
                        <a:pt x="7" y="1"/>
                        <a:pt x="23" y="0"/>
                      </a:cubicBezTo>
                      <a:cubicBezTo>
                        <a:pt x="39" y="0"/>
                        <a:pt x="53" y="11"/>
                        <a:pt x="53" y="11"/>
                      </a:cubicBezTo>
                      <a:cubicBezTo>
                        <a:pt x="53" y="11"/>
                        <a:pt x="26" y="49"/>
                        <a:pt x="0" y="20"/>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19" name="Freeform: Shape 71"/>
                <p:cNvSpPr>
                  <a:spLocks/>
                </p:cNvSpPr>
                <p:nvPr/>
              </p:nvSpPr>
              <p:spPr bwMode="auto">
                <a:xfrm>
                  <a:off x="3639021" y="2086130"/>
                  <a:ext cx="79599" cy="63866"/>
                </a:xfrm>
                <a:custGeom>
                  <a:avLst/>
                  <a:gdLst>
                    <a:gd name="T0" fmla="*/ 0 w 45"/>
                    <a:gd name="T1" fmla="*/ 15 h 44"/>
                    <a:gd name="T2" fmla="*/ 23 w 45"/>
                    <a:gd name="T3" fmla="*/ 4 h 44"/>
                    <a:gd name="T4" fmla="*/ 45 w 45"/>
                    <a:gd name="T5" fmla="*/ 19 h 44"/>
                    <a:gd name="T6" fmla="*/ 0 w 45"/>
                    <a:gd name="T7" fmla="*/ 15 h 44"/>
                  </a:gdLst>
                  <a:ahLst/>
                  <a:cxnLst>
                    <a:cxn ang="0">
                      <a:pos x="T0" y="T1"/>
                    </a:cxn>
                    <a:cxn ang="0">
                      <a:pos x="T2" y="T3"/>
                    </a:cxn>
                    <a:cxn ang="0">
                      <a:pos x="T4" y="T5"/>
                    </a:cxn>
                    <a:cxn ang="0">
                      <a:pos x="T6" y="T7"/>
                    </a:cxn>
                  </a:cxnLst>
                  <a:rect l="0" t="0" r="r" b="b"/>
                  <a:pathLst>
                    <a:path w="45" h="44">
                      <a:moveTo>
                        <a:pt x="0" y="15"/>
                      </a:moveTo>
                      <a:cubicBezTo>
                        <a:pt x="0" y="15"/>
                        <a:pt x="10" y="0"/>
                        <a:pt x="23" y="4"/>
                      </a:cubicBezTo>
                      <a:cubicBezTo>
                        <a:pt x="37" y="8"/>
                        <a:pt x="45" y="19"/>
                        <a:pt x="45" y="19"/>
                      </a:cubicBezTo>
                      <a:cubicBezTo>
                        <a:pt x="45" y="19"/>
                        <a:pt x="15" y="44"/>
                        <a:pt x="0" y="15"/>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20" name="Freeform: Shape 72"/>
                <p:cNvSpPr>
                  <a:spLocks/>
                </p:cNvSpPr>
                <p:nvPr/>
              </p:nvSpPr>
              <p:spPr bwMode="auto">
                <a:xfrm>
                  <a:off x="3628000" y="2138021"/>
                  <a:ext cx="79599" cy="63866"/>
                </a:xfrm>
                <a:custGeom>
                  <a:avLst/>
                  <a:gdLst>
                    <a:gd name="T0" fmla="*/ 0 w 45"/>
                    <a:gd name="T1" fmla="*/ 14 h 44"/>
                    <a:gd name="T2" fmla="*/ 23 w 45"/>
                    <a:gd name="T3" fmla="*/ 4 h 44"/>
                    <a:gd name="T4" fmla="*/ 45 w 45"/>
                    <a:gd name="T5" fmla="*/ 19 h 44"/>
                    <a:gd name="T6" fmla="*/ 0 w 45"/>
                    <a:gd name="T7" fmla="*/ 14 h 44"/>
                  </a:gdLst>
                  <a:ahLst/>
                  <a:cxnLst>
                    <a:cxn ang="0">
                      <a:pos x="T0" y="T1"/>
                    </a:cxn>
                    <a:cxn ang="0">
                      <a:pos x="T2" y="T3"/>
                    </a:cxn>
                    <a:cxn ang="0">
                      <a:pos x="T4" y="T5"/>
                    </a:cxn>
                    <a:cxn ang="0">
                      <a:pos x="T6" y="T7"/>
                    </a:cxn>
                  </a:cxnLst>
                  <a:rect l="0" t="0" r="r" b="b"/>
                  <a:pathLst>
                    <a:path w="45" h="44">
                      <a:moveTo>
                        <a:pt x="0" y="14"/>
                      </a:moveTo>
                      <a:cubicBezTo>
                        <a:pt x="0" y="14"/>
                        <a:pt x="10" y="0"/>
                        <a:pt x="23" y="4"/>
                      </a:cubicBezTo>
                      <a:cubicBezTo>
                        <a:pt x="37" y="7"/>
                        <a:pt x="45" y="19"/>
                        <a:pt x="45" y="19"/>
                      </a:cubicBezTo>
                      <a:cubicBezTo>
                        <a:pt x="45" y="19"/>
                        <a:pt x="15" y="44"/>
                        <a:pt x="0" y="14"/>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21" name="Freeform: Shape 74"/>
                <p:cNvSpPr>
                  <a:spLocks/>
                </p:cNvSpPr>
                <p:nvPr/>
              </p:nvSpPr>
              <p:spPr bwMode="auto">
                <a:xfrm>
                  <a:off x="3893357" y="2266946"/>
                  <a:ext cx="222432" cy="331025"/>
                </a:xfrm>
                <a:custGeom>
                  <a:avLst/>
                  <a:gdLst>
                    <a:gd name="T0" fmla="*/ 130 w 164"/>
                    <a:gd name="T1" fmla="*/ 299 h 299"/>
                    <a:gd name="T2" fmla="*/ 123 w 164"/>
                    <a:gd name="T3" fmla="*/ 132 h 299"/>
                    <a:gd name="T4" fmla="*/ 161 w 164"/>
                    <a:gd name="T5" fmla="*/ 47 h 299"/>
                    <a:gd name="T6" fmla="*/ 143 w 164"/>
                    <a:gd name="T7" fmla="*/ 51 h 299"/>
                    <a:gd name="T8" fmla="*/ 108 w 164"/>
                    <a:gd name="T9" fmla="*/ 75 h 299"/>
                    <a:gd name="T10" fmla="*/ 80 w 164"/>
                    <a:gd name="T11" fmla="*/ 6 h 299"/>
                    <a:gd name="T12" fmla="*/ 77 w 164"/>
                    <a:gd name="T13" fmla="*/ 51 h 299"/>
                    <a:gd name="T14" fmla="*/ 48 w 164"/>
                    <a:gd name="T15" fmla="*/ 33 h 299"/>
                    <a:gd name="T16" fmla="*/ 27 w 164"/>
                    <a:gd name="T17" fmla="*/ 16 h 299"/>
                    <a:gd name="T18" fmla="*/ 52 w 164"/>
                    <a:gd name="T19" fmla="*/ 74 h 299"/>
                    <a:gd name="T20" fmla="*/ 10 w 164"/>
                    <a:gd name="T21" fmla="*/ 35 h 299"/>
                    <a:gd name="T22" fmla="*/ 9 w 164"/>
                    <a:gd name="T23" fmla="*/ 53 h 299"/>
                    <a:gd name="T24" fmla="*/ 43 w 164"/>
                    <a:gd name="T25" fmla="*/ 93 h 299"/>
                    <a:gd name="T26" fmla="*/ 10 w 164"/>
                    <a:gd name="T27" fmla="*/ 75 h 299"/>
                    <a:gd name="T28" fmla="*/ 20 w 164"/>
                    <a:gd name="T29" fmla="*/ 97 h 299"/>
                    <a:gd name="T30" fmla="*/ 71 w 164"/>
                    <a:gd name="T31" fmla="*/ 161 h 299"/>
                    <a:gd name="T32" fmla="*/ 62 w 164"/>
                    <a:gd name="T33" fmla="*/ 299 h 2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4" h="299">
                      <a:moveTo>
                        <a:pt x="130" y="299"/>
                      </a:moveTo>
                      <a:cubicBezTo>
                        <a:pt x="130" y="299"/>
                        <a:pt x="107" y="195"/>
                        <a:pt x="123" y="132"/>
                      </a:cubicBezTo>
                      <a:cubicBezTo>
                        <a:pt x="139" y="70"/>
                        <a:pt x="164" y="57"/>
                        <a:pt x="161" y="47"/>
                      </a:cubicBezTo>
                      <a:cubicBezTo>
                        <a:pt x="159" y="38"/>
                        <a:pt x="147" y="42"/>
                        <a:pt x="143" y="51"/>
                      </a:cubicBezTo>
                      <a:cubicBezTo>
                        <a:pt x="139" y="60"/>
                        <a:pt x="123" y="78"/>
                        <a:pt x="108" y="75"/>
                      </a:cubicBezTo>
                      <a:cubicBezTo>
                        <a:pt x="94" y="72"/>
                        <a:pt x="91" y="12"/>
                        <a:pt x="80" y="6"/>
                      </a:cubicBezTo>
                      <a:cubicBezTo>
                        <a:pt x="70" y="0"/>
                        <a:pt x="73" y="27"/>
                        <a:pt x="77" y="51"/>
                      </a:cubicBezTo>
                      <a:cubicBezTo>
                        <a:pt x="81" y="75"/>
                        <a:pt x="60" y="62"/>
                        <a:pt x="48" y="33"/>
                      </a:cubicBezTo>
                      <a:cubicBezTo>
                        <a:pt x="36" y="4"/>
                        <a:pt x="28" y="12"/>
                        <a:pt x="27" y="16"/>
                      </a:cubicBezTo>
                      <a:cubicBezTo>
                        <a:pt x="25" y="20"/>
                        <a:pt x="54" y="72"/>
                        <a:pt x="52" y="74"/>
                      </a:cubicBezTo>
                      <a:cubicBezTo>
                        <a:pt x="49" y="77"/>
                        <a:pt x="13" y="34"/>
                        <a:pt x="10" y="35"/>
                      </a:cubicBezTo>
                      <a:cubicBezTo>
                        <a:pt x="6" y="36"/>
                        <a:pt x="0" y="39"/>
                        <a:pt x="9" y="53"/>
                      </a:cubicBezTo>
                      <a:cubicBezTo>
                        <a:pt x="17" y="66"/>
                        <a:pt x="44" y="89"/>
                        <a:pt x="43" y="93"/>
                      </a:cubicBezTo>
                      <a:cubicBezTo>
                        <a:pt x="41" y="97"/>
                        <a:pt x="18" y="76"/>
                        <a:pt x="10" y="75"/>
                      </a:cubicBezTo>
                      <a:cubicBezTo>
                        <a:pt x="2" y="75"/>
                        <a:pt x="5" y="86"/>
                        <a:pt x="20" y="97"/>
                      </a:cubicBezTo>
                      <a:cubicBezTo>
                        <a:pt x="34" y="108"/>
                        <a:pt x="71" y="121"/>
                        <a:pt x="71" y="161"/>
                      </a:cubicBezTo>
                      <a:cubicBezTo>
                        <a:pt x="72" y="201"/>
                        <a:pt x="62" y="299"/>
                        <a:pt x="62" y="299"/>
                      </a:cubicBezTo>
                    </a:path>
                  </a:pathLst>
                </a:custGeom>
                <a:solidFill>
                  <a:schemeClr val="accent6">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22" name="Freeform: Shape 75"/>
                <p:cNvSpPr>
                  <a:spLocks/>
                </p:cNvSpPr>
                <p:nvPr/>
              </p:nvSpPr>
              <p:spPr bwMode="auto">
                <a:xfrm>
                  <a:off x="3948965" y="2164029"/>
                  <a:ext cx="98963" cy="96005"/>
                </a:xfrm>
                <a:custGeom>
                  <a:avLst/>
                  <a:gdLst>
                    <a:gd name="T0" fmla="*/ 32 w 73"/>
                    <a:gd name="T1" fmla="*/ 87 h 87"/>
                    <a:gd name="T2" fmla="*/ 1 w 73"/>
                    <a:gd name="T3" fmla="*/ 50 h 87"/>
                    <a:gd name="T4" fmla="*/ 14 w 73"/>
                    <a:gd name="T5" fmla="*/ 0 h 87"/>
                    <a:gd name="T6" fmla="*/ 32 w 73"/>
                    <a:gd name="T7" fmla="*/ 87 h 87"/>
                  </a:gdLst>
                  <a:ahLst/>
                  <a:cxnLst>
                    <a:cxn ang="0">
                      <a:pos x="T0" y="T1"/>
                    </a:cxn>
                    <a:cxn ang="0">
                      <a:pos x="T2" y="T3"/>
                    </a:cxn>
                    <a:cxn ang="0">
                      <a:pos x="T4" y="T5"/>
                    </a:cxn>
                    <a:cxn ang="0">
                      <a:pos x="T6" y="T7"/>
                    </a:cxn>
                  </a:cxnLst>
                  <a:rect l="0" t="0" r="r" b="b"/>
                  <a:pathLst>
                    <a:path w="73" h="87">
                      <a:moveTo>
                        <a:pt x="32" y="87"/>
                      </a:moveTo>
                      <a:cubicBezTo>
                        <a:pt x="32" y="87"/>
                        <a:pt x="3" y="78"/>
                        <a:pt x="1" y="50"/>
                      </a:cubicBezTo>
                      <a:cubicBezTo>
                        <a:pt x="0" y="23"/>
                        <a:pt x="14" y="0"/>
                        <a:pt x="14" y="0"/>
                      </a:cubicBezTo>
                      <a:cubicBezTo>
                        <a:pt x="14" y="0"/>
                        <a:pt x="73" y="39"/>
                        <a:pt x="32" y="87"/>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23" name="Freeform: Shape 76"/>
                <p:cNvSpPr>
                  <a:spLocks/>
                </p:cNvSpPr>
                <p:nvPr/>
              </p:nvSpPr>
              <p:spPr bwMode="auto">
                <a:xfrm>
                  <a:off x="3869794" y="2198590"/>
                  <a:ext cx="79171" cy="67587"/>
                </a:xfrm>
                <a:custGeom>
                  <a:avLst/>
                  <a:gdLst>
                    <a:gd name="T0" fmla="*/ 38 w 58"/>
                    <a:gd name="T1" fmla="*/ 61 h 61"/>
                    <a:gd name="T2" fmla="*/ 7 w 58"/>
                    <a:gd name="T3" fmla="*/ 41 h 61"/>
                    <a:gd name="T4" fmla="*/ 5 w 58"/>
                    <a:gd name="T5" fmla="*/ 0 h 61"/>
                    <a:gd name="T6" fmla="*/ 38 w 58"/>
                    <a:gd name="T7" fmla="*/ 61 h 61"/>
                  </a:gdLst>
                  <a:ahLst/>
                  <a:cxnLst>
                    <a:cxn ang="0">
                      <a:pos x="T0" y="T1"/>
                    </a:cxn>
                    <a:cxn ang="0">
                      <a:pos x="T2" y="T3"/>
                    </a:cxn>
                    <a:cxn ang="0">
                      <a:pos x="T4" y="T5"/>
                    </a:cxn>
                    <a:cxn ang="0">
                      <a:pos x="T6" y="T7"/>
                    </a:cxn>
                  </a:cxnLst>
                  <a:rect l="0" t="0" r="r" b="b"/>
                  <a:pathLst>
                    <a:path w="58" h="61">
                      <a:moveTo>
                        <a:pt x="38" y="61"/>
                      </a:moveTo>
                      <a:cubicBezTo>
                        <a:pt x="38" y="61"/>
                        <a:pt x="14" y="61"/>
                        <a:pt x="7" y="41"/>
                      </a:cubicBezTo>
                      <a:cubicBezTo>
                        <a:pt x="0" y="20"/>
                        <a:pt x="5" y="0"/>
                        <a:pt x="5" y="0"/>
                      </a:cubicBezTo>
                      <a:cubicBezTo>
                        <a:pt x="5" y="0"/>
                        <a:pt x="58" y="17"/>
                        <a:pt x="38" y="6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24" name="Freeform: Shape 77"/>
                <p:cNvSpPr>
                  <a:spLocks/>
                </p:cNvSpPr>
                <p:nvPr/>
              </p:nvSpPr>
              <p:spPr bwMode="auto">
                <a:xfrm>
                  <a:off x="4013998" y="2128699"/>
                  <a:ext cx="83883" cy="75268"/>
                </a:xfrm>
                <a:custGeom>
                  <a:avLst/>
                  <a:gdLst>
                    <a:gd name="T0" fmla="*/ 17 w 62"/>
                    <a:gd name="T1" fmla="*/ 68 h 68"/>
                    <a:gd name="T2" fmla="*/ 9 w 62"/>
                    <a:gd name="T3" fmla="*/ 31 h 68"/>
                    <a:gd name="T4" fmla="*/ 36 w 62"/>
                    <a:gd name="T5" fmla="*/ 0 h 68"/>
                    <a:gd name="T6" fmla="*/ 17 w 62"/>
                    <a:gd name="T7" fmla="*/ 68 h 68"/>
                  </a:gdLst>
                  <a:ahLst/>
                  <a:cxnLst>
                    <a:cxn ang="0">
                      <a:pos x="T0" y="T1"/>
                    </a:cxn>
                    <a:cxn ang="0">
                      <a:pos x="T2" y="T3"/>
                    </a:cxn>
                    <a:cxn ang="0">
                      <a:pos x="T4" y="T5"/>
                    </a:cxn>
                    <a:cxn ang="0">
                      <a:pos x="T6" y="T7"/>
                    </a:cxn>
                  </a:cxnLst>
                  <a:rect l="0" t="0" r="r" b="b"/>
                  <a:pathLst>
                    <a:path w="62" h="68">
                      <a:moveTo>
                        <a:pt x="17" y="68"/>
                      </a:moveTo>
                      <a:cubicBezTo>
                        <a:pt x="17" y="68"/>
                        <a:pt x="0" y="51"/>
                        <a:pt x="9" y="31"/>
                      </a:cubicBezTo>
                      <a:cubicBezTo>
                        <a:pt x="18" y="11"/>
                        <a:pt x="36" y="0"/>
                        <a:pt x="36" y="0"/>
                      </a:cubicBezTo>
                      <a:cubicBezTo>
                        <a:pt x="36" y="0"/>
                        <a:pt x="62" y="50"/>
                        <a:pt x="17" y="6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25" name="Freeform: Shape 78"/>
                <p:cNvSpPr>
                  <a:spLocks/>
                </p:cNvSpPr>
                <p:nvPr/>
              </p:nvSpPr>
              <p:spPr bwMode="auto">
                <a:xfrm>
                  <a:off x="3837749" y="2256193"/>
                  <a:ext cx="62205" cy="51459"/>
                </a:xfrm>
                <a:custGeom>
                  <a:avLst/>
                  <a:gdLst>
                    <a:gd name="T0" fmla="*/ 42 w 46"/>
                    <a:gd name="T1" fmla="*/ 41 h 47"/>
                    <a:gd name="T2" fmla="*/ 12 w 46"/>
                    <a:gd name="T3" fmla="*/ 32 h 47"/>
                    <a:gd name="T4" fmla="*/ 0 w 46"/>
                    <a:gd name="T5" fmla="*/ 0 h 47"/>
                    <a:gd name="T6" fmla="*/ 42 w 46"/>
                    <a:gd name="T7" fmla="*/ 41 h 47"/>
                  </a:gdLst>
                  <a:ahLst/>
                  <a:cxnLst>
                    <a:cxn ang="0">
                      <a:pos x="T0" y="T1"/>
                    </a:cxn>
                    <a:cxn ang="0">
                      <a:pos x="T2" y="T3"/>
                    </a:cxn>
                    <a:cxn ang="0">
                      <a:pos x="T4" y="T5"/>
                    </a:cxn>
                    <a:cxn ang="0">
                      <a:pos x="T6" y="T7"/>
                    </a:cxn>
                  </a:cxnLst>
                  <a:rect l="0" t="0" r="r" b="b"/>
                  <a:pathLst>
                    <a:path w="46" h="47">
                      <a:moveTo>
                        <a:pt x="42" y="41"/>
                      </a:moveTo>
                      <a:cubicBezTo>
                        <a:pt x="42" y="41"/>
                        <a:pt x="23" y="47"/>
                        <a:pt x="12" y="32"/>
                      </a:cubicBezTo>
                      <a:cubicBezTo>
                        <a:pt x="1" y="18"/>
                        <a:pt x="0" y="0"/>
                        <a:pt x="0" y="0"/>
                      </a:cubicBezTo>
                      <a:cubicBezTo>
                        <a:pt x="0" y="0"/>
                        <a:pt x="46" y="1"/>
                        <a:pt x="42" y="4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26" name="Freeform: Shape 79"/>
                <p:cNvSpPr>
                  <a:spLocks/>
                </p:cNvSpPr>
                <p:nvPr/>
              </p:nvSpPr>
              <p:spPr bwMode="auto">
                <a:xfrm>
                  <a:off x="3819842" y="2307652"/>
                  <a:ext cx="76343" cy="56835"/>
                </a:xfrm>
                <a:custGeom>
                  <a:avLst/>
                  <a:gdLst>
                    <a:gd name="T0" fmla="*/ 56 w 56"/>
                    <a:gd name="T1" fmla="*/ 38 h 51"/>
                    <a:gd name="T2" fmla="*/ 25 w 56"/>
                    <a:gd name="T3" fmla="*/ 44 h 51"/>
                    <a:gd name="T4" fmla="*/ 0 w 56"/>
                    <a:gd name="T5" fmla="*/ 20 h 51"/>
                    <a:gd name="T6" fmla="*/ 56 w 56"/>
                    <a:gd name="T7" fmla="*/ 38 h 51"/>
                  </a:gdLst>
                  <a:ahLst/>
                  <a:cxnLst>
                    <a:cxn ang="0">
                      <a:pos x="T0" y="T1"/>
                    </a:cxn>
                    <a:cxn ang="0">
                      <a:pos x="T2" y="T3"/>
                    </a:cxn>
                    <a:cxn ang="0">
                      <a:pos x="T4" y="T5"/>
                    </a:cxn>
                    <a:cxn ang="0">
                      <a:pos x="T6" y="T7"/>
                    </a:cxn>
                  </a:cxnLst>
                  <a:rect l="0" t="0" r="r" b="b"/>
                  <a:pathLst>
                    <a:path w="56" h="51">
                      <a:moveTo>
                        <a:pt x="56" y="38"/>
                      </a:moveTo>
                      <a:cubicBezTo>
                        <a:pt x="56" y="38"/>
                        <a:pt x="42" y="51"/>
                        <a:pt x="25" y="44"/>
                      </a:cubicBezTo>
                      <a:cubicBezTo>
                        <a:pt x="9" y="36"/>
                        <a:pt x="0" y="20"/>
                        <a:pt x="0" y="20"/>
                      </a:cubicBezTo>
                      <a:cubicBezTo>
                        <a:pt x="0" y="20"/>
                        <a:pt x="42" y="0"/>
                        <a:pt x="56" y="3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27" name="Freeform: Shape 80"/>
                <p:cNvSpPr>
                  <a:spLocks/>
                </p:cNvSpPr>
                <p:nvPr/>
              </p:nvSpPr>
              <p:spPr bwMode="auto">
                <a:xfrm>
                  <a:off x="3835864" y="2359878"/>
                  <a:ext cx="75401" cy="52995"/>
                </a:xfrm>
                <a:custGeom>
                  <a:avLst/>
                  <a:gdLst>
                    <a:gd name="T0" fmla="*/ 55 w 55"/>
                    <a:gd name="T1" fmla="*/ 21 h 48"/>
                    <a:gd name="T2" fmla="*/ 34 w 55"/>
                    <a:gd name="T3" fmla="*/ 44 h 48"/>
                    <a:gd name="T4" fmla="*/ 0 w 55"/>
                    <a:gd name="T5" fmla="*/ 41 h 48"/>
                    <a:gd name="T6" fmla="*/ 55 w 55"/>
                    <a:gd name="T7" fmla="*/ 21 h 48"/>
                  </a:gdLst>
                  <a:ahLst/>
                  <a:cxnLst>
                    <a:cxn ang="0">
                      <a:pos x="T0" y="T1"/>
                    </a:cxn>
                    <a:cxn ang="0">
                      <a:pos x="T2" y="T3"/>
                    </a:cxn>
                    <a:cxn ang="0">
                      <a:pos x="T4" y="T5"/>
                    </a:cxn>
                    <a:cxn ang="0">
                      <a:pos x="T6" y="T7"/>
                    </a:cxn>
                  </a:cxnLst>
                  <a:rect l="0" t="0" r="r" b="b"/>
                  <a:pathLst>
                    <a:path w="55" h="48">
                      <a:moveTo>
                        <a:pt x="55" y="21"/>
                      </a:moveTo>
                      <a:cubicBezTo>
                        <a:pt x="55" y="21"/>
                        <a:pt x="52" y="41"/>
                        <a:pt x="34" y="44"/>
                      </a:cubicBezTo>
                      <a:cubicBezTo>
                        <a:pt x="17" y="48"/>
                        <a:pt x="0" y="41"/>
                        <a:pt x="0" y="41"/>
                      </a:cubicBezTo>
                      <a:cubicBezTo>
                        <a:pt x="0" y="41"/>
                        <a:pt x="20" y="0"/>
                        <a:pt x="55" y="2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28" name="Freeform: Shape 81"/>
                <p:cNvSpPr>
                  <a:spLocks/>
                </p:cNvSpPr>
                <p:nvPr/>
              </p:nvSpPr>
              <p:spPr bwMode="auto">
                <a:xfrm>
                  <a:off x="3769888" y="2341446"/>
                  <a:ext cx="76343" cy="53763"/>
                </a:xfrm>
                <a:custGeom>
                  <a:avLst/>
                  <a:gdLst>
                    <a:gd name="T0" fmla="*/ 56 w 56"/>
                    <a:gd name="T1" fmla="*/ 24 h 49"/>
                    <a:gd name="T2" fmla="*/ 34 w 56"/>
                    <a:gd name="T3" fmla="*/ 46 h 49"/>
                    <a:gd name="T4" fmla="*/ 0 w 56"/>
                    <a:gd name="T5" fmla="*/ 41 h 49"/>
                    <a:gd name="T6" fmla="*/ 56 w 56"/>
                    <a:gd name="T7" fmla="*/ 24 h 49"/>
                  </a:gdLst>
                  <a:ahLst/>
                  <a:cxnLst>
                    <a:cxn ang="0">
                      <a:pos x="T0" y="T1"/>
                    </a:cxn>
                    <a:cxn ang="0">
                      <a:pos x="T2" y="T3"/>
                    </a:cxn>
                    <a:cxn ang="0">
                      <a:pos x="T4" y="T5"/>
                    </a:cxn>
                    <a:cxn ang="0">
                      <a:pos x="T6" y="T7"/>
                    </a:cxn>
                  </a:cxnLst>
                  <a:rect l="0" t="0" r="r" b="b"/>
                  <a:pathLst>
                    <a:path w="56" h="49">
                      <a:moveTo>
                        <a:pt x="56" y="24"/>
                      </a:moveTo>
                      <a:cubicBezTo>
                        <a:pt x="56" y="24"/>
                        <a:pt x="52" y="43"/>
                        <a:pt x="34" y="46"/>
                      </a:cubicBezTo>
                      <a:cubicBezTo>
                        <a:pt x="16" y="49"/>
                        <a:pt x="0" y="41"/>
                        <a:pt x="0" y="41"/>
                      </a:cubicBezTo>
                      <a:cubicBezTo>
                        <a:pt x="0" y="41"/>
                        <a:pt x="22" y="0"/>
                        <a:pt x="56" y="24"/>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29" name="Freeform: Shape 82"/>
                <p:cNvSpPr>
                  <a:spLocks/>
                </p:cNvSpPr>
                <p:nvPr/>
              </p:nvSpPr>
              <p:spPr bwMode="auto">
                <a:xfrm>
                  <a:off x="3776486" y="2263874"/>
                  <a:ext cx="76343" cy="57603"/>
                </a:xfrm>
                <a:custGeom>
                  <a:avLst/>
                  <a:gdLst>
                    <a:gd name="T0" fmla="*/ 56 w 56"/>
                    <a:gd name="T1" fmla="*/ 38 h 52"/>
                    <a:gd name="T2" fmla="*/ 25 w 56"/>
                    <a:gd name="T3" fmla="*/ 44 h 52"/>
                    <a:gd name="T4" fmla="*/ 0 w 56"/>
                    <a:gd name="T5" fmla="*/ 22 h 52"/>
                    <a:gd name="T6" fmla="*/ 56 w 56"/>
                    <a:gd name="T7" fmla="*/ 38 h 52"/>
                  </a:gdLst>
                  <a:ahLst/>
                  <a:cxnLst>
                    <a:cxn ang="0">
                      <a:pos x="T0" y="T1"/>
                    </a:cxn>
                    <a:cxn ang="0">
                      <a:pos x="T2" y="T3"/>
                    </a:cxn>
                    <a:cxn ang="0">
                      <a:pos x="T4" y="T5"/>
                    </a:cxn>
                    <a:cxn ang="0">
                      <a:pos x="T6" y="T7"/>
                    </a:cxn>
                  </a:cxnLst>
                  <a:rect l="0" t="0" r="r" b="b"/>
                  <a:pathLst>
                    <a:path w="56" h="52">
                      <a:moveTo>
                        <a:pt x="56" y="38"/>
                      </a:moveTo>
                      <a:cubicBezTo>
                        <a:pt x="56" y="38"/>
                        <a:pt x="42" y="52"/>
                        <a:pt x="25" y="44"/>
                      </a:cubicBezTo>
                      <a:cubicBezTo>
                        <a:pt x="9" y="37"/>
                        <a:pt x="0" y="22"/>
                        <a:pt x="0" y="22"/>
                      </a:cubicBezTo>
                      <a:cubicBezTo>
                        <a:pt x="0" y="22"/>
                        <a:pt x="40" y="0"/>
                        <a:pt x="56" y="3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30" name="Freeform: Shape 83"/>
                <p:cNvSpPr>
                  <a:spLocks/>
                </p:cNvSpPr>
                <p:nvPr/>
              </p:nvSpPr>
              <p:spPr bwMode="auto">
                <a:xfrm>
                  <a:off x="3748211" y="2306116"/>
                  <a:ext cx="65033" cy="45315"/>
                </a:xfrm>
                <a:custGeom>
                  <a:avLst/>
                  <a:gdLst>
                    <a:gd name="T0" fmla="*/ 48 w 48"/>
                    <a:gd name="T1" fmla="*/ 26 h 41"/>
                    <a:gd name="T2" fmla="*/ 26 w 48"/>
                    <a:gd name="T3" fmla="*/ 39 h 41"/>
                    <a:gd name="T4" fmla="*/ 0 w 48"/>
                    <a:gd name="T5" fmla="*/ 28 h 41"/>
                    <a:gd name="T6" fmla="*/ 48 w 48"/>
                    <a:gd name="T7" fmla="*/ 26 h 41"/>
                  </a:gdLst>
                  <a:ahLst/>
                  <a:cxnLst>
                    <a:cxn ang="0">
                      <a:pos x="T0" y="T1"/>
                    </a:cxn>
                    <a:cxn ang="0">
                      <a:pos x="T2" y="T3"/>
                    </a:cxn>
                    <a:cxn ang="0">
                      <a:pos x="T4" y="T5"/>
                    </a:cxn>
                    <a:cxn ang="0">
                      <a:pos x="T6" y="T7"/>
                    </a:cxn>
                  </a:cxnLst>
                  <a:rect l="0" t="0" r="r" b="b"/>
                  <a:pathLst>
                    <a:path w="48" h="41">
                      <a:moveTo>
                        <a:pt x="48" y="26"/>
                      </a:moveTo>
                      <a:cubicBezTo>
                        <a:pt x="48" y="26"/>
                        <a:pt x="41" y="41"/>
                        <a:pt x="26" y="39"/>
                      </a:cubicBezTo>
                      <a:cubicBezTo>
                        <a:pt x="11" y="37"/>
                        <a:pt x="0" y="28"/>
                        <a:pt x="0" y="28"/>
                      </a:cubicBezTo>
                      <a:cubicBezTo>
                        <a:pt x="0" y="28"/>
                        <a:pt x="27" y="0"/>
                        <a:pt x="48" y="2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31" name="Freeform: Shape 84"/>
                <p:cNvSpPr>
                  <a:spLocks/>
                </p:cNvSpPr>
                <p:nvPr/>
              </p:nvSpPr>
              <p:spPr bwMode="auto">
                <a:xfrm>
                  <a:off x="3800049" y="2194750"/>
                  <a:ext cx="52780" cy="46082"/>
                </a:xfrm>
                <a:custGeom>
                  <a:avLst/>
                  <a:gdLst>
                    <a:gd name="T0" fmla="*/ 39 w 39"/>
                    <a:gd name="T1" fmla="*/ 34 h 41"/>
                    <a:gd name="T2" fmla="*/ 13 w 39"/>
                    <a:gd name="T3" fmla="*/ 30 h 41"/>
                    <a:gd name="T4" fmla="*/ 0 w 39"/>
                    <a:gd name="T5" fmla="*/ 6 h 41"/>
                    <a:gd name="T6" fmla="*/ 39 w 39"/>
                    <a:gd name="T7" fmla="*/ 34 h 41"/>
                  </a:gdLst>
                  <a:ahLst/>
                  <a:cxnLst>
                    <a:cxn ang="0">
                      <a:pos x="T0" y="T1"/>
                    </a:cxn>
                    <a:cxn ang="0">
                      <a:pos x="T2" y="T3"/>
                    </a:cxn>
                    <a:cxn ang="0">
                      <a:pos x="T4" y="T5"/>
                    </a:cxn>
                    <a:cxn ang="0">
                      <a:pos x="T6" y="T7"/>
                    </a:cxn>
                  </a:cxnLst>
                  <a:rect l="0" t="0" r="r" b="b"/>
                  <a:pathLst>
                    <a:path w="39" h="41">
                      <a:moveTo>
                        <a:pt x="39" y="34"/>
                      </a:moveTo>
                      <a:cubicBezTo>
                        <a:pt x="39" y="34"/>
                        <a:pt x="24" y="41"/>
                        <a:pt x="13" y="30"/>
                      </a:cubicBezTo>
                      <a:cubicBezTo>
                        <a:pt x="3" y="20"/>
                        <a:pt x="0" y="6"/>
                        <a:pt x="0" y="6"/>
                      </a:cubicBezTo>
                      <a:cubicBezTo>
                        <a:pt x="0" y="6"/>
                        <a:pt x="37" y="0"/>
                        <a:pt x="39" y="34"/>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32" name="Freeform: Shape 85"/>
                <p:cNvSpPr>
                  <a:spLocks/>
                </p:cNvSpPr>
                <p:nvPr/>
              </p:nvSpPr>
              <p:spPr bwMode="auto">
                <a:xfrm>
                  <a:off x="3751038" y="2164029"/>
                  <a:ext cx="41470" cy="35330"/>
                </a:xfrm>
                <a:custGeom>
                  <a:avLst/>
                  <a:gdLst>
                    <a:gd name="T0" fmla="*/ 31 w 31"/>
                    <a:gd name="T1" fmla="*/ 27 h 32"/>
                    <a:gd name="T2" fmla="*/ 11 w 31"/>
                    <a:gd name="T3" fmla="*/ 24 h 32"/>
                    <a:gd name="T4" fmla="*/ 0 w 31"/>
                    <a:gd name="T5" fmla="*/ 4 h 32"/>
                    <a:gd name="T6" fmla="*/ 31 w 31"/>
                    <a:gd name="T7" fmla="*/ 27 h 32"/>
                  </a:gdLst>
                  <a:ahLst/>
                  <a:cxnLst>
                    <a:cxn ang="0">
                      <a:pos x="T0" y="T1"/>
                    </a:cxn>
                    <a:cxn ang="0">
                      <a:pos x="T2" y="T3"/>
                    </a:cxn>
                    <a:cxn ang="0">
                      <a:pos x="T4" y="T5"/>
                    </a:cxn>
                    <a:cxn ang="0">
                      <a:pos x="T6" y="T7"/>
                    </a:cxn>
                  </a:cxnLst>
                  <a:rect l="0" t="0" r="r" b="b"/>
                  <a:pathLst>
                    <a:path w="31" h="32">
                      <a:moveTo>
                        <a:pt x="31" y="27"/>
                      </a:moveTo>
                      <a:cubicBezTo>
                        <a:pt x="31" y="27"/>
                        <a:pt x="19" y="32"/>
                        <a:pt x="11" y="24"/>
                      </a:cubicBezTo>
                      <a:cubicBezTo>
                        <a:pt x="2" y="16"/>
                        <a:pt x="0" y="4"/>
                        <a:pt x="0" y="4"/>
                      </a:cubicBezTo>
                      <a:cubicBezTo>
                        <a:pt x="0" y="4"/>
                        <a:pt x="30" y="0"/>
                        <a:pt x="31" y="27"/>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33" name="Freeform: Shape 86"/>
                <p:cNvSpPr>
                  <a:spLocks/>
                </p:cNvSpPr>
                <p:nvPr/>
              </p:nvSpPr>
              <p:spPr bwMode="auto">
                <a:xfrm>
                  <a:off x="3825497" y="2149436"/>
                  <a:ext cx="51838" cy="44546"/>
                </a:xfrm>
                <a:custGeom>
                  <a:avLst/>
                  <a:gdLst>
                    <a:gd name="T0" fmla="*/ 32 w 38"/>
                    <a:gd name="T1" fmla="*/ 36 h 40"/>
                    <a:gd name="T2" fmla="*/ 8 w 38"/>
                    <a:gd name="T3" fmla="*/ 27 h 40"/>
                    <a:gd name="T4" fmla="*/ 0 w 38"/>
                    <a:gd name="T5" fmla="*/ 0 h 40"/>
                    <a:gd name="T6" fmla="*/ 32 w 38"/>
                    <a:gd name="T7" fmla="*/ 36 h 40"/>
                  </a:gdLst>
                  <a:ahLst/>
                  <a:cxnLst>
                    <a:cxn ang="0">
                      <a:pos x="T0" y="T1"/>
                    </a:cxn>
                    <a:cxn ang="0">
                      <a:pos x="T2" y="T3"/>
                    </a:cxn>
                    <a:cxn ang="0">
                      <a:pos x="T4" y="T5"/>
                    </a:cxn>
                    <a:cxn ang="0">
                      <a:pos x="T6" y="T7"/>
                    </a:cxn>
                  </a:cxnLst>
                  <a:rect l="0" t="0" r="r" b="b"/>
                  <a:pathLst>
                    <a:path w="38" h="40">
                      <a:moveTo>
                        <a:pt x="32" y="36"/>
                      </a:moveTo>
                      <a:cubicBezTo>
                        <a:pt x="32" y="36"/>
                        <a:pt x="16" y="40"/>
                        <a:pt x="8" y="27"/>
                      </a:cubicBezTo>
                      <a:cubicBezTo>
                        <a:pt x="0" y="15"/>
                        <a:pt x="0" y="0"/>
                        <a:pt x="0" y="0"/>
                      </a:cubicBezTo>
                      <a:cubicBezTo>
                        <a:pt x="0" y="0"/>
                        <a:pt x="38" y="4"/>
                        <a:pt x="32" y="3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34" name="Freeform: Shape 87"/>
                <p:cNvSpPr>
                  <a:spLocks/>
                </p:cNvSpPr>
                <p:nvPr/>
              </p:nvSpPr>
              <p:spPr bwMode="auto">
                <a:xfrm>
                  <a:off x="3832094" y="2093369"/>
                  <a:ext cx="51838" cy="44546"/>
                </a:xfrm>
                <a:custGeom>
                  <a:avLst/>
                  <a:gdLst>
                    <a:gd name="T0" fmla="*/ 31 w 38"/>
                    <a:gd name="T1" fmla="*/ 36 h 40"/>
                    <a:gd name="T2" fmla="*/ 8 w 38"/>
                    <a:gd name="T3" fmla="*/ 27 h 40"/>
                    <a:gd name="T4" fmla="*/ 0 w 38"/>
                    <a:gd name="T5" fmla="*/ 0 h 40"/>
                    <a:gd name="T6" fmla="*/ 31 w 38"/>
                    <a:gd name="T7" fmla="*/ 36 h 40"/>
                  </a:gdLst>
                  <a:ahLst/>
                  <a:cxnLst>
                    <a:cxn ang="0">
                      <a:pos x="T0" y="T1"/>
                    </a:cxn>
                    <a:cxn ang="0">
                      <a:pos x="T2" y="T3"/>
                    </a:cxn>
                    <a:cxn ang="0">
                      <a:pos x="T4" y="T5"/>
                    </a:cxn>
                    <a:cxn ang="0">
                      <a:pos x="T6" y="T7"/>
                    </a:cxn>
                  </a:cxnLst>
                  <a:rect l="0" t="0" r="r" b="b"/>
                  <a:pathLst>
                    <a:path w="38" h="40">
                      <a:moveTo>
                        <a:pt x="31" y="36"/>
                      </a:moveTo>
                      <a:cubicBezTo>
                        <a:pt x="31" y="36"/>
                        <a:pt x="15" y="40"/>
                        <a:pt x="8" y="27"/>
                      </a:cubicBezTo>
                      <a:cubicBezTo>
                        <a:pt x="0" y="14"/>
                        <a:pt x="0" y="0"/>
                        <a:pt x="0" y="0"/>
                      </a:cubicBezTo>
                      <a:cubicBezTo>
                        <a:pt x="0" y="0"/>
                        <a:pt x="38" y="3"/>
                        <a:pt x="31" y="3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35" name="Freeform: Shape 88"/>
                <p:cNvSpPr>
                  <a:spLocks/>
                </p:cNvSpPr>
                <p:nvPr/>
              </p:nvSpPr>
              <p:spPr bwMode="auto">
                <a:xfrm>
                  <a:off x="3974413" y="2030390"/>
                  <a:ext cx="58435" cy="49923"/>
                </a:xfrm>
                <a:custGeom>
                  <a:avLst/>
                  <a:gdLst>
                    <a:gd name="T0" fmla="*/ 11 w 43"/>
                    <a:gd name="T1" fmla="*/ 45 h 45"/>
                    <a:gd name="T2" fmla="*/ 7 w 43"/>
                    <a:gd name="T3" fmla="*/ 20 h 45"/>
                    <a:gd name="T4" fmla="*/ 27 w 43"/>
                    <a:gd name="T5" fmla="*/ 0 h 45"/>
                    <a:gd name="T6" fmla="*/ 11 w 43"/>
                    <a:gd name="T7" fmla="*/ 45 h 45"/>
                  </a:gdLst>
                  <a:ahLst/>
                  <a:cxnLst>
                    <a:cxn ang="0">
                      <a:pos x="T0" y="T1"/>
                    </a:cxn>
                    <a:cxn ang="0">
                      <a:pos x="T2" y="T3"/>
                    </a:cxn>
                    <a:cxn ang="0">
                      <a:pos x="T4" y="T5"/>
                    </a:cxn>
                    <a:cxn ang="0">
                      <a:pos x="T6" y="T7"/>
                    </a:cxn>
                  </a:cxnLst>
                  <a:rect l="0" t="0" r="r" b="b"/>
                  <a:pathLst>
                    <a:path w="43" h="45">
                      <a:moveTo>
                        <a:pt x="11" y="45"/>
                      </a:moveTo>
                      <a:cubicBezTo>
                        <a:pt x="11" y="45"/>
                        <a:pt x="0" y="33"/>
                        <a:pt x="7" y="20"/>
                      </a:cubicBezTo>
                      <a:cubicBezTo>
                        <a:pt x="14" y="7"/>
                        <a:pt x="27" y="0"/>
                        <a:pt x="27" y="0"/>
                      </a:cubicBezTo>
                      <a:cubicBezTo>
                        <a:pt x="27" y="0"/>
                        <a:pt x="43" y="34"/>
                        <a:pt x="11" y="45"/>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36" name="Freeform: Shape 89"/>
                <p:cNvSpPr>
                  <a:spLocks/>
                </p:cNvSpPr>
                <p:nvPr/>
              </p:nvSpPr>
              <p:spPr bwMode="auto">
                <a:xfrm>
                  <a:off x="4174224" y="2151740"/>
                  <a:ext cx="48068" cy="37634"/>
                </a:xfrm>
                <a:custGeom>
                  <a:avLst/>
                  <a:gdLst>
                    <a:gd name="T0" fmla="*/ 3 w 35"/>
                    <a:gd name="T1" fmla="*/ 29 h 34"/>
                    <a:gd name="T2" fmla="*/ 11 w 35"/>
                    <a:gd name="T3" fmla="*/ 8 h 34"/>
                    <a:gd name="T4" fmla="*/ 35 w 35"/>
                    <a:gd name="T5" fmla="*/ 0 h 34"/>
                    <a:gd name="T6" fmla="*/ 3 w 35"/>
                    <a:gd name="T7" fmla="*/ 29 h 34"/>
                  </a:gdLst>
                  <a:ahLst/>
                  <a:cxnLst>
                    <a:cxn ang="0">
                      <a:pos x="T0" y="T1"/>
                    </a:cxn>
                    <a:cxn ang="0">
                      <a:pos x="T2" y="T3"/>
                    </a:cxn>
                    <a:cxn ang="0">
                      <a:pos x="T4" y="T5"/>
                    </a:cxn>
                    <a:cxn ang="0">
                      <a:pos x="T6" y="T7"/>
                    </a:cxn>
                  </a:cxnLst>
                  <a:rect l="0" t="0" r="r" b="b"/>
                  <a:pathLst>
                    <a:path w="35" h="34">
                      <a:moveTo>
                        <a:pt x="3" y="29"/>
                      </a:moveTo>
                      <a:cubicBezTo>
                        <a:pt x="3" y="29"/>
                        <a:pt x="0" y="15"/>
                        <a:pt x="11" y="8"/>
                      </a:cubicBezTo>
                      <a:cubicBezTo>
                        <a:pt x="22" y="0"/>
                        <a:pt x="35" y="0"/>
                        <a:pt x="35" y="0"/>
                      </a:cubicBezTo>
                      <a:cubicBezTo>
                        <a:pt x="35" y="0"/>
                        <a:pt x="33" y="34"/>
                        <a:pt x="3" y="29"/>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37" name="Freeform: Shape 90"/>
                <p:cNvSpPr>
                  <a:spLocks/>
                </p:cNvSpPr>
                <p:nvPr/>
              </p:nvSpPr>
              <p:spPr bwMode="auto">
                <a:xfrm>
                  <a:off x="4253395" y="2243905"/>
                  <a:ext cx="47125" cy="37634"/>
                </a:xfrm>
                <a:custGeom>
                  <a:avLst/>
                  <a:gdLst>
                    <a:gd name="T0" fmla="*/ 3 w 35"/>
                    <a:gd name="T1" fmla="*/ 28 h 34"/>
                    <a:gd name="T2" fmla="*/ 11 w 35"/>
                    <a:gd name="T3" fmla="*/ 7 h 34"/>
                    <a:gd name="T4" fmla="*/ 35 w 35"/>
                    <a:gd name="T5" fmla="*/ 0 h 34"/>
                    <a:gd name="T6" fmla="*/ 3 w 35"/>
                    <a:gd name="T7" fmla="*/ 28 h 34"/>
                  </a:gdLst>
                  <a:ahLst/>
                  <a:cxnLst>
                    <a:cxn ang="0">
                      <a:pos x="T0" y="T1"/>
                    </a:cxn>
                    <a:cxn ang="0">
                      <a:pos x="T2" y="T3"/>
                    </a:cxn>
                    <a:cxn ang="0">
                      <a:pos x="T4" y="T5"/>
                    </a:cxn>
                    <a:cxn ang="0">
                      <a:pos x="T6" y="T7"/>
                    </a:cxn>
                  </a:cxnLst>
                  <a:rect l="0" t="0" r="r" b="b"/>
                  <a:pathLst>
                    <a:path w="35" h="34">
                      <a:moveTo>
                        <a:pt x="3" y="28"/>
                      </a:moveTo>
                      <a:cubicBezTo>
                        <a:pt x="3" y="28"/>
                        <a:pt x="0" y="14"/>
                        <a:pt x="11" y="7"/>
                      </a:cubicBezTo>
                      <a:cubicBezTo>
                        <a:pt x="22" y="0"/>
                        <a:pt x="35" y="0"/>
                        <a:pt x="35" y="0"/>
                      </a:cubicBezTo>
                      <a:cubicBezTo>
                        <a:pt x="35" y="0"/>
                        <a:pt x="32" y="34"/>
                        <a:pt x="3" y="2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38" name="Freeform: Shape 91"/>
                <p:cNvSpPr>
                  <a:spLocks/>
                </p:cNvSpPr>
                <p:nvPr/>
              </p:nvSpPr>
              <p:spPr bwMode="auto">
                <a:xfrm>
                  <a:off x="3707683" y="2249281"/>
                  <a:ext cx="58435" cy="40706"/>
                </a:xfrm>
                <a:custGeom>
                  <a:avLst/>
                  <a:gdLst>
                    <a:gd name="T0" fmla="*/ 43 w 43"/>
                    <a:gd name="T1" fmla="*/ 25 h 37"/>
                    <a:gd name="T2" fmla="*/ 22 w 43"/>
                    <a:gd name="T3" fmla="*/ 34 h 37"/>
                    <a:gd name="T4" fmla="*/ 0 w 43"/>
                    <a:gd name="T5" fmla="*/ 21 h 37"/>
                    <a:gd name="T6" fmla="*/ 43 w 43"/>
                    <a:gd name="T7" fmla="*/ 25 h 37"/>
                  </a:gdLst>
                  <a:ahLst/>
                  <a:cxnLst>
                    <a:cxn ang="0">
                      <a:pos x="T0" y="T1"/>
                    </a:cxn>
                    <a:cxn ang="0">
                      <a:pos x="T2" y="T3"/>
                    </a:cxn>
                    <a:cxn ang="0">
                      <a:pos x="T4" y="T5"/>
                    </a:cxn>
                    <a:cxn ang="0">
                      <a:pos x="T6" y="T7"/>
                    </a:cxn>
                  </a:cxnLst>
                  <a:rect l="0" t="0" r="r" b="b"/>
                  <a:pathLst>
                    <a:path w="43" h="37">
                      <a:moveTo>
                        <a:pt x="43" y="25"/>
                      </a:moveTo>
                      <a:cubicBezTo>
                        <a:pt x="43" y="25"/>
                        <a:pt x="35" y="37"/>
                        <a:pt x="22" y="34"/>
                      </a:cubicBezTo>
                      <a:cubicBezTo>
                        <a:pt x="9" y="31"/>
                        <a:pt x="0" y="21"/>
                        <a:pt x="0" y="21"/>
                      </a:cubicBezTo>
                      <a:cubicBezTo>
                        <a:pt x="0" y="21"/>
                        <a:pt x="27" y="0"/>
                        <a:pt x="43" y="25"/>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39" name="Freeform: Shape 92"/>
                <p:cNvSpPr>
                  <a:spLocks/>
                </p:cNvSpPr>
                <p:nvPr/>
              </p:nvSpPr>
              <p:spPr bwMode="auto">
                <a:xfrm>
                  <a:off x="3977240" y="2100281"/>
                  <a:ext cx="52780" cy="52995"/>
                </a:xfrm>
                <a:custGeom>
                  <a:avLst/>
                  <a:gdLst>
                    <a:gd name="T0" fmla="*/ 15 w 39"/>
                    <a:gd name="T1" fmla="*/ 48 h 48"/>
                    <a:gd name="T2" fmla="*/ 1 w 39"/>
                    <a:gd name="T3" fmla="*/ 26 h 48"/>
                    <a:gd name="T4" fmla="*/ 11 w 39"/>
                    <a:gd name="T5" fmla="*/ 0 h 48"/>
                    <a:gd name="T6" fmla="*/ 15 w 39"/>
                    <a:gd name="T7" fmla="*/ 48 h 48"/>
                  </a:gdLst>
                  <a:ahLst/>
                  <a:cxnLst>
                    <a:cxn ang="0">
                      <a:pos x="T0" y="T1"/>
                    </a:cxn>
                    <a:cxn ang="0">
                      <a:pos x="T2" y="T3"/>
                    </a:cxn>
                    <a:cxn ang="0">
                      <a:pos x="T4" y="T5"/>
                    </a:cxn>
                    <a:cxn ang="0">
                      <a:pos x="T6" y="T7"/>
                    </a:cxn>
                  </a:cxnLst>
                  <a:rect l="0" t="0" r="r" b="b"/>
                  <a:pathLst>
                    <a:path w="39" h="48">
                      <a:moveTo>
                        <a:pt x="15" y="48"/>
                      </a:moveTo>
                      <a:cubicBezTo>
                        <a:pt x="15" y="48"/>
                        <a:pt x="0" y="41"/>
                        <a:pt x="1" y="26"/>
                      </a:cubicBezTo>
                      <a:cubicBezTo>
                        <a:pt x="2" y="11"/>
                        <a:pt x="11" y="0"/>
                        <a:pt x="11" y="0"/>
                      </a:cubicBezTo>
                      <a:cubicBezTo>
                        <a:pt x="11" y="0"/>
                        <a:pt x="39" y="25"/>
                        <a:pt x="15" y="4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40" name="Freeform: Shape 93"/>
                <p:cNvSpPr>
                  <a:spLocks/>
                </p:cNvSpPr>
                <p:nvPr/>
              </p:nvSpPr>
              <p:spPr bwMode="auto">
                <a:xfrm>
                  <a:off x="3760463" y="2226240"/>
                  <a:ext cx="52780" cy="43778"/>
                </a:xfrm>
                <a:custGeom>
                  <a:avLst/>
                  <a:gdLst>
                    <a:gd name="T0" fmla="*/ 39 w 39"/>
                    <a:gd name="T1" fmla="*/ 33 h 40"/>
                    <a:gd name="T2" fmla="*/ 14 w 39"/>
                    <a:gd name="T3" fmla="*/ 30 h 40"/>
                    <a:gd name="T4" fmla="*/ 0 w 39"/>
                    <a:gd name="T5" fmla="*/ 5 h 40"/>
                    <a:gd name="T6" fmla="*/ 39 w 39"/>
                    <a:gd name="T7" fmla="*/ 33 h 40"/>
                  </a:gdLst>
                  <a:ahLst/>
                  <a:cxnLst>
                    <a:cxn ang="0">
                      <a:pos x="T0" y="T1"/>
                    </a:cxn>
                    <a:cxn ang="0">
                      <a:pos x="T2" y="T3"/>
                    </a:cxn>
                    <a:cxn ang="0">
                      <a:pos x="T4" y="T5"/>
                    </a:cxn>
                    <a:cxn ang="0">
                      <a:pos x="T6" y="T7"/>
                    </a:cxn>
                  </a:cxnLst>
                  <a:rect l="0" t="0" r="r" b="b"/>
                  <a:pathLst>
                    <a:path w="39" h="40">
                      <a:moveTo>
                        <a:pt x="39" y="33"/>
                      </a:moveTo>
                      <a:cubicBezTo>
                        <a:pt x="39" y="33"/>
                        <a:pt x="24" y="40"/>
                        <a:pt x="14" y="30"/>
                      </a:cubicBezTo>
                      <a:cubicBezTo>
                        <a:pt x="3" y="19"/>
                        <a:pt x="0" y="5"/>
                        <a:pt x="0" y="5"/>
                      </a:cubicBezTo>
                      <a:cubicBezTo>
                        <a:pt x="0" y="5"/>
                        <a:pt x="38" y="0"/>
                        <a:pt x="39" y="3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41" name="Freeform: Shape 94"/>
                <p:cNvSpPr>
                  <a:spLocks/>
                </p:cNvSpPr>
                <p:nvPr/>
              </p:nvSpPr>
              <p:spPr bwMode="auto">
                <a:xfrm>
                  <a:off x="3887702" y="2125627"/>
                  <a:ext cx="76343" cy="75268"/>
                </a:xfrm>
                <a:custGeom>
                  <a:avLst/>
                  <a:gdLst>
                    <a:gd name="T0" fmla="*/ 25 w 56"/>
                    <a:gd name="T1" fmla="*/ 68 h 68"/>
                    <a:gd name="T2" fmla="*/ 1 w 56"/>
                    <a:gd name="T3" fmla="*/ 40 h 68"/>
                    <a:gd name="T4" fmla="*/ 11 w 56"/>
                    <a:gd name="T5" fmla="*/ 0 h 68"/>
                    <a:gd name="T6" fmla="*/ 25 w 56"/>
                    <a:gd name="T7" fmla="*/ 68 h 68"/>
                  </a:gdLst>
                  <a:ahLst/>
                  <a:cxnLst>
                    <a:cxn ang="0">
                      <a:pos x="T0" y="T1"/>
                    </a:cxn>
                    <a:cxn ang="0">
                      <a:pos x="T2" y="T3"/>
                    </a:cxn>
                    <a:cxn ang="0">
                      <a:pos x="T4" y="T5"/>
                    </a:cxn>
                    <a:cxn ang="0">
                      <a:pos x="T6" y="T7"/>
                    </a:cxn>
                  </a:cxnLst>
                  <a:rect l="0" t="0" r="r" b="b"/>
                  <a:pathLst>
                    <a:path w="56" h="68">
                      <a:moveTo>
                        <a:pt x="25" y="68"/>
                      </a:moveTo>
                      <a:cubicBezTo>
                        <a:pt x="25" y="68"/>
                        <a:pt x="3" y="61"/>
                        <a:pt x="1" y="40"/>
                      </a:cubicBezTo>
                      <a:cubicBezTo>
                        <a:pt x="0" y="19"/>
                        <a:pt x="11" y="0"/>
                        <a:pt x="11" y="0"/>
                      </a:cubicBezTo>
                      <a:cubicBezTo>
                        <a:pt x="11" y="0"/>
                        <a:pt x="56" y="31"/>
                        <a:pt x="25" y="6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42" name="Freeform: Shape 95"/>
                <p:cNvSpPr>
                  <a:spLocks/>
                </p:cNvSpPr>
                <p:nvPr/>
              </p:nvSpPr>
              <p:spPr bwMode="auto">
                <a:xfrm>
                  <a:off x="4011170" y="2203967"/>
                  <a:ext cx="110274" cy="92165"/>
                </a:xfrm>
                <a:custGeom>
                  <a:avLst/>
                  <a:gdLst>
                    <a:gd name="T0" fmla="*/ 21 w 81"/>
                    <a:gd name="T1" fmla="*/ 83 h 83"/>
                    <a:gd name="T2" fmla="*/ 14 w 81"/>
                    <a:gd name="T3" fmla="*/ 36 h 83"/>
                    <a:gd name="T4" fmla="*/ 51 w 81"/>
                    <a:gd name="T5" fmla="*/ 0 h 83"/>
                    <a:gd name="T6" fmla="*/ 21 w 81"/>
                    <a:gd name="T7" fmla="*/ 83 h 83"/>
                  </a:gdLst>
                  <a:ahLst/>
                  <a:cxnLst>
                    <a:cxn ang="0">
                      <a:pos x="T0" y="T1"/>
                    </a:cxn>
                    <a:cxn ang="0">
                      <a:pos x="T2" y="T3"/>
                    </a:cxn>
                    <a:cxn ang="0">
                      <a:pos x="T4" y="T5"/>
                    </a:cxn>
                    <a:cxn ang="0">
                      <a:pos x="T6" y="T7"/>
                    </a:cxn>
                  </a:cxnLst>
                  <a:rect l="0" t="0" r="r" b="b"/>
                  <a:pathLst>
                    <a:path w="81" h="83">
                      <a:moveTo>
                        <a:pt x="21" y="83"/>
                      </a:moveTo>
                      <a:cubicBezTo>
                        <a:pt x="21" y="83"/>
                        <a:pt x="0" y="60"/>
                        <a:pt x="14" y="36"/>
                      </a:cubicBezTo>
                      <a:cubicBezTo>
                        <a:pt x="27" y="12"/>
                        <a:pt x="51" y="0"/>
                        <a:pt x="51" y="0"/>
                      </a:cubicBezTo>
                      <a:cubicBezTo>
                        <a:pt x="51" y="0"/>
                        <a:pt x="81" y="65"/>
                        <a:pt x="21" y="8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43" name="Freeform: Shape 96"/>
                <p:cNvSpPr>
                  <a:spLocks/>
                </p:cNvSpPr>
                <p:nvPr/>
              </p:nvSpPr>
              <p:spPr bwMode="auto">
                <a:xfrm>
                  <a:off x="4094111" y="2246977"/>
                  <a:ext cx="70688" cy="56835"/>
                </a:xfrm>
                <a:custGeom>
                  <a:avLst/>
                  <a:gdLst>
                    <a:gd name="T0" fmla="*/ 10 w 52"/>
                    <a:gd name="T1" fmla="*/ 51 h 51"/>
                    <a:gd name="T2" fmla="*/ 12 w 52"/>
                    <a:gd name="T3" fmla="*/ 19 h 51"/>
                    <a:gd name="T4" fmla="*/ 42 w 52"/>
                    <a:gd name="T5" fmla="*/ 0 h 51"/>
                    <a:gd name="T6" fmla="*/ 10 w 52"/>
                    <a:gd name="T7" fmla="*/ 51 h 51"/>
                  </a:gdLst>
                  <a:ahLst/>
                  <a:cxnLst>
                    <a:cxn ang="0">
                      <a:pos x="T0" y="T1"/>
                    </a:cxn>
                    <a:cxn ang="0">
                      <a:pos x="T2" y="T3"/>
                    </a:cxn>
                    <a:cxn ang="0">
                      <a:pos x="T4" y="T5"/>
                    </a:cxn>
                    <a:cxn ang="0">
                      <a:pos x="T6" y="T7"/>
                    </a:cxn>
                  </a:cxnLst>
                  <a:rect l="0" t="0" r="r" b="b"/>
                  <a:pathLst>
                    <a:path w="52" h="51">
                      <a:moveTo>
                        <a:pt x="10" y="51"/>
                      </a:moveTo>
                      <a:cubicBezTo>
                        <a:pt x="10" y="51"/>
                        <a:pt x="0" y="33"/>
                        <a:pt x="12" y="19"/>
                      </a:cubicBezTo>
                      <a:cubicBezTo>
                        <a:pt x="24" y="5"/>
                        <a:pt x="42" y="0"/>
                        <a:pt x="42" y="0"/>
                      </a:cubicBezTo>
                      <a:cubicBezTo>
                        <a:pt x="42" y="0"/>
                        <a:pt x="52" y="47"/>
                        <a:pt x="10" y="5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44" name="Freeform: Shape 97"/>
                <p:cNvSpPr>
                  <a:spLocks/>
                </p:cNvSpPr>
                <p:nvPr/>
              </p:nvSpPr>
              <p:spPr bwMode="auto">
                <a:xfrm>
                  <a:off x="4167626" y="2249281"/>
                  <a:ext cx="70688" cy="56835"/>
                </a:xfrm>
                <a:custGeom>
                  <a:avLst/>
                  <a:gdLst>
                    <a:gd name="T0" fmla="*/ 0 w 52"/>
                    <a:gd name="T1" fmla="*/ 33 h 51"/>
                    <a:gd name="T2" fmla="*/ 17 w 52"/>
                    <a:gd name="T3" fmla="*/ 7 h 51"/>
                    <a:gd name="T4" fmla="*/ 52 w 52"/>
                    <a:gd name="T5" fmla="*/ 5 h 51"/>
                    <a:gd name="T6" fmla="*/ 0 w 52"/>
                    <a:gd name="T7" fmla="*/ 33 h 51"/>
                  </a:gdLst>
                  <a:ahLst/>
                  <a:cxnLst>
                    <a:cxn ang="0">
                      <a:pos x="T0" y="T1"/>
                    </a:cxn>
                    <a:cxn ang="0">
                      <a:pos x="T2" y="T3"/>
                    </a:cxn>
                    <a:cxn ang="0">
                      <a:pos x="T4" y="T5"/>
                    </a:cxn>
                    <a:cxn ang="0">
                      <a:pos x="T6" y="T7"/>
                    </a:cxn>
                  </a:cxnLst>
                  <a:rect l="0" t="0" r="r" b="b"/>
                  <a:pathLst>
                    <a:path w="52" h="51">
                      <a:moveTo>
                        <a:pt x="0" y="33"/>
                      </a:moveTo>
                      <a:cubicBezTo>
                        <a:pt x="0" y="33"/>
                        <a:pt x="0" y="13"/>
                        <a:pt x="17" y="7"/>
                      </a:cubicBezTo>
                      <a:cubicBezTo>
                        <a:pt x="35" y="0"/>
                        <a:pt x="52" y="5"/>
                        <a:pt x="52" y="5"/>
                      </a:cubicBezTo>
                      <a:cubicBezTo>
                        <a:pt x="52" y="5"/>
                        <a:pt x="38" y="51"/>
                        <a:pt x="0" y="3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45" name="Freeform: Shape 98"/>
                <p:cNvSpPr>
                  <a:spLocks/>
                </p:cNvSpPr>
                <p:nvPr/>
              </p:nvSpPr>
              <p:spPr bwMode="auto">
                <a:xfrm>
                  <a:off x="4159144" y="2203967"/>
                  <a:ext cx="72573" cy="56067"/>
                </a:xfrm>
                <a:custGeom>
                  <a:avLst/>
                  <a:gdLst>
                    <a:gd name="T0" fmla="*/ 0 w 53"/>
                    <a:gd name="T1" fmla="*/ 33 h 51"/>
                    <a:gd name="T2" fmla="*/ 18 w 53"/>
                    <a:gd name="T3" fmla="*/ 6 h 51"/>
                    <a:gd name="T4" fmla="*/ 53 w 53"/>
                    <a:gd name="T5" fmla="*/ 5 h 51"/>
                    <a:gd name="T6" fmla="*/ 0 w 53"/>
                    <a:gd name="T7" fmla="*/ 33 h 51"/>
                  </a:gdLst>
                  <a:ahLst/>
                  <a:cxnLst>
                    <a:cxn ang="0">
                      <a:pos x="T0" y="T1"/>
                    </a:cxn>
                    <a:cxn ang="0">
                      <a:pos x="T2" y="T3"/>
                    </a:cxn>
                    <a:cxn ang="0">
                      <a:pos x="T4" y="T5"/>
                    </a:cxn>
                    <a:cxn ang="0">
                      <a:pos x="T6" y="T7"/>
                    </a:cxn>
                  </a:cxnLst>
                  <a:rect l="0" t="0" r="r" b="b"/>
                  <a:pathLst>
                    <a:path w="53" h="51">
                      <a:moveTo>
                        <a:pt x="0" y="33"/>
                      </a:moveTo>
                      <a:cubicBezTo>
                        <a:pt x="0" y="33"/>
                        <a:pt x="0" y="12"/>
                        <a:pt x="18" y="6"/>
                      </a:cubicBezTo>
                      <a:cubicBezTo>
                        <a:pt x="35" y="0"/>
                        <a:pt x="53" y="5"/>
                        <a:pt x="53" y="5"/>
                      </a:cubicBezTo>
                      <a:cubicBezTo>
                        <a:pt x="53" y="5"/>
                        <a:pt x="38" y="51"/>
                        <a:pt x="0" y="3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46" name="Freeform: Shape 99"/>
                <p:cNvSpPr>
                  <a:spLocks/>
                </p:cNvSpPr>
                <p:nvPr/>
              </p:nvSpPr>
              <p:spPr bwMode="auto">
                <a:xfrm>
                  <a:off x="4100709" y="2168637"/>
                  <a:ext cx="70688" cy="55299"/>
                </a:xfrm>
                <a:custGeom>
                  <a:avLst/>
                  <a:gdLst>
                    <a:gd name="T0" fmla="*/ 11 w 52"/>
                    <a:gd name="T1" fmla="*/ 50 h 50"/>
                    <a:gd name="T2" fmla="*/ 12 w 52"/>
                    <a:gd name="T3" fmla="*/ 19 h 50"/>
                    <a:gd name="T4" fmla="*/ 42 w 52"/>
                    <a:gd name="T5" fmla="*/ 0 h 50"/>
                    <a:gd name="T6" fmla="*/ 11 w 52"/>
                    <a:gd name="T7" fmla="*/ 50 h 50"/>
                  </a:gdLst>
                  <a:ahLst/>
                  <a:cxnLst>
                    <a:cxn ang="0">
                      <a:pos x="T0" y="T1"/>
                    </a:cxn>
                    <a:cxn ang="0">
                      <a:pos x="T2" y="T3"/>
                    </a:cxn>
                    <a:cxn ang="0">
                      <a:pos x="T4" y="T5"/>
                    </a:cxn>
                    <a:cxn ang="0">
                      <a:pos x="T6" y="T7"/>
                    </a:cxn>
                  </a:cxnLst>
                  <a:rect l="0" t="0" r="r" b="b"/>
                  <a:pathLst>
                    <a:path w="52" h="50">
                      <a:moveTo>
                        <a:pt x="11" y="50"/>
                      </a:moveTo>
                      <a:cubicBezTo>
                        <a:pt x="11" y="50"/>
                        <a:pt x="0" y="33"/>
                        <a:pt x="12" y="19"/>
                      </a:cubicBezTo>
                      <a:cubicBezTo>
                        <a:pt x="24" y="5"/>
                        <a:pt x="42" y="0"/>
                        <a:pt x="42" y="0"/>
                      </a:cubicBezTo>
                      <a:cubicBezTo>
                        <a:pt x="42" y="0"/>
                        <a:pt x="52" y="46"/>
                        <a:pt x="11" y="50"/>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47" name="Freeform: Shape 100"/>
                <p:cNvSpPr>
                  <a:spLocks/>
                </p:cNvSpPr>
                <p:nvPr/>
              </p:nvSpPr>
              <p:spPr bwMode="auto">
                <a:xfrm>
                  <a:off x="4085628" y="2110266"/>
                  <a:ext cx="70688" cy="56067"/>
                </a:xfrm>
                <a:custGeom>
                  <a:avLst/>
                  <a:gdLst>
                    <a:gd name="T0" fmla="*/ 11 w 52"/>
                    <a:gd name="T1" fmla="*/ 51 h 51"/>
                    <a:gd name="T2" fmla="*/ 12 w 52"/>
                    <a:gd name="T3" fmla="*/ 19 h 51"/>
                    <a:gd name="T4" fmla="*/ 42 w 52"/>
                    <a:gd name="T5" fmla="*/ 0 h 51"/>
                    <a:gd name="T6" fmla="*/ 11 w 52"/>
                    <a:gd name="T7" fmla="*/ 51 h 51"/>
                  </a:gdLst>
                  <a:ahLst/>
                  <a:cxnLst>
                    <a:cxn ang="0">
                      <a:pos x="T0" y="T1"/>
                    </a:cxn>
                    <a:cxn ang="0">
                      <a:pos x="T2" y="T3"/>
                    </a:cxn>
                    <a:cxn ang="0">
                      <a:pos x="T4" y="T5"/>
                    </a:cxn>
                    <a:cxn ang="0">
                      <a:pos x="T6" y="T7"/>
                    </a:cxn>
                  </a:cxnLst>
                  <a:rect l="0" t="0" r="r" b="b"/>
                  <a:pathLst>
                    <a:path w="52" h="51">
                      <a:moveTo>
                        <a:pt x="11" y="51"/>
                      </a:moveTo>
                      <a:cubicBezTo>
                        <a:pt x="11" y="51"/>
                        <a:pt x="0" y="33"/>
                        <a:pt x="12" y="19"/>
                      </a:cubicBezTo>
                      <a:cubicBezTo>
                        <a:pt x="24" y="5"/>
                        <a:pt x="42" y="0"/>
                        <a:pt x="42" y="0"/>
                      </a:cubicBezTo>
                      <a:cubicBezTo>
                        <a:pt x="42" y="0"/>
                        <a:pt x="52" y="47"/>
                        <a:pt x="11" y="5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48" name="Freeform: Shape 101"/>
                <p:cNvSpPr>
                  <a:spLocks/>
                </p:cNvSpPr>
                <p:nvPr/>
              </p:nvSpPr>
              <p:spPr bwMode="auto">
                <a:xfrm>
                  <a:off x="4019653" y="2062648"/>
                  <a:ext cx="68803" cy="56067"/>
                </a:xfrm>
                <a:custGeom>
                  <a:avLst/>
                  <a:gdLst>
                    <a:gd name="T0" fmla="*/ 10 w 51"/>
                    <a:gd name="T1" fmla="*/ 51 h 51"/>
                    <a:gd name="T2" fmla="*/ 11 w 51"/>
                    <a:gd name="T3" fmla="*/ 19 h 51"/>
                    <a:gd name="T4" fmla="*/ 41 w 51"/>
                    <a:gd name="T5" fmla="*/ 0 h 51"/>
                    <a:gd name="T6" fmla="*/ 10 w 51"/>
                    <a:gd name="T7" fmla="*/ 51 h 51"/>
                  </a:gdLst>
                  <a:ahLst/>
                  <a:cxnLst>
                    <a:cxn ang="0">
                      <a:pos x="T0" y="T1"/>
                    </a:cxn>
                    <a:cxn ang="0">
                      <a:pos x="T2" y="T3"/>
                    </a:cxn>
                    <a:cxn ang="0">
                      <a:pos x="T4" y="T5"/>
                    </a:cxn>
                    <a:cxn ang="0">
                      <a:pos x="T6" y="T7"/>
                    </a:cxn>
                  </a:cxnLst>
                  <a:rect l="0" t="0" r="r" b="b"/>
                  <a:pathLst>
                    <a:path w="51" h="51">
                      <a:moveTo>
                        <a:pt x="10" y="51"/>
                      </a:moveTo>
                      <a:cubicBezTo>
                        <a:pt x="10" y="51"/>
                        <a:pt x="0" y="33"/>
                        <a:pt x="11" y="19"/>
                      </a:cubicBezTo>
                      <a:cubicBezTo>
                        <a:pt x="23" y="5"/>
                        <a:pt x="41" y="0"/>
                        <a:pt x="41" y="0"/>
                      </a:cubicBezTo>
                      <a:cubicBezTo>
                        <a:pt x="41" y="0"/>
                        <a:pt x="51" y="47"/>
                        <a:pt x="10" y="5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49" name="Freeform: Shape 102"/>
                <p:cNvSpPr>
                  <a:spLocks/>
                </p:cNvSpPr>
                <p:nvPr/>
              </p:nvSpPr>
              <p:spPr bwMode="auto">
                <a:xfrm>
                  <a:off x="3911264" y="2050359"/>
                  <a:ext cx="67860" cy="63747"/>
                </a:xfrm>
                <a:custGeom>
                  <a:avLst/>
                  <a:gdLst>
                    <a:gd name="T0" fmla="*/ 25 w 50"/>
                    <a:gd name="T1" fmla="*/ 58 h 58"/>
                    <a:gd name="T2" fmla="*/ 3 w 50"/>
                    <a:gd name="T3" fmla="*/ 35 h 58"/>
                    <a:gd name="T4" fmla="*/ 9 w 50"/>
                    <a:gd name="T5" fmla="*/ 0 h 58"/>
                    <a:gd name="T6" fmla="*/ 25 w 50"/>
                    <a:gd name="T7" fmla="*/ 58 h 58"/>
                  </a:gdLst>
                  <a:ahLst/>
                  <a:cxnLst>
                    <a:cxn ang="0">
                      <a:pos x="T0" y="T1"/>
                    </a:cxn>
                    <a:cxn ang="0">
                      <a:pos x="T2" y="T3"/>
                    </a:cxn>
                    <a:cxn ang="0">
                      <a:pos x="T4" y="T5"/>
                    </a:cxn>
                    <a:cxn ang="0">
                      <a:pos x="T6" y="T7"/>
                    </a:cxn>
                  </a:cxnLst>
                  <a:rect l="0" t="0" r="r" b="b"/>
                  <a:pathLst>
                    <a:path w="50" h="58">
                      <a:moveTo>
                        <a:pt x="25" y="58"/>
                      </a:moveTo>
                      <a:cubicBezTo>
                        <a:pt x="25" y="58"/>
                        <a:pt x="5" y="53"/>
                        <a:pt x="3" y="35"/>
                      </a:cubicBezTo>
                      <a:cubicBezTo>
                        <a:pt x="0" y="17"/>
                        <a:pt x="9" y="0"/>
                        <a:pt x="9" y="0"/>
                      </a:cubicBezTo>
                      <a:cubicBezTo>
                        <a:pt x="9" y="0"/>
                        <a:pt x="50" y="24"/>
                        <a:pt x="25" y="5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50" name="Freeform: Shape 103"/>
                <p:cNvSpPr>
                  <a:spLocks/>
                </p:cNvSpPr>
                <p:nvPr/>
              </p:nvSpPr>
              <p:spPr bwMode="auto">
                <a:xfrm>
                  <a:off x="4112019" y="2349126"/>
                  <a:ext cx="78228" cy="53763"/>
                </a:xfrm>
                <a:custGeom>
                  <a:avLst/>
                  <a:gdLst>
                    <a:gd name="T0" fmla="*/ 0 w 58"/>
                    <a:gd name="T1" fmla="*/ 19 h 49"/>
                    <a:gd name="T2" fmla="*/ 25 w 58"/>
                    <a:gd name="T3" fmla="*/ 0 h 49"/>
                    <a:gd name="T4" fmla="*/ 58 w 58"/>
                    <a:gd name="T5" fmla="*/ 10 h 49"/>
                    <a:gd name="T6" fmla="*/ 0 w 58"/>
                    <a:gd name="T7" fmla="*/ 19 h 49"/>
                  </a:gdLst>
                  <a:ahLst/>
                  <a:cxnLst>
                    <a:cxn ang="0">
                      <a:pos x="T0" y="T1"/>
                    </a:cxn>
                    <a:cxn ang="0">
                      <a:pos x="T2" y="T3"/>
                    </a:cxn>
                    <a:cxn ang="0">
                      <a:pos x="T4" y="T5"/>
                    </a:cxn>
                    <a:cxn ang="0">
                      <a:pos x="T6" y="T7"/>
                    </a:cxn>
                  </a:cxnLst>
                  <a:rect l="0" t="0" r="r" b="b"/>
                  <a:pathLst>
                    <a:path w="58" h="49">
                      <a:moveTo>
                        <a:pt x="0" y="19"/>
                      </a:moveTo>
                      <a:cubicBezTo>
                        <a:pt x="0" y="19"/>
                        <a:pt x="7" y="0"/>
                        <a:pt x="25" y="0"/>
                      </a:cubicBezTo>
                      <a:cubicBezTo>
                        <a:pt x="43" y="0"/>
                        <a:pt x="58" y="10"/>
                        <a:pt x="58" y="10"/>
                      </a:cubicBezTo>
                      <a:cubicBezTo>
                        <a:pt x="58" y="10"/>
                        <a:pt x="29" y="49"/>
                        <a:pt x="0" y="19"/>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51" name="Freeform: Shape 104"/>
                <p:cNvSpPr>
                  <a:spLocks/>
                </p:cNvSpPr>
                <p:nvPr/>
              </p:nvSpPr>
              <p:spPr bwMode="auto">
                <a:xfrm>
                  <a:off x="4124271" y="2304580"/>
                  <a:ext cx="71631" cy="54531"/>
                </a:xfrm>
                <a:custGeom>
                  <a:avLst/>
                  <a:gdLst>
                    <a:gd name="T0" fmla="*/ 0 w 53"/>
                    <a:gd name="T1" fmla="*/ 20 h 49"/>
                    <a:gd name="T2" fmla="*/ 23 w 53"/>
                    <a:gd name="T3" fmla="*/ 0 h 49"/>
                    <a:gd name="T4" fmla="*/ 53 w 53"/>
                    <a:gd name="T5" fmla="*/ 11 h 49"/>
                    <a:gd name="T6" fmla="*/ 0 w 53"/>
                    <a:gd name="T7" fmla="*/ 20 h 49"/>
                  </a:gdLst>
                  <a:ahLst/>
                  <a:cxnLst>
                    <a:cxn ang="0">
                      <a:pos x="T0" y="T1"/>
                    </a:cxn>
                    <a:cxn ang="0">
                      <a:pos x="T2" y="T3"/>
                    </a:cxn>
                    <a:cxn ang="0">
                      <a:pos x="T4" y="T5"/>
                    </a:cxn>
                    <a:cxn ang="0">
                      <a:pos x="T6" y="T7"/>
                    </a:cxn>
                  </a:cxnLst>
                  <a:rect l="0" t="0" r="r" b="b"/>
                  <a:pathLst>
                    <a:path w="53" h="49">
                      <a:moveTo>
                        <a:pt x="0" y="20"/>
                      </a:moveTo>
                      <a:cubicBezTo>
                        <a:pt x="0" y="20"/>
                        <a:pt x="7" y="1"/>
                        <a:pt x="23" y="0"/>
                      </a:cubicBezTo>
                      <a:cubicBezTo>
                        <a:pt x="39" y="0"/>
                        <a:pt x="53" y="11"/>
                        <a:pt x="53" y="11"/>
                      </a:cubicBezTo>
                      <a:cubicBezTo>
                        <a:pt x="53" y="11"/>
                        <a:pt x="26" y="49"/>
                        <a:pt x="0" y="20"/>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52" name="Freeform: Shape 105"/>
                <p:cNvSpPr>
                  <a:spLocks/>
                </p:cNvSpPr>
                <p:nvPr/>
              </p:nvSpPr>
              <p:spPr bwMode="auto">
                <a:xfrm>
                  <a:off x="4216637" y="2287683"/>
                  <a:ext cx="61263" cy="49154"/>
                </a:xfrm>
                <a:custGeom>
                  <a:avLst/>
                  <a:gdLst>
                    <a:gd name="T0" fmla="*/ 0 w 45"/>
                    <a:gd name="T1" fmla="*/ 15 h 44"/>
                    <a:gd name="T2" fmla="*/ 23 w 45"/>
                    <a:gd name="T3" fmla="*/ 4 h 44"/>
                    <a:gd name="T4" fmla="*/ 45 w 45"/>
                    <a:gd name="T5" fmla="*/ 19 h 44"/>
                    <a:gd name="T6" fmla="*/ 0 w 45"/>
                    <a:gd name="T7" fmla="*/ 15 h 44"/>
                  </a:gdLst>
                  <a:ahLst/>
                  <a:cxnLst>
                    <a:cxn ang="0">
                      <a:pos x="T0" y="T1"/>
                    </a:cxn>
                    <a:cxn ang="0">
                      <a:pos x="T2" y="T3"/>
                    </a:cxn>
                    <a:cxn ang="0">
                      <a:pos x="T4" y="T5"/>
                    </a:cxn>
                    <a:cxn ang="0">
                      <a:pos x="T6" y="T7"/>
                    </a:cxn>
                  </a:cxnLst>
                  <a:rect l="0" t="0" r="r" b="b"/>
                  <a:pathLst>
                    <a:path w="45" h="44">
                      <a:moveTo>
                        <a:pt x="0" y="15"/>
                      </a:moveTo>
                      <a:cubicBezTo>
                        <a:pt x="0" y="15"/>
                        <a:pt x="10" y="0"/>
                        <a:pt x="23" y="4"/>
                      </a:cubicBezTo>
                      <a:cubicBezTo>
                        <a:pt x="37" y="8"/>
                        <a:pt x="45" y="19"/>
                        <a:pt x="45" y="19"/>
                      </a:cubicBezTo>
                      <a:cubicBezTo>
                        <a:pt x="45" y="19"/>
                        <a:pt x="15" y="44"/>
                        <a:pt x="0" y="15"/>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253" name="Freeform: Shape 106"/>
                <p:cNvSpPr>
                  <a:spLocks/>
                </p:cNvSpPr>
                <p:nvPr/>
              </p:nvSpPr>
              <p:spPr bwMode="auto">
                <a:xfrm>
                  <a:off x="4208154" y="2327621"/>
                  <a:ext cx="61263" cy="49154"/>
                </a:xfrm>
                <a:custGeom>
                  <a:avLst/>
                  <a:gdLst>
                    <a:gd name="T0" fmla="*/ 0 w 45"/>
                    <a:gd name="T1" fmla="*/ 14 h 44"/>
                    <a:gd name="T2" fmla="*/ 23 w 45"/>
                    <a:gd name="T3" fmla="*/ 4 h 44"/>
                    <a:gd name="T4" fmla="*/ 45 w 45"/>
                    <a:gd name="T5" fmla="*/ 19 h 44"/>
                    <a:gd name="T6" fmla="*/ 0 w 45"/>
                    <a:gd name="T7" fmla="*/ 14 h 44"/>
                  </a:gdLst>
                  <a:ahLst/>
                  <a:cxnLst>
                    <a:cxn ang="0">
                      <a:pos x="T0" y="T1"/>
                    </a:cxn>
                    <a:cxn ang="0">
                      <a:pos x="T2" y="T3"/>
                    </a:cxn>
                    <a:cxn ang="0">
                      <a:pos x="T4" y="T5"/>
                    </a:cxn>
                    <a:cxn ang="0">
                      <a:pos x="T6" y="T7"/>
                    </a:cxn>
                  </a:cxnLst>
                  <a:rect l="0" t="0" r="r" b="b"/>
                  <a:pathLst>
                    <a:path w="45" h="44">
                      <a:moveTo>
                        <a:pt x="0" y="14"/>
                      </a:moveTo>
                      <a:cubicBezTo>
                        <a:pt x="0" y="14"/>
                        <a:pt x="10" y="0"/>
                        <a:pt x="23" y="4"/>
                      </a:cubicBezTo>
                      <a:cubicBezTo>
                        <a:pt x="37" y="7"/>
                        <a:pt x="45" y="19"/>
                        <a:pt x="45" y="19"/>
                      </a:cubicBezTo>
                      <a:cubicBezTo>
                        <a:pt x="45" y="19"/>
                        <a:pt x="15" y="44"/>
                        <a:pt x="0" y="14"/>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grpSp>
          <p:sp>
            <p:nvSpPr>
              <p:cNvPr id="186" name="Rectangle 251"/>
              <p:cNvSpPr/>
              <p:nvPr/>
            </p:nvSpPr>
            <p:spPr>
              <a:xfrm>
                <a:off x="2812003" y="3139062"/>
                <a:ext cx="1559409" cy="2962385"/>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endParaRPr dirty="0">
                  <a:cs typeface="+mn-ea"/>
                  <a:sym typeface="+mn-lt"/>
                </a:endParaRPr>
              </a:p>
            </p:txBody>
          </p:sp>
          <p:sp>
            <p:nvSpPr>
              <p:cNvPr id="187" name="Oval 252"/>
              <p:cNvSpPr/>
              <p:nvPr/>
            </p:nvSpPr>
            <p:spPr>
              <a:xfrm>
                <a:off x="2821324" y="2425840"/>
                <a:ext cx="1558114" cy="1332138"/>
              </a:xfrm>
              <a:prstGeom prst="ellipse">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endParaRPr dirty="0">
                  <a:cs typeface="+mn-ea"/>
                  <a:sym typeface="+mn-lt"/>
                </a:endParaRPr>
              </a:p>
            </p:txBody>
          </p:sp>
        </p:grpSp>
        <p:sp>
          <p:nvSpPr>
            <p:cNvPr id="10" name="Rectangle 253"/>
            <p:cNvSpPr/>
            <p:nvPr/>
          </p:nvSpPr>
          <p:spPr>
            <a:xfrm>
              <a:off x="2475520" y="1821214"/>
              <a:ext cx="459501" cy="761747"/>
            </a:xfrm>
            <a:prstGeom prst="rect">
              <a:avLst/>
            </a:prstGeom>
          </p:spPr>
          <p:txBody>
            <a:bodyPr wrap="none">
              <a:normAutofit fontScale="85000" lnSpcReduction="20000"/>
            </a:bodyPr>
            <a:lstStyle/>
            <a:p>
              <a:pPr algn="ctr"/>
              <a:r>
                <a:rPr lang="en-US" sz="6000" dirty="0">
                  <a:solidFill>
                    <a:schemeClr val="bg1"/>
                  </a:solidFill>
                  <a:latin typeface="+mn-lt"/>
                  <a:ea typeface="+mn-ea"/>
                  <a:cs typeface="+mn-ea"/>
                  <a:sym typeface="+mn-lt"/>
                </a:rPr>
                <a:t>2</a:t>
              </a:r>
            </a:p>
          </p:txBody>
        </p:sp>
        <p:sp>
          <p:nvSpPr>
            <p:cNvPr id="38" name="Rectangle 330"/>
            <p:cNvSpPr/>
            <p:nvPr/>
          </p:nvSpPr>
          <p:spPr>
            <a:xfrm>
              <a:off x="2201943" y="2929012"/>
              <a:ext cx="1073248" cy="1527638"/>
            </a:xfrm>
            <a:prstGeom prst="rect">
              <a:avLst/>
            </a:prstGeom>
          </p:spPr>
          <p:txBody>
            <a:bodyPr wrap="square">
              <a:normAutofit/>
            </a:bodyPr>
            <a:lstStyle/>
            <a:p>
              <a:pPr lvl="0"/>
              <a:r>
                <a:rPr lang="en-US" altLang="zh-CN" sz="1200" b="1" i="1" dirty="0">
                  <a:solidFill>
                    <a:srgbClr val="FFFF00"/>
                  </a:solidFill>
                </a:rPr>
                <a:t>List and explain key technologies in detail</a:t>
              </a:r>
              <a:endParaRPr lang="zh-CN" altLang="zh-CN" sz="1200" dirty="0">
                <a:solidFill>
                  <a:srgbClr val="FFFF00"/>
                </a:solidFill>
              </a:endParaRPr>
            </a:p>
          </p:txBody>
        </p:sp>
      </p:grpSp>
      <p:grpSp>
        <p:nvGrpSpPr>
          <p:cNvPr id="289" name="组合 288"/>
          <p:cNvGrpSpPr/>
          <p:nvPr/>
        </p:nvGrpSpPr>
        <p:grpSpPr>
          <a:xfrm>
            <a:off x="3278168" y="1386414"/>
            <a:ext cx="1178553" cy="3201065"/>
            <a:chOff x="3278168" y="1386414"/>
            <a:chExt cx="1178553" cy="3201065"/>
          </a:xfrm>
        </p:grpSpPr>
        <p:grpSp>
          <p:nvGrpSpPr>
            <p:cNvPr id="11" name="Group 280"/>
            <p:cNvGrpSpPr/>
            <p:nvPr/>
          </p:nvGrpSpPr>
          <p:grpSpPr>
            <a:xfrm>
              <a:off x="3278168" y="1386414"/>
              <a:ext cx="1178553" cy="3201065"/>
              <a:chOff x="4370891" y="1848552"/>
              <a:chExt cx="1571404" cy="4268086"/>
            </a:xfrm>
          </p:grpSpPr>
          <p:grpSp>
            <p:nvGrpSpPr>
              <p:cNvPr id="149" name="Group 255"/>
              <p:cNvGrpSpPr/>
              <p:nvPr/>
            </p:nvGrpSpPr>
            <p:grpSpPr>
              <a:xfrm>
                <a:off x="4490668" y="1848552"/>
                <a:ext cx="1251662" cy="1198340"/>
                <a:chOff x="4490668" y="1848552"/>
                <a:chExt cx="1251662" cy="1198340"/>
              </a:xfrm>
            </p:grpSpPr>
            <p:sp>
              <p:nvSpPr>
                <p:cNvPr id="152" name="Freeform: Shape 108"/>
                <p:cNvSpPr>
                  <a:spLocks/>
                </p:cNvSpPr>
                <p:nvPr/>
              </p:nvSpPr>
              <p:spPr bwMode="auto">
                <a:xfrm>
                  <a:off x="4882683" y="2347995"/>
                  <a:ext cx="469622" cy="698897"/>
                </a:xfrm>
                <a:custGeom>
                  <a:avLst/>
                  <a:gdLst>
                    <a:gd name="T0" fmla="*/ 130 w 164"/>
                    <a:gd name="T1" fmla="*/ 299 h 299"/>
                    <a:gd name="T2" fmla="*/ 123 w 164"/>
                    <a:gd name="T3" fmla="*/ 132 h 299"/>
                    <a:gd name="T4" fmla="*/ 161 w 164"/>
                    <a:gd name="T5" fmla="*/ 47 h 299"/>
                    <a:gd name="T6" fmla="*/ 143 w 164"/>
                    <a:gd name="T7" fmla="*/ 51 h 299"/>
                    <a:gd name="T8" fmla="*/ 108 w 164"/>
                    <a:gd name="T9" fmla="*/ 75 h 299"/>
                    <a:gd name="T10" fmla="*/ 80 w 164"/>
                    <a:gd name="T11" fmla="*/ 6 h 299"/>
                    <a:gd name="T12" fmla="*/ 77 w 164"/>
                    <a:gd name="T13" fmla="*/ 51 h 299"/>
                    <a:gd name="T14" fmla="*/ 48 w 164"/>
                    <a:gd name="T15" fmla="*/ 33 h 299"/>
                    <a:gd name="T16" fmla="*/ 27 w 164"/>
                    <a:gd name="T17" fmla="*/ 16 h 299"/>
                    <a:gd name="T18" fmla="*/ 52 w 164"/>
                    <a:gd name="T19" fmla="*/ 74 h 299"/>
                    <a:gd name="T20" fmla="*/ 10 w 164"/>
                    <a:gd name="T21" fmla="*/ 35 h 299"/>
                    <a:gd name="T22" fmla="*/ 9 w 164"/>
                    <a:gd name="T23" fmla="*/ 53 h 299"/>
                    <a:gd name="T24" fmla="*/ 43 w 164"/>
                    <a:gd name="T25" fmla="*/ 93 h 299"/>
                    <a:gd name="T26" fmla="*/ 10 w 164"/>
                    <a:gd name="T27" fmla="*/ 75 h 299"/>
                    <a:gd name="T28" fmla="*/ 20 w 164"/>
                    <a:gd name="T29" fmla="*/ 97 h 299"/>
                    <a:gd name="T30" fmla="*/ 71 w 164"/>
                    <a:gd name="T31" fmla="*/ 161 h 299"/>
                    <a:gd name="T32" fmla="*/ 62 w 164"/>
                    <a:gd name="T33" fmla="*/ 299 h 2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4" h="299">
                      <a:moveTo>
                        <a:pt x="130" y="299"/>
                      </a:moveTo>
                      <a:cubicBezTo>
                        <a:pt x="130" y="299"/>
                        <a:pt x="107" y="195"/>
                        <a:pt x="123" y="132"/>
                      </a:cubicBezTo>
                      <a:cubicBezTo>
                        <a:pt x="139" y="70"/>
                        <a:pt x="164" y="57"/>
                        <a:pt x="161" y="47"/>
                      </a:cubicBezTo>
                      <a:cubicBezTo>
                        <a:pt x="159" y="38"/>
                        <a:pt x="147" y="42"/>
                        <a:pt x="143" y="51"/>
                      </a:cubicBezTo>
                      <a:cubicBezTo>
                        <a:pt x="139" y="60"/>
                        <a:pt x="123" y="78"/>
                        <a:pt x="108" y="75"/>
                      </a:cubicBezTo>
                      <a:cubicBezTo>
                        <a:pt x="94" y="72"/>
                        <a:pt x="91" y="12"/>
                        <a:pt x="80" y="6"/>
                      </a:cubicBezTo>
                      <a:cubicBezTo>
                        <a:pt x="70" y="0"/>
                        <a:pt x="73" y="27"/>
                        <a:pt x="77" y="51"/>
                      </a:cubicBezTo>
                      <a:cubicBezTo>
                        <a:pt x="81" y="75"/>
                        <a:pt x="60" y="62"/>
                        <a:pt x="48" y="33"/>
                      </a:cubicBezTo>
                      <a:cubicBezTo>
                        <a:pt x="36" y="4"/>
                        <a:pt x="28" y="12"/>
                        <a:pt x="27" y="16"/>
                      </a:cubicBezTo>
                      <a:cubicBezTo>
                        <a:pt x="25" y="20"/>
                        <a:pt x="54" y="72"/>
                        <a:pt x="52" y="74"/>
                      </a:cubicBezTo>
                      <a:cubicBezTo>
                        <a:pt x="49" y="77"/>
                        <a:pt x="13" y="34"/>
                        <a:pt x="10" y="35"/>
                      </a:cubicBezTo>
                      <a:cubicBezTo>
                        <a:pt x="6" y="36"/>
                        <a:pt x="0" y="39"/>
                        <a:pt x="9" y="53"/>
                      </a:cubicBezTo>
                      <a:cubicBezTo>
                        <a:pt x="17" y="66"/>
                        <a:pt x="44" y="89"/>
                        <a:pt x="43" y="93"/>
                      </a:cubicBezTo>
                      <a:cubicBezTo>
                        <a:pt x="41" y="97"/>
                        <a:pt x="18" y="76"/>
                        <a:pt x="10" y="75"/>
                      </a:cubicBezTo>
                      <a:cubicBezTo>
                        <a:pt x="2" y="75"/>
                        <a:pt x="5" y="86"/>
                        <a:pt x="20" y="97"/>
                      </a:cubicBezTo>
                      <a:cubicBezTo>
                        <a:pt x="34" y="108"/>
                        <a:pt x="71" y="121"/>
                        <a:pt x="71" y="161"/>
                      </a:cubicBezTo>
                      <a:cubicBezTo>
                        <a:pt x="72" y="201"/>
                        <a:pt x="62" y="299"/>
                        <a:pt x="62" y="299"/>
                      </a:cubicBezTo>
                    </a:path>
                  </a:pathLst>
                </a:custGeom>
                <a:solidFill>
                  <a:schemeClr val="accent6">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53" name="Freeform: Shape 109"/>
                <p:cNvSpPr>
                  <a:spLocks/>
                </p:cNvSpPr>
                <p:nvPr/>
              </p:nvSpPr>
              <p:spPr bwMode="auto">
                <a:xfrm>
                  <a:off x="5000088" y="2130705"/>
                  <a:ext cx="208943" cy="202697"/>
                </a:xfrm>
                <a:custGeom>
                  <a:avLst/>
                  <a:gdLst>
                    <a:gd name="T0" fmla="*/ 32 w 73"/>
                    <a:gd name="T1" fmla="*/ 87 h 87"/>
                    <a:gd name="T2" fmla="*/ 1 w 73"/>
                    <a:gd name="T3" fmla="*/ 50 h 87"/>
                    <a:gd name="T4" fmla="*/ 14 w 73"/>
                    <a:gd name="T5" fmla="*/ 0 h 87"/>
                    <a:gd name="T6" fmla="*/ 32 w 73"/>
                    <a:gd name="T7" fmla="*/ 87 h 87"/>
                  </a:gdLst>
                  <a:ahLst/>
                  <a:cxnLst>
                    <a:cxn ang="0">
                      <a:pos x="T0" y="T1"/>
                    </a:cxn>
                    <a:cxn ang="0">
                      <a:pos x="T2" y="T3"/>
                    </a:cxn>
                    <a:cxn ang="0">
                      <a:pos x="T4" y="T5"/>
                    </a:cxn>
                    <a:cxn ang="0">
                      <a:pos x="T6" y="T7"/>
                    </a:cxn>
                  </a:cxnLst>
                  <a:rect l="0" t="0" r="r" b="b"/>
                  <a:pathLst>
                    <a:path w="73" h="87">
                      <a:moveTo>
                        <a:pt x="32" y="87"/>
                      </a:moveTo>
                      <a:cubicBezTo>
                        <a:pt x="32" y="87"/>
                        <a:pt x="3" y="78"/>
                        <a:pt x="1" y="50"/>
                      </a:cubicBezTo>
                      <a:cubicBezTo>
                        <a:pt x="0" y="23"/>
                        <a:pt x="14" y="0"/>
                        <a:pt x="14" y="0"/>
                      </a:cubicBezTo>
                      <a:cubicBezTo>
                        <a:pt x="14" y="0"/>
                        <a:pt x="73" y="39"/>
                        <a:pt x="32" y="87"/>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54" name="Freeform: Shape 110"/>
                <p:cNvSpPr>
                  <a:spLocks/>
                </p:cNvSpPr>
                <p:nvPr/>
              </p:nvSpPr>
              <p:spPr bwMode="auto">
                <a:xfrm>
                  <a:off x="4832935" y="2203675"/>
                  <a:ext cx="167154" cy="142698"/>
                </a:xfrm>
                <a:custGeom>
                  <a:avLst/>
                  <a:gdLst>
                    <a:gd name="T0" fmla="*/ 38 w 58"/>
                    <a:gd name="T1" fmla="*/ 61 h 61"/>
                    <a:gd name="T2" fmla="*/ 7 w 58"/>
                    <a:gd name="T3" fmla="*/ 41 h 61"/>
                    <a:gd name="T4" fmla="*/ 5 w 58"/>
                    <a:gd name="T5" fmla="*/ 0 h 61"/>
                    <a:gd name="T6" fmla="*/ 38 w 58"/>
                    <a:gd name="T7" fmla="*/ 61 h 61"/>
                  </a:gdLst>
                  <a:ahLst/>
                  <a:cxnLst>
                    <a:cxn ang="0">
                      <a:pos x="T0" y="T1"/>
                    </a:cxn>
                    <a:cxn ang="0">
                      <a:pos x="T2" y="T3"/>
                    </a:cxn>
                    <a:cxn ang="0">
                      <a:pos x="T4" y="T5"/>
                    </a:cxn>
                    <a:cxn ang="0">
                      <a:pos x="T6" y="T7"/>
                    </a:cxn>
                  </a:cxnLst>
                  <a:rect l="0" t="0" r="r" b="b"/>
                  <a:pathLst>
                    <a:path w="58" h="61">
                      <a:moveTo>
                        <a:pt x="38" y="61"/>
                      </a:moveTo>
                      <a:cubicBezTo>
                        <a:pt x="38" y="61"/>
                        <a:pt x="14" y="61"/>
                        <a:pt x="7" y="41"/>
                      </a:cubicBezTo>
                      <a:cubicBezTo>
                        <a:pt x="0" y="20"/>
                        <a:pt x="5" y="0"/>
                        <a:pt x="5" y="0"/>
                      </a:cubicBezTo>
                      <a:cubicBezTo>
                        <a:pt x="5" y="0"/>
                        <a:pt x="58" y="17"/>
                        <a:pt x="38" y="6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55" name="Freeform: Shape 111"/>
                <p:cNvSpPr>
                  <a:spLocks/>
                </p:cNvSpPr>
                <p:nvPr/>
              </p:nvSpPr>
              <p:spPr bwMode="auto">
                <a:xfrm>
                  <a:off x="5137394" y="2056113"/>
                  <a:ext cx="177104" cy="158914"/>
                </a:xfrm>
                <a:custGeom>
                  <a:avLst/>
                  <a:gdLst>
                    <a:gd name="T0" fmla="*/ 17 w 62"/>
                    <a:gd name="T1" fmla="*/ 68 h 68"/>
                    <a:gd name="T2" fmla="*/ 9 w 62"/>
                    <a:gd name="T3" fmla="*/ 31 h 68"/>
                    <a:gd name="T4" fmla="*/ 36 w 62"/>
                    <a:gd name="T5" fmla="*/ 0 h 68"/>
                    <a:gd name="T6" fmla="*/ 17 w 62"/>
                    <a:gd name="T7" fmla="*/ 68 h 68"/>
                  </a:gdLst>
                  <a:ahLst/>
                  <a:cxnLst>
                    <a:cxn ang="0">
                      <a:pos x="T0" y="T1"/>
                    </a:cxn>
                    <a:cxn ang="0">
                      <a:pos x="T2" y="T3"/>
                    </a:cxn>
                    <a:cxn ang="0">
                      <a:pos x="T4" y="T5"/>
                    </a:cxn>
                    <a:cxn ang="0">
                      <a:pos x="T6" y="T7"/>
                    </a:cxn>
                  </a:cxnLst>
                  <a:rect l="0" t="0" r="r" b="b"/>
                  <a:pathLst>
                    <a:path w="62" h="68">
                      <a:moveTo>
                        <a:pt x="17" y="68"/>
                      </a:moveTo>
                      <a:cubicBezTo>
                        <a:pt x="17" y="68"/>
                        <a:pt x="0" y="51"/>
                        <a:pt x="9" y="31"/>
                      </a:cubicBezTo>
                      <a:cubicBezTo>
                        <a:pt x="18" y="11"/>
                        <a:pt x="36" y="0"/>
                        <a:pt x="36" y="0"/>
                      </a:cubicBezTo>
                      <a:cubicBezTo>
                        <a:pt x="36" y="0"/>
                        <a:pt x="62" y="50"/>
                        <a:pt x="17" y="6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56" name="Freeform: Shape 112"/>
                <p:cNvSpPr>
                  <a:spLocks/>
                </p:cNvSpPr>
                <p:nvPr/>
              </p:nvSpPr>
              <p:spPr bwMode="auto">
                <a:xfrm>
                  <a:off x="4765277" y="2325293"/>
                  <a:ext cx="131335" cy="108646"/>
                </a:xfrm>
                <a:custGeom>
                  <a:avLst/>
                  <a:gdLst>
                    <a:gd name="T0" fmla="*/ 42 w 46"/>
                    <a:gd name="T1" fmla="*/ 41 h 47"/>
                    <a:gd name="T2" fmla="*/ 12 w 46"/>
                    <a:gd name="T3" fmla="*/ 32 h 47"/>
                    <a:gd name="T4" fmla="*/ 0 w 46"/>
                    <a:gd name="T5" fmla="*/ 0 h 47"/>
                    <a:gd name="T6" fmla="*/ 42 w 46"/>
                    <a:gd name="T7" fmla="*/ 41 h 47"/>
                  </a:gdLst>
                  <a:ahLst/>
                  <a:cxnLst>
                    <a:cxn ang="0">
                      <a:pos x="T0" y="T1"/>
                    </a:cxn>
                    <a:cxn ang="0">
                      <a:pos x="T2" y="T3"/>
                    </a:cxn>
                    <a:cxn ang="0">
                      <a:pos x="T4" y="T5"/>
                    </a:cxn>
                    <a:cxn ang="0">
                      <a:pos x="T6" y="T7"/>
                    </a:cxn>
                  </a:cxnLst>
                  <a:rect l="0" t="0" r="r" b="b"/>
                  <a:pathLst>
                    <a:path w="46" h="47">
                      <a:moveTo>
                        <a:pt x="42" y="41"/>
                      </a:moveTo>
                      <a:cubicBezTo>
                        <a:pt x="42" y="41"/>
                        <a:pt x="23" y="47"/>
                        <a:pt x="12" y="32"/>
                      </a:cubicBezTo>
                      <a:cubicBezTo>
                        <a:pt x="1" y="18"/>
                        <a:pt x="0" y="0"/>
                        <a:pt x="0" y="0"/>
                      </a:cubicBezTo>
                      <a:cubicBezTo>
                        <a:pt x="0" y="0"/>
                        <a:pt x="46" y="1"/>
                        <a:pt x="42" y="4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57" name="Freeform: Shape 113"/>
                <p:cNvSpPr>
                  <a:spLocks/>
                </p:cNvSpPr>
                <p:nvPr/>
              </p:nvSpPr>
              <p:spPr bwMode="auto">
                <a:xfrm>
                  <a:off x="4727469" y="2433938"/>
                  <a:ext cx="161184" cy="119996"/>
                </a:xfrm>
                <a:custGeom>
                  <a:avLst/>
                  <a:gdLst>
                    <a:gd name="T0" fmla="*/ 56 w 56"/>
                    <a:gd name="T1" fmla="*/ 38 h 51"/>
                    <a:gd name="T2" fmla="*/ 25 w 56"/>
                    <a:gd name="T3" fmla="*/ 44 h 51"/>
                    <a:gd name="T4" fmla="*/ 0 w 56"/>
                    <a:gd name="T5" fmla="*/ 20 h 51"/>
                    <a:gd name="T6" fmla="*/ 56 w 56"/>
                    <a:gd name="T7" fmla="*/ 38 h 51"/>
                  </a:gdLst>
                  <a:ahLst/>
                  <a:cxnLst>
                    <a:cxn ang="0">
                      <a:pos x="T0" y="T1"/>
                    </a:cxn>
                    <a:cxn ang="0">
                      <a:pos x="T2" y="T3"/>
                    </a:cxn>
                    <a:cxn ang="0">
                      <a:pos x="T4" y="T5"/>
                    </a:cxn>
                    <a:cxn ang="0">
                      <a:pos x="T6" y="T7"/>
                    </a:cxn>
                  </a:cxnLst>
                  <a:rect l="0" t="0" r="r" b="b"/>
                  <a:pathLst>
                    <a:path w="56" h="51">
                      <a:moveTo>
                        <a:pt x="56" y="38"/>
                      </a:moveTo>
                      <a:cubicBezTo>
                        <a:pt x="56" y="38"/>
                        <a:pt x="42" y="51"/>
                        <a:pt x="25" y="44"/>
                      </a:cubicBezTo>
                      <a:cubicBezTo>
                        <a:pt x="9" y="36"/>
                        <a:pt x="0" y="20"/>
                        <a:pt x="0" y="20"/>
                      </a:cubicBezTo>
                      <a:cubicBezTo>
                        <a:pt x="0" y="20"/>
                        <a:pt x="42" y="0"/>
                        <a:pt x="56" y="3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58" name="Freeform: Shape 114"/>
                <p:cNvSpPr>
                  <a:spLocks/>
                </p:cNvSpPr>
                <p:nvPr/>
              </p:nvSpPr>
              <p:spPr bwMode="auto">
                <a:xfrm>
                  <a:off x="4761297" y="2544205"/>
                  <a:ext cx="159194" cy="111889"/>
                </a:xfrm>
                <a:custGeom>
                  <a:avLst/>
                  <a:gdLst>
                    <a:gd name="T0" fmla="*/ 55 w 55"/>
                    <a:gd name="T1" fmla="*/ 21 h 48"/>
                    <a:gd name="T2" fmla="*/ 34 w 55"/>
                    <a:gd name="T3" fmla="*/ 44 h 48"/>
                    <a:gd name="T4" fmla="*/ 0 w 55"/>
                    <a:gd name="T5" fmla="*/ 41 h 48"/>
                    <a:gd name="T6" fmla="*/ 55 w 55"/>
                    <a:gd name="T7" fmla="*/ 21 h 48"/>
                  </a:gdLst>
                  <a:ahLst/>
                  <a:cxnLst>
                    <a:cxn ang="0">
                      <a:pos x="T0" y="T1"/>
                    </a:cxn>
                    <a:cxn ang="0">
                      <a:pos x="T2" y="T3"/>
                    </a:cxn>
                    <a:cxn ang="0">
                      <a:pos x="T4" y="T5"/>
                    </a:cxn>
                    <a:cxn ang="0">
                      <a:pos x="T6" y="T7"/>
                    </a:cxn>
                  </a:cxnLst>
                  <a:rect l="0" t="0" r="r" b="b"/>
                  <a:pathLst>
                    <a:path w="55" h="48">
                      <a:moveTo>
                        <a:pt x="55" y="21"/>
                      </a:moveTo>
                      <a:cubicBezTo>
                        <a:pt x="55" y="21"/>
                        <a:pt x="52" y="41"/>
                        <a:pt x="34" y="44"/>
                      </a:cubicBezTo>
                      <a:cubicBezTo>
                        <a:pt x="17" y="48"/>
                        <a:pt x="0" y="41"/>
                        <a:pt x="0" y="41"/>
                      </a:cubicBezTo>
                      <a:cubicBezTo>
                        <a:pt x="0" y="41"/>
                        <a:pt x="20" y="0"/>
                        <a:pt x="55" y="2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59" name="Freeform: Shape 115"/>
                <p:cNvSpPr>
                  <a:spLocks/>
                </p:cNvSpPr>
                <p:nvPr/>
              </p:nvSpPr>
              <p:spPr bwMode="auto">
                <a:xfrm>
                  <a:off x="4622003" y="2505287"/>
                  <a:ext cx="161184" cy="113510"/>
                </a:xfrm>
                <a:custGeom>
                  <a:avLst/>
                  <a:gdLst>
                    <a:gd name="T0" fmla="*/ 56 w 56"/>
                    <a:gd name="T1" fmla="*/ 24 h 49"/>
                    <a:gd name="T2" fmla="*/ 34 w 56"/>
                    <a:gd name="T3" fmla="*/ 46 h 49"/>
                    <a:gd name="T4" fmla="*/ 0 w 56"/>
                    <a:gd name="T5" fmla="*/ 41 h 49"/>
                    <a:gd name="T6" fmla="*/ 56 w 56"/>
                    <a:gd name="T7" fmla="*/ 24 h 49"/>
                  </a:gdLst>
                  <a:ahLst/>
                  <a:cxnLst>
                    <a:cxn ang="0">
                      <a:pos x="T0" y="T1"/>
                    </a:cxn>
                    <a:cxn ang="0">
                      <a:pos x="T2" y="T3"/>
                    </a:cxn>
                    <a:cxn ang="0">
                      <a:pos x="T4" y="T5"/>
                    </a:cxn>
                    <a:cxn ang="0">
                      <a:pos x="T6" y="T7"/>
                    </a:cxn>
                  </a:cxnLst>
                  <a:rect l="0" t="0" r="r" b="b"/>
                  <a:pathLst>
                    <a:path w="56" h="49">
                      <a:moveTo>
                        <a:pt x="56" y="24"/>
                      </a:moveTo>
                      <a:cubicBezTo>
                        <a:pt x="56" y="24"/>
                        <a:pt x="52" y="43"/>
                        <a:pt x="34" y="46"/>
                      </a:cubicBezTo>
                      <a:cubicBezTo>
                        <a:pt x="16" y="49"/>
                        <a:pt x="0" y="41"/>
                        <a:pt x="0" y="41"/>
                      </a:cubicBezTo>
                      <a:cubicBezTo>
                        <a:pt x="0" y="41"/>
                        <a:pt x="22" y="0"/>
                        <a:pt x="56" y="24"/>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60" name="Freeform: Shape 116"/>
                <p:cNvSpPr>
                  <a:spLocks/>
                </p:cNvSpPr>
                <p:nvPr/>
              </p:nvSpPr>
              <p:spPr bwMode="auto">
                <a:xfrm>
                  <a:off x="4635933" y="2341509"/>
                  <a:ext cx="161184" cy="121618"/>
                </a:xfrm>
                <a:custGeom>
                  <a:avLst/>
                  <a:gdLst>
                    <a:gd name="T0" fmla="*/ 56 w 56"/>
                    <a:gd name="T1" fmla="*/ 38 h 52"/>
                    <a:gd name="T2" fmla="*/ 25 w 56"/>
                    <a:gd name="T3" fmla="*/ 44 h 52"/>
                    <a:gd name="T4" fmla="*/ 0 w 56"/>
                    <a:gd name="T5" fmla="*/ 22 h 52"/>
                    <a:gd name="T6" fmla="*/ 56 w 56"/>
                    <a:gd name="T7" fmla="*/ 38 h 52"/>
                  </a:gdLst>
                  <a:ahLst/>
                  <a:cxnLst>
                    <a:cxn ang="0">
                      <a:pos x="T0" y="T1"/>
                    </a:cxn>
                    <a:cxn ang="0">
                      <a:pos x="T2" y="T3"/>
                    </a:cxn>
                    <a:cxn ang="0">
                      <a:pos x="T4" y="T5"/>
                    </a:cxn>
                    <a:cxn ang="0">
                      <a:pos x="T6" y="T7"/>
                    </a:cxn>
                  </a:cxnLst>
                  <a:rect l="0" t="0" r="r" b="b"/>
                  <a:pathLst>
                    <a:path w="56" h="52">
                      <a:moveTo>
                        <a:pt x="56" y="38"/>
                      </a:moveTo>
                      <a:cubicBezTo>
                        <a:pt x="56" y="38"/>
                        <a:pt x="42" y="52"/>
                        <a:pt x="25" y="44"/>
                      </a:cubicBezTo>
                      <a:cubicBezTo>
                        <a:pt x="9" y="37"/>
                        <a:pt x="0" y="22"/>
                        <a:pt x="0" y="22"/>
                      </a:cubicBezTo>
                      <a:cubicBezTo>
                        <a:pt x="0" y="22"/>
                        <a:pt x="40" y="0"/>
                        <a:pt x="56" y="3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61" name="Freeform: Shape 117"/>
                <p:cNvSpPr>
                  <a:spLocks/>
                </p:cNvSpPr>
                <p:nvPr/>
              </p:nvSpPr>
              <p:spPr bwMode="auto">
                <a:xfrm>
                  <a:off x="4576235" y="2430695"/>
                  <a:ext cx="137305" cy="95673"/>
                </a:xfrm>
                <a:custGeom>
                  <a:avLst/>
                  <a:gdLst>
                    <a:gd name="T0" fmla="*/ 48 w 48"/>
                    <a:gd name="T1" fmla="*/ 26 h 41"/>
                    <a:gd name="T2" fmla="*/ 26 w 48"/>
                    <a:gd name="T3" fmla="*/ 39 h 41"/>
                    <a:gd name="T4" fmla="*/ 0 w 48"/>
                    <a:gd name="T5" fmla="*/ 28 h 41"/>
                    <a:gd name="T6" fmla="*/ 48 w 48"/>
                    <a:gd name="T7" fmla="*/ 26 h 41"/>
                  </a:gdLst>
                  <a:ahLst/>
                  <a:cxnLst>
                    <a:cxn ang="0">
                      <a:pos x="T0" y="T1"/>
                    </a:cxn>
                    <a:cxn ang="0">
                      <a:pos x="T2" y="T3"/>
                    </a:cxn>
                    <a:cxn ang="0">
                      <a:pos x="T4" y="T5"/>
                    </a:cxn>
                    <a:cxn ang="0">
                      <a:pos x="T6" y="T7"/>
                    </a:cxn>
                  </a:cxnLst>
                  <a:rect l="0" t="0" r="r" b="b"/>
                  <a:pathLst>
                    <a:path w="48" h="41">
                      <a:moveTo>
                        <a:pt x="48" y="26"/>
                      </a:moveTo>
                      <a:cubicBezTo>
                        <a:pt x="48" y="26"/>
                        <a:pt x="41" y="41"/>
                        <a:pt x="26" y="39"/>
                      </a:cubicBezTo>
                      <a:cubicBezTo>
                        <a:pt x="11" y="37"/>
                        <a:pt x="0" y="28"/>
                        <a:pt x="0" y="28"/>
                      </a:cubicBezTo>
                      <a:cubicBezTo>
                        <a:pt x="0" y="28"/>
                        <a:pt x="27" y="0"/>
                        <a:pt x="48" y="2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62" name="Freeform: Shape 118"/>
                <p:cNvSpPr>
                  <a:spLocks/>
                </p:cNvSpPr>
                <p:nvPr/>
              </p:nvSpPr>
              <p:spPr bwMode="auto">
                <a:xfrm>
                  <a:off x="4685680" y="2195568"/>
                  <a:ext cx="111436" cy="97294"/>
                </a:xfrm>
                <a:custGeom>
                  <a:avLst/>
                  <a:gdLst>
                    <a:gd name="T0" fmla="*/ 39 w 39"/>
                    <a:gd name="T1" fmla="*/ 34 h 41"/>
                    <a:gd name="T2" fmla="*/ 13 w 39"/>
                    <a:gd name="T3" fmla="*/ 30 h 41"/>
                    <a:gd name="T4" fmla="*/ 0 w 39"/>
                    <a:gd name="T5" fmla="*/ 6 h 41"/>
                    <a:gd name="T6" fmla="*/ 39 w 39"/>
                    <a:gd name="T7" fmla="*/ 34 h 41"/>
                  </a:gdLst>
                  <a:ahLst/>
                  <a:cxnLst>
                    <a:cxn ang="0">
                      <a:pos x="T0" y="T1"/>
                    </a:cxn>
                    <a:cxn ang="0">
                      <a:pos x="T2" y="T3"/>
                    </a:cxn>
                    <a:cxn ang="0">
                      <a:pos x="T4" y="T5"/>
                    </a:cxn>
                    <a:cxn ang="0">
                      <a:pos x="T6" y="T7"/>
                    </a:cxn>
                  </a:cxnLst>
                  <a:rect l="0" t="0" r="r" b="b"/>
                  <a:pathLst>
                    <a:path w="39" h="41">
                      <a:moveTo>
                        <a:pt x="39" y="34"/>
                      </a:moveTo>
                      <a:cubicBezTo>
                        <a:pt x="39" y="34"/>
                        <a:pt x="24" y="41"/>
                        <a:pt x="13" y="30"/>
                      </a:cubicBezTo>
                      <a:cubicBezTo>
                        <a:pt x="3" y="20"/>
                        <a:pt x="0" y="6"/>
                        <a:pt x="0" y="6"/>
                      </a:cubicBezTo>
                      <a:cubicBezTo>
                        <a:pt x="0" y="6"/>
                        <a:pt x="37" y="0"/>
                        <a:pt x="39" y="34"/>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63" name="Freeform: Shape 119"/>
                <p:cNvSpPr>
                  <a:spLocks/>
                </p:cNvSpPr>
                <p:nvPr/>
              </p:nvSpPr>
              <p:spPr bwMode="auto">
                <a:xfrm>
                  <a:off x="4582204" y="2130705"/>
                  <a:ext cx="87557" cy="74592"/>
                </a:xfrm>
                <a:custGeom>
                  <a:avLst/>
                  <a:gdLst>
                    <a:gd name="T0" fmla="*/ 31 w 31"/>
                    <a:gd name="T1" fmla="*/ 27 h 32"/>
                    <a:gd name="T2" fmla="*/ 11 w 31"/>
                    <a:gd name="T3" fmla="*/ 24 h 32"/>
                    <a:gd name="T4" fmla="*/ 0 w 31"/>
                    <a:gd name="T5" fmla="*/ 4 h 32"/>
                    <a:gd name="T6" fmla="*/ 31 w 31"/>
                    <a:gd name="T7" fmla="*/ 27 h 32"/>
                  </a:gdLst>
                  <a:ahLst/>
                  <a:cxnLst>
                    <a:cxn ang="0">
                      <a:pos x="T0" y="T1"/>
                    </a:cxn>
                    <a:cxn ang="0">
                      <a:pos x="T2" y="T3"/>
                    </a:cxn>
                    <a:cxn ang="0">
                      <a:pos x="T4" y="T5"/>
                    </a:cxn>
                    <a:cxn ang="0">
                      <a:pos x="T6" y="T7"/>
                    </a:cxn>
                  </a:cxnLst>
                  <a:rect l="0" t="0" r="r" b="b"/>
                  <a:pathLst>
                    <a:path w="31" h="32">
                      <a:moveTo>
                        <a:pt x="31" y="27"/>
                      </a:moveTo>
                      <a:cubicBezTo>
                        <a:pt x="31" y="27"/>
                        <a:pt x="19" y="32"/>
                        <a:pt x="11" y="24"/>
                      </a:cubicBezTo>
                      <a:cubicBezTo>
                        <a:pt x="2" y="16"/>
                        <a:pt x="0" y="4"/>
                        <a:pt x="0" y="4"/>
                      </a:cubicBezTo>
                      <a:cubicBezTo>
                        <a:pt x="0" y="4"/>
                        <a:pt x="30" y="0"/>
                        <a:pt x="31" y="27"/>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64" name="Freeform: Shape 120"/>
                <p:cNvSpPr>
                  <a:spLocks/>
                </p:cNvSpPr>
                <p:nvPr/>
              </p:nvSpPr>
              <p:spPr bwMode="auto">
                <a:xfrm>
                  <a:off x="4739409" y="2099895"/>
                  <a:ext cx="109446" cy="94051"/>
                </a:xfrm>
                <a:custGeom>
                  <a:avLst/>
                  <a:gdLst>
                    <a:gd name="T0" fmla="*/ 32 w 38"/>
                    <a:gd name="T1" fmla="*/ 36 h 40"/>
                    <a:gd name="T2" fmla="*/ 8 w 38"/>
                    <a:gd name="T3" fmla="*/ 27 h 40"/>
                    <a:gd name="T4" fmla="*/ 0 w 38"/>
                    <a:gd name="T5" fmla="*/ 0 h 40"/>
                    <a:gd name="T6" fmla="*/ 32 w 38"/>
                    <a:gd name="T7" fmla="*/ 36 h 40"/>
                  </a:gdLst>
                  <a:ahLst/>
                  <a:cxnLst>
                    <a:cxn ang="0">
                      <a:pos x="T0" y="T1"/>
                    </a:cxn>
                    <a:cxn ang="0">
                      <a:pos x="T2" y="T3"/>
                    </a:cxn>
                    <a:cxn ang="0">
                      <a:pos x="T4" y="T5"/>
                    </a:cxn>
                    <a:cxn ang="0">
                      <a:pos x="T6" y="T7"/>
                    </a:cxn>
                  </a:cxnLst>
                  <a:rect l="0" t="0" r="r" b="b"/>
                  <a:pathLst>
                    <a:path w="38" h="40">
                      <a:moveTo>
                        <a:pt x="32" y="36"/>
                      </a:moveTo>
                      <a:cubicBezTo>
                        <a:pt x="32" y="36"/>
                        <a:pt x="16" y="40"/>
                        <a:pt x="8" y="27"/>
                      </a:cubicBezTo>
                      <a:cubicBezTo>
                        <a:pt x="0" y="15"/>
                        <a:pt x="0" y="0"/>
                        <a:pt x="0" y="0"/>
                      </a:cubicBezTo>
                      <a:cubicBezTo>
                        <a:pt x="0" y="0"/>
                        <a:pt x="38" y="4"/>
                        <a:pt x="32" y="3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65" name="Freeform: Shape 121"/>
                <p:cNvSpPr>
                  <a:spLocks/>
                </p:cNvSpPr>
                <p:nvPr/>
              </p:nvSpPr>
              <p:spPr bwMode="auto">
                <a:xfrm>
                  <a:off x="4753338" y="1981521"/>
                  <a:ext cx="109446" cy="94051"/>
                </a:xfrm>
                <a:custGeom>
                  <a:avLst/>
                  <a:gdLst>
                    <a:gd name="T0" fmla="*/ 31 w 38"/>
                    <a:gd name="T1" fmla="*/ 36 h 40"/>
                    <a:gd name="T2" fmla="*/ 8 w 38"/>
                    <a:gd name="T3" fmla="*/ 27 h 40"/>
                    <a:gd name="T4" fmla="*/ 0 w 38"/>
                    <a:gd name="T5" fmla="*/ 0 h 40"/>
                    <a:gd name="T6" fmla="*/ 31 w 38"/>
                    <a:gd name="T7" fmla="*/ 36 h 40"/>
                  </a:gdLst>
                  <a:ahLst/>
                  <a:cxnLst>
                    <a:cxn ang="0">
                      <a:pos x="T0" y="T1"/>
                    </a:cxn>
                    <a:cxn ang="0">
                      <a:pos x="T2" y="T3"/>
                    </a:cxn>
                    <a:cxn ang="0">
                      <a:pos x="T4" y="T5"/>
                    </a:cxn>
                    <a:cxn ang="0">
                      <a:pos x="T6" y="T7"/>
                    </a:cxn>
                  </a:cxnLst>
                  <a:rect l="0" t="0" r="r" b="b"/>
                  <a:pathLst>
                    <a:path w="38" h="40">
                      <a:moveTo>
                        <a:pt x="31" y="36"/>
                      </a:moveTo>
                      <a:cubicBezTo>
                        <a:pt x="31" y="36"/>
                        <a:pt x="15" y="40"/>
                        <a:pt x="8" y="27"/>
                      </a:cubicBezTo>
                      <a:cubicBezTo>
                        <a:pt x="0" y="14"/>
                        <a:pt x="0" y="0"/>
                        <a:pt x="0" y="0"/>
                      </a:cubicBezTo>
                      <a:cubicBezTo>
                        <a:pt x="0" y="0"/>
                        <a:pt x="38" y="3"/>
                        <a:pt x="31" y="3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66" name="Freeform: Shape 122"/>
                <p:cNvSpPr>
                  <a:spLocks/>
                </p:cNvSpPr>
                <p:nvPr/>
              </p:nvSpPr>
              <p:spPr bwMode="auto">
                <a:xfrm>
                  <a:off x="5053817" y="1848552"/>
                  <a:ext cx="123375" cy="105402"/>
                </a:xfrm>
                <a:custGeom>
                  <a:avLst/>
                  <a:gdLst>
                    <a:gd name="T0" fmla="*/ 11 w 43"/>
                    <a:gd name="T1" fmla="*/ 45 h 45"/>
                    <a:gd name="T2" fmla="*/ 7 w 43"/>
                    <a:gd name="T3" fmla="*/ 20 h 45"/>
                    <a:gd name="T4" fmla="*/ 27 w 43"/>
                    <a:gd name="T5" fmla="*/ 0 h 45"/>
                    <a:gd name="T6" fmla="*/ 11 w 43"/>
                    <a:gd name="T7" fmla="*/ 45 h 45"/>
                  </a:gdLst>
                  <a:ahLst/>
                  <a:cxnLst>
                    <a:cxn ang="0">
                      <a:pos x="T0" y="T1"/>
                    </a:cxn>
                    <a:cxn ang="0">
                      <a:pos x="T2" y="T3"/>
                    </a:cxn>
                    <a:cxn ang="0">
                      <a:pos x="T4" y="T5"/>
                    </a:cxn>
                    <a:cxn ang="0">
                      <a:pos x="T6" y="T7"/>
                    </a:cxn>
                  </a:cxnLst>
                  <a:rect l="0" t="0" r="r" b="b"/>
                  <a:pathLst>
                    <a:path w="43" h="45">
                      <a:moveTo>
                        <a:pt x="11" y="45"/>
                      </a:moveTo>
                      <a:cubicBezTo>
                        <a:pt x="11" y="45"/>
                        <a:pt x="0" y="33"/>
                        <a:pt x="7" y="20"/>
                      </a:cubicBezTo>
                      <a:cubicBezTo>
                        <a:pt x="14" y="7"/>
                        <a:pt x="27" y="0"/>
                        <a:pt x="27" y="0"/>
                      </a:cubicBezTo>
                      <a:cubicBezTo>
                        <a:pt x="27" y="0"/>
                        <a:pt x="43" y="34"/>
                        <a:pt x="11" y="45"/>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67" name="Freeform: Shape 123"/>
                <p:cNvSpPr>
                  <a:spLocks/>
                </p:cNvSpPr>
                <p:nvPr/>
              </p:nvSpPr>
              <p:spPr bwMode="auto">
                <a:xfrm>
                  <a:off x="5475680" y="2104760"/>
                  <a:ext cx="101487" cy="79457"/>
                </a:xfrm>
                <a:custGeom>
                  <a:avLst/>
                  <a:gdLst>
                    <a:gd name="T0" fmla="*/ 3 w 35"/>
                    <a:gd name="T1" fmla="*/ 29 h 34"/>
                    <a:gd name="T2" fmla="*/ 11 w 35"/>
                    <a:gd name="T3" fmla="*/ 8 h 34"/>
                    <a:gd name="T4" fmla="*/ 35 w 35"/>
                    <a:gd name="T5" fmla="*/ 0 h 34"/>
                    <a:gd name="T6" fmla="*/ 3 w 35"/>
                    <a:gd name="T7" fmla="*/ 29 h 34"/>
                  </a:gdLst>
                  <a:ahLst/>
                  <a:cxnLst>
                    <a:cxn ang="0">
                      <a:pos x="T0" y="T1"/>
                    </a:cxn>
                    <a:cxn ang="0">
                      <a:pos x="T2" y="T3"/>
                    </a:cxn>
                    <a:cxn ang="0">
                      <a:pos x="T4" y="T5"/>
                    </a:cxn>
                    <a:cxn ang="0">
                      <a:pos x="T6" y="T7"/>
                    </a:cxn>
                  </a:cxnLst>
                  <a:rect l="0" t="0" r="r" b="b"/>
                  <a:pathLst>
                    <a:path w="35" h="34">
                      <a:moveTo>
                        <a:pt x="3" y="29"/>
                      </a:moveTo>
                      <a:cubicBezTo>
                        <a:pt x="3" y="29"/>
                        <a:pt x="0" y="15"/>
                        <a:pt x="11" y="8"/>
                      </a:cubicBezTo>
                      <a:cubicBezTo>
                        <a:pt x="22" y="0"/>
                        <a:pt x="35" y="0"/>
                        <a:pt x="35" y="0"/>
                      </a:cubicBezTo>
                      <a:cubicBezTo>
                        <a:pt x="35" y="0"/>
                        <a:pt x="33" y="34"/>
                        <a:pt x="3" y="29"/>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68" name="Freeform: Shape 124"/>
                <p:cNvSpPr>
                  <a:spLocks/>
                </p:cNvSpPr>
                <p:nvPr/>
              </p:nvSpPr>
              <p:spPr bwMode="auto">
                <a:xfrm>
                  <a:off x="5642834" y="2299348"/>
                  <a:ext cx="99496" cy="79457"/>
                </a:xfrm>
                <a:custGeom>
                  <a:avLst/>
                  <a:gdLst>
                    <a:gd name="T0" fmla="*/ 3 w 35"/>
                    <a:gd name="T1" fmla="*/ 28 h 34"/>
                    <a:gd name="T2" fmla="*/ 11 w 35"/>
                    <a:gd name="T3" fmla="*/ 7 h 34"/>
                    <a:gd name="T4" fmla="*/ 35 w 35"/>
                    <a:gd name="T5" fmla="*/ 0 h 34"/>
                    <a:gd name="T6" fmla="*/ 3 w 35"/>
                    <a:gd name="T7" fmla="*/ 28 h 34"/>
                  </a:gdLst>
                  <a:ahLst/>
                  <a:cxnLst>
                    <a:cxn ang="0">
                      <a:pos x="T0" y="T1"/>
                    </a:cxn>
                    <a:cxn ang="0">
                      <a:pos x="T2" y="T3"/>
                    </a:cxn>
                    <a:cxn ang="0">
                      <a:pos x="T4" y="T5"/>
                    </a:cxn>
                    <a:cxn ang="0">
                      <a:pos x="T6" y="T7"/>
                    </a:cxn>
                  </a:cxnLst>
                  <a:rect l="0" t="0" r="r" b="b"/>
                  <a:pathLst>
                    <a:path w="35" h="34">
                      <a:moveTo>
                        <a:pt x="3" y="28"/>
                      </a:moveTo>
                      <a:cubicBezTo>
                        <a:pt x="3" y="28"/>
                        <a:pt x="0" y="14"/>
                        <a:pt x="11" y="7"/>
                      </a:cubicBezTo>
                      <a:cubicBezTo>
                        <a:pt x="22" y="0"/>
                        <a:pt x="35" y="0"/>
                        <a:pt x="35" y="0"/>
                      </a:cubicBezTo>
                      <a:cubicBezTo>
                        <a:pt x="35" y="0"/>
                        <a:pt x="32" y="34"/>
                        <a:pt x="3" y="2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69" name="Freeform: Shape 125"/>
                <p:cNvSpPr>
                  <a:spLocks/>
                </p:cNvSpPr>
                <p:nvPr/>
              </p:nvSpPr>
              <p:spPr bwMode="auto">
                <a:xfrm>
                  <a:off x="4490668" y="2310699"/>
                  <a:ext cx="123375" cy="85944"/>
                </a:xfrm>
                <a:custGeom>
                  <a:avLst/>
                  <a:gdLst>
                    <a:gd name="T0" fmla="*/ 43 w 43"/>
                    <a:gd name="T1" fmla="*/ 25 h 37"/>
                    <a:gd name="T2" fmla="*/ 22 w 43"/>
                    <a:gd name="T3" fmla="*/ 34 h 37"/>
                    <a:gd name="T4" fmla="*/ 0 w 43"/>
                    <a:gd name="T5" fmla="*/ 21 h 37"/>
                    <a:gd name="T6" fmla="*/ 43 w 43"/>
                    <a:gd name="T7" fmla="*/ 25 h 37"/>
                  </a:gdLst>
                  <a:ahLst/>
                  <a:cxnLst>
                    <a:cxn ang="0">
                      <a:pos x="T0" y="T1"/>
                    </a:cxn>
                    <a:cxn ang="0">
                      <a:pos x="T2" y="T3"/>
                    </a:cxn>
                    <a:cxn ang="0">
                      <a:pos x="T4" y="T5"/>
                    </a:cxn>
                    <a:cxn ang="0">
                      <a:pos x="T6" y="T7"/>
                    </a:cxn>
                  </a:cxnLst>
                  <a:rect l="0" t="0" r="r" b="b"/>
                  <a:pathLst>
                    <a:path w="43" h="37">
                      <a:moveTo>
                        <a:pt x="43" y="25"/>
                      </a:moveTo>
                      <a:cubicBezTo>
                        <a:pt x="43" y="25"/>
                        <a:pt x="35" y="37"/>
                        <a:pt x="22" y="34"/>
                      </a:cubicBezTo>
                      <a:cubicBezTo>
                        <a:pt x="9" y="31"/>
                        <a:pt x="0" y="21"/>
                        <a:pt x="0" y="21"/>
                      </a:cubicBezTo>
                      <a:cubicBezTo>
                        <a:pt x="0" y="21"/>
                        <a:pt x="27" y="0"/>
                        <a:pt x="43" y="25"/>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70" name="Freeform: Shape 126"/>
                <p:cNvSpPr>
                  <a:spLocks/>
                </p:cNvSpPr>
                <p:nvPr/>
              </p:nvSpPr>
              <p:spPr bwMode="auto">
                <a:xfrm>
                  <a:off x="5059786" y="1996114"/>
                  <a:ext cx="111436" cy="111889"/>
                </a:xfrm>
                <a:custGeom>
                  <a:avLst/>
                  <a:gdLst>
                    <a:gd name="T0" fmla="*/ 15 w 39"/>
                    <a:gd name="T1" fmla="*/ 48 h 48"/>
                    <a:gd name="T2" fmla="*/ 1 w 39"/>
                    <a:gd name="T3" fmla="*/ 26 h 48"/>
                    <a:gd name="T4" fmla="*/ 11 w 39"/>
                    <a:gd name="T5" fmla="*/ 0 h 48"/>
                    <a:gd name="T6" fmla="*/ 15 w 39"/>
                    <a:gd name="T7" fmla="*/ 48 h 48"/>
                  </a:gdLst>
                  <a:ahLst/>
                  <a:cxnLst>
                    <a:cxn ang="0">
                      <a:pos x="T0" y="T1"/>
                    </a:cxn>
                    <a:cxn ang="0">
                      <a:pos x="T2" y="T3"/>
                    </a:cxn>
                    <a:cxn ang="0">
                      <a:pos x="T4" y="T5"/>
                    </a:cxn>
                    <a:cxn ang="0">
                      <a:pos x="T6" y="T7"/>
                    </a:cxn>
                  </a:cxnLst>
                  <a:rect l="0" t="0" r="r" b="b"/>
                  <a:pathLst>
                    <a:path w="39" h="48">
                      <a:moveTo>
                        <a:pt x="15" y="48"/>
                      </a:moveTo>
                      <a:cubicBezTo>
                        <a:pt x="15" y="48"/>
                        <a:pt x="0" y="41"/>
                        <a:pt x="1" y="26"/>
                      </a:cubicBezTo>
                      <a:cubicBezTo>
                        <a:pt x="2" y="11"/>
                        <a:pt x="11" y="0"/>
                        <a:pt x="11" y="0"/>
                      </a:cubicBezTo>
                      <a:cubicBezTo>
                        <a:pt x="11" y="0"/>
                        <a:pt x="39" y="25"/>
                        <a:pt x="15" y="4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71" name="Freeform: Shape 127"/>
                <p:cNvSpPr>
                  <a:spLocks/>
                </p:cNvSpPr>
                <p:nvPr/>
              </p:nvSpPr>
              <p:spPr bwMode="auto">
                <a:xfrm>
                  <a:off x="4602104" y="2262052"/>
                  <a:ext cx="111436" cy="92430"/>
                </a:xfrm>
                <a:custGeom>
                  <a:avLst/>
                  <a:gdLst>
                    <a:gd name="T0" fmla="*/ 39 w 39"/>
                    <a:gd name="T1" fmla="*/ 33 h 40"/>
                    <a:gd name="T2" fmla="*/ 14 w 39"/>
                    <a:gd name="T3" fmla="*/ 30 h 40"/>
                    <a:gd name="T4" fmla="*/ 0 w 39"/>
                    <a:gd name="T5" fmla="*/ 5 h 40"/>
                    <a:gd name="T6" fmla="*/ 39 w 39"/>
                    <a:gd name="T7" fmla="*/ 33 h 40"/>
                  </a:gdLst>
                  <a:ahLst/>
                  <a:cxnLst>
                    <a:cxn ang="0">
                      <a:pos x="T0" y="T1"/>
                    </a:cxn>
                    <a:cxn ang="0">
                      <a:pos x="T2" y="T3"/>
                    </a:cxn>
                    <a:cxn ang="0">
                      <a:pos x="T4" y="T5"/>
                    </a:cxn>
                    <a:cxn ang="0">
                      <a:pos x="T6" y="T7"/>
                    </a:cxn>
                  </a:cxnLst>
                  <a:rect l="0" t="0" r="r" b="b"/>
                  <a:pathLst>
                    <a:path w="39" h="40">
                      <a:moveTo>
                        <a:pt x="39" y="33"/>
                      </a:moveTo>
                      <a:cubicBezTo>
                        <a:pt x="39" y="33"/>
                        <a:pt x="24" y="40"/>
                        <a:pt x="14" y="30"/>
                      </a:cubicBezTo>
                      <a:cubicBezTo>
                        <a:pt x="3" y="19"/>
                        <a:pt x="0" y="5"/>
                        <a:pt x="0" y="5"/>
                      </a:cubicBezTo>
                      <a:cubicBezTo>
                        <a:pt x="0" y="5"/>
                        <a:pt x="38" y="0"/>
                        <a:pt x="39" y="3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72" name="Freeform: Shape 128"/>
                <p:cNvSpPr>
                  <a:spLocks/>
                </p:cNvSpPr>
                <p:nvPr/>
              </p:nvSpPr>
              <p:spPr bwMode="auto">
                <a:xfrm>
                  <a:off x="4870744" y="2049627"/>
                  <a:ext cx="161184" cy="158914"/>
                </a:xfrm>
                <a:custGeom>
                  <a:avLst/>
                  <a:gdLst>
                    <a:gd name="T0" fmla="*/ 25 w 56"/>
                    <a:gd name="T1" fmla="*/ 68 h 68"/>
                    <a:gd name="T2" fmla="*/ 1 w 56"/>
                    <a:gd name="T3" fmla="*/ 40 h 68"/>
                    <a:gd name="T4" fmla="*/ 11 w 56"/>
                    <a:gd name="T5" fmla="*/ 0 h 68"/>
                    <a:gd name="T6" fmla="*/ 25 w 56"/>
                    <a:gd name="T7" fmla="*/ 68 h 68"/>
                  </a:gdLst>
                  <a:ahLst/>
                  <a:cxnLst>
                    <a:cxn ang="0">
                      <a:pos x="T0" y="T1"/>
                    </a:cxn>
                    <a:cxn ang="0">
                      <a:pos x="T2" y="T3"/>
                    </a:cxn>
                    <a:cxn ang="0">
                      <a:pos x="T4" y="T5"/>
                    </a:cxn>
                    <a:cxn ang="0">
                      <a:pos x="T6" y="T7"/>
                    </a:cxn>
                  </a:cxnLst>
                  <a:rect l="0" t="0" r="r" b="b"/>
                  <a:pathLst>
                    <a:path w="56" h="68">
                      <a:moveTo>
                        <a:pt x="25" y="68"/>
                      </a:moveTo>
                      <a:cubicBezTo>
                        <a:pt x="25" y="68"/>
                        <a:pt x="3" y="61"/>
                        <a:pt x="1" y="40"/>
                      </a:cubicBezTo>
                      <a:cubicBezTo>
                        <a:pt x="0" y="19"/>
                        <a:pt x="11" y="0"/>
                        <a:pt x="11" y="0"/>
                      </a:cubicBezTo>
                      <a:cubicBezTo>
                        <a:pt x="11" y="0"/>
                        <a:pt x="56" y="31"/>
                        <a:pt x="25" y="6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73" name="Freeform: Shape 129"/>
                <p:cNvSpPr>
                  <a:spLocks/>
                </p:cNvSpPr>
                <p:nvPr/>
              </p:nvSpPr>
              <p:spPr bwMode="auto">
                <a:xfrm>
                  <a:off x="5131423" y="2215027"/>
                  <a:ext cx="232822" cy="194588"/>
                </a:xfrm>
                <a:custGeom>
                  <a:avLst/>
                  <a:gdLst>
                    <a:gd name="T0" fmla="*/ 21 w 81"/>
                    <a:gd name="T1" fmla="*/ 83 h 83"/>
                    <a:gd name="T2" fmla="*/ 14 w 81"/>
                    <a:gd name="T3" fmla="*/ 36 h 83"/>
                    <a:gd name="T4" fmla="*/ 51 w 81"/>
                    <a:gd name="T5" fmla="*/ 0 h 83"/>
                    <a:gd name="T6" fmla="*/ 21 w 81"/>
                    <a:gd name="T7" fmla="*/ 83 h 83"/>
                  </a:gdLst>
                  <a:ahLst/>
                  <a:cxnLst>
                    <a:cxn ang="0">
                      <a:pos x="T0" y="T1"/>
                    </a:cxn>
                    <a:cxn ang="0">
                      <a:pos x="T2" y="T3"/>
                    </a:cxn>
                    <a:cxn ang="0">
                      <a:pos x="T4" y="T5"/>
                    </a:cxn>
                    <a:cxn ang="0">
                      <a:pos x="T6" y="T7"/>
                    </a:cxn>
                  </a:cxnLst>
                  <a:rect l="0" t="0" r="r" b="b"/>
                  <a:pathLst>
                    <a:path w="81" h="83">
                      <a:moveTo>
                        <a:pt x="21" y="83"/>
                      </a:moveTo>
                      <a:cubicBezTo>
                        <a:pt x="21" y="83"/>
                        <a:pt x="0" y="60"/>
                        <a:pt x="14" y="36"/>
                      </a:cubicBezTo>
                      <a:cubicBezTo>
                        <a:pt x="27" y="12"/>
                        <a:pt x="51" y="0"/>
                        <a:pt x="51" y="0"/>
                      </a:cubicBezTo>
                      <a:cubicBezTo>
                        <a:pt x="51" y="0"/>
                        <a:pt x="81" y="65"/>
                        <a:pt x="21" y="8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74" name="Freeform: Shape 130"/>
                <p:cNvSpPr>
                  <a:spLocks/>
                </p:cNvSpPr>
                <p:nvPr/>
              </p:nvSpPr>
              <p:spPr bwMode="auto">
                <a:xfrm>
                  <a:off x="5306536" y="2305834"/>
                  <a:ext cx="149245" cy="119996"/>
                </a:xfrm>
                <a:custGeom>
                  <a:avLst/>
                  <a:gdLst>
                    <a:gd name="T0" fmla="*/ 10 w 52"/>
                    <a:gd name="T1" fmla="*/ 51 h 51"/>
                    <a:gd name="T2" fmla="*/ 12 w 52"/>
                    <a:gd name="T3" fmla="*/ 19 h 51"/>
                    <a:gd name="T4" fmla="*/ 42 w 52"/>
                    <a:gd name="T5" fmla="*/ 0 h 51"/>
                    <a:gd name="T6" fmla="*/ 10 w 52"/>
                    <a:gd name="T7" fmla="*/ 51 h 51"/>
                  </a:gdLst>
                  <a:ahLst/>
                  <a:cxnLst>
                    <a:cxn ang="0">
                      <a:pos x="T0" y="T1"/>
                    </a:cxn>
                    <a:cxn ang="0">
                      <a:pos x="T2" y="T3"/>
                    </a:cxn>
                    <a:cxn ang="0">
                      <a:pos x="T4" y="T5"/>
                    </a:cxn>
                    <a:cxn ang="0">
                      <a:pos x="T6" y="T7"/>
                    </a:cxn>
                  </a:cxnLst>
                  <a:rect l="0" t="0" r="r" b="b"/>
                  <a:pathLst>
                    <a:path w="52" h="51">
                      <a:moveTo>
                        <a:pt x="10" y="51"/>
                      </a:moveTo>
                      <a:cubicBezTo>
                        <a:pt x="10" y="51"/>
                        <a:pt x="0" y="33"/>
                        <a:pt x="12" y="19"/>
                      </a:cubicBezTo>
                      <a:cubicBezTo>
                        <a:pt x="24" y="5"/>
                        <a:pt x="42" y="0"/>
                        <a:pt x="42" y="0"/>
                      </a:cubicBezTo>
                      <a:cubicBezTo>
                        <a:pt x="42" y="0"/>
                        <a:pt x="52" y="47"/>
                        <a:pt x="10" y="5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75" name="Freeform: Shape 131"/>
                <p:cNvSpPr>
                  <a:spLocks/>
                </p:cNvSpPr>
                <p:nvPr/>
              </p:nvSpPr>
              <p:spPr bwMode="auto">
                <a:xfrm>
                  <a:off x="5461750" y="2310699"/>
                  <a:ext cx="149245" cy="119996"/>
                </a:xfrm>
                <a:custGeom>
                  <a:avLst/>
                  <a:gdLst>
                    <a:gd name="T0" fmla="*/ 0 w 52"/>
                    <a:gd name="T1" fmla="*/ 33 h 51"/>
                    <a:gd name="T2" fmla="*/ 17 w 52"/>
                    <a:gd name="T3" fmla="*/ 7 h 51"/>
                    <a:gd name="T4" fmla="*/ 52 w 52"/>
                    <a:gd name="T5" fmla="*/ 5 h 51"/>
                    <a:gd name="T6" fmla="*/ 0 w 52"/>
                    <a:gd name="T7" fmla="*/ 33 h 51"/>
                  </a:gdLst>
                  <a:ahLst/>
                  <a:cxnLst>
                    <a:cxn ang="0">
                      <a:pos x="T0" y="T1"/>
                    </a:cxn>
                    <a:cxn ang="0">
                      <a:pos x="T2" y="T3"/>
                    </a:cxn>
                    <a:cxn ang="0">
                      <a:pos x="T4" y="T5"/>
                    </a:cxn>
                    <a:cxn ang="0">
                      <a:pos x="T6" y="T7"/>
                    </a:cxn>
                  </a:cxnLst>
                  <a:rect l="0" t="0" r="r" b="b"/>
                  <a:pathLst>
                    <a:path w="52" h="51">
                      <a:moveTo>
                        <a:pt x="0" y="33"/>
                      </a:moveTo>
                      <a:cubicBezTo>
                        <a:pt x="0" y="33"/>
                        <a:pt x="0" y="13"/>
                        <a:pt x="17" y="7"/>
                      </a:cubicBezTo>
                      <a:cubicBezTo>
                        <a:pt x="35" y="0"/>
                        <a:pt x="52" y="5"/>
                        <a:pt x="52" y="5"/>
                      </a:cubicBezTo>
                      <a:cubicBezTo>
                        <a:pt x="52" y="5"/>
                        <a:pt x="38" y="51"/>
                        <a:pt x="0" y="3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76" name="Freeform: Shape 132"/>
                <p:cNvSpPr>
                  <a:spLocks/>
                </p:cNvSpPr>
                <p:nvPr/>
              </p:nvSpPr>
              <p:spPr bwMode="auto">
                <a:xfrm>
                  <a:off x="5443842" y="2215027"/>
                  <a:ext cx="153225" cy="118375"/>
                </a:xfrm>
                <a:custGeom>
                  <a:avLst/>
                  <a:gdLst>
                    <a:gd name="T0" fmla="*/ 0 w 53"/>
                    <a:gd name="T1" fmla="*/ 33 h 51"/>
                    <a:gd name="T2" fmla="*/ 18 w 53"/>
                    <a:gd name="T3" fmla="*/ 6 h 51"/>
                    <a:gd name="T4" fmla="*/ 53 w 53"/>
                    <a:gd name="T5" fmla="*/ 5 h 51"/>
                    <a:gd name="T6" fmla="*/ 0 w 53"/>
                    <a:gd name="T7" fmla="*/ 33 h 51"/>
                  </a:gdLst>
                  <a:ahLst/>
                  <a:cxnLst>
                    <a:cxn ang="0">
                      <a:pos x="T0" y="T1"/>
                    </a:cxn>
                    <a:cxn ang="0">
                      <a:pos x="T2" y="T3"/>
                    </a:cxn>
                    <a:cxn ang="0">
                      <a:pos x="T4" y="T5"/>
                    </a:cxn>
                    <a:cxn ang="0">
                      <a:pos x="T6" y="T7"/>
                    </a:cxn>
                  </a:cxnLst>
                  <a:rect l="0" t="0" r="r" b="b"/>
                  <a:pathLst>
                    <a:path w="53" h="51">
                      <a:moveTo>
                        <a:pt x="0" y="33"/>
                      </a:moveTo>
                      <a:cubicBezTo>
                        <a:pt x="0" y="33"/>
                        <a:pt x="0" y="12"/>
                        <a:pt x="18" y="6"/>
                      </a:cubicBezTo>
                      <a:cubicBezTo>
                        <a:pt x="35" y="0"/>
                        <a:pt x="53" y="5"/>
                        <a:pt x="53" y="5"/>
                      </a:cubicBezTo>
                      <a:cubicBezTo>
                        <a:pt x="53" y="5"/>
                        <a:pt x="38" y="51"/>
                        <a:pt x="0" y="3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77" name="Freeform: Shape 133"/>
                <p:cNvSpPr>
                  <a:spLocks/>
                </p:cNvSpPr>
                <p:nvPr/>
              </p:nvSpPr>
              <p:spPr bwMode="auto">
                <a:xfrm>
                  <a:off x="5320466" y="2140434"/>
                  <a:ext cx="149245" cy="116753"/>
                </a:xfrm>
                <a:custGeom>
                  <a:avLst/>
                  <a:gdLst>
                    <a:gd name="T0" fmla="*/ 11 w 52"/>
                    <a:gd name="T1" fmla="*/ 50 h 50"/>
                    <a:gd name="T2" fmla="*/ 12 w 52"/>
                    <a:gd name="T3" fmla="*/ 19 h 50"/>
                    <a:gd name="T4" fmla="*/ 42 w 52"/>
                    <a:gd name="T5" fmla="*/ 0 h 50"/>
                    <a:gd name="T6" fmla="*/ 11 w 52"/>
                    <a:gd name="T7" fmla="*/ 50 h 50"/>
                  </a:gdLst>
                  <a:ahLst/>
                  <a:cxnLst>
                    <a:cxn ang="0">
                      <a:pos x="T0" y="T1"/>
                    </a:cxn>
                    <a:cxn ang="0">
                      <a:pos x="T2" y="T3"/>
                    </a:cxn>
                    <a:cxn ang="0">
                      <a:pos x="T4" y="T5"/>
                    </a:cxn>
                    <a:cxn ang="0">
                      <a:pos x="T6" y="T7"/>
                    </a:cxn>
                  </a:cxnLst>
                  <a:rect l="0" t="0" r="r" b="b"/>
                  <a:pathLst>
                    <a:path w="52" h="50">
                      <a:moveTo>
                        <a:pt x="11" y="50"/>
                      </a:moveTo>
                      <a:cubicBezTo>
                        <a:pt x="11" y="50"/>
                        <a:pt x="0" y="33"/>
                        <a:pt x="12" y="19"/>
                      </a:cubicBezTo>
                      <a:cubicBezTo>
                        <a:pt x="24" y="5"/>
                        <a:pt x="42" y="0"/>
                        <a:pt x="42" y="0"/>
                      </a:cubicBezTo>
                      <a:cubicBezTo>
                        <a:pt x="42" y="0"/>
                        <a:pt x="52" y="46"/>
                        <a:pt x="11" y="50"/>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78" name="Freeform: Shape 134"/>
                <p:cNvSpPr>
                  <a:spLocks/>
                </p:cNvSpPr>
                <p:nvPr/>
              </p:nvSpPr>
              <p:spPr bwMode="auto">
                <a:xfrm>
                  <a:off x="5288628" y="2017195"/>
                  <a:ext cx="149245" cy="118375"/>
                </a:xfrm>
                <a:custGeom>
                  <a:avLst/>
                  <a:gdLst>
                    <a:gd name="T0" fmla="*/ 11 w 52"/>
                    <a:gd name="T1" fmla="*/ 51 h 51"/>
                    <a:gd name="T2" fmla="*/ 12 w 52"/>
                    <a:gd name="T3" fmla="*/ 19 h 51"/>
                    <a:gd name="T4" fmla="*/ 42 w 52"/>
                    <a:gd name="T5" fmla="*/ 0 h 51"/>
                    <a:gd name="T6" fmla="*/ 11 w 52"/>
                    <a:gd name="T7" fmla="*/ 51 h 51"/>
                  </a:gdLst>
                  <a:ahLst/>
                  <a:cxnLst>
                    <a:cxn ang="0">
                      <a:pos x="T0" y="T1"/>
                    </a:cxn>
                    <a:cxn ang="0">
                      <a:pos x="T2" y="T3"/>
                    </a:cxn>
                    <a:cxn ang="0">
                      <a:pos x="T4" y="T5"/>
                    </a:cxn>
                    <a:cxn ang="0">
                      <a:pos x="T6" y="T7"/>
                    </a:cxn>
                  </a:cxnLst>
                  <a:rect l="0" t="0" r="r" b="b"/>
                  <a:pathLst>
                    <a:path w="52" h="51">
                      <a:moveTo>
                        <a:pt x="11" y="51"/>
                      </a:moveTo>
                      <a:cubicBezTo>
                        <a:pt x="11" y="51"/>
                        <a:pt x="0" y="33"/>
                        <a:pt x="12" y="19"/>
                      </a:cubicBezTo>
                      <a:cubicBezTo>
                        <a:pt x="24" y="5"/>
                        <a:pt x="42" y="0"/>
                        <a:pt x="42" y="0"/>
                      </a:cubicBezTo>
                      <a:cubicBezTo>
                        <a:pt x="42" y="0"/>
                        <a:pt x="52" y="47"/>
                        <a:pt x="11" y="5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79" name="Freeform: Shape 135"/>
                <p:cNvSpPr>
                  <a:spLocks/>
                </p:cNvSpPr>
                <p:nvPr/>
              </p:nvSpPr>
              <p:spPr bwMode="auto">
                <a:xfrm>
                  <a:off x="5149333" y="1916658"/>
                  <a:ext cx="145265" cy="118375"/>
                </a:xfrm>
                <a:custGeom>
                  <a:avLst/>
                  <a:gdLst>
                    <a:gd name="T0" fmla="*/ 10 w 51"/>
                    <a:gd name="T1" fmla="*/ 51 h 51"/>
                    <a:gd name="T2" fmla="*/ 11 w 51"/>
                    <a:gd name="T3" fmla="*/ 19 h 51"/>
                    <a:gd name="T4" fmla="*/ 41 w 51"/>
                    <a:gd name="T5" fmla="*/ 0 h 51"/>
                    <a:gd name="T6" fmla="*/ 10 w 51"/>
                    <a:gd name="T7" fmla="*/ 51 h 51"/>
                  </a:gdLst>
                  <a:ahLst/>
                  <a:cxnLst>
                    <a:cxn ang="0">
                      <a:pos x="T0" y="T1"/>
                    </a:cxn>
                    <a:cxn ang="0">
                      <a:pos x="T2" y="T3"/>
                    </a:cxn>
                    <a:cxn ang="0">
                      <a:pos x="T4" y="T5"/>
                    </a:cxn>
                    <a:cxn ang="0">
                      <a:pos x="T6" y="T7"/>
                    </a:cxn>
                  </a:cxnLst>
                  <a:rect l="0" t="0" r="r" b="b"/>
                  <a:pathLst>
                    <a:path w="51" h="51">
                      <a:moveTo>
                        <a:pt x="10" y="51"/>
                      </a:moveTo>
                      <a:cubicBezTo>
                        <a:pt x="10" y="51"/>
                        <a:pt x="0" y="33"/>
                        <a:pt x="11" y="19"/>
                      </a:cubicBezTo>
                      <a:cubicBezTo>
                        <a:pt x="23" y="5"/>
                        <a:pt x="41" y="0"/>
                        <a:pt x="41" y="0"/>
                      </a:cubicBezTo>
                      <a:cubicBezTo>
                        <a:pt x="41" y="0"/>
                        <a:pt x="51" y="47"/>
                        <a:pt x="10" y="5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80" name="Freeform: Shape 136"/>
                <p:cNvSpPr>
                  <a:spLocks/>
                </p:cNvSpPr>
                <p:nvPr/>
              </p:nvSpPr>
              <p:spPr bwMode="auto">
                <a:xfrm>
                  <a:off x="4920491" y="1890713"/>
                  <a:ext cx="143274" cy="134591"/>
                </a:xfrm>
                <a:custGeom>
                  <a:avLst/>
                  <a:gdLst>
                    <a:gd name="T0" fmla="*/ 25 w 50"/>
                    <a:gd name="T1" fmla="*/ 58 h 58"/>
                    <a:gd name="T2" fmla="*/ 3 w 50"/>
                    <a:gd name="T3" fmla="*/ 35 h 58"/>
                    <a:gd name="T4" fmla="*/ 9 w 50"/>
                    <a:gd name="T5" fmla="*/ 0 h 58"/>
                    <a:gd name="T6" fmla="*/ 25 w 50"/>
                    <a:gd name="T7" fmla="*/ 58 h 58"/>
                  </a:gdLst>
                  <a:ahLst/>
                  <a:cxnLst>
                    <a:cxn ang="0">
                      <a:pos x="T0" y="T1"/>
                    </a:cxn>
                    <a:cxn ang="0">
                      <a:pos x="T2" y="T3"/>
                    </a:cxn>
                    <a:cxn ang="0">
                      <a:pos x="T4" y="T5"/>
                    </a:cxn>
                    <a:cxn ang="0">
                      <a:pos x="T6" y="T7"/>
                    </a:cxn>
                  </a:cxnLst>
                  <a:rect l="0" t="0" r="r" b="b"/>
                  <a:pathLst>
                    <a:path w="50" h="58">
                      <a:moveTo>
                        <a:pt x="25" y="58"/>
                      </a:moveTo>
                      <a:cubicBezTo>
                        <a:pt x="25" y="58"/>
                        <a:pt x="5" y="53"/>
                        <a:pt x="3" y="35"/>
                      </a:cubicBezTo>
                      <a:cubicBezTo>
                        <a:pt x="0" y="17"/>
                        <a:pt x="9" y="0"/>
                        <a:pt x="9" y="0"/>
                      </a:cubicBezTo>
                      <a:cubicBezTo>
                        <a:pt x="9" y="0"/>
                        <a:pt x="50" y="24"/>
                        <a:pt x="25" y="5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81" name="Freeform: Shape 137"/>
                <p:cNvSpPr>
                  <a:spLocks/>
                </p:cNvSpPr>
                <p:nvPr/>
              </p:nvSpPr>
              <p:spPr bwMode="auto">
                <a:xfrm>
                  <a:off x="5344345" y="2521503"/>
                  <a:ext cx="165164" cy="113510"/>
                </a:xfrm>
                <a:custGeom>
                  <a:avLst/>
                  <a:gdLst>
                    <a:gd name="T0" fmla="*/ 0 w 58"/>
                    <a:gd name="T1" fmla="*/ 19 h 49"/>
                    <a:gd name="T2" fmla="*/ 25 w 58"/>
                    <a:gd name="T3" fmla="*/ 0 h 49"/>
                    <a:gd name="T4" fmla="*/ 58 w 58"/>
                    <a:gd name="T5" fmla="*/ 10 h 49"/>
                    <a:gd name="T6" fmla="*/ 0 w 58"/>
                    <a:gd name="T7" fmla="*/ 19 h 49"/>
                  </a:gdLst>
                  <a:ahLst/>
                  <a:cxnLst>
                    <a:cxn ang="0">
                      <a:pos x="T0" y="T1"/>
                    </a:cxn>
                    <a:cxn ang="0">
                      <a:pos x="T2" y="T3"/>
                    </a:cxn>
                    <a:cxn ang="0">
                      <a:pos x="T4" y="T5"/>
                    </a:cxn>
                    <a:cxn ang="0">
                      <a:pos x="T6" y="T7"/>
                    </a:cxn>
                  </a:cxnLst>
                  <a:rect l="0" t="0" r="r" b="b"/>
                  <a:pathLst>
                    <a:path w="58" h="49">
                      <a:moveTo>
                        <a:pt x="0" y="19"/>
                      </a:moveTo>
                      <a:cubicBezTo>
                        <a:pt x="0" y="19"/>
                        <a:pt x="7" y="0"/>
                        <a:pt x="25" y="0"/>
                      </a:cubicBezTo>
                      <a:cubicBezTo>
                        <a:pt x="43" y="0"/>
                        <a:pt x="58" y="10"/>
                        <a:pt x="58" y="10"/>
                      </a:cubicBezTo>
                      <a:cubicBezTo>
                        <a:pt x="58" y="10"/>
                        <a:pt x="29" y="49"/>
                        <a:pt x="0" y="19"/>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82" name="Freeform: Shape 138"/>
                <p:cNvSpPr>
                  <a:spLocks/>
                </p:cNvSpPr>
                <p:nvPr/>
              </p:nvSpPr>
              <p:spPr bwMode="auto">
                <a:xfrm>
                  <a:off x="5370214" y="2427452"/>
                  <a:ext cx="151234" cy="115132"/>
                </a:xfrm>
                <a:custGeom>
                  <a:avLst/>
                  <a:gdLst>
                    <a:gd name="T0" fmla="*/ 0 w 53"/>
                    <a:gd name="T1" fmla="*/ 20 h 49"/>
                    <a:gd name="T2" fmla="*/ 23 w 53"/>
                    <a:gd name="T3" fmla="*/ 0 h 49"/>
                    <a:gd name="T4" fmla="*/ 53 w 53"/>
                    <a:gd name="T5" fmla="*/ 11 h 49"/>
                    <a:gd name="T6" fmla="*/ 0 w 53"/>
                    <a:gd name="T7" fmla="*/ 20 h 49"/>
                  </a:gdLst>
                  <a:ahLst/>
                  <a:cxnLst>
                    <a:cxn ang="0">
                      <a:pos x="T0" y="T1"/>
                    </a:cxn>
                    <a:cxn ang="0">
                      <a:pos x="T2" y="T3"/>
                    </a:cxn>
                    <a:cxn ang="0">
                      <a:pos x="T4" y="T5"/>
                    </a:cxn>
                    <a:cxn ang="0">
                      <a:pos x="T6" y="T7"/>
                    </a:cxn>
                  </a:cxnLst>
                  <a:rect l="0" t="0" r="r" b="b"/>
                  <a:pathLst>
                    <a:path w="53" h="49">
                      <a:moveTo>
                        <a:pt x="0" y="20"/>
                      </a:moveTo>
                      <a:cubicBezTo>
                        <a:pt x="0" y="20"/>
                        <a:pt x="7" y="1"/>
                        <a:pt x="23" y="0"/>
                      </a:cubicBezTo>
                      <a:cubicBezTo>
                        <a:pt x="39" y="0"/>
                        <a:pt x="53" y="11"/>
                        <a:pt x="53" y="11"/>
                      </a:cubicBezTo>
                      <a:cubicBezTo>
                        <a:pt x="53" y="11"/>
                        <a:pt x="26" y="49"/>
                        <a:pt x="0" y="20"/>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83" name="Freeform: Shape 139"/>
                <p:cNvSpPr>
                  <a:spLocks/>
                </p:cNvSpPr>
                <p:nvPr/>
              </p:nvSpPr>
              <p:spPr bwMode="auto">
                <a:xfrm>
                  <a:off x="5565226" y="2391777"/>
                  <a:ext cx="129346" cy="103780"/>
                </a:xfrm>
                <a:custGeom>
                  <a:avLst/>
                  <a:gdLst>
                    <a:gd name="T0" fmla="*/ 0 w 45"/>
                    <a:gd name="T1" fmla="*/ 15 h 44"/>
                    <a:gd name="T2" fmla="*/ 23 w 45"/>
                    <a:gd name="T3" fmla="*/ 4 h 44"/>
                    <a:gd name="T4" fmla="*/ 45 w 45"/>
                    <a:gd name="T5" fmla="*/ 19 h 44"/>
                    <a:gd name="T6" fmla="*/ 0 w 45"/>
                    <a:gd name="T7" fmla="*/ 15 h 44"/>
                  </a:gdLst>
                  <a:ahLst/>
                  <a:cxnLst>
                    <a:cxn ang="0">
                      <a:pos x="T0" y="T1"/>
                    </a:cxn>
                    <a:cxn ang="0">
                      <a:pos x="T2" y="T3"/>
                    </a:cxn>
                    <a:cxn ang="0">
                      <a:pos x="T4" y="T5"/>
                    </a:cxn>
                    <a:cxn ang="0">
                      <a:pos x="T6" y="T7"/>
                    </a:cxn>
                  </a:cxnLst>
                  <a:rect l="0" t="0" r="r" b="b"/>
                  <a:pathLst>
                    <a:path w="45" h="44">
                      <a:moveTo>
                        <a:pt x="0" y="15"/>
                      </a:moveTo>
                      <a:cubicBezTo>
                        <a:pt x="0" y="15"/>
                        <a:pt x="10" y="0"/>
                        <a:pt x="23" y="4"/>
                      </a:cubicBezTo>
                      <a:cubicBezTo>
                        <a:pt x="37" y="8"/>
                        <a:pt x="45" y="19"/>
                        <a:pt x="45" y="19"/>
                      </a:cubicBezTo>
                      <a:cubicBezTo>
                        <a:pt x="45" y="19"/>
                        <a:pt x="15" y="44"/>
                        <a:pt x="0" y="15"/>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84" name="Freeform: Shape 140"/>
                <p:cNvSpPr>
                  <a:spLocks/>
                </p:cNvSpPr>
                <p:nvPr/>
              </p:nvSpPr>
              <p:spPr bwMode="auto">
                <a:xfrm>
                  <a:off x="5547318" y="2476099"/>
                  <a:ext cx="129346" cy="103780"/>
                </a:xfrm>
                <a:custGeom>
                  <a:avLst/>
                  <a:gdLst>
                    <a:gd name="T0" fmla="*/ 0 w 45"/>
                    <a:gd name="T1" fmla="*/ 14 h 44"/>
                    <a:gd name="T2" fmla="*/ 23 w 45"/>
                    <a:gd name="T3" fmla="*/ 4 h 44"/>
                    <a:gd name="T4" fmla="*/ 45 w 45"/>
                    <a:gd name="T5" fmla="*/ 19 h 44"/>
                    <a:gd name="T6" fmla="*/ 0 w 45"/>
                    <a:gd name="T7" fmla="*/ 14 h 44"/>
                  </a:gdLst>
                  <a:ahLst/>
                  <a:cxnLst>
                    <a:cxn ang="0">
                      <a:pos x="T0" y="T1"/>
                    </a:cxn>
                    <a:cxn ang="0">
                      <a:pos x="T2" y="T3"/>
                    </a:cxn>
                    <a:cxn ang="0">
                      <a:pos x="T4" y="T5"/>
                    </a:cxn>
                    <a:cxn ang="0">
                      <a:pos x="T6" y="T7"/>
                    </a:cxn>
                  </a:cxnLst>
                  <a:rect l="0" t="0" r="r" b="b"/>
                  <a:pathLst>
                    <a:path w="45" h="44">
                      <a:moveTo>
                        <a:pt x="0" y="14"/>
                      </a:moveTo>
                      <a:cubicBezTo>
                        <a:pt x="0" y="14"/>
                        <a:pt x="10" y="0"/>
                        <a:pt x="23" y="4"/>
                      </a:cubicBezTo>
                      <a:cubicBezTo>
                        <a:pt x="37" y="7"/>
                        <a:pt x="45" y="19"/>
                        <a:pt x="45" y="19"/>
                      </a:cubicBezTo>
                      <a:cubicBezTo>
                        <a:pt x="45" y="19"/>
                        <a:pt x="15" y="44"/>
                        <a:pt x="0" y="14"/>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grpSp>
          <p:sp>
            <p:nvSpPr>
              <p:cNvPr id="150" name="Rectangle 256"/>
              <p:cNvSpPr/>
              <p:nvPr/>
            </p:nvSpPr>
            <p:spPr>
              <a:xfrm>
                <a:off x="4370891" y="3601548"/>
                <a:ext cx="1559408" cy="2515090"/>
              </a:xfrm>
              <a:prstGeom prst="rect">
                <a:avLst/>
              </a:prstGeom>
              <a:solidFill>
                <a:schemeClr val="accent3"/>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endParaRPr dirty="0">
                  <a:cs typeface="+mn-ea"/>
                  <a:sym typeface="+mn-lt"/>
                </a:endParaRPr>
              </a:p>
            </p:txBody>
          </p:sp>
          <p:sp>
            <p:nvSpPr>
              <p:cNvPr id="151" name="Oval 257"/>
              <p:cNvSpPr/>
              <p:nvPr/>
            </p:nvSpPr>
            <p:spPr>
              <a:xfrm>
                <a:off x="4370891" y="2875581"/>
                <a:ext cx="1571404" cy="1332139"/>
              </a:xfrm>
              <a:prstGeom prst="ellipse">
                <a:avLst/>
              </a:prstGeom>
              <a:solidFill>
                <a:schemeClr val="accent3"/>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endParaRPr dirty="0">
                  <a:cs typeface="+mn-ea"/>
                  <a:sym typeface="+mn-lt"/>
                </a:endParaRPr>
              </a:p>
            </p:txBody>
          </p:sp>
        </p:grpSp>
        <p:sp>
          <p:nvSpPr>
            <p:cNvPr id="12" name="Rectangle 258"/>
            <p:cNvSpPr/>
            <p:nvPr/>
          </p:nvSpPr>
          <p:spPr>
            <a:xfrm>
              <a:off x="3637694" y="2147793"/>
              <a:ext cx="459501" cy="761747"/>
            </a:xfrm>
            <a:prstGeom prst="rect">
              <a:avLst/>
            </a:prstGeom>
          </p:spPr>
          <p:txBody>
            <a:bodyPr wrap="none">
              <a:normAutofit fontScale="85000" lnSpcReduction="20000"/>
            </a:bodyPr>
            <a:lstStyle/>
            <a:p>
              <a:pPr algn="ctr"/>
              <a:r>
                <a:rPr lang="en-US" sz="6000" dirty="0">
                  <a:solidFill>
                    <a:schemeClr val="bg1"/>
                  </a:solidFill>
                  <a:latin typeface="+mn-lt"/>
                  <a:ea typeface="+mn-ea"/>
                  <a:cs typeface="+mn-ea"/>
                  <a:sym typeface="+mn-lt"/>
                </a:rPr>
                <a:t>3</a:t>
              </a:r>
            </a:p>
          </p:txBody>
        </p:sp>
        <p:sp>
          <p:nvSpPr>
            <p:cNvPr id="36" name="Rectangle 333"/>
            <p:cNvSpPr/>
            <p:nvPr/>
          </p:nvSpPr>
          <p:spPr>
            <a:xfrm>
              <a:off x="3323573" y="2816656"/>
              <a:ext cx="1037459" cy="1510763"/>
            </a:xfrm>
            <a:prstGeom prst="rect">
              <a:avLst/>
            </a:prstGeom>
          </p:spPr>
          <p:txBody>
            <a:bodyPr wrap="square">
              <a:normAutofit/>
            </a:bodyPr>
            <a:lstStyle/>
            <a:p>
              <a:pPr lvl="0"/>
              <a:r>
                <a:rPr lang="en-US" altLang="zh-CN" sz="1200" b="1" i="1" dirty="0">
                  <a:solidFill>
                    <a:srgbClr val="92D050"/>
                  </a:solidFill>
                </a:rPr>
                <a:t>Experimental verification and comparison of various technologies</a:t>
              </a:r>
              <a:endParaRPr lang="zh-CN" altLang="zh-CN" sz="1200" dirty="0">
                <a:solidFill>
                  <a:srgbClr val="92D050"/>
                </a:solidFill>
              </a:endParaRPr>
            </a:p>
          </p:txBody>
        </p:sp>
      </p:grpSp>
      <p:grpSp>
        <p:nvGrpSpPr>
          <p:cNvPr id="290" name="组合 289"/>
          <p:cNvGrpSpPr/>
          <p:nvPr/>
        </p:nvGrpSpPr>
        <p:grpSpPr>
          <a:xfrm>
            <a:off x="4447727" y="1389009"/>
            <a:ext cx="1169557" cy="3198470"/>
            <a:chOff x="4447727" y="1389009"/>
            <a:chExt cx="1169557" cy="3198470"/>
          </a:xfrm>
        </p:grpSpPr>
        <p:grpSp>
          <p:nvGrpSpPr>
            <p:cNvPr id="13" name="Group 281"/>
            <p:cNvGrpSpPr/>
            <p:nvPr/>
          </p:nvGrpSpPr>
          <p:grpSpPr>
            <a:xfrm>
              <a:off x="4447727" y="1389009"/>
              <a:ext cx="1169557" cy="3198470"/>
              <a:chOff x="5930296" y="1852012"/>
              <a:chExt cx="1559407" cy="4264626"/>
            </a:xfrm>
          </p:grpSpPr>
          <p:grpSp>
            <p:nvGrpSpPr>
              <p:cNvPr id="113" name="Group 250"/>
              <p:cNvGrpSpPr/>
              <p:nvPr/>
            </p:nvGrpSpPr>
            <p:grpSpPr>
              <a:xfrm>
                <a:off x="6283315" y="1852012"/>
                <a:ext cx="779153" cy="745960"/>
                <a:chOff x="6283315" y="1852012"/>
                <a:chExt cx="779153" cy="745960"/>
              </a:xfrm>
            </p:grpSpPr>
            <p:sp>
              <p:nvSpPr>
                <p:cNvPr id="116" name="Freeform: Shape 210"/>
                <p:cNvSpPr>
                  <a:spLocks/>
                </p:cNvSpPr>
                <p:nvPr/>
              </p:nvSpPr>
              <p:spPr bwMode="auto">
                <a:xfrm>
                  <a:off x="6527343" y="2162913"/>
                  <a:ext cx="292337" cy="435059"/>
                </a:xfrm>
                <a:custGeom>
                  <a:avLst/>
                  <a:gdLst>
                    <a:gd name="T0" fmla="*/ 130 w 164"/>
                    <a:gd name="T1" fmla="*/ 299 h 299"/>
                    <a:gd name="T2" fmla="*/ 123 w 164"/>
                    <a:gd name="T3" fmla="*/ 132 h 299"/>
                    <a:gd name="T4" fmla="*/ 161 w 164"/>
                    <a:gd name="T5" fmla="*/ 47 h 299"/>
                    <a:gd name="T6" fmla="*/ 143 w 164"/>
                    <a:gd name="T7" fmla="*/ 51 h 299"/>
                    <a:gd name="T8" fmla="*/ 108 w 164"/>
                    <a:gd name="T9" fmla="*/ 75 h 299"/>
                    <a:gd name="T10" fmla="*/ 80 w 164"/>
                    <a:gd name="T11" fmla="*/ 6 h 299"/>
                    <a:gd name="T12" fmla="*/ 77 w 164"/>
                    <a:gd name="T13" fmla="*/ 51 h 299"/>
                    <a:gd name="T14" fmla="*/ 48 w 164"/>
                    <a:gd name="T15" fmla="*/ 33 h 299"/>
                    <a:gd name="T16" fmla="*/ 27 w 164"/>
                    <a:gd name="T17" fmla="*/ 16 h 299"/>
                    <a:gd name="T18" fmla="*/ 52 w 164"/>
                    <a:gd name="T19" fmla="*/ 74 h 299"/>
                    <a:gd name="T20" fmla="*/ 10 w 164"/>
                    <a:gd name="T21" fmla="*/ 35 h 299"/>
                    <a:gd name="T22" fmla="*/ 9 w 164"/>
                    <a:gd name="T23" fmla="*/ 53 h 299"/>
                    <a:gd name="T24" fmla="*/ 43 w 164"/>
                    <a:gd name="T25" fmla="*/ 93 h 299"/>
                    <a:gd name="T26" fmla="*/ 10 w 164"/>
                    <a:gd name="T27" fmla="*/ 75 h 299"/>
                    <a:gd name="T28" fmla="*/ 20 w 164"/>
                    <a:gd name="T29" fmla="*/ 97 h 299"/>
                    <a:gd name="T30" fmla="*/ 71 w 164"/>
                    <a:gd name="T31" fmla="*/ 161 h 299"/>
                    <a:gd name="T32" fmla="*/ 62 w 164"/>
                    <a:gd name="T33" fmla="*/ 299 h 2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4" h="299">
                      <a:moveTo>
                        <a:pt x="130" y="299"/>
                      </a:moveTo>
                      <a:cubicBezTo>
                        <a:pt x="130" y="299"/>
                        <a:pt x="107" y="195"/>
                        <a:pt x="123" y="132"/>
                      </a:cubicBezTo>
                      <a:cubicBezTo>
                        <a:pt x="139" y="70"/>
                        <a:pt x="164" y="57"/>
                        <a:pt x="161" y="47"/>
                      </a:cubicBezTo>
                      <a:cubicBezTo>
                        <a:pt x="159" y="38"/>
                        <a:pt x="147" y="42"/>
                        <a:pt x="143" y="51"/>
                      </a:cubicBezTo>
                      <a:cubicBezTo>
                        <a:pt x="139" y="60"/>
                        <a:pt x="123" y="78"/>
                        <a:pt x="108" y="75"/>
                      </a:cubicBezTo>
                      <a:cubicBezTo>
                        <a:pt x="94" y="72"/>
                        <a:pt x="91" y="12"/>
                        <a:pt x="80" y="6"/>
                      </a:cubicBezTo>
                      <a:cubicBezTo>
                        <a:pt x="70" y="0"/>
                        <a:pt x="73" y="27"/>
                        <a:pt x="77" y="51"/>
                      </a:cubicBezTo>
                      <a:cubicBezTo>
                        <a:pt x="81" y="75"/>
                        <a:pt x="60" y="62"/>
                        <a:pt x="48" y="33"/>
                      </a:cubicBezTo>
                      <a:cubicBezTo>
                        <a:pt x="36" y="4"/>
                        <a:pt x="28" y="12"/>
                        <a:pt x="27" y="16"/>
                      </a:cubicBezTo>
                      <a:cubicBezTo>
                        <a:pt x="25" y="20"/>
                        <a:pt x="54" y="72"/>
                        <a:pt x="52" y="74"/>
                      </a:cubicBezTo>
                      <a:cubicBezTo>
                        <a:pt x="49" y="77"/>
                        <a:pt x="13" y="34"/>
                        <a:pt x="10" y="35"/>
                      </a:cubicBezTo>
                      <a:cubicBezTo>
                        <a:pt x="6" y="36"/>
                        <a:pt x="0" y="39"/>
                        <a:pt x="9" y="53"/>
                      </a:cubicBezTo>
                      <a:cubicBezTo>
                        <a:pt x="17" y="66"/>
                        <a:pt x="44" y="89"/>
                        <a:pt x="43" y="93"/>
                      </a:cubicBezTo>
                      <a:cubicBezTo>
                        <a:pt x="41" y="97"/>
                        <a:pt x="18" y="76"/>
                        <a:pt x="10" y="75"/>
                      </a:cubicBezTo>
                      <a:cubicBezTo>
                        <a:pt x="2" y="75"/>
                        <a:pt x="5" y="86"/>
                        <a:pt x="20" y="97"/>
                      </a:cubicBezTo>
                      <a:cubicBezTo>
                        <a:pt x="34" y="108"/>
                        <a:pt x="71" y="121"/>
                        <a:pt x="71" y="161"/>
                      </a:cubicBezTo>
                      <a:cubicBezTo>
                        <a:pt x="72" y="201"/>
                        <a:pt x="62" y="299"/>
                        <a:pt x="62" y="299"/>
                      </a:cubicBezTo>
                    </a:path>
                  </a:pathLst>
                </a:custGeom>
                <a:solidFill>
                  <a:schemeClr val="accent6">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17" name="Freeform: Shape 211"/>
                <p:cNvSpPr>
                  <a:spLocks/>
                </p:cNvSpPr>
                <p:nvPr/>
              </p:nvSpPr>
              <p:spPr bwMode="auto">
                <a:xfrm>
                  <a:off x="6600426" y="2027651"/>
                  <a:ext cx="130066" cy="126178"/>
                </a:xfrm>
                <a:custGeom>
                  <a:avLst/>
                  <a:gdLst>
                    <a:gd name="T0" fmla="*/ 32 w 73"/>
                    <a:gd name="T1" fmla="*/ 87 h 87"/>
                    <a:gd name="T2" fmla="*/ 1 w 73"/>
                    <a:gd name="T3" fmla="*/ 50 h 87"/>
                    <a:gd name="T4" fmla="*/ 14 w 73"/>
                    <a:gd name="T5" fmla="*/ 0 h 87"/>
                    <a:gd name="T6" fmla="*/ 32 w 73"/>
                    <a:gd name="T7" fmla="*/ 87 h 87"/>
                  </a:gdLst>
                  <a:ahLst/>
                  <a:cxnLst>
                    <a:cxn ang="0">
                      <a:pos x="T0" y="T1"/>
                    </a:cxn>
                    <a:cxn ang="0">
                      <a:pos x="T2" y="T3"/>
                    </a:cxn>
                    <a:cxn ang="0">
                      <a:pos x="T4" y="T5"/>
                    </a:cxn>
                    <a:cxn ang="0">
                      <a:pos x="T6" y="T7"/>
                    </a:cxn>
                  </a:cxnLst>
                  <a:rect l="0" t="0" r="r" b="b"/>
                  <a:pathLst>
                    <a:path w="73" h="87">
                      <a:moveTo>
                        <a:pt x="32" y="87"/>
                      </a:moveTo>
                      <a:cubicBezTo>
                        <a:pt x="32" y="87"/>
                        <a:pt x="3" y="78"/>
                        <a:pt x="1" y="50"/>
                      </a:cubicBezTo>
                      <a:cubicBezTo>
                        <a:pt x="0" y="23"/>
                        <a:pt x="14" y="0"/>
                        <a:pt x="14" y="0"/>
                      </a:cubicBezTo>
                      <a:cubicBezTo>
                        <a:pt x="14" y="0"/>
                        <a:pt x="73" y="39"/>
                        <a:pt x="32" y="87"/>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18" name="Freeform: Shape 212"/>
                <p:cNvSpPr>
                  <a:spLocks/>
                </p:cNvSpPr>
                <p:nvPr/>
              </p:nvSpPr>
              <p:spPr bwMode="auto">
                <a:xfrm>
                  <a:off x="6496374" y="2073074"/>
                  <a:ext cx="104052" cy="88829"/>
                </a:xfrm>
                <a:custGeom>
                  <a:avLst/>
                  <a:gdLst>
                    <a:gd name="T0" fmla="*/ 38 w 58"/>
                    <a:gd name="T1" fmla="*/ 61 h 61"/>
                    <a:gd name="T2" fmla="*/ 7 w 58"/>
                    <a:gd name="T3" fmla="*/ 41 h 61"/>
                    <a:gd name="T4" fmla="*/ 5 w 58"/>
                    <a:gd name="T5" fmla="*/ 0 h 61"/>
                    <a:gd name="T6" fmla="*/ 38 w 58"/>
                    <a:gd name="T7" fmla="*/ 61 h 61"/>
                  </a:gdLst>
                  <a:ahLst/>
                  <a:cxnLst>
                    <a:cxn ang="0">
                      <a:pos x="T0" y="T1"/>
                    </a:cxn>
                    <a:cxn ang="0">
                      <a:pos x="T2" y="T3"/>
                    </a:cxn>
                    <a:cxn ang="0">
                      <a:pos x="T4" y="T5"/>
                    </a:cxn>
                    <a:cxn ang="0">
                      <a:pos x="T6" y="T7"/>
                    </a:cxn>
                  </a:cxnLst>
                  <a:rect l="0" t="0" r="r" b="b"/>
                  <a:pathLst>
                    <a:path w="58" h="61">
                      <a:moveTo>
                        <a:pt x="38" y="61"/>
                      </a:moveTo>
                      <a:cubicBezTo>
                        <a:pt x="38" y="61"/>
                        <a:pt x="14" y="61"/>
                        <a:pt x="7" y="41"/>
                      </a:cubicBezTo>
                      <a:cubicBezTo>
                        <a:pt x="0" y="20"/>
                        <a:pt x="5" y="0"/>
                        <a:pt x="5" y="0"/>
                      </a:cubicBezTo>
                      <a:cubicBezTo>
                        <a:pt x="5" y="0"/>
                        <a:pt x="58" y="17"/>
                        <a:pt x="38" y="6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19" name="Freeform: Shape 213"/>
                <p:cNvSpPr>
                  <a:spLocks/>
                </p:cNvSpPr>
                <p:nvPr/>
              </p:nvSpPr>
              <p:spPr bwMode="auto">
                <a:xfrm>
                  <a:off x="6685898" y="1981217"/>
                  <a:ext cx="110246" cy="98923"/>
                </a:xfrm>
                <a:custGeom>
                  <a:avLst/>
                  <a:gdLst>
                    <a:gd name="T0" fmla="*/ 17 w 62"/>
                    <a:gd name="T1" fmla="*/ 68 h 68"/>
                    <a:gd name="T2" fmla="*/ 9 w 62"/>
                    <a:gd name="T3" fmla="*/ 31 h 68"/>
                    <a:gd name="T4" fmla="*/ 36 w 62"/>
                    <a:gd name="T5" fmla="*/ 0 h 68"/>
                    <a:gd name="T6" fmla="*/ 17 w 62"/>
                    <a:gd name="T7" fmla="*/ 68 h 68"/>
                  </a:gdLst>
                  <a:ahLst/>
                  <a:cxnLst>
                    <a:cxn ang="0">
                      <a:pos x="T0" y="T1"/>
                    </a:cxn>
                    <a:cxn ang="0">
                      <a:pos x="T2" y="T3"/>
                    </a:cxn>
                    <a:cxn ang="0">
                      <a:pos x="T4" y="T5"/>
                    </a:cxn>
                    <a:cxn ang="0">
                      <a:pos x="T6" y="T7"/>
                    </a:cxn>
                  </a:cxnLst>
                  <a:rect l="0" t="0" r="r" b="b"/>
                  <a:pathLst>
                    <a:path w="62" h="68">
                      <a:moveTo>
                        <a:pt x="17" y="68"/>
                      </a:moveTo>
                      <a:cubicBezTo>
                        <a:pt x="17" y="68"/>
                        <a:pt x="0" y="51"/>
                        <a:pt x="9" y="31"/>
                      </a:cubicBezTo>
                      <a:cubicBezTo>
                        <a:pt x="18" y="11"/>
                        <a:pt x="36" y="0"/>
                        <a:pt x="36" y="0"/>
                      </a:cubicBezTo>
                      <a:cubicBezTo>
                        <a:pt x="36" y="0"/>
                        <a:pt x="62" y="50"/>
                        <a:pt x="17" y="6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20" name="Freeform: Shape 214"/>
                <p:cNvSpPr>
                  <a:spLocks/>
                </p:cNvSpPr>
                <p:nvPr/>
              </p:nvSpPr>
              <p:spPr bwMode="auto">
                <a:xfrm>
                  <a:off x="6454258" y="2148781"/>
                  <a:ext cx="81755" cy="67631"/>
                </a:xfrm>
                <a:custGeom>
                  <a:avLst/>
                  <a:gdLst>
                    <a:gd name="T0" fmla="*/ 42 w 46"/>
                    <a:gd name="T1" fmla="*/ 41 h 47"/>
                    <a:gd name="T2" fmla="*/ 12 w 46"/>
                    <a:gd name="T3" fmla="*/ 32 h 47"/>
                    <a:gd name="T4" fmla="*/ 0 w 46"/>
                    <a:gd name="T5" fmla="*/ 0 h 47"/>
                    <a:gd name="T6" fmla="*/ 42 w 46"/>
                    <a:gd name="T7" fmla="*/ 41 h 47"/>
                  </a:gdLst>
                  <a:ahLst/>
                  <a:cxnLst>
                    <a:cxn ang="0">
                      <a:pos x="T0" y="T1"/>
                    </a:cxn>
                    <a:cxn ang="0">
                      <a:pos x="T2" y="T3"/>
                    </a:cxn>
                    <a:cxn ang="0">
                      <a:pos x="T4" y="T5"/>
                    </a:cxn>
                    <a:cxn ang="0">
                      <a:pos x="T6" y="T7"/>
                    </a:cxn>
                  </a:cxnLst>
                  <a:rect l="0" t="0" r="r" b="b"/>
                  <a:pathLst>
                    <a:path w="46" h="47">
                      <a:moveTo>
                        <a:pt x="42" y="41"/>
                      </a:moveTo>
                      <a:cubicBezTo>
                        <a:pt x="42" y="41"/>
                        <a:pt x="23" y="47"/>
                        <a:pt x="12" y="32"/>
                      </a:cubicBezTo>
                      <a:cubicBezTo>
                        <a:pt x="1" y="18"/>
                        <a:pt x="0" y="0"/>
                        <a:pt x="0" y="0"/>
                      </a:cubicBezTo>
                      <a:cubicBezTo>
                        <a:pt x="0" y="0"/>
                        <a:pt x="46" y="1"/>
                        <a:pt x="42" y="4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21" name="Freeform: Shape 215"/>
                <p:cNvSpPr>
                  <a:spLocks/>
                </p:cNvSpPr>
                <p:nvPr/>
              </p:nvSpPr>
              <p:spPr bwMode="auto">
                <a:xfrm>
                  <a:off x="6430723" y="2216411"/>
                  <a:ext cx="100336" cy="74697"/>
                </a:xfrm>
                <a:custGeom>
                  <a:avLst/>
                  <a:gdLst>
                    <a:gd name="T0" fmla="*/ 56 w 56"/>
                    <a:gd name="T1" fmla="*/ 38 h 51"/>
                    <a:gd name="T2" fmla="*/ 25 w 56"/>
                    <a:gd name="T3" fmla="*/ 44 h 51"/>
                    <a:gd name="T4" fmla="*/ 0 w 56"/>
                    <a:gd name="T5" fmla="*/ 20 h 51"/>
                    <a:gd name="T6" fmla="*/ 56 w 56"/>
                    <a:gd name="T7" fmla="*/ 38 h 51"/>
                  </a:gdLst>
                  <a:ahLst/>
                  <a:cxnLst>
                    <a:cxn ang="0">
                      <a:pos x="T0" y="T1"/>
                    </a:cxn>
                    <a:cxn ang="0">
                      <a:pos x="T2" y="T3"/>
                    </a:cxn>
                    <a:cxn ang="0">
                      <a:pos x="T4" y="T5"/>
                    </a:cxn>
                    <a:cxn ang="0">
                      <a:pos x="T6" y="T7"/>
                    </a:cxn>
                  </a:cxnLst>
                  <a:rect l="0" t="0" r="r" b="b"/>
                  <a:pathLst>
                    <a:path w="56" h="51">
                      <a:moveTo>
                        <a:pt x="56" y="38"/>
                      </a:moveTo>
                      <a:cubicBezTo>
                        <a:pt x="56" y="38"/>
                        <a:pt x="42" y="51"/>
                        <a:pt x="25" y="44"/>
                      </a:cubicBezTo>
                      <a:cubicBezTo>
                        <a:pt x="9" y="36"/>
                        <a:pt x="0" y="20"/>
                        <a:pt x="0" y="20"/>
                      </a:cubicBezTo>
                      <a:cubicBezTo>
                        <a:pt x="0" y="20"/>
                        <a:pt x="42" y="0"/>
                        <a:pt x="56" y="3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22" name="Freeform: Shape 216"/>
                <p:cNvSpPr>
                  <a:spLocks/>
                </p:cNvSpPr>
                <p:nvPr/>
              </p:nvSpPr>
              <p:spPr bwMode="auto">
                <a:xfrm>
                  <a:off x="6451780" y="2285052"/>
                  <a:ext cx="99097" cy="69650"/>
                </a:xfrm>
                <a:custGeom>
                  <a:avLst/>
                  <a:gdLst>
                    <a:gd name="T0" fmla="*/ 55 w 55"/>
                    <a:gd name="T1" fmla="*/ 21 h 48"/>
                    <a:gd name="T2" fmla="*/ 34 w 55"/>
                    <a:gd name="T3" fmla="*/ 44 h 48"/>
                    <a:gd name="T4" fmla="*/ 0 w 55"/>
                    <a:gd name="T5" fmla="*/ 41 h 48"/>
                    <a:gd name="T6" fmla="*/ 55 w 55"/>
                    <a:gd name="T7" fmla="*/ 21 h 48"/>
                  </a:gdLst>
                  <a:ahLst/>
                  <a:cxnLst>
                    <a:cxn ang="0">
                      <a:pos x="T0" y="T1"/>
                    </a:cxn>
                    <a:cxn ang="0">
                      <a:pos x="T2" y="T3"/>
                    </a:cxn>
                    <a:cxn ang="0">
                      <a:pos x="T4" y="T5"/>
                    </a:cxn>
                    <a:cxn ang="0">
                      <a:pos x="T6" y="T7"/>
                    </a:cxn>
                  </a:cxnLst>
                  <a:rect l="0" t="0" r="r" b="b"/>
                  <a:pathLst>
                    <a:path w="55" h="48">
                      <a:moveTo>
                        <a:pt x="55" y="21"/>
                      </a:moveTo>
                      <a:cubicBezTo>
                        <a:pt x="55" y="21"/>
                        <a:pt x="52" y="41"/>
                        <a:pt x="34" y="44"/>
                      </a:cubicBezTo>
                      <a:cubicBezTo>
                        <a:pt x="17" y="48"/>
                        <a:pt x="0" y="41"/>
                        <a:pt x="0" y="41"/>
                      </a:cubicBezTo>
                      <a:cubicBezTo>
                        <a:pt x="0" y="41"/>
                        <a:pt x="20" y="0"/>
                        <a:pt x="55" y="2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23" name="Freeform: Shape 217"/>
                <p:cNvSpPr>
                  <a:spLocks/>
                </p:cNvSpPr>
                <p:nvPr/>
              </p:nvSpPr>
              <p:spPr bwMode="auto">
                <a:xfrm>
                  <a:off x="6365070" y="2260826"/>
                  <a:ext cx="100336" cy="70659"/>
                </a:xfrm>
                <a:custGeom>
                  <a:avLst/>
                  <a:gdLst>
                    <a:gd name="T0" fmla="*/ 56 w 56"/>
                    <a:gd name="T1" fmla="*/ 24 h 49"/>
                    <a:gd name="T2" fmla="*/ 34 w 56"/>
                    <a:gd name="T3" fmla="*/ 46 h 49"/>
                    <a:gd name="T4" fmla="*/ 0 w 56"/>
                    <a:gd name="T5" fmla="*/ 41 h 49"/>
                    <a:gd name="T6" fmla="*/ 56 w 56"/>
                    <a:gd name="T7" fmla="*/ 24 h 49"/>
                  </a:gdLst>
                  <a:ahLst/>
                  <a:cxnLst>
                    <a:cxn ang="0">
                      <a:pos x="T0" y="T1"/>
                    </a:cxn>
                    <a:cxn ang="0">
                      <a:pos x="T2" y="T3"/>
                    </a:cxn>
                    <a:cxn ang="0">
                      <a:pos x="T4" y="T5"/>
                    </a:cxn>
                    <a:cxn ang="0">
                      <a:pos x="T6" y="T7"/>
                    </a:cxn>
                  </a:cxnLst>
                  <a:rect l="0" t="0" r="r" b="b"/>
                  <a:pathLst>
                    <a:path w="56" h="49">
                      <a:moveTo>
                        <a:pt x="56" y="24"/>
                      </a:moveTo>
                      <a:cubicBezTo>
                        <a:pt x="56" y="24"/>
                        <a:pt x="52" y="43"/>
                        <a:pt x="34" y="46"/>
                      </a:cubicBezTo>
                      <a:cubicBezTo>
                        <a:pt x="16" y="49"/>
                        <a:pt x="0" y="41"/>
                        <a:pt x="0" y="41"/>
                      </a:cubicBezTo>
                      <a:cubicBezTo>
                        <a:pt x="0" y="41"/>
                        <a:pt x="22" y="0"/>
                        <a:pt x="56" y="24"/>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24" name="Freeform: Shape 218"/>
                <p:cNvSpPr>
                  <a:spLocks/>
                </p:cNvSpPr>
                <p:nvPr/>
              </p:nvSpPr>
              <p:spPr bwMode="auto">
                <a:xfrm>
                  <a:off x="6373742" y="2158875"/>
                  <a:ext cx="100336" cy="75707"/>
                </a:xfrm>
                <a:custGeom>
                  <a:avLst/>
                  <a:gdLst>
                    <a:gd name="T0" fmla="*/ 56 w 56"/>
                    <a:gd name="T1" fmla="*/ 38 h 52"/>
                    <a:gd name="T2" fmla="*/ 25 w 56"/>
                    <a:gd name="T3" fmla="*/ 44 h 52"/>
                    <a:gd name="T4" fmla="*/ 0 w 56"/>
                    <a:gd name="T5" fmla="*/ 22 h 52"/>
                    <a:gd name="T6" fmla="*/ 56 w 56"/>
                    <a:gd name="T7" fmla="*/ 38 h 52"/>
                  </a:gdLst>
                  <a:ahLst/>
                  <a:cxnLst>
                    <a:cxn ang="0">
                      <a:pos x="T0" y="T1"/>
                    </a:cxn>
                    <a:cxn ang="0">
                      <a:pos x="T2" y="T3"/>
                    </a:cxn>
                    <a:cxn ang="0">
                      <a:pos x="T4" y="T5"/>
                    </a:cxn>
                    <a:cxn ang="0">
                      <a:pos x="T6" y="T7"/>
                    </a:cxn>
                  </a:cxnLst>
                  <a:rect l="0" t="0" r="r" b="b"/>
                  <a:pathLst>
                    <a:path w="56" h="52">
                      <a:moveTo>
                        <a:pt x="56" y="38"/>
                      </a:moveTo>
                      <a:cubicBezTo>
                        <a:pt x="56" y="38"/>
                        <a:pt x="42" y="52"/>
                        <a:pt x="25" y="44"/>
                      </a:cubicBezTo>
                      <a:cubicBezTo>
                        <a:pt x="9" y="37"/>
                        <a:pt x="0" y="22"/>
                        <a:pt x="0" y="22"/>
                      </a:cubicBezTo>
                      <a:cubicBezTo>
                        <a:pt x="0" y="22"/>
                        <a:pt x="40" y="0"/>
                        <a:pt x="56" y="3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25" name="Freeform: Shape 219"/>
                <p:cNvSpPr>
                  <a:spLocks/>
                </p:cNvSpPr>
                <p:nvPr/>
              </p:nvSpPr>
              <p:spPr bwMode="auto">
                <a:xfrm>
                  <a:off x="6336580" y="2214393"/>
                  <a:ext cx="85472" cy="59556"/>
                </a:xfrm>
                <a:custGeom>
                  <a:avLst/>
                  <a:gdLst>
                    <a:gd name="T0" fmla="*/ 48 w 48"/>
                    <a:gd name="T1" fmla="*/ 26 h 41"/>
                    <a:gd name="T2" fmla="*/ 26 w 48"/>
                    <a:gd name="T3" fmla="*/ 39 h 41"/>
                    <a:gd name="T4" fmla="*/ 0 w 48"/>
                    <a:gd name="T5" fmla="*/ 28 h 41"/>
                    <a:gd name="T6" fmla="*/ 48 w 48"/>
                    <a:gd name="T7" fmla="*/ 26 h 41"/>
                  </a:gdLst>
                  <a:ahLst/>
                  <a:cxnLst>
                    <a:cxn ang="0">
                      <a:pos x="T0" y="T1"/>
                    </a:cxn>
                    <a:cxn ang="0">
                      <a:pos x="T2" y="T3"/>
                    </a:cxn>
                    <a:cxn ang="0">
                      <a:pos x="T4" y="T5"/>
                    </a:cxn>
                    <a:cxn ang="0">
                      <a:pos x="T6" y="T7"/>
                    </a:cxn>
                  </a:cxnLst>
                  <a:rect l="0" t="0" r="r" b="b"/>
                  <a:pathLst>
                    <a:path w="48" h="41">
                      <a:moveTo>
                        <a:pt x="48" y="26"/>
                      </a:moveTo>
                      <a:cubicBezTo>
                        <a:pt x="48" y="26"/>
                        <a:pt x="41" y="41"/>
                        <a:pt x="26" y="39"/>
                      </a:cubicBezTo>
                      <a:cubicBezTo>
                        <a:pt x="11" y="37"/>
                        <a:pt x="0" y="28"/>
                        <a:pt x="0" y="28"/>
                      </a:cubicBezTo>
                      <a:cubicBezTo>
                        <a:pt x="0" y="28"/>
                        <a:pt x="27" y="0"/>
                        <a:pt x="48" y="2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26" name="Freeform: Shape 220"/>
                <p:cNvSpPr>
                  <a:spLocks/>
                </p:cNvSpPr>
                <p:nvPr/>
              </p:nvSpPr>
              <p:spPr bwMode="auto">
                <a:xfrm>
                  <a:off x="6404709" y="2068027"/>
                  <a:ext cx="69368" cy="60565"/>
                </a:xfrm>
                <a:custGeom>
                  <a:avLst/>
                  <a:gdLst>
                    <a:gd name="T0" fmla="*/ 39 w 39"/>
                    <a:gd name="T1" fmla="*/ 34 h 41"/>
                    <a:gd name="T2" fmla="*/ 13 w 39"/>
                    <a:gd name="T3" fmla="*/ 30 h 41"/>
                    <a:gd name="T4" fmla="*/ 0 w 39"/>
                    <a:gd name="T5" fmla="*/ 6 h 41"/>
                    <a:gd name="T6" fmla="*/ 39 w 39"/>
                    <a:gd name="T7" fmla="*/ 34 h 41"/>
                  </a:gdLst>
                  <a:ahLst/>
                  <a:cxnLst>
                    <a:cxn ang="0">
                      <a:pos x="T0" y="T1"/>
                    </a:cxn>
                    <a:cxn ang="0">
                      <a:pos x="T2" y="T3"/>
                    </a:cxn>
                    <a:cxn ang="0">
                      <a:pos x="T4" y="T5"/>
                    </a:cxn>
                    <a:cxn ang="0">
                      <a:pos x="T6" y="T7"/>
                    </a:cxn>
                  </a:cxnLst>
                  <a:rect l="0" t="0" r="r" b="b"/>
                  <a:pathLst>
                    <a:path w="39" h="41">
                      <a:moveTo>
                        <a:pt x="39" y="34"/>
                      </a:moveTo>
                      <a:cubicBezTo>
                        <a:pt x="39" y="34"/>
                        <a:pt x="24" y="41"/>
                        <a:pt x="13" y="30"/>
                      </a:cubicBezTo>
                      <a:cubicBezTo>
                        <a:pt x="3" y="20"/>
                        <a:pt x="0" y="6"/>
                        <a:pt x="0" y="6"/>
                      </a:cubicBezTo>
                      <a:cubicBezTo>
                        <a:pt x="0" y="6"/>
                        <a:pt x="37" y="0"/>
                        <a:pt x="39" y="34"/>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27" name="Freeform: Shape 221"/>
                <p:cNvSpPr>
                  <a:spLocks/>
                </p:cNvSpPr>
                <p:nvPr/>
              </p:nvSpPr>
              <p:spPr bwMode="auto">
                <a:xfrm>
                  <a:off x="6340296" y="2027651"/>
                  <a:ext cx="54504" cy="46433"/>
                </a:xfrm>
                <a:custGeom>
                  <a:avLst/>
                  <a:gdLst>
                    <a:gd name="T0" fmla="*/ 31 w 31"/>
                    <a:gd name="T1" fmla="*/ 27 h 32"/>
                    <a:gd name="T2" fmla="*/ 11 w 31"/>
                    <a:gd name="T3" fmla="*/ 24 h 32"/>
                    <a:gd name="T4" fmla="*/ 0 w 31"/>
                    <a:gd name="T5" fmla="*/ 4 h 32"/>
                    <a:gd name="T6" fmla="*/ 31 w 31"/>
                    <a:gd name="T7" fmla="*/ 27 h 32"/>
                  </a:gdLst>
                  <a:ahLst/>
                  <a:cxnLst>
                    <a:cxn ang="0">
                      <a:pos x="T0" y="T1"/>
                    </a:cxn>
                    <a:cxn ang="0">
                      <a:pos x="T2" y="T3"/>
                    </a:cxn>
                    <a:cxn ang="0">
                      <a:pos x="T4" y="T5"/>
                    </a:cxn>
                    <a:cxn ang="0">
                      <a:pos x="T6" y="T7"/>
                    </a:cxn>
                  </a:cxnLst>
                  <a:rect l="0" t="0" r="r" b="b"/>
                  <a:pathLst>
                    <a:path w="31" h="32">
                      <a:moveTo>
                        <a:pt x="31" y="27"/>
                      </a:moveTo>
                      <a:cubicBezTo>
                        <a:pt x="31" y="27"/>
                        <a:pt x="19" y="32"/>
                        <a:pt x="11" y="24"/>
                      </a:cubicBezTo>
                      <a:cubicBezTo>
                        <a:pt x="2" y="16"/>
                        <a:pt x="0" y="4"/>
                        <a:pt x="0" y="4"/>
                      </a:cubicBezTo>
                      <a:cubicBezTo>
                        <a:pt x="0" y="4"/>
                        <a:pt x="30" y="0"/>
                        <a:pt x="31" y="27"/>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28" name="Freeform: Shape 222"/>
                <p:cNvSpPr>
                  <a:spLocks/>
                </p:cNvSpPr>
                <p:nvPr/>
              </p:nvSpPr>
              <p:spPr bwMode="auto">
                <a:xfrm>
                  <a:off x="6438155" y="2008471"/>
                  <a:ext cx="68130" cy="58546"/>
                </a:xfrm>
                <a:custGeom>
                  <a:avLst/>
                  <a:gdLst>
                    <a:gd name="T0" fmla="*/ 32 w 38"/>
                    <a:gd name="T1" fmla="*/ 36 h 40"/>
                    <a:gd name="T2" fmla="*/ 8 w 38"/>
                    <a:gd name="T3" fmla="*/ 27 h 40"/>
                    <a:gd name="T4" fmla="*/ 0 w 38"/>
                    <a:gd name="T5" fmla="*/ 0 h 40"/>
                    <a:gd name="T6" fmla="*/ 32 w 38"/>
                    <a:gd name="T7" fmla="*/ 36 h 40"/>
                  </a:gdLst>
                  <a:ahLst/>
                  <a:cxnLst>
                    <a:cxn ang="0">
                      <a:pos x="T0" y="T1"/>
                    </a:cxn>
                    <a:cxn ang="0">
                      <a:pos x="T2" y="T3"/>
                    </a:cxn>
                    <a:cxn ang="0">
                      <a:pos x="T4" y="T5"/>
                    </a:cxn>
                    <a:cxn ang="0">
                      <a:pos x="T6" y="T7"/>
                    </a:cxn>
                  </a:cxnLst>
                  <a:rect l="0" t="0" r="r" b="b"/>
                  <a:pathLst>
                    <a:path w="38" h="40">
                      <a:moveTo>
                        <a:pt x="32" y="36"/>
                      </a:moveTo>
                      <a:cubicBezTo>
                        <a:pt x="32" y="36"/>
                        <a:pt x="16" y="40"/>
                        <a:pt x="8" y="27"/>
                      </a:cubicBezTo>
                      <a:cubicBezTo>
                        <a:pt x="0" y="15"/>
                        <a:pt x="0" y="0"/>
                        <a:pt x="0" y="0"/>
                      </a:cubicBezTo>
                      <a:cubicBezTo>
                        <a:pt x="0" y="0"/>
                        <a:pt x="38" y="4"/>
                        <a:pt x="32" y="3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29" name="Freeform: Shape 223"/>
                <p:cNvSpPr>
                  <a:spLocks/>
                </p:cNvSpPr>
                <p:nvPr/>
              </p:nvSpPr>
              <p:spPr bwMode="auto">
                <a:xfrm>
                  <a:off x="6446826" y="1934784"/>
                  <a:ext cx="68130" cy="58546"/>
                </a:xfrm>
                <a:custGeom>
                  <a:avLst/>
                  <a:gdLst>
                    <a:gd name="T0" fmla="*/ 31 w 38"/>
                    <a:gd name="T1" fmla="*/ 36 h 40"/>
                    <a:gd name="T2" fmla="*/ 8 w 38"/>
                    <a:gd name="T3" fmla="*/ 27 h 40"/>
                    <a:gd name="T4" fmla="*/ 0 w 38"/>
                    <a:gd name="T5" fmla="*/ 0 h 40"/>
                    <a:gd name="T6" fmla="*/ 31 w 38"/>
                    <a:gd name="T7" fmla="*/ 36 h 40"/>
                  </a:gdLst>
                  <a:ahLst/>
                  <a:cxnLst>
                    <a:cxn ang="0">
                      <a:pos x="T0" y="T1"/>
                    </a:cxn>
                    <a:cxn ang="0">
                      <a:pos x="T2" y="T3"/>
                    </a:cxn>
                    <a:cxn ang="0">
                      <a:pos x="T4" y="T5"/>
                    </a:cxn>
                    <a:cxn ang="0">
                      <a:pos x="T6" y="T7"/>
                    </a:cxn>
                  </a:cxnLst>
                  <a:rect l="0" t="0" r="r" b="b"/>
                  <a:pathLst>
                    <a:path w="38" h="40">
                      <a:moveTo>
                        <a:pt x="31" y="36"/>
                      </a:moveTo>
                      <a:cubicBezTo>
                        <a:pt x="31" y="36"/>
                        <a:pt x="15" y="40"/>
                        <a:pt x="8" y="27"/>
                      </a:cubicBezTo>
                      <a:cubicBezTo>
                        <a:pt x="0" y="14"/>
                        <a:pt x="0" y="0"/>
                        <a:pt x="0" y="0"/>
                      </a:cubicBezTo>
                      <a:cubicBezTo>
                        <a:pt x="0" y="0"/>
                        <a:pt x="38" y="3"/>
                        <a:pt x="31" y="3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30" name="Freeform: Shape 224"/>
                <p:cNvSpPr>
                  <a:spLocks/>
                </p:cNvSpPr>
                <p:nvPr/>
              </p:nvSpPr>
              <p:spPr bwMode="auto">
                <a:xfrm>
                  <a:off x="6633872" y="1852012"/>
                  <a:ext cx="76800" cy="65612"/>
                </a:xfrm>
                <a:custGeom>
                  <a:avLst/>
                  <a:gdLst>
                    <a:gd name="T0" fmla="*/ 11 w 43"/>
                    <a:gd name="T1" fmla="*/ 45 h 45"/>
                    <a:gd name="T2" fmla="*/ 7 w 43"/>
                    <a:gd name="T3" fmla="*/ 20 h 45"/>
                    <a:gd name="T4" fmla="*/ 27 w 43"/>
                    <a:gd name="T5" fmla="*/ 0 h 45"/>
                    <a:gd name="T6" fmla="*/ 11 w 43"/>
                    <a:gd name="T7" fmla="*/ 45 h 45"/>
                  </a:gdLst>
                  <a:ahLst/>
                  <a:cxnLst>
                    <a:cxn ang="0">
                      <a:pos x="T0" y="T1"/>
                    </a:cxn>
                    <a:cxn ang="0">
                      <a:pos x="T2" y="T3"/>
                    </a:cxn>
                    <a:cxn ang="0">
                      <a:pos x="T4" y="T5"/>
                    </a:cxn>
                    <a:cxn ang="0">
                      <a:pos x="T6" y="T7"/>
                    </a:cxn>
                  </a:cxnLst>
                  <a:rect l="0" t="0" r="r" b="b"/>
                  <a:pathLst>
                    <a:path w="43" h="45">
                      <a:moveTo>
                        <a:pt x="11" y="45"/>
                      </a:moveTo>
                      <a:cubicBezTo>
                        <a:pt x="11" y="45"/>
                        <a:pt x="0" y="33"/>
                        <a:pt x="7" y="20"/>
                      </a:cubicBezTo>
                      <a:cubicBezTo>
                        <a:pt x="14" y="7"/>
                        <a:pt x="27" y="0"/>
                        <a:pt x="27" y="0"/>
                      </a:cubicBezTo>
                      <a:cubicBezTo>
                        <a:pt x="27" y="0"/>
                        <a:pt x="43" y="34"/>
                        <a:pt x="11" y="45"/>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31" name="Freeform: Shape 225"/>
                <p:cNvSpPr>
                  <a:spLocks/>
                </p:cNvSpPr>
                <p:nvPr/>
              </p:nvSpPr>
              <p:spPr bwMode="auto">
                <a:xfrm>
                  <a:off x="6896480" y="2011500"/>
                  <a:ext cx="63175" cy="49462"/>
                </a:xfrm>
                <a:custGeom>
                  <a:avLst/>
                  <a:gdLst>
                    <a:gd name="T0" fmla="*/ 3 w 35"/>
                    <a:gd name="T1" fmla="*/ 29 h 34"/>
                    <a:gd name="T2" fmla="*/ 11 w 35"/>
                    <a:gd name="T3" fmla="*/ 8 h 34"/>
                    <a:gd name="T4" fmla="*/ 35 w 35"/>
                    <a:gd name="T5" fmla="*/ 0 h 34"/>
                    <a:gd name="T6" fmla="*/ 3 w 35"/>
                    <a:gd name="T7" fmla="*/ 29 h 34"/>
                  </a:gdLst>
                  <a:ahLst/>
                  <a:cxnLst>
                    <a:cxn ang="0">
                      <a:pos x="T0" y="T1"/>
                    </a:cxn>
                    <a:cxn ang="0">
                      <a:pos x="T2" y="T3"/>
                    </a:cxn>
                    <a:cxn ang="0">
                      <a:pos x="T4" y="T5"/>
                    </a:cxn>
                    <a:cxn ang="0">
                      <a:pos x="T6" y="T7"/>
                    </a:cxn>
                  </a:cxnLst>
                  <a:rect l="0" t="0" r="r" b="b"/>
                  <a:pathLst>
                    <a:path w="35" h="34">
                      <a:moveTo>
                        <a:pt x="3" y="29"/>
                      </a:moveTo>
                      <a:cubicBezTo>
                        <a:pt x="3" y="29"/>
                        <a:pt x="0" y="15"/>
                        <a:pt x="11" y="8"/>
                      </a:cubicBezTo>
                      <a:cubicBezTo>
                        <a:pt x="22" y="0"/>
                        <a:pt x="35" y="0"/>
                        <a:pt x="35" y="0"/>
                      </a:cubicBezTo>
                      <a:cubicBezTo>
                        <a:pt x="35" y="0"/>
                        <a:pt x="33" y="34"/>
                        <a:pt x="3" y="29"/>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32" name="Freeform: Shape 226"/>
                <p:cNvSpPr>
                  <a:spLocks/>
                </p:cNvSpPr>
                <p:nvPr/>
              </p:nvSpPr>
              <p:spPr bwMode="auto">
                <a:xfrm>
                  <a:off x="7000532" y="2132630"/>
                  <a:ext cx="61936" cy="49462"/>
                </a:xfrm>
                <a:custGeom>
                  <a:avLst/>
                  <a:gdLst>
                    <a:gd name="T0" fmla="*/ 3 w 35"/>
                    <a:gd name="T1" fmla="*/ 28 h 34"/>
                    <a:gd name="T2" fmla="*/ 11 w 35"/>
                    <a:gd name="T3" fmla="*/ 7 h 34"/>
                    <a:gd name="T4" fmla="*/ 35 w 35"/>
                    <a:gd name="T5" fmla="*/ 0 h 34"/>
                    <a:gd name="T6" fmla="*/ 3 w 35"/>
                    <a:gd name="T7" fmla="*/ 28 h 34"/>
                  </a:gdLst>
                  <a:ahLst/>
                  <a:cxnLst>
                    <a:cxn ang="0">
                      <a:pos x="T0" y="T1"/>
                    </a:cxn>
                    <a:cxn ang="0">
                      <a:pos x="T2" y="T3"/>
                    </a:cxn>
                    <a:cxn ang="0">
                      <a:pos x="T4" y="T5"/>
                    </a:cxn>
                    <a:cxn ang="0">
                      <a:pos x="T6" y="T7"/>
                    </a:cxn>
                  </a:cxnLst>
                  <a:rect l="0" t="0" r="r" b="b"/>
                  <a:pathLst>
                    <a:path w="35" h="34">
                      <a:moveTo>
                        <a:pt x="3" y="28"/>
                      </a:moveTo>
                      <a:cubicBezTo>
                        <a:pt x="3" y="28"/>
                        <a:pt x="0" y="14"/>
                        <a:pt x="11" y="7"/>
                      </a:cubicBezTo>
                      <a:cubicBezTo>
                        <a:pt x="22" y="0"/>
                        <a:pt x="35" y="0"/>
                        <a:pt x="35" y="0"/>
                      </a:cubicBezTo>
                      <a:cubicBezTo>
                        <a:pt x="35" y="0"/>
                        <a:pt x="32" y="34"/>
                        <a:pt x="3" y="2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33" name="Freeform: Shape 227"/>
                <p:cNvSpPr>
                  <a:spLocks/>
                </p:cNvSpPr>
                <p:nvPr/>
              </p:nvSpPr>
              <p:spPr bwMode="auto">
                <a:xfrm>
                  <a:off x="6283315" y="2139696"/>
                  <a:ext cx="76800" cy="53499"/>
                </a:xfrm>
                <a:custGeom>
                  <a:avLst/>
                  <a:gdLst>
                    <a:gd name="T0" fmla="*/ 43 w 43"/>
                    <a:gd name="T1" fmla="*/ 25 h 37"/>
                    <a:gd name="T2" fmla="*/ 22 w 43"/>
                    <a:gd name="T3" fmla="*/ 34 h 37"/>
                    <a:gd name="T4" fmla="*/ 0 w 43"/>
                    <a:gd name="T5" fmla="*/ 21 h 37"/>
                    <a:gd name="T6" fmla="*/ 43 w 43"/>
                    <a:gd name="T7" fmla="*/ 25 h 37"/>
                  </a:gdLst>
                  <a:ahLst/>
                  <a:cxnLst>
                    <a:cxn ang="0">
                      <a:pos x="T0" y="T1"/>
                    </a:cxn>
                    <a:cxn ang="0">
                      <a:pos x="T2" y="T3"/>
                    </a:cxn>
                    <a:cxn ang="0">
                      <a:pos x="T4" y="T5"/>
                    </a:cxn>
                    <a:cxn ang="0">
                      <a:pos x="T6" y="T7"/>
                    </a:cxn>
                  </a:cxnLst>
                  <a:rect l="0" t="0" r="r" b="b"/>
                  <a:pathLst>
                    <a:path w="43" h="37">
                      <a:moveTo>
                        <a:pt x="43" y="25"/>
                      </a:moveTo>
                      <a:cubicBezTo>
                        <a:pt x="43" y="25"/>
                        <a:pt x="35" y="37"/>
                        <a:pt x="22" y="34"/>
                      </a:cubicBezTo>
                      <a:cubicBezTo>
                        <a:pt x="9" y="31"/>
                        <a:pt x="0" y="21"/>
                        <a:pt x="0" y="21"/>
                      </a:cubicBezTo>
                      <a:cubicBezTo>
                        <a:pt x="0" y="21"/>
                        <a:pt x="27" y="0"/>
                        <a:pt x="43" y="25"/>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34" name="Freeform: Shape 228"/>
                <p:cNvSpPr>
                  <a:spLocks/>
                </p:cNvSpPr>
                <p:nvPr/>
              </p:nvSpPr>
              <p:spPr bwMode="auto">
                <a:xfrm>
                  <a:off x="6637588" y="1943869"/>
                  <a:ext cx="69368" cy="69650"/>
                </a:xfrm>
                <a:custGeom>
                  <a:avLst/>
                  <a:gdLst>
                    <a:gd name="T0" fmla="*/ 15 w 39"/>
                    <a:gd name="T1" fmla="*/ 48 h 48"/>
                    <a:gd name="T2" fmla="*/ 1 w 39"/>
                    <a:gd name="T3" fmla="*/ 26 h 48"/>
                    <a:gd name="T4" fmla="*/ 11 w 39"/>
                    <a:gd name="T5" fmla="*/ 0 h 48"/>
                    <a:gd name="T6" fmla="*/ 15 w 39"/>
                    <a:gd name="T7" fmla="*/ 48 h 48"/>
                  </a:gdLst>
                  <a:ahLst/>
                  <a:cxnLst>
                    <a:cxn ang="0">
                      <a:pos x="T0" y="T1"/>
                    </a:cxn>
                    <a:cxn ang="0">
                      <a:pos x="T2" y="T3"/>
                    </a:cxn>
                    <a:cxn ang="0">
                      <a:pos x="T4" y="T5"/>
                    </a:cxn>
                    <a:cxn ang="0">
                      <a:pos x="T6" y="T7"/>
                    </a:cxn>
                  </a:cxnLst>
                  <a:rect l="0" t="0" r="r" b="b"/>
                  <a:pathLst>
                    <a:path w="39" h="48">
                      <a:moveTo>
                        <a:pt x="15" y="48"/>
                      </a:moveTo>
                      <a:cubicBezTo>
                        <a:pt x="15" y="48"/>
                        <a:pt x="0" y="41"/>
                        <a:pt x="1" y="26"/>
                      </a:cubicBezTo>
                      <a:cubicBezTo>
                        <a:pt x="2" y="11"/>
                        <a:pt x="11" y="0"/>
                        <a:pt x="11" y="0"/>
                      </a:cubicBezTo>
                      <a:cubicBezTo>
                        <a:pt x="11" y="0"/>
                        <a:pt x="39" y="25"/>
                        <a:pt x="15" y="4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35" name="Freeform: Shape 229"/>
                <p:cNvSpPr>
                  <a:spLocks/>
                </p:cNvSpPr>
                <p:nvPr/>
              </p:nvSpPr>
              <p:spPr bwMode="auto">
                <a:xfrm>
                  <a:off x="6352683" y="2109413"/>
                  <a:ext cx="69368" cy="57537"/>
                </a:xfrm>
                <a:custGeom>
                  <a:avLst/>
                  <a:gdLst>
                    <a:gd name="T0" fmla="*/ 39 w 39"/>
                    <a:gd name="T1" fmla="*/ 33 h 40"/>
                    <a:gd name="T2" fmla="*/ 14 w 39"/>
                    <a:gd name="T3" fmla="*/ 30 h 40"/>
                    <a:gd name="T4" fmla="*/ 0 w 39"/>
                    <a:gd name="T5" fmla="*/ 5 h 40"/>
                    <a:gd name="T6" fmla="*/ 39 w 39"/>
                    <a:gd name="T7" fmla="*/ 33 h 40"/>
                  </a:gdLst>
                  <a:ahLst/>
                  <a:cxnLst>
                    <a:cxn ang="0">
                      <a:pos x="T0" y="T1"/>
                    </a:cxn>
                    <a:cxn ang="0">
                      <a:pos x="T2" y="T3"/>
                    </a:cxn>
                    <a:cxn ang="0">
                      <a:pos x="T4" y="T5"/>
                    </a:cxn>
                    <a:cxn ang="0">
                      <a:pos x="T6" y="T7"/>
                    </a:cxn>
                  </a:cxnLst>
                  <a:rect l="0" t="0" r="r" b="b"/>
                  <a:pathLst>
                    <a:path w="39" h="40">
                      <a:moveTo>
                        <a:pt x="39" y="33"/>
                      </a:moveTo>
                      <a:cubicBezTo>
                        <a:pt x="39" y="33"/>
                        <a:pt x="24" y="40"/>
                        <a:pt x="14" y="30"/>
                      </a:cubicBezTo>
                      <a:cubicBezTo>
                        <a:pt x="3" y="19"/>
                        <a:pt x="0" y="5"/>
                        <a:pt x="0" y="5"/>
                      </a:cubicBezTo>
                      <a:cubicBezTo>
                        <a:pt x="0" y="5"/>
                        <a:pt x="38" y="0"/>
                        <a:pt x="39" y="3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36" name="Freeform: Shape 230"/>
                <p:cNvSpPr>
                  <a:spLocks/>
                </p:cNvSpPr>
                <p:nvPr/>
              </p:nvSpPr>
              <p:spPr bwMode="auto">
                <a:xfrm>
                  <a:off x="6519910" y="1977180"/>
                  <a:ext cx="100336" cy="98923"/>
                </a:xfrm>
                <a:custGeom>
                  <a:avLst/>
                  <a:gdLst>
                    <a:gd name="T0" fmla="*/ 25 w 56"/>
                    <a:gd name="T1" fmla="*/ 68 h 68"/>
                    <a:gd name="T2" fmla="*/ 1 w 56"/>
                    <a:gd name="T3" fmla="*/ 40 h 68"/>
                    <a:gd name="T4" fmla="*/ 11 w 56"/>
                    <a:gd name="T5" fmla="*/ 0 h 68"/>
                    <a:gd name="T6" fmla="*/ 25 w 56"/>
                    <a:gd name="T7" fmla="*/ 68 h 68"/>
                  </a:gdLst>
                  <a:ahLst/>
                  <a:cxnLst>
                    <a:cxn ang="0">
                      <a:pos x="T0" y="T1"/>
                    </a:cxn>
                    <a:cxn ang="0">
                      <a:pos x="T2" y="T3"/>
                    </a:cxn>
                    <a:cxn ang="0">
                      <a:pos x="T4" y="T5"/>
                    </a:cxn>
                    <a:cxn ang="0">
                      <a:pos x="T6" y="T7"/>
                    </a:cxn>
                  </a:cxnLst>
                  <a:rect l="0" t="0" r="r" b="b"/>
                  <a:pathLst>
                    <a:path w="56" h="68">
                      <a:moveTo>
                        <a:pt x="25" y="68"/>
                      </a:moveTo>
                      <a:cubicBezTo>
                        <a:pt x="25" y="68"/>
                        <a:pt x="3" y="61"/>
                        <a:pt x="1" y="40"/>
                      </a:cubicBezTo>
                      <a:cubicBezTo>
                        <a:pt x="0" y="19"/>
                        <a:pt x="11" y="0"/>
                        <a:pt x="11" y="0"/>
                      </a:cubicBezTo>
                      <a:cubicBezTo>
                        <a:pt x="11" y="0"/>
                        <a:pt x="56" y="31"/>
                        <a:pt x="25" y="6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37" name="Freeform: Shape 231"/>
                <p:cNvSpPr>
                  <a:spLocks/>
                </p:cNvSpPr>
                <p:nvPr/>
              </p:nvSpPr>
              <p:spPr bwMode="auto">
                <a:xfrm>
                  <a:off x="6682182" y="2080140"/>
                  <a:ext cx="144930" cy="121130"/>
                </a:xfrm>
                <a:custGeom>
                  <a:avLst/>
                  <a:gdLst>
                    <a:gd name="T0" fmla="*/ 21 w 81"/>
                    <a:gd name="T1" fmla="*/ 83 h 83"/>
                    <a:gd name="T2" fmla="*/ 14 w 81"/>
                    <a:gd name="T3" fmla="*/ 36 h 83"/>
                    <a:gd name="T4" fmla="*/ 51 w 81"/>
                    <a:gd name="T5" fmla="*/ 0 h 83"/>
                    <a:gd name="T6" fmla="*/ 21 w 81"/>
                    <a:gd name="T7" fmla="*/ 83 h 83"/>
                  </a:gdLst>
                  <a:ahLst/>
                  <a:cxnLst>
                    <a:cxn ang="0">
                      <a:pos x="T0" y="T1"/>
                    </a:cxn>
                    <a:cxn ang="0">
                      <a:pos x="T2" y="T3"/>
                    </a:cxn>
                    <a:cxn ang="0">
                      <a:pos x="T4" y="T5"/>
                    </a:cxn>
                    <a:cxn ang="0">
                      <a:pos x="T6" y="T7"/>
                    </a:cxn>
                  </a:cxnLst>
                  <a:rect l="0" t="0" r="r" b="b"/>
                  <a:pathLst>
                    <a:path w="81" h="83">
                      <a:moveTo>
                        <a:pt x="21" y="83"/>
                      </a:moveTo>
                      <a:cubicBezTo>
                        <a:pt x="21" y="83"/>
                        <a:pt x="0" y="60"/>
                        <a:pt x="14" y="36"/>
                      </a:cubicBezTo>
                      <a:cubicBezTo>
                        <a:pt x="27" y="12"/>
                        <a:pt x="51" y="0"/>
                        <a:pt x="51" y="0"/>
                      </a:cubicBezTo>
                      <a:cubicBezTo>
                        <a:pt x="51" y="0"/>
                        <a:pt x="81" y="65"/>
                        <a:pt x="21" y="8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38" name="Freeform: Shape 232"/>
                <p:cNvSpPr>
                  <a:spLocks/>
                </p:cNvSpPr>
                <p:nvPr/>
              </p:nvSpPr>
              <p:spPr bwMode="auto">
                <a:xfrm>
                  <a:off x="6791189" y="2136668"/>
                  <a:ext cx="92904" cy="74697"/>
                </a:xfrm>
                <a:custGeom>
                  <a:avLst/>
                  <a:gdLst>
                    <a:gd name="T0" fmla="*/ 10 w 52"/>
                    <a:gd name="T1" fmla="*/ 51 h 51"/>
                    <a:gd name="T2" fmla="*/ 12 w 52"/>
                    <a:gd name="T3" fmla="*/ 19 h 51"/>
                    <a:gd name="T4" fmla="*/ 42 w 52"/>
                    <a:gd name="T5" fmla="*/ 0 h 51"/>
                    <a:gd name="T6" fmla="*/ 10 w 52"/>
                    <a:gd name="T7" fmla="*/ 51 h 51"/>
                  </a:gdLst>
                  <a:ahLst/>
                  <a:cxnLst>
                    <a:cxn ang="0">
                      <a:pos x="T0" y="T1"/>
                    </a:cxn>
                    <a:cxn ang="0">
                      <a:pos x="T2" y="T3"/>
                    </a:cxn>
                    <a:cxn ang="0">
                      <a:pos x="T4" y="T5"/>
                    </a:cxn>
                    <a:cxn ang="0">
                      <a:pos x="T6" y="T7"/>
                    </a:cxn>
                  </a:cxnLst>
                  <a:rect l="0" t="0" r="r" b="b"/>
                  <a:pathLst>
                    <a:path w="52" h="51">
                      <a:moveTo>
                        <a:pt x="10" y="51"/>
                      </a:moveTo>
                      <a:cubicBezTo>
                        <a:pt x="10" y="51"/>
                        <a:pt x="0" y="33"/>
                        <a:pt x="12" y="19"/>
                      </a:cubicBezTo>
                      <a:cubicBezTo>
                        <a:pt x="24" y="5"/>
                        <a:pt x="42" y="0"/>
                        <a:pt x="42" y="0"/>
                      </a:cubicBezTo>
                      <a:cubicBezTo>
                        <a:pt x="42" y="0"/>
                        <a:pt x="52" y="47"/>
                        <a:pt x="10" y="5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39" name="Freeform: Shape 233"/>
                <p:cNvSpPr>
                  <a:spLocks/>
                </p:cNvSpPr>
                <p:nvPr/>
              </p:nvSpPr>
              <p:spPr bwMode="auto">
                <a:xfrm>
                  <a:off x="6887809" y="2139696"/>
                  <a:ext cx="92904" cy="74697"/>
                </a:xfrm>
                <a:custGeom>
                  <a:avLst/>
                  <a:gdLst>
                    <a:gd name="T0" fmla="*/ 0 w 52"/>
                    <a:gd name="T1" fmla="*/ 33 h 51"/>
                    <a:gd name="T2" fmla="*/ 17 w 52"/>
                    <a:gd name="T3" fmla="*/ 7 h 51"/>
                    <a:gd name="T4" fmla="*/ 52 w 52"/>
                    <a:gd name="T5" fmla="*/ 5 h 51"/>
                    <a:gd name="T6" fmla="*/ 0 w 52"/>
                    <a:gd name="T7" fmla="*/ 33 h 51"/>
                  </a:gdLst>
                  <a:ahLst/>
                  <a:cxnLst>
                    <a:cxn ang="0">
                      <a:pos x="T0" y="T1"/>
                    </a:cxn>
                    <a:cxn ang="0">
                      <a:pos x="T2" y="T3"/>
                    </a:cxn>
                    <a:cxn ang="0">
                      <a:pos x="T4" y="T5"/>
                    </a:cxn>
                    <a:cxn ang="0">
                      <a:pos x="T6" y="T7"/>
                    </a:cxn>
                  </a:cxnLst>
                  <a:rect l="0" t="0" r="r" b="b"/>
                  <a:pathLst>
                    <a:path w="52" h="51">
                      <a:moveTo>
                        <a:pt x="0" y="33"/>
                      </a:moveTo>
                      <a:cubicBezTo>
                        <a:pt x="0" y="33"/>
                        <a:pt x="0" y="13"/>
                        <a:pt x="17" y="7"/>
                      </a:cubicBezTo>
                      <a:cubicBezTo>
                        <a:pt x="35" y="0"/>
                        <a:pt x="52" y="5"/>
                        <a:pt x="52" y="5"/>
                      </a:cubicBezTo>
                      <a:cubicBezTo>
                        <a:pt x="52" y="5"/>
                        <a:pt x="38" y="51"/>
                        <a:pt x="0" y="3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40" name="Freeform: Shape 234"/>
                <p:cNvSpPr>
                  <a:spLocks/>
                </p:cNvSpPr>
                <p:nvPr/>
              </p:nvSpPr>
              <p:spPr bwMode="auto">
                <a:xfrm>
                  <a:off x="6876661" y="2080140"/>
                  <a:ext cx="95382" cy="73688"/>
                </a:xfrm>
                <a:custGeom>
                  <a:avLst/>
                  <a:gdLst>
                    <a:gd name="T0" fmla="*/ 0 w 53"/>
                    <a:gd name="T1" fmla="*/ 33 h 51"/>
                    <a:gd name="T2" fmla="*/ 18 w 53"/>
                    <a:gd name="T3" fmla="*/ 6 h 51"/>
                    <a:gd name="T4" fmla="*/ 53 w 53"/>
                    <a:gd name="T5" fmla="*/ 5 h 51"/>
                    <a:gd name="T6" fmla="*/ 0 w 53"/>
                    <a:gd name="T7" fmla="*/ 33 h 51"/>
                  </a:gdLst>
                  <a:ahLst/>
                  <a:cxnLst>
                    <a:cxn ang="0">
                      <a:pos x="T0" y="T1"/>
                    </a:cxn>
                    <a:cxn ang="0">
                      <a:pos x="T2" y="T3"/>
                    </a:cxn>
                    <a:cxn ang="0">
                      <a:pos x="T4" y="T5"/>
                    </a:cxn>
                    <a:cxn ang="0">
                      <a:pos x="T6" y="T7"/>
                    </a:cxn>
                  </a:cxnLst>
                  <a:rect l="0" t="0" r="r" b="b"/>
                  <a:pathLst>
                    <a:path w="53" h="51">
                      <a:moveTo>
                        <a:pt x="0" y="33"/>
                      </a:moveTo>
                      <a:cubicBezTo>
                        <a:pt x="0" y="33"/>
                        <a:pt x="0" y="12"/>
                        <a:pt x="18" y="6"/>
                      </a:cubicBezTo>
                      <a:cubicBezTo>
                        <a:pt x="35" y="0"/>
                        <a:pt x="53" y="5"/>
                        <a:pt x="53" y="5"/>
                      </a:cubicBezTo>
                      <a:cubicBezTo>
                        <a:pt x="53" y="5"/>
                        <a:pt x="38" y="51"/>
                        <a:pt x="0" y="3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41" name="Freeform: Shape 235"/>
                <p:cNvSpPr>
                  <a:spLocks/>
                </p:cNvSpPr>
                <p:nvPr/>
              </p:nvSpPr>
              <p:spPr bwMode="auto">
                <a:xfrm>
                  <a:off x="6799860" y="2033707"/>
                  <a:ext cx="92904" cy="72678"/>
                </a:xfrm>
                <a:custGeom>
                  <a:avLst/>
                  <a:gdLst>
                    <a:gd name="T0" fmla="*/ 11 w 52"/>
                    <a:gd name="T1" fmla="*/ 50 h 50"/>
                    <a:gd name="T2" fmla="*/ 12 w 52"/>
                    <a:gd name="T3" fmla="*/ 19 h 50"/>
                    <a:gd name="T4" fmla="*/ 42 w 52"/>
                    <a:gd name="T5" fmla="*/ 0 h 50"/>
                    <a:gd name="T6" fmla="*/ 11 w 52"/>
                    <a:gd name="T7" fmla="*/ 50 h 50"/>
                  </a:gdLst>
                  <a:ahLst/>
                  <a:cxnLst>
                    <a:cxn ang="0">
                      <a:pos x="T0" y="T1"/>
                    </a:cxn>
                    <a:cxn ang="0">
                      <a:pos x="T2" y="T3"/>
                    </a:cxn>
                    <a:cxn ang="0">
                      <a:pos x="T4" y="T5"/>
                    </a:cxn>
                    <a:cxn ang="0">
                      <a:pos x="T6" y="T7"/>
                    </a:cxn>
                  </a:cxnLst>
                  <a:rect l="0" t="0" r="r" b="b"/>
                  <a:pathLst>
                    <a:path w="52" h="50">
                      <a:moveTo>
                        <a:pt x="11" y="50"/>
                      </a:moveTo>
                      <a:cubicBezTo>
                        <a:pt x="11" y="50"/>
                        <a:pt x="0" y="33"/>
                        <a:pt x="12" y="19"/>
                      </a:cubicBezTo>
                      <a:cubicBezTo>
                        <a:pt x="24" y="5"/>
                        <a:pt x="42" y="0"/>
                        <a:pt x="42" y="0"/>
                      </a:cubicBezTo>
                      <a:cubicBezTo>
                        <a:pt x="42" y="0"/>
                        <a:pt x="52" y="46"/>
                        <a:pt x="11" y="50"/>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42" name="Freeform: Shape 236"/>
                <p:cNvSpPr>
                  <a:spLocks/>
                </p:cNvSpPr>
                <p:nvPr/>
              </p:nvSpPr>
              <p:spPr bwMode="auto">
                <a:xfrm>
                  <a:off x="6780041" y="1956991"/>
                  <a:ext cx="92904" cy="73688"/>
                </a:xfrm>
                <a:custGeom>
                  <a:avLst/>
                  <a:gdLst>
                    <a:gd name="T0" fmla="*/ 11 w 52"/>
                    <a:gd name="T1" fmla="*/ 51 h 51"/>
                    <a:gd name="T2" fmla="*/ 12 w 52"/>
                    <a:gd name="T3" fmla="*/ 19 h 51"/>
                    <a:gd name="T4" fmla="*/ 42 w 52"/>
                    <a:gd name="T5" fmla="*/ 0 h 51"/>
                    <a:gd name="T6" fmla="*/ 11 w 52"/>
                    <a:gd name="T7" fmla="*/ 51 h 51"/>
                  </a:gdLst>
                  <a:ahLst/>
                  <a:cxnLst>
                    <a:cxn ang="0">
                      <a:pos x="T0" y="T1"/>
                    </a:cxn>
                    <a:cxn ang="0">
                      <a:pos x="T2" y="T3"/>
                    </a:cxn>
                    <a:cxn ang="0">
                      <a:pos x="T4" y="T5"/>
                    </a:cxn>
                    <a:cxn ang="0">
                      <a:pos x="T6" y="T7"/>
                    </a:cxn>
                  </a:cxnLst>
                  <a:rect l="0" t="0" r="r" b="b"/>
                  <a:pathLst>
                    <a:path w="52" h="51">
                      <a:moveTo>
                        <a:pt x="11" y="51"/>
                      </a:moveTo>
                      <a:cubicBezTo>
                        <a:pt x="11" y="51"/>
                        <a:pt x="0" y="33"/>
                        <a:pt x="12" y="19"/>
                      </a:cubicBezTo>
                      <a:cubicBezTo>
                        <a:pt x="24" y="5"/>
                        <a:pt x="42" y="0"/>
                        <a:pt x="42" y="0"/>
                      </a:cubicBezTo>
                      <a:cubicBezTo>
                        <a:pt x="42" y="0"/>
                        <a:pt x="52" y="47"/>
                        <a:pt x="11" y="5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43" name="Freeform: Shape 237"/>
                <p:cNvSpPr>
                  <a:spLocks/>
                </p:cNvSpPr>
                <p:nvPr/>
              </p:nvSpPr>
              <p:spPr bwMode="auto">
                <a:xfrm>
                  <a:off x="6693331" y="1894408"/>
                  <a:ext cx="90427" cy="73688"/>
                </a:xfrm>
                <a:custGeom>
                  <a:avLst/>
                  <a:gdLst>
                    <a:gd name="T0" fmla="*/ 10 w 51"/>
                    <a:gd name="T1" fmla="*/ 51 h 51"/>
                    <a:gd name="T2" fmla="*/ 11 w 51"/>
                    <a:gd name="T3" fmla="*/ 19 h 51"/>
                    <a:gd name="T4" fmla="*/ 41 w 51"/>
                    <a:gd name="T5" fmla="*/ 0 h 51"/>
                    <a:gd name="T6" fmla="*/ 10 w 51"/>
                    <a:gd name="T7" fmla="*/ 51 h 51"/>
                  </a:gdLst>
                  <a:ahLst/>
                  <a:cxnLst>
                    <a:cxn ang="0">
                      <a:pos x="T0" y="T1"/>
                    </a:cxn>
                    <a:cxn ang="0">
                      <a:pos x="T2" y="T3"/>
                    </a:cxn>
                    <a:cxn ang="0">
                      <a:pos x="T4" y="T5"/>
                    </a:cxn>
                    <a:cxn ang="0">
                      <a:pos x="T6" y="T7"/>
                    </a:cxn>
                  </a:cxnLst>
                  <a:rect l="0" t="0" r="r" b="b"/>
                  <a:pathLst>
                    <a:path w="51" h="51">
                      <a:moveTo>
                        <a:pt x="10" y="51"/>
                      </a:moveTo>
                      <a:cubicBezTo>
                        <a:pt x="10" y="51"/>
                        <a:pt x="0" y="33"/>
                        <a:pt x="11" y="19"/>
                      </a:cubicBezTo>
                      <a:cubicBezTo>
                        <a:pt x="23" y="5"/>
                        <a:pt x="41" y="0"/>
                        <a:pt x="41" y="0"/>
                      </a:cubicBezTo>
                      <a:cubicBezTo>
                        <a:pt x="41" y="0"/>
                        <a:pt x="51" y="47"/>
                        <a:pt x="10" y="5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44" name="Freeform: Shape 238"/>
                <p:cNvSpPr>
                  <a:spLocks/>
                </p:cNvSpPr>
                <p:nvPr/>
              </p:nvSpPr>
              <p:spPr bwMode="auto">
                <a:xfrm>
                  <a:off x="6550878" y="1878257"/>
                  <a:ext cx="89188" cy="83782"/>
                </a:xfrm>
                <a:custGeom>
                  <a:avLst/>
                  <a:gdLst>
                    <a:gd name="T0" fmla="*/ 25 w 50"/>
                    <a:gd name="T1" fmla="*/ 58 h 58"/>
                    <a:gd name="T2" fmla="*/ 3 w 50"/>
                    <a:gd name="T3" fmla="*/ 35 h 58"/>
                    <a:gd name="T4" fmla="*/ 9 w 50"/>
                    <a:gd name="T5" fmla="*/ 0 h 58"/>
                    <a:gd name="T6" fmla="*/ 25 w 50"/>
                    <a:gd name="T7" fmla="*/ 58 h 58"/>
                  </a:gdLst>
                  <a:ahLst/>
                  <a:cxnLst>
                    <a:cxn ang="0">
                      <a:pos x="T0" y="T1"/>
                    </a:cxn>
                    <a:cxn ang="0">
                      <a:pos x="T2" y="T3"/>
                    </a:cxn>
                    <a:cxn ang="0">
                      <a:pos x="T4" y="T5"/>
                    </a:cxn>
                    <a:cxn ang="0">
                      <a:pos x="T6" y="T7"/>
                    </a:cxn>
                  </a:cxnLst>
                  <a:rect l="0" t="0" r="r" b="b"/>
                  <a:pathLst>
                    <a:path w="50" h="58">
                      <a:moveTo>
                        <a:pt x="25" y="58"/>
                      </a:moveTo>
                      <a:cubicBezTo>
                        <a:pt x="25" y="58"/>
                        <a:pt x="5" y="53"/>
                        <a:pt x="3" y="35"/>
                      </a:cubicBezTo>
                      <a:cubicBezTo>
                        <a:pt x="0" y="17"/>
                        <a:pt x="9" y="0"/>
                        <a:pt x="9" y="0"/>
                      </a:cubicBezTo>
                      <a:cubicBezTo>
                        <a:pt x="9" y="0"/>
                        <a:pt x="50" y="24"/>
                        <a:pt x="25" y="5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45" name="Freeform: Shape 239"/>
                <p:cNvSpPr>
                  <a:spLocks/>
                </p:cNvSpPr>
                <p:nvPr/>
              </p:nvSpPr>
              <p:spPr bwMode="auto">
                <a:xfrm>
                  <a:off x="6814725" y="2270920"/>
                  <a:ext cx="102814" cy="70659"/>
                </a:xfrm>
                <a:custGeom>
                  <a:avLst/>
                  <a:gdLst>
                    <a:gd name="T0" fmla="*/ 0 w 58"/>
                    <a:gd name="T1" fmla="*/ 19 h 49"/>
                    <a:gd name="T2" fmla="*/ 25 w 58"/>
                    <a:gd name="T3" fmla="*/ 0 h 49"/>
                    <a:gd name="T4" fmla="*/ 58 w 58"/>
                    <a:gd name="T5" fmla="*/ 10 h 49"/>
                    <a:gd name="T6" fmla="*/ 0 w 58"/>
                    <a:gd name="T7" fmla="*/ 19 h 49"/>
                  </a:gdLst>
                  <a:ahLst/>
                  <a:cxnLst>
                    <a:cxn ang="0">
                      <a:pos x="T0" y="T1"/>
                    </a:cxn>
                    <a:cxn ang="0">
                      <a:pos x="T2" y="T3"/>
                    </a:cxn>
                    <a:cxn ang="0">
                      <a:pos x="T4" y="T5"/>
                    </a:cxn>
                    <a:cxn ang="0">
                      <a:pos x="T6" y="T7"/>
                    </a:cxn>
                  </a:cxnLst>
                  <a:rect l="0" t="0" r="r" b="b"/>
                  <a:pathLst>
                    <a:path w="58" h="49">
                      <a:moveTo>
                        <a:pt x="0" y="19"/>
                      </a:moveTo>
                      <a:cubicBezTo>
                        <a:pt x="0" y="19"/>
                        <a:pt x="7" y="0"/>
                        <a:pt x="25" y="0"/>
                      </a:cubicBezTo>
                      <a:cubicBezTo>
                        <a:pt x="43" y="0"/>
                        <a:pt x="58" y="10"/>
                        <a:pt x="58" y="10"/>
                      </a:cubicBezTo>
                      <a:cubicBezTo>
                        <a:pt x="58" y="10"/>
                        <a:pt x="29" y="49"/>
                        <a:pt x="0" y="19"/>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46" name="Freeform: Shape 240"/>
                <p:cNvSpPr>
                  <a:spLocks/>
                </p:cNvSpPr>
                <p:nvPr/>
              </p:nvSpPr>
              <p:spPr bwMode="auto">
                <a:xfrm>
                  <a:off x="6830828" y="2212374"/>
                  <a:ext cx="94142" cy="71669"/>
                </a:xfrm>
                <a:custGeom>
                  <a:avLst/>
                  <a:gdLst>
                    <a:gd name="T0" fmla="*/ 0 w 53"/>
                    <a:gd name="T1" fmla="*/ 20 h 49"/>
                    <a:gd name="T2" fmla="*/ 23 w 53"/>
                    <a:gd name="T3" fmla="*/ 0 h 49"/>
                    <a:gd name="T4" fmla="*/ 53 w 53"/>
                    <a:gd name="T5" fmla="*/ 11 h 49"/>
                    <a:gd name="T6" fmla="*/ 0 w 53"/>
                    <a:gd name="T7" fmla="*/ 20 h 49"/>
                  </a:gdLst>
                  <a:ahLst/>
                  <a:cxnLst>
                    <a:cxn ang="0">
                      <a:pos x="T0" y="T1"/>
                    </a:cxn>
                    <a:cxn ang="0">
                      <a:pos x="T2" y="T3"/>
                    </a:cxn>
                    <a:cxn ang="0">
                      <a:pos x="T4" y="T5"/>
                    </a:cxn>
                    <a:cxn ang="0">
                      <a:pos x="T6" y="T7"/>
                    </a:cxn>
                  </a:cxnLst>
                  <a:rect l="0" t="0" r="r" b="b"/>
                  <a:pathLst>
                    <a:path w="53" h="49">
                      <a:moveTo>
                        <a:pt x="0" y="20"/>
                      </a:moveTo>
                      <a:cubicBezTo>
                        <a:pt x="0" y="20"/>
                        <a:pt x="7" y="1"/>
                        <a:pt x="23" y="0"/>
                      </a:cubicBezTo>
                      <a:cubicBezTo>
                        <a:pt x="39" y="0"/>
                        <a:pt x="53" y="11"/>
                        <a:pt x="53" y="11"/>
                      </a:cubicBezTo>
                      <a:cubicBezTo>
                        <a:pt x="53" y="11"/>
                        <a:pt x="26" y="49"/>
                        <a:pt x="0" y="20"/>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47" name="Freeform: Shape 241"/>
                <p:cNvSpPr>
                  <a:spLocks/>
                </p:cNvSpPr>
                <p:nvPr/>
              </p:nvSpPr>
              <p:spPr bwMode="auto">
                <a:xfrm>
                  <a:off x="6952222" y="2190167"/>
                  <a:ext cx="80517" cy="64603"/>
                </a:xfrm>
                <a:custGeom>
                  <a:avLst/>
                  <a:gdLst>
                    <a:gd name="T0" fmla="*/ 0 w 45"/>
                    <a:gd name="T1" fmla="*/ 15 h 44"/>
                    <a:gd name="T2" fmla="*/ 23 w 45"/>
                    <a:gd name="T3" fmla="*/ 4 h 44"/>
                    <a:gd name="T4" fmla="*/ 45 w 45"/>
                    <a:gd name="T5" fmla="*/ 19 h 44"/>
                    <a:gd name="T6" fmla="*/ 0 w 45"/>
                    <a:gd name="T7" fmla="*/ 15 h 44"/>
                  </a:gdLst>
                  <a:ahLst/>
                  <a:cxnLst>
                    <a:cxn ang="0">
                      <a:pos x="T0" y="T1"/>
                    </a:cxn>
                    <a:cxn ang="0">
                      <a:pos x="T2" y="T3"/>
                    </a:cxn>
                    <a:cxn ang="0">
                      <a:pos x="T4" y="T5"/>
                    </a:cxn>
                    <a:cxn ang="0">
                      <a:pos x="T6" y="T7"/>
                    </a:cxn>
                  </a:cxnLst>
                  <a:rect l="0" t="0" r="r" b="b"/>
                  <a:pathLst>
                    <a:path w="45" h="44">
                      <a:moveTo>
                        <a:pt x="0" y="15"/>
                      </a:moveTo>
                      <a:cubicBezTo>
                        <a:pt x="0" y="15"/>
                        <a:pt x="10" y="0"/>
                        <a:pt x="23" y="4"/>
                      </a:cubicBezTo>
                      <a:cubicBezTo>
                        <a:pt x="37" y="8"/>
                        <a:pt x="45" y="19"/>
                        <a:pt x="45" y="19"/>
                      </a:cubicBezTo>
                      <a:cubicBezTo>
                        <a:pt x="45" y="19"/>
                        <a:pt x="15" y="44"/>
                        <a:pt x="0" y="15"/>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48" name="Freeform: Shape 242"/>
                <p:cNvSpPr>
                  <a:spLocks/>
                </p:cNvSpPr>
                <p:nvPr/>
              </p:nvSpPr>
              <p:spPr bwMode="auto">
                <a:xfrm>
                  <a:off x="6941074" y="2242656"/>
                  <a:ext cx="80517" cy="64603"/>
                </a:xfrm>
                <a:custGeom>
                  <a:avLst/>
                  <a:gdLst>
                    <a:gd name="T0" fmla="*/ 0 w 45"/>
                    <a:gd name="T1" fmla="*/ 14 h 44"/>
                    <a:gd name="T2" fmla="*/ 23 w 45"/>
                    <a:gd name="T3" fmla="*/ 4 h 44"/>
                    <a:gd name="T4" fmla="*/ 45 w 45"/>
                    <a:gd name="T5" fmla="*/ 19 h 44"/>
                    <a:gd name="T6" fmla="*/ 0 w 45"/>
                    <a:gd name="T7" fmla="*/ 14 h 44"/>
                  </a:gdLst>
                  <a:ahLst/>
                  <a:cxnLst>
                    <a:cxn ang="0">
                      <a:pos x="T0" y="T1"/>
                    </a:cxn>
                    <a:cxn ang="0">
                      <a:pos x="T2" y="T3"/>
                    </a:cxn>
                    <a:cxn ang="0">
                      <a:pos x="T4" y="T5"/>
                    </a:cxn>
                    <a:cxn ang="0">
                      <a:pos x="T6" y="T7"/>
                    </a:cxn>
                  </a:cxnLst>
                  <a:rect l="0" t="0" r="r" b="b"/>
                  <a:pathLst>
                    <a:path w="45" h="44">
                      <a:moveTo>
                        <a:pt x="0" y="14"/>
                      </a:moveTo>
                      <a:cubicBezTo>
                        <a:pt x="0" y="14"/>
                        <a:pt x="10" y="0"/>
                        <a:pt x="23" y="4"/>
                      </a:cubicBezTo>
                      <a:cubicBezTo>
                        <a:pt x="37" y="7"/>
                        <a:pt x="45" y="19"/>
                        <a:pt x="45" y="19"/>
                      </a:cubicBezTo>
                      <a:cubicBezTo>
                        <a:pt x="45" y="19"/>
                        <a:pt x="15" y="44"/>
                        <a:pt x="0" y="14"/>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grpSp>
          <p:sp>
            <p:nvSpPr>
              <p:cNvPr id="114" name="Rectangle 261"/>
              <p:cNvSpPr/>
              <p:nvPr/>
            </p:nvSpPr>
            <p:spPr>
              <a:xfrm>
                <a:off x="5930296" y="3295728"/>
                <a:ext cx="1559407" cy="2820910"/>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endParaRPr dirty="0">
                  <a:cs typeface="+mn-ea"/>
                  <a:sym typeface="+mn-lt"/>
                </a:endParaRPr>
              </a:p>
            </p:txBody>
          </p:sp>
          <p:sp>
            <p:nvSpPr>
              <p:cNvPr id="115" name="Oval 262"/>
              <p:cNvSpPr/>
              <p:nvPr/>
            </p:nvSpPr>
            <p:spPr>
              <a:xfrm>
                <a:off x="5930299" y="2569762"/>
                <a:ext cx="1555560" cy="1332139"/>
              </a:xfrm>
              <a:prstGeom prst="ellipse">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endParaRPr dirty="0">
                  <a:cs typeface="+mn-ea"/>
                  <a:sym typeface="+mn-lt"/>
                </a:endParaRPr>
              </a:p>
            </p:txBody>
          </p:sp>
        </p:grpSp>
        <p:sp>
          <p:nvSpPr>
            <p:cNvPr id="14" name="Rectangle 263"/>
            <p:cNvSpPr/>
            <p:nvPr/>
          </p:nvSpPr>
          <p:spPr>
            <a:xfrm>
              <a:off x="4807250" y="1918429"/>
              <a:ext cx="459501" cy="761747"/>
            </a:xfrm>
            <a:prstGeom prst="rect">
              <a:avLst/>
            </a:prstGeom>
          </p:spPr>
          <p:txBody>
            <a:bodyPr wrap="none">
              <a:normAutofit fontScale="85000" lnSpcReduction="20000"/>
            </a:bodyPr>
            <a:lstStyle/>
            <a:p>
              <a:pPr algn="ctr"/>
              <a:r>
                <a:rPr lang="en-US" sz="6000" dirty="0">
                  <a:solidFill>
                    <a:schemeClr val="bg1"/>
                  </a:solidFill>
                  <a:latin typeface="+mn-lt"/>
                  <a:ea typeface="+mn-ea"/>
                  <a:cs typeface="+mn-ea"/>
                  <a:sym typeface="+mn-lt"/>
                </a:rPr>
                <a:t>4</a:t>
              </a:r>
            </a:p>
          </p:txBody>
        </p:sp>
        <p:sp>
          <p:nvSpPr>
            <p:cNvPr id="34" name="Rectangle 336"/>
            <p:cNvSpPr/>
            <p:nvPr/>
          </p:nvSpPr>
          <p:spPr>
            <a:xfrm>
              <a:off x="4489692" y="2816656"/>
              <a:ext cx="1098387" cy="1510763"/>
            </a:xfrm>
            <a:prstGeom prst="rect">
              <a:avLst/>
            </a:prstGeom>
          </p:spPr>
          <p:txBody>
            <a:bodyPr wrap="square">
              <a:normAutofit fontScale="47500" lnSpcReduction="20000"/>
            </a:bodyPr>
            <a:lstStyle/>
            <a:p>
              <a:pPr>
                <a:lnSpc>
                  <a:spcPct val="120000"/>
                </a:lnSpc>
              </a:pPr>
              <a:r>
                <a:rPr lang="en-US" altLang="zh-CN" sz="2800" b="1" i="1" dirty="0">
                  <a:solidFill>
                    <a:srgbClr val="FFFF00"/>
                  </a:solidFill>
                </a:rPr>
                <a:t>Conduct</a:t>
              </a:r>
            </a:p>
            <a:p>
              <a:pPr>
                <a:lnSpc>
                  <a:spcPct val="120000"/>
                </a:lnSpc>
              </a:pPr>
              <a:r>
                <a:rPr lang="en-US" altLang="zh-CN" sz="2800" b="1" i="1" dirty="0">
                  <a:solidFill>
                    <a:srgbClr val="FFFF00"/>
                  </a:solidFill>
                </a:rPr>
                <a:t>in-depth analysis on the safety problems of various technologies</a:t>
              </a:r>
              <a:endParaRPr lang="zh-CN" altLang="zh-CN" sz="2800" dirty="0">
                <a:solidFill>
                  <a:srgbClr val="FFFF00"/>
                </a:solidFill>
              </a:endParaRPr>
            </a:p>
            <a:p>
              <a:pPr>
                <a:lnSpc>
                  <a:spcPct val="120000"/>
                </a:lnSpc>
              </a:pPr>
              <a:endParaRPr lang="zh-CN" altLang="en-US" sz="1000" dirty="0">
                <a:solidFill>
                  <a:srgbClr val="FFFFFF"/>
                </a:solidFill>
                <a:latin typeface="+mn-lt"/>
                <a:ea typeface="+mn-ea"/>
                <a:cs typeface="+mn-ea"/>
                <a:sym typeface="+mn-lt"/>
              </a:endParaRPr>
            </a:p>
          </p:txBody>
        </p:sp>
      </p:grpSp>
      <p:grpSp>
        <p:nvGrpSpPr>
          <p:cNvPr id="291" name="组合 290"/>
          <p:cNvGrpSpPr/>
          <p:nvPr/>
        </p:nvGrpSpPr>
        <p:grpSpPr>
          <a:xfrm>
            <a:off x="5614394" y="1362943"/>
            <a:ext cx="1178553" cy="3224535"/>
            <a:chOff x="5614394" y="1362943"/>
            <a:chExt cx="1178553" cy="3224535"/>
          </a:xfrm>
        </p:grpSpPr>
        <p:grpSp>
          <p:nvGrpSpPr>
            <p:cNvPr id="15" name="Group 282"/>
            <p:cNvGrpSpPr/>
            <p:nvPr/>
          </p:nvGrpSpPr>
          <p:grpSpPr>
            <a:xfrm>
              <a:off x="5614394" y="1362943"/>
              <a:ext cx="1178553" cy="3224535"/>
              <a:chOff x="7485859" y="1817257"/>
              <a:chExt cx="1571404" cy="4299380"/>
            </a:xfrm>
          </p:grpSpPr>
          <p:grpSp>
            <p:nvGrpSpPr>
              <p:cNvPr id="77" name="Group 243"/>
              <p:cNvGrpSpPr/>
              <p:nvPr/>
            </p:nvGrpSpPr>
            <p:grpSpPr>
              <a:xfrm>
                <a:off x="7635423" y="1817257"/>
                <a:ext cx="1251662" cy="1198340"/>
                <a:chOff x="7635423" y="1817257"/>
                <a:chExt cx="1251662" cy="1198340"/>
              </a:xfrm>
            </p:grpSpPr>
            <p:sp>
              <p:nvSpPr>
                <p:cNvPr id="80" name="Freeform: Shape 142"/>
                <p:cNvSpPr>
                  <a:spLocks/>
                </p:cNvSpPr>
                <p:nvPr/>
              </p:nvSpPr>
              <p:spPr bwMode="auto">
                <a:xfrm>
                  <a:off x="8027438" y="2316700"/>
                  <a:ext cx="469622" cy="698897"/>
                </a:xfrm>
                <a:custGeom>
                  <a:avLst/>
                  <a:gdLst>
                    <a:gd name="T0" fmla="*/ 130 w 164"/>
                    <a:gd name="T1" fmla="*/ 299 h 299"/>
                    <a:gd name="T2" fmla="*/ 123 w 164"/>
                    <a:gd name="T3" fmla="*/ 132 h 299"/>
                    <a:gd name="T4" fmla="*/ 161 w 164"/>
                    <a:gd name="T5" fmla="*/ 47 h 299"/>
                    <a:gd name="T6" fmla="*/ 143 w 164"/>
                    <a:gd name="T7" fmla="*/ 51 h 299"/>
                    <a:gd name="T8" fmla="*/ 108 w 164"/>
                    <a:gd name="T9" fmla="*/ 75 h 299"/>
                    <a:gd name="T10" fmla="*/ 80 w 164"/>
                    <a:gd name="T11" fmla="*/ 6 h 299"/>
                    <a:gd name="T12" fmla="*/ 77 w 164"/>
                    <a:gd name="T13" fmla="*/ 51 h 299"/>
                    <a:gd name="T14" fmla="*/ 48 w 164"/>
                    <a:gd name="T15" fmla="*/ 33 h 299"/>
                    <a:gd name="T16" fmla="*/ 27 w 164"/>
                    <a:gd name="T17" fmla="*/ 16 h 299"/>
                    <a:gd name="T18" fmla="*/ 52 w 164"/>
                    <a:gd name="T19" fmla="*/ 74 h 299"/>
                    <a:gd name="T20" fmla="*/ 10 w 164"/>
                    <a:gd name="T21" fmla="*/ 35 h 299"/>
                    <a:gd name="T22" fmla="*/ 9 w 164"/>
                    <a:gd name="T23" fmla="*/ 53 h 299"/>
                    <a:gd name="T24" fmla="*/ 43 w 164"/>
                    <a:gd name="T25" fmla="*/ 93 h 299"/>
                    <a:gd name="T26" fmla="*/ 10 w 164"/>
                    <a:gd name="T27" fmla="*/ 75 h 299"/>
                    <a:gd name="T28" fmla="*/ 20 w 164"/>
                    <a:gd name="T29" fmla="*/ 97 h 299"/>
                    <a:gd name="T30" fmla="*/ 71 w 164"/>
                    <a:gd name="T31" fmla="*/ 161 h 299"/>
                    <a:gd name="T32" fmla="*/ 62 w 164"/>
                    <a:gd name="T33" fmla="*/ 299 h 2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4" h="299">
                      <a:moveTo>
                        <a:pt x="130" y="299"/>
                      </a:moveTo>
                      <a:cubicBezTo>
                        <a:pt x="130" y="299"/>
                        <a:pt x="107" y="195"/>
                        <a:pt x="123" y="132"/>
                      </a:cubicBezTo>
                      <a:cubicBezTo>
                        <a:pt x="139" y="70"/>
                        <a:pt x="164" y="57"/>
                        <a:pt x="161" y="47"/>
                      </a:cubicBezTo>
                      <a:cubicBezTo>
                        <a:pt x="159" y="38"/>
                        <a:pt x="147" y="42"/>
                        <a:pt x="143" y="51"/>
                      </a:cubicBezTo>
                      <a:cubicBezTo>
                        <a:pt x="139" y="60"/>
                        <a:pt x="123" y="78"/>
                        <a:pt x="108" y="75"/>
                      </a:cubicBezTo>
                      <a:cubicBezTo>
                        <a:pt x="94" y="72"/>
                        <a:pt x="91" y="12"/>
                        <a:pt x="80" y="6"/>
                      </a:cubicBezTo>
                      <a:cubicBezTo>
                        <a:pt x="70" y="0"/>
                        <a:pt x="73" y="27"/>
                        <a:pt x="77" y="51"/>
                      </a:cubicBezTo>
                      <a:cubicBezTo>
                        <a:pt x="81" y="75"/>
                        <a:pt x="60" y="62"/>
                        <a:pt x="48" y="33"/>
                      </a:cubicBezTo>
                      <a:cubicBezTo>
                        <a:pt x="36" y="4"/>
                        <a:pt x="28" y="12"/>
                        <a:pt x="27" y="16"/>
                      </a:cubicBezTo>
                      <a:cubicBezTo>
                        <a:pt x="25" y="20"/>
                        <a:pt x="54" y="72"/>
                        <a:pt x="52" y="74"/>
                      </a:cubicBezTo>
                      <a:cubicBezTo>
                        <a:pt x="49" y="77"/>
                        <a:pt x="13" y="34"/>
                        <a:pt x="10" y="35"/>
                      </a:cubicBezTo>
                      <a:cubicBezTo>
                        <a:pt x="6" y="36"/>
                        <a:pt x="0" y="39"/>
                        <a:pt x="9" y="53"/>
                      </a:cubicBezTo>
                      <a:cubicBezTo>
                        <a:pt x="17" y="66"/>
                        <a:pt x="44" y="89"/>
                        <a:pt x="43" y="93"/>
                      </a:cubicBezTo>
                      <a:cubicBezTo>
                        <a:pt x="41" y="97"/>
                        <a:pt x="18" y="76"/>
                        <a:pt x="10" y="75"/>
                      </a:cubicBezTo>
                      <a:cubicBezTo>
                        <a:pt x="2" y="75"/>
                        <a:pt x="5" y="86"/>
                        <a:pt x="20" y="97"/>
                      </a:cubicBezTo>
                      <a:cubicBezTo>
                        <a:pt x="34" y="108"/>
                        <a:pt x="71" y="121"/>
                        <a:pt x="71" y="161"/>
                      </a:cubicBezTo>
                      <a:cubicBezTo>
                        <a:pt x="72" y="201"/>
                        <a:pt x="62" y="299"/>
                        <a:pt x="62" y="299"/>
                      </a:cubicBezTo>
                    </a:path>
                  </a:pathLst>
                </a:custGeom>
                <a:solidFill>
                  <a:schemeClr val="accent6">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81" name="Freeform: Shape 143"/>
                <p:cNvSpPr>
                  <a:spLocks/>
                </p:cNvSpPr>
                <p:nvPr/>
              </p:nvSpPr>
              <p:spPr bwMode="auto">
                <a:xfrm>
                  <a:off x="8144843" y="2099410"/>
                  <a:ext cx="208943" cy="202697"/>
                </a:xfrm>
                <a:custGeom>
                  <a:avLst/>
                  <a:gdLst>
                    <a:gd name="T0" fmla="*/ 32 w 73"/>
                    <a:gd name="T1" fmla="*/ 87 h 87"/>
                    <a:gd name="T2" fmla="*/ 1 w 73"/>
                    <a:gd name="T3" fmla="*/ 50 h 87"/>
                    <a:gd name="T4" fmla="*/ 14 w 73"/>
                    <a:gd name="T5" fmla="*/ 0 h 87"/>
                    <a:gd name="T6" fmla="*/ 32 w 73"/>
                    <a:gd name="T7" fmla="*/ 87 h 87"/>
                  </a:gdLst>
                  <a:ahLst/>
                  <a:cxnLst>
                    <a:cxn ang="0">
                      <a:pos x="T0" y="T1"/>
                    </a:cxn>
                    <a:cxn ang="0">
                      <a:pos x="T2" y="T3"/>
                    </a:cxn>
                    <a:cxn ang="0">
                      <a:pos x="T4" y="T5"/>
                    </a:cxn>
                    <a:cxn ang="0">
                      <a:pos x="T6" y="T7"/>
                    </a:cxn>
                  </a:cxnLst>
                  <a:rect l="0" t="0" r="r" b="b"/>
                  <a:pathLst>
                    <a:path w="73" h="87">
                      <a:moveTo>
                        <a:pt x="32" y="87"/>
                      </a:moveTo>
                      <a:cubicBezTo>
                        <a:pt x="32" y="87"/>
                        <a:pt x="3" y="78"/>
                        <a:pt x="1" y="50"/>
                      </a:cubicBezTo>
                      <a:cubicBezTo>
                        <a:pt x="0" y="23"/>
                        <a:pt x="14" y="0"/>
                        <a:pt x="14" y="0"/>
                      </a:cubicBezTo>
                      <a:cubicBezTo>
                        <a:pt x="14" y="0"/>
                        <a:pt x="73" y="39"/>
                        <a:pt x="32" y="87"/>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82" name="Freeform: Shape 144"/>
                <p:cNvSpPr>
                  <a:spLocks/>
                </p:cNvSpPr>
                <p:nvPr/>
              </p:nvSpPr>
              <p:spPr bwMode="auto">
                <a:xfrm>
                  <a:off x="7977690" y="2172380"/>
                  <a:ext cx="167154" cy="142698"/>
                </a:xfrm>
                <a:custGeom>
                  <a:avLst/>
                  <a:gdLst>
                    <a:gd name="T0" fmla="*/ 38 w 58"/>
                    <a:gd name="T1" fmla="*/ 61 h 61"/>
                    <a:gd name="T2" fmla="*/ 7 w 58"/>
                    <a:gd name="T3" fmla="*/ 41 h 61"/>
                    <a:gd name="T4" fmla="*/ 5 w 58"/>
                    <a:gd name="T5" fmla="*/ 0 h 61"/>
                    <a:gd name="T6" fmla="*/ 38 w 58"/>
                    <a:gd name="T7" fmla="*/ 61 h 61"/>
                  </a:gdLst>
                  <a:ahLst/>
                  <a:cxnLst>
                    <a:cxn ang="0">
                      <a:pos x="T0" y="T1"/>
                    </a:cxn>
                    <a:cxn ang="0">
                      <a:pos x="T2" y="T3"/>
                    </a:cxn>
                    <a:cxn ang="0">
                      <a:pos x="T4" y="T5"/>
                    </a:cxn>
                    <a:cxn ang="0">
                      <a:pos x="T6" y="T7"/>
                    </a:cxn>
                  </a:cxnLst>
                  <a:rect l="0" t="0" r="r" b="b"/>
                  <a:pathLst>
                    <a:path w="58" h="61">
                      <a:moveTo>
                        <a:pt x="38" y="61"/>
                      </a:moveTo>
                      <a:cubicBezTo>
                        <a:pt x="38" y="61"/>
                        <a:pt x="14" y="61"/>
                        <a:pt x="7" y="41"/>
                      </a:cubicBezTo>
                      <a:cubicBezTo>
                        <a:pt x="0" y="20"/>
                        <a:pt x="5" y="0"/>
                        <a:pt x="5" y="0"/>
                      </a:cubicBezTo>
                      <a:cubicBezTo>
                        <a:pt x="5" y="0"/>
                        <a:pt x="58" y="17"/>
                        <a:pt x="38" y="6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83" name="Freeform: Shape 145"/>
                <p:cNvSpPr>
                  <a:spLocks/>
                </p:cNvSpPr>
                <p:nvPr/>
              </p:nvSpPr>
              <p:spPr bwMode="auto">
                <a:xfrm>
                  <a:off x="8282149" y="2024818"/>
                  <a:ext cx="177104" cy="158914"/>
                </a:xfrm>
                <a:custGeom>
                  <a:avLst/>
                  <a:gdLst>
                    <a:gd name="T0" fmla="*/ 17 w 62"/>
                    <a:gd name="T1" fmla="*/ 68 h 68"/>
                    <a:gd name="T2" fmla="*/ 9 w 62"/>
                    <a:gd name="T3" fmla="*/ 31 h 68"/>
                    <a:gd name="T4" fmla="*/ 36 w 62"/>
                    <a:gd name="T5" fmla="*/ 0 h 68"/>
                    <a:gd name="T6" fmla="*/ 17 w 62"/>
                    <a:gd name="T7" fmla="*/ 68 h 68"/>
                  </a:gdLst>
                  <a:ahLst/>
                  <a:cxnLst>
                    <a:cxn ang="0">
                      <a:pos x="T0" y="T1"/>
                    </a:cxn>
                    <a:cxn ang="0">
                      <a:pos x="T2" y="T3"/>
                    </a:cxn>
                    <a:cxn ang="0">
                      <a:pos x="T4" y="T5"/>
                    </a:cxn>
                    <a:cxn ang="0">
                      <a:pos x="T6" y="T7"/>
                    </a:cxn>
                  </a:cxnLst>
                  <a:rect l="0" t="0" r="r" b="b"/>
                  <a:pathLst>
                    <a:path w="62" h="68">
                      <a:moveTo>
                        <a:pt x="17" y="68"/>
                      </a:moveTo>
                      <a:cubicBezTo>
                        <a:pt x="17" y="68"/>
                        <a:pt x="0" y="51"/>
                        <a:pt x="9" y="31"/>
                      </a:cubicBezTo>
                      <a:cubicBezTo>
                        <a:pt x="18" y="11"/>
                        <a:pt x="36" y="0"/>
                        <a:pt x="36" y="0"/>
                      </a:cubicBezTo>
                      <a:cubicBezTo>
                        <a:pt x="36" y="0"/>
                        <a:pt x="62" y="50"/>
                        <a:pt x="17" y="6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84" name="Freeform: Shape 146"/>
                <p:cNvSpPr>
                  <a:spLocks/>
                </p:cNvSpPr>
                <p:nvPr/>
              </p:nvSpPr>
              <p:spPr bwMode="auto">
                <a:xfrm>
                  <a:off x="7910032" y="2293998"/>
                  <a:ext cx="131335" cy="108646"/>
                </a:xfrm>
                <a:custGeom>
                  <a:avLst/>
                  <a:gdLst>
                    <a:gd name="T0" fmla="*/ 42 w 46"/>
                    <a:gd name="T1" fmla="*/ 41 h 47"/>
                    <a:gd name="T2" fmla="*/ 12 w 46"/>
                    <a:gd name="T3" fmla="*/ 32 h 47"/>
                    <a:gd name="T4" fmla="*/ 0 w 46"/>
                    <a:gd name="T5" fmla="*/ 0 h 47"/>
                    <a:gd name="T6" fmla="*/ 42 w 46"/>
                    <a:gd name="T7" fmla="*/ 41 h 47"/>
                  </a:gdLst>
                  <a:ahLst/>
                  <a:cxnLst>
                    <a:cxn ang="0">
                      <a:pos x="T0" y="T1"/>
                    </a:cxn>
                    <a:cxn ang="0">
                      <a:pos x="T2" y="T3"/>
                    </a:cxn>
                    <a:cxn ang="0">
                      <a:pos x="T4" y="T5"/>
                    </a:cxn>
                    <a:cxn ang="0">
                      <a:pos x="T6" y="T7"/>
                    </a:cxn>
                  </a:cxnLst>
                  <a:rect l="0" t="0" r="r" b="b"/>
                  <a:pathLst>
                    <a:path w="46" h="47">
                      <a:moveTo>
                        <a:pt x="42" y="41"/>
                      </a:moveTo>
                      <a:cubicBezTo>
                        <a:pt x="42" y="41"/>
                        <a:pt x="23" y="47"/>
                        <a:pt x="12" y="32"/>
                      </a:cubicBezTo>
                      <a:cubicBezTo>
                        <a:pt x="1" y="18"/>
                        <a:pt x="0" y="0"/>
                        <a:pt x="0" y="0"/>
                      </a:cubicBezTo>
                      <a:cubicBezTo>
                        <a:pt x="0" y="0"/>
                        <a:pt x="46" y="1"/>
                        <a:pt x="42" y="4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85" name="Freeform: Shape 147"/>
                <p:cNvSpPr>
                  <a:spLocks/>
                </p:cNvSpPr>
                <p:nvPr/>
              </p:nvSpPr>
              <p:spPr bwMode="auto">
                <a:xfrm>
                  <a:off x="7872224" y="2402643"/>
                  <a:ext cx="161184" cy="119996"/>
                </a:xfrm>
                <a:custGeom>
                  <a:avLst/>
                  <a:gdLst>
                    <a:gd name="T0" fmla="*/ 56 w 56"/>
                    <a:gd name="T1" fmla="*/ 38 h 51"/>
                    <a:gd name="T2" fmla="*/ 25 w 56"/>
                    <a:gd name="T3" fmla="*/ 44 h 51"/>
                    <a:gd name="T4" fmla="*/ 0 w 56"/>
                    <a:gd name="T5" fmla="*/ 20 h 51"/>
                    <a:gd name="T6" fmla="*/ 56 w 56"/>
                    <a:gd name="T7" fmla="*/ 38 h 51"/>
                  </a:gdLst>
                  <a:ahLst/>
                  <a:cxnLst>
                    <a:cxn ang="0">
                      <a:pos x="T0" y="T1"/>
                    </a:cxn>
                    <a:cxn ang="0">
                      <a:pos x="T2" y="T3"/>
                    </a:cxn>
                    <a:cxn ang="0">
                      <a:pos x="T4" y="T5"/>
                    </a:cxn>
                    <a:cxn ang="0">
                      <a:pos x="T6" y="T7"/>
                    </a:cxn>
                  </a:cxnLst>
                  <a:rect l="0" t="0" r="r" b="b"/>
                  <a:pathLst>
                    <a:path w="56" h="51">
                      <a:moveTo>
                        <a:pt x="56" y="38"/>
                      </a:moveTo>
                      <a:cubicBezTo>
                        <a:pt x="56" y="38"/>
                        <a:pt x="42" y="51"/>
                        <a:pt x="25" y="44"/>
                      </a:cubicBezTo>
                      <a:cubicBezTo>
                        <a:pt x="9" y="36"/>
                        <a:pt x="0" y="20"/>
                        <a:pt x="0" y="20"/>
                      </a:cubicBezTo>
                      <a:cubicBezTo>
                        <a:pt x="0" y="20"/>
                        <a:pt x="42" y="0"/>
                        <a:pt x="56" y="3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86" name="Freeform: Shape 148"/>
                <p:cNvSpPr>
                  <a:spLocks/>
                </p:cNvSpPr>
                <p:nvPr/>
              </p:nvSpPr>
              <p:spPr bwMode="auto">
                <a:xfrm>
                  <a:off x="7906052" y="2512910"/>
                  <a:ext cx="159194" cy="111889"/>
                </a:xfrm>
                <a:custGeom>
                  <a:avLst/>
                  <a:gdLst>
                    <a:gd name="T0" fmla="*/ 55 w 55"/>
                    <a:gd name="T1" fmla="*/ 21 h 48"/>
                    <a:gd name="T2" fmla="*/ 34 w 55"/>
                    <a:gd name="T3" fmla="*/ 44 h 48"/>
                    <a:gd name="T4" fmla="*/ 0 w 55"/>
                    <a:gd name="T5" fmla="*/ 41 h 48"/>
                    <a:gd name="T6" fmla="*/ 55 w 55"/>
                    <a:gd name="T7" fmla="*/ 21 h 48"/>
                  </a:gdLst>
                  <a:ahLst/>
                  <a:cxnLst>
                    <a:cxn ang="0">
                      <a:pos x="T0" y="T1"/>
                    </a:cxn>
                    <a:cxn ang="0">
                      <a:pos x="T2" y="T3"/>
                    </a:cxn>
                    <a:cxn ang="0">
                      <a:pos x="T4" y="T5"/>
                    </a:cxn>
                    <a:cxn ang="0">
                      <a:pos x="T6" y="T7"/>
                    </a:cxn>
                  </a:cxnLst>
                  <a:rect l="0" t="0" r="r" b="b"/>
                  <a:pathLst>
                    <a:path w="55" h="48">
                      <a:moveTo>
                        <a:pt x="55" y="21"/>
                      </a:moveTo>
                      <a:cubicBezTo>
                        <a:pt x="55" y="21"/>
                        <a:pt x="52" y="41"/>
                        <a:pt x="34" y="44"/>
                      </a:cubicBezTo>
                      <a:cubicBezTo>
                        <a:pt x="17" y="48"/>
                        <a:pt x="0" y="41"/>
                        <a:pt x="0" y="41"/>
                      </a:cubicBezTo>
                      <a:cubicBezTo>
                        <a:pt x="0" y="41"/>
                        <a:pt x="20" y="0"/>
                        <a:pt x="55" y="2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87" name="Freeform: Shape 149"/>
                <p:cNvSpPr>
                  <a:spLocks/>
                </p:cNvSpPr>
                <p:nvPr/>
              </p:nvSpPr>
              <p:spPr bwMode="auto">
                <a:xfrm>
                  <a:off x="7766758" y="2473992"/>
                  <a:ext cx="161184" cy="113510"/>
                </a:xfrm>
                <a:custGeom>
                  <a:avLst/>
                  <a:gdLst>
                    <a:gd name="T0" fmla="*/ 56 w 56"/>
                    <a:gd name="T1" fmla="*/ 24 h 49"/>
                    <a:gd name="T2" fmla="*/ 34 w 56"/>
                    <a:gd name="T3" fmla="*/ 46 h 49"/>
                    <a:gd name="T4" fmla="*/ 0 w 56"/>
                    <a:gd name="T5" fmla="*/ 41 h 49"/>
                    <a:gd name="T6" fmla="*/ 56 w 56"/>
                    <a:gd name="T7" fmla="*/ 24 h 49"/>
                  </a:gdLst>
                  <a:ahLst/>
                  <a:cxnLst>
                    <a:cxn ang="0">
                      <a:pos x="T0" y="T1"/>
                    </a:cxn>
                    <a:cxn ang="0">
                      <a:pos x="T2" y="T3"/>
                    </a:cxn>
                    <a:cxn ang="0">
                      <a:pos x="T4" y="T5"/>
                    </a:cxn>
                    <a:cxn ang="0">
                      <a:pos x="T6" y="T7"/>
                    </a:cxn>
                  </a:cxnLst>
                  <a:rect l="0" t="0" r="r" b="b"/>
                  <a:pathLst>
                    <a:path w="56" h="49">
                      <a:moveTo>
                        <a:pt x="56" y="24"/>
                      </a:moveTo>
                      <a:cubicBezTo>
                        <a:pt x="56" y="24"/>
                        <a:pt x="52" y="43"/>
                        <a:pt x="34" y="46"/>
                      </a:cubicBezTo>
                      <a:cubicBezTo>
                        <a:pt x="16" y="49"/>
                        <a:pt x="0" y="41"/>
                        <a:pt x="0" y="41"/>
                      </a:cubicBezTo>
                      <a:cubicBezTo>
                        <a:pt x="0" y="41"/>
                        <a:pt x="22" y="0"/>
                        <a:pt x="56" y="24"/>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88" name="Freeform: Shape 150"/>
                <p:cNvSpPr>
                  <a:spLocks/>
                </p:cNvSpPr>
                <p:nvPr/>
              </p:nvSpPr>
              <p:spPr bwMode="auto">
                <a:xfrm>
                  <a:off x="7780688" y="2310214"/>
                  <a:ext cx="161184" cy="121618"/>
                </a:xfrm>
                <a:custGeom>
                  <a:avLst/>
                  <a:gdLst>
                    <a:gd name="T0" fmla="*/ 56 w 56"/>
                    <a:gd name="T1" fmla="*/ 38 h 52"/>
                    <a:gd name="T2" fmla="*/ 25 w 56"/>
                    <a:gd name="T3" fmla="*/ 44 h 52"/>
                    <a:gd name="T4" fmla="*/ 0 w 56"/>
                    <a:gd name="T5" fmla="*/ 22 h 52"/>
                    <a:gd name="T6" fmla="*/ 56 w 56"/>
                    <a:gd name="T7" fmla="*/ 38 h 52"/>
                  </a:gdLst>
                  <a:ahLst/>
                  <a:cxnLst>
                    <a:cxn ang="0">
                      <a:pos x="T0" y="T1"/>
                    </a:cxn>
                    <a:cxn ang="0">
                      <a:pos x="T2" y="T3"/>
                    </a:cxn>
                    <a:cxn ang="0">
                      <a:pos x="T4" y="T5"/>
                    </a:cxn>
                    <a:cxn ang="0">
                      <a:pos x="T6" y="T7"/>
                    </a:cxn>
                  </a:cxnLst>
                  <a:rect l="0" t="0" r="r" b="b"/>
                  <a:pathLst>
                    <a:path w="56" h="52">
                      <a:moveTo>
                        <a:pt x="56" y="38"/>
                      </a:moveTo>
                      <a:cubicBezTo>
                        <a:pt x="56" y="38"/>
                        <a:pt x="42" y="52"/>
                        <a:pt x="25" y="44"/>
                      </a:cubicBezTo>
                      <a:cubicBezTo>
                        <a:pt x="9" y="37"/>
                        <a:pt x="0" y="22"/>
                        <a:pt x="0" y="22"/>
                      </a:cubicBezTo>
                      <a:cubicBezTo>
                        <a:pt x="0" y="22"/>
                        <a:pt x="40" y="0"/>
                        <a:pt x="56" y="3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89" name="Freeform: Shape 151"/>
                <p:cNvSpPr>
                  <a:spLocks/>
                </p:cNvSpPr>
                <p:nvPr/>
              </p:nvSpPr>
              <p:spPr bwMode="auto">
                <a:xfrm>
                  <a:off x="7720990" y="2399400"/>
                  <a:ext cx="137305" cy="95673"/>
                </a:xfrm>
                <a:custGeom>
                  <a:avLst/>
                  <a:gdLst>
                    <a:gd name="T0" fmla="*/ 48 w 48"/>
                    <a:gd name="T1" fmla="*/ 26 h 41"/>
                    <a:gd name="T2" fmla="*/ 26 w 48"/>
                    <a:gd name="T3" fmla="*/ 39 h 41"/>
                    <a:gd name="T4" fmla="*/ 0 w 48"/>
                    <a:gd name="T5" fmla="*/ 28 h 41"/>
                    <a:gd name="T6" fmla="*/ 48 w 48"/>
                    <a:gd name="T7" fmla="*/ 26 h 41"/>
                  </a:gdLst>
                  <a:ahLst/>
                  <a:cxnLst>
                    <a:cxn ang="0">
                      <a:pos x="T0" y="T1"/>
                    </a:cxn>
                    <a:cxn ang="0">
                      <a:pos x="T2" y="T3"/>
                    </a:cxn>
                    <a:cxn ang="0">
                      <a:pos x="T4" y="T5"/>
                    </a:cxn>
                    <a:cxn ang="0">
                      <a:pos x="T6" y="T7"/>
                    </a:cxn>
                  </a:cxnLst>
                  <a:rect l="0" t="0" r="r" b="b"/>
                  <a:pathLst>
                    <a:path w="48" h="41">
                      <a:moveTo>
                        <a:pt x="48" y="26"/>
                      </a:moveTo>
                      <a:cubicBezTo>
                        <a:pt x="48" y="26"/>
                        <a:pt x="41" y="41"/>
                        <a:pt x="26" y="39"/>
                      </a:cubicBezTo>
                      <a:cubicBezTo>
                        <a:pt x="11" y="37"/>
                        <a:pt x="0" y="28"/>
                        <a:pt x="0" y="28"/>
                      </a:cubicBezTo>
                      <a:cubicBezTo>
                        <a:pt x="0" y="28"/>
                        <a:pt x="27" y="0"/>
                        <a:pt x="48" y="2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90" name="Freeform: Shape 152"/>
                <p:cNvSpPr>
                  <a:spLocks/>
                </p:cNvSpPr>
                <p:nvPr/>
              </p:nvSpPr>
              <p:spPr bwMode="auto">
                <a:xfrm>
                  <a:off x="7830435" y="2164273"/>
                  <a:ext cx="111436" cy="97294"/>
                </a:xfrm>
                <a:custGeom>
                  <a:avLst/>
                  <a:gdLst>
                    <a:gd name="T0" fmla="*/ 39 w 39"/>
                    <a:gd name="T1" fmla="*/ 34 h 41"/>
                    <a:gd name="T2" fmla="*/ 13 w 39"/>
                    <a:gd name="T3" fmla="*/ 30 h 41"/>
                    <a:gd name="T4" fmla="*/ 0 w 39"/>
                    <a:gd name="T5" fmla="*/ 6 h 41"/>
                    <a:gd name="T6" fmla="*/ 39 w 39"/>
                    <a:gd name="T7" fmla="*/ 34 h 41"/>
                  </a:gdLst>
                  <a:ahLst/>
                  <a:cxnLst>
                    <a:cxn ang="0">
                      <a:pos x="T0" y="T1"/>
                    </a:cxn>
                    <a:cxn ang="0">
                      <a:pos x="T2" y="T3"/>
                    </a:cxn>
                    <a:cxn ang="0">
                      <a:pos x="T4" y="T5"/>
                    </a:cxn>
                    <a:cxn ang="0">
                      <a:pos x="T6" y="T7"/>
                    </a:cxn>
                  </a:cxnLst>
                  <a:rect l="0" t="0" r="r" b="b"/>
                  <a:pathLst>
                    <a:path w="39" h="41">
                      <a:moveTo>
                        <a:pt x="39" y="34"/>
                      </a:moveTo>
                      <a:cubicBezTo>
                        <a:pt x="39" y="34"/>
                        <a:pt x="24" y="41"/>
                        <a:pt x="13" y="30"/>
                      </a:cubicBezTo>
                      <a:cubicBezTo>
                        <a:pt x="3" y="20"/>
                        <a:pt x="0" y="6"/>
                        <a:pt x="0" y="6"/>
                      </a:cubicBezTo>
                      <a:cubicBezTo>
                        <a:pt x="0" y="6"/>
                        <a:pt x="37" y="0"/>
                        <a:pt x="39" y="34"/>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91" name="Freeform: Shape 153"/>
                <p:cNvSpPr>
                  <a:spLocks/>
                </p:cNvSpPr>
                <p:nvPr/>
              </p:nvSpPr>
              <p:spPr bwMode="auto">
                <a:xfrm>
                  <a:off x="7726959" y="2099410"/>
                  <a:ext cx="87557" cy="74592"/>
                </a:xfrm>
                <a:custGeom>
                  <a:avLst/>
                  <a:gdLst>
                    <a:gd name="T0" fmla="*/ 31 w 31"/>
                    <a:gd name="T1" fmla="*/ 27 h 32"/>
                    <a:gd name="T2" fmla="*/ 11 w 31"/>
                    <a:gd name="T3" fmla="*/ 24 h 32"/>
                    <a:gd name="T4" fmla="*/ 0 w 31"/>
                    <a:gd name="T5" fmla="*/ 4 h 32"/>
                    <a:gd name="T6" fmla="*/ 31 w 31"/>
                    <a:gd name="T7" fmla="*/ 27 h 32"/>
                  </a:gdLst>
                  <a:ahLst/>
                  <a:cxnLst>
                    <a:cxn ang="0">
                      <a:pos x="T0" y="T1"/>
                    </a:cxn>
                    <a:cxn ang="0">
                      <a:pos x="T2" y="T3"/>
                    </a:cxn>
                    <a:cxn ang="0">
                      <a:pos x="T4" y="T5"/>
                    </a:cxn>
                    <a:cxn ang="0">
                      <a:pos x="T6" y="T7"/>
                    </a:cxn>
                  </a:cxnLst>
                  <a:rect l="0" t="0" r="r" b="b"/>
                  <a:pathLst>
                    <a:path w="31" h="32">
                      <a:moveTo>
                        <a:pt x="31" y="27"/>
                      </a:moveTo>
                      <a:cubicBezTo>
                        <a:pt x="31" y="27"/>
                        <a:pt x="19" y="32"/>
                        <a:pt x="11" y="24"/>
                      </a:cubicBezTo>
                      <a:cubicBezTo>
                        <a:pt x="2" y="16"/>
                        <a:pt x="0" y="4"/>
                        <a:pt x="0" y="4"/>
                      </a:cubicBezTo>
                      <a:cubicBezTo>
                        <a:pt x="0" y="4"/>
                        <a:pt x="30" y="0"/>
                        <a:pt x="31" y="27"/>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92" name="Freeform: Shape 154"/>
                <p:cNvSpPr>
                  <a:spLocks/>
                </p:cNvSpPr>
                <p:nvPr/>
              </p:nvSpPr>
              <p:spPr bwMode="auto">
                <a:xfrm>
                  <a:off x="7884164" y="2068600"/>
                  <a:ext cx="109446" cy="94051"/>
                </a:xfrm>
                <a:custGeom>
                  <a:avLst/>
                  <a:gdLst>
                    <a:gd name="T0" fmla="*/ 32 w 38"/>
                    <a:gd name="T1" fmla="*/ 36 h 40"/>
                    <a:gd name="T2" fmla="*/ 8 w 38"/>
                    <a:gd name="T3" fmla="*/ 27 h 40"/>
                    <a:gd name="T4" fmla="*/ 0 w 38"/>
                    <a:gd name="T5" fmla="*/ 0 h 40"/>
                    <a:gd name="T6" fmla="*/ 32 w 38"/>
                    <a:gd name="T7" fmla="*/ 36 h 40"/>
                  </a:gdLst>
                  <a:ahLst/>
                  <a:cxnLst>
                    <a:cxn ang="0">
                      <a:pos x="T0" y="T1"/>
                    </a:cxn>
                    <a:cxn ang="0">
                      <a:pos x="T2" y="T3"/>
                    </a:cxn>
                    <a:cxn ang="0">
                      <a:pos x="T4" y="T5"/>
                    </a:cxn>
                    <a:cxn ang="0">
                      <a:pos x="T6" y="T7"/>
                    </a:cxn>
                  </a:cxnLst>
                  <a:rect l="0" t="0" r="r" b="b"/>
                  <a:pathLst>
                    <a:path w="38" h="40">
                      <a:moveTo>
                        <a:pt x="32" y="36"/>
                      </a:moveTo>
                      <a:cubicBezTo>
                        <a:pt x="32" y="36"/>
                        <a:pt x="16" y="40"/>
                        <a:pt x="8" y="27"/>
                      </a:cubicBezTo>
                      <a:cubicBezTo>
                        <a:pt x="0" y="15"/>
                        <a:pt x="0" y="0"/>
                        <a:pt x="0" y="0"/>
                      </a:cubicBezTo>
                      <a:cubicBezTo>
                        <a:pt x="0" y="0"/>
                        <a:pt x="38" y="4"/>
                        <a:pt x="32" y="3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93" name="Freeform: Shape 155"/>
                <p:cNvSpPr>
                  <a:spLocks/>
                </p:cNvSpPr>
                <p:nvPr/>
              </p:nvSpPr>
              <p:spPr bwMode="auto">
                <a:xfrm>
                  <a:off x="7898093" y="1950226"/>
                  <a:ext cx="109446" cy="94051"/>
                </a:xfrm>
                <a:custGeom>
                  <a:avLst/>
                  <a:gdLst>
                    <a:gd name="T0" fmla="*/ 31 w 38"/>
                    <a:gd name="T1" fmla="*/ 36 h 40"/>
                    <a:gd name="T2" fmla="*/ 8 w 38"/>
                    <a:gd name="T3" fmla="*/ 27 h 40"/>
                    <a:gd name="T4" fmla="*/ 0 w 38"/>
                    <a:gd name="T5" fmla="*/ 0 h 40"/>
                    <a:gd name="T6" fmla="*/ 31 w 38"/>
                    <a:gd name="T7" fmla="*/ 36 h 40"/>
                  </a:gdLst>
                  <a:ahLst/>
                  <a:cxnLst>
                    <a:cxn ang="0">
                      <a:pos x="T0" y="T1"/>
                    </a:cxn>
                    <a:cxn ang="0">
                      <a:pos x="T2" y="T3"/>
                    </a:cxn>
                    <a:cxn ang="0">
                      <a:pos x="T4" y="T5"/>
                    </a:cxn>
                    <a:cxn ang="0">
                      <a:pos x="T6" y="T7"/>
                    </a:cxn>
                  </a:cxnLst>
                  <a:rect l="0" t="0" r="r" b="b"/>
                  <a:pathLst>
                    <a:path w="38" h="40">
                      <a:moveTo>
                        <a:pt x="31" y="36"/>
                      </a:moveTo>
                      <a:cubicBezTo>
                        <a:pt x="31" y="36"/>
                        <a:pt x="15" y="40"/>
                        <a:pt x="8" y="27"/>
                      </a:cubicBezTo>
                      <a:cubicBezTo>
                        <a:pt x="0" y="14"/>
                        <a:pt x="0" y="0"/>
                        <a:pt x="0" y="0"/>
                      </a:cubicBezTo>
                      <a:cubicBezTo>
                        <a:pt x="0" y="0"/>
                        <a:pt x="38" y="3"/>
                        <a:pt x="31" y="3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94" name="Freeform: Shape 156"/>
                <p:cNvSpPr>
                  <a:spLocks/>
                </p:cNvSpPr>
                <p:nvPr/>
              </p:nvSpPr>
              <p:spPr bwMode="auto">
                <a:xfrm>
                  <a:off x="8198572" y="1817257"/>
                  <a:ext cx="123375" cy="105402"/>
                </a:xfrm>
                <a:custGeom>
                  <a:avLst/>
                  <a:gdLst>
                    <a:gd name="T0" fmla="*/ 11 w 43"/>
                    <a:gd name="T1" fmla="*/ 45 h 45"/>
                    <a:gd name="T2" fmla="*/ 7 w 43"/>
                    <a:gd name="T3" fmla="*/ 20 h 45"/>
                    <a:gd name="T4" fmla="*/ 27 w 43"/>
                    <a:gd name="T5" fmla="*/ 0 h 45"/>
                    <a:gd name="T6" fmla="*/ 11 w 43"/>
                    <a:gd name="T7" fmla="*/ 45 h 45"/>
                  </a:gdLst>
                  <a:ahLst/>
                  <a:cxnLst>
                    <a:cxn ang="0">
                      <a:pos x="T0" y="T1"/>
                    </a:cxn>
                    <a:cxn ang="0">
                      <a:pos x="T2" y="T3"/>
                    </a:cxn>
                    <a:cxn ang="0">
                      <a:pos x="T4" y="T5"/>
                    </a:cxn>
                    <a:cxn ang="0">
                      <a:pos x="T6" y="T7"/>
                    </a:cxn>
                  </a:cxnLst>
                  <a:rect l="0" t="0" r="r" b="b"/>
                  <a:pathLst>
                    <a:path w="43" h="45">
                      <a:moveTo>
                        <a:pt x="11" y="45"/>
                      </a:moveTo>
                      <a:cubicBezTo>
                        <a:pt x="11" y="45"/>
                        <a:pt x="0" y="33"/>
                        <a:pt x="7" y="20"/>
                      </a:cubicBezTo>
                      <a:cubicBezTo>
                        <a:pt x="14" y="7"/>
                        <a:pt x="27" y="0"/>
                        <a:pt x="27" y="0"/>
                      </a:cubicBezTo>
                      <a:cubicBezTo>
                        <a:pt x="27" y="0"/>
                        <a:pt x="43" y="34"/>
                        <a:pt x="11" y="45"/>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95" name="Freeform: Shape 157"/>
                <p:cNvSpPr>
                  <a:spLocks/>
                </p:cNvSpPr>
                <p:nvPr/>
              </p:nvSpPr>
              <p:spPr bwMode="auto">
                <a:xfrm>
                  <a:off x="8620435" y="2073465"/>
                  <a:ext cx="101487" cy="79457"/>
                </a:xfrm>
                <a:custGeom>
                  <a:avLst/>
                  <a:gdLst>
                    <a:gd name="T0" fmla="*/ 3 w 35"/>
                    <a:gd name="T1" fmla="*/ 29 h 34"/>
                    <a:gd name="T2" fmla="*/ 11 w 35"/>
                    <a:gd name="T3" fmla="*/ 8 h 34"/>
                    <a:gd name="T4" fmla="*/ 35 w 35"/>
                    <a:gd name="T5" fmla="*/ 0 h 34"/>
                    <a:gd name="T6" fmla="*/ 3 w 35"/>
                    <a:gd name="T7" fmla="*/ 29 h 34"/>
                  </a:gdLst>
                  <a:ahLst/>
                  <a:cxnLst>
                    <a:cxn ang="0">
                      <a:pos x="T0" y="T1"/>
                    </a:cxn>
                    <a:cxn ang="0">
                      <a:pos x="T2" y="T3"/>
                    </a:cxn>
                    <a:cxn ang="0">
                      <a:pos x="T4" y="T5"/>
                    </a:cxn>
                    <a:cxn ang="0">
                      <a:pos x="T6" y="T7"/>
                    </a:cxn>
                  </a:cxnLst>
                  <a:rect l="0" t="0" r="r" b="b"/>
                  <a:pathLst>
                    <a:path w="35" h="34">
                      <a:moveTo>
                        <a:pt x="3" y="29"/>
                      </a:moveTo>
                      <a:cubicBezTo>
                        <a:pt x="3" y="29"/>
                        <a:pt x="0" y="15"/>
                        <a:pt x="11" y="8"/>
                      </a:cubicBezTo>
                      <a:cubicBezTo>
                        <a:pt x="22" y="0"/>
                        <a:pt x="35" y="0"/>
                        <a:pt x="35" y="0"/>
                      </a:cubicBezTo>
                      <a:cubicBezTo>
                        <a:pt x="35" y="0"/>
                        <a:pt x="33" y="34"/>
                        <a:pt x="3" y="29"/>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96" name="Freeform: Shape 158"/>
                <p:cNvSpPr>
                  <a:spLocks/>
                </p:cNvSpPr>
                <p:nvPr/>
              </p:nvSpPr>
              <p:spPr bwMode="auto">
                <a:xfrm>
                  <a:off x="8787589" y="2268053"/>
                  <a:ext cx="99496" cy="79457"/>
                </a:xfrm>
                <a:custGeom>
                  <a:avLst/>
                  <a:gdLst>
                    <a:gd name="T0" fmla="*/ 3 w 35"/>
                    <a:gd name="T1" fmla="*/ 28 h 34"/>
                    <a:gd name="T2" fmla="*/ 11 w 35"/>
                    <a:gd name="T3" fmla="*/ 7 h 34"/>
                    <a:gd name="T4" fmla="*/ 35 w 35"/>
                    <a:gd name="T5" fmla="*/ 0 h 34"/>
                    <a:gd name="T6" fmla="*/ 3 w 35"/>
                    <a:gd name="T7" fmla="*/ 28 h 34"/>
                  </a:gdLst>
                  <a:ahLst/>
                  <a:cxnLst>
                    <a:cxn ang="0">
                      <a:pos x="T0" y="T1"/>
                    </a:cxn>
                    <a:cxn ang="0">
                      <a:pos x="T2" y="T3"/>
                    </a:cxn>
                    <a:cxn ang="0">
                      <a:pos x="T4" y="T5"/>
                    </a:cxn>
                    <a:cxn ang="0">
                      <a:pos x="T6" y="T7"/>
                    </a:cxn>
                  </a:cxnLst>
                  <a:rect l="0" t="0" r="r" b="b"/>
                  <a:pathLst>
                    <a:path w="35" h="34">
                      <a:moveTo>
                        <a:pt x="3" y="28"/>
                      </a:moveTo>
                      <a:cubicBezTo>
                        <a:pt x="3" y="28"/>
                        <a:pt x="0" y="14"/>
                        <a:pt x="11" y="7"/>
                      </a:cubicBezTo>
                      <a:cubicBezTo>
                        <a:pt x="22" y="0"/>
                        <a:pt x="35" y="0"/>
                        <a:pt x="35" y="0"/>
                      </a:cubicBezTo>
                      <a:cubicBezTo>
                        <a:pt x="35" y="0"/>
                        <a:pt x="32" y="34"/>
                        <a:pt x="3" y="2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97" name="Freeform: Shape 159"/>
                <p:cNvSpPr>
                  <a:spLocks/>
                </p:cNvSpPr>
                <p:nvPr/>
              </p:nvSpPr>
              <p:spPr bwMode="auto">
                <a:xfrm>
                  <a:off x="7635423" y="2279404"/>
                  <a:ext cx="123375" cy="85944"/>
                </a:xfrm>
                <a:custGeom>
                  <a:avLst/>
                  <a:gdLst>
                    <a:gd name="T0" fmla="*/ 43 w 43"/>
                    <a:gd name="T1" fmla="*/ 25 h 37"/>
                    <a:gd name="T2" fmla="*/ 22 w 43"/>
                    <a:gd name="T3" fmla="*/ 34 h 37"/>
                    <a:gd name="T4" fmla="*/ 0 w 43"/>
                    <a:gd name="T5" fmla="*/ 21 h 37"/>
                    <a:gd name="T6" fmla="*/ 43 w 43"/>
                    <a:gd name="T7" fmla="*/ 25 h 37"/>
                  </a:gdLst>
                  <a:ahLst/>
                  <a:cxnLst>
                    <a:cxn ang="0">
                      <a:pos x="T0" y="T1"/>
                    </a:cxn>
                    <a:cxn ang="0">
                      <a:pos x="T2" y="T3"/>
                    </a:cxn>
                    <a:cxn ang="0">
                      <a:pos x="T4" y="T5"/>
                    </a:cxn>
                    <a:cxn ang="0">
                      <a:pos x="T6" y="T7"/>
                    </a:cxn>
                  </a:cxnLst>
                  <a:rect l="0" t="0" r="r" b="b"/>
                  <a:pathLst>
                    <a:path w="43" h="37">
                      <a:moveTo>
                        <a:pt x="43" y="25"/>
                      </a:moveTo>
                      <a:cubicBezTo>
                        <a:pt x="43" y="25"/>
                        <a:pt x="35" y="37"/>
                        <a:pt x="22" y="34"/>
                      </a:cubicBezTo>
                      <a:cubicBezTo>
                        <a:pt x="9" y="31"/>
                        <a:pt x="0" y="21"/>
                        <a:pt x="0" y="21"/>
                      </a:cubicBezTo>
                      <a:cubicBezTo>
                        <a:pt x="0" y="21"/>
                        <a:pt x="27" y="0"/>
                        <a:pt x="43" y="25"/>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98" name="Freeform: Shape 160"/>
                <p:cNvSpPr>
                  <a:spLocks/>
                </p:cNvSpPr>
                <p:nvPr/>
              </p:nvSpPr>
              <p:spPr bwMode="auto">
                <a:xfrm>
                  <a:off x="8204541" y="1964819"/>
                  <a:ext cx="111436" cy="111889"/>
                </a:xfrm>
                <a:custGeom>
                  <a:avLst/>
                  <a:gdLst>
                    <a:gd name="T0" fmla="*/ 15 w 39"/>
                    <a:gd name="T1" fmla="*/ 48 h 48"/>
                    <a:gd name="T2" fmla="*/ 1 w 39"/>
                    <a:gd name="T3" fmla="*/ 26 h 48"/>
                    <a:gd name="T4" fmla="*/ 11 w 39"/>
                    <a:gd name="T5" fmla="*/ 0 h 48"/>
                    <a:gd name="T6" fmla="*/ 15 w 39"/>
                    <a:gd name="T7" fmla="*/ 48 h 48"/>
                  </a:gdLst>
                  <a:ahLst/>
                  <a:cxnLst>
                    <a:cxn ang="0">
                      <a:pos x="T0" y="T1"/>
                    </a:cxn>
                    <a:cxn ang="0">
                      <a:pos x="T2" y="T3"/>
                    </a:cxn>
                    <a:cxn ang="0">
                      <a:pos x="T4" y="T5"/>
                    </a:cxn>
                    <a:cxn ang="0">
                      <a:pos x="T6" y="T7"/>
                    </a:cxn>
                  </a:cxnLst>
                  <a:rect l="0" t="0" r="r" b="b"/>
                  <a:pathLst>
                    <a:path w="39" h="48">
                      <a:moveTo>
                        <a:pt x="15" y="48"/>
                      </a:moveTo>
                      <a:cubicBezTo>
                        <a:pt x="15" y="48"/>
                        <a:pt x="0" y="41"/>
                        <a:pt x="1" y="26"/>
                      </a:cubicBezTo>
                      <a:cubicBezTo>
                        <a:pt x="2" y="11"/>
                        <a:pt x="11" y="0"/>
                        <a:pt x="11" y="0"/>
                      </a:cubicBezTo>
                      <a:cubicBezTo>
                        <a:pt x="11" y="0"/>
                        <a:pt x="39" y="25"/>
                        <a:pt x="15" y="4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99" name="Freeform: Shape 161"/>
                <p:cNvSpPr>
                  <a:spLocks/>
                </p:cNvSpPr>
                <p:nvPr/>
              </p:nvSpPr>
              <p:spPr bwMode="auto">
                <a:xfrm>
                  <a:off x="7746859" y="2230757"/>
                  <a:ext cx="111436" cy="92430"/>
                </a:xfrm>
                <a:custGeom>
                  <a:avLst/>
                  <a:gdLst>
                    <a:gd name="T0" fmla="*/ 39 w 39"/>
                    <a:gd name="T1" fmla="*/ 33 h 40"/>
                    <a:gd name="T2" fmla="*/ 14 w 39"/>
                    <a:gd name="T3" fmla="*/ 30 h 40"/>
                    <a:gd name="T4" fmla="*/ 0 w 39"/>
                    <a:gd name="T5" fmla="*/ 5 h 40"/>
                    <a:gd name="T6" fmla="*/ 39 w 39"/>
                    <a:gd name="T7" fmla="*/ 33 h 40"/>
                  </a:gdLst>
                  <a:ahLst/>
                  <a:cxnLst>
                    <a:cxn ang="0">
                      <a:pos x="T0" y="T1"/>
                    </a:cxn>
                    <a:cxn ang="0">
                      <a:pos x="T2" y="T3"/>
                    </a:cxn>
                    <a:cxn ang="0">
                      <a:pos x="T4" y="T5"/>
                    </a:cxn>
                    <a:cxn ang="0">
                      <a:pos x="T6" y="T7"/>
                    </a:cxn>
                  </a:cxnLst>
                  <a:rect l="0" t="0" r="r" b="b"/>
                  <a:pathLst>
                    <a:path w="39" h="40">
                      <a:moveTo>
                        <a:pt x="39" y="33"/>
                      </a:moveTo>
                      <a:cubicBezTo>
                        <a:pt x="39" y="33"/>
                        <a:pt x="24" y="40"/>
                        <a:pt x="14" y="30"/>
                      </a:cubicBezTo>
                      <a:cubicBezTo>
                        <a:pt x="3" y="19"/>
                        <a:pt x="0" y="5"/>
                        <a:pt x="0" y="5"/>
                      </a:cubicBezTo>
                      <a:cubicBezTo>
                        <a:pt x="0" y="5"/>
                        <a:pt x="38" y="0"/>
                        <a:pt x="39" y="3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00" name="Freeform: Shape 162"/>
                <p:cNvSpPr>
                  <a:spLocks/>
                </p:cNvSpPr>
                <p:nvPr/>
              </p:nvSpPr>
              <p:spPr bwMode="auto">
                <a:xfrm>
                  <a:off x="8015499" y="2018332"/>
                  <a:ext cx="161184" cy="158914"/>
                </a:xfrm>
                <a:custGeom>
                  <a:avLst/>
                  <a:gdLst>
                    <a:gd name="T0" fmla="*/ 25 w 56"/>
                    <a:gd name="T1" fmla="*/ 68 h 68"/>
                    <a:gd name="T2" fmla="*/ 1 w 56"/>
                    <a:gd name="T3" fmla="*/ 40 h 68"/>
                    <a:gd name="T4" fmla="*/ 11 w 56"/>
                    <a:gd name="T5" fmla="*/ 0 h 68"/>
                    <a:gd name="T6" fmla="*/ 25 w 56"/>
                    <a:gd name="T7" fmla="*/ 68 h 68"/>
                  </a:gdLst>
                  <a:ahLst/>
                  <a:cxnLst>
                    <a:cxn ang="0">
                      <a:pos x="T0" y="T1"/>
                    </a:cxn>
                    <a:cxn ang="0">
                      <a:pos x="T2" y="T3"/>
                    </a:cxn>
                    <a:cxn ang="0">
                      <a:pos x="T4" y="T5"/>
                    </a:cxn>
                    <a:cxn ang="0">
                      <a:pos x="T6" y="T7"/>
                    </a:cxn>
                  </a:cxnLst>
                  <a:rect l="0" t="0" r="r" b="b"/>
                  <a:pathLst>
                    <a:path w="56" h="68">
                      <a:moveTo>
                        <a:pt x="25" y="68"/>
                      </a:moveTo>
                      <a:cubicBezTo>
                        <a:pt x="25" y="68"/>
                        <a:pt x="3" y="61"/>
                        <a:pt x="1" y="40"/>
                      </a:cubicBezTo>
                      <a:cubicBezTo>
                        <a:pt x="0" y="19"/>
                        <a:pt x="11" y="0"/>
                        <a:pt x="11" y="0"/>
                      </a:cubicBezTo>
                      <a:cubicBezTo>
                        <a:pt x="11" y="0"/>
                        <a:pt x="56" y="31"/>
                        <a:pt x="25" y="6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01" name="Freeform: Shape 163"/>
                <p:cNvSpPr>
                  <a:spLocks/>
                </p:cNvSpPr>
                <p:nvPr/>
              </p:nvSpPr>
              <p:spPr bwMode="auto">
                <a:xfrm>
                  <a:off x="8276178" y="2183732"/>
                  <a:ext cx="232822" cy="194588"/>
                </a:xfrm>
                <a:custGeom>
                  <a:avLst/>
                  <a:gdLst>
                    <a:gd name="T0" fmla="*/ 21 w 81"/>
                    <a:gd name="T1" fmla="*/ 83 h 83"/>
                    <a:gd name="T2" fmla="*/ 14 w 81"/>
                    <a:gd name="T3" fmla="*/ 36 h 83"/>
                    <a:gd name="T4" fmla="*/ 51 w 81"/>
                    <a:gd name="T5" fmla="*/ 0 h 83"/>
                    <a:gd name="T6" fmla="*/ 21 w 81"/>
                    <a:gd name="T7" fmla="*/ 83 h 83"/>
                  </a:gdLst>
                  <a:ahLst/>
                  <a:cxnLst>
                    <a:cxn ang="0">
                      <a:pos x="T0" y="T1"/>
                    </a:cxn>
                    <a:cxn ang="0">
                      <a:pos x="T2" y="T3"/>
                    </a:cxn>
                    <a:cxn ang="0">
                      <a:pos x="T4" y="T5"/>
                    </a:cxn>
                    <a:cxn ang="0">
                      <a:pos x="T6" y="T7"/>
                    </a:cxn>
                  </a:cxnLst>
                  <a:rect l="0" t="0" r="r" b="b"/>
                  <a:pathLst>
                    <a:path w="81" h="83">
                      <a:moveTo>
                        <a:pt x="21" y="83"/>
                      </a:moveTo>
                      <a:cubicBezTo>
                        <a:pt x="21" y="83"/>
                        <a:pt x="0" y="60"/>
                        <a:pt x="14" y="36"/>
                      </a:cubicBezTo>
                      <a:cubicBezTo>
                        <a:pt x="27" y="12"/>
                        <a:pt x="51" y="0"/>
                        <a:pt x="51" y="0"/>
                      </a:cubicBezTo>
                      <a:cubicBezTo>
                        <a:pt x="51" y="0"/>
                        <a:pt x="81" y="65"/>
                        <a:pt x="21" y="8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02" name="Freeform: Shape 164"/>
                <p:cNvSpPr>
                  <a:spLocks/>
                </p:cNvSpPr>
                <p:nvPr/>
              </p:nvSpPr>
              <p:spPr bwMode="auto">
                <a:xfrm>
                  <a:off x="8451291" y="2274539"/>
                  <a:ext cx="149245" cy="119996"/>
                </a:xfrm>
                <a:custGeom>
                  <a:avLst/>
                  <a:gdLst>
                    <a:gd name="T0" fmla="*/ 10 w 52"/>
                    <a:gd name="T1" fmla="*/ 51 h 51"/>
                    <a:gd name="T2" fmla="*/ 12 w 52"/>
                    <a:gd name="T3" fmla="*/ 19 h 51"/>
                    <a:gd name="T4" fmla="*/ 42 w 52"/>
                    <a:gd name="T5" fmla="*/ 0 h 51"/>
                    <a:gd name="T6" fmla="*/ 10 w 52"/>
                    <a:gd name="T7" fmla="*/ 51 h 51"/>
                  </a:gdLst>
                  <a:ahLst/>
                  <a:cxnLst>
                    <a:cxn ang="0">
                      <a:pos x="T0" y="T1"/>
                    </a:cxn>
                    <a:cxn ang="0">
                      <a:pos x="T2" y="T3"/>
                    </a:cxn>
                    <a:cxn ang="0">
                      <a:pos x="T4" y="T5"/>
                    </a:cxn>
                    <a:cxn ang="0">
                      <a:pos x="T6" y="T7"/>
                    </a:cxn>
                  </a:cxnLst>
                  <a:rect l="0" t="0" r="r" b="b"/>
                  <a:pathLst>
                    <a:path w="52" h="51">
                      <a:moveTo>
                        <a:pt x="10" y="51"/>
                      </a:moveTo>
                      <a:cubicBezTo>
                        <a:pt x="10" y="51"/>
                        <a:pt x="0" y="33"/>
                        <a:pt x="12" y="19"/>
                      </a:cubicBezTo>
                      <a:cubicBezTo>
                        <a:pt x="24" y="5"/>
                        <a:pt x="42" y="0"/>
                        <a:pt x="42" y="0"/>
                      </a:cubicBezTo>
                      <a:cubicBezTo>
                        <a:pt x="42" y="0"/>
                        <a:pt x="52" y="47"/>
                        <a:pt x="10" y="5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03" name="Freeform: Shape 165"/>
                <p:cNvSpPr>
                  <a:spLocks/>
                </p:cNvSpPr>
                <p:nvPr/>
              </p:nvSpPr>
              <p:spPr bwMode="auto">
                <a:xfrm>
                  <a:off x="8606505" y="2279404"/>
                  <a:ext cx="149245" cy="119996"/>
                </a:xfrm>
                <a:custGeom>
                  <a:avLst/>
                  <a:gdLst>
                    <a:gd name="T0" fmla="*/ 0 w 52"/>
                    <a:gd name="T1" fmla="*/ 33 h 51"/>
                    <a:gd name="T2" fmla="*/ 17 w 52"/>
                    <a:gd name="T3" fmla="*/ 7 h 51"/>
                    <a:gd name="T4" fmla="*/ 52 w 52"/>
                    <a:gd name="T5" fmla="*/ 5 h 51"/>
                    <a:gd name="T6" fmla="*/ 0 w 52"/>
                    <a:gd name="T7" fmla="*/ 33 h 51"/>
                  </a:gdLst>
                  <a:ahLst/>
                  <a:cxnLst>
                    <a:cxn ang="0">
                      <a:pos x="T0" y="T1"/>
                    </a:cxn>
                    <a:cxn ang="0">
                      <a:pos x="T2" y="T3"/>
                    </a:cxn>
                    <a:cxn ang="0">
                      <a:pos x="T4" y="T5"/>
                    </a:cxn>
                    <a:cxn ang="0">
                      <a:pos x="T6" y="T7"/>
                    </a:cxn>
                  </a:cxnLst>
                  <a:rect l="0" t="0" r="r" b="b"/>
                  <a:pathLst>
                    <a:path w="52" h="51">
                      <a:moveTo>
                        <a:pt x="0" y="33"/>
                      </a:moveTo>
                      <a:cubicBezTo>
                        <a:pt x="0" y="33"/>
                        <a:pt x="0" y="13"/>
                        <a:pt x="17" y="7"/>
                      </a:cubicBezTo>
                      <a:cubicBezTo>
                        <a:pt x="35" y="0"/>
                        <a:pt x="52" y="5"/>
                        <a:pt x="52" y="5"/>
                      </a:cubicBezTo>
                      <a:cubicBezTo>
                        <a:pt x="52" y="5"/>
                        <a:pt x="38" y="51"/>
                        <a:pt x="0" y="3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04" name="Freeform: Shape 166"/>
                <p:cNvSpPr>
                  <a:spLocks/>
                </p:cNvSpPr>
                <p:nvPr/>
              </p:nvSpPr>
              <p:spPr bwMode="auto">
                <a:xfrm>
                  <a:off x="8588597" y="2183732"/>
                  <a:ext cx="153225" cy="118375"/>
                </a:xfrm>
                <a:custGeom>
                  <a:avLst/>
                  <a:gdLst>
                    <a:gd name="T0" fmla="*/ 0 w 53"/>
                    <a:gd name="T1" fmla="*/ 33 h 51"/>
                    <a:gd name="T2" fmla="*/ 18 w 53"/>
                    <a:gd name="T3" fmla="*/ 6 h 51"/>
                    <a:gd name="T4" fmla="*/ 53 w 53"/>
                    <a:gd name="T5" fmla="*/ 5 h 51"/>
                    <a:gd name="T6" fmla="*/ 0 w 53"/>
                    <a:gd name="T7" fmla="*/ 33 h 51"/>
                  </a:gdLst>
                  <a:ahLst/>
                  <a:cxnLst>
                    <a:cxn ang="0">
                      <a:pos x="T0" y="T1"/>
                    </a:cxn>
                    <a:cxn ang="0">
                      <a:pos x="T2" y="T3"/>
                    </a:cxn>
                    <a:cxn ang="0">
                      <a:pos x="T4" y="T5"/>
                    </a:cxn>
                    <a:cxn ang="0">
                      <a:pos x="T6" y="T7"/>
                    </a:cxn>
                  </a:cxnLst>
                  <a:rect l="0" t="0" r="r" b="b"/>
                  <a:pathLst>
                    <a:path w="53" h="51">
                      <a:moveTo>
                        <a:pt x="0" y="33"/>
                      </a:moveTo>
                      <a:cubicBezTo>
                        <a:pt x="0" y="33"/>
                        <a:pt x="0" y="12"/>
                        <a:pt x="18" y="6"/>
                      </a:cubicBezTo>
                      <a:cubicBezTo>
                        <a:pt x="35" y="0"/>
                        <a:pt x="53" y="5"/>
                        <a:pt x="53" y="5"/>
                      </a:cubicBezTo>
                      <a:cubicBezTo>
                        <a:pt x="53" y="5"/>
                        <a:pt x="38" y="51"/>
                        <a:pt x="0" y="33"/>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05" name="Freeform: Shape 167"/>
                <p:cNvSpPr>
                  <a:spLocks/>
                </p:cNvSpPr>
                <p:nvPr/>
              </p:nvSpPr>
              <p:spPr bwMode="auto">
                <a:xfrm>
                  <a:off x="8465221" y="2109139"/>
                  <a:ext cx="149245" cy="116753"/>
                </a:xfrm>
                <a:custGeom>
                  <a:avLst/>
                  <a:gdLst>
                    <a:gd name="T0" fmla="*/ 11 w 52"/>
                    <a:gd name="T1" fmla="*/ 50 h 50"/>
                    <a:gd name="T2" fmla="*/ 12 w 52"/>
                    <a:gd name="T3" fmla="*/ 19 h 50"/>
                    <a:gd name="T4" fmla="*/ 42 w 52"/>
                    <a:gd name="T5" fmla="*/ 0 h 50"/>
                    <a:gd name="T6" fmla="*/ 11 w 52"/>
                    <a:gd name="T7" fmla="*/ 50 h 50"/>
                  </a:gdLst>
                  <a:ahLst/>
                  <a:cxnLst>
                    <a:cxn ang="0">
                      <a:pos x="T0" y="T1"/>
                    </a:cxn>
                    <a:cxn ang="0">
                      <a:pos x="T2" y="T3"/>
                    </a:cxn>
                    <a:cxn ang="0">
                      <a:pos x="T4" y="T5"/>
                    </a:cxn>
                    <a:cxn ang="0">
                      <a:pos x="T6" y="T7"/>
                    </a:cxn>
                  </a:cxnLst>
                  <a:rect l="0" t="0" r="r" b="b"/>
                  <a:pathLst>
                    <a:path w="52" h="50">
                      <a:moveTo>
                        <a:pt x="11" y="50"/>
                      </a:moveTo>
                      <a:cubicBezTo>
                        <a:pt x="11" y="50"/>
                        <a:pt x="0" y="33"/>
                        <a:pt x="12" y="19"/>
                      </a:cubicBezTo>
                      <a:cubicBezTo>
                        <a:pt x="24" y="5"/>
                        <a:pt x="42" y="0"/>
                        <a:pt x="42" y="0"/>
                      </a:cubicBezTo>
                      <a:cubicBezTo>
                        <a:pt x="42" y="0"/>
                        <a:pt x="52" y="46"/>
                        <a:pt x="11" y="50"/>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06" name="Freeform: Shape 168"/>
                <p:cNvSpPr>
                  <a:spLocks/>
                </p:cNvSpPr>
                <p:nvPr/>
              </p:nvSpPr>
              <p:spPr bwMode="auto">
                <a:xfrm>
                  <a:off x="8433383" y="1985900"/>
                  <a:ext cx="149245" cy="118375"/>
                </a:xfrm>
                <a:custGeom>
                  <a:avLst/>
                  <a:gdLst>
                    <a:gd name="T0" fmla="*/ 11 w 52"/>
                    <a:gd name="T1" fmla="*/ 51 h 51"/>
                    <a:gd name="T2" fmla="*/ 12 w 52"/>
                    <a:gd name="T3" fmla="*/ 19 h 51"/>
                    <a:gd name="T4" fmla="*/ 42 w 52"/>
                    <a:gd name="T5" fmla="*/ 0 h 51"/>
                    <a:gd name="T6" fmla="*/ 11 w 52"/>
                    <a:gd name="T7" fmla="*/ 51 h 51"/>
                  </a:gdLst>
                  <a:ahLst/>
                  <a:cxnLst>
                    <a:cxn ang="0">
                      <a:pos x="T0" y="T1"/>
                    </a:cxn>
                    <a:cxn ang="0">
                      <a:pos x="T2" y="T3"/>
                    </a:cxn>
                    <a:cxn ang="0">
                      <a:pos x="T4" y="T5"/>
                    </a:cxn>
                    <a:cxn ang="0">
                      <a:pos x="T6" y="T7"/>
                    </a:cxn>
                  </a:cxnLst>
                  <a:rect l="0" t="0" r="r" b="b"/>
                  <a:pathLst>
                    <a:path w="52" h="51">
                      <a:moveTo>
                        <a:pt x="11" y="51"/>
                      </a:moveTo>
                      <a:cubicBezTo>
                        <a:pt x="11" y="51"/>
                        <a:pt x="0" y="33"/>
                        <a:pt x="12" y="19"/>
                      </a:cubicBezTo>
                      <a:cubicBezTo>
                        <a:pt x="24" y="5"/>
                        <a:pt x="42" y="0"/>
                        <a:pt x="42" y="0"/>
                      </a:cubicBezTo>
                      <a:cubicBezTo>
                        <a:pt x="42" y="0"/>
                        <a:pt x="52" y="47"/>
                        <a:pt x="11" y="5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07" name="Freeform: Shape 169"/>
                <p:cNvSpPr>
                  <a:spLocks/>
                </p:cNvSpPr>
                <p:nvPr/>
              </p:nvSpPr>
              <p:spPr bwMode="auto">
                <a:xfrm>
                  <a:off x="8294088" y="1885363"/>
                  <a:ext cx="145265" cy="118375"/>
                </a:xfrm>
                <a:custGeom>
                  <a:avLst/>
                  <a:gdLst>
                    <a:gd name="T0" fmla="*/ 10 w 51"/>
                    <a:gd name="T1" fmla="*/ 51 h 51"/>
                    <a:gd name="T2" fmla="*/ 11 w 51"/>
                    <a:gd name="T3" fmla="*/ 19 h 51"/>
                    <a:gd name="T4" fmla="*/ 41 w 51"/>
                    <a:gd name="T5" fmla="*/ 0 h 51"/>
                    <a:gd name="T6" fmla="*/ 10 w 51"/>
                    <a:gd name="T7" fmla="*/ 51 h 51"/>
                  </a:gdLst>
                  <a:ahLst/>
                  <a:cxnLst>
                    <a:cxn ang="0">
                      <a:pos x="T0" y="T1"/>
                    </a:cxn>
                    <a:cxn ang="0">
                      <a:pos x="T2" y="T3"/>
                    </a:cxn>
                    <a:cxn ang="0">
                      <a:pos x="T4" y="T5"/>
                    </a:cxn>
                    <a:cxn ang="0">
                      <a:pos x="T6" y="T7"/>
                    </a:cxn>
                  </a:cxnLst>
                  <a:rect l="0" t="0" r="r" b="b"/>
                  <a:pathLst>
                    <a:path w="51" h="51">
                      <a:moveTo>
                        <a:pt x="10" y="51"/>
                      </a:moveTo>
                      <a:cubicBezTo>
                        <a:pt x="10" y="51"/>
                        <a:pt x="0" y="33"/>
                        <a:pt x="11" y="19"/>
                      </a:cubicBezTo>
                      <a:cubicBezTo>
                        <a:pt x="23" y="5"/>
                        <a:pt x="41" y="0"/>
                        <a:pt x="41" y="0"/>
                      </a:cubicBezTo>
                      <a:cubicBezTo>
                        <a:pt x="41" y="0"/>
                        <a:pt x="51" y="47"/>
                        <a:pt x="10" y="51"/>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08" name="Freeform: Shape 170"/>
                <p:cNvSpPr>
                  <a:spLocks/>
                </p:cNvSpPr>
                <p:nvPr/>
              </p:nvSpPr>
              <p:spPr bwMode="auto">
                <a:xfrm>
                  <a:off x="8065246" y="1859418"/>
                  <a:ext cx="143274" cy="134591"/>
                </a:xfrm>
                <a:custGeom>
                  <a:avLst/>
                  <a:gdLst>
                    <a:gd name="T0" fmla="*/ 25 w 50"/>
                    <a:gd name="T1" fmla="*/ 58 h 58"/>
                    <a:gd name="T2" fmla="*/ 3 w 50"/>
                    <a:gd name="T3" fmla="*/ 35 h 58"/>
                    <a:gd name="T4" fmla="*/ 9 w 50"/>
                    <a:gd name="T5" fmla="*/ 0 h 58"/>
                    <a:gd name="T6" fmla="*/ 25 w 50"/>
                    <a:gd name="T7" fmla="*/ 58 h 58"/>
                  </a:gdLst>
                  <a:ahLst/>
                  <a:cxnLst>
                    <a:cxn ang="0">
                      <a:pos x="T0" y="T1"/>
                    </a:cxn>
                    <a:cxn ang="0">
                      <a:pos x="T2" y="T3"/>
                    </a:cxn>
                    <a:cxn ang="0">
                      <a:pos x="T4" y="T5"/>
                    </a:cxn>
                    <a:cxn ang="0">
                      <a:pos x="T6" y="T7"/>
                    </a:cxn>
                  </a:cxnLst>
                  <a:rect l="0" t="0" r="r" b="b"/>
                  <a:pathLst>
                    <a:path w="50" h="58">
                      <a:moveTo>
                        <a:pt x="25" y="58"/>
                      </a:moveTo>
                      <a:cubicBezTo>
                        <a:pt x="25" y="58"/>
                        <a:pt x="5" y="53"/>
                        <a:pt x="3" y="35"/>
                      </a:cubicBezTo>
                      <a:cubicBezTo>
                        <a:pt x="0" y="17"/>
                        <a:pt x="9" y="0"/>
                        <a:pt x="9" y="0"/>
                      </a:cubicBezTo>
                      <a:cubicBezTo>
                        <a:pt x="9" y="0"/>
                        <a:pt x="50" y="24"/>
                        <a:pt x="25" y="58"/>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09" name="Freeform: Shape 171"/>
                <p:cNvSpPr>
                  <a:spLocks/>
                </p:cNvSpPr>
                <p:nvPr/>
              </p:nvSpPr>
              <p:spPr bwMode="auto">
                <a:xfrm>
                  <a:off x="8489100" y="2490208"/>
                  <a:ext cx="165164" cy="113510"/>
                </a:xfrm>
                <a:custGeom>
                  <a:avLst/>
                  <a:gdLst>
                    <a:gd name="T0" fmla="*/ 0 w 58"/>
                    <a:gd name="T1" fmla="*/ 19 h 49"/>
                    <a:gd name="T2" fmla="*/ 25 w 58"/>
                    <a:gd name="T3" fmla="*/ 0 h 49"/>
                    <a:gd name="T4" fmla="*/ 58 w 58"/>
                    <a:gd name="T5" fmla="*/ 10 h 49"/>
                    <a:gd name="T6" fmla="*/ 0 w 58"/>
                    <a:gd name="T7" fmla="*/ 19 h 49"/>
                  </a:gdLst>
                  <a:ahLst/>
                  <a:cxnLst>
                    <a:cxn ang="0">
                      <a:pos x="T0" y="T1"/>
                    </a:cxn>
                    <a:cxn ang="0">
                      <a:pos x="T2" y="T3"/>
                    </a:cxn>
                    <a:cxn ang="0">
                      <a:pos x="T4" y="T5"/>
                    </a:cxn>
                    <a:cxn ang="0">
                      <a:pos x="T6" y="T7"/>
                    </a:cxn>
                  </a:cxnLst>
                  <a:rect l="0" t="0" r="r" b="b"/>
                  <a:pathLst>
                    <a:path w="58" h="49">
                      <a:moveTo>
                        <a:pt x="0" y="19"/>
                      </a:moveTo>
                      <a:cubicBezTo>
                        <a:pt x="0" y="19"/>
                        <a:pt x="7" y="0"/>
                        <a:pt x="25" y="0"/>
                      </a:cubicBezTo>
                      <a:cubicBezTo>
                        <a:pt x="43" y="0"/>
                        <a:pt x="58" y="10"/>
                        <a:pt x="58" y="10"/>
                      </a:cubicBezTo>
                      <a:cubicBezTo>
                        <a:pt x="58" y="10"/>
                        <a:pt x="29" y="49"/>
                        <a:pt x="0" y="19"/>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10" name="Freeform: Shape 172"/>
                <p:cNvSpPr>
                  <a:spLocks/>
                </p:cNvSpPr>
                <p:nvPr/>
              </p:nvSpPr>
              <p:spPr bwMode="auto">
                <a:xfrm>
                  <a:off x="8514969" y="2396157"/>
                  <a:ext cx="151234" cy="115132"/>
                </a:xfrm>
                <a:custGeom>
                  <a:avLst/>
                  <a:gdLst>
                    <a:gd name="T0" fmla="*/ 0 w 53"/>
                    <a:gd name="T1" fmla="*/ 20 h 49"/>
                    <a:gd name="T2" fmla="*/ 23 w 53"/>
                    <a:gd name="T3" fmla="*/ 0 h 49"/>
                    <a:gd name="T4" fmla="*/ 53 w 53"/>
                    <a:gd name="T5" fmla="*/ 11 h 49"/>
                    <a:gd name="T6" fmla="*/ 0 w 53"/>
                    <a:gd name="T7" fmla="*/ 20 h 49"/>
                  </a:gdLst>
                  <a:ahLst/>
                  <a:cxnLst>
                    <a:cxn ang="0">
                      <a:pos x="T0" y="T1"/>
                    </a:cxn>
                    <a:cxn ang="0">
                      <a:pos x="T2" y="T3"/>
                    </a:cxn>
                    <a:cxn ang="0">
                      <a:pos x="T4" y="T5"/>
                    </a:cxn>
                    <a:cxn ang="0">
                      <a:pos x="T6" y="T7"/>
                    </a:cxn>
                  </a:cxnLst>
                  <a:rect l="0" t="0" r="r" b="b"/>
                  <a:pathLst>
                    <a:path w="53" h="49">
                      <a:moveTo>
                        <a:pt x="0" y="20"/>
                      </a:moveTo>
                      <a:cubicBezTo>
                        <a:pt x="0" y="20"/>
                        <a:pt x="7" y="1"/>
                        <a:pt x="23" y="0"/>
                      </a:cubicBezTo>
                      <a:cubicBezTo>
                        <a:pt x="39" y="0"/>
                        <a:pt x="53" y="11"/>
                        <a:pt x="53" y="11"/>
                      </a:cubicBezTo>
                      <a:cubicBezTo>
                        <a:pt x="53" y="11"/>
                        <a:pt x="26" y="49"/>
                        <a:pt x="0" y="20"/>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11" name="Freeform: Shape 173"/>
                <p:cNvSpPr>
                  <a:spLocks/>
                </p:cNvSpPr>
                <p:nvPr/>
              </p:nvSpPr>
              <p:spPr bwMode="auto">
                <a:xfrm>
                  <a:off x="8709981" y="2360482"/>
                  <a:ext cx="129346" cy="103780"/>
                </a:xfrm>
                <a:custGeom>
                  <a:avLst/>
                  <a:gdLst>
                    <a:gd name="T0" fmla="*/ 0 w 45"/>
                    <a:gd name="T1" fmla="*/ 15 h 44"/>
                    <a:gd name="T2" fmla="*/ 23 w 45"/>
                    <a:gd name="T3" fmla="*/ 4 h 44"/>
                    <a:gd name="T4" fmla="*/ 45 w 45"/>
                    <a:gd name="T5" fmla="*/ 19 h 44"/>
                    <a:gd name="T6" fmla="*/ 0 w 45"/>
                    <a:gd name="T7" fmla="*/ 15 h 44"/>
                  </a:gdLst>
                  <a:ahLst/>
                  <a:cxnLst>
                    <a:cxn ang="0">
                      <a:pos x="T0" y="T1"/>
                    </a:cxn>
                    <a:cxn ang="0">
                      <a:pos x="T2" y="T3"/>
                    </a:cxn>
                    <a:cxn ang="0">
                      <a:pos x="T4" y="T5"/>
                    </a:cxn>
                    <a:cxn ang="0">
                      <a:pos x="T6" y="T7"/>
                    </a:cxn>
                  </a:cxnLst>
                  <a:rect l="0" t="0" r="r" b="b"/>
                  <a:pathLst>
                    <a:path w="45" h="44">
                      <a:moveTo>
                        <a:pt x="0" y="15"/>
                      </a:moveTo>
                      <a:cubicBezTo>
                        <a:pt x="0" y="15"/>
                        <a:pt x="10" y="0"/>
                        <a:pt x="23" y="4"/>
                      </a:cubicBezTo>
                      <a:cubicBezTo>
                        <a:pt x="37" y="8"/>
                        <a:pt x="45" y="19"/>
                        <a:pt x="45" y="19"/>
                      </a:cubicBezTo>
                      <a:cubicBezTo>
                        <a:pt x="45" y="19"/>
                        <a:pt x="15" y="44"/>
                        <a:pt x="0" y="15"/>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sp>
              <p:nvSpPr>
                <p:cNvPr id="112" name="Freeform: Shape 174"/>
                <p:cNvSpPr>
                  <a:spLocks/>
                </p:cNvSpPr>
                <p:nvPr/>
              </p:nvSpPr>
              <p:spPr bwMode="auto">
                <a:xfrm>
                  <a:off x="8692073" y="2444804"/>
                  <a:ext cx="129346" cy="103780"/>
                </a:xfrm>
                <a:custGeom>
                  <a:avLst/>
                  <a:gdLst>
                    <a:gd name="T0" fmla="*/ 0 w 45"/>
                    <a:gd name="T1" fmla="*/ 14 h 44"/>
                    <a:gd name="T2" fmla="*/ 23 w 45"/>
                    <a:gd name="T3" fmla="*/ 4 h 44"/>
                    <a:gd name="T4" fmla="*/ 45 w 45"/>
                    <a:gd name="T5" fmla="*/ 19 h 44"/>
                    <a:gd name="T6" fmla="*/ 0 w 45"/>
                    <a:gd name="T7" fmla="*/ 14 h 44"/>
                  </a:gdLst>
                  <a:ahLst/>
                  <a:cxnLst>
                    <a:cxn ang="0">
                      <a:pos x="T0" y="T1"/>
                    </a:cxn>
                    <a:cxn ang="0">
                      <a:pos x="T2" y="T3"/>
                    </a:cxn>
                    <a:cxn ang="0">
                      <a:pos x="T4" y="T5"/>
                    </a:cxn>
                    <a:cxn ang="0">
                      <a:pos x="T6" y="T7"/>
                    </a:cxn>
                  </a:cxnLst>
                  <a:rect l="0" t="0" r="r" b="b"/>
                  <a:pathLst>
                    <a:path w="45" h="44">
                      <a:moveTo>
                        <a:pt x="0" y="14"/>
                      </a:moveTo>
                      <a:cubicBezTo>
                        <a:pt x="0" y="14"/>
                        <a:pt x="10" y="0"/>
                        <a:pt x="23" y="4"/>
                      </a:cubicBezTo>
                      <a:cubicBezTo>
                        <a:pt x="37" y="7"/>
                        <a:pt x="45" y="19"/>
                        <a:pt x="45" y="19"/>
                      </a:cubicBezTo>
                      <a:cubicBezTo>
                        <a:pt x="45" y="19"/>
                        <a:pt x="15" y="44"/>
                        <a:pt x="0" y="14"/>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latin typeface="+mn-lt"/>
                    <a:ea typeface="+mn-ea"/>
                    <a:cs typeface="+mn-ea"/>
                    <a:sym typeface="+mn-lt"/>
                  </a:endParaRPr>
                </a:p>
              </p:txBody>
            </p:sp>
          </p:grpSp>
          <p:sp>
            <p:nvSpPr>
              <p:cNvPr id="78" name="Rectangle 266"/>
              <p:cNvSpPr/>
              <p:nvPr/>
            </p:nvSpPr>
            <p:spPr>
              <a:xfrm>
                <a:off x="7485859" y="3696404"/>
                <a:ext cx="1559408" cy="2420233"/>
              </a:xfrm>
              <a:prstGeom prst="rect">
                <a:avLst/>
              </a:prstGeom>
              <a:solidFill>
                <a:schemeClr val="accent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endParaRPr dirty="0">
                  <a:cs typeface="+mn-ea"/>
                  <a:sym typeface="+mn-lt"/>
                </a:endParaRPr>
              </a:p>
            </p:txBody>
          </p:sp>
          <p:sp>
            <p:nvSpPr>
              <p:cNvPr id="79" name="Oval 267"/>
              <p:cNvSpPr/>
              <p:nvPr/>
            </p:nvSpPr>
            <p:spPr>
              <a:xfrm>
                <a:off x="7485859" y="2970437"/>
                <a:ext cx="1571404" cy="1332139"/>
              </a:xfrm>
              <a:prstGeom prst="ellipse">
                <a:avLst/>
              </a:prstGeom>
              <a:solidFill>
                <a:schemeClr val="accent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endParaRPr dirty="0">
                  <a:cs typeface="+mn-ea"/>
                  <a:sym typeface="+mn-lt"/>
                </a:endParaRPr>
              </a:p>
            </p:txBody>
          </p:sp>
        </p:grpSp>
        <p:sp>
          <p:nvSpPr>
            <p:cNvPr id="16" name="Rectangle 268"/>
            <p:cNvSpPr/>
            <p:nvPr/>
          </p:nvSpPr>
          <p:spPr>
            <a:xfrm>
              <a:off x="5973920" y="2218935"/>
              <a:ext cx="459501" cy="761747"/>
            </a:xfrm>
            <a:prstGeom prst="rect">
              <a:avLst/>
            </a:prstGeom>
          </p:spPr>
          <p:txBody>
            <a:bodyPr wrap="none">
              <a:normAutofit fontScale="85000" lnSpcReduction="20000"/>
            </a:bodyPr>
            <a:lstStyle/>
            <a:p>
              <a:pPr algn="ctr"/>
              <a:r>
                <a:rPr lang="en-US" sz="6000" dirty="0">
                  <a:solidFill>
                    <a:schemeClr val="bg1"/>
                  </a:solidFill>
                  <a:latin typeface="+mn-lt"/>
                  <a:ea typeface="+mn-ea"/>
                  <a:cs typeface="+mn-ea"/>
                  <a:sym typeface="+mn-lt"/>
                </a:rPr>
                <a:t>5</a:t>
              </a:r>
            </a:p>
          </p:txBody>
        </p:sp>
        <p:sp>
          <p:nvSpPr>
            <p:cNvPr id="32" name="Rectangle 339"/>
            <p:cNvSpPr/>
            <p:nvPr/>
          </p:nvSpPr>
          <p:spPr>
            <a:xfrm>
              <a:off x="5704119" y="2852165"/>
              <a:ext cx="1036861" cy="1475253"/>
            </a:xfrm>
            <a:prstGeom prst="rect">
              <a:avLst/>
            </a:prstGeom>
          </p:spPr>
          <p:txBody>
            <a:bodyPr wrap="square">
              <a:normAutofit/>
            </a:bodyPr>
            <a:lstStyle/>
            <a:p>
              <a:pPr lvl="0"/>
              <a:r>
                <a:rPr lang="en-US" altLang="zh-CN" sz="1100" b="1" i="1" dirty="0">
                  <a:solidFill>
                    <a:srgbClr val="92D050"/>
                  </a:solidFill>
                </a:rPr>
                <a:t>Analyze the development trend of 5g and predict the market behavior based on the above results</a:t>
              </a:r>
              <a:endParaRPr lang="zh-CN" altLang="zh-CN" sz="1100" dirty="0">
                <a:solidFill>
                  <a:srgbClr val="92D050"/>
                </a:solidFill>
              </a:endParaRPr>
            </a:p>
          </p:txBody>
        </p:sp>
      </p:grpSp>
      <p:sp>
        <p:nvSpPr>
          <p:cNvPr id="293" name="Title 1"/>
          <p:cNvSpPr txBox="1">
            <a:spLocks/>
          </p:cNvSpPr>
          <p:nvPr/>
        </p:nvSpPr>
        <p:spPr>
          <a:xfrm>
            <a:off x="621201" y="195486"/>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dirty="0">
                <a:solidFill>
                  <a:srgbClr val="4B4B4B"/>
                </a:solidFill>
                <a:cs typeface="+mn-ea"/>
                <a:sym typeface="+mn-lt"/>
              </a:rPr>
              <a:t>Aim and Objectives</a:t>
            </a:r>
            <a:endParaRPr lang="en-GB" altLang="zh-CN" sz="1800" dirty="0">
              <a:solidFill>
                <a:schemeClr val="bg1">
                  <a:lumMod val="50000"/>
                </a:schemeClr>
              </a:solidFill>
              <a:cs typeface="+mn-ea"/>
              <a:sym typeface="+mn-lt"/>
            </a:endParaRPr>
          </a:p>
        </p:txBody>
      </p:sp>
      <p:grpSp>
        <p:nvGrpSpPr>
          <p:cNvPr id="294" name="组合 293"/>
          <p:cNvGrpSpPr/>
          <p:nvPr/>
        </p:nvGrpSpPr>
        <p:grpSpPr>
          <a:xfrm>
            <a:off x="197509" y="102399"/>
            <a:ext cx="486059" cy="472564"/>
            <a:chOff x="1804405" y="1637642"/>
            <a:chExt cx="2053165" cy="1996160"/>
          </a:xfrm>
        </p:grpSpPr>
        <p:sp>
          <p:nvSpPr>
            <p:cNvPr id="295" name="等腰三角形 294"/>
            <p:cNvSpPr/>
            <p:nvPr/>
          </p:nvSpPr>
          <p:spPr>
            <a:xfrm rot="864939">
              <a:off x="1804405" y="1637642"/>
              <a:ext cx="1799010" cy="1505951"/>
            </a:xfrm>
            <a:prstGeom prst="triangle">
              <a:avLst>
                <a:gd name="adj" fmla="val 27396"/>
              </a:avLst>
            </a:prstGeom>
            <a:solidFill>
              <a:srgbClr val="B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296" name="等腰三角形 295"/>
            <p:cNvSpPr/>
            <p:nvPr/>
          </p:nvSpPr>
          <p:spPr>
            <a:xfrm rot="1953267">
              <a:off x="1813354" y="1922590"/>
              <a:ext cx="2044216" cy="1711212"/>
            </a:xfrm>
            <a:prstGeom prst="triangle">
              <a:avLst>
                <a:gd name="adj" fmla="val 27396"/>
              </a:avLst>
            </a:prstGeom>
            <a:noFill/>
            <a:ln w="19050">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grpSp>
      <p:sp>
        <p:nvSpPr>
          <p:cNvPr id="3" name="文本框 2">
            <a:extLst>
              <a:ext uri="{FF2B5EF4-FFF2-40B4-BE49-F238E27FC236}">
                <a16:creationId xmlns:a16="http://schemas.microsoft.com/office/drawing/2014/main" id="{D7758CA4-9563-47F2-9F8E-55AF52297C49}"/>
              </a:ext>
            </a:extLst>
          </p:cNvPr>
          <p:cNvSpPr txBox="1"/>
          <p:nvPr/>
        </p:nvSpPr>
        <p:spPr>
          <a:xfrm>
            <a:off x="3267388" y="816081"/>
            <a:ext cx="4255053" cy="430887"/>
          </a:xfrm>
          <a:prstGeom prst="rect">
            <a:avLst/>
          </a:prstGeom>
          <a:noFill/>
        </p:spPr>
        <p:txBody>
          <a:bodyPr wrap="square" lIns="0" tIns="0" rIns="0" bIns="0" rtlCol="0">
            <a:spAutoFit/>
          </a:bodyPr>
          <a:lstStyle/>
          <a:p>
            <a:r>
              <a:rPr lang="en-US" altLang="zh-CN" sz="2800" b="1" dirty="0">
                <a:solidFill>
                  <a:schemeClr val="accent6"/>
                </a:solidFill>
                <a:latin typeface="微软雅黑" pitchFamily="34" charset="-122"/>
                <a:ea typeface="微软雅黑" pitchFamily="34" charset="-122"/>
              </a:rPr>
              <a:t>Objectives</a:t>
            </a:r>
            <a:endParaRPr lang="zh-CN" altLang="en-US" sz="2800" b="1" dirty="0">
              <a:solidFill>
                <a:schemeClr val="accent6"/>
              </a:solidFill>
              <a:latin typeface="微软雅黑" pitchFamily="34" charset="-122"/>
              <a:ea typeface="微软雅黑" pitchFamily="34" charset="-122"/>
            </a:endParaRPr>
          </a:p>
        </p:txBody>
      </p:sp>
    </p:spTree>
    <p:extLst>
      <p:ext uri="{BB962C8B-B14F-4D97-AF65-F5344CB8AC3E}">
        <p14:creationId xmlns:p14="http://schemas.microsoft.com/office/powerpoint/2010/main" val="1861725773"/>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a14="http://schemas.microsoft.com/office/drawing/2010/main" xmlns="">
      <p:transition spd="slow" advTm="4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2"/>
                                        </p:tgtEl>
                                        <p:attrNameLst>
                                          <p:attrName>style.visibility</p:attrName>
                                        </p:attrNameLst>
                                      </p:cBhvr>
                                      <p:to>
                                        <p:strVal val="visible"/>
                                      </p:to>
                                    </p:set>
                                    <p:animEffect transition="in" filter="fade">
                                      <p:cBhvr>
                                        <p:cTn id="13" dur="500"/>
                                        <p:tgtEl>
                                          <p:spTgt spid="2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fade">
                                      <p:cBhvr>
                                        <p:cTn id="16" dur="500"/>
                                        <p:tgtEl>
                                          <p:spTgt spid="19"/>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fade">
                                      <p:cBhvr>
                                        <p:cTn id="19" dur="500"/>
                                        <p:tgtEl>
                                          <p:spTgt spid="18"/>
                                        </p:tgtEl>
                                      </p:cBhvr>
                                    </p:animEffect>
                                  </p:childTnLst>
                                </p:cTn>
                              </p:par>
                            </p:childTnLst>
                          </p:cTn>
                        </p:par>
                        <p:par>
                          <p:cTn id="20" fill="hold">
                            <p:stCondLst>
                              <p:cond delay="500"/>
                            </p:stCondLst>
                            <p:childTnLst>
                              <p:par>
                                <p:cTn id="21" presetID="2" presetClass="entr" presetSubtype="4" fill="hold" nodeType="afterEffect">
                                  <p:stCondLst>
                                    <p:cond delay="0"/>
                                  </p:stCondLst>
                                  <p:childTnLst>
                                    <p:set>
                                      <p:cBhvr>
                                        <p:cTn id="22" dur="1" fill="hold">
                                          <p:stCondLst>
                                            <p:cond delay="0"/>
                                          </p:stCondLst>
                                        </p:cTn>
                                        <p:tgtEl>
                                          <p:spTgt spid="2"/>
                                        </p:tgtEl>
                                        <p:attrNameLst>
                                          <p:attrName>style.visibility</p:attrName>
                                        </p:attrNameLst>
                                      </p:cBhvr>
                                      <p:to>
                                        <p:strVal val="visible"/>
                                      </p:to>
                                    </p:set>
                                    <p:anim calcmode="lin" valueType="num">
                                      <p:cBhvr additive="base">
                                        <p:cTn id="23" dur="500" fill="hold"/>
                                        <p:tgtEl>
                                          <p:spTgt spid="2"/>
                                        </p:tgtEl>
                                        <p:attrNameLst>
                                          <p:attrName>ppt_x</p:attrName>
                                        </p:attrNameLst>
                                      </p:cBhvr>
                                      <p:tavLst>
                                        <p:tav tm="0">
                                          <p:val>
                                            <p:strVal val="#ppt_x"/>
                                          </p:val>
                                        </p:tav>
                                        <p:tav tm="100000">
                                          <p:val>
                                            <p:strVal val="#ppt_x"/>
                                          </p:val>
                                        </p:tav>
                                      </p:tavLst>
                                    </p:anim>
                                    <p:anim calcmode="lin" valueType="num">
                                      <p:cBhvr additive="base">
                                        <p:cTn id="24" dur="500" fill="hold"/>
                                        <p:tgtEl>
                                          <p:spTgt spid="2"/>
                                        </p:tgtEl>
                                        <p:attrNameLst>
                                          <p:attrName>ppt_y</p:attrName>
                                        </p:attrNameLst>
                                      </p:cBhvr>
                                      <p:tavLst>
                                        <p:tav tm="0">
                                          <p:val>
                                            <p:strVal val="1+#ppt_h/2"/>
                                          </p:val>
                                        </p:tav>
                                        <p:tav tm="100000">
                                          <p:val>
                                            <p:strVal val="#ppt_y"/>
                                          </p:val>
                                        </p:tav>
                                      </p:tavLst>
                                    </p:anim>
                                  </p:childTnLst>
                                </p:cTn>
                              </p:par>
                            </p:childTnLst>
                          </p:cTn>
                        </p:par>
                        <p:par>
                          <p:cTn id="25" fill="hold">
                            <p:stCondLst>
                              <p:cond delay="1000"/>
                            </p:stCondLst>
                            <p:childTnLst>
                              <p:par>
                                <p:cTn id="26" presetID="2" presetClass="entr" presetSubtype="4" fill="hold" nodeType="afterEffect">
                                  <p:stCondLst>
                                    <p:cond delay="0"/>
                                  </p:stCondLst>
                                  <p:childTnLst>
                                    <p:set>
                                      <p:cBhvr>
                                        <p:cTn id="27" dur="1" fill="hold">
                                          <p:stCondLst>
                                            <p:cond delay="0"/>
                                          </p:stCondLst>
                                        </p:cTn>
                                        <p:tgtEl>
                                          <p:spTgt spid="287"/>
                                        </p:tgtEl>
                                        <p:attrNameLst>
                                          <p:attrName>style.visibility</p:attrName>
                                        </p:attrNameLst>
                                      </p:cBhvr>
                                      <p:to>
                                        <p:strVal val="visible"/>
                                      </p:to>
                                    </p:set>
                                    <p:anim calcmode="lin" valueType="num">
                                      <p:cBhvr additive="base">
                                        <p:cTn id="28" dur="500" fill="hold"/>
                                        <p:tgtEl>
                                          <p:spTgt spid="287"/>
                                        </p:tgtEl>
                                        <p:attrNameLst>
                                          <p:attrName>ppt_x</p:attrName>
                                        </p:attrNameLst>
                                      </p:cBhvr>
                                      <p:tavLst>
                                        <p:tav tm="0">
                                          <p:val>
                                            <p:strVal val="#ppt_x"/>
                                          </p:val>
                                        </p:tav>
                                        <p:tav tm="100000">
                                          <p:val>
                                            <p:strVal val="#ppt_x"/>
                                          </p:val>
                                        </p:tav>
                                      </p:tavLst>
                                    </p:anim>
                                    <p:anim calcmode="lin" valueType="num">
                                      <p:cBhvr additive="base">
                                        <p:cTn id="29" dur="500" fill="hold"/>
                                        <p:tgtEl>
                                          <p:spTgt spid="287"/>
                                        </p:tgtEl>
                                        <p:attrNameLst>
                                          <p:attrName>ppt_y</p:attrName>
                                        </p:attrNameLst>
                                      </p:cBhvr>
                                      <p:tavLst>
                                        <p:tav tm="0">
                                          <p:val>
                                            <p:strVal val="1+#ppt_h/2"/>
                                          </p:val>
                                        </p:tav>
                                        <p:tav tm="100000">
                                          <p:val>
                                            <p:strVal val="#ppt_y"/>
                                          </p:val>
                                        </p:tav>
                                      </p:tavLst>
                                    </p:anim>
                                  </p:childTnLst>
                                </p:cTn>
                              </p:par>
                            </p:childTnLst>
                          </p:cTn>
                        </p:par>
                        <p:par>
                          <p:cTn id="30" fill="hold">
                            <p:stCondLst>
                              <p:cond delay="1500"/>
                            </p:stCondLst>
                            <p:childTnLst>
                              <p:par>
                                <p:cTn id="31" presetID="2" presetClass="entr" presetSubtype="4" fill="hold" nodeType="afterEffect">
                                  <p:stCondLst>
                                    <p:cond delay="0"/>
                                  </p:stCondLst>
                                  <p:childTnLst>
                                    <p:set>
                                      <p:cBhvr>
                                        <p:cTn id="32" dur="1" fill="hold">
                                          <p:stCondLst>
                                            <p:cond delay="0"/>
                                          </p:stCondLst>
                                        </p:cTn>
                                        <p:tgtEl>
                                          <p:spTgt spid="289"/>
                                        </p:tgtEl>
                                        <p:attrNameLst>
                                          <p:attrName>style.visibility</p:attrName>
                                        </p:attrNameLst>
                                      </p:cBhvr>
                                      <p:to>
                                        <p:strVal val="visible"/>
                                      </p:to>
                                    </p:set>
                                    <p:anim calcmode="lin" valueType="num">
                                      <p:cBhvr additive="base">
                                        <p:cTn id="33" dur="500" fill="hold"/>
                                        <p:tgtEl>
                                          <p:spTgt spid="289"/>
                                        </p:tgtEl>
                                        <p:attrNameLst>
                                          <p:attrName>ppt_x</p:attrName>
                                        </p:attrNameLst>
                                      </p:cBhvr>
                                      <p:tavLst>
                                        <p:tav tm="0">
                                          <p:val>
                                            <p:strVal val="#ppt_x"/>
                                          </p:val>
                                        </p:tav>
                                        <p:tav tm="100000">
                                          <p:val>
                                            <p:strVal val="#ppt_x"/>
                                          </p:val>
                                        </p:tav>
                                      </p:tavLst>
                                    </p:anim>
                                    <p:anim calcmode="lin" valueType="num">
                                      <p:cBhvr additive="base">
                                        <p:cTn id="34" dur="500" fill="hold"/>
                                        <p:tgtEl>
                                          <p:spTgt spid="289"/>
                                        </p:tgtEl>
                                        <p:attrNameLst>
                                          <p:attrName>ppt_y</p:attrName>
                                        </p:attrNameLst>
                                      </p:cBhvr>
                                      <p:tavLst>
                                        <p:tav tm="0">
                                          <p:val>
                                            <p:strVal val="1+#ppt_h/2"/>
                                          </p:val>
                                        </p:tav>
                                        <p:tav tm="100000">
                                          <p:val>
                                            <p:strVal val="#ppt_y"/>
                                          </p:val>
                                        </p:tav>
                                      </p:tavLst>
                                    </p:anim>
                                  </p:childTnLst>
                                </p:cTn>
                              </p:par>
                            </p:childTnLst>
                          </p:cTn>
                        </p:par>
                        <p:par>
                          <p:cTn id="35" fill="hold">
                            <p:stCondLst>
                              <p:cond delay="2000"/>
                            </p:stCondLst>
                            <p:childTnLst>
                              <p:par>
                                <p:cTn id="36" presetID="2" presetClass="entr" presetSubtype="4" fill="hold" nodeType="afterEffect">
                                  <p:stCondLst>
                                    <p:cond delay="0"/>
                                  </p:stCondLst>
                                  <p:childTnLst>
                                    <p:set>
                                      <p:cBhvr>
                                        <p:cTn id="37" dur="1" fill="hold">
                                          <p:stCondLst>
                                            <p:cond delay="0"/>
                                          </p:stCondLst>
                                        </p:cTn>
                                        <p:tgtEl>
                                          <p:spTgt spid="290"/>
                                        </p:tgtEl>
                                        <p:attrNameLst>
                                          <p:attrName>style.visibility</p:attrName>
                                        </p:attrNameLst>
                                      </p:cBhvr>
                                      <p:to>
                                        <p:strVal val="visible"/>
                                      </p:to>
                                    </p:set>
                                    <p:anim calcmode="lin" valueType="num">
                                      <p:cBhvr additive="base">
                                        <p:cTn id="38" dur="500" fill="hold"/>
                                        <p:tgtEl>
                                          <p:spTgt spid="290"/>
                                        </p:tgtEl>
                                        <p:attrNameLst>
                                          <p:attrName>ppt_x</p:attrName>
                                        </p:attrNameLst>
                                      </p:cBhvr>
                                      <p:tavLst>
                                        <p:tav tm="0">
                                          <p:val>
                                            <p:strVal val="#ppt_x"/>
                                          </p:val>
                                        </p:tav>
                                        <p:tav tm="100000">
                                          <p:val>
                                            <p:strVal val="#ppt_x"/>
                                          </p:val>
                                        </p:tav>
                                      </p:tavLst>
                                    </p:anim>
                                    <p:anim calcmode="lin" valueType="num">
                                      <p:cBhvr additive="base">
                                        <p:cTn id="39" dur="500" fill="hold"/>
                                        <p:tgtEl>
                                          <p:spTgt spid="290"/>
                                        </p:tgtEl>
                                        <p:attrNameLst>
                                          <p:attrName>ppt_y</p:attrName>
                                        </p:attrNameLst>
                                      </p:cBhvr>
                                      <p:tavLst>
                                        <p:tav tm="0">
                                          <p:val>
                                            <p:strVal val="1+#ppt_h/2"/>
                                          </p:val>
                                        </p:tav>
                                        <p:tav tm="100000">
                                          <p:val>
                                            <p:strVal val="#ppt_y"/>
                                          </p:val>
                                        </p:tav>
                                      </p:tavLst>
                                    </p:anim>
                                  </p:childTnLst>
                                </p:cTn>
                              </p:par>
                            </p:childTnLst>
                          </p:cTn>
                        </p:par>
                        <p:par>
                          <p:cTn id="40" fill="hold">
                            <p:stCondLst>
                              <p:cond delay="2500"/>
                            </p:stCondLst>
                            <p:childTnLst>
                              <p:par>
                                <p:cTn id="41" presetID="2" presetClass="entr" presetSubtype="4" fill="hold" nodeType="afterEffect">
                                  <p:stCondLst>
                                    <p:cond delay="0"/>
                                  </p:stCondLst>
                                  <p:childTnLst>
                                    <p:set>
                                      <p:cBhvr>
                                        <p:cTn id="42" dur="1" fill="hold">
                                          <p:stCondLst>
                                            <p:cond delay="0"/>
                                          </p:stCondLst>
                                        </p:cTn>
                                        <p:tgtEl>
                                          <p:spTgt spid="291"/>
                                        </p:tgtEl>
                                        <p:attrNameLst>
                                          <p:attrName>style.visibility</p:attrName>
                                        </p:attrNameLst>
                                      </p:cBhvr>
                                      <p:to>
                                        <p:strVal val="visible"/>
                                      </p:to>
                                    </p:set>
                                    <p:anim calcmode="lin" valueType="num">
                                      <p:cBhvr additive="base">
                                        <p:cTn id="43" dur="500" fill="hold"/>
                                        <p:tgtEl>
                                          <p:spTgt spid="291"/>
                                        </p:tgtEl>
                                        <p:attrNameLst>
                                          <p:attrName>ppt_x</p:attrName>
                                        </p:attrNameLst>
                                      </p:cBhvr>
                                      <p:tavLst>
                                        <p:tav tm="0">
                                          <p:val>
                                            <p:strVal val="#ppt_x"/>
                                          </p:val>
                                        </p:tav>
                                        <p:tav tm="100000">
                                          <p:val>
                                            <p:strVal val="#ppt_x"/>
                                          </p:val>
                                        </p:tav>
                                      </p:tavLst>
                                    </p:anim>
                                    <p:anim calcmode="lin" valueType="num">
                                      <p:cBhvr additive="base">
                                        <p:cTn id="44" dur="500" fill="hold"/>
                                        <p:tgtEl>
                                          <p:spTgt spid="29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7" grpId="0" animBg="1"/>
      <p:bldP spid="18" grpId="0" animBg="1"/>
      <p:bldP spid="19" grpId="0" animBg="1"/>
      <p:bldP spid="2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4"/>
          <p:cNvSpPr txBox="1"/>
          <p:nvPr/>
        </p:nvSpPr>
        <p:spPr>
          <a:xfrm>
            <a:off x="4279362" y="1670816"/>
            <a:ext cx="1372758" cy="1107996"/>
          </a:xfrm>
          <a:prstGeom prst="rect">
            <a:avLst/>
          </a:prstGeom>
          <a:noFill/>
        </p:spPr>
        <p:txBody>
          <a:bodyPr wrap="square" lIns="0" tIns="0" rIns="0" bIns="0" rtlCol="0">
            <a:spAutoFit/>
          </a:bodyPr>
          <a:lstStyle/>
          <a:p>
            <a:r>
              <a:rPr lang="en-US" altLang="zh-CN" sz="7200" dirty="0">
                <a:solidFill>
                  <a:srgbClr val="4B4B4B"/>
                </a:solidFill>
                <a:latin typeface="+mn-lt"/>
                <a:ea typeface="+mn-ea"/>
                <a:cs typeface="+mn-ea"/>
                <a:sym typeface="+mn-lt"/>
              </a:rPr>
              <a:t>03</a:t>
            </a:r>
            <a:endParaRPr lang="zh-CN" altLang="en-US" sz="7200" dirty="0">
              <a:solidFill>
                <a:srgbClr val="4B4B4B"/>
              </a:solidFill>
              <a:latin typeface="+mn-lt"/>
              <a:ea typeface="+mn-ea"/>
              <a:cs typeface="+mn-ea"/>
              <a:sym typeface="+mn-lt"/>
            </a:endParaRPr>
          </a:p>
        </p:txBody>
      </p:sp>
      <p:sp>
        <p:nvSpPr>
          <p:cNvPr id="12" name="TextBox 5"/>
          <p:cNvSpPr txBox="1"/>
          <p:nvPr/>
        </p:nvSpPr>
        <p:spPr>
          <a:xfrm>
            <a:off x="3779912" y="2774444"/>
            <a:ext cx="2232248" cy="492443"/>
          </a:xfrm>
          <a:prstGeom prst="rect">
            <a:avLst/>
          </a:prstGeom>
          <a:noFill/>
        </p:spPr>
        <p:txBody>
          <a:bodyPr wrap="square" lIns="0" tIns="0" rIns="0" bIns="0" rtlCol="0">
            <a:spAutoFit/>
          </a:bodyPr>
          <a:lstStyle/>
          <a:p>
            <a:r>
              <a:rPr lang="en-US" altLang="zh-CN" sz="3200" dirty="0">
                <a:solidFill>
                  <a:srgbClr val="4B4B4B"/>
                </a:solidFill>
                <a:cs typeface="+mn-ea"/>
                <a:sym typeface="+mn-lt"/>
              </a:rPr>
              <a:t>Methodology</a:t>
            </a:r>
            <a:endParaRPr lang="zh-CN" altLang="en-US" sz="3200" dirty="0">
              <a:solidFill>
                <a:srgbClr val="4B4B4B"/>
              </a:solidFill>
              <a:cs typeface="+mn-ea"/>
              <a:sym typeface="+mn-lt"/>
            </a:endParaRPr>
          </a:p>
        </p:txBody>
      </p:sp>
      <p:sp>
        <p:nvSpPr>
          <p:cNvPr id="14" name="矩形 13">
            <a:extLst>
              <a:ext uri="{FF2B5EF4-FFF2-40B4-BE49-F238E27FC236}">
                <a16:creationId xmlns:a16="http://schemas.microsoft.com/office/drawing/2014/main" id="{1C1C31F4-FA23-4A0B-B1F7-74D3EAE7DB1E}"/>
              </a:ext>
            </a:extLst>
          </p:cNvPr>
          <p:cNvSpPr/>
          <p:nvPr/>
        </p:nvSpPr>
        <p:spPr>
          <a:xfrm>
            <a:off x="1763688" y="1187608"/>
            <a:ext cx="5682811" cy="2527300"/>
          </a:xfrm>
          <a:prstGeom prst="rect">
            <a:avLst/>
          </a:prstGeom>
          <a:noFill/>
          <a:ln w="57150">
            <a:solidFill>
              <a:srgbClr val="66666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zh-CN" altLang="en-US" dirty="0">
              <a:cs typeface="+mn-ea"/>
              <a:sym typeface="+mn-lt"/>
            </a:endParaRPr>
          </a:p>
        </p:txBody>
      </p:sp>
      <p:pic>
        <p:nvPicPr>
          <p:cNvPr id="7" name="图片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3855" y="-951748"/>
            <a:ext cx="5132554" cy="4834220"/>
          </a:xfrm>
          <a:prstGeom prst="rect">
            <a:avLst/>
          </a:prstGeom>
        </p:spPr>
      </p:pic>
      <p:pic>
        <p:nvPicPr>
          <p:cNvPr id="8" name="图片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0800000" flipH="1" flipV="1">
            <a:off x="5508104" y="1437413"/>
            <a:ext cx="5139025" cy="4834220"/>
          </a:xfrm>
          <a:prstGeom prst="rect">
            <a:avLst/>
          </a:prstGeom>
        </p:spPr>
      </p:pic>
    </p:spTree>
    <p:extLst>
      <p:ext uri="{BB962C8B-B14F-4D97-AF65-F5344CB8AC3E}">
        <p14:creationId xmlns:p14="http://schemas.microsoft.com/office/powerpoint/2010/main" val="1227977968"/>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a16="http://schemas.microsoft.com/office/drawing/2014/main" xmlns:a14="http://schemas.microsoft.com/office/drawing/2010/main" xmlns="">
      <p:transition spd="slow" advTm="4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randombar(horizontal)">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41" presetClass="entr" presetSubtype="0" fill="hold" grpId="0" nodeType="clickEffect">
                                  <p:stCondLst>
                                    <p:cond delay="0"/>
                                  </p:stCondLst>
                                  <p:iterate type="lt">
                                    <p:tmPct val="10000"/>
                                  </p:iterate>
                                  <p:childTnLst>
                                    <p:set>
                                      <p:cBhvr>
                                        <p:cTn id="11" dur="1" fill="hold">
                                          <p:stCondLst>
                                            <p:cond delay="0"/>
                                          </p:stCondLst>
                                        </p:cTn>
                                        <p:tgtEl>
                                          <p:spTgt spid="12"/>
                                        </p:tgtEl>
                                        <p:attrNameLst>
                                          <p:attrName>style.visibility</p:attrName>
                                        </p:attrNameLst>
                                      </p:cBhvr>
                                      <p:to>
                                        <p:strVal val="visible"/>
                                      </p:to>
                                    </p:set>
                                    <p:anim calcmode="lin" valueType="num">
                                      <p:cBhvr>
                                        <p:cTn id="12" dur="500" fill="hold"/>
                                        <p:tgtEl>
                                          <p:spTgt spid="12"/>
                                        </p:tgtEl>
                                        <p:attrNameLst>
                                          <p:attrName>ppt_x</p:attrName>
                                        </p:attrNameLst>
                                      </p:cBhvr>
                                      <p:tavLst>
                                        <p:tav tm="0">
                                          <p:val>
                                            <p:strVal val="#ppt_x"/>
                                          </p:val>
                                        </p:tav>
                                        <p:tav tm="50000">
                                          <p:val>
                                            <p:strVal val="#ppt_x+.1"/>
                                          </p:val>
                                        </p:tav>
                                        <p:tav tm="100000">
                                          <p:val>
                                            <p:strVal val="#ppt_x"/>
                                          </p:val>
                                        </p:tav>
                                      </p:tavLst>
                                    </p:anim>
                                    <p:anim calcmode="lin" valueType="num">
                                      <p:cBhvr>
                                        <p:cTn id="13" dur="500" fill="hold"/>
                                        <p:tgtEl>
                                          <p:spTgt spid="12"/>
                                        </p:tgtEl>
                                        <p:attrNameLst>
                                          <p:attrName>ppt_y</p:attrName>
                                        </p:attrNameLst>
                                      </p:cBhvr>
                                      <p:tavLst>
                                        <p:tav tm="0">
                                          <p:val>
                                            <p:strVal val="#ppt_y"/>
                                          </p:val>
                                        </p:tav>
                                        <p:tav tm="100000">
                                          <p:val>
                                            <p:strVal val="#ppt_y"/>
                                          </p:val>
                                        </p:tav>
                                      </p:tavLst>
                                    </p:anim>
                                    <p:anim calcmode="lin" valueType="num">
                                      <p:cBhvr>
                                        <p:cTn id="14" dur="500" fill="hold"/>
                                        <p:tgtEl>
                                          <p:spTgt spid="12"/>
                                        </p:tgtEl>
                                        <p:attrNameLst>
                                          <p:attrName>ppt_h</p:attrName>
                                        </p:attrNameLst>
                                      </p:cBhvr>
                                      <p:tavLst>
                                        <p:tav tm="0">
                                          <p:val>
                                            <p:strVal val="#ppt_h/10"/>
                                          </p:val>
                                        </p:tav>
                                        <p:tav tm="50000">
                                          <p:val>
                                            <p:strVal val="#ppt_h+.01"/>
                                          </p:val>
                                        </p:tav>
                                        <p:tav tm="100000">
                                          <p:val>
                                            <p:strVal val="#ppt_h"/>
                                          </p:val>
                                        </p:tav>
                                      </p:tavLst>
                                    </p:anim>
                                    <p:anim calcmode="lin" valueType="num">
                                      <p:cBhvr>
                                        <p:cTn id="15" dur="500" fill="hold"/>
                                        <p:tgtEl>
                                          <p:spTgt spid="12"/>
                                        </p:tgtEl>
                                        <p:attrNameLst>
                                          <p:attrName>ppt_w</p:attrName>
                                        </p:attrNameLst>
                                      </p:cBhvr>
                                      <p:tavLst>
                                        <p:tav tm="0">
                                          <p:val>
                                            <p:strVal val="#ppt_w/10"/>
                                          </p:val>
                                        </p:tav>
                                        <p:tav tm="50000">
                                          <p:val>
                                            <p:strVal val="#ppt_w+.01"/>
                                          </p:val>
                                        </p:tav>
                                        <p:tav tm="100000">
                                          <p:val>
                                            <p:strVal val="#ppt_w"/>
                                          </p:val>
                                        </p:tav>
                                      </p:tavLst>
                                    </p:anim>
                                    <p:animEffect transition="in" filter="fade">
                                      <p:cBhvr>
                                        <p:cTn id="16" dur="500" tmFilter="0,0; .5, 1; 1, 1"/>
                                        <p:tgtEl>
                                          <p:spTgt spid="12"/>
                                        </p:tgtEl>
                                      </p:cBhvr>
                                    </p:animEffect>
                                  </p:childTnLst>
                                </p:cTn>
                              </p:par>
                            </p:childTnLst>
                          </p:cTn>
                        </p:par>
                        <p:par>
                          <p:cTn id="17" fill="hold">
                            <p:stCondLst>
                              <p:cond delay="1000"/>
                            </p:stCondLst>
                            <p:childTnLst>
                              <p:par>
                                <p:cTn id="18" presetID="53" presetClass="entr" presetSubtype="16" fill="hold" grpId="0" nodeType="afterEffect">
                                  <p:stCondLst>
                                    <p:cond delay="0"/>
                                  </p:stCondLst>
                                  <p:childTnLst>
                                    <p:set>
                                      <p:cBhvr>
                                        <p:cTn id="19" dur="1" fill="hold">
                                          <p:stCondLst>
                                            <p:cond delay="0"/>
                                          </p:stCondLst>
                                        </p:cTn>
                                        <p:tgtEl>
                                          <p:spTgt spid="14"/>
                                        </p:tgtEl>
                                        <p:attrNameLst>
                                          <p:attrName>style.visibility</p:attrName>
                                        </p:attrNameLst>
                                      </p:cBhvr>
                                      <p:to>
                                        <p:strVal val="visible"/>
                                      </p:to>
                                    </p:set>
                                    <p:anim calcmode="lin" valueType="num">
                                      <p:cBhvr>
                                        <p:cTn id="20" dur="500" fill="hold"/>
                                        <p:tgtEl>
                                          <p:spTgt spid="14"/>
                                        </p:tgtEl>
                                        <p:attrNameLst>
                                          <p:attrName>ppt_w</p:attrName>
                                        </p:attrNameLst>
                                      </p:cBhvr>
                                      <p:tavLst>
                                        <p:tav tm="0">
                                          <p:val>
                                            <p:fltVal val="0"/>
                                          </p:val>
                                        </p:tav>
                                        <p:tav tm="100000">
                                          <p:val>
                                            <p:strVal val="#ppt_w"/>
                                          </p:val>
                                        </p:tav>
                                      </p:tavLst>
                                    </p:anim>
                                    <p:anim calcmode="lin" valueType="num">
                                      <p:cBhvr>
                                        <p:cTn id="21" dur="500" fill="hold"/>
                                        <p:tgtEl>
                                          <p:spTgt spid="14"/>
                                        </p:tgtEl>
                                        <p:attrNameLst>
                                          <p:attrName>ppt_h</p:attrName>
                                        </p:attrNameLst>
                                      </p:cBhvr>
                                      <p:tavLst>
                                        <p:tav tm="0">
                                          <p:val>
                                            <p:fltVal val="0"/>
                                          </p:val>
                                        </p:tav>
                                        <p:tav tm="100000">
                                          <p:val>
                                            <p:strVal val="#ppt_h"/>
                                          </p:val>
                                        </p:tav>
                                      </p:tavLst>
                                    </p:anim>
                                    <p:animEffect transition="in" filter="fade">
                                      <p:cBhvr>
                                        <p:cTn id="22" dur="5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up)">
                                      <p:cBhvr>
                                        <p:cTn id="27" dur="750"/>
                                        <p:tgtEl>
                                          <p:spTgt spid="7"/>
                                        </p:tgtEl>
                                      </p:cBhvr>
                                    </p:animEffect>
                                  </p:childTnLst>
                                </p:cTn>
                              </p:par>
                              <p:par>
                                <p:cTn id="28" presetID="22" presetClass="entr" presetSubtype="2" fill="hold"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wipe(right)">
                                      <p:cBhvr>
                                        <p:cTn id="30" dur="7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1197aa7e-6451-47b2-a3ad-6174ccf43bc1"/>
          <p:cNvGrpSpPr>
            <a:grpSpLocks noChangeAspect="1"/>
          </p:cNvGrpSpPr>
          <p:nvPr/>
        </p:nvGrpSpPr>
        <p:grpSpPr>
          <a:xfrm>
            <a:off x="1174666" y="865099"/>
            <a:ext cx="7970624" cy="4290409"/>
            <a:chOff x="1564636" y="1150374"/>
            <a:chExt cx="10627498" cy="5720544"/>
          </a:xfrm>
        </p:grpSpPr>
        <p:sp>
          <p:nvSpPr>
            <p:cNvPr id="4" name="矩形 3"/>
            <p:cNvSpPr/>
            <p:nvPr/>
          </p:nvSpPr>
          <p:spPr>
            <a:xfrm>
              <a:off x="3887754" y="1150374"/>
              <a:ext cx="8302660" cy="190248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cs typeface="+mn-ea"/>
                <a:sym typeface="+mn-lt"/>
              </a:endParaRPr>
            </a:p>
          </p:txBody>
        </p:sp>
        <p:sp>
          <p:nvSpPr>
            <p:cNvPr id="5" name="矩形 4"/>
            <p:cNvSpPr/>
            <p:nvPr/>
          </p:nvSpPr>
          <p:spPr>
            <a:xfrm>
              <a:off x="3889474" y="3068323"/>
              <a:ext cx="8302660" cy="1902482"/>
            </a:xfrm>
            <a:prstGeom prst="rect">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cs typeface="+mn-ea"/>
                <a:sym typeface="+mn-lt"/>
              </a:endParaRPr>
            </a:p>
          </p:txBody>
        </p:sp>
        <p:sp>
          <p:nvSpPr>
            <p:cNvPr id="6" name="矩形 5"/>
            <p:cNvSpPr/>
            <p:nvPr/>
          </p:nvSpPr>
          <p:spPr>
            <a:xfrm>
              <a:off x="3871954" y="4968436"/>
              <a:ext cx="8302660" cy="1902482"/>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cs typeface="+mn-ea"/>
                <a:sym typeface="+mn-lt"/>
              </a:endParaRPr>
            </a:p>
          </p:txBody>
        </p:sp>
        <p:sp>
          <p:nvSpPr>
            <p:cNvPr id="7" name="文本框 23"/>
            <p:cNvSpPr txBox="1"/>
            <p:nvPr/>
          </p:nvSpPr>
          <p:spPr>
            <a:xfrm>
              <a:off x="6438889" y="1855957"/>
              <a:ext cx="4072016" cy="735234"/>
            </a:xfrm>
            <a:prstGeom prst="rect">
              <a:avLst/>
            </a:prstGeom>
            <a:noFill/>
          </p:spPr>
          <p:txBody>
            <a:bodyPr wrap="square" lIns="0" tIns="0" rIns="0" bIns="0">
              <a:normAutofit/>
            </a:bodyPr>
            <a:lstStyle/>
            <a:p>
              <a:pPr>
                <a:lnSpc>
                  <a:spcPct val="120000"/>
                </a:lnSpc>
              </a:pPr>
              <a:r>
                <a:rPr lang="en-US" altLang="zh-CN" sz="1400" dirty="0"/>
                <a:t>Positive research philosophy</a:t>
              </a:r>
              <a:endParaRPr lang="zh-CN" altLang="en-US" sz="900" dirty="0">
                <a:solidFill>
                  <a:schemeClr val="bg1">
                    <a:lumMod val="100000"/>
                  </a:schemeClr>
                </a:solidFill>
                <a:latin typeface="+mn-lt"/>
                <a:ea typeface="+mn-ea"/>
                <a:cs typeface="+mn-ea"/>
                <a:sym typeface="+mn-lt"/>
              </a:endParaRPr>
            </a:p>
          </p:txBody>
        </p:sp>
        <p:sp>
          <p:nvSpPr>
            <p:cNvPr id="8" name="矩形 7"/>
            <p:cNvSpPr/>
            <p:nvPr/>
          </p:nvSpPr>
          <p:spPr>
            <a:xfrm>
              <a:off x="4122836" y="3844643"/>
              <a:ext cx="1338435" cy="369420"/>
            </a:xfrm>
            <a:prstGeom prst="rect">
              <a:avLst/>
            </a:prstGeom>
            <a:noFill/>
            <a:ln>
              <a:noFill/>
            </a:ln>
          </p:spPr>
          <p:txBody>
            <a:bodyPr wrap="none" lIns="91412" tIns="45700" rIns="91412" bIns="45700" anchor="t" anchorCtr="0">
              <a:normAutofit fontScale="77500" lnSpcReduction="20000"/>
            </a:bodyPr>
            <a:lstStyle/>
            <a:p>
              <a:pPr>
                <a:buSzPct val="25000"/>
              </a:pPr>
              <a:r>
                <a:rPr lang="en-US" altLang="zh-CN" dirty="0"/>
                <a:t>Research method</a:t>
              </a:r>
              <a:endParaRPr lang="zh-CN" altLang="en-US" sz="1400" dirty="0">
                <a:solidFill>
                  <a:schemeClr val="bg1">
                    <a:lumMod val="100000"/>
                  </a:schemeClr>
                </a:solidFill>
                <a:latin typeface="+mn-lt"/>
                <a:ea typeface="+mn-ea"/>
                <a:cs typeface="+mn-ea"/>
                <a:sym typeface="+mn-lt"/>
              </a:endParaRPr>
            </a:p>
          </p:txBody>
        </p:sp>
        <p:sp>
          <p:nvSpPr>
            <p:cNvPr id="9" name="矩形 8"/>
            <p:cNvSpPr/>
            <p:nvPr/>
          </p:nvSpPr>
          <p:spPr>
            <a:xfrm>
              <a:off x="4164101" y="5747125"/>
              <a:ext cx="2166219" cy="369420"/>
            </a:xfrm>
            <a:prstGeom prst="rect">
              <a:avLst/>
            </a:prstGeom>
            <a:noFill/>
            <a:ln>
              <a:noFill/>
            </a:ln>
          </p:spPr>
          <p:txBody>
            <a:bodyPr wrap="none" lIns="91412" tIns="45700" rIns="91412" bIns="45700" anchor="t" anchorCtr="0">
              <a:normAutofit fontScale="77500" lnSpcReduction="20000"/>
            </a:bodyPr>
            <a:lstStyle/>
            <a:p>
              <a:pPr>
                <a:buSzPct val="25000"/>
              </a:pPr>
              <a:r>
                <a:rPr lang="zh-CN" altLang="zh-CN" dirty="0"/>
                <a:t> </a:t>
              </a:r>
              <a:r>
                <a:rPr lang="en-US" altLang="zh-CN" dirty="0"/>
                <a:t>Data evaluation</a:t>
              </a:r>
              <a:endParaRPr lang="zh-CN" altLang="en-US" sz="1400" dirty="0">
                <a:solidFill>
                  <a:schemeClr val="bg1">
                    <a:lumMod val="100000"/>
                  </a:schemeClr>
                </a:solidFill>
                <a:latin typeface="+mn-lt"/>
                <a:ea typeface="+mn-ea"/>
                <a:cs typeface="+mn-ea"/>
                <a:sym typeface="+mn-lt"/>
              </a:endParaRPr>
            </a:p>
          </p:txBody>
        </p:sp>
        <p:sp>
          <p:nvSpPr>
            <p:cNvPr id="10" name="矩形 9"/>
            <p:cNvSpPr/>
            <p:nvPr/>
          </p:nvSpPr>
          <p:spPr>
            <a:xfrm>
              <a:off x="4277328" y="1886402"/>
              <a:ext cx="1544576" cy="369420"/>
            </a:xfrm>
            <a:prstGeom prst="rect">
              <a:avLst/>
            </a:prstGeom>
            <a:noFill/>
            <a:ln>
              <a:noFill/>
            </a:ln>
          </p:spPr>
          <p:txBody>
            <a:bodyPr wrap="none" lIns="91412" tIns="45700" rIns="91412" bIns="45700" anchor="t" anchorCtr="0">
              <a:normAutofit fontScale="77500" lnSpcReduction="20000"/>
            </a:bodyPr>
            <a:lstStyle/>
            <a:p>
              <a:pPr>
                <a:buSzPct val="25000"/>
              </a:pPr>
              <a:r>
                <a:rPr lang="en-US" altLang="zh-CN" dirty="0"/>
                <a:t>Philosophy</a:t>
              </a:r>
              <a:endParaRPr lang="zh-CN" altLang="en-US" sz="1400" dirty="0">
                <a:solidFill>
                  <a:schemeClr val="bg1">
                    <a:lumMod val="100000"/>
                  </a:schemeClr>
                </a:solidFill>
                <a:latin typeface="+mn-lt"/>
                <a:ea typeface="+mn-ea"/>
                <a:cs typeface="+mn-ea"/>
                <a:sym typeface="+mn-lt"/>
              </a:endParaRPr>
            </a:p>
          </p:txBody>
        </p:sp>
        <p:sp>
          <p:nvSpPr>
            <p:cNvPr id="11" name="椭圆 10"/>
            <p:cNvSpPr/>
            <p:nvPr/>
          </p:nvSpPr>
          <p:spPr>
            <a:xfrm>
              <a:off x="3700668" y="1843150"/>
              <a:ext cx="415103" cy="415103"/>
            </a:xfrm>
            <a:prstGeom prst="ellipse">
              <a:avLst/>
            </a:prstGeom>
            <a:solidFill>
              <a:schemeClr val="accent1"/>
            </a:solidFill>
            <a:ln w="1270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cs typeface="+mn-ea"/>
                <a:sym typeface="+mn-lt"/>
              </a:endParaRPr>
            </a:p>
          </p:txBody>
        </p:sp>
        <p:sp>
          <p:nvSpPr>
            <p:cNvPr id="12" name="椭圆 11"/>
            <p:cNvSpPr/>
            <p:nvPr/>
          </p:nvSpPr>
          <p:spPr>
            <a:xfrm>
              <a:off x="3662669" y="5701443"/>
              <a:ext cx="415103" cy="415103"/>
            </a:xfrm>
            <a:prstGeom prst="ellipse">
              <a:avLst/>
            </a:prstGeom>
            <a:solidFill>
              <a:schemeClr val="accent1"/>
            </a:solidFill>
            <a:ln w="1270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cs typeface="+mn-ea"/>
                <a:sym typeface="+mn-lt"/>
              </a:endParaRPr>
            </a:p>
          </p:txBody>
        </p:sp>
        <p:sp>
          <p:nvSpPr>
            <p:cNvPr id="13" name="椭圆 12"/>
            <p:cNvSpPr/>
            <p:nvPr/>
          </p:nvSpPr>
          <p:spPr>
            <a:xfrm>
              <a:off x="3657465" y="3777247"/>
              <a:ext cx="415103" cy="415103"/>
            </a:xfrm>
            <a:prstGeom prst="ellipse">
              <a:avLst/>
            </a:prstGeom>
            <a:solidFill>
              <a:schemeClr val="accent1"/>
            </a:solidFill>
            <a:ln w="1270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cs typeface="+mn-ea"/>
                <a:sym typeface="+mn-lt"/>
              </a:endParaRPr>
            </a:p>
          </p:txBody>
        </p:sp>
        <p:sp>
          <p:nvSpPr>
            <p:cNvPr id="14" name="任意多边形: 形状 13"/>
            <p:cNvSpPr/>
            <p:nvPr/>
          </p:nvSpPr>
          <p:spPr>
            <a:xfrm>
              <a:off x="3821892" y="1960879"/>
              <a:ext cx="172652" cy="163875"/>
            </a:xfrm>
            <a:custGeom>
              <a:avLst/>
              <a:gdLst/>
              <a:ahLst/>
              <a:cxnLst/>
              <a:rect l="0" t="0" r="0" b="0"/>
              <a:pathLst>
                <a:path w="120000" h="120000" extrusionOk="0">
                  <a:moveTo>
                    <a:pt x="119800" y="63664"/>
                  </a:moveTo>
                  <a:lnTo>
                    <a:pt x="119800" y="63664"/>
                  </a:lnTo>
                  <a:cubicBezTo>
                    <a:pt x="119800" y="66596"/>
                    <a:pt x="118405" y="69528"/>
                    <a:pt x="114219" y="69528"/>
                  </a:cubicBezTo>
                  <a:cubicBezTo>
                    <a:pt x="112823" y="69528"/>
                    <a:pt x="111428" y="68062"/>
                    <a:pt x="111428" y="68062"/>
                  </a:cubicBezTo>
                  <a:lnTo>
                    <a:pt x="111428" y="68062"/>
                  </a:lnTo>
                  <a:cubicBezTo>
                    <a:pt x="60598" y="14869"/>
                    <a:pt x="60598" y="14869"/>
                    <a:pt x="60598" y="14869"/>
                  </a:cubicBezTo>
                  <a:lnTo>
                    <a:pt x="60598" y="14869"/>
                  </a:lnTo>
                  <a:lnTo>
                    <a:pt x="60598" y="14869"/>
                  </a:lnTo>
                  <a:lnTo>
                    <a:pt x="60598" y="14869"/>
                  </a:lnTo>
                  <a:cubicBezTo>
                    <a:pt x="9966" y="68062"/>
                    <a:pt x="9966" y="68062"/>
                    <a:pt x="9966" y="68062"/>
                  </a:cubicBezTo>
                  <a:lnTo>
                    <a:pt x="9966" y="68062"/>
                  </a:lnTo>
                  <a:cubicBezTo>
                    <a:pt x="8571" y="68062"/>
                    <a:pt x="7176" y="69528"/>
                    <a:pt x="5780" y="69528"/>
                  </a:cubicBezTo>
                  <a:cubicBezTo>
                    <a:pt x="2990" y="69528"/>
                    <a:pt x="0" y="66596"/>
                    <a:pt x="0" y="63664"/>
                  </a:cubicBezTo>
                  <a:cubicBezTo>
                    <a:pt x="0" y="62198"/>
                    <a:pt x="0" y="60523"/>
                    <a:pt x="1395" y="59057"/>
                  </a:cubicBezTo>
                  <a:cubicBezTo>
                    <a:pt x="56411" y="1465"/>
                    <a:pt x="56411" y="1465"/>
                    <a:pt x="56411" y="1465"/>
                  </a:cubicBezTo>
                  <a:cubicBezTo>
                    <a:pt x="57807" y="0"/>
                    <a:pt x="59202" y="0"/>
                    <a:pt x="60598" y="0"/>
                  </a:cubicBezTo>
                  <a:lnTo>
                    <a:pt x="60598" y="0"/>
                  </a:lnTo>
                  <a:lnTo>
                    <a:pt x="60598" y="0"/>
                  </a:lnTo>
                  <a:lnTo>
                    <a:pt x="60598" y="0"/>
                  </a:lnTo>
                  <a:lnTo>
                    <a:pt x="60598" y="0"/>
                  </a:lnTo>
                  <a:lnTo>
                    <a:pt x="60598" y="0"/>
                  </a:lnTo>
                  <a:lnTo>
                    <a:pt x="60598" y="0"/>
                  </a:lnTo>
                  <a:lnTo>
                    <a:pt x="60598" y="0"/>
                  </a:lnTo>
                  <a:cubicBezTo>
                    <a:pt x="61993" y="0"/>
                    <a:pt x="63388" y="1465"/>
                    <a:pt x="64784" y="1465"/>
                  </a:cubicBezTo>
                  <a:lnTo>
                    <a:pt x="64784" y="1465"/>
                  </a:lnTo>
                  <a:cubicBezTo>
                    <a:pt x="85913" y="25130"/>
                    <a:pt x="85913" y="25130"/>
                    <a:pt x="85913" y="25130"/>
                  </a:cubicBezTo>
                  <a:cubicBezTo>
                    <a:pt x="85913" y="19267"/>
                    <a:pt x="85913" y="19267"/>
                    <a:pt x="85913" y="19267"/>
                  </a:cubicBezTo>
                  <a:cubicBezTo>
                    <a:pt x="85913" y="16335"/>
                    <a:pt x="88903" y="13193"/>
                    <a:pt x="91694" y="13193"/>
                  </a:cubicBezTo>
                  <a:cubicBezTo>
                    <a:pt x="95880" y="13193"/>
                    <a:pt x="97275" y="16335"/>
                    <a:pt x="97275" y="19267"/>
                  </a:cubicBezTo>
                  <a:cubicBezTo>
                    <a:pt x="97275" y="36858"/>
                    <a:pt x="97275" y="36858"/>
                    <a:pt x="97275" y="36858"/>
                  </a:cubicBezTo>
                  <a:cubicBezTo>
                    <a:pt x="118405" y="59057"/>
                    <a:pt x="118405" y="59057"/>
                    <a:pt x="118405" y="59057"/>
                  </a:cubicBezTo>
                  <a:lnTo>
                    <a:pt x="118405" y="59057"/>
                  </a:lnTo>
                  <a:cubicBezTo>
                    <a:pt x="119800" y="60523"/>
                    <a:pt x="119800" y="62198"/>
                    <a:pt x="119800" y="63664"/>
                  </a:cubicBezTo>
                  <a:close/>
                  <a:moveTo>
                    <a:pt x="108438" y="72460"/>
                  </a:moveTo>
                  <a:lnTo>
                    <a:pt x="108438" y="72460"/>
                  </a:lnTo>
                  <a:cubicBezTo>
                    <a:pt x="108438" y="90261"/>
                    <a:pt x="108438" y="90261"/>
                    <a:pt x="108438" y="90261"/>
                  </a:cubicBezTo>
                  <a:cubicBezTo>
                    <a:pt x="108438" y="99057"/>
                    <a:pt x="108438" y="99057"/>
                    <a:pt x="108438" y="99057"/>
                  </a:cubicBezTo>
                  <a:cubicBezTo>
                    <a:pt x="108438" y="113926"/>
                    <a:pt x="108438" y="113926"/>
                    <a:pt x="108438" y="113926"/>
                  </a:cubicBezTo>
                  <a:cubicBezTo>
                    <a:pt x="108438" y="118324"/>
                    <a:pt x="107043" y="119790"/>
                    <a:pt x="102857" y="119790"/>
                  </a:cubicBezTo>
                  <a:cubicBezTo>
                    <a:pt x="91694" y="119790"/>
                    <a:pt x="91694" y="119790"/>
                    <a:pt x="91694" y="119790"/>
                  </a:cubicBezTo>
                  <a:cubicBezTo>
                    <a:pt x="91694" y="72460"/>
                    <a:pt x="91694" y="72460"/>
                    <a:pt x="91694" y="72460"/>
                  </a:cubicBezTo>
                  <a:cubicBezTo>
                    <a:pt x="69169" y="72460"/>
                    <a:pt x="69169" y="72460"/>
                    <a:pt x="69169" y="72460"/>
                  </a:cubicBezTo>
                  <a:cubicBezTo>
                    <a:pt x="69169" y="119790"/>
                    <a:pt x="69169" y="119790"/>
                    <a:pt x="69169" y="119790"/>
                  </a:cubicBezTo>
                  <a:cubicBezTo>
                    <a:pt x="16943" y="119790"/>
                    <a:pt x="16943" y="119790"/>
                    <a:pt x="16943" y="119790"/>
                  </a:cubicBezTo>
                  <a:cubicBezTo>
                    <a:pt x="14152" y="119790"/>
                    <a:pt x="11362" y="118324"/>
                    <a:pt x="11362" y="113926"/>
                  </a:cubicBezTo>
                  <a:cubicBezTo>
                    <a:pt x="11362" y="99057"/>
                    <a:pt x="11362" y="99057"/>
                    <a:pt x="11362" y="99057"/>
                  </a:cubicBezTo>
                  <a:cubicBezTo>
                    <a:pt x="11362" y="90261"/>
                    <a:pt x="11362" y="90261"/>
                    <a:pt x="11362" y="90261"/>
                  </a:cubicBezTo>
                  <a:cubicBezTo>
                    <a:pt x="11362" y="72460"/>
                    <a:pt x="11362" y="72460"/>
                    <a:pt x="11362" y="72460"/>
                  </a:cubicBezTo>
                  <a:cubicBezTo>
                    <a:pt x="60598" y="22198"/>
                    <a:pt x="60598" y="22198"/>
                    <a:pt x="60598" y="22198"/>
                  </a:cubicBezTo>
                  <a:lnTo>
                    <a:pt x="108438" y="72460"/>
                  </a:lnTo>
                  <a:close/>
                  <a:moveTo>
                    <a:pt x="50830" y="72460"/>
                  </a:moveTo>
                  <a:lnTo>
                    <a:pt x="50830" y="72460"/>
                  </a:lnTo>
                  <a:cubicBezTo>
                    <a:pt x="28305" y="72460"/>
                    <a:pt x="28305" y="72460"/>
                    <a:pt x="28305" y="72460"/>
                  </a:cubicBezTo>
                  <a:cubicBezTo>
                    <a:pt x="28305" y="96125"/>
                    <a:pt x="28305" y="96125"/>
                    <a:pt x="28305" y="96125"/>
                  </a:cubicBezTo>
                  <a:cubicBezTo>
                    <a:pt x="50830" y="96125"/>
                    <a:pt x="50830" y="96125"/>
                    <a:pt x="50830" y="96125"/>
                  </a:cubicBezTo>
                  <a:lnTo>
                    <a:pt x="50830" y="72460"/>
                  </a:lnTo>
                  <a:close/>
                </a:path>
              </a:pathLst>
            </a:custGeom>
            <a:solidFill>
              <a:schemeClr val="bg1"/>
            </a:solidFill>
            <a:ln>
              <a:noFill/>
            </a:ln>
            <a:effectLst/>
          </p:spPr>
          <p:txBody>
            <a:bodyPr anchor="ctr"/>
            <a:lstStyle/>
            <a:p>
              <a:pPr algn="ctr"/>
              <a:endParaRPr dirty="0">
                <a:latin typeface="+mn-lt"/>
                <a:ea typeface="+mn-ea"/>
                <a:cs typeface="+mn-ea"/>
                <a:sym typeface="+mn-lt"/>
              </a:endParaRPr>
            </a:p>
          </p:txBody>
        </p:sp>
        <p:sp>
          <p:nvSpPr>
            <p:cNvPr id="15" name="任意多边形: 形状 14"/>
            <p:cNvSpPr/>
            <p:nvPr/>
          </p:nvSpPr>
          <p:spPr>
            <a:xfrm>
              <a:off x="3778689" y="3909163"/>
              <a:ext cx="172652" cy="151268"/>
            </a:xfrm>
            <a:custGeom>
              <a:avLst/>
              <a:gdLst/>
              <a:ahLst/>
              <a:cxnLst/>
              <a:rect l="0" t="0" r="0" b="0"/>
              <a:pathLst>
                <a:path w="120000" h="120000" extrusionOk="0">
                  <a:moveTo>
                    <a:pt x="117009" y="65310"/>
                  </a:moveTo>
                  <a:lnTo>
                    <a:pt x="117009" y="65310"/>
                  </a:lnTo>
                  <a:lnTo>
                    <a:pt x="117009" y="65310"/>
                  </a:lnTo>
                  <a:cubicBezTo>
                    <a:pt x="61993" y="91073"/>
                    <a:pt x="61993" y="91073"/>
                    <a:pt x="61993" y="91073"/>
                  </a:cubicBezTo>
                  <a:lnTo>
                    <a:pt x="61993" y="91073"/>
                  </a:lnTo>
                  <a:lnTo>
                    <a:pt x="61993" y="91073"/>
                  </a:lnTo>
                  <a:lnTo>
                    <a:pt x="61993" y="91073"/>
                  </a:lnTo>
                  <a:cubicBezTo>
                    <a:pt x="61993" y="92655"/>
                    <a:pt x="60598" y="92655"/>
                    <a:pt x="60598" y="92655"/>
                  </a:cubicBezTo>
                  <a:cubicBezTo>
                    <a:pt x="59202" y="92655"/>
                    <a:pt x="59202" y="92655"/>
                    <a:pt x="57807" y="91073"/>
                  </a:cubicBezTo>
                  <a:lnTo>
                    <a:pt x="57807" y="91073"/>
                  </a:lnTo>
                  <a:lnTo>
                    <a:pt x="57807" y="91073"/>
                  </a:lnTo>
                  <a:lnTo>
                    <a:pt x="57807" y="91073"/>
                  </a:lnTo>
                  <a:cubicBezTo>
                    <a:pt x="2990" y="65310"/>
                    <a:pt x="2990" y="65310"/>
                    <a:pt x="2990" y="65310"/>
                  </a:cubicBezTo>
                  <a:lnTo>
                    <a:pt x="2990" y="65310"/>
                  </a:lnTo>
                  <a:cubicBezTo>
                    <a:pt x="1395" y="65310"/>
                    <a:pt x="0" y="62146"/>
                    <a:pt x="0" y="60564"/>
                  </a:cubicBezTo>
                  <a:cubicBezTo>
                    <a:pt x="0" y="55819"/>
                    <a:pt x="2990" y="54237"/>
                    <a:pt x="5780" y="54237"/>
                  </a:cubicBezTo>
                  <a:cubicBezTo>
                    <a:pt x="7176" y="54237"/>
                    <a:pt x="7176" y="54237"/>
                    <a:pt x="8571" y="54237"/>
                  </a:cubicBezTo>
                  <a:lnTo>
                    <a:pt x="8571" y="54237"/>
                  </a:lnTo>
                  <a:lnTo>
                    <a:pt x="8571" y="54237"/>
                  </a:lnTo>
                  <a:lnTo>
                    <a:pt x="8571" y="54237"/>
                  </a:lnTo>
                  <a:cubicBezTo>
                    <a:pt x="60598" y="78192"/>
                    <a:pt x="60598" y="78192"/>
                    <a:pt x="60598" y="78192"/>
                  </a:cubicBezTo>
                  <a:cubicBezTo>
                    <a:pt x="112823" y="54237"/>
                    <a:pt x="112823" y="54237"/>
                    <a:pt x="112823" y="54237"/>
                  </a:cubicBezTo>
                  <a:lnTo>
                    <a:pt x="112823" y="54237"/>
                  </a:lnTo>
                  <a:lnTo>
                    <a:pt x="112823" y="54237"/>
                  </a:lnTo>
                  <a:lnTo>
                    <a:pt x="112823" y="54237"/>
                  </a:lnTo>
                  <a:lnTo>
                    <a:pt x="114219" y="54237"/>
                  </a:lnTo>
                  <a:cubicBezTo>
                    <a:pt x="118405" y="54237"/>
                    <a:pt x="119800" y="55819"/>
                    <a:pt x="119800" y="60564"/>
                  </a:cubicBezTo>
                  <a:cubicBezTo>
                    <a:pt x="119800" y="62146"/>
                    <a:pt x="118405" y="65310"/>
                    <a:pt x="117009" y="65310"/>
                  </a:cubicBezTo>
                  <a:close/>
                  <a:moveTo>
                    <a:pt x="117009" y="38192"/>
                  </a:moveTo>
                  <a:lnTo>
                    <a:pt x="117009" y="38192"/>
                  </a:lnTo>
                  <a:lnTo>
                    <a:pt x="117009" y="38192"/>
                  </a:lnTo>
                  <a:cubicBezTo>
                    <a:pt x="61993" y="63728"/>
                    <a:pt x="61993" y="63728"/>
                    <a:pt x="61993" y="63728"/>
                  </a:cubicBezTo>
                  <a:lnTo>
                    <a:pt x="61993" y="63728"/>
                  </a:lnTo>
                  <a:lnTo>
                    <a:pt x="61993" y="63728"/>
                  </a:lnTo>
                  <a:lnTo>
                    <a:pt x="61993" y="63728"/>
                  </a:lnTo>
                  <a:lnTo>
                    <a:pt x="60598" y="63728"/>
                  </a:lnTo>
                  <a:cubicBezTo>
                    <a:pt x="59202" y="63728"/>
                    <a:pt x="59202" y="63728"/>
                    <a:pt x="57807" y="63728"/>
                  </a:cubicBezTo>
                  <a:lnTo>
                    <a:pt x="57807" y="63728"/>
                  </a:lnTo>
                  <a:lnTo>
                    <a:pt x="57807" y="63728"/>
                  </a:lnTo>
                  <a:lnTo>
                    <a:pt x="57807" y="63728"/>
                  </a:lnTo>
                  <a:cubicBezTo>
                    <a:pt x="2990" y="38192"/>
                    <a:pt x="2990" y="38192"/>
                    <a:pt x="2990" y="38192"/>
                  </a:cubicBezTo>
                  <a:lnTo>
                    <a:pt x="2990" y="38192"/>
                  </a:lnTo>
                  <a:cubicBezTo>
                    <a:pt x="1395" y="36610"/>
                    <a:pt x="0" y="35028"/>
                    <a:pt x="0" y="31864"/>
                  </a:cubicBezTo>
                  <a:cubicBezTo>
                    <a:pt x="0" y="30282"/>
                    <a:pt x="1395" y="27118"/>
                    <a:pt x="2990" y="27118"/>
                  </a:cubicBezTo>
                  <a:lnTo>
                    <a:pt x="2990" y="27118"/>
                  </a:lnTo>
                  <a:cubicBezTo>
                    <a:pt x="57807" y="1581"/>
                    <a:pt x="57807" y="1581"/>
                    <a:pt x="57807" y="1581"/>
                  </a:cubicBezTo>
                  <a:lnTo>
                    <a:pt x="57807" y="1581"/>
                  </a:lnTo>
                  <a:lnTo>
                    <a:pt x="57807" y="1581"/>
                  </a:lnTo>
                  <a:lnTo>
                    <a:pt x="57807" y="1581"/>
                  </a:lnTo>
                  <a:cubicBezTo>
                    <a:pt x="59202" y="0"/>
                    <a:pt x="59202" y="0"/>
                    <a:pt x="60598" y="0"/>
                  </a:cubicBezTo>
                  <a:cubicBezTo>
                    <a:pt x="60598" y="0"/>
                    <a:pt x="61993" y="0"/>
                    <a:pt x="61993" y="1581"/>
                  </a:cubicBezTo>
                  <a:lnTo>
                    <a:pt x="61993" y="1581"/>
                  </a:lnTo>
                  <a:lnTo>
                    <a:pt x="61993" y="1581"/>
                  </a:lnTo>
                  <a:lnTo>
                    <a:pt x="61993" y="1581"/>
                  </a:lnTo>
                  <a:cubicBezTo>
                    <a:pt x="117009" y="27118"/>
                    <a:pt x="117009" y="27118"/>
                    <a:pt x="117009" y="27118"/>
                  </a:cubicBezTo>
                  <a:lnTo>
                    <a:pt x="117009" y="27118"/>
                  </a:lnTo>
                  <a:cubicBezTo>
                    <a:pt x="118405" y="27118"/>
                    <a:pt x="119800" y="30282"/>
                    <a:pt x="119800" y="31864"/>
                  </a:cubicBezTo>
                  <a:cubicBezTo>
                    <a:pt x="119800" y="35028"/>
                    <a:pt x="118405" y="36610"/>
                    <a:pt x="117009" y="38192"/>
                  </a:cubicBezTo>
                  <a:close/>
                  <a:moveTo>
                    <a:pt x="5780" y="81355"/>
                  </a:moveTo>
                  <a:lnTo>
                    <a:pt x="5780" y="81355"/>
                  </a:lnTo>
                  <a:cubicBezTo>
                    <a:pt x="7176" y="81355"/>
                    <a:pt x="7176" y="81355"/>
                    <a:pt x="8571" y="81355"/>
                  </a:cubicBezTo>
                  <a:lnTo>
                    <a:pt x="8571" y="81355"/>
                  </a:lnTo>
                  <a:lnTo>
                    <a:pt x="8571" y="81355"/>
                  </a:lnTo>
                  <a:lnTo>
                    <a:pt x="8571" y="81355"/>
                  </a:lnTo>
                  <a:cubicBezTo>
                    <a:pt x="60598" y="106892"/>
                    <a:pt x="60598" y="106892"/>
                    <a:pt x="60598" y="106892"/>
                  </a:cubicBezTo>
                  <a:cubicBezTo>
                    <a:pt x="112823" y="81355"/>
                    <a:pt x="112823" y="81355"/>
                    <a:pt x="112823" y="81355"/>
                  </a:cubicBezTo>
                  <a:lnTo>
                    <a:pt x="112823" y="81355"/>
                  </a:lnTo>
                  <a:lnTo>
                    <a:pt x="112823" y="81355"/>
                  </a:lnTo>
                  <a:lnTo>
                    <a:pt x="112823" y="81355"/>
                  </a:lnTo>
                  <a:lnTo>
                    <a:pt x="114219" y="81355"/>
                  </a:lnTo>
                  <a:cubicBezTo>
                    <a:pt x="118405" y="81355"/>
                    <a:pt x="119800" y="84519"/>
                    <a:pt x="119800" y="87683"/>
                  </a:cubicBezTo>
                  <a:cubicBezTo>
                    <a:pt x="119800" y="91073"/>
                    <a:pt x="118405" y="92655"/>
                    <a:pt x="117009" y="94237"/>
                  </a:cubicBezTo>
                  <a:lnTo>
                    <a:pt x="117009" y="94237"/>
                  </a:lnTo>
                  <a:cubicBezTo>
                    <a:pt x="61993" y="119774"/>
                    <a:pt x="61993" y="119774"/>
                    <a:pt x="61993" y="119774"/>
                  </a:cubicBezTo>
                  <a:lnTo>
                    <a:pt x="61993" y="119774"/>
                  </a:lnTo>
                  <a:lnTo>
                    <a:pt x="61993" y="119774"/>
                  </a:lnTo>
                  <a:lnTo>
                    <a:pt x="61993" y="119774"/>
                  </a:lnTo>
                  <a:lnTo>
                    <a:pt x="60598" y="119774"/>
                  </a:lnTo>
                  <a:cubicBezTo>
                    <a:pt x="59202" y="119774"/>
                    <a:pt x="59202" y="119774"/>
                    <a:pt x="57807" y="119774"/>
                  </a:cubicBezTo>
                  <a:lnTo>
                    <a:pt x="57807" y="119774"/>
                  </a:lnTo>
                  <a:lnTo>
                    <a:pt x="57807" y="119774"/>
                  </a:lnTo>
                  <a:lnTo>
                    <a:pt x="57807" y="119774"/>
                  </a:lnTo>
                  <a:cubicBezTo>
                    <a:pt x="2990" y="94237"/>
                    <a:pt x="2990" y="94237"/>
                    <a:pt x="2990" y="94237"/>
                  </a:cubicBezTo>
                  <a:lnTo>
                    <a:pt x="2990" y="94237"/>
                  </a:lnTo>
                  <a:cubicBezTo>
                    <a:pt x="1395" y="92655"/>
                    <a:pt x="0" y="91073"/>
                    <a:pt x="0" y="87683"/>
                  </a:cubicBezTo>
                  <a:cubicBezTo>
                    <a:pt x="0" y="84519"/>
                    <a:pt x="2990" y="81355"/>
                    <a:pt x="5780" y="81355"/>
                  </a:cubicBezTo>
                  <a:close/>
                </a:path>
              </a:pathLst>
            </a:custGeom>
            <a:solidFill>
              <a:schemeClr val="bg1"/>
            </a:solidFill>
            <a:ln>
              <a:noFill/>
            </a:ln>
            <a:effectLst/>
          </p:spPr>
          <p:txBody>
            <a:bodyPr anchor="ctr"/>
            <a:lstStyle/>
            <a:p>
              <a:pPr algn="ctr"/>
              <a:endParaRPr dirty="0">
                <a:latin typeface="+mn-lt"/>
                <a:ea typeface="+mn-ea"/>
                <a:cs typeface="+mn-ea"/>
                <a:sym typeface="+mn-lt"/>
              </a:endParaRPr>
            </a:p>
          </p:txBody>
        </p:sp>
        <p:sp>
          <p:nvSpPr>
            <p:cNvPr id="16" name="任意多边形: 形状 15"/>
            <p:cNvSpPr/>
            <p:nvPr/>
          </p:nvSpPr>
          <p:spPr>
            <a:xfrm>
              <a:off x="3801425" y="5821040"/>
              <a:ext cx="139887" cy="171437"/>
            </a:xfrm>
            <a:custGeom>
              <a:avLst/>
              <a:gdLst/>
              <a:ahLst/>
              <a:cxnLst/>
              <a:rect l="0" t="0" r="0" b="0"/>
              <a:pathLst>
                <a:path w="120000" h="120000" extrusionOk="0">
                  <a:moveTo>
                    <a:pt x="112868" y="119800"/>
                  </a:moveTo>
                  <a:lnTo>
                    <a:pt x="112868" y="119800"/>
                  </a:lnTo>
                  <a:cubicBezTo>
                    <a:pt x="6885" y="119800"/>
                    <a:pt x="6885" y="119800"/>
                    <a:pt x="6885" y="119800"/>
                  </a:cubicBezTo>
                  <a:cubicBezTo>
                    <a:pt x="1721" y="119800"/>
                    <a:pt x="0" y="117004"/>
                    <a:pt x="0" y="114209"/>
                  </a:cubicBezTo>
                  <a:cubicBezTo>
                    <a:pt x="0" y="64891"/>
                    <a:pt x="0" y="64891"/>
                    <a:pt x="0" y="64891"/>
                  </a:cubicBezTo>
                  <a:cubicBezTo>
                    <a:pt x="0" y="62096"/>
                    <a:pt x="1721" y="59101"/>
                    <a:pt x="6885" y="59101"/>
                  </a:cubicBezTo>
                  <a:cubicBezTo>
                    <a:pt x="17213" y="59101"/>
                    <a:pt x="17213" y="59101"/>
                    <a:pt x="17213" y="59101"/>
                  </a:cubicBezTo>
                  <a:cubicBezTo>
                    <a:pt x="17213" y="33743"/>
                    <a:pt x="17213" y="33743"/>
                    <a:pt x="17213" y="33743"/>
                  </a:cubicBezTo>
                  <a:cubicBezTo>
                    <a:pt x="17213" y="13976"/>
                    <a:pt x="36393" y="0"/>
                    <a:pt x="59016" y="0"/>
                  </a:cubicBezTo>
                  <a:cubicBezTo>
                    <a:pt x="83360" y="0"/>
                    <a:pt x="100573" y="13976"/>
                    <a:pt x="100573" y="33743"/>
                  </a:cubicBezTo>
                  <a:cubicBezTo>
                    <a:pt x="100573" y="36539"/>
                    <a:pt x="98852" y="39534"/>
                    <a:pt x="93688" y="39534"/>
                  </a:cubicBezTo>
                  <a:cubicBezTo>
                    <a:pt x="90245" y="39534"/>
                    <a:pt x="86803" y="36539"/>
                    <a:pt x="86803" y="33743"/>
                  </a:cubicBezTo>
                  <a:cubicBezTo>
                    <a:pt x="86803" y="21164"/>
                    <a:pt x="74754" y="11181"/>
                    <a:pt x="59016" y="11181"/>
                  </a:cubicBezTo>
                  <a:cubicBezTo>
                    <a:pt x="43278" y="11181"/>
                    <a:pt x="31229" y="21164"/>
                    <a:pt x="31229" y="33743"/>
                  </a:cubicBezTo>
                  <a:cubicBezTo>
                    <a:pt x="31229" y="59101"/>
                    <a:pt x="31229" y="59101"/>
                    <a:pt x="31229" y="59101"/>
                  </a:cubicBezTo>
                  <a:cubicBezTo>
                    <a:pt x="86803" y="59101"/>
                    <a:pt x="86803" y="59101"/>
                    <a:pt x="86803" y="59101"/>
                  </a:cubicBezTo>
                  <a:cubicBezTo>
                    <a:pt x="100573" y="59101"/>
                    <a:pt x="100573" y="59101"/>
                    <a:pt x="100573" y="59101"/>
                  </a:cubicBezTo>
                  <a:cubicBezTo>
                    <a:pt x="112868" y="59101"/>
                    <a:pt x="112868" y="59101"/>
                    <a:pt x="112868" y="59101"/>
                  </a:cubicBezTo>
                  <a:cubicBezTo>
                    <a:pt x="116311" y="59101"/>
                    <a:pt x="119754" y="62096"/>
                    <a:pt x="119754" y="64891"/>
                  </a:cubicBezTo>
                  <a:cubicBezTo>
                    <a:pt x="119754" y="114209"/>
                    <a:pt x="119754" y="114209"/>
                    <a:pt x="119754" y="114209"/>
                  </a:cubicBezTo>
                  <a:cubicBezTo>
                    <a:pt x="119754" y="117004"/>
                    <a:pt x="116311" y="119800"/>
                    <a:pt x="112868" y="119800"/>
                  </a:cubicBezTo>
                  <a:close/>
                  <a:moveTo>
                    <a:pt x="59016" y="70482"/>
                  </a:moveTo>
                  <a:lnTo>
                    <a:pt x="59016" y="70482"/>
                  </a:lnTo>
                  <a:cubicBezTo>
                    <a:pt x="52131" y="70482"/>
                    <a:pt x="45000" y="76073"/>
                    <a:pt x="45000" y="81863"/>
                  </a:cubicBezTo>
                  <a:cubicBezTo>
                    <a:pt x="45000" y="86056"/>
                    <a:pt x="48688" y="90249"/>
                    <a:pt x="52131" y="91647"/>
                  </a:cubicBezTo>
                  <a:cubicBezTo>
                    <a:pt x="52131" y="103028"/>
                    <a:pt x="52131" y="103028"/>
                    <a:pt x="52131" y="103028"/>
                  </a:cubicBezTo>
                  <a:cubicBezTo>
                    <a:pt x="52131" y="105823"/>
                    <a:pt x="55573" y="108618"/>
                    <a:pt x="59016" y="108618"/>
                  </a:cubicBezTo>
                  <a:cubicBezTo>
                    <a:pt x="64180" y="108618"/>
                    <a:pt x="65901" y="105823"/>
                    <a:pt x="65901" y="103028"/>
                  </a:cubicBezTo>
                  <a:cubicBezTo>
                    <a:pt x="65901" y="91647"/>
                    <a:pt x="65901" y="91647"/>
                    <a:pt x="65901" y="91647"/>
                  </a:cubicBezTo>
                  <a:cubicBezTo>
                    <a:pt x="71065" y="90249"/>
                    <a:pt x="72786" y="86056"/>
                    <a:pt x="72786" y="81863"/>
                  </a:cubicBezTo>
                  <a:cubicBezTo>
                    <a:pt x="72786" y="76073"/>
                    <a:pt x="67622" y="70482"/>
                    <a:pt x="59016" y="70482"/>
                  </a:cubicBezTo>
                  <a:close/>
                </a:path>
              </a:pathLst>
            </a:custGeom>
            <a:solidFill>
              <a:schemeClr val="bg1"/>
            </a:solidFill>
            <a:ln>
              <a:noFill/>
            </a:ln>
            <a:effectLst/>
          </p:spPr>
          <p:txBody>
            <a:bodyPr anchor="ctr"/>
            <a:lstStyle/>
            <a:p>
              <a:pPr algn="ctr"/>
              <a:endParaRPr dirty="0">
                <a:latin typeface="+mn-lt"/>
                <a:ea typeface="+mn-ea"/>
                <a:cs typeface="+mn-ea"/>
                <a:sym typeface="+mn-lt"/>
              </a:endParaRPr>
            </a:p>
          </p:txBody>
        </p:sp>
        <p:sp>
          <p:nvSpPr>
            <p:cNvPr id="17" name="文本框 21"/>
            <p:cNvSpPr txBox="1"/>
            <p:nvPr/>
          </p:nvSpPr>
          <p:spPr>
            <a:xfrm>
              <a:off x="6480537" y="3841084"/>
              <a:ext cx="3533524" cy="800789"/>
            </a:xfrm>
            <a:prstGeom prst="rect">
              <a:avLst/>
            </a:prstGeom>
            <a:noFill/>
          </p:spPr>
          <p:txBody>
            <a:bodyPr wrap="square" lIns="0" tIns="0" rIns="0" bIns="0">
              <a:normAutofit/>
            </a:bodyPr>
            <a:lstStyle/>
            <a:p>
              <a:pPr lvl="0"/>
              <a:r>
                <a:rPr lang="en-US" altLang="zh-CN" sz="1200" b="1" dirty="0"/>
                <a:t>Inductive research approach</a:t>
              </a:r>
              <a:endParaRPr lang="zh-CN" altLang="zh-CN" sz="1200" b="1" dirty="0"/>
            </a:p>
          </p:txBody>
        </p:sp>
        <p:sp>
          <p:nvSpPr>
            <p:cNvPr id="18" name="文本框 22"/>
            <p:cNvSpPr txBox="1"/>
            <p:nvPr/>
          </p:nvSpPr>
          <p:spPr>
            <a:xfrm>
              <a:off x="6352513" y="5701442"/>
              <a:ext cx="5534416" cy="1010085"/>
            </a:xfrm>
            <a:prstGeom prst="rect">
              <a:avLst/>
            </a:prstGeom>
            <a:noFill/>
          </p:spPr>
          <p:txBody>
            <a:bodyPr wrap="square" lIns="0" tIns="0" rIns="0" bIns="0">
              <a:normAutofit/>
            </a:bodyPr>
            <a:lstStyle/>
            <a:p>
              <a:pPr>
                <a:lnSpc>
                  <a:spcPct val="120000"/>
                </a:lnSpc>
              </a:pPr>
              <a:r>
                <a:rPr lang="en-US" altLang="zh-CN" sz="1400" b="1" dirty="0"/>
                <a:t> Quantitative data analysis and Qualitative data analysis</a:t>
              </a:r>
              <a:endParaRPr lang="zh-CN" altLang="en-US" sz="1050" b="1" dirty="0">
                <a:solidFill>
                  <a:schemeClr val="bg1">
                    <a:lumMod val="100000"/>
                  </a:schemeClr>
                </a:solidFill>
                <a:latin typeface="+mn-lt"/>
                <a:ea typeface="+mn-ea"/>
                <a:cs typeface="+mn-ea"/>
                <a:sym typeface="+mn-lt"/>
              </a:endParaRPr>
            </a:p>
          </p:txBody>
        </p:sp>
        <p:sp>
          <p:nvSpPr>
            <p:cNvPr id="19" name="矩形 18"/>
            <p:cNvSpPr/>
            <p:nvPr/>
          </p:nvSpPr>
          <p:spPr>
            <a:xfrm rot="5400000">
              <a:off x="5735220" y="2125686"/>
              <a:ext cx="693175" cy="584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cs typeface="+mn-ea"/>
                <a:sym typeface="+mn-lt"/>
              </a:endParaRPr>
            </a:p>
          </p:txBody>
        </p:sp>
        <p:sp>
          <p:nvSpPr>
            <p:cNvPr id="20" name="矩形 19"/>
            <p:cNvSpPr/>
            <p:nvPr/>
          </p:nvSpPr>
          <p:spPr>
            <a:xfrm rot="5400000">
              <a:off x="5724297" y="4058983"/>
              <a:ext cx="693175" cy="584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cs typeface="+mn-ea"/>
                <a:sym typeface="+mn-lt"/>
              </a:endParaRPr>
            </a:p>
          </p:txBody>
        </p:sp>
        <p:sp>
          <p:nvSpPr>
            <p:cNvPr id="21" name="矩形 20"/>
            <p:cNvSpPr/>
            <p:nvPr/>
          </p:nvSpPr>
          <p:spPr>
            <a:xfrm rot="5400000">
              <a:off x="5724296" y="5953728"/>
              <a:ext cx="693175" cy="584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cs typeface="+mn-ea"/>
                <a:sym typeface="+mn-lt"/>
              </a:endParaRPr>
            </a:p>
          </p:txBody>
        </p:sp>
        <p:sp>
          <p:nvSpPr>
            <p:cNvPr id="22" name="文本框 35"/>
            <p:cNvSpPr txBox="1">
              <a:spLocks/>
            </p:cNvSpPr>
            <p:nvPr/>
          </p:nvSpPr>
          <p:spPr>
            <a:xfrm>
              <a:off x="1564636" y="2209560"/>
              <a:ext cx="3001667" cy="533205"/>
            </a:xfrm>
            <a:prstGeom prst="rect">
              <a:avLst/>
            </a:prstGeom>
          </p:spPr>
          <p:txBody>
            <a:bodyPr wrap="none" lIns="0" tIns="0" rIns="0" bIns="0" anchor="ctr" anchorCtr="0">
              <a:normAutofit/>
            </a:bodyPr>
            <a:lstStyle/>
            <a:p>
              <a:pPr marL="0" indent="0">
                <a:spcBef>
                  <a:spcPts val="0"/>
                </a:spcBef>
                <a:buNone/>
              </a:pPr>
              <a:endParaRPr lang="zh-CN" altLang="en-US" dirty="0">
                <a:latin typeface="+mn-lt"/>
                <a:ea typeface="+mn-ea"/>
                <a:cs typeface="+mn-ea"/>
                <a:sym typeface="+mn-lt"/>
              </a:endParaRPr>
            </a:p>
          </p:txBody>
        </p:sp>
      </p:grpSp>
      <p:sp>
        <p:nvSpPr>
          <p:cNvPr id="24" name="Title 1"/>
          <p:cNvSpPr txBox="1">
            <a:spLocks/>
          </p:cNvSpPr>
          <p:nvPr/>
        </p:nvSpPr>
        <p:spPr>
          <a:xfrm>
            <a:off x="661074" y="333056"/>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dirty="0">
                <a:solidFill>
                  <a:srgbClr val="4B4B4B"/>
                </a:solidFill>
                <a:cs typeface="+mn-ea"/>
                <a:sym typeface="+mn-lt"/>
              </a:rPr>
              <a:t>Methodology</a:t>
            </a:r>
            <a:endParaRPr lang="zh-CN" altLang="en-US" sz="1800" dirty="0">
              <a:solidFill>
                <a:srgbClr val="4B4B4B"/>
              </a:solidFill>
              <a:cs typeface="+mn-ea"/>
              <a:sym typeface="+mn-lt"/>
            </a:endParaRPr>
          </a:p>
          <a:p>
            <a:pPr algn="l"/>
            <a:endParaRPr lang="en-GB" altLang="zh-CN" sz="1800" dirty="0">
              <a:solidFill>
                <a:schemeClr val="bg1">
                  <a:lumMod val="50000"/>
                </a:schemeClr>
              </a:solidFill>
              <a:latin typeface="+mn-lt"/>
              <a:ea typeface="+mn-ea"/>
              <a:cs typeface="+mn-ea"/>
              <a:sym typeface="+mn-lt"/>
            </a:endParaRPr>
          </a:p>
        </p:txBody>
      </p:sp>
      <p:grpSp>
        <p:nvGrpSpPr>
          <p:cNvPr id="25" name="组合 24"/>
          <p:cNvGrpSpPr/>
          <p:nvPr/>
        </p:nvGrpSpPr>
        <p:grpSpPr>
          <a:xfrm>
            <a:off x="197509" y="102399"/>
            <a:ext cx="486059" cy="472564"/>
            <a:chOff x="1804405" y="1637642"/>
            <a:chExt cx="2053165" cy="1996160"/>
          </a:xfrm>
        </p:grpSpPr>
        <p:sp>
          <p:nvSpPr>
            <p:cNvPr id="26" name="等腰三角形 25"/>
            <p:cNvSpPr/>
            <p:nvPr/>
          </p:nvSpPr>
          <p:spPr>
            <a:xfrm rot="864939">
              <a:off x="1804405" y="1637642"/>
              <a:ext cx="1799010" cy="1505951"/>
            </a:xfrm>
            <a:prstGeom prst="triangle">
              <a:avLst>
                <a:gd name="adj" fmla="val 27396"/>
              </a:avLst>
            </a:prstGeom>
            <a:solidFill>
              <a:srgbClr val="B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27" name="等腰三角形 26"/>
            <p:cNvSpPr/>
            <p:nvPr/>
          </p:nvSpPr>
          <p:spPr>
            <a:xfrm rot="1953267">
              <a:off x="1813354" y="1922590"/>
              <a:ext cx="2044216" cy="1711212"/>
            </a:xfrm>
            <a:prstGeom prst="triangle">
              <a:avLst>
                <a:gd name="adj" fmla="val 27396"/>
              </a:avLst>
            </a:prstGeom>
            <a:noFill/>
            <a:ln w="19050">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grpSp>
    </p:spTree>
    <p:extLst>
      <p:ext uri="{BB962C8B-B14F-4D97-AF65-F5344CB8AC3E}">
        <p14:creationId xmlns:p14="http://schemas.microsoft.com/office/powerpoint/2010/main" val="2876676853"/>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
      <p:transition spd="slow" advTm="4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anim calcmode="lin" valueType="num">
                                      <p:cBhvr>
                                        <p:cTn id="8" dur="2000" fill="hold"/>
                                        <p:tgtEl>
                                          <p:spTgt spid="3"/>
                                        </p:tgtEl>
                                        <p:attrNameLst>
                                          <p:attrName>ppt_w</p:attrName>
                                        </p:attrNameLst>
                                      </p:cBhvr>
                                      <p:tavLst>
                                        <p:tav tm="0" fmla="#ppt_w*sin(2.5*pi*$)">
                                          <p:val>
                                            <p:fltVal val="0"/>
                                          </p:val>
                                        </p:tav>
                                        <p:tav tm="100000">
                                          <p:val>
                                            <p:fltVal val="1"/>
                                          </p:val>
                                        </p:tav>
                                      </p:tavLst>
                                    </p:anim>
                                    <p:anim calcmode="lin" valueType="num">
                                      <p:cBhvr>
                                        <p:cTn id="9" dur="20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4"/>
          <p:cNvSpPr txBox="1"/>
          <p:nvPr/>
        </p:nvSpPr>
        <p:spPr>
          <a:xfrm>
            <a:off x="4279362" y="1670816"/>
            <a:ext cx="1228742" cy="1107996"/>
          </a:xfrm>
          <a:prstGeom prst="rect">
            <a:avLst/>
          </a:prstGeom>
          <a:noFill/>
        </p:spPr>
        <p:txBody>
          <a:bodyPr wrap="square" lIns="0" tIns="0" rIns="0" bIns="0" rtlCol="0">
            <a:spAutoFit/>
          </a:bodyPr>
          <a:lstStyle/>
          <a:p>
            <a:r>
              <a:rPr lang="en-US" altLang="zh-CN" sz="7200" dirty="0">
                <a:solidFill>
                  <a:srgbClr val="4B4B4B"/>
                </a:solidFill>
                <a:latin typeface="+mn-lt"/>
                <a:ea typeface="+mn-ea"/>
                <a:cs typeface="+mn-ea"/>
                <a:sym typeface="+mn-lt"/>
              </a:rPr>
              <a:t>04</a:t>
            </a:r>
            <a:endParaRPr lang="zh-CN" altLang="en-US" sz="7200" dirty="0">
              <a:solidFill>
                <a:srgbClr val="4B4B4B"/>
              </a:solidFill>
              <a:latin typeface="+mn-lt"/>
              <a:ea typeface="+mn-ea"/>
              <a:cs typeface="+mn-ea"/>
              <a:sym typeface="+mn-lt"/>
            </a:endParaRPr>
          </a:p>
        </p:txBody>
      </p:sp>
      <p:sp>
        <p:nvSpPr>
          <p:cNvPr id="12" name="TextBox 5"/>
          <p:cNvSpPr txBox="1"/>
          <p:nvPr/>
        </p:nvSpPr>
        <p:spPr>
          <a:xfrm>
            <a:off x="3059832" y="2778812"/>
            <a:ext cx="4104456" cy="984885"/>
          </a:xfrm>
          <a:prstGeom prst="rect">
            <a:avLst/>
          </a:prstGeom>
          <a:noFill/>
        </p:spPr>
        <p:txBody>
          <a:bodyPr wrap="square" lIns="0" tIns="0" rIns="0" bIns="0" rtlCol="0">
            <a:spAutoFit/>
          </a:bodyPr>
          <a:lstStyle/>
          <a:p>
            <a:r>
              <a:rPr lang="en-US" altLang="zh-CN" sz="3200" dirty="0">
                <a:solidFill>
                  <a:srgbClr val="3B424B"/>
                </a:solidFill>
                <a:cs typeface="+mn-ea"/>
                <a:sym typeface="+mn-lt"/>
              </a:rPr>
              <a:t>Expected outcomes</a:t>
            </a:r>
            <a:endParaRPr lang="zh-CN" altLang="en-US" sz="3200" dirty="0">
              <a:solidFill>
                <a:srgbClr val="3B424B"/>
              </a:solidFill>
              <a:cs typeface="+mn-ea"/>
              <a:sym typeface="+mn-lt"/>
            </a:endParaRPr>
          </a:p>
          <a:p>
            <a:endParaRPr lang="zh-CN" altLang="en-US" sz="3200" dirty="0">
              <a:solidFill>
                <a:srgbClr val="4B4B4B"/>
              </a:solidFill>
              <a:latin typeface="+mn-lt"/>
              <a:ea typeface="+mn-ea"/>
              <a:cs typeface="+mn-ea"/>
              <a:sym typeface="+mn-lt"/>
            </a:endParaRPr>
          </a:p>
        </p:txBody>
      </p:sp>
      <p:sp>
        <p:nvSpPr>
          <p:cNvPr id="14" name="矩形 13">
            <a:extLst>
              <a:ext uri="{FF2B5EF4-FFF2-40B4-BE49-F238E27FC236}">
                <a16:creationId xmlns:a16="http://schemas.microsoft.com/office/drawing/2014/main" id="{1C1C31F4-FA23-4A0B-B1F7-74D3EAE7DB1E}"/>
              </a:ext>
            </a:extLst>
          </p:cNvPr>
          <p:cNvSpPr/>
          <p:nvPr/>
        </p:nvSpPr>
        <p:spPr>
          <a:xfrm>
            <a:off x="1763688" y="1187608"/>
            <a:ext cx="5682811" cy="2527300"/>
          </a:xfrm>
          <a:prstGeom prst="rect">
            <a:avLst/>
          </a:prstGeom>
          <a:noFill/>
          <a:ln w="57150">
            <a:solidFill>
              <a:srgbClr val="66666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zh-CN" altLang="en-US" dirty="0">
              <a:cs typeface="+mn-ea"/>
              <a:sym typeface="+mn-lt"/>
            </a:endParaRPr>
          </a:p>
        </p:txBody>
      </p:sp>
      <p:pic>
        <p:nvPicPr>
          <p:cNvPr id="7" name="图片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3855" y="-951748"/>
            <a:ext cx="5132554" cy="4834220"/>
          </a:xfrm>
          <a:prstGeom prst="rect">
            <a:avLst/>
          </a:prstGeom>
        </p:spPr>
      </p:pic>
      <p:pic>
        <p:nvPicPr>
          <p:cNvPr id="8" name="图片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0800000" flipH="1" flipV="1">
            <a:off x="5508104" y="1437413"/>
            <a:ext cx="5139025" cy="4834220"/>
          </a:xfrm>
          <a:prstGeom prst="rect">
            <a:avLst/>
          </a:prstGeom>
        </p:spPr>
      </p:pic>
    </p:spTree>
    <p:extLst>
      <p:ext uri="{BB962C8B-B14F-4D97-AF65-F5344CB8AC3E}">
        <p14:creationId xmlns:p14="http://schemas.microsoft.com/office/powerpoint/2010/main" val="1227977968"/>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a16="http://schemas.microsoft.com/office/drawing/2014/main" xmlns:a14="http://schemas.microsoft.com/office/drawing/2010/main" xmlns="">
      <p:transition spd="slow" advTm="4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randombar(horizontal)">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41" presetClass="entr" presetSubtype="0" fill="hold" grpId="0" nodeType="clickEffect">
                                  <p:stCondLst>
                                    <p:cond delay="0"/>
                                  </p:stCondLst>
                                  <p:iterate type="lt">
                                    <p:tmPct val="10000"/>
                                  </p:iterate>
                                  <p:childTnLst>
                                    <p:set>
                                      <p:cBhvr>
                                        <p:cTn id="11" dur="1" fill="hold">
                                          <p:stCondLst>
                                            <p:cond delay="0"/>
                                          </p:stCondLst>
                                        </p:cTn>
                                        <p:tgtEl>
                                          <p:spTgt spid="12"/>
                                        </p:tgtEl>
                                        <p:attrNameLst>
                                          <p:attrName>style.visibility</p:attrName>
                                        </p:attrNameLst>
                                      </p:cBhvr>
                                      <p:to>
                                        <p:strVal val="visible"/>
                                      </p:to>
                                    </p:set>
                                    <p:anim calcmode="lin" valueType="num">
                                      <p:cBhvr>
                                        <p:cTn id="12" dur="500" fill="hold"/>
                                        <p:tgtEl>
                                          <p:spTgt spid="12"/>
                                        </p:tgtEl>
                                        <p:attrNameLst>
                                          <p:attrName>ppt_x</p:attrName>
                                        </p:attrNameLst>
                                      </p:cBhvr>
                                      <p:tavLst>
                                        <p:tav tm="0">
                                          <p:val>
                                            <p:strVal val="#ppt_x"/>
                                          </p:val>
                                        </p:tav>
                                        <p:tav tm="50000">
                                          <p:val>
                                            <p:strVal val="#ppt_x+.1"/>
                                          </p:val>
                                        </p:tav>
                                        <p:tav tm="100000">
                                          <p:val>
                                            <p:strVal val="#ppt_x"/>
                                          </p:val>
                                        </p:tav>
                                      </p:tavLst>
                                    </p:anim>
                                    <p:anim calcmode="lin" valueType="num">
                                      <p:cBhvr>
                                        <p:cTn id="13" dur="500" fill="hold"/>
                                        <p:tgtEl>
                                          <p:spTgt spid="12"/>
                                        </p:tgtEl>
                                        <p:attrNameLst>
                                          <p:attrName>ppt_y</p:attrName>
                                        </p:attrNameLst>
                                      </p:cBhvr>
                                      <p:tavLst>
                                        <p:tav tm="0">
                                          <p:val>
                                            <p:strVal val="#ppt_y"/>
                                          </p:val>
                                        </p:tav>
                                        <p:tav tm="100000">
                                          <p:val>
                                            <p:strVal val="#ppt_y"/>
                                          </p:val>
                                        </p:tav>
                                      </p:tavLst>
                                    </p:anim>
                                    <p:anim calcmode="lin" valueType="num">
                                      <p:cBhvr>
                                        <p:cTn id="14" dur="500" fill="hold"/>
                                        <p:tgtEl>
                                          <p:spTgt spid="12"/>
                                        </p:tgtEl>
                                        <p:attrNameLst>
                                          <p:attrName>ppt_h</p:attrName>
                                        </p:attrNameLst>
                                      </p:cBhvr>
                                      <p:tavLst>
                                        <p:tav tm="0">
                                          <p:val>
                                            <p:strVal val="#ppt_h/10"/>
                                          </p:val>
                                        </p:tav>
                                        <p:tav tm="50000">
                                          <p:val>
                                            <p:strVal val="#ppt_h+.01"/>
                                          </p:val>
                                        </p:tav>
                                        <p:tav tm="100000">
                                          <p:val>
                                            <p:strVal val="#ppt_h"/>
                                          </p:val>
                                        </p:tav>
                                      </p:tavLst>
                                    </p:anim>
                                    <p:anim calcmode="lin" valueType="num">
                                      <p:cBhvr>
                                        <p:cTn id="15" dur="500" fill="hold"/>
                                        <p:tgtEl>
                                          <p:spTgt spid="12"/>
                                        </p:tgtEl>
                                        <p:attrNameLst>
                                          <p:attrName>ppt_w</p:attrName>
                                        </p:attrNameLst>
                                      </p:cBhvr>
                                      <p:tavLst>
                                        <p:tav tm="0">
                                          <p:val>
                                            <p:strVal val="#ppt_w/10"/>
                                          </p:val>
                                        </p:tav>
                                        <p:tav tm="50000">
                                          <p:val>
                                            <p:strVal val="#ppt_w+.01"/>
                                          </p:val>
                                        </p:tav>
                                        <p:tav tm="100000">
                                          <p:val>
                                            <p:strVal val="#ppt_w"/>
                                          </p:val>
                                        </p:tav>
                                      </p:tavLst>
                                    </p:anim>
                                    <p:animEffect transition="in" filter="fade">
                                      <p:cBhvr>
                                        <p:cTn id="16" dur="500" tmFilter="0,0; .5, 1; 1, 1"/>
                                        <p:tgtEl>
                                          <p:spTgt spid="12"/>
                                        </p:tgtEl>
                                      </p:cBhvr>
                                    </p:animEffect>
                                  </p:childTnLst>
                                </p:cTn>
                              </p:par>
                            </p:childTnLst>
                          </p:cTn>
                        </p:par>
                        <p:par>
                          <p:cTn id="17" fill="hold">
                            <p:stCondLst>
                              <p:cond delay="1250"/>
                            </p:stCondLst>
                            <p:childTnLst>
                              <p:par>
                                <p:cTn id="18" presetID="53" presetClass="entr" presetSubtype="16" fill="hold" grpId="0" nodeType="afterEffect">
                                  <p:stCondLst>
                                    <p:cond delay="0"/>
                                  </p:stCondLst>
                                  <p:childTnLst>
                                    <p:set>
                                      <p:cBhvr>
                                        <p:cTn id="19" dur="1" fill="hold">
                                          <p:stCondLst>
                                            <p:cond delay="0"/>
                                          </p:stCondLst>
                                        </p:cTn>
                                        <p:tgtEl>
                                          <p:spTgt spid="14"/>
                                        </p:tgtEl>
                                        <p:attrNameLst>
                                          <p:attrName>style.visibility</p:attrName>
                                        </p:attrNameLst>
                                      </p:cBhvr>
                                      <p:to>
                                        <p:strVal val="visible"/>
                                      </p:to>
                                    </p:set>
                                    <p:anim calcmode="lin" valueType="num">
                                      <p:cBhvr>
                                        <p:cTn id="20" dur="500" fill="hold"/>
                                        <p:tgtEl>
                                          <p:spTgt spid="14"/>
                                        </p:tgtEl>
                                        <p:attrNameLst>
                                          <p:attrName>ppt_w</p:attrName>
                                        </p:attrNameLst>
                                      </p:cBhvr>
                                      <p:tavLst>
                                        <p:tav tm="0">
                                          <p:val>
                                            <p:fltVal val="0"/>
                                          </p:val>
                                        </p:tav>
                                        <p:tav tm="100000">
                                          <p:val>
                                            <p:strVal val="#ppt_w"/>
                                          </p:val>
                                        </p:tav>
                                      </p:tavLst>
                                    </p:anim>
                                    <p:anim calcmode="lin" valueType="num">
                                      <p:cBhvr>
                                        <p:cTn id="21" dur="500" fill="hold"/>
                                        <p:tgtEl>
                                          <p:spTgt spid="14"/>
                                        </p:tgtEl>
                                        <p:attrNameLst>
                                          <p:attrName>ppt_h</p:attrName>
                                        </p:attrNameLst>
                                      </p:cBhvr>
                                      <p:tavLst>
                                        <p:tav tm="0">
                                          <p:val>
                                            <p:fltVal val="0"/>
                                          </p:val>
                                        </p:tav>
                                        <p:tav tm="100000">
                                          <p:val>
                                            <p:strVal val="#ppt_h"/>
                                          </p:val>
                                        </p:tav>
                                      </p:tavLst>
                                    </p:anim>
                                    <p:animEffect transition="in" filter="fade">
                                      <p:cBhvr>
                                        <p:cTn id="22" dur="5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up)">
                                      <p:cBhvr>
                                        <p:cTn id="27" dur="750"/>
                                        <p:tgtEl>
                                          <p:spTgt spid="7"/>
                                        </p:tgtEl>
                                      </p:cBhvr>
                                    </p:animEffect>
                                  </p:childTnLst>
                                </p:cTn>
                              </p:par>
                              <p:par>
                                <p:cTn id="28" presetID="22" presetClass="entr" presetSubtype="2" fill="hold"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wipe(right)">
                                      <p:cBhvr>
                                        <p:cTn id="30" dur="7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 name="Title 1"/>
          <p:cNvSpPr txBox="1">
            <a:spLocks/>
          </p:cNvSpPr>
          <p:nvPr/>
        </p:nvSpPr>
        <p:spPr>
          <a:xfrm>
            <a:off x="627967" y="316793"/>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dirty="0">
                <a:solidFill>
                  <a:srgbClr val="3B424B"/>
                </a:solidFill>
                <a:cs typeface="+mn-ea"/>
                <a:sym typeface="+mn-lt"/>
              </a:rPr>
              <a:t>Expected outcomes</a:t>
            </a:r>
            <a:endParaRPr lang="zh-CN" altLang="en-US" sz="1800" dirty="0">
              <a:solidFill>
                <a:srgbClr val="3B424B"/>
              </a:solidFill>
              <a:cs typeface="+mn-ea"/>
              <a:sym typeface="+mn-lt"/>
            </a:endParaRPr>
          </a:p>
          <a:p>
            <a:pPr algn="l"/>
            <a:endParaRPr lang="en-GB" altLang="zh-CN" sz="1800" dirty="0">
              <a:solidFill>
                <a:schemeClr val="bg1">
                  <a:lumMod val="50000"/>
                </a:schemeClr>
              </a:solidFill>
              <a:latin typeface="+mn-lt"/>
              <a:ea typeface="+mn-ea"/>
              <a:cs typeface="+mn-ea"/>
              <a:sym typeface="+mn-lt"/>
            </a:endParaRPr>
          </a:p>
        </p:txBody>
      </p:sp>
      <p:grpSp>
        <p:nvGrpSpPr>
          <p:cNvPr id="209" name="组合 208"/>
          <p:cNvGrpSpPr/>
          <p:nvPr/>
        </p:nvGrpSpPr>
        <p:grpSpPr>
          <a:xfrm>
            <a:off x="197509" y="102399"/>
            <a:ext cx="486059" cy="472564"/>
            <a:chOff x="1804405" y="1637642"/>
            <a:chExt cx="2053165" cy="1996160"/>
          </a:xfrm>
        </p:grpSpPr>
        <p:sp>
          <p:nvSpPr>
            <p:cNvPr id="210" name="等腰三角形 209"/>
            <p:cNvSpPr/>
            <p:nvPr/>
          </p:nvSpPr>
          <p:spPr>
            <a:xfrm rot="864939">
              <a:off x="1804405" y="1637642"/>
              <a:ext cx="1799010" cy="1505951"/>
            </a:xfrm>
            <a:prstGeom prst="triangle">
              <a:avLst>
                <a:gd name="adj" fmla="val 27396"/>
              </a:avLst>
            </a:prstGeom>
            <a:solidFill>
              <a:srgbClr val="B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211" name="等腰三角形 210"/>
            <p:cNvSpPr/>
            <p:nvPr/>
          </p:nvSpPr>
          <p:spPr>
            <a:xfrm rot="1953267">
              <a:off x="1813354" y="1922590"/>
              <a:ext cx="2044216" cy="1711212"/>
            </a:xfrm>
            <a:prstGeom prst="triangle">
              <a:avLst>
                <a:gd name="adj" fmla="val 27396"/>
              </a:avLst>
            </a:prstGeom>
            <a:noFill/>
            <a:ln w="19050">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grpSp>
      <p:sp>
        <p:nvSpPr>
          <p:cNvPr id="2" name="文本框 1">
            <a:extLst>
              <a:ext uri="{FF2B5EF4-FFF2-40B4-BE49-F238E27FC236}">
                <a16:creationId xmlns:a16="http://schemas.microsoft.com/office/drawing/2014/main" id="{854FB347-ACD6-4A7C-8477-289B614A1BCB}"/>
              </a:ext>
            </a:extLst>
          </p:cNvPr>
          <p:cNvSpPr txBox="1"/>
          <p:nvPr/>
        </p:nvSpPr>
        <p:spPr>
          <a:xfrm>
            <a:off x="627967" y="987574"/>
            <a:ext cx="8120497" cy="2831544"/>
          </a:xfrm>
          <a:prstGeom prst="rect">
            <a:avLst/>
          </a:prstGeom>
          <a:noFill/>
        </p:spPr>
        <p:txBody>
          <a:bodyPr wrap="square" lIns="0" tIns="0" rIns="0" bIns="0" rtlCol="0">
            <a:spAutoFit/>
          </a:bodyPr>
          <a:lstStyle/>
          <a:p>
            <a:r>
              <a:rPr lang="en-US" altLang="zh-CN" sz="2400" b="1" dirty="0"/>
              <a:t>At the end of the study, it is expected to have sufficient learning and simulation experience on the key technologies in 5G, analyze and compare the advantages and disadvantages of each technology, and predict the prospect of each technology to determine its position in the future market. It is expected to be able to analyze and enumerate new safety problems and provide feasible solutions.</a:t>
            </a:r>
            <a:endParaRPr lang="zh-CN" altLang="zh-CN" sz="2400" b="1" dirty="0"/>
          </a:p>
          <a:p>
            <a:endParaRPr lang="zh-CN" altLang="en-US" sz="1600" b="1" dirty="0">
              <a:solidFill>
                <a:schemeClr val="accent6"/>
              </a:solidFill>
              <a:latin typeface="微软雅黑" pitchFamily="34" charset="-122"/>
              <a:ea typeface="微软雅黑" pitchFamily="34" charset="-122"/>
            </a:endParaRPr>
          </a:p>
        </p:txBody>
      </p:sp>
    </p:spTree>
    <p:extLst>
      <p:ext uri="{BB962C8B-B14F-4D97-AF65-F5344CB8AC3E}">
        <p14:creationId xmlns:p14="http://schemas.microsoft.com/office/powerpoint/2010/main" val="2243941519"/>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a14="http://schemas.microsoft.com/office/drawing/2010/main" xmlns="">
      <p:transition spd="slow" advTm="4000">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367004" y="1369367"/>
            <a:ext cx="5219967" cy="629439"/>
            <a:chOff x="1367004" y="1369367"/>
            <a:chExt cx="5219967" cy="629439"/>
          </a:xfrm>
        </p:grpSpPr>
        <p:sp>
          <p:nvSpPr>
            <p:cNvPr id="7" name="Rectangle: Rounded Corners 6"/>
            <p:cNvSpPr/>
            <p:nvPr/>
          </p:nvSpPr>
          <p:spPr>
            <a:xfrm>
              <a:off x="1367004" y="1369367"/>
              <a:ext cx="5219967" cy="629439"/>
            </a:xfrm>
            <a:prstGeom prst="roundRect">
              <a:avLst>
                <a:gd name="adj" fmla="val 50000"/>
              </a:avLst>
            </a:prstGeom>
            <a:solidFill>
              <a:schemeClr val="bg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lIns="360000" anchor="ctr">
              <a:normAutofit/>
            </a:bodyPr>
            <a:lstStyle/>
            <a:p>
              <a:pPr>
                <a:lnSpc>
                  <a:spcPct val="120000"/>
                </a:lnSpc>
              </a:pPr>
              <a:r>
                <a:rPr lang="en-US" altLang="zh-CN" sz="1200" dirty="0">
                  <a:solidFill>
                    <a:schemeClr val="dk1">
                      <a:lumMod val="100000"/>
                    </a:schemeClr>
                  </a:solidFill>
                  <a:cs typeface="+mn-ea"/>
                  <a:sym typeface="+mn-lt"/>
                </a:rPr>
                <a:t>5g technology simulation experiment</a:t>
              </a:r>
              <a:endParaRPr lang="zh-CN" altLang="en-US" sz="1200" dirty="0">
                <a:solidFill>
                  <a:schemeClr val="dk1">
                    <a:lumMod val="100000"/>
                  </a:schemeClr>
                </a:solidFill>
                <a:cs typeface="+mn-ea"/>
                <a:sym typeface="+mn-lt"/>
              </a:endParaRPr>
            </a:p>
          </p:txBody>
        </p:sp>
        <p:grpSp>
          <p:nvGrpSpPr>
            <p:cNvPr id="9" name="Group 16"/>
            <p:cNvGrpSpPr/>
            <p:nvPr/>
          </p:nvGrpSpPr>
          <p:grpSpPr>
            <a:xfrm flipH="1">
              <a:off x="5674284" y="1496362"/>
              <a:ext cx="472845" cy="326515"/>
              <a:chOff x="6581417" y="4508968"/>
              <a:chExt cx="1165640" cy="804905"/>
            </a:xfrm>
            <a:solidFill>
              <a:schemeClr val="bg1"/>
            </a:solidFill>
          </p:grpSpPr>
          <p:sp>
            <p:nvSpPr>
              <p:cNvPr id="21" name="Rectangle: Rounded Corners 17"/>
              <p:cNvSpPr/>
              <p:nvPr/>
            </p:nvSpPr>
            <p:spPr>
              <a:xfrm>
                <a:off x="6737230" y="4508968"/>
                <a:ext cx="854015" cy="658255"/>
              </a:xfrm>
              <a:prstGeom prst="roundRect">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cs typeface="+mn-ea"/>
                  <a:sym typeface="+mn-lt"/>
                </a:endParaRPr>
              </a:p>
            </p:txBody>
          </p:sp>
          <p:sp>
            <p:nvSpPr>
              <p:cNvPr id="22" name="Rectangle 18"/>
              <p:cNvSpPr/>
              <p:nvPr/>
            </p:nvSpPr>
            <p:spPr>
              <a:xfrm>
                <a:off x="6836434" y="4590294"/>
                <a:ext cx="655607" cy="495603"/>
              </a:xfrm>
              <a:prstGeom prst="rect">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cs typeface="+mn-ea"/>
                  <a:sym typeface="+mn-lt"/>
                </a:endParaRPr>
              </a:p>
            </p:txBody>
          </p:sp>
          <p:sp>
            <p:nvSpPr>
              <p:cNvPr id="23" name="Freeform: Shape 19"/>
              <p:cNvSpPr/>
              <p:nvPr/>
            </p:nvSpPr>
            <p:spPr>
              <a:xfrm>
                <a:off x="6581417" y="5217733"/>
                <a:ext cx="1165640" cy="96140"/>
              </a:xfrm>
              <a:custGeom>
                <a:avLst/>
                <a:gdLst>
                  <a:gd name="connsiteX0" fmla="*/ 0 w 2193259"/>
                  <a:gd name="connsiteY0" fmla="*/ 0 h 138023"/>
                  <a:gd name="connsiteX1" fmla="*/ 2193259 w 2193259"/>
                  <a:gd name="connsiteY1" fmla="*/ 0 h 138023"/>
                  <a:gd name="connsiteX2" fmla="*/ 2193259 w 2193259"/>
                  <a:gd name="connsiteY2" fmla="*/ 67572 h 138023"/>
                  <a:gd name="connsiteX3" fmla="*/ 2122808 w 2193259"/>
                  <a:gd name="connsiteY3" fmla="*/ 138023 h 138023"/>
                  <a:gd name="connsiteX4" fmla="*/ 70451 w 2193259"/>
                  <a:gd name="connsiteY4" fmla="*/ 138023 h 138023"/>
                  <a:gd name="connsiteX5" fmla="*/ 0 w 2193259"/>
                  <a:gd name="connsiteY5" fmla="*/ 67572 h 138023"/>
                  <a:gd name="connsiteX6" fmla="*/ 0 w 2193259"/>
                  <a:gd name="connsiteY6" fmla="*/ 0 h 138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3259" h="138023">
                    <a:moveTo>
                      <a:pt x="0" y="0"/>
                    </a:moveTo>
                    <a:lnTo>
                      <a:pt x="2193259" y="0"/>
                    </a:lnTo>
                    <a:lnTo>
                      <a:pt x="2193259" y="67572"/>
                    </a:lnTo>
                    <a:cubicBezTo>
                      <a:pt x="2193259" y="106481"/>
                      <a:pt x="2161717" y="138023"/>
                      <a:pt x="2122808" y="138023"/>
                    </a:cubicBezTo>
                    <a:lnTo>
                      <a:pt x="70451" y="138023"/>
                    </a:lnTo>
                    <a:cubicBezTo>
                      <a:pt x="31542" y="138023"/>
                      <a:pt x="0" y="106481"/>
                      <a:pt x="0" y="67572"/>
                    </a:cubicBezTo>
                    <a:lnTo>
                      <a:pt x="0" y="0"/>
                    </a:lnTo>
                    <a:close/>
                  </a:path>
                </a:pathLst>
              </a:cu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cs typeface="+mn-ea"/>
                  <a:sym typeface="+mn-lt"/>
                </a:endParaRPr>
              </a:p>
            </p:txBody>
          </p:sp>
          <p:sp>
            <p:nvSpPr>
              <p:cNvPr id="24" name="Rectangle 20"/>
              <p:cNvSpPr/>
              <p:nvPr/>
            </p:nvSpPr>
            <p:spPr>
              <a:xfrm>
                <a:off x="7008962" y="5242943"/>
                <a:ext cx="310549" cy="45719"/>
              </a:xfrm>
              <a:prstGeom prst="rect">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cs typeface="+mn-ea"/>
                  <a:sym typeface="+mn-lt"/>
                </a:endParaRPr>
              </a:p>
            </p:txBody>
          </p:sp>
        </p:grpSp>
      </p:grpSp>
      <p:grpSp>
        <p:nvGrpSpPr>
          <p:cNvPr id="35" name="组合 34"/>
          <p:cNvGrpSpPr/>
          <p:nvPr/>
        </p:nvGrpSpPr>
        <p:grpSpPr>
          <a:xfrm>
            <a:off x="1808999" y="3494328"/>
            <a:ext cx="5219967" cy="629439"/>
            <a:chOff x="1808999" y="3494328"/>
            <a:chExt cx="5219967" cy="629439"/>
          </a:xfrm>
        </p:grpSpPr>
        <p:sp>
          <p:nvSpPr>
            <p:cNvPr id="4" name="Rectangle: Rounded Corners 3"/>
            <p:cNvSpPr/>
            <p:nvPr/>
          </p:nvSpPr>
          <p:spPr>
            <a:xfrm>
              <a:off x="1808999" y="3494328"/>
              <a:ext cx="5219967" cy="629439"/>
            </a:xfrm>
            <a:prstGeom prst="roundRect">
              <a:avLst>
                <a:gd name="adj" fmla="val 50000"/>
              </a:avLst>
            </a:prstGeom>
            <a:solidFill>
              <a:schemeClr val="bg1"/>
            </a:solidFill>
            <a:ln>
              <a:solidFill>
                <a:schemeClr val="accent4"/>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lIns="2880000" anchor="ctr">
              <a:normAutofit fontScale="92500" lnSpcReduction="20000"/>
            </a:bodyPr>
            <a:lstStyle/>
            <a:p>
              <a:pPr>
                <a:lnSpc>
                  <a:spcPct val="120000"/>
                </a:lnSpc>
              </a:pPr>
              <a:r>
                <a:rPr lang="en-US" altLang="zh-CN" sz="1200" dirty="0">
                  <a:solidFill>
                    <a:schemeClr val="dk1">
                      <a:lumMod val="100000"/>
                    </a:schemeClr>
                  </a:solidFill>
                  <a:cs typeface="+mn-ea"/>
                  <a:sym typeface="+mn-lt"/>
                </a:rPr>
                <a:t>Analysis and solution of 5G safety problems</a:t>
              </a:r>
              <a:endParaRPr lang="zh-CN" altLang="en-US" sz="1200" dirty="0">
                <a:solidFill>
                  <a:schemeClr val="dk1">
                    <a:lumMod val="100000"/>
                  </a:schemeClr>
                </a:solidFill>
                <a:cs typeface="+mn-ea"/>
                <a:sym typeface="+mn-lt"/>
              </a:endParaRPr>
            </a:p>
          </p:txBody>
        </p:sp>
        <p:grpSp>
          <p:nvGrpSpPr>
            <p:cNvPr id="10" name="Group 21"/>
            <p:cNvGrpSpPr/>
            <p:nvPr/>
          </p:nvGrpSpPr>
          <p:grpSpPr>
            <a:xfrm>
              <a:off x="1946757" y="3571586"/>
              <a:ext cx="257143" cy="474923"/>
              <a:chOff x="6015343" y="3569108"/>
              <a:chExt cx="1187905" cy="1691916"/>
            </a:xfrm>
          </p:grpSpPr>
          <p:sp>
            <p:nvSpPr>
              <p:cNvPr id="17" name="Rectangle: Rounded Corners 22"/>
              <p:cNvSpPr/>
              <p:nvPr/>
            </p:nvSpPr>
            <p:spPr>
              <a:xfrm>
                <a:off x="6015343" y="3569108"/>
                <a:ext cx="1187905" cy="1691916"/>
              </a:xfrm>
              <a:prstGeom prst="roundRect">
                <a:avLst/>
              </a:prstGeom>
              <a:solidFill>
                <a:schemeClr val="bg1"/>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cs typeface="+mn-ea"/>
                  <a:sym typeface="+mn-lt"/>
                </a:endParaRPr>
              </a:p>
            </p:txBody>
          </p:sp>
          <p:sp>
            <p:nvSpPr>
              <p:cNvPr id="18" name="Rectangle: Rounded Corners 23"/>
              <p:cNvSpPr/>
              <p:nvPr/>
            </p:nvSpPr>
            <p:spPr>
              <a:xfrm>
                <a:off x="6208221" y="3889714"/>
                <a:ext cx="795506" cy="1093320"/>
              </a:xfrm>
              <a:prstGeom prst="roundRect">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cs typeface="+mn-ea"/>
                  <a:sym typeface="+mn-lt"/>
                </a:endParaRPr>
              </a:p>
            </p:txBody>
          </p:sp>
          <p:sp>
            <p:nvSpPr>
              <p:cNvPr id="19" name="Rectangle 24"/>
              <p:cNvSpPr/>
              <p:nvPr/>
            </p:nvSpPr>
            <p:spPr>
              <a:xfrm>
                <a:off x="6392504" y="3685557"/>
                <a:ext cx="403639" cy="45719"/>
              </a:xfrm>
              <a:prstGeom prst="rect">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cs typeface="+mn-ea"/>
                  <a:sym typeface="+mn-lt"/>
                </a:endParaRPr>
              </a:p>
            </p:txBody>
          </p:sp>
          <p:sp>
            <p:nvSpPr>
              <p:cNvPr id="20" name="Oval 25"/>
              <p:cNvSpPr/>
              <p:nvPr/>
            </p:nvSpPr>
            <p:spPr>
              <a:xfrm flipH="1">
                <a:off x="6505385" y="5042165"/>
                <a:ext cx="184946" cy="205872"/>
              </a:xfrm>
              <a:prstGeom prst="ellipse">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cs typeface="+mn-ea"/>
                  <a:sym typeface="+mn-lt"/>
                </a:endParaRPr>
              </a:p>
            </p:txBody>
          </p:sp>
        </p:grpSp>
      </p:grpSp>
      <p:grpSp>
        <p:nvGrpSpPr>
          <p:cNvPr id="33" name="组合 32"/>
          <p:cNvGrpSpPr/>
          <p:nvPr/>
        </p:nvGrpSpPr>
        <p:grpSpPr>
          <a:xfrm>
            <a:off x="2411760" y="2080262"/>
            <a:ext cx="5453509" cy="629439"/>
            <a:chOff x="2555776" y="2080262"/>
            <a:chExt cx="5309493" cy="629439"/>
          </a:xfrm>
        </p:grpSpPr>
        <p:sp>
          <p:nvSpPr>
            <p:cNvPr id="6" name="Rectangle: Rounded Corners 5"/>
            <p:cNvSpPr/>
            <p:nvPr/>
          </p:nvSpPr>
          <p:spPr>
            <a:xfrm>
              <a:off x="2555776" y="2080262"/>
              <a:ext cx="5309493" cy="629439"/>
            </a:xfrm>
            <a:prstGeom prst="roundRect">
              <a:avLst>
                <a:gd name="adj" fmla="val 50000"/>
              </a:avLst>
            </a:prstGeom>
            <a:solidFill>
              <a:schemeClr val="bg1"/>
            </a:solidFill>
            <a:ln>
              <a:solidFill>
                <a:schemeClr val="accent2"/>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lIns="3600000" anchor="ctr">
              <a:normAutofit fontScale="85000" lnSpcReduction="10000"/>
            </a:bodyPr>
            <a:lstStyle/>
            <a:p>
              <a:pPr>
                <a:lnSpc>
                  <a:spcPct val="120000"/>
                </a:lnSpc>
              </a:pPr>
              <a:r>
                <a:rPr lang="en-US" altLang="zh-CN" sz="1200" dirty="0">
                  <a:solidFill>
                    <a:schemeClr val="dk1">
                      <a:lumMod val="100000"/>
                    </a:schemeClr>
                  </a:solidFill>
                  <a:cs typeface="+mn-ea"/>
                  <a:sym typeface="+mn-lt"/>
                </a:rPr>
                <a:t>5g technical data collection and comparison</a:t>
              </a:r>
              <a:endParaRPr lang="zh-CN" altLang="en-US" sz="1200" dirty="0">
                <a:solidFill>
                  <a:schemeClr val="dk1">
                    <a:lumMod val="100000"/>
                  </a:schemeClr>
                </a:solidFill>
                <a:cs typeface="+mn-ea"/>
                <a:sym typeface="+mn-lt"/>
              </a:endParaRPr>
            </a:p>
          </p:txBody>
        </p:sp>
        <p:grpSp>
          <p:nvGrpSpPr>
            <p:cNvPr id="11" name="Group 26"/>
            <p:cNvGrpSpPr/>
            <p:nvPr/>
          </p:nvGrpSpPr>
          <p:grpSpPr>
            <a:xfrm>
              <a:off x="2902984" y="2224277"/>
              <a:ext cx="357931" cy="356224"/>
              <a:chOff x="5262370" y="2742828"/>
              <a:chExt cx="675892" cy="1542433"/>
            </a:xfrm>
            <a:solidFill>
              <a:schemeClr val="accent2"/>
            </a:solidFill>
          </p:grpSpPr>
          <p:sp>
            <p:nvSpPr>
              <p:cNvPr id="13" name="Freeform: Shape 27"/>
              <p:cNvSpPr/>
              <p:nvPr/>
            </p:nvSpPr>
            <p:spPr>
              <a:xfrm rot="10800000" flipH="1">
                <a:off x="5262370" y="2742828"/>
                <a:ext cx="675892" cy="1542433"/>
              </a:xfrm>
              <a:custGeom>
                <a:avLst/>
                <a:gdLst>
                  <a:gd name="connsiteX0" fmla="*/ 0 w 999747"/>
                  <a:gd name="connsiteY0" fmla="*/ 0 h 1605837"/>
                  <a:gd name="connsiteX1" fmla="*/ 999747 w 999747"/>
                  <a:gd name="connsiteY1" fmla="*/ 0 h 1605837"/>
                  <a:gd name="connsiteX2" fmla="*/ 999747 w 999747"/>
                  <a:gd name="connsiteY2" fmla="*/ 0 h 1605837"/>
                  <a:gd name="connsiteX3" fmla="*/ 0 w 999747"/>
                  <a:gd name="connsiteY3" fmla="*/ 0 h 1605837"/>
                  <a:gd name="connsiteX4" fmla="*/ 0 w 999747"/>
                  <a:gd name="connsiteY4" fmla="*/ 1605837 h 1605837"/>
                  <a:gd name="connsiteX5" fmla="*/ 0 w 999747"/>
                  <a:gd name="connsiteY5" fmla="*/ 1605837 h 1605837"/>
                  <a:gd name="connsiteX6" fmla="*/ 0 w 999747"/>
                  <a:gd name="connsiteY6" fmla="*/ 0 h 1605837"/>
                  <a:gd name="connsiteX0" fmla="*/ 0 w 999747"/>
                  <a:gd name="connsiteY0" fmla="*/ 8964 h 1614801"/>
                  <a:gd name="connsiteX1" fmla="*/ 999747 w 999747"/>
                  <a:gd name="connsiteY1" fmla="*/ 8964 h 1614801"/>
                  <a:gd name="connsiteX2" fmla="*/ 703911 w 999747"/>
                  <a:gd name="connsiteY2" fmla="*/ 0 h 1614801"/>
                  <a:gd name="connsiteX3" fmla="*/ 0 w 999747"/>
                  <a:gd name="connsiteY3" fmla="*/ 8964 h 1614801"/>
                  <a:gd name="connsiteX4" fmla="*/ 0 w 999747"/>
                  <a:gd name="connsiteY4" fmla="*/ 1614801 h 1614801"/>
                  <a:gd name="connsiteX5" fmla="*/ 0 w 999747"/>
                  <a:gd name="connsiteY5" fmla="*/ 1614801 h 1614801"/>
                  <a:gd name="connsiteX6" fmla="*/ 0 w 999747"/>
                  <a:gd name="connsiteY6" fmla="*/ 8964 h 1614801"/>
                  <a:gd name="connsiteX0" fmla="*/ 0 w 703911"/>
                  <a:gd name="connsiteY0" fmla="*/ 8964 h 1614801"/>
                  <a:gd name="connsiteX1" fmla="*/ 703911 w 703911"/>
                  <a:gd name="connsiteY1" fmla="*/ 0 h 1614801"/>
                  <a:gd name="connsiteX2" fmla="*/ 0 w 703911"/>
                  <a:gd name="connsiteY2" fmla="*/ 8964 h 1614801"/>
                  <a:gd name="connsiteX3" fmla="*/ 0 w 703911"/>
                  <a:gd name="connsiteY3" fmla="*/ 1614801 h 1614801"/>
                  <a:gd name="connsiteX4" fmla="*/ 0 w 703911"/>
                  <a:gd name="connsiteY4" fmla="*/ 1614801 h 1614801"/>
                  <a:gd name="connsiteX5" fmla="*/ 0 w 703911"/>
                  <a:gd name="connsiteY5" fmla="*/ 8964 h 1614801"/>
                  <a:gd name="connsiteX0" fmla="*/ 0 w 703911"/>
                  <a:gd name="connsiteY0" fmla="*/ 8964 h 1614801"/>
                  <a:gd name="connsiteX1" fmla="*/ 703911 w 703911"/>
                  <a:gd name="connsiteY1" fmla="*/ 0 h 1614801"/>
                  <a:gd name="connsiteX2" fmla="*/ 0 w 703911"/>
                  <a:gd name="connsiteY2" fmla="*/ 8964 h 1614801"/>
                  <a:gd name="connsiteX3" fmla="*/ 0 w 703911"/>
                  <a:gd name="connsiteY3" fmla="*/ 1614801 h 1614801"/>
                  <a:gd name="connsiteX4" fmla="*/ 0 w 703911"/>
                  <a:gd name="connsiteY4" fmla="*/ 1614801 h 1614801"/>
                  <a:gd name="connsiteX5" fmla="*/ 0 w 703911"/>
                  <a:gd name="connsiteY5" fmla="*/ 8964 h 1614801"/>
                  <a:gd name="connsiteX0" fmla="*/ 0 w 703911"/>
                  <a:gd name="connsiteY0" fmla="*/ 0 h 1605837"/>
                  <a:gd name="connsiteX1" fmla="*/ 703911 w 703911"/>
                  <a:gd name="connsiteY1" fmla="*/ 8965 h 1605837"/>
                  <a:gd name="connsiteX2" fmla="*/ 0 w 703911"/>
                  <a:gd name="connsiteY2" fmla="*/ 0 h 1605837"/>
                  <a:gd name="connsiteX3" fmla="*/ 0 w 703911"/>
                  <a:gd name="connsiteY3" fmla="*/ 1605837 h 1605837"/>
                  <a:gd name="connsiteX4" fmla="*/ 0 w 703911"/>
                  <a:gd name="connsiteY4" fmla="*/ 1605837 h 1605837"/>
                  <a:gd name="connsiteX5" fmla="*/ 0 w 703911"/>
                  <a:gd name="connsiteY5" fmla="*/ 0 h 1605837"/>
                  <a:gd name="connsiteX0" fmla="*/ 0 w 506687"/>
                  <a:gd name="connsiteY0" fmla="*/ 0 h 1605837"/>
                  <a:gd name="connsiteX1" fmla="*/ 506687 w 506687"/>
                  <a:gd name="connsiteY1" fmla="*/ 1 h 1605837"/>
                  <a:gd name="connsiteX2" fmla="*/ 0 w 506687"/>
                  <a:gd name="connsiteY2" fmla="*/ 0 h 1605837"/>
                  <a:gd name="connsiteX3" fmla="*/ 0 w 506687"/>
                  <a:gd name="connsiteY3" fmla="*/ 1605837 h 1605837"/>
                  <a:gd name="connsiteX4" fmla="*/ 0 w 506687"/>
                  <a:gd name="connsiteY4" fmla="*/ 1605837 h 1605837"/>
                  <a:gd name="connsiteX5" fmla="*/ 0 w 506687"/>
                  <a:gd name="connsiteY5" fmla="*/ 0 h 160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6687" h="1605837">
                    <a:moveTo>
                      <a:pt x="0" y="0"/>
                    </a:moveTo>
                    <a:lnTo>
                      <a:pt x="506687" y="1"/>
                    </a:lnTo>
                    <a:lnTo>
                      <a:pt x="0" y="0"/>
                    </a:lnTo>
                    <a:lnTo>
                      <a:pt x="0" y="1605837"/>
                    </a:lnTo>
                    <a:lnTo>
                      <a:pt x="0" y="1605837"/>
                    </a:lnTo>
                    <a:lnTo>
                      <a:pt x="0" y="0"/>
                    </a:lnTo>
                    <a:close/>
                  </a:path>
                </a:pathLst>
              </a:custGeom>
              <a:grp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cs typeface="+mn-ea"/>
                  <a:sym typeface="+mn-lt"/>
                </a:endParaRPr>
              </a:p>
            </p:txBody>
          </p:sp>
          <p:sp>
            <p:nvSpPr>
              <p:cNvPr id="14" name="Flowchart: Process 28"/>
              <p:cNvSpPr/>
              <p:nvPr/>
            </p:nvSpPr>
            <p:spPr>
              <a:xfrm>
                <a:off x="5378824" y="3413889"/>
                <a:ext cx="89647" cy="871371"/>
              </a:xfrm>
              <a:prstGeom prst="flowChartProcess">
                <a:avLst/>
              </a:prstGeom>
              <a:grp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cs typeface="+mn-ea"/>
                  <a:sym typeface="+mn-lt"/>
                </a:endParaRPr>
              </a:p>
            </p:txBody>
          </p:sp>
          <p:sp>
            <p:nvSpPr>
              <p:cNvPr id="15" name="Flowchart: Process 29"/>
              <p:cNvSpPr/>
              <p:nvPr/>
            </p:nvSpPr>
            <p:spPr>
              <a:xfrm>
                <a:off x="5805183" y="2754631"/>
                <a:ext cx="102558" cy="1499940"/>
              </a:xfrm>
              <a:prstGeom prst="flowChartProcess">
                <a:avLst/>
              </a:prstGeom>
              <a:grp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cs typeface="+mn-ea"/>
                  <a:sym typeface="+mn-lt"/>
                </a:endParaRPr>
              </a:p>
            </p:txBody>
          </p:sp>
          <p:sp>
            <p:nvSpPr>
              <p:cNvPr id="16" name="Flowchart: Process 30"/>
              <p:cNvSpPr/>
              <p:nvPr/>
            </p:nvSpPr>
            <p:spPr>
              <a:xfrm>
                <a:off x="5582880" y="3079518"/>
                <a:ext cx="89649" cy="1174478"/>
              </a:xfrm>
              <a:prstGeom prst="flowChartProcess">
                <a:avLst/>
              </a:prstGeom>
              <a:grp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dirty="0">
                  <a:cs typeface="+mn-ea"/>
                  <a:sym typeface="+mn-lt"/>
                </a:endParaRPr>
              </a:p>
            </p:txBody>
          </p:sp>
        </p:grpSp>
      </p:grpSp>
      <p:grpSp>
        <p:nvGrpSpPr>
          <p:cNvPr id="34" name="组合 33"/>
          <p:cNvGrpSpPr/>
          <p:nvPr/>
        </p:nvGrpSpPr>
        <p:grpSpPr>
          <a:xfrm>
            <a:off x="1274511" y="2770814"/>
            <a:ext cx="5219967" cy="629439"/>
            <a:chOff x="1274511" y="2770814"/>
            <a:chExt cx="5219967" cy="629439"/>
          </a:xfrm>
        </p:grpSpPr>
        <p:sp>
          <p:nvSpPr>
            <p:cNvPr id="5" name="Rectangle: Rounded Corners 4"/>
            <p:cNvSpPr/>
            <p:nvPr/>
          </p:nvSpPr>
          <p:spPr>
            <a:xfrm>
              <a:off x="1274511" y="2770814"/>
              <a:ext cx="5219967" cy="629439"/>
            </a:xfrm>
            <a:prstGeom prst="roundRect">
              <a:avLst>
                <a:gd name="adj" fmla="val 50000"/>
              </a:avLst>
            </a:prstGeom>
            <a:solidFill>
              <a:schemeClr val="bg1"/>
            </a:solidFill>
            <a:ln>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lIns="360000" anchor="ctr">
              <a:normAutofit/>
            </a:bodyPr>
            <a:lstStyle/>
            <a:p>
              <a:pPr>
                <a:lnSpc>
                  <a:spcPct val="120000"/>
                </a:lnSpc>
              </a:pPr>
              <a:r>
                <a:rPr lang="en-US" altLang="zh-CN" sz="1200" dirty="0">
                  <a:solidFill>
                    <a:schemeClr val="dk1">
                      <a:lumMod val="100000"/>
                    </a:schemeClr>
                  </a:solidFill>
                  <a:cs typeface="+mn-ea"/>
                  <a:sym typeface="+mn-lt"/>
                </a:rPr>
                <a:t>Future market forecast</a:t>
              </a:r>
              <a:endParaRPr lang="zh-CN" altLang="en-US" sz="1200" dirty="0">
                <a:solidFill>
                  <a:schemeClr val="dk1">
                    <a:lumMod val="100000"/>
                  </a:schemeClr>
                </a:solidFill>
                <a:cs typeface="+mn-ea"/>
                <a:sym typeface="+mn-lt"/>
              </a:endParaRPr>
            </a:p>
          </p:txBody>
        </p:sp>
        <p:sp>
          <p:nvSpPr>
            <p:cNvPr id="12" name="Freeform: Shape 35"/>
            <p:cNvSpPr>
              <a:spLocks/>
            </p:cNvSpPr>
            <p:nvPr/>
          </p:nvSpPr>
          <p:spPr bwMode="auto">
            <a:xfrm>
              <a:off x="5048021" y="2905381"/>
              <a:ext cx="347751" cy="377637"/>
            </a:xfrm>
            <a:custGeom>
              <a:avLst/>
              <a:gdLst/>
              <a:ahLst/>
              <a:cxnLst>
                <a:cxn ang="0">
                  <a:pos x="55" y="64"/>
                </a:cxn>
                <a:cxn ang="0">
                  <a:pos x="0" y="59"/>
                </a:cxn>
                <a:cxn ang="0">
                  <a:pos x="4" y="9"/>
                </a:cxn>
                <a:cxn ang="0">
                  <a:pos x="9" y="5"/>
                </a:cxn>
                <a:cxn ang="0">
                  <a:pos x="17" y="0"/>
                </a:cxn>
                <a:cxn ang="0">
                  <a:pos x="23" y="9"/>
                </a:cxn>
                <a:cxn ang="0">
                  <a:pos x="36" y="5"/>
                </a:cxn>
                <a:cxn ang="0">
                  <a:pos x="44" y="0"/>
                </a:cxn>
                <a:cxn ang="0">
                  <a:pos x="50" y="9"/>
                </a:cxn>
                <a:cxn ang="0">
                  <a:pos x="59" y="13"/>
                </a:cxn>
                <a:cxn ang="0">
                  <a:pos x="15" y="33"/>
                </a:cxn>
                <a:cxn ang="0">
                  <a:pos x="4" y="23"/>
                </a:cxn>
                <a:cxn ang="0">
                  <a:pos x="15" y="33"/>
                </a:cxn>
                <a:cxn ang="0">
                  <a:pos x="15" y="35"/>
                </a:cxn>
                <a:cxn ang="0">
                  <a:pos x="4" y="47"/>
                </a:cxn>
                <a:cxn ang="0">
                  <a:pos x="15" y="59"/>
                </a:cxn>
                <a:cxn ang="0">
                  <a:pos x="4" y="49"/>
                </a:cxn>
                <a:cxn ang="0">
                  <a:pos x="15" y="59"/>
                </a:cxn>
                <a:cxn ang="0">
                  <a:pos x="17" y="4"/>
                </a:cxn>
                <a:cxn ang="0">
                  <a:pos x="13" y="5"/>
                </a:cxn>
                <a:cxn ang="0">
                  <a:pos x="15" y="17"/>
                </a:cxn>
                <a:cxn ang="0">
                  <a:pos x="18" y="16"/>
                </a:cxn>
                <a:cxn ang="0">
                  <a:pos x="28" y="33"/>
                </a:cxn>
                <a:cxn ang="0">
                  <a:pos x="17" y="23"/>
                </a:cxn>
                <a:cxn ang="0">
                  <a:pos x="28" y="33"/>
                </a:cxn>
                <a:cxn ang="0">
                  <a:pos x="28" y="35"/>
                </a:cxn>
                <a:cxn ang="0">
                  <a:pos x="17" y="47"/>
                </a:cxn>
                <a:cxn ang="0">
                  <a:pos x="28" y="59"/>
                </a:cxn>
                <a:cxn ang="0">
                  <a:pos x="17" y="49"/>
                </a:cxn>
                <a:cxn ang="0">
                  <a:pos x="28" y="59"/>
                </a:cxn>
                <a:cxn ang="0">
                  <a:pos x="42" y="23"/>
                </a:cxn>
                <a:cxn ang="0">
                  <a:pos x="31" y="33"/>
                </a:cxn>
                <a:cxn ang="0">
                  <a:pos x="42" y="47"/>
                </a:cxn>
                <a:cxn ang="0">
                  <a:pos x="31" y="35"/>
                </a:cxn>
                <a:cxn ang="0">
                  <a:pos x="42" y="47"/>
                </a:cxn>
                <a:cxn ang="0">
                  <a:pos x="42" y="49"/>
                </a:cxn>
                <a:cxn ang="0">
                  <a:pos x="31" y="59"/>
                </a:cxn>
                <a:cxn ang="0">
                  <a:pos x="45" y="5"/>
                </a:cxn>
                <a:cxn ang="0">
                  <a:pos x="42" y="4"/>
                </a:cxn>
                <a:cxn ang="0">
                  <a:pos x="41" y="16"/>
                </a:cxn>
                <a:cxn ang="0">
                  <a:pos x="44" y="17"/>
                </a:cxn>
                <a:cxn ang="0">
                  <a:pos x="45" y="5"/>
                </a:cxn>
                <a:cxn ang="0">
                  <a:pos x="55" y="23"/>
                </a:cxn>
                <a:cxn ang="0">
                  <a:pos x="44" y="33"/>
                </a:cxn>
                <a:cxn ang="0">
                  <a:pos x="55" y="47"/>
                </a:cxn>
                <a:cxn ang="0">
                  <a:pos x="44" y="35"/>
                </a:cxn>
                <a:cxn ang="0">
                  <a:pos x="55" y="47"/>
                </a:cxn>
                <a:cxn ang="0">
                  <a:pos x="55" y="49"/>
                </a:cxn>
                <a:cxn ang="0">
                  <a:pos x="44" y="59"/>
                </a:cxn>
              </a:cxnLst>
              <a:rect l="0" t="0" r="r" b="b"/>
              <a:pathLst>
                <a:path w="59" h="64">
                  <a:moveTo>
                    <a:pt x="59" y="59"/>
                  </a:moveTo>
                  <a:cubicBezTo>
                    <a:pt x="59" y="62"/>
                    <a:pt x="57" y="64"/>
                    <a:pt x="55" y="64"/>
                  </a:cubicBezTo>
                  <a:cubicBezTo>
                    <a:pt x="4" y="64"/>
                    <a:pt x="4" y="64"/>
                    <a:pt x="4" y="64"/>
                  </a:cubicBezTo>
                  <a:cubicBezTo>
                    <a:pt x="2" y="64"/>
                    <a:pt x="0" y="62"/>
                    <a:pt x="0" y="59"/>
                  </a:cubicBezTo>
                  <a:cubicBezTo>
                    <a:pt x="0" y="13"/>
                    <a:pt x="0" y="13"/>
                    <a:pt x="0" y="13"/>
                  </a:cubicBezTo>
                  <a:cubicBezTo>
                    <a:pt x="0" y="11"/>
                    <a:pt x="2" y="9"/>
                    <a:pt x="4" y="9"/>
                  </a:cubicBezTo>
                  <a:cubicBezTo>
                    <a:pt x="9" y="9"/>
                    <a:pt x="9" y="9"/>
                    <a:pt x="9" y="9"/>
                  </a:cubicBezTo>
                  <a:cubicBezTo>
                    <a:pt x="9" y="5"/>
                    <a:pt x="9" y="5"/>
                    <a:pt x="9" y="5"/>
                  </a:cubicBezTo>
                  <a:cubicBezTo>
                    <a:pt x="9" y="2"/>
                    <a:pt x="11" y="0"/>
                    <a:pt x="15" y="0"/>
                  </a:cubicBezTo>
                  <a:cubicBezTo>
                    <a:pt x="17" y="0"/>
                    <a:pt x="17" y="0"/>
                    <a:pt x="17" y="0"/>
                  </a:cubicBezTo>
                  <a:cubicBezTo>
                    <a:pt x="20" y="0"/>
                    <a:pt x="23" y="2"/>
                    <a:pt x="23" y="5"/>
                  </a:cubicBezTo>
                  <a:cubicBezTo>
                    <a:pt x="23" y="9"/>
                    <a:pt x="23" y="9"/>
                    <a:pt x="23" y="9"/>
                  </a:cubicBezTo>
                  <a:cubicBezTo>
                    <a:pt x="36" y="9"/>
                    <a:pt x="36" y="9"/>
                    <a:pt x="36" y="9"/>
                  </a:cubicBezTo>
                  <a:cubicBezTo>
                    <a:pt x="36" y="5"/>
                    <a:pt x="36" y="5"/>
                    <a:pt x="36" y="5"/>
                  </a:cubicBezTo>
                  <a:cubicBezTo>
                    <a:pt x="36" y="2"/>
                    <a:pt x="39" y="0"/>
                    <a:pt x="42" y="0"/>
                  </a:cubicBezTo>
                  <a:cubicBezTo>
                    <a:pt x="44" y="0"/>
                    <a:pt x="44" y="0"/>
                    <a:pt x="44" y="0"/>
                  </a:cubicBezTo>
                  <a:cubicBezTo>
                    <a:pt x="47" y="0"/>
                    <a:pt x="50" y="2"/>
                    <a:pt x="50" y="5"/>
                  </a:cubicBezTo>
                  <a:cubicBezTo>
                    <a:pt x="50" y="9"/>
                    <a:pt x="50" y="9"/>
                    <a:pt x="50" y="9"/>
                  </a:cubicBezTo>
                  <a:cubicBezTo>
                    <a:pt x="55" y="9"/>
                    <a:pt x="55" y="9"/>
                    <a:pt x="55" y="9"/>
                  </a:cubicBezTo>
                  <a:cubicBezTo>
                    <a:pt x="57" y="9"/>
                    <a:pt x="59" y="11"/>
                    <a:pt x="59" y="13"/>
                  </a:cubicBezTo>
                  <a:lnTo>
                    <a:pt x="59" y="59"/>
                  </a:lnTo>
                  <a:close/>
                  <a:moveTo>
                    <a:pt x="15" y="33"/>
                  </a:moveTo>
                  <a:cubicBezTo>
                    <a:pt x="15" y="23"/>
                    <a:pt x="15" y="23"/>
                    <a:pt x="15" y="23"/>
                  </a:cubicBezTo>
                  <a:cubicBezTo>
                    <a:pt x="4" y="23"/>
                    <a:pt x="4" y="23"/>
                    <a:pt x="4" y="23"/>
                  </a:cubicBezTo>
                  <a:cubicBezTo>
                    <a:pt x="4" y="33"/>
                    <a:pt x="4" y="33"/>
                    <a:pt x="4" y="33"/>
                  </a:cubicBezTo>
                  <a:lnTo>
                    <a:pt x="15" y="33"/>
                  </a:lnTo>
                  <a:close/>
                  <a:moveTo>
                    <a:pt x="15" y="47"/>
                  </a:moveTo>
                  <a:cubicBezTo>
                    <a:pt x="15" y="35"/>
                    <a:pt x="15" y="35"/>
                    <a:pt x="15" y="35"/>
                  </a:cubicBezTo>
                  <a:cubicBezTo>
                    <a:pt x="4" y="35"/>
                    <a:pt x="4" y="35"/>
                    <a:pt x="4" y="35"/>
                  </a:cubicBezTo>
                  <a:cubicBezTo>
                    <a:pt x="4" y="47"/>
                    <a:pt x="4" y="47"/>
                    <a:pt x="4" y="47"/>
                  </a:cubicBezTo>
                  <a:lnTo>
                    <a:pt x="15" y="47"/>
                  </a:lnTo>
                  <a:close/>
                  <a:moveTo>
                    <a:pt x="15" y="59"/>
                  </a:moveTo>
                  <a:cubicBezTo>
                    <a:pt x="15" y="49"/>
                    <a:pt x="15" y="49"/>
                    <a:pt x="15" y="49"/>
                  </a:cubicBezTo>
                  <a:cubicBezTo>
                    <a:pt x="4" y="49"/>
                    <a:pt x="4" y="49"/>
                    <a:pt x="4" y="49"/>
                  </a:cubicBezTo>
                  <a:cubicBezTo>
                    <a:pt x="4" y="59"/>
                    <a:pt x="4" y="59"/>
                    <a:pt x="4" y="59"/>
                  </a:cubicBezTo>
                  <a:lnTo>
                    <a:pt x="15" y="59"/>
                  </a:lnTo>
                  <a:close/>
                  <a:moveTo>
                    <a:pt x="18" y="5"/>
                  </a:moveTo>
                  <a:cubicBezTo>
                    <a:pt x="18" y="5"/>
                    <a:pt x="18" y="4"/>
                    <a:pt x="17" y="4"/>
                  </a:cubicBezTo>
                  <a:cubicBezTo>
                    <a:pt x="15" y="4"/>
                    <a:pt x="15" y="4"/>
                    <a:pt x="15" y="4"/>
                  </a:cubicBezTo>
                  <a:cubicBezTo>
                    <a:pt x="14" y="4"/>
                    <a:pt x="13" y="5"/>
                    <a:pt x="13" y="5"/>
                  </a:cubicBezTo>
                  <a:cubicBezTo>
                    <a:pt x="13" y="16"/>
                    <a:pt x="13" y="16"/>
                    <a:pt x="13" y="16"/>
                  </a:cubicBezTo>
                  <a:cubicBezTo>
                    <a:pt x="13" y="16"/>
                    <a:pt x="14" y="17"/>
                    <a:pt x="15" y="17"/>
                  </a:cubicBezTo>
                  <a:cubicBezTo>
                    <a:pt x="17" y="17"/>
                    <a:pt x="17" y="17"/>
                    <a:pt x="17" y="17"/>
                  </a:cubicBezTo>
                  <a:cubicBezTo>
                    <a:pt x="18" y="17"/>
                    <a:pt x="18" y="16"/>
                    <a:pt x="18" y="16"/>
                  </a:cubicBezTo>
                  <a:lnTo>
                    <a:pt x="18" y="5"/>
                  </a:lnTo>
                  <a:close/>
                  <a:moveTo>
                    <a:pt x="28" y="33"/>
                  </a:moveTo>
                  <a:cubicBezTo>
                    <a:pt x="28" y="23"/>
                    <a:pt x="28" y="23"/>
                    <a:pt x="28" y="23"/>
                  </a:cubicBezTo>
                  <a:cubicBezTo>
                    <a:pt x="17" y="23"/>
                    <a:pt x="17" y="23"/>
                    <a:pt x="17" y="23"/>
                  </a:cubicBezTo>
                  <a:cubicBezTo>
                    <a:pt x="17" y="33"/>
                    <a:pt x="17" y="33"/>
                    <a:pt x="17" y="33"/>
                  </a:cubicBezTo>
                  <a:lnTo>
                    <a:pt x="28" y="33"/>
                  </a:lnTo>
                  <a:close/>
                  <a:moveTo>
                    <a:pt x="28" y="47"/>
                  </a:moveTo>
                  <a:cubicBezTo>
                    <a:pt x="28" y="35"/>
                    <a:pt x="28" y="35"/>
                    <a:pt x="28" y="35"/>
                  </a:cubicBezTo>
                  <a:cubicBezTo>
                    <a:pt x="17" y="35"/>
                    <a:pt x="17" y="35"/>
                    <a:pt x="17" y="35"/>
                  </a:cubicBezTo>
                  <a:cubicBezTo>
                    <a:pt x="17" y="47"/>
                    <a:pt x="17" y="47"/>
                    <a:pt x="17" y="47"/>
                  </a:cubicBezTo>
                  <a:lnTo>
                    <a:pt x="28" y="47"/>
                  </a:lnTo>
                  <a:close/>
                  <a:moveTo>
                    <a:pt x="28" y="59"/>
                  </a:moveTo>
                  <a:cubicBezTo>
                    <a:pt x="28" y="49"/>
                    <a:pt x="28" y="49"/>
                    <a:pt x="28" y="49"/>
                  </a:cubicBezTo>
                  <a:cubicBezTo>
                    <a:pt x="17" y="49"/>
                    <a:pt x="17" y="49"/>
                    <a:pt x="17" y="49"/>
                  </a:cubicBezTo>
                  <a:cubicBezTo>
                    <a:pt x="17" y="59"/>
                    <a:pt x="17" y="59"/>
                    <a:pt x="17" y="59"/>
                  </a:cubicBezTo>
                  <a:lnTo>
                    <a:pt x="28" y="59"/>
                  </a:lnTo>
                  <a:close/>
                  <a:moveTo>
                    <a:pt x="42" y="33"/>
                  </a:moveTo>
                  <a:cubicBezTo>
                    <a:pt x="42" y="23"/>
                    <a:pt x="42" y="23"/>
                    <a:pt x="42" y="23"/>
                  </a:cubicBezTo>
                  <a:cubicBezTo>
                    <a:pt x="31" y="23"/>
                    <a:pt x="31" y="23"/>
                    <a:pt x="31" y="23"/>
                  </a:cubicBezTo>
                  <a:cubicBezTo>
                    <a:pt x="31" y="33"/>
                    <a:pt x="31" y="33"/>
                    <a:pt x="31" y="33"/>
                  </a:cubicBezTo>
                  <a:lnTo>
                    <a:pt x="42" y="33"/>
                  </a:lnTo>
                  <a:close/>
                  <a:moveTo>
                    <a:pt x="42" y="47"/>
                  </a:moveTo>
                  <a:cubicBezTo>
                    <a:pt x="42" y="35"/>
                    <a:pt x="42" y="35"/>
                    <a:pt x="42" y="35"/>
                  </a:cubicBezTo>
                  <a:cubicBezTo>
                    <a:pt x="31" y="35"/>
                    <a:pt x="31" y="35"/>
                    <a:pt x="31" y="35"/>
                  </a:cubicBezTo>
                  <a:cubicBezTo>
                    <a:pt x="31" y="47"/>
                    <a:pt x="31" y="47"/>
                    <a:pt x="31" y="47"/>
                  </a:cubicBezTo>
                  <a:lnTo>
                    <a:pt x="42" y="47"/>
                  </a:lnTo>
                  <a:close/>
                  <a:moveTo>
                    <a:pt x="42" y="59"/>
                  </a:moveTo>
                  <a:cubicBezTo>
                    <a:pt x="42" y="49"/>
                    <a:pt x="42" y="49"/>
                    <a:pt x="42" y="49"/>
                  </a:cubicBezTo>
                  <a:cubicBezTo>
                    <a:pt x="31" y="49"/>
                    <a:pt x="31" y="49"/>
                    <a:pt x="31" y="49"/>
                  </a:cubicBezTo>
                  <a:cubicBezTo>
                    <a:pt x="31" y="59"/>
                    <a:pt x="31" y="59"/>
                    <a:pt x="31" y="59"/>
                  </a:cubicBezTo>
                  <a:lnTo>
                    <a:pt x="42" y="59"/>
                  </a:lnTo>
                  <a:close/>
                  <a:moveTo>
                    <a:pt x="45" y="5"/>
                  </a:moveTo>
                  <a:cubicBezTo>
                    <a:pt x="45" y="5"/>
                    <a:pt x="45" y="4"/>
                    <a:pt x="44" y="4"/>
                  </a:cubicBezTo>
                  <a:cubicBezTo>
                    <a:pt x="42" y="4"/>
                    <a:pt x="42" y="4"/>
                    <a:pt x="42" y="4"/>
                  </a:cubicBezTo>
                  <a:cubicBezTo>
                    <a:pt x="41" y="4"/>
                    <a:pt x="41" y="5"/>
                    <a:pt x="41" y="5"/>
                  </a:cubicBezTo>
                  <a:cubicBezTo>
                    <a:pt x="41" y="16"/>
                    <a:pt x="41" y="16"/>
                    <a:pt x="41" y="16"/>
                  </a:cubicBezTo>
                  <a:cubicBezTo>
                    <a:pt x="41" y="16"/>
                    <a:pt x="41" y="17"/>
                    <a:pt x="42" y="17"/>
                  </a:cubicBezTo>
                  <a:cubicBezTo>
                    <a:pt x="44" y="17"/>
                    <a:pt x="44" y="17"/>
                    <a:pt x="44" y="17"/>
                  </a:cubicBezTo>
                  <a:cubicBezTo>
                    <a:pt x="45" y="17"/>
                    <a:pt x="45" y="16"/>
                    <a:pt x="45" y="16"/>
                  </a:cubicBezTo>
                  <a:lnTo>
                    <a:pt x="45" y="5"/>
                  </a:lnTo>
                  <a:close/>
                  <a:moveTo>
                    <a:pt x="55" y="33"/>
                  </a:moveTo>
                  <a:cubicBezTo>
                    <a:pt x="55" y="23"/>
                    <a:pt x="55" y="23"/>
                    <a:pt x="55" y="23"/>
                  </a:cubicBezTo>
                  <a:cubicBezTo>
                    <a:pt x="44" y="23"/>
                    <a:pt x="44" y="23"/>
                    <a:pt x="44" y="23"/>
                  </a:cubicBezTo>
                  <a:cubicBezTo>
                    <a:pt x="44" y="33"/>
                    <a:pt x="44" y="33"/>
                    <a:pt x="44" y="33"/>
                  </a:cubicBezTo>
                  <a:lnTo>
                    <a:pt x="55" y="33"/>
                  </a:lnTo>
                  <a:close/>
                  <a:moveTo>
                    <a:pt x="55" y="47"/>
                  </a:moveTo>
                  <a:cubicBezTo>
                    <a:pt x="55" y="35"/>
                    <a:pt x="55" y="35"/>
                    <a:pt x="55" y="35"/>
                  </a:cubicBezTo>
                  <a:cubicBezTo>
                    <a:pt x="44" y="35"/>
                    <a:pt x="44" y="35"/>
                    <a:pt x="44" y="35"/>
                  </a:cubicBezTo>
                  <a:cubicBezTo>
                    <a:pt x="44" y="47"/>
                    <a:pt x="44" y="47"/>
                    <a:pt x="44" y="47"/>
                  </a:cubicBezTo>
                  <a:lnTo>
                    <a:pt x="55" y="47"/>
                  </a:lnTo>
                  <a:close/>
                  <a:moveTo>
                    <a:pt x="55" y="59"/>
                  </a:moveTo>
                  <a:cubicBezTo>
                    <a:pt x="55" y="49"/>
                    <a:pt x="55" y="49"/>
                    <a:pt x="55" y="49"/>
                  </a:cubicBezTo>
                  <a:cubicBezTo>
                    <a:pt x="44" y="49"/>
                    <a:pt x="44" y="49"/>
                    <a:pt x="44" y="49"/>
                  </a:cubicBezTo>
                  <a:cubicBezTo>
                    <a:pt x="44" y="59"/>
                    <a:pt x="44" y="59"/>
                    <a:pt x="44" y="59"/>
                  </a:cubicBezTo>
                  <a:lnTo>
                    <a:pt x="55" y="59"/>
                  </a:lnTo>
                  <a:close/>
                </a:path>
              </a:pathLst>
            </a:custGeom>
            <a:solidFill>
              <a:schemeClr val="accent3"/>
            </a:solidFill>
            <a:ln w="9525">
              <a:noFill/>
              <a:round/>
              <a:headEnd/>
              <a:tailEnd/>
            </a:ln>
          </p:spPr>
          <p:txBody>
            <a:bodyPr anchor="ctr"/>
            <a:lstStyle/>
            <a:p>
              <a:pPr algn="ctr"/>
              <a:endParaRPr dirty="0">
                <a:latin typeface="+mn-lt"/>
                <a:ea typeface="+mn-ea"/>
                <a:cs typeface="+mn-ea"/>
                <a:sym typeface="+mn-lt"/>
              </a:endParaRPr>
            </a:p>
          </p:txBody>
        </p:sp>
      </p:grpSp>
      <p:sp>
        <p:nvSpPr>
          <p:cNvPr id="26" name="Title 1"/>
          <p:cNvSpPr txBox="1">
            <a:spLocks/>
          </p:cNvSpPr>
          <p:nvPr/>
        </p:nvSpPr>
        <p:spPr>
          <a:xfrm>
            <a:off x="621201" y="195486"/>
            <a:ext cx="2129944" cy="379477"/>
          </a:xfrm>
          <a:prstGeom prst="rect">
            <a:avLst/>
          </a:prstGeom>
        </p:spPr>
        <p:txBody>
          <a:bodyPr lIns="0" rIns="0" anchor="ctr">
            <a:noAutofit/>
          </a:bodyPr>
          <a:lstStyle>
            <a:lvl1pPr algn="ctr" defTabSz="914400" rtl="0" eaLnBrk="1" latinLnBrk="0" hangingPunct="1">
              <a:spcBef>
                <a:spcPct val="0"/>
              </a:spcBef>
              <a:buNone/>
              <a:defRPr sz="3000" b="0" kern="1200">
                <a:solidFill>
                  <a:schemeClr val="accent1"/>
                </a:solidFill>
                <a:latin typeface="U.S. 101" pitchFamily="2" charset="0"/>
                <a:ea typeface="Roboto" pitchFamily="2" charset="0"/>
                <a:cs typeface="Open Sans Light" panose="020B0306030504020204" pitchFamily="34" charset="0"/>
              </a:defRPr>
            </a:lvl1pPr>
          </a:lstStyle>
          <a:p>
            <a:pPr algn="l"/>
            <a:r>
              <a:rPr lang="en-US" altLang="zh-CN" sz="1800" dirty="0">
                <a:solidFill>
                  <a:srgbClr val="3B424B"/>
                </a:solidFill>
                <a:cs typeface="+mn-ea"/>
                <a:sym typeface="+mn-lt"/>
              </a:rPr>
              <a:t>Expected outcomes</a:t>
            </a:r>
            <a:endParaRPr lang="zh-CN" altLang="en-US" sz="1800" dirty="0">
              <a:solidFill>
                <a:srgbClr val="3B424B"/>
              </a:solidFill>
              <a:cs typeface="+mn-ea"/>
              <a:sym typeface="+mn-lt"/>
            </a:endParaRPr>
          </a:p>
        </p:txBody>
      </p:sp>
      <p:grpSp>
        <p:nvGrpSpPr>
          <p:cNvPr id="27" name="组合 26"/>
          <p:cNvGrpSpPr/>
          <p:nvPr/>
        </p:nvGrpSpPr>
        <p:grpSpPr>
          <a:xfrm>
            <a:off x="197509" y="102399"/>
            <a:ext cx="486059" cy="472564"/>
            <a:chOff x="1804405" y="1637642"/>
            <a:chExt cx="2053165" cy="1996160"/>
          </a:xfrm>
        </p:grpSpPr>
        <p:sp>
          <p:nvSpPr>
            <p:cNvPr id="28" name="等腰三角形 27"/>
            <p:cNvSpPr/>
            <p:nvPr/>
          </p:nvSpPr>
          <p:spPr>
            <a:xfrm rot="864939">
              <a:off x="1804405" y="1637642"/>
              <a:ext cx="1799010" cy="1505951"/>
            </a:xfrm>
            <a:prstGeom prst="triangle">
              <a:avLst>
                <a:gd name="adj" fmla="val 27396"/>
              </a:avLst>
            </a:prstGeom>
            <a:solidFill>
              <a:srgbClr val="B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29" name="等腰三角形 28"/>
            <p:cNvSpPr/>
            <p:nvPr/>
          </p:nvSpPr>
          <p:spPr>
            <a:xfrm rot="1953267">
              <a:off x="1813354" y="1922590"/>
              <a:ext cx="2044216" cy="1711212"/>
            </a:xfrm>
            <a:prstGeom prst="triangle">
              <a:avLst>
                <a:gd name="adj" fmla="val 27396"/>
              </a:avLst>
            </a:prstGeom>
            <a:noFill/>
            <a:ln w="19050">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grpSp>
    </p:spTree>
    <p:extLst>
      <p:ext uri="{BB962C8B-B14F-4D97-AF65-F5344CB8AC3E}">
        <p14:creationId xmlns:p14="http://schemas.microsoft.com/office/powerpoint/2010/main" val="3208497410"/>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
      <p:transition spd="slow" advTm="4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0-#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nodeType="afterEffect">
                                  <p:stCondLst>
                                    <p:cond delay="0"/>
                                  </p:stCondLst>
                                  <p:childTnLst>
                                    <p:set>
                                      <p:cBhvr>
                                        <p:cTn id="11" dur="1" fill="hold">
                                          <p:stCondLst>
                                            <p:cond delay="0"/>
                                          </p:stCondLst>
                                        </p:cTn>
                                        <p:tgtEl>
                                          <p:spTgt spid="34"/>
                                        </p:tgtEl>
                                        <p:attrNameLst>
                                          <p:attrName>style.visibility</p:attrName>
                                        </p:attrNameLst>
                                      </p:cBhvr>
                                      <p:to>
                                        <p:strVal val="visible"/>
                                      </p:to>
                                    </p:set>
                                    <p:anim calcmode="lin" valueType="num">
                                      <p:cBhvr additive="base">
                                        <p:cTn id="12" dur="500" fill="hold"/>
                                        <p:tgtEl>
                                          <p:spTgt spid="34"/>
                                        </p:tgtEl>
                                        <p:attrNameLst>
                                          <p:attrName>ppt_x</p:attrName>
                                        </p:attrNameLst>
                                      </p:cBhvr>
                                      <p:tavLst>
                                        <p:tav tm="0">
                                          <p:val>
                                            <p:strVal val="0-#ppt_w/2"/>
                                          </p:val>
                                        </p:tav>
                                        <p:tav tm="100000">
                                          <p:val>
                                            <p:strVal val="#ppt_x"/>
                                          </p:val>
                                        </p:tav>
                                      </p:tavLst>
                                    </p:anim>
                                    <p:anim calcmode="lin" valueType="num">
                                      <p:cBhvr additive="base">
                                        <p:cTn id="13" dur="500" fill="hold"/>
                                        <p:tgtEl>
                                          <p:spTgt spid="34"/>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nodeType="afterEffect">
                                  <p:stCondLst>
                                    <p:cond delay="0"/>
                                  </p:stCondLst>
                                  <p:childTnLst>
                                    <p:set>
                                      <p:cBhvr>
                                        <p:cTn id="16" dur="1" fill="hold">
                                          <p:stCondLst>
                                            <p:cond delay="0"/>
                                          </p:stCondLst>
                                        </p:cTn>
                                        <p:tgtEl>
                                          <p:spTgt spid="33"/>
                                        </p:tgtEl>
                                        <p:attrNameLst>
                                          <p:attrName>style.visibility</p:attrName>
                                        </p:attrNameLst>
                                      </p:cBhvr>
                                      <p:to>
                                        <p:strVal val="visible"/>
                                      </p:to>
                                    </p:set>
                                    <p:anim calcmode="lin" valueType="num">
                                      <p:cBhvr additive="base">
                                        <p:cTn id="17" dur="500" fill="hold"/>
                                        <p:tgtEl>
                                          <p:spTgt spid="33"/>
                                        </p:tgtEl>
                                        <p:attrNameLst>
                                          <p:attrName>ppt_x</p:attrName>
                                        </p:attrNameLst>
                                      </p:cBhvr>
                                      <p:tavLst>
                                        <p:tav tm="0">
                                          <p:val>
                                            <p:strVal val="0-#ppt_w/2"/>
                                          </p:val>
                                        </p:tav>
                                        <p:tav tm="100000">
                                          <p:val>
                                            <p:strVal val="#ppt_x"/>
                                          </p:val>
                                        </p:tav>
                                      </p:tavLst>
                                    </p:anim>
                                    <p:anim calcmode="lin" valueType="num">
                                      <p:cBhvr additive="base">
                                        <p:cTn id="18" dur="500" fill="hold"/>
                                        <p:tgtEl>
                                          <p:spTgt spid="33"/>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nodeType="afterEffect">
                                  <p:stCondLst>
                                    <p:cond delay="0"/>
                                  </p:stCondLst>
                                  <p:childTnLst>
                                    <p:set>
                                      <p:cBhvr>
                                        <p:cTn id="21" dur="1" fill="hold">
                                          <p:stCondLst>
                                            <p:cond delay="0"/>
                                          </p:stCondLst>
                                        </p:cTn>
                                        <p:tgtEl>
                                          <p:spTgt spid="2"/>
                                        </p:tgtEl>
                                        <p:attrNameLst>
                                          <p:attrName>style.visibility</p:attrName>
                                        </p:attrNameLst>
                                      </p:cBhvr>
                                      <p:to>
                                        <p:strVal val="visible"/>
                                      </p:to>
                                    </p:set>
                                    <p:anim calcmode="lin" valueType="num">
                                      <p:cBhvr additive="base">
                                        <p:cTn id="22" dur="500" fill="hold"/>
                                        <p:tgtEl>
                                          <p:spTgt spid="2"/>
                                        </p:tgtEl>
                                        <p:attrNameLst>
                                          <p:attrName>ppt_x</p:attrName>
                                        </p:attrNameLst>
                                      </p:cBhvr>
                                      <p:tavLst>
                                        <p:tav tm="0">
                                          <p:val>
                                            <p:strVal val="0-#ppt_w/2"/>
                                          </p:val>
                                        </p:tav>
                                        <p:tav tm="100000">
                                          <p:val>
                                            <p:strVal val="#ppt_x"/>
                                          </p:val>
                                        </p:tav>
                                      </p:tavLst>
                                    </p:anim>
                                    <p:anim calcmode="lin" valueType="num">
                                      <p:cBhvr additive="base">
                                        <p:cTn id="23"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矩形 9">
            <a:extLst>
              <a:ext uri="{FF2B5EF4-FFF2-40B4-BE49-F238E27FC236}">
                <a16:creationId xmlns:a16="http://schemas.microsoft.com/office/drawing/2014/main" id="{1C1C31F4-FA23-4A0B-B1F7-74D3EAE7DB1E}"/>
              </a:ext>
            </a:extLst>
          </p:cNvPr>
          <p:cNvSpPr/>
          <p:nvPr/>
        </p:nvSpPr>
        <p:spPr>
          <a:xfrm>
            <a:off x="1769509" y="1154728"/>
            <a:ext cx="5682811" cy="2527300"/>
          </a:xfrm>
          <a:prstGeom prst="rect">
            <a:avLst/>
          </a:prstGeom>
          <a:noFill/>
          <a:ln w="57150">
            <a:solidFill>
              <a:srgbClr val="66666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zh-CN" altLang="en-US" dirty="0">
              <a:cs typeface="+mn-ea"/>
              <a:sym typeface="+mn-lt"/>
            </a:endParaRPr>
          </a:p>
        </p:txBody>
      </p:sp>
      <p:sp>
        <p:nvSpPr>
          <p:cNvPr id="11" name="文本框 10">
            <a:extLst>
              <a:ext uri="{FF2B5EF4-FFF2-40B4-BE49-F238E27FC236}">
                <a16:creationId xmlns:a16="http://schemas.microsoft.com/office/drawing/2014/main" id="{BE16E5C6-D702-4658-85A8-BA58338CE68C}"/>
              </a:ext>
            </a:extLst>
          </p:cNvPr>
          <p:cNvSpPr txBox="1"/>
          <p:nvPr/>
        </p:nvSpPr>
        <p:spPr>
          <a:xfrm>
            <a:off x="1791569" y="1693041"/>
            <a:ext cx="5682811" cy="830997"/>
          </a:xfrm>
          <a:prstGeom prst="rect">
            <a:avLst/>
          </a:prstGeom>
          <a:noFill/>
        </p:spPr>
        <p:txBody>
          <a:bodyPr wrap="square" rtlCol="0">
            <a:spAutoFit/>
          </a:bodyPr>
          <a:lstStyle/>
          <a:p>
            <a:r>
              <a:rPr lang="en-US" altLang="zh-CN" sz="4800" dirty="0">
                <a:solidFill>
                  <a:srgbClr val="666666"/>
                </a:solidFill>
                <a:latin typeface="+mn-lt"/>
                <a:ea typeface="+mn-ea"/>
                <a:cs typeface="+mn-ea"/>
                <a:sym typeface="+mn-lt"/>
              </a:rPr>
              <a:t>Thanks for watching</a:t>
            </a:r>
            <a:endParaRPr lang="zh-CN" altLang="en-US" sz="4800" dirty="0">
              <a:solidFill>
                <a:srgbClr val="666666"/>
              </a:solidFill>
              <a:latin typeface="+mn-lt"/>
              <a:ea typeface="+mn-ea"/>
              <a:cs typeface="+mn-ea"/>
              <a:sym typeface="+mn-lt"/>
            </a:endParaRPr>
          </a:p>
        </p:txBody>
      </p:sp>
      <p:grpSp>
        <p:nvGrpSpPr>
          <p:cNvPr id="13" name="组合 12"/>
          <p:cNvGrpSpPr/>
          <p:nvPr/>
        </p:nvGrpSpPr>
        <p:grpSpPr>
          <a:xfrm>
            <a:off x="3995936" y="3529452"/>
            <a:ext cx="1204332" cy="879928"/>
            <a:chOff x="4047664" y="3529452"/>
            <a:chExt cx="1204332" cy="879928"/>
          </a:xfrm>
        </p:grpSpPr>
        <p:sp>
          <p:nvSpPr>
            <p:cNvPr id="14" name="流程图: 过程 13">
              <a:extLst>
                <a:ext uri="{FF2B5EF4-FFF2-40B4-BE49-F238E27FC236}">
                  <a16:creationId xmlns:a16="http://schemas.microsoft.com/office/drawing/2014/main" id="{19D847F8-D4F9-4A91-9EC8-C600EE23B87A}"/>
                </a:ext>
              </a:extLst>
            </p:cNvPr>
            <p:cNvSpPr/>
            <p:nvPr/>
          </p:nvSpPr>
          <p:spPr>
            <a:xfrm>
              <a:off x="4047664" y="3529452"/>
              <a:ext cx="1204332" cy="338982"/>
            </a:xfrm>
            <a:prstGeom prst="flowChartProcess">
              <a:avLst/>
            </a:prstGeom>
            <a:solidFill>
              <a:srgbClr val="4B4B4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zh-CN" altLang="en-US" dirty="0">
                <a:solidFill>
                  <a:schemeClr val="bg1"/>
                </a:solidFill>
                <a:cs typeface="+mn-ea"/>
                <a:sym typeface="+mn-lt"/>
              </a:endParaRPr>
            </a:p>
          </p:txBody>
        </p:sp>
        <p:pic>
          <p:nvPicPr>
            <p:cNvPr id="15" name="Picture 15">
              <a:extLst>
                <a:ext uri="{FF2B5EF4-FFF2-40B4-BE49-F238E27FC236}">
                  <a16:creationId xmlns:a16="http://schemas.microsoft.com/office/drawing/2014/main" id="{BB5E668A-AA76-4394-861E-47388F5F7EB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5400000" flipH="1">
              <a:off x="4379860" y="3572169"/>
              <a:ext cx="540946" cy="1133476"/>
            </a:xfrm>
            <a:prstGeom prst="rect">
              <a:avLst/>
            </a:prstGeom>
          </p:spPr>
        </p:pic>
      </p:grpSp>
      <p:pic>
        <p:nvPicPr>
          <p:cNvPr id="17" name="图片 1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9276" y="-308570"/>
            <a:ext cx="5132554" cy="4834220"/>
          </a:xfrm>
          <a:prstGeom prst="rect">
            <a:avLst/>
          </a:prstGeom>
        </p:spPr>
      </p:pic>
      <p:pic>
        <p:nvPicPr>
          <p:cNvPr id="18" name="图片 1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0800000" flipH="1" flipV="1">
            <a:off x="6642446" y="1059582"/>
            <a:ext cx="5139025" cy="4834220"/>
          </a:xfrm>
          <a:prstGeom prst="rect">
            <a:avLst/>
          </a:prstGeom>
        </p:spPr>
      </p:pic>
      <p:sp>
        <p:nvSpPr>
          <p:cNvPr id="2" name="文本框 1">
            <a:extLst>
              <a:ext uri="{FF2B5EF4-FFF2-40B4-BE49-F238E27FC236}">
                <a16:creationId xmlns:a16="http://schemas.microsoft.com/office/drawing/2014/main" id="{1DA43416-780F-4413-BCF9-E9BC3A83AA05}"/>
              </a:ext>
            </a:extLst>
          </p:cNvPr>
          <p:cNvSpPr txBox="1"/>
          <p:nvPr/>
        </p:nvSpPr>
        <p:spPr>
          <a:xfrm>
            <a:off x="4219202" y="3583169"/>
            <a:ext cx="1368152" cy="246221"/>
          </a:xfrm>
          <a:prstGeom prst="rect">
            <a:avLst/>
          </a:prstGeom>
          <a:noFill/>
        </p:spPr>
        <p:txBody>
          <a:bodyPr wrap="square" lIns="0" tIns="0" rIns="0" bIns="0" rtlCol="0">
            <a:spAutoFit/>
          </a:bodyPr>
          <a:lstStyle/>
          <a:p>
            <a:r>
              <a:rPr lang="en-US" altLang="zh-CN" sz="1600" b="1" dirty="0">
                <a:solidFill>
                  <a:schemeClr val="accent6"/>
                </a:solidFill>
                <a:latin typeface="微软雅黑" pitchFamily="34" charset="-122"/>
                <a:ea typeface="微软雅黑" pitchFamily="34" charset="-122"/>
              </a:rPr>
              <a:t>Geng Li</a:t>
            </a:r>
            <a:endParaRPr lang="zh-CN" altLang="en-US" sz="1600" b="1" dirty="0">
              <a:solidFill>
                <a:schemeClr val="accent6"/>
              </a:solidFill>
              <a:latin typeface="微软雅黑" pitchFamily="34" charset="-122"/>
              <a:ea typeface="微软雅黑" pitchFamily="34" charset="-122"/>
            </a:endParaRPr>
          </a:p>
        </p:txBody>
      </p:sp>
    </p:spTree>
    <p:extLst>
      <p:ext uri="{BB962C8B-B14F-4D97-AF65-F5344CB8AC3E}">
        <p14:creationId xmlns:p14="http://schemas.microsoft.com/office/powerpoint/2010/main" val="3775209657"/>
      </p:ext>
    </p:extLst>
  </p:cSld>
  <p:clrMapOvr>
    <a:masterClrMapping/>
  </p:clrMapOvr>
  <mc:AlternateContent xmlns:mc="http://schemas.openxmlformats.org/markup-compatibility/2006" xmlns:p14="http://schemas.microsoft.com/office/powerpoint/2010/main">
    <mc:Choice Requires="p14">
      <p:transition spd="slow" p14:dur="1500" advTm="4000">
        <p:fade/>
      </p:transition>
    </mc:Choice>
    <mc:Fallback xmlns:a16="http://schemas.microsoft.com/office/drawing/2014/main" xmlns:a14="http://schemas.microsoft.com/office/drawing/2010/main" xmlns="">
      <p:transition spd="slow" advTm="4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Effect transition="in" filter="fade">
                                      <p:cBhvr>
                                        <p:cTn id="9" dur="500"/>
                                        <p:tgtEl>
                                          <p:spTgt spid="10"/>
                                        </p:tgtEl>
                                      </p:cBhvr>
                                    </p:animEffect>
                                  </p:childTnLst>
                                </p:cTn>
                              </p:par>
                            </p:childTnLst>
                          </p:cTn>
                        </p:par>
                        <p:par>
                          <p:cTn id="10" fill="hold">
                            <p:stCondLst>
                              <p:cond delay="500"/>
                            </p:stCondLst>
                            <p:childTnLst>
                              <p:par>
                                <p:cTn id="11" presetID="56" presetClass="entr" presetSubtype="0" fill="hold" grpId="0" nodeType="afterEffect">
                                  <p:stCondLst>
                                    <p:cond delay="0"/>
                                  </p:stCondLst>
                                  <p:iterate type="lt">
                                    <p:tmPct val="10000"/>
                                  </p:iterate>
                                  <p:childTnLst>
                                    <p:set>
                                      <p:cBhvr>
                                        <p:cTn id="12" dur="1" fill="hold">
                                          <p:stCondLst>
                                            <p:cond delay="0"/>
                                          </p:stCondLst>
                                        </p:cTn>
                                        <p:tgtEl>
                                          <p:spTgt spid="11"/>
                                        </p:tgtEl>
                                        <p:attrNameLst>
                                          <p:attrName>style.visibility</p:attrName>
                                        </p:attrNameLst>
                                      </p:cBhvr>
                                      <p:to>
                                        <p:strVal val="visible"/>
                                      </p:to>
                                    </p:set>
                                    <p:anim by="(-#ppt_w*2)" calcmode="lin" valueType="num">
                                      <p:cBhvr rctx="PPT">
                                        <p:cTn id="13" dur="1000" autoRev="1" fill="hold">
                                          <p:stCondLst>
                                            <p:cond delay="0"/>
                                          </p:stCondLst>
                                        </p:cTn>
                                        <p:tgtEl>
                                          <p:spTgt spid="11"/>
                                        </p:tgtEl>
                                        <p:attrNameLst>
                                          <p:attrName>ppt_w</p:attrName>
                                        </p:attrNameLst>
                                      </p:cBhvr>
                                    </p:anim>
                                    <p:anim by="(#ppt_w*0.50)" calcmode="lin" valueType="num">
                                      <p:cBhvr>
                                        <p:cTn id="14" dur="1000" decel="50000" autoRev="1" fill="hold">
                                          <p:stCondLst>
                                            <p:cond delay="0"/>
                                          </p:stCondLst>
                                        </p:cTn>
                                        <p:tgtEl>
                                          <p:spTgt spid="11"/>
                                        </p:tgtEl>
                                        <p:attrNameLst>
                                          <p:attrName>ppt_x</p:attrName>
                                        </p:attrNameLst>
                                      </p:cBhvr>
                                    </p:anim>
                                    <p:anim from="(-#ppt_h/2)" to="(#ppt_y)" calcmode="lin" valueType="num">
                                      <p:cBhvr>
                                        <p:cTn id="15" dur="2000" fill="hold">
                                          <p:stCondLst>
                                            <p:cond delay="0"/>
                                          </p:stCondLst>
                                        </p:cTn>
                                        <p:tgtEl>
                                          <p:spTgt spid="11"/>
                                        </p:tgtEl>
                                        <p:attrNameLst>
                                          <p:attrName>ppt_y</p:attrName>
                                        </p:attrNameLst>
                                      </p:cBhvr>
                                    </p:anim>
                                    <p:animRot by="21600000">
                                      <p:cBhvr>
                                        <p:cTn id="16" dur="2000" fill="hold">
                                          <p:stCondLst>
                                            <p:cond delay="0"/>
                                          </p:stCondLst>
                                        </p:cTn>
                                        <p:tgtEl>
                                          <p:spTgt spid="11"/>
                                        </p:tgtEl>
                                        <p:attrNameLst>
                                          <p:attrName>r</p:attrName>
                                        </p:attrNameLst>
                                      </p:cBhvr>
                                    </p:animRot>
                                  </p:childTnLst>
                                </p:cTn>
                              </p:par>
                            </p:childTnLst>
                          </p:cTn>
                        </p:par>
                        <p:par>
                          <p:cTn id="17" fill="hold">
                            <p:stCondLst>
                              <p:cond delay="5700"/>
                            </p:stCondLst>
                            <p:childTnLst>
                              <p:par>
                                <p:cTn id="18" presetID="42" presetClass="entr" presetSubtype="0" fill="hold" nodeType="after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1000"/>
                                        <p:tgtEl>
                                          <p:spTgt spid="13"/>
                                        </p:tgtEl>
                                      </p:cBhvr>
                                    </p:animEffect>
                                    <p:anim calcmode="lin" valueType="num">
                                      <p:cBhvr>
                                        <p:cTn id="21" dur="1000" fill="hold"/>
                                        <p:tgtEl>
                                          <p:spTgt spid="13"/>
                                        </p:tgtEl>
                                        <p:attrNameLst>
                                          <p:attrName>ppt_x</p:attrName>
                                        </p:attrNameLst>
                                      </p:cBhvr>
                                      <p:tavLst>
                                        <p:tav tm="0">
                                          <p:val>
                                            <p:strVal val="#ppt_x"/>
                                          </p:val>
                                        </p:tav>
                                        <p:tav tm="100000">
                                          <p:val>
                                            <p:strVal val="#ppt_x"/>
                                          </p:val>
                                        </p:tav>
                                      </p:tavLst>
                                    </p:anim>
                                    <p:anim calcmode="lin" valueType="num">
                                      <p:cBhvr>
                                        <p:cTn id="2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wipe(up)">
                                      <p:cBhvr>
                                        <p:cTn id="27" dur="750"/>
                                        <p:tgtEl>
                                          <p:spTgt spid="17"/>
                                        </p:tgtEl>
                                      </p:cBhvr>
                                    </p:animEffect>
                                  </p:childTnLst>
                                </p:cTn>
                              </p:par>
                              <p:par>
                                <p:cTn id="28" presetID="22" presetClass="entr" presetSubtype="2" fill="hold" nodeType="withEffect">
                                  <p:stCondLst>
                                    <p:cond delay="0"/>
                                  </p:stCondLst>
                                  <p:childTnLst>
                                    <p:set>
                                      <p:cBhvr>
                                        <p:cTn id="29" dur="1" fill="hold">
                                          <p:stCondLst>
                                            <p:cond delay="0"/>
                                          </p:stCondLst>
                                        </p:cTn>
                                        <p:tgtEl>
                                          <p:spTgt spid="18"/>
                                        </p:tgtEl>
                                        <p:attrNameLst>
                                          <p:attrName>style.visibility</p:attrName>
                                        </p:attrNameLst>
                                      </p:cBhvr>
                                      <p:to>
                                        <p:strVal val="visible"/>
                                      </p:to>
                                    </p:set>
                                    <p:animEffect transition="in" filter="wipe(right)">
                                      <p:cBhvr>
                                        <p:cTn id="30" dur="75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p:bldLst>
  </p:timing>
</p:sld>
</file>

<file path=ppt/tags/tag1.xml><?xml version="1.0" encoding="utf-8"?>
<p:tagLst xmlns:a="http://schemas.openxmlformats.org/drawingml/2006/main" xmlns:r="http://schemas.openxmlformats.org/officeDocument/2006/relationships" xmlns:p="http://schemas.openxmlformats.org/presentationml/2006/main">
  <p:tag name="ISPRING_RESOURCE_PATHS_HASH_2" val="9bf32b21c57e606988ab10ec694d2e32676a8b"/>
  <p:tag name="ISPRING_PRESENTATION_TITLE" val="PowerPoint 演示文稿"/>
</p:tagLst>
</file>

<file path=ppt/theme/_rels/theme1.xml.rels><?xml version="1.0" encoding="UTF-8" standalone="yes"?>
<Relationships xmlns="http://schemas.openxmlformats.org/package/2006/relationships"><Relationship Id="rId1" Type="http://schemas.openxmlformats.org/officeDocument/2006/relationships/image" Target="../media/image1.jpg"/></Relationships>
</file>

<file path=ppt/theme/theme1.xml><?xml version="1.0" encoding="utf-8"?>
<a:theme xmlns:a="http://schemas.openxmlformats.org/drawingml/2006/main" name="第一PPT，www.1ppt.com​">
  <a:themeElements>
    <a:clrScheme name="自定义 2">
      <a:dk1>
        <a:srgbClr val="000000"/>
      </a:dk1>
      <a:lt1>
        <a:srgbClr val="FFFFFF"/>
      </a:lt1>
      <a:dk2>
        <a:srgbClr val="FFFFFF"/>
      </a:dk2>
      <a:lt2>
        <a:srgbClr val="FFFFFF"/>
      </a:lt2>
      <a:accent1>
        <a:srgbClr val="4B4B4B"/>
      </a:accent1>
      <a:accent2>
        <a:srgbClr val="A9A9A9"/>
      </a:accent2>
      <a:accent3>
        <a:srgbClr val="4B4B4B"/>
      </a:accent3>
      <a:accent4>
        <a:srgbClr val="A9A9A9"/>
      </a:accent4>
      <a:accent5>
        <a:srgbClr val="4B4B4B"/>
      </a:accent5>
      <a:accent6>
        <a:srgbClr val="A9A9A9"/>
      </a:accent6>
      <a:hlink>
        <a:srgbClr val="5F5D56"/>
      </a:hlink>
      <a:folHlink>
        <a:srgbClr val="2E3D54"/>
      </a:folHlink>
    </a:clrScheme>
    <a:fontScheme name="opuxnikf">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a:blip xmlns:r="http://schemas.openxmlformats.org/officeDocument/2006/relationships" r:embed="rId1"/>
          <a:stretch>
            <a:fillRect/>
          </a:stretch>
        </a:blipFill>
        <a:ln>
          <a:noFill/>
        </a:ln>
      </a:spPr>
      <a:bodyPr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none" lIns="0" tIns="0" rIns="0" bIns="0" rtlCol="0">
        <a:spAutoFit/>
      </a:bodyPr>
      <a:lstStyle>
        <a:defPPr>
          <a:defRPr sz="1600" b="1" dirty="0" smtClean="0">
            <a:solidFill>
              <a:schemeClr val="accent6"/>
            </a:solidFill>
            <a:latin typeface="微软雅黑" pitchFamily="34" charset="-122"/>
            <a:ea typeface="微软雅黑" pitchFamily="34" charset="-122"/>
          </a:defRPr>
        </a:defPPr>
      </a:lstStyle>
    </a:txDef>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自定义 2">
    <a:dk1>
      <a:srgbClr val="000000"/>
    </a:dk1>
    <a:lt1>
      <a:srgbClr val="FFFFFF"/>
    </a:lt1>
    <a:dk2>
      <a:srgbClr val="FFFFFF"/>
    </a:dk2>
    <a:lt2>
      <a:srgbClr val="FFFFFF"/>
    </a:lt2>
    <a:accent1>
      <a:srgbClr val="4B4B4B"/>
    </a:accent1>
    <a:accent2>
      <a:srgbClr val="A9A9A9"/>
    </a:accent2>
    <a:accent3>
      <a:srgbClr val="4B4B4B"/>
    </a:accent3>
    <a:accent4>
      <a:srgbClr val="A9A9A9"/>
    </a:accent4>
    <a:accent5>
      <a:srgbClr val="4B4B4B"/>
    </a:accent5>
    <a:accent6>
      <a:srgbClr val="A9A9A9"/>
    </a:accent6>
    <a:hlink>
      <a:srgbClr val="5F5D56"/>
    </a:hlink>
    <a:folHlink>
      <a:srgbClr val="2E3D54"/>
    </a:folHlink>
  </a:clrScheme>
</a:themeOverride>
</file>

<file path=ppt/theme/themeOverride2.xml><?xml version="1.0" encoding="utf-8"?>
<a:themeOverride xmlns:a="http://schemas.openxmlformats.org/drawingml/2006/main">
  <a:clrScheme name="自定义 2">
    <a:dk1>
      <a:srgbClr val="000000"/>
    </a:dk1>
    <a:lt1>
      <a:srgbClr val="FFFFFF"/>
    </a:lt1>
    <a:dk2>
      <a:srgbClr val="FFFFFF"/>
    </a:dk2>
    <a:lt2>
      <a:srgbClr val="FFFFFF"/>
    </a:lt2>
    <a:accent1>
      <a:srgbClr val="4B4B4B"/>
    </a:accent1>
    <a:accent2>
      <a:srgbClr val="A9A9A9"/>
    </a:accent2>
    <a:accent3>
      <a:srgbClr val="4B4B4B"/>
    </a:accent3>
    <a:accent4>
      <a:srgbClr val="A9A9A9"/>
    </a:accent4>
    <a:accent5>
      <a:srgbClr val="4B4B4B"/>
    </a:accent5>
    <a:accent6>
      <a:srgbClr val="A9A9A9"/>
    </a:accent6>
    <a:hlink>
      <a:srgbClr val="5F5D56"/>
    </a:hlink>
    <a:folHlink>
      <a:srgbClr val="2E3D54"/>
    </a:folHlink>
  </a:clrScheme>
</a:themeOverride>
</file>

<file path=ppt/theme/themeOverride3.xml><?xml version="1.0" encoding="utf-8"?>
<a:themeOverride xmlns:a="http://schemas.openxmlformats.org/drawingml/2006/main">
  <a:clrScheme name="自定义 2">
    <a:dk1>
      <a:srgbClr val="000000"/>
    </a:dk1>
    <a:lt1>
      <a:srgbClr val="FFFFFF"/>
    </a:lt1>
    <a:dk2>
      <a:srgbClr val="FFFFFF"/>
    </a:dk2>
    <a:lt2>
      <a:srgbClr val="FFFFFF"/>
    </a:lt2>
    <a:accent1>
      <a:srgbClr val="4B4B4B"/>
    </a:accent1>
    <a:accent2>
      <a:srgbClr val="A9A9A9"/>
    </a:accent2>
    <a:accent3>
      <a:srgbClr val="4B4B4B"/>
    </a:accent3>
    <a:accent4>
      <a:srgbClr val="A9A9A9"/>
    </a:accent4>
    <a:accent5>
      <a:srgbClr val="4B4B4B"/>
    </a:accent5>
    <a:accent6>
      <a:srgbClr val="A9A9A9"/>
    </a:accent6>
    <a:hlink>
      <a:srgbClr val="5F5D56"/>
    </a:hlink>
    <a:folHlink>
      <a:srgbClr val="2E3D54"/>
    </a:folHlink>
  </a:clrScheme>
</a:themeOverride>
</file>

<file path=ppt/theme/themeOverride4.xml><?xml version="1.0" encoding="utf-8"?>
<a:themeOverride xmlns:a="http://schemas.openxmlformats.org/drawingml/2006/main">
  <a:clrScheme name="自定义 2">
    <a:dk1>
      <a:srgbClr val="000000"/>
    </a:dk1>
    <a:lt1>
      <a:srgbClr val="FFFFFF"/>
    </a:lt1>
    <a:dk2>
      <a:srgbClr val="FFFFFF"/>
    </a:dk2>
    <a:lt2>
      <a:srgbClr val="FFFFFF"/>
    </a:lt2>
    <a:accent1>
      <a:srgbClr val="4B4B4B"/>
    </a:accent1>
    <a:accent2>
      <a:srgbClr val="A9A9A9"/>
    </a:accent2>
    <a:accent3>
      <a:srgbClr val="4B4B4B"/>
    </a:accent3>
    <a:accent4>
      <a:srgbClr val="A9A9A9"/>
    </a:accent4>
    <a:accent5>
      <a:srgbClr val="4B4B4B"/>
    </a:accent5>
    <a:accent6>
      <a:srgbClr val="A9A9A9"/>
    </a:accent6>
    <a:hlink>
      <a:srgbClr val="5F5D56"/>
    </a:hlink>
    <a:folHlink>
      <a:srgbClr val="2E3D54"/>
    </a:folHlink>
  </a:clrScheme>
</a:themeOverride>
</file>

<file path=ppt/theme/themeOverride5.xml><?xml version="1.0" encoding="utf-8"?>
<a:themeOverride xmlns:a="http://schemas.openxmlformats.org/drawingml/2006/main">
  <a:clrScheme name="自定义 2">
    <a:dk1>
      <a:srgbClr val="000000"/>
    </a:dk1>
    <a:lt1>
      <a:srgbClr val="FFFFFF"/>
    </a:lt1>
    <a:dk2>
      <a:srgbClr val="FFFFFF"/>
    </a:dk2>
    <a:lt2>
      <a:srgbClr val="FFFFFF"/>
    </a:lt2>
    <a:accent1>
      <a:srgbClr val="4B4B4B"/>
    </a:accent1>
    <a:accent2>
      <a:srgbClr val="A9A9A9"/>
    </a:accent2>
    <a:accent3>
      <a:srgbClr val="4B4B4B"/>
    </a:accent3>
    <a:accent4>
      <a:srgbClr val="A9A9A9"/>
    </a:accent4>
    <a:accent5>
      <a:srgbClr val="4B4B4B"/>
    </a:accent5>
    <a:accent6>
      <a:srgbClr val="A9A9A9"/>
    </a:accent6>
    <a:hlink>
      <a:srgbClr val="5F5D56"/>
    </a:hlink>
    <a:folHlink>
      <a:srgbClr val="2E3D54"/>
    </a:folHlink>
  </a:clrScheme>
</a:themeOverride>
</file>

<file path=ppt/theme/themeOverride6.xml><?xml version="1.0" encoding="utf-8"?>
<a:themeOverride xmlns:a="http://schemas.openxmlformats.org/drawingml/2006/main">
  <a:clrScheme name="自定义 2">
    <a:dk1>
      <a:srgbClr val="000000"/>
    </a:dk1>
    <a:lt1>
      <a:srgbClr val="FFFFFF"/>
    </a:lt1>
    <a:dk2>
      <a:srgbClr val="FFFFFF"/>
    </a:dk2>
    <a:lt2>
      <a:srgbClr val="FFFFFF"/>
    </a:lt2>
    <a:accent1>
      <a:srgbClr val="4B4B4B"/>
    </a:accent1>
    <a:accent2>
      <a:srgbClr val="A9A9A9"/>
    </a:accent2>
    <a:accent3>
      <a:srgbClr val="4B4B4B"/>
    </a:accent3>
    <a:accent4>
      <a:srgbClr val="A9A9A9"/>
    </a:accent4>
    <a:accent5>
      <a:srgbClr val="4B4B4B"/>
    </a:accent5>
    <a:accent6>
      <a:srgbClr val="A9A9A9"/>
    </a:accent6>
    <a:hlink>
      <a:srgbClr val="5F5D56"/>
    </a:hlink>
    <a:folHlink>
      <a:srgbClr val="2E3D54"/>
    </a:folHlink>
  </a:clrScheme>
</a:themeOverride>
</file>

<file path=ppt/theme/themeOverride7.xml><?xml version="1.0" encoding="utf-8"?>
<a:themeOverride xmlns:a="http://schemas.openxmlformats.org/drawingml/2006/main">
  <a:clrScheme name="自定义 2">
    <a:dk1>
      <a:srgbClr val="000000"/>
    </a:dk1>
    <a:lt1>
      <a:srgbClr val="FFFFFF"/>
    </a:lt1>
    <a:dk2>
      <a:srgbClr val="FFFFFF"/>
    </a:dk2>
    <a:lt2>
      <a:srgbClr val="FFFFFF"/>
    </a:lt2>
    <a:accent1>
      <a:srgbClr val="4B4B4B"/>
    </a:accent1>
    <a:accent2>
      <a:srgbClr val="A9A9A9"/>
    </a:accent2>
    <a:accent3>
      <a:srgbClr val="4B4B4B"/>
    </a:accent3>
    <a:accent4>
      <a:srgbClr val="A9A9A9"/>
    </a:accent4>
    <a:accent5>
      <a:srgbClr val="4B4B4B"/>
    </a:accent5>
    <a:accent6>
      <a:srgbClr val="A9A9A9"/>
    </a:accent6>
    <a:hlink>
      <a:srgbClr val="5F5D56"/>
    </a:hlink>
    <a:folHlink>
      <a:srgbClr val="2E3D54"/>
    </a:folHlink>
  </a:clrScheme>
</a:themeOverride>
</file>

<file path=ppt/theme/themeOverride8.xml><?xml version="1.0" encoding="utf-8"?>
<a:themeOverride xmlns:a="http://schemas.openxmlformats.org/drawingml/2006/main">
  <a:clrScheme name="自定义 2">
    <a:dk1>
      <a:srgbClr val="000000"/>
    </a:dk1>
    <a:lt1>
      <a:srgbClr val="FFFFFF"/>
    </a:lt1>
    <a:dk2>
      <a:srgbClr val="FFFFFF"/>
    </a:dk2>
    <a:lt2>
      <a:srgbClr val="FFFFFF"/>
    </a:lt2>
    <a:accent1>
      <a:srgbClr val="4B4B4B"/>
    </a:accent1>
    <a:accent2>
      <a:srgbClr val="A9A9A9"/>
    </a:accent2>
    <a:accent3>
      <a:srgbClr val="4B4B4B"/>
    </a:accent3>
    <a:accent4>
      <a:srgbClr val="A9A9A9"/>
    </a:accent4>
    <a:accent5>
      <a:srgbClr val="4B4B4B"/>
    </a:accent5>
    <a:accent6>
      <a:srgbClr val="A9A9A9"/>
    </a:accent6>
    <a:hlink>
      <a:srgbClr val="5F5D56"/>
    </a:hlink>
    <a:folHlink>
      <a:srgbClr val="2E3D54"/>
    </a:folHlink>
  </a:clrScheme>
</a:themeOverride>
</file>

<file path=ppt/theme/themeOverride9.xml><?xml version="1.0" encoding="utf-8"?>
<a:themeOverride xmlns:a="http://schemas.openxmlformats.org/drawingml/2006/main">
  <a:clrScheme name="自定义 2">
    <a:dk1>
      <a:srgbClr val="000000"/>
    </a:dk1>
    <a:lt1>
      <a:srgbClr val="FFFFFF"/>
    </a:lt1>
    <a:dk2>
      <a:srgbClr val="FFFFFF"/>
    </a:dk2>
    <a:lt2>
      <a:srgbClr val="FFFFFF"/>
    </a:lt2>
    <a:accent1>
      <a:srgbClr val="4B4B4B"/>
    </a:accent1>
    <a:accent2>
      <a:srgbClr val="A9A9A9"/>
    </a:accent2>
    <a:accent3>
      <a:srgbClr val="4B4B4B"/>
    </a:accent3>
    <a:accent4>
      <a:srgbClr val="A9A9A9"/>
    </a:accent4>
    <a:accent5>
      <a:srgbClr val="4B4B4B"/>
    </a:accent5>
    <a:accent6>
      <a:srgbClr val="A9A9A9"/>
    </a:accent6>
    <a:hlink>
      <a:srgbClr val="5F5D56"/>
    </a:hlink>
    <a:folHlink>
      <a:srgbClr val="2E3D54"/>
    </a:folHlink>
  </a:clrScheme>
</a:themeOverride>
</file>

<file path=ppt/theme/themeOverride10.xml><?xml version="1.0" encoding="utf-8"?>
<a:themeOverride xmlns:a="http://schemas.openxmlformats.org/drawingml/2006/main">
  <a:clrScheme name="自定义 2">
    <a:dk1>
      <a:srgbClr val="000000"/>
    </a:dk1>
    <a:lt1>
      <a:srgbClr val="FFFFFF"/>
    </a:lt1>
    <a:dk2>
      <a:srgbClr val="FFFFFF"/>
    </a:dk2>
    <a:lt2>
      <a:srgbClr val="FFFFFF"/>
    </a:lt2>
    <a:accent1>
      <a:srgbClr val="4B4B4B"/>
    </a:accent1>
    <a:accent2>
      <a:srgbClr val="A9A9A9"/>
    </a:accent2>
    <a:accent3>
      <a:srgbClr val="4B4B4B"/>
    </a:accent3>
    <a:accent4>
      <a:srgbClr val="A9A9A9"/>
    </a:accent4>
    <a:accent5>
      <a:srgbClr val="4B4B4B"/>
    </a:accent5>
    <a:accent6>
      <a:srgbClr val="A9A9A9"/>
    </a:accent6>
    <a:hlink>
      <a:srgbClr val="5F5D56"/>
    </a:hlink>
    <a:folHlink>
      <a:srgbClr val="2E3D54"/>
    </a:folHlink>
  </a:clrScheme>
</a:themeOverride>
</file>

<file path=ppt/theme/themeOverride11.xml><?xml version="1.0" encoding="utf-8"?>
<a:themeOverride xmlns:a="http://schemas.openxmlformats.org/drawingml/2006/main">
  <a:clrScheme name="自定义 2">
    <a:dk1>
      <a:srgbClr val="000000"/>
    </a:dk1>
    <a:lt1>
      <a:srgbClr val="FFFFFF"/>
    </a:lt1>
    <a:dk2>
      <a:srgbClr val="FFFFFF"/>
    </a:dk2>
    <a:lt2>
      <a:srgbClr val="FFFFFF"/>
    </a:lt2>
    <a:accent1>
      <a:srgbClr val="4B4B4B"/>
    </a:accent1>
    <a:accent2>
      <a:srgbClr val="A9A9A9"/>
    </a:accent2>
    <a:accent3>
      <a:srgbClr val="4B4B4B"/>
    </a:accent3>
    <a:accent4>
      <a:srgbClr val="A9A9A9"/>
    </a:accent4>
    <a:accent5>
      <a:srgbClr val="4B4B4B"/>
    </a:accent5>
    <a:accent6>
      <a:srgbClr val="A9A9A9"/>
    </a:accent6>
    <a:hlink>
      <a:srgbClr val="5F5D56"/>
    </a:hlink>
    <a:folHlink>
      <a:srgbClr val="2E3D54"/>
    </a:folHlink>
  </a:clrScheme>
</a:themeOverride>
</file>

<file path=ppt/theme/themeOverride12.xml><?xml version="1.0" encoding="utf-8"?>
<a:themeOverride xmlns:a="http://schemas.openxmlformats.org/drawingml/2006/main">
  <a:clrScheme name="自定义 2">
    <a:dk1>
      <a:srgbClr val="000000"/>
    </a:dk1>
    <a:lt1>
      <a:srgbClr val="FFFFFF"/>
    </a:lt1>
    <a:dk2>
      <a:srgbClr val="FFFFFF"/>
    </a:dk2>
    <a:lt2>
      <a:srgbClr val="FFFFFF"/>
    </a:lt2>
    <a:accent1>
      <a:srgbClr val="4B4B4B"/>
    </a:accent1>
    <a:accent2>
      <a:srgbClr val="A9A9A9"/>
    </a:accent2>
    <a:accent3>
      <a:srgbClr val="4B4B4B"/>
    </a:accent3>
    <a:accent4>
      <a:srgbClr val="A9A9A9"/>
    </a:accent4>
    <a:accent5>
      <a:srgbClr val="4B4B4B"/>
    </a:accent5>
    <a:accent6>
      <a:srgbClr val="A9A9A9"/>
    </a:accent6>
    <a:hlink>
      <a:srgbClr val="5F5D56"/>
    </a:hlink>
    <a:folHlink>
      <a:srgbClr val="2E3D54"/>
    </a:folHlink>
  </a:clrScheme>
</a:themeOverride>
</file>

<file path=ppt/theme/themeOverride13.xml><?xml version="1.0" encoding="utf-8"?>
<a:themeOverride xmlns:a="http://schemas.openxmlformats.org/drawingml/2006/main">
  <a:clrScheme name="自定义 2">
    <a:dk1>
      <a:srgbClr val="000000"/>
    </a:dk1>
    <a:lt1>
      <a:srgbClr val="FFFFFF"/>
    </a:lt1>
    <a:dk2>
      <a:srgbClr val="FFFFFF"/>
    </a:dk2>
    <a:lt2>
      <a:srgbClr val="FFFFFF"/>
    </a:lt2>
    <a:accent1>
      <a:srgbClr val="4B4B4B"/>
    </a:accent1>
    <a:accent2>
      <a:srgbClr val="A9A9A9"/>
    </a:accent2>
    <a:accent3>
      <a:srgbClr val="4B4B4B"/>
    </a:accent3>
    <a:accent4>
      <a:srgbClr val="A9A9A9"/>
    </a:accent4>
    <a:accent5>
      <a:srgbClr val="4B4B4B"/>
    </a:accent5>
    <a:accent6>
      <a:srgbClr val="A9A9A9"/>
    </a:accent6>
    <a:hlink>
      <a:srgbClr val="5F5D56"/>
    </a:hlink>
    <a:folHlink>
      <a:srgbClr val="2E3D54"/>
    </a:folHlink>
  </a:clrScheme>
</a:themeOverride>
</file>

<file path=docProps/app.xml><?xml version="1.0" encoding="utf-8"?>
<Properties xmlns="http://schemas.openxmlformats.org/officeDocument/2006/extended-properties" xmlns:vt="http://schemas.openxmlformats.org/officeDocument/2006/docPropsVTypes">
  <TotalTime>9681</TotalTime>
  <Words>1137</Words>
  <Application>Microsoft Office PowerPoint</Application>
  <PresentationFormat>全屏显示(16:9)</PresentationFormat>
  <Paragraphs>100</Paragraphs>
  <Slides>16</Slides>
  <Notes>16</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16</vt:i4>
      </vt:variant>
    </vt:vector>
  </HeadingPairs>
  <TitlesOfParts>
    <vt:vector size="22" baseType="lpstr">
      <vt:lpstr>inpin heiti</vt:lpstr>
      <vt:lpstr>U.S. 101</vt:lpstr>
      <vt:lpstr>微软雅黑</vt:lpstr>
      <vt:lpstr>Arial</vt:lpstr>
      <vt:lpstr>Calibri</vt:lpstr>
      <vt:lpstr>第一PPT，www.1ppt.com​</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第一PPT，www.1ppt.com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灰色多边形执行力培训</dc:title>
  <dc:creator>第一PPT</dc:creator>
  <cp:keywords>www.1ppt.com</cp:keywords>
  <dc:description>www.1ppt.com</dc:description>
  <cp:lastModifiedBy>李 庚</cp:lastModifiedBy>
  <cp:revision>1019</cp:revision>
  <dcterms:created xsi:type="dcterms:W3CDTF">2015-04-24T01:01:13Z</dcterms:created>
  <dcterms:modified xsi:type="dcterms:W3CDTF">2020-04-02T14:30:40Z</dcterms:modified>
</cp:coreProperties>
</file>