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82" r:id="rId5"/>
    <p:sldId id="283" r:id="rId6"/>
    <p:sldId id="267" r:id="rId7"/>
    <p:sldId id="268" r:id="rId8"/>
    <p:sldId id="269" r:id="rId9"/>
    <p:sldId id="271" r:id="rId10"/>
    <p:sldId id="274" r:id="rId11"/>
    <p:sldId id="277" r:id="rId12"/>
    <p:sldId id="273" r:id="rId13"/>
    <p:sldId id="275" r:id="rId14"/>
    <p:sldId id="276" r:id="rId15"/>
    <p:sldId id="278" r:id="rId16"/>
    <p:sldId id="279" r:id="rId17"/>
    <p:sldId id="281" r:id="rId18"/>
    <p:sldId id="26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5239"/>
    <a:srgbClr val="E6E6E6"/>
    <a:srgbClr val="7E7858"/>
    <a:srgbClr val="AEA88A"/>
    <a:srgbClr val="192E31"/>
    <a:srgbClr val="FCD1A7"/>
    <a:srgbClr val="733512"/>
    <a:srgbClr val="182B2F"/>
    <a:srgbClr val="CCAA83"/>
    <a:srgbClr val="0804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12AE84-B74F-4D0E-8918-3AC05B98889D}" v="15" dt="2026-06-07T10:19:22.6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 autoAdjust="0"/>
  </p:normalViewPr>
  <p:slideViewPr>
    <p:cSldViewPr snapToGrid="0">
      <p:cViewPr varScale="1">
        <p:scale>
          <a:sx n="72" d="100"/>
          <a:sy n="72" d="100"/>
        </p:scale>
        <p:origin x="855" y="36"/>
      </p:cViewPr>
      <p:guideLst/>
    </p:cSldViewPr>
  </p:slideViewPr>
  <p:outlineViewPr>
    <p:cViewPr>
      <p:scale>
        <a:sx n="33" d="100"/>
        <a:sy n="33" d="100"/>
      </p:scale>
      <p:origin x="0" y="-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ihaila" userId="17066ebd82196386" providerId="LiveId" clId="{5B57490D-8F63-413E-B405-83A17D3E2CBA}"/>
    <pc:docChg chg="undo custSel addSld delSld modSld sldOrd">
      <pc:chgData name="Alina Mihaila" userId="17066ebd82196386" providerId="LiveId" clId="{5B57490D-8F63-413E-B405-83A17D3E2CBA}" dt="2026-06-07T10:20:53.978" v="319" actId="20577"/>
      <pc:docMkLst>
        <pc:docMk/>
      </pc:docMkLst>
      <pc:sldChg chg="modSp mod ord">
        <pc:chgData name="Alina Mihaila" userId="17066ebd82196386" providerId="LiveId" clId="{5B57490D-8F63-413E-B405-83A17D3E2CBA}" dt="2026-05-31T11:12:53.192" v="154" actId="255"/>
        <pc:sldMkLst>
          <pc:docMk/>
          <pc:sldMk cId="3239138135" sldId="266"/>
        </pc:sldMkLst>
        <pc:spChg chg="mod">
          <ac:chgData name="Alina Mihaila" userId="17066ebd82196386" providerId="LiveId" clId="{5B57490D-8F63-413E-B405-83A17D3E2CBA}" dt="2026-05-31T11:12:53.192" v="154" actId="255"/>
          <ac:spMkLst>
            <pc:docMk/>
            <pc:sldMk cId="3239138135" sldId="266"/>
            <ac:spMk id="3" creationId="{026F50F6-4C1D-4A33-A73D-5C185649B8F2}"/>
          </ac:spMkLst>
        </pc:spChg>
      </pc:sldChg>
      <pc:sldChg chg="modSp mod">
        <pc:chgData name="Alina Mihaila" userId="17066ebd82196386" providerId="LiveId" clId="{5B57490D-8F63-413E-B405-83A17D3E2CBA}" dt="2026-05-31T11:01:14.169" v="7" actId="255"/>
        <pc:sldMkLst>
          <pc:docMk/>
          <pc:sldMk cId="1077752195" sldId="276"/>
        </pc:sldMkLst>
        <pc:spChg chg="mod">
          <ac:chgData name="Alina Mihaila" userId="17066ebd82196386" providerId="LiveId" clId="{5B57490D-8F63-413E-B405-83A17D3E2CBA}" dt="2026-05-31T11:00:31.044" v="3" actId="255"/>
          <ac:spMkLst>
            <pc:docMk/>
            <pc:sldMk cId="1077752195" sldId="276"/>
            <ac:spMk id="2" creationId="{102ED687-EAA8-09EB-ECE8-801737931259}"/>
          </ac:spMkLst>
        </pc:spChg>
        <pc:spChg chg="mod">
          <ac:chgData name="Alina Mihaila" userId="17066ebd82196386" providerId="LiveId" clId="{5B57490D-8F63-413E-B405-83A17D3E2CBA}" dt="2026-05-31T11:01:14.169" v="7" actId="255"/>
          <ac:spMkLst>
            <pc:docMk/>
            <pc:sldMk cId="1077752195" sldId="276"/>
            <ac:spMk id="3" creationId="{B43AEF63-0C90-005E-BD0F-596E7B3613C1}"/>
          </ac:spMkLst>
        </pc:spChg>
      </pc:sldChg>
      <pc:sldChg chg="modSp mod">
        <pc:chgData name="Alina Mihaila" userId="17066ebd82196386" providerId="LiveId" clId="{5B57490D-8F63-413E-B405-83A17D3E2CBA}" dt="2026-05-31T11:24:06.357" v="240" actId="255"/>
        <pc:sldMkLst>
          <pc:docMk/>
          <pc:sldMk cId="1663601870" sldId="277"/>
        </pc:sldMkLst>
        <pc:spChg chg="mod">
          <ac:chgData name="Alina Mihaila" userId="17066ebd82196386" providerId="LiveId" clId="{5B57490D-8F63-413E-B405-83A17D3E2CBA}" dt="2026-05-31T11:24:06.357" v="240" actId="255"/>
          <ac:spMkLst>
            <pc:docMk/>
            <pc:sldMk cId="1663601870" sldId="277"/>
            <ac:spMk id="3" creationId="{AF29364A-C5F5-4B97-5BEE-A2C6C648E099}"/>
          </ac:spMkLst>
        </pc:spChg>
        <pc:graphicFrameChg chg="mod modGraphic">
          <ac:chgData name="Alina Mihaila" userId="17066ebd82196386" providerId="LiveId" clId="{5B57490D-8F63-413E-B405-83A17D3E2CBA}" dt="2026-05-31T11:23:32.703" v="238" actId="14734"/>
          <ac:graphicFrameMkLst>
            <pc:docMk/>
            <pc:sldMk cId="1663601870" sldId="277"/>
            <ac:graphicFrameMk id="6" creationId="{10928FE2-E776-20CC-359E-FF49F9020FF5}"/>
          </ac:graphicFrameMkLst>
        </pc:graphicFrameChg>
      </pc:sldChg>
      <pc:sldChg chg="addSp modSp mod">
        <pc:chgData name="Alina Mihaila" userId="17066ebd82196386" providerId="LiveId" clId="{5B57490D-8F63-413E-B405-83A17D3E2CBA}" dt="2026-05-31T11:04:35.451" v="31" actId="255"/>
        <pc:sldMkLst>
          <pc:docMk/>
          <pc:sldMk cId="1576511803" sldId="278"/>
        </pc:sldMkLst>
        <pc:spChg chg="mod">
          <ac:chgData name="Alina Mihaila" userId="17066ebd82196386" providerId="LiveId" clId="{5B57490D-8F63-413E-B405-83A17D3E2CBA}" dt="2026-05-31T11:02:58.780" v="21" actId="14100"/>
          <ac:spMkLst>
            <pc:docMk/>
            <pc:sldMk cId="1576511803" sldId="278"/>
            <ac:spMk id="2" creationId="{F165456C-C801-1181-D33F-066AD455BA26}"/>
          </ac:spMkLst>
        </pc:spChg>
        <pc:spChg chg="add mod">
          <ac:chgData name="Alina Mihaila" userId="17066ebd82196386" providerId="LiveId" clId="{5B57490D-8F63-413E-B405-83A17D3E2CBA}" dt="2026-05-31T11:04:05.368" v="27" actId="255"/>
          <ac:spMkLst>
            <pc:docMk/>
            <pc:sldMk cId="1576511803" sldId="278"/>
            <ac:spMk id="3" creationId="{1E4D24ED-6323-4D34-8D87-EA4C62FE3992}"/>
          </ac:spMkLst>
        </pc:spChg>
        <pc:spChg chg="add mod">
          <ac:chgData name="Alina Mihaila" userId="17066ebd82196386" providerId="LiveId" clId="{5B57490D-8F63-413E-B405-83A17D3E2CBA}" dt="2026-05-31T11:04:35.451" v="31" actId="255"/>
          <ac:spMkLst>
            <pc:docMk/>
            <pc:sldMk cId="1576511803" sldId="278"/>
            <ac:spMk id="4" creationId="{CB8321ED-B08A-9D5D-7447-893FF1179077}"/>
          </ac:spMkLst>
        </pc:spChg>
        <pc:spChg chg="mod">
          <ac:chgData name="Alina Mihaila" userId="17066ebd82196386" providerId="LiveId" clId="{5B57490D-8F63-413E-B405-83A17D3E2CBA}" dt="2026-05-31T11:03:44.074" v="25" actId="255"/>
          <ac:spMkLst>
            <pc:docMk/>
            <pc:sldMk cId="1576511803" sldId="278"/>
            <ac:spMk id="7" creationId="{48D36B62-6835-6D96-D35C-9D8F83761926}"/>
          </ac:spMkLst>
        </pc:spChg>
      </pc:sldChg>
      <pc:sldChg chg="modSp mod">
        <pc:chgData name="Alina Mihaila" userId="17066ebd82196386" providerId="LiveId" clId="{5B57490D-8F63-413E-B405-83A17D3E2CBA}" dt="2026-05-31T11:06:22.106" v="46" actId="255"/>
        <pc:sldMkLst>
          <pc:docMk/>
          <pc:sldMk cId="124807743" sldId="279"/>
        </pc:sldMkLst>
        <pc:spChg chg="mod">
          <ac:chgData name="Alina Mihaila" userId="17066ebd82196386" providerId="LiveId" clId="{5B57490D-8F63-413E-B405-83A17D3E2CBA}" dt="2026-05-31T11:06:00.718" v="42" actId="14100"/>
          <ac:spMkLst>
            <pc:docMk/>
            <pc:sldMk cId="124807743" sldId="279"/>
            <ac:spMk id="2" creationId="{549BCECF-5DFE-FFF0-80B6-2D80321CB924}"/>
          </ac:spMkLst>
        </pc:spChg>
        <pc:spChg chg="mod">
          <ac:chgData name="Alina Mihaila" userId="17066ebd82196386" providerId="LiveId" clId="{5B57490D-8F63-413E-B405-83A17D3E2CBA}" dt="2026-05-31T11:06:22.106" v="46" actId="255"/>
          <ac:spMkLst>
            <pc:docMk/>
            <pc:sldMk cId="124807743" sldId="279"/>
            <ac:spMk id="3" creationId="{25291079-3B08-3630-32AF-7451CCC99634}"/>
          </ac:spMkLst>
        </pc:spChg>
      </pc:sldChg>
      <pc:sldChg chg="addSp delSp modSp mod">
        <pc:chgData name="Alina Mihaila" userId="17066ebd82196386" providerId="LiveId" clId="{5B57490D-8F63-413E-B405-83A17D3E2CBA}" dt="2026-05-31T11:11:03.259" v="108" actId="14100"/>
        <pc:sldMkLst>
          <pc:docMk/>
          <pc:sldMk cId="3584349991" sldId="281"/>
        </pc:sldMkLst>
        <pc:spChg chg="mod">
          <ac:chgData name="Alina Mihaila" userId="17066ebd82196386" providerId="LiveId" clId="{5B57490D-8F63-413E-B405-83A17D3E2CBA}" dt="2026-05-31T11:07:27.507" v="81" actId="255"/>
          <ac:spMkLst>
            <pc:docMk/>
            <pc:sldMk cId="3584349991" sldId="281"/>
            <ac:spMk id="2" creationId="{84ECCD7E-BB92-D1AF-263E-A919888D6ACC}"/>
          </ac:spMkLst>
        </pc:spChg>
        <pc:spChg chg="mod">
          <ac:chgData name="Alina Mihaila" userId="17066ebd82196386" providerId="LiveId" clId="{5B57490D-8F63-413E-B405-83A17D3E2CBA}" dt="2026-05-31T11:11:03.259" v="108" actId="14100"/>
          <ac:spMkLst>
            <pc:docMk/>
            <pc:sldMk cId="3584349991" sldId="281"/>
            <ac:spMk id="3" creationId="{A1B8AC65-7D2C-1052-1640-6AA6E37EA9B5}"/>
          </ac:spMkLst>
        </pc:spChg>
        <pc:picChg chg="add del mod">
          <ac:chgData name="Alina Mihaila" userId="17066ebd82196386" providerId="LiveId" clId="{5B57490D-8F63-413E-B405-83A17D3E2CBA}" dt="2026-05-31T11:10:32.281" v="99" actId="14100"/>
          <ac:picMkLst>
            <pc:docMk/>
            <pc:sldMk cId="3584349991" sldId="281"/>
            <ac:picMk id="7" creationId="{4621D99C-D872-FE5D-CEB1-A521C98195B9}"/>
          </ac:picMkLst>
        </pc:picChg>
      </pc:sldChg>
      <pc:sldChg chg="modSp add mod ord">
        <pc:chgData name="Alina Mihaila" userId="17066ebd82196386" providerId="LiveId" clId="{5B57490D-8F63-413E-B405-83A17D3E2CBA}" dt="2026-06-07T10:16:26.716" v="242" actId="20577"/>
        <pc:sldMkLst>
          <pc:docMk/>
          <pc:sldMk cId="2409877599" sldId="282"/>
        </pc:sldMkLst>
        <pc:spChg chg="mod">
          <ac:chgData name="Alina Mihaila" userId="17066ebd82196386" providerId="LiveId" clId="{5B57490D-8F63-413E-B405-83A17D3E2CBA}" dt="2026-06-07T10:16:26.716" v="242" actId="20577"/>
          <ac:spMkLst>
            <pc:docMk/>
            <pc:sldMk cId="2409877599" sldId="282"/>
            <ac:spMk id="3" creationId="{3E3228D9-B17B-FA15-941A-33119D607439}"/>
          </ac:spMkLst>
        </pc:spChg>
      </pc:sldChg>
      <pc:sldChg chg="modSp add mod ord">
        <pc:chgData name="Alina Mihaila" userId="17066ebd82196386" providerId="LiveId" clId="{5B57490D-8F63-413E-B405-83A17D3E2CBA}" dt="2026-06-07T10:20:53.978" v="319" actId="20577"/>
        <pc:sldMkLst>
          <pc:docMk/>
          <pc:sldMk cId="1934268316" sldId="283"/>
        </pc:sldMkLst>
        <pc:spChg chg="mod">
          <ac:chgData name="Alina Mihaila" userId="17066ebd82196386" providerId="LiveId" clId="{5B57490D-8F63-413E-B405-83A17D3E2CBA}" dt="2026-06-07T10:20:53.978" v="319" actId="20577"/>
          <ac:spMkLst>
            <pc:docMk/>
            <pc:sldMk cId="1934268316" sldId="283"/>
            <ac:spMk id="2" creationId="{08F2F27F-00B3-EE82-9D52-79180CFD5198}"/>
          </ac:spMkLst>
        </pc:spChg>
        <pc:spChg chg="mod">
          <ac:chgData name="Alina Mihaila" userId="17066ebd82196386" providerId="LiveId" clId="{5B57490D-8F63-413E-B405-83A17D3E2CBA}" dt="2026-06-07T10:20:29.803" v="274" actId="12"/>
          <ac:spMkLst>
            <pc:docMk/>
            <pc:sldMk cId="1934268316" sldId="283"/>
            <ac:spMk id="3" creationId="{AEB94202-7356-1C2A-AE9C-E588FC330967}"/>
          </ac:spMkLst>
        </pc:spChg>
      </pc:sldChg>
      <pc:sldChg chg="modSp add del mod">
        <pc:chgData name="Alina Mihaila" userId="17066ebd82196386" providerId="LiveId" clId="{5B57490D-8F63-413E-B405-83A17D3E2CBA}" dt="2026-06-06T08:20:53.534" v="241" actId="2696"/>
        <pc:sldMkLst>
          <pc:docMk/>
          <pc:sldMk cId="2198802599" sldId="2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FD54FBC-1BAF-4EA4-2CC1-56C8F535B83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21131-C284-5EB0-B397-F236216B613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73F43-41ED-4CE4-AE6D-F8D93795E73E}" type="datetimeFigureOut">
              <a:rPr lang="en-US" smtClean="0"/>
              <a:t>6/7/2026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F62C14-9589-F590-234A-1F09F68A67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72E38A-8492-D5E7-FD8F-9315306EA8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C71F8-D771-410C-9C7F-98D9C8A389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3474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592057-8CFE-4F05-B64A-1A52DECED184}" type="datetimeFigureOut">
              <a:rPr lang="en-US" smtClean="0"/>
              <a:t>6/7/2026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C7C8F-09C6-4B0F-AEEF-760F8F9C4D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297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B3FBEC-792A-C857-633B-652F9D43B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781579-F48D-C523-2CB3-D528E02848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D12604-AC62-9546-9790-D7EABE327F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12C47-FCF9-96DD-4FDA-8EA1034FF2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512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D58D7-3467-A6B8-70E5-DCDBD82D7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38B344-DFE6-8DCA-772B-FCABC6F096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E6AECB-71DE-6DBA-E6CC-2D21F8E7DF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844D24-0F88-17FB-AF7C-4B8C1775BB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509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43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059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890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267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94C02-76B2-40A4-2C9A-48643AFFD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B18552-62ED-CF31-116B-DC2FD7D273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B6C9FF-6D0F-0CA8-872A-BB2E6D3EEE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7DEF2D-EAD6-1A8B-3517-A95F214771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7632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A15BE0-5838-F488-5D44-EFBEBF61D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D8F268-C20E-85A3-EEC4-E1B7A743EA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835CCE-59AA-0A7F-1ACB-14F75539B2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920238-BBF2-EB4A-6A3B-97DF64F7F9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78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B24973-789E-70F8-C361-5B314D4D6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345E99-63E6-E1EB-EDA3-2FBA0B8ABE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CC770E-EED4-A235-59AC-434E0DE2EC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57ACBD-3000-50C6-1D4A-33098E47A8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808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D7F89C-4403-A008-4FCA-380AF2EF1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3549AD-D7BF-3A0A-AE10-B41DB112F8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C093E9-AC0B-EEE6-2CD7-5E57C53D9A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3B4252-C2FB-33A5-2559-5AC7559C60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0326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012D4-4FC4-1CBD-6136-BD4CDF47A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C32CF-C15E-D95A-9E55-6B58918F15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32D76B-004D-7BB6-C807-6D2C0B022D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FBEFEA-96FE-DE7C-47C9-2D3F44A27E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585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53AF8-6F0F-CAE8-C8C5-DECA7F4C9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7031D9-5298-D970-6AFE-81151B22F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F8A646-DE85-D118-2BAE-3B4B5A2DD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2F1328-93FC-0FCE-A147-9079202C4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455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B07BA-7023-59AB-B16E-75B351D0E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7C2BF8-8498-2953-08BA-36B837CB53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C5812D-FBDC-7989-7A76-7B4BFDA89A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F69D7A-3BA8-303B-2D41-0E1FD600DB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438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0EB1A-58F5-EABA-DFB5-58670FB36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0EC602-D945-D908-1699-FB7C06C8B4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8BCF18-6A26-BA28-BA1C-E4751B7825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A8180D-FB21-01F1-6FB4-9C1D8895F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8521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C7C8F-09C6-4B0F-AEEF-760F8F9C4DF8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222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53531-BD39-4631-A7BC-2063A4BE8D2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7E7EDF-AF79-43AC-87B8-17B03970ED2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BCE57-3F83-451D-B054-C3CD09C22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74B9-88AA-4D37-98A2-15CABEB51A78}" type="datetimeFigureOut">
              <a:rPr lang="en-US" smtClean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A123F-7620-4BD5-A2C6-E5FFC82AC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0EFB7-C86D-40F3-B954-D404757EE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A44BA-2920-471F-B3BD-665B5ACB55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192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3">
            <a:extLst>
              <a:ext uri="{FF2B5EF4-FFF2-40B4-BE49-F238E27FC236}">
                <a16:creationId xmlns:a16="http://schemas.microsoft.com/office/drawing/2014/main" id="{F57491BE-174F-A714-6AC8-B9450E557C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7938" y="-19050"/>
            <a:ext cx="8767763" cy="6877050"/>
          </a:xfrm>
          <a:custGeom>
            <a:avLst/>
            <a:gdLst>
              <a:gd name="connsiteX0" fmla="*/ 0 w 8767763"/>
              <a:gd name="connsiteY0" fmla="*/ 5167890 h 6877050"/>
              <a:gd name="connsiteX1" fmla="*/ 8767763 w 8767763"/>
              <a:gd name="connsiteY1" fmla="*/ 5167890 h 6877050"/>
              <a:gd name="connsiteX2" fmla="*/ 8767763 w 8767763"/>
              <a:gd name="connsiteY2" fmla="*/ 6877050 h 6877050"/>
              <a:gd name="connsiteX3" fmla="*/ 0 w 8767763"/>
              <a:gd name="connsiteY3" fmla="*/ 6877050 h 6877050"/>
              <a:gd name="connsiteX4" fmla="*/ 0 w 8767763"/>
              <a:gd name="connsiteY4" fmla="*/ 1983244 h 6877050"/>
              <a:gd name="connsiteX5" fmla="*/ 8767763 w 8767763"/>
              <a:gd name="connsiteY5" fmla="*/ 1983244 h 6877050"/>
              <a:gd name="connsiteX6" fmla="*/ 8767763 w 8767763"/>
              <a:gd name="connsiteY6" fmla="*/ 5103882 h 6877050"/>
              <a:gd name="connsiteX7" fmla="*/ 0 w 8767763"/>
              <a:gd name="connsiteY7" fmla="*/ 5103882 h 6877050"/>
              <a:gd name="connsiteX8" fmla="*/ 0 w 8767763"/>
              <a:gd name="connsiteY8" fmla="*/ 0 h 6877050"/>
              <a:gd name="connsiteX9" fmla="*/ 8767763 w 8767763"/>
              <a:gd name="connsiteY9" fmla="*/ 0 h 6877050"/>
              <a:gd name="connsiteX10" fmla="*/ 8767763 w 8767763"/>
              <a:gd name="connsiteY10" fmla="*/ 1919236 h 6877050"/>
              <a:gd name="connsiteX11" fmla="*/ 0 w 8767763"/>
              <a:gd name="connsiteY11" fmla="*/ 1919236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67763" h="6877050">
                <a:moveTo>
                  <a:pt x="0" y="5167890"/>
                </a:moveTo>
                <a:lnTo>
                  <a:pt x="8767763" y="5167890"/>
                </a:lnTo>
                <a:lnTo>
                  <a:pt x="8767763" y="6877050"/>
                </a:lnTo>
                <a:lnTo>
                  <a:pt x="0" y="6877050"/>
                </a:lnTo>
                <a:close/>
                <a:moveTo>
                  <a:pt x="0" y="1983244"/>
                </a:moveTo>
                <a:lnTo>
                  <a:pt x="8767763" y="1983244"/>
                </a:lnTo>
                <a:lnTo>
                  <a:pt x="8767763" y="5103882"/>
                </a:lnTo>
                <a:lnTo>
                  <a:pt x="0" y="5103882"/>
                </a:lnTo>
                <a:close/>
                <a:moveTo>
                  <a:pt x="0" y="0"/>
                </a:moveTo>
                <a:lnTo>
                  <a:pt x="8767763" y="0"/>
                </a:lnTo>
                <a:lnTo>
                  <a:pt x="8767763" y="1919236"/>
                </a:lnTo>
                <a:lnTo>
                  <a:pt x="0" y="191923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l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6FE97-346A-4539-8C00-887E14EFF8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84956" y="1923444"/>
            <a:ext cx="5748489" cy="3197487"/>
          </a:xfrm>
          <a:solidFill>
            <a:schemeClr val="tx1">
              <a:lumMod val="95000"/>
              <a:lumOff val="5000"/>
            </a:schemeClr>
          </a:solidFill>
        </p:spPr>
        <p:txBody>
          <a:bodyPr>
            <a:normAutofit/>
          </a:bodyPr>
          <a:lstStyle>
            <a:lvl1pPr algn="ctr">
              <a:lnSpc>
                <a:spcPct val="150000"/>
              </a:lnSpc>
              <a:defRPr sz="1200" cap="all" spc="600" baseline="0">
                <a:solidFill>
                  <a:schemeClr val="bg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203005-712D-62B3-6063-46D477F94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7939" y="5084832"/>
            <a:ext cx="12192001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3CF1CA3-6E71-EA56-2473-3FFE442E1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7940" y="1900186"/>
            <a:ext cx="12192001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68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omn 3 p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CA83D-1033-4DFF-9FA9-5713808261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3250" y="1476915"/>
            <a:ext cx="2548964" cy="1325563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2" name="Picture Placeholder 18">
            <a:extLst>
              <a:ext uri="{FF2B5EF4-FFF2-40B4-BE49-F238E27FC236}">
                <a16:creationId xmlns:a16="http://schemas.microsoft.com/office/drawing/2014/main" id="{F6012508-D9F5-4D74-A051-556AC16E3B6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4445148"/>
            <a:ext cx="3567419" cy="241285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C9003AA9-A64B-441B-B640-06926B4DF9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31431" y="0"/>
            <a:ext cx="2899012" cy="438114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6D6CF040-222F-40C5-B977-F3683477748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111539" y="4924619"/>
            <a:ext cx="2020888" cy="1604963"/>
          </a:xfrm>
        </p:spPr>
        <p:txBody>
          <a:bodyPr anchor="ctr">
            <a:noAutofit/>
          </a:bodyPr>
          <a:lstStyle>
            <a:lvl1pPr marL="0" indent="0">
              <a:lnSpc>
                <a:spcPct val="150000"/>
              </a:lnSpc>
              <a:buNone/>
              <a:defRPr sz="90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2pPr>
            <a:lvl3pPr marL="9144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6944847D-09EF-4B0A-B6B2-619BA2D2F4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90438" y="2475204"/>
            <a:ext cx="2875947" cy="438114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15CD8C71-CDCB-4B66-A220-00EE08FD308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7698" y="0"/>
            <a:ext cx="2654297" cy="438114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62F167-A2B9-4F5D-9120-6ECD581F6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381141"/>
            <a:ext cx="6583680" cy="640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8D9497D-999F-47F0-9066-8446B2289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59048" y="2411196"/>
            <a:ext cx="2926080" cy="640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65CD70-D0DB-42B4-936D-C74403F6F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489642" y="4383961"/>
            <a:ext cx="2697480" cy="640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D4BD77-12FB-4A6B-BC6D-8D1D07BE6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67476" y="3399945"/>
            <a:ext cx="6863899" cy="640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6EEBB1-0C75-4A23-8FD1-8CA2441A2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133446" y="3396995"/>
            <a:ext cx="6858000" cy="640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CB03E0-4385-4FFC-8181-4E868D5AA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071421" y="3391721"/>
            <a:ext cx="6861241" cy="7131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092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3 p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BF863-F202-4C8A-ABC7-4596279F26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29457" y="3793638"/>
            <a:ext cx="2572018" cy="1325563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accent6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DB86F64-3750-4FD9-8332-F00263FFBCE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0"/>
            <a:ext cx="4537209" cy="6858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F9CA5252-AF4B-4041-B629-AAF37DFA23F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61287" y="223257"/>
            <a:ext cx="2575119" cy="1604963"/>
          </a:xfrm>
        </p:spPr>
        <p:txBody>
          <a:bodyPr anchor="ctr">
            <a:noAutofit/>
          </a:bodyPr>
          <a:lstStyle>
            <a:lvl1pPr marL="0" indent="0">
              <a:lnSpc>
                <a:spcPct val="150000"/>
              </a:lnSpc>
              <a:buNone/>
              <a:defRPr sz="90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2pPr>
            <a:lvl3pPr marL="9144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ABE8925-F92F-4CB0-A00F-B42C9F247CEA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601218" y="2078038"/>
            <a:ext cx="3549749" cy="477996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B3C78BB5-C3E4-4ECD-8F9A-E690DAB8A09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14976" y="0"/>
            <a:ext cx="3977024" cy="201904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AEF5A9-585F-449A-9490-3FC82F8D6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71998" y="2019046"/>
            <a:ext cx="7589520" cy="6400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3CEBF7B-16B4-4FF2-A855-89D488852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4753971" y="3396996"/>
            <a:ext cx="6858000" cy="6400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A14426-57BD-4347-9403-E093863F9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140213" y="3396996"/>
            <a:ext cx="6858000" cy="6400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6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4 p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7F91F-4C8E-4C9F-BB46-B984A01621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176" y="4279396"/>
            <a:ext cx="2259122" cy="1847080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C5C3C2D-92AB-4CD8-B00C-400110291D9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-1" y="0"/>
            <a:ext cx="2512035" cy="341143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Text Placeholder 23">
            <a:extLst>
              <a:ext uri="{FF2B5EF4-FFF2-40B4-BE49-F238E27FC236}">
                <a16:creationId xmlns:a16="http://schemas.microsoft.com/office/drawing/2014/main" id="{C444F1E1-7DE0-4F38-A7CE-19B3827D5E1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227742" y="815619"/>
            <a:ext cx="3117210" cy="1854429"/>
          </a:xfrm>
        </p:spPr>
        <p:txBody>
          <a:bodyPr anchor="ctr">
            <a:noAutofit/>
          </a:bodyPr>
          <a:lstStyle>
            <a:lvl1pPr marL="0" indent="0">
              <a:lnSpc>
                <a:spcPct val="150000"/>
              </a:lnSpc>
              <a:buNone/>
              <a:defRPr sz="9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2pPr>
            <a:lvl3pPr marL="9144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accent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09A2C975-004F-488E-8C7D-72AC0E87374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577857" y="3477567"/>
            <a:ext cx="4425241" cy="338043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C99FF6E-CE35-45DB-8EF2-458E6002681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067109" y="-1"/>
            <a:ext cx="5124892" cy="3413559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C9BC45D4-131C-4605-9776-B7C5C7972D6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067108" y="3477566"/>
            <a:ext cx="5124892" cy="338043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D5DBC0-FFB6-4259-BDB7-E9D78A8B1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623" y="3413558"/>
            <a:ext cx="12207240" cy="6400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4FF225-98ED-47B2-A88D-6CA56240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606103" y="3396996"/>
            <a:ext cx="6858000" cy="6400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1E8B51-C64F-423F-96B4-D81A6335F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883148" y="3396996"/>
            <a:ext cx="6858000" cy="6400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107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4 pic 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3944-AAAD-4629-AC33-88D2186B44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28750" y="4684196"/>
            <a:ext cx="2609850" cy="1325563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1" name="Picture Placeholder 16">
            <a:extLst>
              <a:ext uri="{FF2B5EF4-FFF2-40B4-BE49-F238E27FC236}">
                <a16:creationId xmlns:a16="http://schemas.microsoft.com/office/drawing/2014/main" id="{6B732B24-C8AC-4101-9D89-841B20359DC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1032622"/>
            <a:ext cx="5148056" cy="288203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18">
            <a:extLst>
              <a:ext uri="{FF2B5EF4-FFF2-40B4-BE49-F238E27FC236}">
                <a16:creationId xmlns:a16="http://schemas.microsoft.com/office/drawing/2014/main" id="{447037DB-898C-419F-99D4-C90D7F953AB5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10589" y="2287"/>
            <a:ext cx="4485086" cy="189551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10C9836-7494-485C-B7E1-A248CBFE388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797423" y="2368931"/>
            <a:ext cx="3584575" cy="1117600"/>
          </a:xfrm>
        </p:spPr>
        <p:txBody>
          <a:bodyPr anchor="ctr">
            <a:normAutofit/>
          </a:bodyPr>
          <a:lstStyle>
            <a:lvl1pPr marL="0" indent="0">
              <a:lnSpc>
                <a:spcPct val="150000"/>
              </a:lnSpc>
              <a:buNone/>
              <a:defRPr sz="900"/>
            </a:lvl1pPr>
            <a:lvl2pPr marL="457200" indent="0">
              <a:buNone/>
              <a:defRPr sz="900"/>
            </a:lvl2pPr>
            <a:lvl3pPr marL="914400" indent="0">
              <a:buNone/>
              <a:defRPr sz="9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7F7ABEE9-4195-40A3-B95C-94B6547BB7D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10589" y="3956969"/>
            <a:ext cx="4485085" cy="290263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A11F5856-98BB-4528-9CDD-BE4110F87272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9761765" y="1045009"/>
            <a:ext cx="2430235" cy="286964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D2D947-E59D-46AB-A5B2-F1D1A828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6" y="968453"/>
            <a:ext cx="521208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2BE81CF-9D1A-425B-AA36-0A2A062FD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300673" y="3396996"/>
            <a:ext cx="685800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B9E9BB-2613-4A6E-B215-25C07EEB6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753054" y="3396996"/>
            <a:ext cx="685800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6DF859-65FB-442D-9D83-8022611BD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16255"/>
            <a:ext cx="1219200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123FEE-2C3C-44E2-B715-54B2AE957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76877" y="1897805"/>
            <a:ext cx="457200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2C1E75-D297-4777-846D-548211F9C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721653" y="981001"/>
            <a:ext cx="246888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73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umn 2 p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3B5D6-8B1C-4B3A-83E7-94A0C3AB2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9096" y="4795868"/>
            <a:ext cx="2478014" cy="1325563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DEE48B49-B0E6-4ECD-A85C-6048F71B7A0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5936" y="1255096"/>
            <a:ext cx="3047014" cy="1650328"/>
          </a:xfrm>
        </p:spPr>
        <p:txBody>
          <a:bodyPr anchor="ctr">
            <a:normAutofit/>
          </a:bodyPr>
          <a:lstStyle>
            <a:lvl1pPr marL="0" indent="0">
              <a:lnSpc>
                <a:spcPct val="150000"/>
              </a:lnSpc>
              <a:buNone/>
              <a:defRPr sz="9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900"/>
            </a:lvl2pPr>
            <a:lvl3pPr marL="914400" indent="0">
              <a:buNone/>
              <a:defRPr sz="9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6EACF35A-5622-4760-B68F-C66101E6A83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122" y="0"/>
            <a:ext cx="5454447" cy="6858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164344B9-D260-4EBF-89FE-9C682392A84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769577" y="1628841"/>
            <a:ext cx="2422423" cy="5229159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1BBFBAB-413E-477B-97C0-269CEE45F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6" y="4055559"/>
            <a:ext cx="4206240" cy="6400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782C2E2-A2ED-4918-A763-0A9211EF2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308573" y="3396996"/>
            <a:ext cx="6858000" cy="6400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B11F49-9B48-4712-A210-0EC1E2C22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90016" y="3396996"/>
            <a:ext cx="6858000" cy="6400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618FC7-B4FA-44A9-B970-0921F9D4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705568" y="1564833"/>
            <a:ext cx="2486431" cy="6400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939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1 p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C57B2D02-F314-BC6F-7312-43BCC7B9FB6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0113" y="-6433"/>
            <a:ext cx="8751887" cy="6884006"/>
          </a:xfrm>
          <a:custGeom>
            <a:avLst/>
            <a:gdLst>
              <a:gd name="connsiteX0" fmla="*/ 0 w 8751887"/>
              <a:gd name="connsiteY0" fmla="*/ 1963209 h 6884006"/>
              <a:gd name="connsiteX1" fmla="*/ 3490105 w 8751887"/>
              <a:gd name="connsiteY1" fmla="*/ 1963209 h 6884006"/>
              <a:gd name="connsiteX2" fmla="*/ 3490105 w 8751887"/>
              <a:gd name="connsiteY2" fmla="*/ 5093127 h 6884006"/>
              <a:gd name="connsiteX3" fmla="*/ 0 w 8751887"/>
              <a:gd name="connsiteY3" fmla="*/ 5093127 h 6884006"/>
              <a:gd name="connsiteX4" fmla="*/ 0 w 8751887"/>
              <a:gd name="connsiteY4" fmla="*/ 0 h 6884006"/>
              <a:gd name="connsiteX5" fmla="*/ 8751887 w 8751887"/>
              <a:gd name="connsiteY5" fmla="*/ 0 h 6884006"/>
              <a:gd name="connsiteX6" fmla="*/ 8751887 w 8751887"/>
              <a:gd name="connsiteY6" fmla="*/ 6884006 h 6884006"/>
              <a:gd name="connsiteX7" fmla="*/ 0 w 8751887"/>
              <a:gd name="connsiteY7" fmla="*/ 6884006 h 6884006"/>
              <a:gd name="connsiteX8" fmla="*/ 0 w 8751887"/>
              <a:gd name="connsiteY8" fmla="*/ 5157135 h 6884006"/>
              <a:gd name="connsiteX9" fmla="*/ 3490105 w 8751887"/>
              <a:gd name="connsiteY9" fmla="*/ 5157135 h 6884006"/>
              <a:gd name="connsiteX10" fmla="*/ 3490105 w 8751887"/>
              <a:gd name="connsiteY10" fmla="*/ 6864433 h 6884006"/>
              <a:gd name="connsiteX11" fmla="*/ 3554113 w 8751887"/>
              <a:gd name="connsiteY11" fmla="*/ 6864433 h 6884006"/>
              <a:gd name="connsiteX12" fmla="*/ 3554113 w 8751887"/>
              <a:gd name="connsiteY12" fmla="*/ 5157135 h 6884006"/>
              <a:gd name="connsiteX13" fmla="*/ 8732424 w 8751887"/>
              <a:gd name="connsiteY13" fmla="*/ 5157135 h 6884006"/>
              <a:gd name="connsiteX14" fmla="*/ 8732424 w 8751887"/>
              <a:gd name="connsiteY14" fmla="*/ 5093127 h 6884006"/>
              <a:gd name="connsiteX15" fmla="*/ 3554113 w 8751887"/>
              <a:gd name="connsiteY15" fmla="*/ 5093127 h 6884006"/>
              <a:gd name="connsiteX16" fmla="*/ 3554113 w 8751887"/>
              <a:gd name="connsiteY16" fmla="*/ 1963209 h 6884006"/>
              <a:gd name="connsiteX17" fmla="*/ 8729179 w 8751887"/>
              <a:gd name="connsiteY17" fmla="*/ 1963209 h 6884006"/>
              <a:gd name="connsiteX18" fmla="*/ 8729179 w 8751887"/>
              <a:gd name="connsiteY18" fmla="*/ 1899201 h 6884006"/>
              <a:gd name="connsiteX19" fmla="*/ 3554113 w 8751887"/>
              <a:gd name="connsiteY19" fmla="*/ 1899201 h 6884006"/>
              <a:gd name="connsiteX20" fmla="*/ 3554113 w 8751887"/>
              <a:gd name="connsiteY20" fmla="*/ 6433 h 6884006"/>
              <a:gd name="connsiteX21" fmla="*/ 3490105 w 8751887"/>
              <a:gd name="connsiteY21" fmla="*/ 6433 h 6884006"/>
              <a:gd name="connsiteX22" fmla="*/ 3490105 w 8751887"/>
              <a:gd name="connsiteY22" fmla="*/ 1899201 h 6884006"/>
              <a:gd name="connsiteX23" fmla="*/ 0 w 8751887"/>
              <a:gd name="connsiteY23" fmla="*/ 1899201 h 6884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8751887" h="6884006">
                <a:moveTo>
                  <a:pt x="0" y="1963209"/>
                </a:moveTo>
                <a:lnTo>
                  <a:pt x="3490105" y="1963209"/>
                </a:lnTo>
                <a:lnTo>
                  <a:pt x="3490105" y="5093127"/>
                </a:lnTo>
                <a:lnTo>
                  <a:pt x="0" y="5093127"/>
                </a:lnTo>
                <a:close/>
                <a:moveTo>
                  <a:pt x="0" y="0"/>
                </a:moveTo>
                <a:lnTo>
                  <a:pt x="8751887" y="0"/>
                </a:lnTo>
                <a:lnTo>
                  <a:pt x="8751887" y="6884006"/>
                </a:lnTo>
                <a:lnTo>
                  <a:pt x="0" y="6884006"/>
                </a:lnTo>
                <a:lnTo>
                  <a:pt x="0" y="5157135"/>
                </a:lnTo>
                <a:lnTo>
                  <a:pt x="3490105" y="5157135"/>
                </a:lnTo>
                <a:lnTo>
                  <a:pt x="3490105" y="6864433"/>
                </a:lnTo>
                <a:lnTo>
                  <a:pt x="3554113" y="6864433"/>
                </a:lnTo>
                <a:lnTo>
                  <a:pt x="3554113" y="5157135"/>
                </a:lnTo>
                <a:lnTo>
                  <a:pt x="8732424" y="5157135"/>
                </a:lnTo>
                <a:lnTo>
                  <a:pt x="8732424" y="5093127"/>
                </a:lnTo>
                <a:lnTo>
                  <a:pt x="3554113" y="5093127"/>
                </a:lnTo>
                <a:lnTo>
                  <a:pt x="3554113" y="1963209"/>
                </a:lnTo>
                <a:lnTo>
                  <a:pt x="8729179" y="1963209"/>
                </a:lnTo>
                <a:lnTo>
                  <a:pt x="8729179" y="1899201"/>
                </a:lnTo>
                <a:lnTo>
                  <a:pt x="3554113" y="1899201"/>
                </a:lnTo>
                <a:lnTo>
                  <a:pt x="3554113" y="6433"/>
                </a:lnTo>
                <a:lnTo>
                  <a:pt x="3490105" y="6433"/>
                </a:lnTo>
                <a:lnTo>
                  <a:pt x="3490105" y="1899201"/>
                </a:lnTo>
                <a:lnTo>
                  <a:pt x="0" y="189920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AE6DA-4836-4F37-829E-0556B1D3D0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3645" y="1923436"/>
            <a:ext cx="5735941" cy="3194566"/>
          </a:xfrm>
          <a:solidFill>
            <a:schemeClr val="tx1">
              <a:lumMod val="95000"/>
              <a:lumOff val="5000"/>
            </a:schemeClr>
          </a:solidFill>
        </p:spPr>
        <p:txBody>
          <a:bodyPr lIns="1508760" tIns="137160">
            <a:normAutofit/>
          </a:bodyPr>
          <a:lstStyle>
            <a:lvl1pPr>
              <a:lnSpc>
                <a:spcPct val="150000"/>
              </a:lnSpc>
              <a:defRPr sz="1200" cap="all" spc="60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A5DCC98E-8399-422A-95B9-91E724BAECA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992294" y="-14450"/>
            <a:ext cx="5209866" cy="1939918"/>
          </a:xfrm>
          <a:solidFill>
            <a:schemeClr val="tx1">
              <a:lumMod val="95000"/>
              <a:lumOff val="5000"/>
            </a:schemeClr>
          </a:solidFill>
        </p:spPr>
        <p:txBody>
          <a:bodyPr lIns="548640" tIns="182880" rIns="274320" anchor="ctr">
            <a:normAutofit/>
          </a:bodyPr>
          <a:lstStyle>
            <a:lvl1pPr marL="0" indent="0">
              <a:lnSpc>
                <a:spcPct val="150000"/>
              </a:lnSpc>
              <a:buNone/>
              <a:defRPr sz="900">
                <a:solidFill>
                  <a:schemeClr val="accent2"/>
                </a:solidFill>
              </a:defRPr>
            </a:lvl1pPr>
            <a:lvl2pPr marL="457200" indent="0">
              <a:buNone/>
              <a:defRPr sz="900"/>
            </a:lvl2pPr>
            <a:lvl3pPr marL="914400" indent="0">
              <a:buNone/>
              <a:defRPr sz="9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8E0A73-DD23-0CC4-CA5A-5EB06D77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017" y="5086694"/>
            <a:ext cx="1216152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18F8DA-5351-7953-7B10-6BBF57233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533222" y="3396996"/>
            <a:ext cx="685800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35D582-6C06-CFAE-BBFF-E9DFE238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72" y="1892768"/>
            <a:ext cx="12161520" cy="640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47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9C864F-4EFB-489E-B557-560391F52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29F9B-DFED-4109-87CC-AF0CB809B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EA68E-391F-4277-A9D3-A19C13BC05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074B9-88AA-4D37-98A2-15CABEB51A78}" type="datetimeFigureOut">
              <a:rPr lang="en-US" smtClean="0"/>
              <a:t>6/7/2026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4F852-5EB9-4816-9B64-A82800885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BBA8D-9FCE-438D-B4F3-62E4065FCC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A44BA-2920-471F-B3BD-665B5ACB55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792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3C0047-0623-9C03-CE51-FA1D9827D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Greens on wood">
            <a:extLst>
              <a:ext uri="{FF2B5EF4-FFF2-40B4-BE49-F238E27FC236}">
                <a16:creationId xmlns:a16="http://schemas.microsoft.com/office/drawing/2014/main" id="{01302E4F-D42B-7C81-CD3A-0FE65D8C1D5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" r="71"/>
          <a:stretch/>
        </p:blipFill>
        <p:spPr>
          <a:xfrm>
            <a:off x="-7938" y="-19050"/>
            <a:ext cx="8767763" cy="687705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E3228D9-B17B-FA15-941A-33119D60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4956" y="728870"/>
            <a:ext cx="5748489" cy="5247860"/>
          </a:xfrm>
        </p:spPr>
        <p:txBody>
          <a:bodyPr>
            <a:normAutofit/>
          </a:bodyPr>
          <a:lstStyle/>
          <a:p>
            <a:r>
              <a:rPr lang="en-GB" b="1" dirty="0">
                <a:latin typeface="Gabriola" panose="04040605051002020D02" pitchFamily="82" charset="0"/>
              </a:rPr>
              <a:t>BA (Hons) Leadership and Management Skills for the Workplace 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LCLM 5004 Managing Business Information</a:t>
            </a:r>
            <a:br>
              <a:rPr lang="en-GB" b="1" dirty="0">
                <a:latin typeface="Gabriola" panose="04040605051002020D02" pitchFamily="82" charset="0"/>
              </a:rPr>
            </a:b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Modernizing Business Systems: A Strategic Roadmap for </a:t>
            </a:r>
            <a:r>
              <a:rPr lang="en-GB" b="1" dirty="0" err="1">
                <a:latin typeface="Gabriola" panose="04040605051002020D02" pitchFamily="82" charset="0"/>
              </a:rPr>
              <a:t>GreenLeaf</a:t>
            </a:r>
            <a:r>
              <a:rPr lang="en-GB" b="1" dirty="0">
                <a:latin typeface="Gabriola" panose="04040605051002020D02" pitchFamily="82" charset="0"/>
              </a:rPr>
              <a:t> Organics</a:t>
            </a:r>
            <a:r>
              <a:rPr lang="en-GB" dirty="0">
                <a:latin typeface="Gabriola" panose="04040605051002020D02" pitchFamily="82" charset="0"/>
              </a:rPr>
              <a:t> </a:t>
            </a:r>
            <a:br>
              <a:rPr lang="en-GB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 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Lecturer Dr Chinomso </a:t>
            </a:r>
            <a:r>
              <a:rPr lang="en-GB" b="1" dirty="0" err="1">
                <a:latin typeface="Gabriola" panose="04040605051002020D02" pitchFamily="82" charset="0"/>
              </a:rPr>
              <a:t>Nwagboso</a:t>
            </a:r>
            <a:br>
              <a:rPr lang="en-GB" b="1" dirty="0">
                <a:latin typeface="Gabriola" panose="04040605051002020D02" pitchFamily="82" charset="0"/>
              </a:rPr>
            </a:b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student: </a:t>
            </a:r>
            <a:r>
              <a:rPr lang="en-GB" b="1" dirty="0" err="1">
                <a:latin typeface="Gabriola" panose="04040605051002020D02" pitchFamily="82" charset="0"/>
              </a:rPr>
              <a:t>mihaela</a:t>
            </a:r>
            <a:r>
              <a:rPr lang="en-GB" b="1" dirty="0">
                <a:latin typeface="Gabriola" panose="04040605051002020D02" pitchFamily="82" charset="0"/>
              </a:rPr>
              <a:t> </a:t>
            </a:r>
            <a:r>
              <a:rPr lang="en-GB" b="1" dirty="0" err="1">
                <a:latin typeface="Gabriola" panose="04040605051002020D02" pitchFamily="82" charset="0"/>
              </a:rPr>
              <a:t>amisculesei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 id:2411946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student: Daniel Nicolae </a:t>
            </a:r>
            <a:r>
              <a:rPr lang="en-GB" b="1" dirty="0" err="1">
                <a:latin typeface="Gabriola" panose="04040605051002020D02" pitchFamily="82" charset="0"/>
              </a:rPr>
              <a:t>amisculesei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 id: 2411947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student: alina </a:t>
            </a:r>
            <a:r>
              <a:rPr lang="en-GB" b="1" dirty="0" err="1">
                <a:latin typeface="Gabriola" panose="04040605051002020D02" pitchFamily="82" charset="0"/>
              </a:rPr>
              <a:t>mihaila</a:t>
            </a:r>
            <a:br>
              <a:rPr lang="en-GB" b="1" dirty="0">
                <a:latin typeface="Gabriola" panose="04040605051002020D02" pitchFamily="82" charset="0"/>
              </a:rPr>
            </a:br>
            <a:r>
              <a:rPr lang="en-GB" b="1" dirty="0">
                <a:latin typeface="Gabriola" panose="04040605051002020D02" pitchFamily="82" charset="0"/>
              </a:rPr>
              <a:t>student id: 2410740</a:t>
            </a:r>
            <a:endParaRPr lang="en-US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9877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6FD7E-8B47-05E9-A05F-463874722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2F27F-00B3-EE82-9D52-79180CFD5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752" y="56890"/>
            <a:ext cx="2478014" cy="1096050"/>
          </a:xfrm>
        </p:spPr>
        <p:txBody>
          <a:bodyPr/>
          <a:lstStyle/>
          <a:p>
            <a:r>
              <a:rPr lang="en-GB" dirty="0"/>
              <a:t>Outlines of </a:t>
            </a:r>
            <a:r>
              <a:rPr lang="en-GB"/>
              <a:t>today’s presentation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B94202-7356-1C2A-AE9C-E588FC33096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1656" y="56891"/>
            <a:ext cx="5335325" cy="6657986"/>
          </a:xfrm>
        </p:spPr>
        <p:txBody>
          <a:bodyPr>
            <a:normAutofit lnSpcReduction="10000"/>
          </a:bodyPr>
          <a:lstStyle/>
          <a:p>
            <a:r>
              <a:rPr lang="en-GB" sz="1600" b="1" dirty="0"/>
              <a:t>Main Content :</a:t>
            </a:r>
            <a:endParaRPr lang="en-GB" sz="1600" dirty="0"/>
          </a:p>
          <a:p>
            <a:r>
              <a:rPr lang="en-GB" sz="1600" dirty="0"/>
              <a:t>Welcome to our presentation on </a:t>
            </a:r>
            <a:r>
              <a:rPr lang="en-GB" sz="1600" b="1" dirty="0"/>
              <a:t>Modernizing Business Systems</a:t>
            </a:r>
            <a:r>
              <a:rPr lang="en-GB" sz="1600" dirty="0"/>
              <a:t> for </a:t>
            </a:r>
            <a:r>
              <a:rPr lang="en-GB" sz="1600" dirty="0" err="1"/>
              <a:t>GreenLeaf</a:t>
            </a:r>
            <a:r>
              <a:rPr lang="en-GB" sz="1600" dirty="0"/>
              <a:t> Organics</a:t>
            </a:r>
          </a:p>
          <a:p>
            <a:r>
              <a:rPr lang="en-GB" sz="1600" dirty="0"/>
              <a:t>Today’s agenda: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The role of Information Systems (IS) in business, comparison of key systems, ethical considerations, real-world case studies, and strategic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GreenLeaf</a:t>
            </a:r>
            <a:r>
              <a:rPr lang="en-GB" sz="1600" dirty="0"/>
              <a:t> Organics faces significant challenges with legacy systems impacting efficiency, decision-making, and customer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Our consulting team (Team D) presents a clear, phased roadmap to transform operations while upholding ethical and sustainable practices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presentation demonstrates how integrated IS can deliver operational excellence, competitive advantage, and long-term value</a:t>
            </a:r>
          </a:p>
          <a:p>
            <a:endParaRPr lang="en-GB" dirty="0"/>
          </a:p>
        </p:txBody>
      </p:sp>
      <p:pic>
        <p:nvPicPr>
          <p:cNvPr id="7" name="Picture Placeholder 6" descr="Chinese plate">
            <a:extLst>
              <a:ext uri="{FF2B5EF4-FFF2-40B4-BE49-F238E27FC236}">
                <a16:creationId xmlns:a16="http://schemas.microsoft.com/office/drawing/2014/main" id="{F87059B5-0572-C465-53F8-DCD1612728C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" r="496"/>
          <a:stretch/>
        </p:blipFill>
        <p:spPr>
          <a:xfrm>
            <a:off x="-1" y="1470991"/>
            <a:ext cx="4187113" cy="5148469"/>
          </a:xfrm>
        </p:spPr>
      </p:pic>
      <p:pic>
        <p:nvPicPr>
          <p:cNvPr id="9" name="Picture Placeholder 8" descr="Butternut Soup">
            <a:extLst>
              <a:ext uri="{FF2B5EF4-FFF2-40B4-BE49-F238E27FC236}">
                <a16:creationId xmlns:a16="http://schemas.microsoft.com/office/drawing/2014/main" id="{BCCE07F1-F113-63C4-C931-18AE7EA28E3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" r="688"/>
          <a:stretch/>
        </p:blipFill>
        <p:spPr>
          <a:xfrm>
            <a:off x="9769577" y="1628841"/>
            <a:ext cx="2422423" cy="5229159"/>
          </a:xfrm>
        </p:spPr>
      </p:pic>
    </p:spTree>
    <p:extLst>
      <p:ext uri="{BB962C8B-B14F-4D97-AF65-F5344CB8AC3E}">
        <p14:creationId xmlns:p14="http://schemas.microsoft.com/office/powerpoint/2010/main" val="1934268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DF698-F087-4EFB-AA99-ACE6416D7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250" y="622852"/>
            <a:ext cx="2454263" cy="3544957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Gabriola" panose="04040605051002020D02" pitchFamily="82" charset="0"/>
              </a:rPr>
              <a:t>The Client Profile – </a:t>
            </a:r>
            <a:r>
              <a:rPr lang="en-GB" sz="1800" b="1" dirty="0" err="1">
                <a:latin typeface="Gabriola" panose="04040605051002020D02" pitchFamily="82" charset="0"/>
              </a:rPr>
              <a:t>GreenLeaf</a:t>
            </a:r>
            <a:r>
              <a:rPr lang="en-GB" sz="1800" b="1" dirty="0">
                <a:latin typeface="Gabriola" panose="04040605051002020D02" pitchFamily="82" charset="0"/>
              </a:rPr>
              <a:t> Organics</a:t>
            </a:r>
            <a:endParaRPr lang="en-GB" sz="1800" dirty="0">
              <a:latin typeface="Gabriola" panose="04040605051002020D02" pitchFamily="82" charset="0"/>
            </a:endParaRPr>
          </a:p>
        </p:txBody>
      </p:sp>
      <p:pic>
        <p:nvPicPr>
          <p:cNvPr id="13" name="Picture Placeholder 12" descr="Cake">
            <a:extLst>
              <a:ext uri="{FF2B5EF4-FFF2-40B4-BE49-F238E27FC236}">
                <a16:creationId xmlns:a16="http://schemas.microsoft.com/office/drawing/2014/main" id="{1C1C7C08-B8EF-455F-9995-C774D5E7BAEF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" b="230"/>
          <a:stretch/>
        </p:blipFill>
        <p:spPr>
          <a:xfrm>
            <a:off x="0" y="4445148"/>
            <a:ext cx="3567419" cy="2412852"/>
          </a:xfrm>
        </p:spPr>
      </p:pic>
      <p:pic>
        <p:nvPicPr>
          <p:cNvPr id="15" name="Picture Placeholder 14" descr="Tea cup">
            <a:extLst>
              <a:ext uri="{FF2B5EF4-FFF2-40B4-BE49-F238E27FC236}">
                <a16:creationId xmlns:a16="http://schemas.microsoft.com/office/drawing/2014/main" id="{AFE5273F-6973-4CC7-BE5A-71B5243266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" r="765"/>
          <a:stretch/>
        </p:blipFill>
        <p:spPr>
          <a:xfrm>
            <a:off x="3631431" y="0"/>
            <a:ext cx="2899012" cy="4381141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115EBCF-878D-4659-BD5E-F5558D08BB1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111539" y="4924619"/>
            <a:ext cx="2020888" cy="1604963"/>
          </a:xfrm>
        </p:spPr>
        <p:txBody>
          <a:bodyPr/>
          <a:lstStyle/>
          <a:p>
            <a:pPr lvl="0"/>
            <a:r>
              <a:rPr lang="en-GB" sz="1400" dirty="0"/>
              <a:t>Sector: Organic Food Retail (Physical + E-commerce)</a:t>
            </a:r>
          </a:p>
        </p:txBody>
      </p:sp>
      <p:pic>
        <p:nvPicPr>
          <p:cNvPr id="17" name="Picture Placeholder 16" descr="Cupcakes">
            <a:extLst>
              <a:ext uri="{FF2B5EF4-FFF2-40B4-BE49-F238E27FC236}">
                <a16:creationId xmlns:a16="http://schemas.microsoft.com/office/drawing/2014/main" id="{50565C0F-24FC-409E-AF8A-E0DBC4211FC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" t="541" r="945"/>
          <a:stretch/>
        </p:blipFill>
        <p:spPr>
          <a:xfrm>
            <a:off x="6589713" y="2474913"/>
            <a:ext cx="2876550" cy="4381500"/>
          </a:xfrm>
        </p:spPr>
      </p:pic>
      <p:pic>
        <p:nvPicPr>
          <p:cNvPr id="23" name="Picture Placeholder 22" descr="Cake">
            <a:extLst>
              <a:ext uri="{FF2B5EF4-FFF2-40B4-BE49-F238E27FC236}">
                <a16:creationId xmlns:a16="http://schemas.microsoft.com/office/drawing/2014/main" id="{122428E6-D303-4B9B-9BDC-C120ABFAF5A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" r="590" b="99"/>
          <a:stretch/>
        </p:blipFill>
        <p:spPr>
          <a:xfrm>
            <a:off x="9537700" y="0"/>
            <a:ext cx="2654300" cy="4381500"/>
          </a:xfrm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6E6A8AC4-D019-84CD-8190-85EFE6644D88}"/>
              </a:ext>
            </a:extLst>
          </p:cNvPr>
          <p:cNvSpPr txBox="1">
            <a:spLocks/>
          </p:cNvSpPr>
          <p:nvPr/>
        </p:nvSpPr>
        <p:spPr>
          <a:xfrm>
            <a:off x="6728239" y="59635"/>
            <a:ext cx="2654300" cy="276307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1400" dirty="0"/>
              <a:t>The Problem: Legacy inventory systems cause stock-outs (20% loss). Customer data is siloed (no personalization). Decision making is reactive.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C2245580-9F5C-9B53-AF72-F0CDAA2608B6}"/>
              </a:ext>
            </a:extLst>
          </p:cNvPr>
          <p:cNvSpPr txBox="1">
            <a:spLocks/>
          </p:cNvSpPr>
          <p:nvPr/>
        </p:nvSpPr>
        <p:spPr>
          <a:xfrm>
            <a:off x="9854406" y="4725836"/>
            <a:ext cx="2020888" cy="16049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1400" dirty="0"/>
              <a:t>The Goal: Unify online/offline experience, reduce waste, empower managers.</a:t>
            </a:r>
          </a:p>
        </p:txBody>
      </p:sp>
    </p:spTree>
    <p:extLst>
      <p:ext uri="{BB962C8B-B14F-4D97-AF65-F5344CB8AC3E}">
        <p14:creationId xmlns:p14="http://schemas.microsoft.com/office/powerpoint/2010/main" val="2294290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91E3B-0611-4A22-967A-BA0CA1B78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4976" y="2078038"/>
            <a:ext cx="3977024" cy="4779962"/>
          </a:xfrm>
        </p:spPr>
        <p:txBody>
          <a:bodyPr>
            <a:noAutofit/>
          </a:bodyPr>
          <a:lstStyle/>
          <a:p>
            <a:pPr lvl="0"/>
            <a:r>
              <a:rPr lang="en-GB" b="1" dirty="0">
                <a:latin typeface="+mn-lt"/>
              </a:rPr>
              <a:t>Operational Efficiency</a:t>
            </a:r>
            <a:r>
              <a:rPr lang="en-GB" dirty="0">
                <a:latin typeface="+mn-lt"/>
              </a:rPr>
              <a:t>: Automating routine tasks (Laudon &amp; Laudon, 2020).</a:t>
            </a:r>
            <a:br>
              <a:rPr lang="en-GB" dirty="0">
                <a:latin typeface="+mn-lt"/>
              </a:rPr>
            </a:br>
            <a:r>
              <a:rPr lang="en-GB" b="1" dirty="0">
                <a:latin typeface="+mn-lt"/>
              </a:rPr>
              <a:t>Decision Making</a:t>
            </a:r>
            <a:r>
              <a:rPr lang="en-GB" dirty="0">
                <a:latin typeface="+mn-lt"/>
              </a:rPr>
              <a:t>: From “What happened?” to “What will happen?” (Turban et al., 2018).</a:t>
            </a:r>
            <a:br>
              <a:rPr lang="en-GB" dirty="0">
                <a:latin typeface="+mn-lt"/>
              </a:rPr>
            </a:br>
            <a:r>
              <a:rPr lang="en-GB" b="1" dirty="0">
                <a:latin typeface="+mn-lt"/>
              </a:rPr>
              <a:t>Competitive Advantage</a:t>
            </a:r>
            <a:r>
              <a:rPr lang="en-GB" dirty="0">
                <a:latin typeface="+mn-lt"/>
              </a:rPr>
              <a:t>: Data-driven unique services (Porter, 1985). </a:t>
            </a:r>
            <a:r>
              <a:rPr lang="en-GB" b="1" dirty="0">
                <a:latin typeface="+mn-lt"/>
              </a:rPr>
              <a:t>Overview</a:t>
            </a:r>
            <a:r>
              <a:rPr lang="en-GB" dirty="0">
                <a:latin typeface="+mn-lt"/>
              </a:rPr>
              <a:t>: TPS, MIS, and BI/AI form an integrated ecosystem for business success (Beynon-Davies, 2019).</a:t>
            </a:r>
          </a:p>
        </p:txBody>
      </p:sp>
      <p:pic>
        <p:nvPicPr>
          <p:cNvPr id="8" name="Picture Placeholder 7" descr="Green Leaves">
            <a:extLst>
              <a:ext uri="{FF2B5EF4-FFF2-40B4-BE49-F238E27FC236}">
                <a16:creationId xmlns:a16="http://schemas.microsoft.com/office/drawing/2014/main" id="{A6FFE4AB-D61C-4A04-B9E4-72E07F435368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" r="428"/>
          <a:stretch/>
        </p:blipFill>
        <p:spPr>
          <a:xfrm>
            <a:off x="0" y="0"/>
            <a:ext cx="4537209" cy="6858000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050A7-9E6B-4DA8-AE35-DCFB67DDF51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261287" y="223257"/>
            <a:ext cx="2575119" cy="1604963"/>
          </a:xfrm>
        </p:spPr>
        <p:txBody>
          <a:bodyPr/>
          <a:lstStyle/>
          <a:p>
            <a:r>
              <a:rPr lang="en-GB" sz="2400" b="1" dirty="0"/>
              <a:t>The Role of IS in Business</a:t>
            </a:r>
          </a:p>
          <a:p>
            <a:endParaRPr lang="en-GB" dirty="0"/>
          </a:p>
        </p:txBody>
      </p:sp>
      <p:pic>
        <p:nvPicPr>
          <p:cNvPr id="19" name="Picture Placeholder 18" descr="Green leaves">
            <a:extLst>
              <a:ext uri="{FF2B5EF4-FFF2-40B4-BE49-F238E27FC236}">
                <a16:creationId xmlns:a16="http://schemas.microsoft.com/office/drawing/2014/main" id="{2EA6E9A7-6731-48B8-9E3E-C3EEEE463C9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" r="623"/>
          <a:stretch/>
        </p:blipFill>
        <p:spPr>
          <a:xfrm>
            <a:off x="4601218" y="2078038"/>
            <a:ext cx="3549749" cy="4779962"/>
          </a:xfrm>
        </p:spPr>
      </p:pic>
      <p:pic>
        <p:nvPicPr>
          <p:cNvPr id="12" name="Picture Placeholder 11" descr="Green Leaves">
            <a:extLst>
              <a:ext uri="{FF2B5EF4-FFF2-40B4-BE49-F238E27FC236}">
                <a16:creationId xmlns:a16="http://schemas.microsoft.com/office/drawing/2014/main" id="{1B9E9C15-A762-437C-903A-06F37336DA41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" t="1230" r="467" b="1230"/>
          <a:stretch/>
        </p:blipFill>
        <p:spPr>
          <a:xfrm>
            <a:off x="8215313" y="0"/>
            <a:ext cx="3976687" cy="2019300"/>
          </a:xfrm>
        </p:spPr>
      </p:pic>
    </p:spTree>
    <p:extLst>
      <p:ext uri="{BB962C8B-B14F-4D97-AF65-F5344CB8AC3E}">
        <p14:creationId xmlns:p14="http://schemas.microsoft.com/office/powerpoint/2010/main" val="623295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19A69F-6421-44E9-8FA2-486219815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478213"/>
            <a:ext cx="2516299" cy="3411432"/>
          </a:xfrm>
        </p:spPr>
        <p:txBody>
          <a:bodyPr>
            <a:normAutofit/>
          </a:bodyPr>
          <a:lstStyle/>
          <a:p>
            <a:pPr lvl="0"/>
            <a:r>
              <a:rPr lang="en-GB" b="1" dirty="0"/>
              <a:t>System 1 – Transaction Processing System (TPS)</a:t>
            </a:r>
            <a:r>
              <a:rPr lang="en-GB" dirty="0"/>
              <a:t> </a:t>
            </a:r>
            <a:r>
              <a:rPr lang="en-GB" b="1" dirty="0"/>
              <a:t>The Foundation</a:t>
            </a:r>
            <a:endParaRPr lang="en-GB" dirty="0"/>
          </a:p>
        </p:txBody>
      </p:sp>
      <p:pic>
        <p:nvPicPr>
          <p:cNvPr id="11" name="Picture Placeholder 10" descr="Lemon on Board">
            <a:extLst>
              <a:ext uri="{FF2B5EF4-FFF2-40B4-BE49-F238E27FC236}">
                <a16:creationId xmlns:a16="http://schemas.microsoft.com/office/drawing/2014/main" id="{F33D8FC0-E57D-4C81-98CC-2A3A53517FB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/>
        </p:blipFill>
        <p:spPr>
          <a:xfrm>
            <a:off x="-1" y="0"/>
            <a:ext cx="2512035" cy="3411432"/>
          </a:xfrm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7C50BB-A930-4D25-BB52-277C1FE4051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756847" y="-1"/>
            <a:ext cx="4245615" cy="3478214"/>
          </a:xfrm>
        </p:spPr>
        <p:txBody>
          <a:bodyPr/>
          <a:lstStyle/>
          <a:p>
            <a:pPr lvl="0"/>
            <a:r>
              <a:rPr lang="en-GB" sz="1800" b="1" dirty="0"/>
              <a:t>Function</a:t>
            </a:r>
            <a:r>
              <a:rPr lang="en-GB" sz="1800" dirty="0"/>
              <a:t>: Records daily transactions (sales, payments, inventory).</a:t>
            </a:r>
          </a:p>
          <a:p>
            <a:pPr lvl="0"/>
            <a:r>
              <a:rPr lang="en-GB" sz="1800" b="1" dirty="0"/>
              <a:t>Benefit</a:t>
            </a:r>
            <a:r>
              <a:rPr lang="en-GB" sz="1800" dirty="0"/>
              <a:t>: High accuracy and speed at checkout (Laudon &amp; Laudon, 2020).</a:t>
            </a:r>
          </a:p>
          <a:p>
            <a:pPr lvl="0"/>
            <a:r>
              <a:rPr lang="en-GB" sz="1800" b="1" dirty="0"/>
              <a:t>Limitation</a:t>
            </a:r>
            <a:r>
              <a:rPr lang="en-GB" sz="1800" dirty="0"/>
              <a:t>: No analytical capability.</a:t>
            </a:r>
          </a:p>
        </p:txBody>
      </p:sp>
      <p:pic>
        <p:nvPicPr>
          <p:cNvPr id="9" name="Picture Placeholder 8" descr="Wood rings">
            <a:extLst>
              <a:ext uri="{FF2B5EF4-FFF2-40B4-BE49-F238E27FC236}">
                <a16:creationId xmlns:a16="http://schemas.microsoft.com/office/drawing/2014/main" id="{48B1B287-AB83-460E-B46E-65EB549FBA8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" t="224" r="435" b="1"/>
          <a:stretch/>
        </p:blipFill>
        <p:spPr>
          <a:xfrm>
            <a:off x="2578100" y="3478213"/>
            <a:ext cx="4424363" cy="3379787"/>
          </a:xfrm>
          <a:ln>
            <a:noFill/>
          </a:ln>
        </p:spPr>
      </p:pic>
      <p:pic>
        <p:nvPicPr>
          <p:cNvPr id="13" name="Picture Placeholder 12" descr="Heart on Board">
            <a:extLst>
              <a:ext uri="{FF2B5EF4-FFF2-40B4-BE49-F238E27FC236}">
                <a16:creationId xmlns:a16="http://schemas.microsoft.com/office/drawing/2014/main" id="{1BF9605B-4E4C-4952-B685-62F65EB59DFD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" r="77"/>
          <a:stretch/>
        </p:blipFill>
        <p:spPr>
          <a:xfrm>
            <a:off x="7067109" y="-1"/>
            <a:ext cx="5124892" cy="3413559"/>
          </a:xfrm>
          <a:ln>
            <a:noFill/>
          </a:ln>
        </p:spPr>
      </p:pic>
      <p:pic>
        <p:nvPicPr>
          <p:cNvPr id="15" name="Picture Placeholder 14" descr="Coffee on board">
            <a:extLst>
              <a:ext uri="{FF2B5EF4-FFF2-40B4-BE49-F238E27FC236}">
                <a16:creationId xmlns:a16="http://schemas.microsoft.com/office/drawing/2014/main" id="{255AE556-5D1E-48FF-8441-BD444A483AD3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" t="496" r="17"/>
          <a:stretch/>
        </p:blipFill>
        <p:spPr>
          <a:xfrm>
            <a:off x="7067550" y="3478213"/>
            <a:ext cx="5124450" cy="3379787"/>
          </a:xfr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8315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E6D9E-7A5C-4699-8246-DD2791C4C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441" y="4301656"/>
            <a:ext cx="3665551" cy="2305878"/>
          </a:xfrm>
        </p:spPr>
        <p:txBody>
          <a:bodyPr>
            <a:normAutofit/>
          </a:bodyPr>
          <a:lstStyle/>
          <a:p>
            <a:r>
              <a:rPr lang="en-GB" sz="1600" b="1" dirty="0"/>
              <a:t>System 2 – Management Information System (MIS)</a:t>
            </a:r>
            <a:r>
              <a:rPr lang="en-GB" sz="1600" dirty="0"/>
              <a:t> </a:t>
            </a:r>
            <a:r>
              <a:rPr lang="en-GB" sz="1600" b="1" dirty="0"/>
              <a:t>The Dashboard</a:t>
            </a:r>
            <a:endParaRPr lang="en-GB" sz="1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C6C2-126B-4A5E-94FF-369BBDAD03D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0"/>
            <a:ext cx="4187114" cy="4071068"/>
          </a:xfrm>
        </p:spPr>
        <p:txBody>
          <a:bodyPr>
            <a:normAutofit/>
          </a:bodyPr>
          <a:lstStyle/>
          <a:p>
            <a:pPr lvl="0"/>
            <a:r>
              <a:rPr lang="en-GB" sz="1800" b="1" dirty="0"/>
              <a:t>Function</a:t>
            </a:r>
            <a:r>
              <a:rPr lang="en-GB" sz="1800" dirty="0"/>
              <a:t>: Summarizes TPS data into reports (Akula et al., 2025).</a:t>
            </a:r>
          </a:p>
          <a:p>
            <a:pPr lvl="0"/>
            <a:r>
              <a:rPr lang="en-GB" sz="1800" b="1" dirty="0"/>
              <a:t>Benefit</a:t>
            </a:r>
            <a:r>
              <a:rPr lang="en-GB" sz="1800" dirty="0"/>
              <a:t>: Structured overview for middle management.</a:t>
            </a:r>
          </a:p>
          <a:p>
            <a:pPr lvl="0"/>
            <a:r>
              <a:rPr lang="en-GB" sz="1800" b="1" dirty="0"/>
              <a:t>Limitation</a:t>
            </a:r>
            <a:r>
              <a:rPr lang="en-GB" sz="1800" dirty="0"/>
              <a:t>: Inflexible; mainly historical and descriptive.</a:t>
            </a:r>
          </a:p>
        </p:txBody>
      </p:sp>
      <p:pic>
        <p:nvPicPr>
          <p:cNvPr id="7" name="Picture Placeholder 6" descr="Chinese plate">
            <a:extLst>
              <a:ext uri="{FF2B5EF4-FFF2-40B4-BE49-F238E27FC236}">
                <a16:creationId xmlns:a16="http://schemas.microsoft.com/office/drawing/2014/main" id="{2226A1C9-2357-43ED-BD79-C4161CC22B7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" r="496"/>
          <a:stretch/>
        </p:blipFill>
        <p:spPr>
          <a:xfrm>
            <a:off x="4251122" y="0"/>
            <a:ext cx="5454447" cy="6858000"/>
          </a:xfrm>
        </p:spPr>
      </p:pic>
      <p:pic>
        <p:nvPicPr>
          <p:cNvPr id="9" name="Picture Placeholder 8" descr="Butternut Soup">
            <a:extLst>
              <a:ext uri="{FF2B5EF4-FFF2-40B4-BE49-F238E27FC236}">
                <a16:creationId xmlns:a16="http://schemas.microsoft.com/office/drawing/2014/main" id="{628FD32D-07DF-44BE-BFFB-2ADBD96C398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" r="688"/>
          <a:stretch/>
        </p:blipFill>
        <p:spPr>
          <a:xfrm>
            <a:off x="9769577" y="1628841"/>
            <a:ext cx="2422423" cy="5229159"/>
          </a:xfrm>
        </p:spPr>
      </p:pic>
    </p:spTree>
    <p:extLst>
      <p:ext uri="{BB962C8B-B14F-4D97-AF65-F5344CB8AC3E}">
        <p14:creationId xmlns:p14="http://schemas.microsoft.com/office/powerpoint/2010/main" val="4028598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DDB01-1466-E05B-0E8A-69B5FCFE7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44094-8047-94D3-7F07-D825FC7FF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843" y="-55660"/>
            <a:ext cx="2821435" cy="2074960"/>
          </a:xfrm>
        </p:spPr>
        <p:txBody>
          <a:bodyPr>
            <a:normAutofit/>
          </a:bodyPr>
          <a:lstStyle/>
          <a:p>
            <a:r>
              <a:rPr lang="en-GB" sz="1600" b="1" dirty="0"/>
              <a:t>System 3 – Business Intelligence (BI) &amp; AI</a:t>
            </a:r>
            <a:r>
              <a:rPr lang="en-GB" sz="1600" dirty="0"/>
              <a:t> </a:t>
            </a:r>
            <a:r>
              <a:rPr lang="en-GB" sz="1600" b="1" dirty="0"/>
              <a:t>The Crystal Ball</a:t>
            </a:r>
            <a:endParaRPr lang="en-US" sz="1600" dirty="0"/>
          </a:p>
        </p:txBody>
      </p:sp>
      <p:pic>
        <p:nvPicPr>
          <p:cNvPr id="8" name="Picture Placeholder 7" descr="Green Leaves">
            <a:extLst>
              <a:ext uri="{FF2B5EF4-FFF2-40B4-BE49-F238E27FC236}">
                <a16:creationId xmlns:a16="http://schemas.microsoft.com/office/drawing/2014/main" id="{AF2537E3-640A-7B86-B765-113E5F2C42F7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" r="428"/>
          <a:stretch/>
        </p:blipFill>
        <p:spPr>
          <a:xfrm>
            <a:off x="0" y="0"/>
            <a:ext cx="4537209" cy="6858000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DC3DB2-5C19-F113-ACEB-D69F6497D01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14976" y="2078038"/>
            <a:ext cx="3976687" cy="4779962"/>
          </a:xfrm>
        </p:spPr>
        <p:txBody>
          <a:bodyPr/>
          <a:lstStyle/>
          <a:p>
            <a:pPr lvl="0"/>
            <a:r>
              <a:rPr lang="en-GB" sz="2000" b="1" dirty="0"/>
              <a:t>Function</a:t>
            </a:r>
            <a:r>
              <a:rPr lang="en-GB" sz="2000" dirty="0"/>
              <a:t>: Predictive analytics and “what-if” scenarios (Van Thuy, 2025).</a:t>
            </a:r>
          </a:p>
          <a:p>
            <a:pPr lvl="0"/>
            <a:r>
              <a:rPr lang="en-GB" sz="2000" b="1" dirty="0"/>
              <a:t>Benefit</a:t>
            </a:r>
            <a:r>
              <a:rPr lang="en-GB" sz="2000" dirty="0"/>
              <a:t>: Identifies opportunities and risks; strategic decision support (Saremi, 2025).</a:t>
            </a:r>
          </a:p>
          <a:p>
            <a:pPr lvl="0"/>
            <a:r>
              <a:rPr lang="en-GB" sz="2000" b="1" dirty="0"/>
              <a:t>Limitation</a:t>
            </a:r>
            <a:r>
              <a:rPr lang="en-GB" sz="2000" dirty="0"/>
              <a:t>: Requires clean data; risk of black-box decisions.</a:t>
            </a:r>
          </a:p>
        </p:txBody>
      </p:sp>
      <p:pic>
        <p:nvPicPr>
          <p:cNvPr id="19" name="Picture Placeholder 18" descr="Green leaves">
            <a:extLst>
              <a:ext uri="{FF2B5EF4-FFF2-40B4-BE49-F238E27FC236}">
                <a16:creationId xmlns:a16="http://schemas.microsoft.com/office/drawing/2014/main" id="{B53651C7-8150-EC9D-F917-CF7ED69A778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" r="623"/>
          <a:stretch/>
        </p:blipFill>
        <p:spPr>
          <a:xfrm>
            <a:off x="4601218" y="2078038"/>
            <a:ext cx="3549749" cy="4779962"/>
          </a:xfrm>
        </p:spPr>
      </p:pic>
      <p:pic>
        <p:nvPicPr>
          <p:cNvPr id="12" name="Picture Placeholder 11" descr="Green Leaves">
            <a:extLst>
              <a:ext uri="{FF2B5EF4-FFF2-40B4-BE49-F238E27FC236}">
                <a16:creationId xmlns:a16="http://schemas.microsoft.com/office/drawing/2014/main" id="{CD32C7BB-BD59-B3C1-1A19-A886B430E3BA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" t="1230" r="467" b="1230"/>
          <a:stretch/>
        </p:blipFill>
        <p:spPr>
          <a:xfrm>
            <a:off x="8215313" y="0"/>
            <a:ext cx="3976687" cy="2019300"/>
          </a:xfrm>
        </p:spPr>
      </p:pic>
    </p:spTree>
    <p:extLst>
      <p:ext uri="{BB962C8B-B14F-4D97-AF65-F5344CB8AC3E}">
        <p14:creationId xmlns:p14="http://schemas.microsoft.com/office/powerpoint/2010/main" val="1256701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7812F-9AE2-55D4-E0B6-64BA20C49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Greens on wood">
            <a:extLst>
              <a:ext uri="{FF2B5EF4-FFF2-40B4-BE49-F238E27FC236}">
                <a16:creationId xmlns:a16="http://schemas.microsoft.com/office/drawing/2014/main" id="{0B867CD7-11A4-2627-192B-432EEE72E9F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" r="71"/>
          <a:stretch/>
        </p:blipFill>
        <p:spPr>
          <a:xfrm>
            <a:off x="-7938" y="-19050"/>
            <a:ext cx="8767763" cy="687705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F29364A-C5F5-4B97-5BEE-A2C6C648E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861" y="205409"/>
            <a:ext cx="9992139" cy="5694459"/>
          </a:xfrm>
          <a:solidFill>
            <a:schemeClr val="bg1"/>
          </a:solidFill>
        </p:spPr>
        <p:txBody>
          <a:bodyPr anchor="t"/>
          <a:lstStyle/>
          <a:p>
            <a:r>
              <a:rPr lang="en-GB" sz="2800" b="1" dirty="0">
                <a:solidFill>
                  <a:srgbClr val="205239"/>
                </a:solidFill>
              </a:rPr>
              <a:t>Comparative Analysis Matrix</a:t>
            </a:r>
            <a:br>
              <a:rPr lang="en-GB" b="1" dirty="0"/>
            </a:br>
            <a:br>
              <a:rPr lang="en-GB" b="1" dirty="0"/>
            </a:br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0928FE2-E776-20CC-359E-FF49F9020F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2982162"/>
              </p:ext>
            </p:extLst>
          </p:nvPr>
        </p:nvGraphicFramePr>
        <p:xfrm>
          <a:off x="2213122" y="1570383"/>
          <a:ext cx="11035086" cy="3486780"/>
        </p:xfrm>
        <a:graphic>
          <a:graphicData uri="http://schemas.openxmlformats.org/drawingml/2006/table">
            <a:tbl>
              <a:tblPr firstRow="1" firstCol="1" bandRow="1"/>
              <a:tblGrid>
                <a:gridCol w="960774">
                  <a:extLst>
                    <a:ext uri="{9D8B030D-6E8A-4147-A177-3AD203B41FA5}">
                      <a16:colId xmlns:a16="http://schemas.microsoft.com/office/drawing/2014/main" val="2683527699"/>
                    </a:ext>
                  </a:extLst>
                </a:gridCol>
                <a:gridCol w="2630556">
                  <a:extLst>
                    <a:ext uri="{9D8B030D-6E8A-4147-A177-3AD203B41FA5}">
                      <a16:colId xmlns:a16="http://schemas.microsoft.com/office/drawing/2014/main" val="2305679930"/>
                    </a:ext>
                  </a:extLst>
                </a:gridCol>
                <a:gridCol w="2325757">
                  <a:extLst>
                    <a:ext uri="{9D8B030D-6E8A-4147-A177-3AD203B41FA5}">
                      <a16:colId xmlns:a16="http://schemas.microsoft.com/office/drawing/2014/main" val="3049539944"/>
                    </a:ext>
                  </a:extLst>
                </a:gridCol>
                <a:gridCol w="5117999">
                  <a:extLst>
                    <a:ext uri="{9D8B030D-6E8A-4147-A177-3AD203B41FA5}">
                      <a16:colId xmlns:a16="http://schemas.microsoft.com/office/drawing/2014/main" val="1033741473"/>
                    </a:ext>
                  </a:extLst>
                </a:gridCol>
              </a:tblGrid>
              <a:tr h="8716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System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 err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GreenLeaf</a:t>
                      </a:r>
                      <a:r>
                        <a:rPr lang="en-GB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Use Case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Strategic Value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Limitation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8964376"/>
                  </a:ext>
                </a:extLst>
              </a:tr>
              <a:tr h="8716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TPS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Scanning groceries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Low (Operational)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No analytics (Laudon &amp; Laudon, 2020)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1029200"/>
                  </a:ext>
                </a:extLst>
              </a:tr>
              <a:tr h="8716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MIS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Weekly sales reports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Medium (Tactical)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Rigid, historical only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1050690"/>
                  </a:ext>
                </a:extLst>
              </a:tr>
              <a:tr h="8716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BI/AI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Predictive ordering &amp; Personalization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High (Strategic)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Needs clean data (Grant et al., 2017)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75203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60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4ED42-773A-C76A-D974-333CC62B1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19CB2-EBF1-9F3F-EAC5-054A6F54A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8688" y="135172"/>
            <a:ext cx="2548964" cy="2144223"/>
          </a:xfrm>
        </p:spPr>
        <p:txBody>
          <a:bodyPr>
            <a:normAutofit/>
          </a:bodyPr>
          <a:lstStyle/>
          <a:p>
            <a:r>
              <a:rPr lang="en-GB" sz="1800" b="1" dirty="0"/>
              <a:t>Ethical Considerations – The Risks</a:t>
            </a:r>
            <a:endParaRPr lang="en-US" sz="1800" dirty="0"/>
          </a:p>
        </p:txBody>
      </p:sp>
      <p:pic>
        <p:nvPicPr>
          <p:cNvPr id="13" name="Picture Placeholder 12" descr="Cake">
            <a:extLst>
              <a:ext uri="{FF2B5EF4-FFF2-40B4-BE49-F238E27FC236}">
                <a16:creationId xmlns:a16="http://schemas.microsoft.com/office/drawing/2014/main" id="{DE25D319-8CFB-B60B-34E2-07AFC3D537A2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" b="230"/>
          <a:stretch/>
        </p:blipFill>
        <p:spPr>
          <a:xfrm>
            <a:off x="0" y="4445148"/>
            <a:ext cx="3567419" cy="2412852"/>
          </a:xfrm>
        </p:spPr>
      </p:pic>
      <p:pic>
        <p:nvPicPr>
          <p:cNvPr id="15" name="Picture Placeholder 14" descr="Tea cup">
            <a:extLst>
              <a:ext uri="{FF2B5EF4-FFF2-40B4-BE49-F238E27FC236}">
                <a16:creationId xmlns:a16="http://schemas.microsoft.com/office/drawing/2014/main" id="{51FC2B5E-9034-5A56-4518-A7E42F1EF6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" r="765"/>
          <a:stretch/>
        </p:blipFill>
        <p:spPr>
          <a:xfrm>
            <a:off x="3631431" y="0"/>
            <a:ext cx="2899012" cy="4381141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D2BC00D-47A5-1311-BE42-A7EA76FD5CD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4014" y="135173"/>
            <a:ext cx="3567418" cy="3681454"/>
          </a:xfrm>
        </p:spPr>
        <p:txBody>
          <a:bodyPr/>
          <a:lstStyle/>
          <a:p>
            <a:pPr lvl="0"/>
            <a:r>
              <a:rPr lang="en-GB" sz="2000" b="1" dirty="0"/>
              <a:t>Data Privacy</a:t>
            </a:r>
            <a:r>
              <a:rPr lang="en-GB" sz="2000" dirty="0"/>
              <a:t>: Tracking purchase history (Patel, 2025).</a:t>
            </a:r>
          </a:p>
          <a:p>
            <a:pPr lvl="0"/>
            <a:r>
              <a:rPr lang="en-GB" sz="2000" b="1" dirty="0"/>
              <a:t>Employee Monitoring</a:t>
            </a:r>
            <a:r>
              <a:rPr lang="en-GB" sz="2000" dirty="0"/>
              <a:t>: AI productivity tracking (IEEE, 2026).</a:t>
            </a:r>
          </a:p>
          <a:p>
            <a:pPr lvl="0"/>
            <a:endParaRPr lang="en-GB" sz="2000" dirty="0"/>
          </a:p>
        </p:txBody>
      </p:sp>
      <p:pic>
        <p:nvPicPr>
          <p:cNvPr id="17" name="Picture Placeholder 16" descr="Cupcakes">
            <a:extLst>
              <a:ext uri="{FF2B5EF4-FFF2-40B4-BE49-F238E27FC236}">
                <a16:creationId xmlns:a16="http://schemas.microsoft.com/office/drawing/2014/main" id="{1792C172-206D-3A25-955C-282565C74C5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" t="541" r="945"/>
          <a:stretch/>
        </p:blipFill>
        <p:spPr>
          <a:xfrm>
            <a:off x="6589713" y="2474913"/>
            <a:ext cx="2876550" cy="4381500"/>
          </a:xfrm>
        </p:spPr>
      </p:pic>
      <p:pic>
        <p:nvPicPr>
          <p:cNvPr id="23" name="Picture Placeholder 22" descr="Cake">
            <a:extLst>
              <a:ext uri="{FF2B5EF4-FFF2-40B4-BE49-F238E27FC236}">
                <a16:creationId xmlns:a16="http://schemas.microsoft.com/office/drawing/2014/main" id="{5F9E9B29-B8FF-79D2-65EB-C170203334C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" r="590" b="99"/>
          <a:stretch/>
        </p:blipFill>
        <p:spPr>
          <a:xfrm>
            <a:off x="9537700" y="0"/>
            <a:ext cx="2654300" cy="4381500"/>
          </a:xfrm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2CFE7830-B2FA-B3FF-1A65-95DD2EAEB9A4}"/>
              </a:ext>
            </a:extLst>
          </p:cNvPr>
          <p:cNvSpPr txBox="1">
            <a:spLocks/>
          </p:cNvSpPr>
          <p:nvPr/>
        </p:nvSpPr>
        <p:spPr>
          <a:xfrm>
            <a:off x="3754745" y="4576659"/>
            <a:ext cx="2669909" cy="22058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Algorithmic Bias</a:t>
            </a:r>
            <a:r>
              <a:rPr lang="en-GB" sz="2000" dirty="0"/>
              <a:t>: Demographic skew in recommendations (TechTarget, 2026).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F8151656-D7A5-DA13-01C0-FEE9C68066C3}"/>
              </a:ext>
            </a:extLst>
          </p:cNvPr>
          <p:cNvSpPr txBox="1">
            <a:spLocks/>
          </p:cNvSpPr>
          <p:nvPr/>
        </p:nvSpPr>
        <p:spPr>
          <a:xfrm>
            <a:off x="9631321" y="4576659"/>
            <a:ext cx="2388389" cy="22058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Security</a:t>
            </a:r>
            <a:r>
              <a:rPr lang="en-GB" sz="2000" dirty="0"/>
              <a:t>: Risks in integrated systems.</a:t>
            </a:r>
          </a:p>
        </p:txBody>
      </p:sp>
    </p:spTree>
    <p:extLst>
      <p:ext uri="{BB962C8B-B14F-4D97-AF65-F5344CB8AC3E}">
        <p14:creationId xmlns:p14="http://schemas.microsoft.com/office/powerpoint/2010/main" val="459291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FB6F5-C218-9BA7-8052-02826E07A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D17047-E27A-F6A3-D754-0B6956B10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562183"/>
            <a:ext cx="2679590" cy="3172571"/>
          </a:xfrm>
        </p:spPr>
        <p:txBody>
          <a:bodyPr>
            <a:normAutofit/>
          </a:bodyPr>
          <a:lstStyle/>
          <a:p>
            <a:r>
              <a:rPr lang="en-GB" sz="1800" b="1" dirty="0"/>
              <a:t>Mitigation Strategies (</a:t>
            </a:r>
            <a:r>
              <a:rPr lang="en-GB" sz="1800" b="1" dirty="0" err="1"/>
              <a:t>Responsi-ble</a:t>
            </a:r>
            <a:r>
              <a:rPr lang="en-GB" sz="1800" b="1" dirty="0"/>
              <a:t> IS)</a:t>
            </a:r>
            <a:endParaRPr lang="en-GB" sz="1800" dirty="0"/>
          </a:p>
        </p:txBody>
      </p:sp>
      <p:pic>
        <p:nvPicPr>
          <p:cNvPr id="11" name="Picture Placeholder 10" descr="Lemon on Board">
            <a:extLst>
              <a:ext uri="{FF2B5EF4-FFF2-40B4-BE49-F238E27FC236}">
                <a16:creationId xmlns:a16="http://schemas.microsoft.com/office/drawing/2014/main" id="{23DC3E49-7230-6C6B-206C-F6D50C1EFA1B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/>
        </p:blipFill>
        <p:spPr>
          <a:xfrm>
            <a:off x="-1" y="0"/>
            <a:ext cx="2512035" cy="3411432"/>
          </a:xfrm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E2E7DDE-A1EB-EB76-FA57-4541B28572C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578099" y="1"/>
            <a:ext cx="4424363" cy="3354966"/>
          </a:xfrm>
        </p:spPr>
        <p:txBody>
          <a:bodyPr/>
          <a:lstStyle/>
          <a:p>
            <a:pPr lvl="0"/>
            <a:r>
              <a:rPr lang="en-GB" sz="1600" dirty="0"/>
              <a:t>Privacy by Design: Anonymize data; opt-in only (Patel, 2025).</a:t>
            </a:r>
          </a:p>
          <a:p>
            <a:pPr lvl="0"/>
            <a:r>
              <a:rPr lang="en-GB" sz="1600" dirty="0"/>
              <a:t>Human-in-the-Loop: AI suggests; humans decide (Masood, 2026).</a:t>
            </a:r>
          </a:p>
          <a:p>
            <a:pPr lvl="0"/>
            <a:r>
              <a:rPr lang="en-GB" sz="1600" dirty="0"/>
              <a:t>Algorithm Audits: Quarterly bias checks (IEEE, 2026).</a:t>
            </a:r>
          </a:p>
          <a:p>
            <a:r>
              <a:rPr lang="en-GB" sz="1600" dirty="0"/>
              <a:t>Transparency &amp; Governance: Ethics board oversight</a:t>
            </a:r>
            <a:endParaRPr lang="en-US" sz="1600" dirty="0"/>
          </a:p>
        </p:txBody>
      </p:sp>
      <p:pic>
        <p:nvPicPr>
          <p:cNvPr id="9" name="Picture Placeholder 8" descr="Wood rings">
            <a:extLst>
              <a:ext uri="{FF2B5EF4-FFF2-40B4-BE49-F238E27FC236}">
                <a16:creationId xmlns:a16="http://schemas.microsoft.com/office/drawing/2014/main" id="{5270837D-4EAB-0720-1554-582D1EED5252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" t="224" r="435" b="1"/>
          <a:stretch/>
        </p:blipFill>
        <p:spPr>
          <a:xfrm>
            <a:off x="2578100" y="3478213"/>
            <a:ext cx="4424363" cy="3379787"/>
          </a:xfrm>
          <a:ln>
            <a:noFill/>
          </a:ln>
        </p:spPr>
      </p:pic>
      <p:pic>
        <p:nvPicPr>
          <p:cNvPr id="13" name="Picture Placeholder 12" descr="Heart on Board">
            <a:extLst>
              <a:ext uri="{FF2B5EF4-FFF2-40B4-BE49-F238E27FC236}">
                <a16:creationId xmlns:a16="http://schemas.microsoft.com/office/drawing/2014/main" id="{939DD383-F6AB-2A54-2F15-75AFA160454A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" r="77"/>
          <a:stretch/>
        </p:blipFill>
        <p:spPr>
          <a:xfrm>
            <a:off x="7067109" y="-1"/>
            <a:ext cx="5124892" cy="3413559"/>
          </a:xfrm>
          <a:ln>
            <a:noFill/>
          </a:ln>
        </p:spPr>
      </p:pic>
      <p:pic>
        <p:nvPicPr>
          <p:cNvPr id="15" name="Picture Placeholder 14" descr="Coffee on board">
            <a:extLst>
              <a:ext uri="{FF2B5EF4-FFF2-40B4-BE49-F238E27FC236}">
                <a16:creationId xmlns:a16="http://schemas.microsoft.com/office/drawing/2014/main" id="{6CE9315A-680D-E3C8-323E-951B880D9FEA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" t="496" r="17"/>
          <a:stretch/>
        </p:blipFill>
        <p:spPr>
          <a:xfrm>
            <a:off x="7067550" y="3478213"/>
            <a:ext cx="5124450" cy="3379787"/>
          </a:xfr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9556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ED6EDA-968B-F74B-AC80-0B6A0AD8D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ED687-EAA8-09EB-ECE8-801737931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149" y="4365266"/>
            <a:ext cx="3530379" cy="2099144"/>
          </a:xfrm>
        </p:spPr>
        <p:txBody>
          <a:bodyPr>
            <a:normAutofit/>
          </a:bodyPr>
          <a:lstStyle/>
          <a:p>
            <a:r>
              <a:rPr lang="en-GB" sz="2000" b="1" dirty="0"/>
              <a:t>Case Study 1 – Tesco (Retail Analytics)</a:t>
            </a:r>
            <a:endParaRPr lang="en-US" sz="2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3AEF63-0C90-005E-BD0F-596E7B3613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0"/>
            <a:ext cx="4187114" cy="4047214"/>
          </a:xfrm>
        </p:spPr>
        <p:txBody>
          <a:bodyPr>
            <a:normAutofit/>
          </a:bodyPr>
          <a:lstStyle/>
          <a:p>
            <a:pPr lvl="0"/>
            <a:r>
              <a:rPr lang="en-GB" sz="1600" b="1" dirty="0"/>
              <a:t>System</a:t>
            </a:r>
            <a:r>
              <a:rPr lang="en-GB" sz="1600" dirty="0"/>
              <a:t>: Clubcard (MIS + BI).</a:t>
            </a:r>
          </a:p>
          <a:p>
            <a:pPr lvl="0"/>
            <a:r>
              <a:rPr lang="en-GB" sz="1600" b="1" dirty="0"/>
              <a:t>Challenge</a:t>
            </a:r>
            <a:r>
              <a:rPr lang="en-GB" sz="1600" dirty="0"/>
              <a:t>: Competition from discounters.</a:t>
            </a:r>
          </a:p>
          <a:p>
            <a:pPr lvl="0"/>
            <a:r>
              <a:rPr lang="en-GB" sz="1600" b="1" dirty="0"/>
              <a:t>Solution</a:t>
            </a:r>
            <a:r>
              <a:rPr lang="en-GB" sz="1600" dirty="0"/>
              <a:t>: Customer micro-segmentation using transaction data.</a:t>
            </a:r>
          </a:p>
          <a:p>
            <a:pPr lvl="0"/>
            <a:r>
              <a:rPr lang="en-GB" sz="1600" b="1" dirty="0"/>
              <a:t>Result</a:t>
            </a:r>
            <a:r>
              <a:rPr lang="en-GB" sz="1600" dirty="0"/>
              <a:t>: ~15% increase in marketing ROI.</a:t>
            </a:r>
          </a:p>
          <a:p>
            <a:pPr lvl="0"/>
            <a:r>
              <a:rPr lang="en-GB" sz="1600" b="1" dirty="0"/>
              <a:t>Ethical Issue</a:t>
            </a:r>
            <a:r>
              <a:rPr lang="en-GB" sz="1600" dirty="0"/>
              <a:t>: Past data-sharing backlash.</a:t>
            </a:r>
          </a:p>
          <a:p>
            <a:pPr lvl="0"/>
            <a:r>
              <a:rPr lang="en-GB" sz="1600" b="1" dirty="0"/>
              <a:t>Takeaway</a:t>
            </a:r>
            <a:r>
              <a:rPr lang="en-GB" sz="1600" dirty="0"/>
              <a:t>: Powerful but must be used responsibly (Laudon &amp; Laudon, 2020).</a:t>
            </a:r>
          </a:p>
        </p:txBody>
      </p:sp>
      <p:pic>
        <p:nvPicPr>
          <p:cNvPr id="7" name="Picture Placeholder 6" descr="Chinese plate">
            <a:extLst>
              <a:ext uri="{FF2B5EF4-FFF2-40B4-BE49-F238E27FC236}">
                <a16:creationId xmlns:a16="http://schemas.microsoft.com/office/drawing/2014/main" id="{DB143A2D-D6D1-3C96-9E2D-82F22E9C575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" r="496"/>
          <a:stretch/>
        </p:blipFill>
        <p:spPr>
          <a:xfrm>
            <a:off x="4251122" y="0"/>
            <a:ext cx="5454447" cy="6858000"/>
          </a:xfrm>
        </p:spPr>
      </p:pic>
      <p:pic>
        <p:nvPicPr>
          <p:cNvPr id="9" name="Picture Placeholder 8" descr="Butternut Soup">
            <a:extLst>
              <a:ext uri="{FF2B5EF4-FFF2-40B4-BE49-F238E27FC236}">
                <a16:creationId xmlns:a16="http://schemas.microsoft.com/office/drawing/2014/main" id="{6377A010-13BD-E51D-5176-267442272F9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" r="688"/>
          <a:stretch/>
        </p:blipFill>
        <p:spPr>
          <a:xfrm>
            <a:off x="9769577" y="1628841"/>
            <a:ext cx="2422423" cy="5229159"/>
          </a:xfrm>
        </p:spPr>
      </p:pic>
    </p:spTree>
    <p:extLst>
      <p:ext uri="{BB962C8B-B14F-4D97-AF65-F5344CB8AC3E}">
        <p14:creationId xmlns:p14="http://schemas.microsoft.com/office/powerpoint/2010/main" val="1077752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DBB89-AA5F-9D80-C8F7-470021AB1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5456C-C801-1181-D33F-066AD455B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" y="0"/>
            <a:ext cx="3575772" cy="4381141"/>
          </a:xfrm>
        </p:spPr>
        <p:txBody>
          <a:bodyPr>
            <a:noAutofit/>
          </a:bodyPr>
          <a:lstStyle/>
          <a:p>
            <a:r>
              <a:rPr lang="en-GB" sz="2000" b="1" dirty="0"/>
              <a:t>Case Study 2 – Newfoundland Power (ERP/CIS)</a:t>
            </a:r>
            <a:endParaRPr lang="en-US" sz="2000" dirty="0"/>
          </a:p>
        </p:txBody>
      </p:sp>
      <p:pic>
        <p:nvPicPr>
          <p:cNvPr id="13" name="Picture Placeholder 12" descr="Cake">
            <a:extLst>
              <a:ext uri="{FF2B5EF4-FFF2-40B4-BE49-F238E27FC236}">
                <a16:creationId xmlns:a16="http://schemas.microsoft.com/office/drawing/2014/main" id="{DBCE6608-1058-E867-0EE9-76FCB7A029F9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" b="230"/>
          <a:stretch/>
        </p:blipFill>
        <p:spPr>
          <a:xfrm>
            <a:off x="0" y="4445148"/>
            <a:ext cx="3567419" cy="2412852"/>
          </a:xfrm>
        </p:spPr>
      </p:pic>
      <p:pic>
        <p:nvPicPr>
          <p:cNvPr id="15" name="Picture Placeholder 14" descr="Tea cup">
            <a:extLst>
              <a:ext uri="{FF2B5EF4-FFF2-40B4-BE49-F238E27FC236}">
                <a16:creationId xmlns:a16="http://schemas.microsoft.com/office/drawing/2014/main" id="{AF268E9C-CC2C-410D-0758-675F32AF30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" r="765"/>
          <a:stretch/>
        </p:blipFill>
        <p:spPr>
          <a:xfrm>
            <a:off x="3631431" y="0"/>
            <a:ext cx="2899012" cy="4381141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8D36B62-6835-6D96-D35C-9D8F837619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567419" y="4445149"/>
            <a:ext cx="3022294" cy="2411264"/>
          </a:xfrm>
        </p:spPr>
        <p:txBody>
          <a:bodyPr/>
          <a:lstStyle/>
          <a:p>
            <a:pPr lvl="0"/>
            <a:r>
              <a:rPr lang="en-GB" sz="1600" b="1" dirty="0"/>
              <a:t>System</a:t>
            </a:r>
            <a:r>
              <a:rPr lang="en-GB" sz="1600" dirty="0"/>
              <a:t>: Modern Customer Information System.</a:t>
            </a:r>
          </a:p>
          <a:p>
            <a:pPr lvl="0"/>
            <a:r>
              <a:rPr lang="en-GB" sz="1600" b="1" dirty="0"/>
              <a:t>Challenge</a:t>
            </a:r>
            <a:r>
              <a:rPr lang="en-GB" sz="1600" dirty="0"/>
              <a:t>: 30-year-old legacy system.</a:t>
            </a:r>
          </a:p>
        </p:txBody>
      </p:sp>
      <p:pic>
        <p:nvPicPr>
          <p:cNvPr id="17" name="Picture Placeholder 16" descr="Cupcakes">
            <a:extLst>
              <a:ext uri="{FF2B5EF4-FFF2-40B4-BE49-F238E27FC236}">
                <a16:creationId xmlns:a16="http://schemas.microsoft.com/office/drawing/2014/main" id="{00BAE2E8-FACC-D539-6753-D943C710FDE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" t="541" r="945"/>
          <a:stretch/>
        </p:blipFill>
        <p:spPr>
          <a:xfrm>
            <a:off x="6589713" y="2474913"/>
            <a:ext cx="2876550" cy="4381500"/>
          </a:xfrm>
        </p:spPr>
      </p:pic>
      <p:pic>
        <p:nvPicPr>
          <p:cNvPr id="23" name="Picture Placeholder 22" descr="Cake">
            <a:extLst>
              <a:ext uri="{FF2B5EF4-FFF2-40B4-BE49-F238E27FC236}">
                <a16:creationId xmlns:a16="http://schemas.microsoft.com/office/drawing/2014/main" id="{47EEF1B2-96CF-2460-2955-B72685162E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" r="590" b="99"/>
          <a:stretch/>
        </p:blipFill>
        <p:spPr>
          <a:xfrm>
            <a:off x="9537700" y="0"/>
            <a:ext cx="2654300" cy="4381500"/>
          </a:xfrm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1E4D24ED-6323-4D34-8D87-EA4C62FE3992}"/>
              </a:ext>
            </a:extLst>
          </p:cNvPr>
          <p:cNvSpPr txBox="1">
            <a:spLocks/>
          </p:cNvSpPr>
          <p:nvPr/>
        </p:nvSpPr>
        <p:spPr>
          <a:xfrm>
            <a:off x="6939660" y="425506"/>
            <a:ext cx="2020888" cy="16049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1600" b="1" dirty="0"/>
              <a:t>Solution</a:t>
            </a:r>
            <a:r>
              <a:rPr lang="en-GB" sz="1600" dirty="0"/>
              <a:t>: Human-centric redesign with employee involvement (EY, 2025).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CB8321ED-B08A-9D5D-7447-893FF1179077}"/>
              </a:ext>
            </a:extLst>
          </p:cNvPr>
          <p:cNvSpPr txBox="1">
            <a:spLocks/>
          </p:cNvSpPr>
          <p:nvPr/>
        </p:nvSpPr>
        <p:spPr>
          <a:xfrm>
            <a:off x="9537700" y="4445149"/>
            <a:ext cx="2654300" cy="24112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900" kern="120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1600" b="1" dirty="0"/>
              <a:t>Result</a:t>
            </a:r>
            <a:r>
              <a:rPr lang="en-GB" sz="1600" dirty="0"/>
              <a:t>: Faster resolutions, eliminated shadow systems, industry award.</a:t>
            </a:r>
          </a:p>
          <a:p>
            <a:pPr lvl="0"/>
            <a:r>
              <a:rPr lang="en-GB" sz="1600" b="1" dirty="0"/>
              <a:t>Takeaway</a:t>
            </a:r>
            <a:r>
              <a:rPr lang="en-GB" sz="1600" dirty="0"/>
              <a:t>: Change management is critical for success.</a:t>
            </a:r>
          </a:p>
        </p:txBody>
      </p:sp>
    </p:spTree>
    <p:extLst>
      <p:ext uri="{BB962C8B-B14F-4D97-AF65-F5344CB8AC3E}">
        <p14:creationId xmlns:p14="http://schemas.microsoft.com/office/powerpoint/2010/main" val="1576511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1B45CA-27F1-200D-3E8E-F4EF43568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BCECF-5DFE-FFF0-80B6-2D80321CB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209" y="0"/>
            <a:ext cx="3549749" cy="1924216"/>
          </a:xfrm>
        </p:spPr>
        <p:txBody>
          <a:bodyPr>
            <a:normAutofit fontScale="90000"/>
          </a:bodyPr>
          <a:lstStyle/>
          <a:p>
            <a:r>
              <a:rPr lang="en-GB" sz="2800" b="1" dirty="0" err="1"/>
              <a:t>Recommen</a:t>
            </a:r>
            <a:r>
              <a:rPr lang="en-GB" sz="2800" b="1" dirty="0"/>
              <a:t>-dations for </a:t>
            </a:r>
            <a:r>
              <a:rPr lang="en-GB" sz="2800" b="1" dirty="0" err="1"/>
              <a:t>GreenLeaf</a:t>
            </a:r>
            <a:r>
              <a:rPr lang="en-GB" sz="2800" b="1" dirty="0"/>
              <a:t> Organics</a:t>
            </a:r>
            <a:endParaRPr lang="en-US" sz="2800" dirty="0"/>
          </a:p>
        </p:txBody>
      </p:sp>
      <p:pic>
        <p:nvPicPr>
          <p:cNvPr id="8" name="Picture Placeholder 7" descr="Green Leaves">
            <a:extLst>
              <a:ext uri="{FF2B5EF4-FFF2-40B4-BE49-F238E27FC236}">
                <a16:creationId xmlns:a16="http://schemas.microsoft.com/office/drawing/2014/main" id="{D43C9FAA-14A7-F528-68B4-6BBFBF88491D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" r="428"/>
          <a:stretch/>
        </p:blipFill>
        <p:spPr>
          <a:xfrm>
            <a:off x="0" y="0"/>
            <a:ext cx="4537209" cy="6858000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91079-3B08-3630-32AF-7451CCC9963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77308" y="2137093"/>
            <a:ext cx="3840480" cy="4779961"/>
          </a:xfrm>
        </p:spPr>
        <p:txBody>
          <a:bodyPr/>
          <a:lstStyle/>
          <a:p>
            <a:pPr lvl="0"/>
            <a:r>
              <a:rPr lang="en-GB" sz="1800" b="1" dirty="0"/>
              <a:t>Phase 1 (Immediate)</a:t>
            </a:r>
            <a:r>
              <a:rPr lang="en-GB" sz="1800" dirty="0"/>
              <a:t>: Integrate TPS + MIS.</a:t>
            </a:r>
          </a:p>
          <a:p>
            <a:pPr lvl="0"/>
            <a:r>
              <a:rPr lang="en-GB" sz="1800" b="1" dirty="0"/>
              <a:t>Phase 2 (6 Months)</a:t>
            </a:r>
            <a:r>
              <a:rPr lang="en-GB" sz="1800" dirty="0"/>
              <a:t>: Implement Predictive BI for inventory (target 30% waste reduction).</a:t>
            </a:r>
          </a:p>
          <a:p>
            <a:pPr lvl="0"/>
            <a:r>
              <a:rPr lang="en-GB" sz="1800" b="1" dirty="0"/>
              <a:t>Phase 3 (Year 1)</a:t>
            </a:r>
            <a:r>
              <a:rPr lang="en-GB" sz="1800" dirty="0"/>
              <a:t>: AI-driven CRM for personalization (Saremi, 2025).</a:t>
            </a:r>
          </a:p>
          <a:p>
            <a:pPr lvl="0"/>
            <a:r>
              <a:rPr lang="en-GB" sz="1800" b="1" dirty="0"/>
              <a:t>Governance</a:t>
            </a:r>
            <a:r>
              <a:rPr lang="en-GB" sz="1800" dirty="0"/>
              <a:t>: Establish Ethics Board (IEEE, 2026).</a:t>
            </a:r>
          </a:p>
        </p:txBody>
      </p:sp>
      <p:pic>
        <p:nvPicPr>
          <p:cNvPr id="19" name="Picture Placeholder 18" descr="Green leaves">
            <a:extLst>
              <a:ext uri="{FF2B5EF4-FFF2-40B4-BE49-F238E27FC236}">
                <a16:creationId xmlns:a16="http://schemas.microsoft.com/office/drawing/2014/main" id="{065D75A8-6FD4-57BD-8491-E56662B4E45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" r="623"/>
          <a:stretch/>
        </p:blipFill>
        <p:spPr>
          <a:xfrm>
            <a:off x="4601218" y="2078038"/>
            <a:ext cx="3549749" cy="4779962"/>
          </a:xfrm>
        </p:spPr>
      </p:pic>
      <p:pic>
        <p:nvPicPr>
          <p:cNvPr id="12" name="Picture Placeholder 11" descr="Green Leaves">
            <a:extLst>
              <a:ext uri="{FF2B5EF4-FFF2-40B4-BE49-F238E27FC236}">
                <a16:creationId xmlns:a16="http://schemas.microsoft.com/office/drawing/2014/main" id="{01082D38-D0AA-4BE4-C200-154B91FCB0D2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" t="1230" r="467" b="1230"/>
          <a:stretch/>
        </p:blipFill>
        <p:spPr>
          <a:xfrm>
            <a:off x="8215313" y="0"/>
            <a:ext cx="3976687" cy="2019300"/>
          </a:xfrm>
        </p:spPr>
      </p:pic>
    </p:spTree>
    <p:extLst>
      <p:ext uri="{BB962C8B-B14F-4D97-AF65-F5344CB8AC3E}">
        <p14:creationId xmlns:p14="http://schemas.microsoft.com/office/powerpoint/2010/main" val="124807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C4D73-D42D-FBBA-F820-EA639BBA1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CCD7E-BB92-D1AF-263E-A919888D6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752" y="56890"/>
            <a:ext cx="2478014" cy="1096050"/>
          </a:xfrm>
        </p:spPr>
        <p:txBody>
          <a:bodyPr/>
          <a:lstStyle/>
          <a:p>
            <a:r>
              <a:rPr lang="en-GB" sz="1600" b="1" dirty="0"/>
              <a:t>References</a:t>
            </a:r>
            <a:r>
              <a:rPr lang="en-GB" b="1" dirty="0"/>
              <a:t>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B8AC65-7D2C-1052-1640-6AA6E37EA9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1656" y="56891"/>
            <a:ext cx="5335325" cy="6657986"/>
          </a:xfrm>
        </p:spPr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dirty="0"/>
              <a:t> Akula, D.K. et al. (2025) The Role of Information Systems in Enhancing Strategic Decision Making, </a:t>
            </a:r>
            <a:r>
              <a:rPr lang="en-GB" i="1" dirty="0"/>
              <a:t>The American Journal of Management and Economics Innovations</a:t>
            </a:r>
            <a:r>
              <a:rPr lang="en-GB" dirty="0"/>
              <a:t>, 7(8), pp. 80-10105.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Beynon-Davies, P. (2019) </a:t>
            </a:r>
            <a:r>
              <a:rPr lang="en-GB" i="1" dirty="0"/>
              <a:t>Business Information Systems</a:t>
            </a:r>
            <a:r>
              <a:rPr lang="en-GB" dirty="0"/>
              <a:t>. 3rd </a:t>
            </a:r>
            <a:r>
              <a:rPr lang="en-GB" dirty="0" err="1"/>
              <a:t>edn</a:t>
            </a:r>
            <a:r>
              <a:rPr lang="en-GB" dirty="0"/>
              <a:t>. Red Globe Press.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EY (2025) </a:t>
            </a:r>
            <a:r>
              <a:rPr lang="en-GB" dirty="0" err="1"/>
              <a:t>Fueled</a:t>
            </a:r>
            <a:r>
              <a:rPr lang="en-GB" dirty="0"/>
              <a:t> by technology – a human-centric customer information system, </a:t>
            </a:r>
            <a:r>
              <a:rPr lang="en-GB" i="1" dirty="0"/>
              <a:t>Ernst &amp; Young</a:t>
            </a:r>
            <a:r>
              <a:rPr lang="en-GB" dirty="0"/>
              <a:t>, May 2.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Grant, K., Edgar, D. and Murrin, K. (2017) </a:t>
            </a:r>
            <a:r>
              <a:rPr lang="en-GB" i="1" dirty="0"/>
              <a:t>Strategic Information Systems</a:t>
            </a:r>
            <a:r>
              <a:rPr lang="en-GB" dirty="0"/>
              <a:t>. 7th </a:t>
            </a:r>
            <a:r>
              <a:rPr lang="en-GB" dirty="0" err="1"/>
              <a:t>edn</a:t>
            </a:r>
            <a:r>
              <a:rPr lang="en-GB" dirty="0"/>
              <a:t>. Pearson.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IEEE (2026) Ethical AI and UX Design in Employee Monitoring Systems, </a:t>
            </a:r>
            <a:r>
              <a:rPr lang="en-GB" i="1" dirty="0"/>
              <a:t>IEEE Xplore</a:t>
            </a:r>
            <a:r>
              <a:rPr lang="en-GB" dirty="0"/>
              <a:t>, March 2.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Laudon, K.C. and Laudon, J.P. (2020) </a:t>
            </a:r>
            <a:r>
              <a:rPr lang="en-GB" i="1" dirty="0"/>
              <a:t>Management Information Systems: Managing the Digital Firm</a:t>
            </a:r>
            <a:r>
              <a:rPr lang="en-GB" dirty="0"/>
              <a:t>. 16th </a:t>
            </a:r>
            <a:r>
              <a:rPr lang="en-GB" dirty="0" err="1"/>
              <a:t>edn</a:t>
            </a:r>
            <a:r>
              <a:rPr lang="en-GB" dirty="0"/>
              <a:t>. Pearson.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Masood, A. (2026) Interview on AI Governance, </a:t>
            </a:r>
            <a:r>
              <a:rPr lang="en-GB" i="1" dirty="0"/>
              <a:t>UST/ TechTarget</a:t>
            </a:r>
            <a:r>
              <a:rPr lang="en-GB" dirty="0"/>
              <a:t>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Patel, S.N. (2025) The “Privacy” Trap: Privacy-Preserving AI Techniques, </a:t>
            </a:r>
            <a:r>
              <a:rPr lang="en-GB" i="1" dirty="0"/>
              <a:t>UC Law San Francisco</a:t>
            </a:r>
            <a:r>
              <a:rPr lang="en-GB" dirty="0"/>
              <a:t>, November 18.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Porter, M.E. (1985) </a:t>
            </a:r>
            <a:r>
              <a:rPr lang="en-GB" i="1" dirty="0"/>
              <a:t>Competitive Advantage</a:t>
            </a:r>
            <a:r>
              <a:rPr lang="en-GB" dirty="0"/>
              <a:t>. Free Press.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Saremi, S. (2025) The Strategic Role of Information Systems in Modern Business, in </a:t>
            </a:r>
            <a:r>
              <a:rPr lang="en-GB" i="1" dirty="0"/>
              <a:t>Science, Engineering Management and Information Technology</a:t>
            </a:r>
            <a:r>
              <a:rPr lang="en-GB" dirty="0"/>
              <a:t>. Springer.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 err="1"/>
              <a:t>Serviceware</a:t>
            </a:r>
            <a:r>
              <a:rPr lang="en-GB" dirty="0"/>
              <a:t> (2025) DPD </a:t>
            </a:r>
            <a:r>
              <a:rPr lang="en-GB" dirty="0" err="1"/>
              <a:t>iloxx</a:t>
            </a:r>
            <a:r>
              <a:rPr lang="en-GB" dirty="0"/>
              <a:t>: Structured Knowledge Management, </a:t>
            </a:r>
            <a:r>
              <a:rPr lang="en-GB" i="1" dirty="0" err="1"/>
              <a:t>Serviceware</a:t>
            </a:r>
            <a:r>
              <a:rPr lang="en-GB" i="1" dirty="0"/>
              <a:t> Case Study</a:t>
            </a:r>
            <a:r>
              <a:rPr lang="en-GB" dirty="0"/>
              <a:t>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Software AG (2025) Claro SA: Boosting customer experience, </a:t>
            </a:r>
            <a:r>
              <a:rPr lang="en-GB" i="1" dirty="0"/>
              <a:t>ARIS Resources</a:t>
            </a:r>
            <a:r>
              <a:rPr lang="en-GB" dirty="0"/>
              <a:t>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TechTarget (2026) AI ethical red flags businesses must avoid, </a:t>
            </a:r>
            <a:r>
              <a:rPr lang="en-GB" i="1" dirty="0"/>
              <a:t>TechTarget</a:t>
            </a:r>
            <a:r>
              <a:rPr lang="en-GB" dirty="0"/>
              <a:t>, March 31.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Turban, E., </a:t>
            </a:r>
            <a:r>
              <a:rPr lang="en-GB" dirty="0" err="1"/>
              <a:t>Volonino</a:t>
            </a:r>
            <a:r>
              <a:rPr lang="en-GB" dirty="0"/>
              <a:t>, L. and Wood, G. (2018) </a:t>
            </a:r>
            <a:r>
              <a:rPr lang="en-GB" i="1" dirty="0"/>
              <a:t>Information Technology for Management</a:t>
            </a:r>
            <a:r>
              <a:rPr lang="en-GB" dirty="0"/>
              <a:t>. 10th </a:t>
            </a:r>
            <a:r>
              <a:rPr lang="en-GB" dirty="0" err="1"/>
              <a:t>edn</a:t>
            </a:r>
            <a:r>
              <a:rPr lang="en-GB" dirty="0"/>
              <a:t>. Wiley. 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dirty="0"/>
              <a:t>Van Thuy, N. (2025) Developing Management Information Systems Creates Competitive Advantages, </a:t>
            </a:r>
            <a:r>
              <a:rPr lang="en-GB" i="1" dirty="0"/>
              <a:t>Journal of Organizational </a:t>
            </a:r>
            <a:r>
              <a:rPr lang="en-GB" i="1" dirty="0" err="1"/>
              <a:t>Behavior</a:t>
            </a:r>
            <a:r>
              <a:rPr lang="en-GB" i="1" dirty="0"/>
              <a:t> Research</a:t>
            </a:r>
            <a:r>
              <a:rPr lang="en-GB" dirty="0"/>
              <a:t>, 10(1), pp. 15-19. </a:t>
            </a:r>
          </a:p>
        </p:txBody>
      </p:sp>
      <p:pic>
        <p:nvPicPr>
          <p:cNvPr id="7" name="Picture Placeholder 6" descr="Chinese plate">
            <a:extLst>
              <a:ext uri="{FF2B5EF4-FFF2-40B4-BE49-F238E27FC236}">
                <a16:creationId xmlns:a16="http://schemas.microsoft.com/office/drawing/2014/main" id="{4621D99C-D872-FE5D-CEB1-A521C98195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" r="496"/>
          <a:stretch/>
        </p:blipFill>
        <p:spPr>
          <a:xfrm>
            <a:off x="-1" y="1470991"/>
            <a:ext cx="4187113" cy="5148469"/>
          </a:xfrm>
        </p:spPr>
      </p:pic>
      <p:pic>
        <p:nvPicPr>
          <p:cNvPr id="9" name="Picture Placeholder 8" descr="Butternut Soup">
            <a:extLst>
              <a:ext uri="{FF2B5EF4-FFF2-40B4-BE49-F238E27FC236}">
                <a16:creationId xmlns:a16="http://schemas.microsoft.com/office/drawing/2014/main" id="{DD266CFA-3A46-BA44-CF2F-165748FE80D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" r="688"/>
          <a:stretch/>
        </p:blipFill>
        <p:spPr>
          <a:xfrm>
            <a:off x="9769577" y="1628841"/>
            <a:ext cx="2422423" cy="5229159"/>
          </a:xfrm>
        </p:spPr>
      </p:pic>
    </p:spTree>
    <p:extLst>
      <p:ext uri="{BB962C8B-B14F-4D97-AF65-F5344CB8AC3E}">
        <p14:creationId xmlns:p14="http://schemas.microsoft.com/office/powerpoint/2010/main" val="3584349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Greens on wood">
            <a:extLst>
              <a:ext uri="{FF2B5EF4-FFF2-40B4-BE49-F238E27FC236}">
                <a16:creationId xmlns:a16="http://schemas.microsoft.com/office/drawing/2014/main" id="{92F9F53E-311C-43E5-9D88-71CB7E1922A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" r="71"/>
          <a:stretch/>
        </p:blipFill>
        <p:spPr>
          <a:xfrm>
            <a:off x="-7938" y="-19050"/>
            <a:ext cx="8767763" cy="687705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26F50F6-4C1D-4A33-A73D-5C185649B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4956" y="728870"/>
            <a:ext cx="5748489" cy="5247860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Gabriola" panose="04040605051002020D02" pitchFamily="82" charset="0"/>
              </a:rPr>
              <a:t>Thank you for listening.</a:t>
            </a:r>
            <a:br>
              <a:rPr lang="en-GB" sz="4400" b="1" dirty="0">
                <a:latin typeface="Gabriola" panose="04040605051002020D02" pitchFamily="82" charset="0"/>
              </a:rPr>
            </a:br>
            <a:endParaRPr lang="en-US" sz="44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13813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5">
      <a:majorFont>
        <a:latin typeface="Arial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od board - Interior design_wac_SL_V2" id="{1F24DEA0-99A4-4D6B-9EF4-AD35DEBB090D}" vid="{BAF3F650-F97B-4E0A-9341-712D7DD8CD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2F05DD-6512-4461-9C80-BAC9F5CB1DD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BA7BA03-6299-4B36-BE72-2AC19BF9AB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FF1652-F0ED-4B47-9A2C-DC48594CB7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Mood board - Interior design</Template>
  <TotalTime>59</TotalTime>
  <Words>1138</Words>
  <Application>Microsoft Office PowerPoint</Application>
  <PresentationFormat>Widescreen</PresentationFormat>
  <Paragraphs>104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Abadi</vt:lpstr>
      <vt:lpstr>Arial</vt:lpstr>
      <vt:lpstr>Arial Black</vt:lpstr>
      <vt:lpstr>Calibri</vt:lpstr>
      <vt:lpstr>Gabriola</vt:lpstr>
      <vt:lpstr>Times New Roman</vt:lpstr>
      <vt:lpstr>Custom</vt:lpstr>
      <vt:lpstr>BA (Hons) Leadership and Management Skills for the Workplace  LCLM 5004 Managing Business Information  Modernizing Business Systems: A Strategic Roadmap for GreenLeaf Organics    Lecturer Dr Chinomso Nwagboso  student: mihaela amisculesei student id:2411946 student: Daniel Nicolae amisculesei student id: 2411947 student: alina mihaila student id: 2410740</vt:lpstr>
      <vt:lpstr>Outlines of today’s presentation</vt:lpstr>
      <vt:lpstr>The Client Profile – GreenLeaf Organics</vt:lpstr>
      <vt:lpstr>Operational Efficiency: Automating routine tasks (Laudon &amp; Laudon, 2020). Decision Making: From “What happened?” to “What will happen?” (Turban et al., 2018). Competitive Advantage: Data-driven unique services (Porter, 1985). Overview: TPS, MIS, and BI/AI form an integrated ecosystem for business success (Beynon-Davies, 2019).</vt:lpstr>
      <vt:lpstr>System 1 – Transaction Processing System (TPS) The Foundation</vt:lpstr>
      <vt:lpstr>System 2 – Management Information System (MIS) The Dashboard</vt:lpstr>
      <vt:lpstr>System 3 – Business Intelligence (BI) &amp; AI The Crystal Ball</vt:lpstr>
      <vt:lpstr>Comparative Analysis Matrix  </vt:lpstr>
      <vt:lpstr>Ethical Considerations – The Risks</vt:lpstr>
      <vt:lpstr>Mitigation Strategies (Responsi-ble IS)</vt:lpstr>
      <vt:lpstr>Case Study 1 – Tesco (Retail Analytics)</vt:lpstr>
      <vt:lpstr>Case Study 2 – Newfoundland Power (ERP/CIS)</vt:lpstr>
      <vt:lpstr>Recommen-dations for GreenLeaf Organics</vt:lpstr>
      <vt:lpstr>References </vt:lpstr>
      <vt:lpstr>Thank you for listening.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Mihaila</dc:creator>
  <cp:lastModifiedBy>Alina Mihaila</cp:lastModifiedBy>
  <cp:revision>1</cp:revision>
  <dcterms:created xsi:type="dcterms:W3CDTF">2026-05-31T10:22:31Z</dcterms:created>
  <dcterms:modified xsi:type="dcterms:W3CDTF">2026-06-07T10:20:56Z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