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423" r:id="rId2"/>
    <p:sldId id="424" r:id="rId3"/>
    <p:sldId id="258" r:id="rId4"/>
    <p:sldId id="257" r:id="rId5"/>
    <p:sldId id="260" r:id="rId6"/>
    <p:sldId id="261" r:id="rId7"/>
    <p:sldId id="262" r:id="rId8"/>
    <p:sldId id="259" r:id="rId9"/>
    <p:sldId id="271" r:id="rId10"/>
    <p:sldId id="431" r:id="rId11"/>
    <p:sldId id="429" r:id="rId12"/>
    <p:sldId id="430" r:id="rId13"/>
    <p:sldId id="432" r:id="rId14"/>
    <p:sldId id="428" r:id="rId15"/>
    <p:sldId id="427" r:id="rId16"/>
    <p:sldId id="425" r:id="rId17"/>
    <p:sldId id="269" r:id="rId18"/>
    <p:sldId id="270" r:id="rId19"/>
    <p:sldId id="272" r:id="rId20"/>
    <p:sldId id="434" r:id="rId21"/>
    <p:sldId id="426" r:id="rId22"/>
    <p:sldId id="265" r:id="rId23"/>
    <p:sldId id="273" r:id="rId24"/>
    <p:sldId id="264" r:id="rId25"/>
    <p:sldId id="43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Jordan" initials="MJ" lastIdx="1" clrIdx="0">
    <p:extLst>
      <p:ext uri="{19B8F6BF-5375-455C-9EA6-DF929625EA0E}">
        <p15:presenceInfo xmlns:p15="http://schemas.microsoft.com/office/powerpoint/2012/main" userId="9a70ebacf946430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66766" autoAdjust="0"/>
  </p:normalViewPr>
  <p:slideViewPr>
    <p:cSldViewPr snapToGrid="0">
      <p:cViewPr varScale="1">
        <p:scale>
          <a:sx n="60" d="100"/>
          <a:sy n="60" d="100"/>
        </p:scale>
        <p:origin x="1734" y="5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4-11T08:09:23.489"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0A50E2-88C1-4162-A204-EFFE24520B5B}" type="datetimeFigureOut">
              <a:rPr lang="en-GB" smtClean="0"/>
              <a:t>16/04/2020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BF0583-B302-4A65-8698-13E41AA14768}" type="slidenum">
              <a:rPr lang="en-GB" smtClean="0"/>
              <a:t>‹#›</a:t>
            </a:fld>
            <a:endParaRPr lang="en-GB"/>
          </a:p>
        </p:txBody>
      </p:sp>
    </p:spTree>
    <p:extLst>
      <p:ext uri="{BB962C8B-B14F-4D97-AF65-F5344CB8AC3E}">
        <p14:creationId xmlns:p14="http://schemas.microsoft.com/office/powerpoint/2010/main" val="3385037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www.itv.com/news/2012-10-19/andrew-mitchell-resigns-after-calling-police-plebs-and-morons-and-swearing-at-officer-guarding-downing-street/" TargetMode="External"/><Relationship Id="rId3" Type="http://schemas.openxmlformats.org/officeDocument/2006/relationships/hyperlink" Target="http://www.itv.com/news/topic/andrew-mitchell/" TargetMode="External"/><Relationship Id="rId7" Type="http://schemas.openxmlformats.org/officeDocument/2006/relationships/hyperlink" Target="http://en.wikipedia.org/wiki/Newspapers"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www.telegraph.co.uk/news/politics/conservative/9564006/In-full-Police-log-detailing-Andrew-Mitchells-pleb-rant.html" TargetMode="External"/><Relationship Id="rId5" Type="http://schemas.openxmlformats.org/officeDocument/2006/relationships/hyperlink" Target="http://www.thesun.co.uk/sol/homepage/news/politics/4549265/Andrew-Mitchell-insults-police-at-Downing-Street-by-calling-them-fing-plebs.html" TargetMode="External"/><Relationship Id="rId4" Type="http://schemas.openxmlformats.org/officeDocument/2006/relationships/hyperlink" Target="http://www.itv.com/news/topic/metropolitan-police/" TargetMode="External"/><Relationship Id="rId9" Type="http://schemas.openxmlformats.org/officeDocument/2006/relationships/hyperlink" Target="http://en.wikipedia.org/wiki/Brian_Leveson"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crpr.icaap.org/index.php/crpr/article/view/17/16"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hbr.org/2016/11/understanding-white-collar-crime"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t>Slide </a:t>
            </a:r>
          </a:p>
          <a:p>
            <a:endParaRPr lang="en-GB" dirty="0"/>
          </a:p>
          <a:p>
            <a:r>
              <a:rPr lang="en-GB" dirty="0"/>
              <a:t>As slide</a:t>
            </a:r>
          </a:p>
        </p:txBody>
      </p:sp>
      <p:sp>
        <p:nvSpPr>
          <p:cNvPr id="4" name="Slide Number Placeholder 3"/>
          <p:cNvSpPr>
            <a:spLocks noGrp="1"/>
          </p:cNvSpPr>
          <p:nvPr>
            <p:ph type="sldNum" sz="quarter" idx="5"/>
          </p:nvPr>
        </p:nvSpPr>
        <p:spPr/>
        <p:txBody>
          <a:bodyPr/>
          <a:lstStyle/>
          <a:p>
            <a:fld id="{70BF0583-B302-4A65-8698-13E41AA14768}" type="slidenum">
              <a:rPr lang="en-GB" smtClean="0"/>
              <a:t>2</a:t>
            </a:fld>
            <a:endParaRPr lang="en-GB"/>
          </a:p>
        </p:txBody>
      </p:sp>
    </p:spTree>
    <p:extLst>
      <p:ext uri="{BB962C8B-B14F-4D97-AF65-F5344CB8AC3E}">
        <p14:creationId xmlns:p14="http://schemas.microsoft.com/office/powerpoint/2010/main" val="950387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34074A8-F21D-4CD1-98C1-68A8ACD5EC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2631FDAF-DA80-43EF-88A1-4D6AD8BCE8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Slide 3</a:t>
            </a:r>
          </a:p>
          <a:p>
            <a:pPr eaLnBrk="1" hangingPunct="1">
              <a:spcBef>
                <a:spcPct val="0"/>
              </a:spcBef>
            </a:pPr>
            <a:endParaRPr lang="en-GB" altLang="en-US" b="1" dirty="0"/>
          </a:p>
          <a:p>
            <a:pPr eaLnBrk="1" hangingPunct="1">
              <a:spcBef>
                <a:spcPct val="0"/>
              </a:spcBef>
            </a:pPr>
            <a:r>
              <a:rPr lang="en-GB" altLang="en-US" dirty="0"/>
              <a:t>We’re going to consider the importance, again, of public confidence, how it’s lost and hopefully can be regained. Cops are newsworthy – as are all in the public eye – particularly when things go wrong – which they do – quite often – and especially when they commit crime (by action or omission). </a:t>
            </a:r>
          </a:p>
          <a:p>
            <a:pPr eaLnBrk="1" hangingPunct="1">
              <a:spcBef>
                <a:spcPct val="0"/>
              </a:spcBef>
            </a:pPr>
            <a:endParaRPr lang="en-GB" altLang="en-US" dirty="0"/>
          </a:p>
          <a:p>
            <a:r>
              <a:rPr lang="en-GB" altLang="en-US" dirty="0">
                <a:solidFill>
                  <a:prstClr val="black"/>
                </a:solidFill>
              </a:rPr>
              <a:t>Why do cops do wrong - Investigation of complaints – what professional standards are and the bodies that set and promote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solidFill>
                  <a:prstClr val="black"/>
                </a:solidFill>
              </a:rPr>
              <a:t>Little bit about performance + effectiveness - h</a:t>
            </a:r>
            <a:r>
              <a:rPr lang="en-GB" altLang="en-US" dirty="0"/>
              <a:t>ow they challenge and effect agency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solidFill>
                  <a:prstClr val="black"/>
                </a:solidFill>
              </a:rPr>
              <a:t>And necessarily, a little more about ethics </a:t>
            </a:r>
          </a:p>
          <a:p>
            <a:pPr eaLnBrk="1" hangingPunct="1">
              <a:spcBef>
                <a:spcPct val="0"/>
              </a:spcBef>
            </a:pPr>
            <a:endParaRPr lang="en-GB" altLang="en-US" dirty="0"/>
          </a:p>
        </p:txBody>
      </p:sp>
      <p:sp>
        <p:nvSpPr>
          <p:cNvPr id="23556" name="Slide Number Placeholder 3">
            <a:extLst>
              <a:ext uri="{FF2B5EF4-FFF2-40B4-BE49-F238E27FC236}">
                <a16:creationId xmlns:a16="http://schemas.microsoft.com/office/drawing/2014/main" id="{1D289158-C98C-438D-849B-DD1FD5431B27}"/>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2B09653-358B-4AED-8E20-22957D668475}" type="slidenum">
              <a:rPr lang="en-GB" altLang="en-US">
                <a:latin typeface="Calibri" panose="020F0502020204030204" pitchFamily="34" charset="0"/>
              </a:rPr>
              <a:pPr eaLnBrk="1" hangingPunct="1"/>
              <a:t>3</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4F9D7AE-9794-4F03-BBD0-4656242AA4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C0E5F0AA-69F0-4F3F-AA85-B15DC2F0D5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Slide 4</a:t>
            </a:r>
          </a:p>
          <a:p>
            <a:pPr eaLnBrk="1" hangingPunct="1">
              <a:spcBef>
                <a:spcPct val="0"/>
              </a:spcBef>
            </a:pPr>
            <a:r>
              <a:rPr lang="en-GB" altLang="en-US" dirty="0"/>
              <a:t>We have considered (albeit briefly) the development of the British Model of policing and the idea/concept of consensual policing of a culturally diverse society in a liberal democracy i.e. that the ability of the </a:t>
            </a:r>
            <a:r>
              <a:rPr lang="en-GB" sz="1200" b="0" kern="1200" dirty="0">
                <a:solidFill>
                  <a:schemeClr val="tx1"/>
                </a:solidFill>
                <a:effectLst/>
                <a:latin typeface="+mn-lt"/>
                <a:ea typeface="+mn-ea"/>
                <a:cs typeface="+mn-cs"/>
              </a:rPr>
              <a:t>police to fulfil their duty depends upon public approval of their agency and gaining and maintaining public respect.</a:t>
            </a:r>
          </a:p>
          <a:p>
            <a:pPr eaLnBrk="1" hangingPunct="1">
              <a:spcBef>
                <a:spcPct val="0"/>
              </a:spcBef>
            </a:pPr>
            <a:r>
              <a:rPr lang="en-GB" altLang="en-US" dirty="0"/>
              <a:t>People’s personal perceptions of the police are important, especially when it comes to policing being viewed as legitimate. Consent is closely linked to police officer’s understanding of difference, local knowledge, engagement &amp; community contacts, trust and confidence. We’ve also seen how there can be a tension between national policy and local needs. </a:t>
            </a:r>
          </a:p>
          <a:p>
            <a:pPr eaLnBrk="1" hangingPunct="1">
              <a:spcBef>
                <a:spcPct val="0"/>
              </a:spcBef>
            </a:pPr>
            <a:r>
              <a:rPr lang="en-GB" altLang="en-US" dirty="0"/>
              <a:t>How all these things are related to quality of service should be very apparent – as are ingredients such as police performance, effectiveness and ethics. All this should be regarded as very much a part of maintaining professional standards…</a:t>
            </a:r>
          </a:p>
          <a:p>
            <a:pPr eaLnBrk="1" hangingPunct="1">
              <a:spcBef>
                <a:spcPct val="0"/>
              </a:spcBef>
            </a:pPr>
            <a:endParaRPr lang="en-GB" altLang="en-US" b="1" dirty="0"/>
          </a:p>
        </p:txBody>
      </p:sp>
      <p:sp>
        <p:nvSpPr>
          <p:cNvPr id="22532" name="Slide Number Placeholder 3">
            <a:extLst>
              <a:ext uri="{FF2B5EF4-FFF2-40B4-BE49-F238E27FC236}">
                <a16:creationId xmlns:a16="http://schemas.microsoft.com/office/drawing/2014/main" id="{B824781C-CAB7-48F1-9B4D-98CF2451BFE5}"/>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465E039-25F9-47A5-9185-7C561F5D9079}"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5255045-D0DC-4E1E-B7E9-9F5DB06EC4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75986E7-41B9-468A-A5C6-0D4BB275F9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Slide 5</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What happens when cops do wrong?</a:t>
            </a:r>
          </a:p>
          <a:p>
            <a:pPr eaLnBrk="1" hangingPunct="1">
              <a:spcBef>
                <a:spcPct val="0"/>
              </a:spcBef>
            </a:pPr>
            <a:r>
              <a:rPr lang="en-GB" altLang="en-US" dirty="0"/>
              <a:t>There have been many police cock ups – many of which were well reported in our media – there have been several miscarriages of justice due to police malpractice/lack of professionalism: The Birmingham Six; The Guildford Four; The Cardiff Three; Stephan </a:t>
            </a:r>
            <a:r>
              <a:rPr lang="en-GB" altLang="en-US" dirty="0" err="1"/>
              <a:t>Kiszko</a:t>
            </a:r>
            <a:r>
              <a:rPr lang="en-GB" altLang="en-US" dirty="0"/>
              <a:t>; here but we’ll reflect on some more or less recent events...</a:t>
            </a:r>
          </a:p>
          <a:p>
            <a:pPr eaLnBrk="1" hangingPunct="1">
              <a:spcBef>
                <a:spcPct val="0"/>
              </a:spcBef>
            </a:pPr>
            <a:r>
              <a:rPr lang="en-GB" altLang="en-US" b="1" dirty="0"/>
              <a:t>‘</a:t>
            </a:r>
            <a:r>
              <a:rPr lang="en-GB" altLang="en-US" b="1" dirty="0" err="1"/>
              <a:t>Plebgate</a:t>
            </a:r>
            <a:r>
              <a:rPr lang="en-GB" altLang="en-US" b="1" dirty="0"/>
              <a:t>’</a:t>
            </a:r>
          </a:p>
          <a:p>
            <a:pPr eaLnBrk="1" hangingPunct="1">
              <a:spcBef>
                <a:spcPct val="0"/>
              </a:spcBef>
            </a:pPr>
            <a:r>
              <a:rPr lang="en-GB" altLang="en-US" dirty="0"/>
              <a:t>‘Timeline: How '</a:t>
            </a:r>
            <a:r>
              <a:rPr lang="en-GB" altLang="en-US" dirty="0" err="1"/>
              <a:t>Plebgate</a:t>
            </a:r>
            <a:r>
              <a:rPr lang="en-GB" altLang="en-US" dirty="0"/>
              <a:t>' unfolded’</a:t>
            </a:r>
          </a:p>
          <a:p>
            <a:pPr eaLnBrk="1" hangingPunct="1">
              <a:spcBef>
                <a:spcPct val="0"/>
              </a:spcBef>
            </a:pPr>
            <a:r>
              <a:rPr lang="en-GB" altLang="en-US" dirty="0">
                <a:solidFill>
                  <a:schemeClr val="tx1"/>
                </a:solidFill>
                <a:hlinkClick r:id="rId3">
                  <a:extLst>
                    <a:ext uri="{A12FA001-AC4F-418D-AE19-62706E023703}">
                      <ahyp:hlinkClr xmlns:ahyp="http://schemas.microsoft.com/office/drawing/2018/hyperlinkcolor" val="tx"/>
                    </a:ext>
                  </a:extLst>
                </a:hlinkClick>
              </a:rPr>
              <a:t>Andrew Mitchell</a:t>
            </a:r>
            <a:endParaRPr lang="en-GB" altLang="en-US" dirty="0">
              <a:solidFill>
                <a:schemeClr val="tx1"/>
              </a:solidFill>
            </a:endParaRPr>
          </a:p>
          <a:p>
            <a:pPr eaLnBrk="1" hangingPunct="1">
              <a:spcBef>
                <a:spcPct val="0"/>
              </a:spcBef>
            </a:pPr>
            <a:r>
              <a:rPr lang="en-GB" altLang="en-US" dirty="0">
                <a:solidFill>
                  <a:schemeClr val="tx1"/>
                </a:solidFill>
                <a:hlinkClick r:id="rId4">
                  <a:extLst>
                    <a:ext uri="{A12FA001-AC4F-418D-AE19-62706E023703}">
                      <ahyp:hlinkClr xmlns:ahyp="http://schemas.microsoft.com/office/drawing/2018/hyperlinkcolor" val="tx"/>
                    </a:ext>
                  </a:extLst>
                </a:hlinkClick>
              </a:rPr>
              <a:t>Metropolitan Police</a:t>
            </a:r>
            <a:endParaRPr lang="en-GB" altLang="en-US" dirty="0">
              <a:solidFill>
                <a:schemeClr val="tx1"/>
              </a:solidFill>
            </a:endParaRPr>
          </a:p>
          <a:p>
            <a:pPr eaLnBrk="1" hangingPunct="1">
              <a:spcBef>
                <a:spcPct val="0"/>
              </a:spcBef>
            </a:pPr>
            <a:r>
              <a:rPr lang="en-GB" altLang="en-US" dirty="0"/>
              <a:t>19 September - Andrew Mitchell has an altercation with police officers after they refuse to let him ride his bike out of the main gates of Downing Street.</a:t>
            </a:r>
          </a:p>
          <a:p>
            <a:pPr eaLnBrk="1" hangingPunct="1">
              <a:spcBef>
                <a:spcPct val="0"/>
              </a:spcBef>
            </a:pPr>
            <a:r>
              <a:rPr lang="en-GB" altLang="en-US" dirty="0"/>
              <a:t>21 September - </a:t>
            </a:r>
            <a:r>
              <a:rPr lang="en-GB" altLang="en-US" u="none" dirty="0">
                <a:solidFill>
                  <a:srgbClr val="0563C1"/>
                </a:solidFill>
                <a:hlinkClick r:id="rId5">
                  <a:extLst>
                    <a:ext uri="{A12FA001-AC4F-418D-AE19-62706E023703}">
                      <ahyp:hlinkClr xmlns:ahyp="http://schemas.microsoft.com/office/drawing/2018/hyperlinkcolor" val="tx"/>
                    </a:ext>
                  </a:extLst>
                </a:hlinkClick>
              </a:rPr>
              <a:t>The Sun newspaper reports </a:t>
            </a:r>
            <a:r>
              <a:rPr lang="en-GB" altLang="en-US" u="none" dirty="0">
                <a:solidFill>
                  <a:schemeClr val="tx1"/>
                </a:solidFill>
                <a:hlinkClick r:id="rId5">
                  <a:extLst>
                    <a:ext uri="{A12FA001-AC4F-418D-AE19-62706E023703}">
                      <ahyp:hlinkClr xmlns:ahyp="http://schemas.microsoft.com/office/drawing/2018/hyperlinkcolor" val="tx"/>
                    </a:ext>
                  </a:extLst>
                </a:hlinkClick>
              </a:rPr>
              <a:t>that Mr Mitchell called the police "f*****g plebs"</a:t>
            </a:r>
            <a:r>
              <a:rPr lang="en-GB" altLang="en-US" u="none" dirty="0">
                <a:solidFill>
                  <a:schemeClr val="tx1"/>
                </a:solidFill>
              </a:rPr>
              <a:t>.</a:t>
            </a:r>
          </a:p>
          <a:p>
            <a:pPr eaLnBrk="1" hangingPunct="1">
              <a:spcBef>
                <a:spcPct val="0"/>
              </a:spcBef>
            </a:pPr>
            <a:r>
              <a:rPr lang="en-GB" altLang="en-US" u="none" dirty="0">
                <a:solidFill>
                  <a:schemeClr val="tx1"/>
                </a:solidFill>
              </a:rPr>
              <a:t>24 September - The Sun reports further details citing the official police report. </a:t>
            </a:r>
            <a:r>
              <a:rPr lang="en-GB" altLang="en-US" u="none" dirty="0">
                <a:solidFill>
                  <a:schemeClr val="tx1"/>
                </a:solidFill>
                <a:hlinkClick r:id="rId6">
                  <a:extLst>
                    <a:ext uri="{A12FA001-AC4F-418D-AE19-62706E023703}">
                      <ahyp:hlinkClr xmlns:ahyp="http://schemas.microsoft.com/office/drawing/2018/hyperlinkcolor" val="tx"/>
                    </a:ext>
                  </a:extLst>
                </a:hlinkClick>
              </a:rPr>
              <a:t>The Daily Telegraph publishes the police log in full.</a:t>
            </a:r>
            <a:endParaRPr lang="en-GB" altLang="en-US" u="none" dirty="0">
              <a:solidFill>
                <a:schemeClr val="tx1"/>
              </a:solidFill>
            </a:endParaRPr>
          </a:p>
          <a:p>
            <a:pPr eaLnBrk="1" hangingPunct="1">
              <a:spcBef>
                <a:spcPct val="0"/>
              </a:spcBef>
            </a:pPr>
            <a:r>
              <a:rPr lang="en-GB" altLang="en-US" u="none" dirty="0">
                <a:solidFill>
                  <a:schemeClr val="tx1"/>
                </a:solidFill>
              </a:rPr>
              <a:t>12 October - Mr Mitchell meets members of the Police Federation but fails to </a:t>
            </a:r>
            <a:r>
              <a:rPr lang="en-GB" altLang="en-US" u="none" dirty="0">
                <a:solidFill>
                  <a:schemeClr val="tx1"/>
                </a:solidFill>
                <a:hlinkClick r:id="rId7" tooltip="Click to Continue &gt; by Browse to Save">
                  <a:extLst>
                    <a:ext uri="{A12FA001-AC4F-418D-AE19-62706E023703}">
                      <ahyp:hlinkClr xmlns:ahyp="http://schemas.microsoft.com/office/drawing/2018/hyperlinkcolor" val="tx"/>
                    </a:ext>
                  </a:extLst>
                </a:hlinkClick>
              </a:rPr>
              <a:t>win</a:t>
            </a:r>
            <a:r>
              <a:rPr lang="en-GB" altLang="en-US" u="none" dirty="0">
                <a:solidFill>
                  <a:schemeClr val="tx1"/>
                </a:solidFill>
              </a:rPr>
              <a:t> them over.</a:t>
            </a:r>
          </a:p>
          <a:p>
            <a:pPr eaLnBrk="1" hangingPunct="1">
              <a:spcBef>
                <a:spcPct val="0"/>
              </a:spcBef>
            </a:pPr>
            <a:r>
              <a:rPr lang="en-GB" altLang="en-US" u="none" dirty="0">
                <a:solidFill>
                  <a:schemeClr val="tx1"/>
                </a:solidFill>
              </a:rPr>
              <a:t>19 October - </a:t>
            </a:r>
            <a:r>
              <a:rPr lang="en-GB" altLang="en-US" u="none" dirty="0">
                <a:solidFill>
                  <a:schemeClr val="tx1"/>
                </a:solidFill>
                <a:hlinkClick r:id="rId8">
                  <a:extLst>
                    <a:ext uri="{A12FA001-AC4F-418D-AE19-62706E023703}">
                      <ahyp:hlinkClr xmlns:ahyp="http://schemas.microsoft.com/office/drawing/2018/hyperlinkcolor" val="tx"/>
                    </a:ext>
                  </a:extLst>
                </a:hlinkClick>
              </a:rPr>
              <a:t>Mr Mitchell resigns saying his position as Chief Whip had become untenable</a:t>
            </a:r>
            <a:r>
              <a:rPr lang="en-GB" altLang="en-US" u="none" dirty="0">
                <a:solidFill>
                  <a:schemeClr val="tx1"/>
                </a:solidFill>
              </a:rPr>
              <a:t>.</a:t>
            </a:r>
          </a:p>
          <a:p>
            <a:pPr eaLnBrk="1" hangingPunct="1">
              <a:spcBef>
                <a:spcPct val="0"/>
              </a:spcBef>
            </a:pPr>
            <a:r>
              <a:rPr lang="en-GB" altLang="en-US" u="none" dirty="0">
                <a:solidFill>
                  <a:schemeClr val="tx1"/>
                </a:solidFill>
              </a:rPr>
              <a:t>15 December - A police constable with the </a:t>
            </a:r>
            <a:r>
              <a:rPr lang="en-GB" altLang="en-US" u="none" dirty="0">
                <a:solidFill>
                  <a:schemeClr val="tx1"/>
                </a:solidFill>
                <a:hlinkClick r:id="rId9" tooltip="Click to Continue &gt; by Browse to Save">
                  <a:extLst>
                    <a:ext uri="{A12FA001-AC4F-418D-AE19-62706E023703}">
                      <ahyp:hlinkClr xmlns:ahyp="http://schemas.microsoft.com/office/drawing/2018/hyperlinkcolor" val="tx"/>
                    </a:ext>
                  </a:extLst>
                </a:hlinkClick>
              </a:rPr>
              <a:t>diplomatic</a:t>
            </a:r>
            <a:r>
              <a:rPr lang="en-GB" altLang="en-US" u="none" dirty="0">
                <a:solidFill>
                  <a:schemeClr val="tx1"/>
                </a:solidFill>
              </a:rPr>
              <a:t> protection group, who was not involved in the </a:t>
            </a:r>
            <a:r>
              <a:rPr lang="en-GB" altLang="en-US" dirty="0"/>
              <a:t>original incident, arrested on suspicion of misconduct.</a:t>
            </a:r>
          </a:p>
          <a:p>
            <a:pPr eaLnBrk="1" hangingPunct="1">
              <a:spcBef>
                <a:spcPct val="0"/>
              </a:spcBef>
            </a:pPr>
            <a:endParaRPr lang="en-GB" altLang="en-US" b="1" dirty="0"/>
          </a:p>
          <a:p>
            <a:pPr eaLnBrk="1" hangingPunct="1">
              <a:spcBef>
                <a:spcPct val="0"/>
              </a:spcBef>
            </a:pPr>
            <a:endParaRPr lang="en-GB" altLang="en-US" dirty="0"/>
          </a:p>
        </p:txBody>
      </p:sp>
      <p:sp>
        <p:nvSpPr>
          <p:cNvPr id="24580" name="Slide Number Placeholder 3">
            <a:extLst>
              <a:ext uri="{FF2B5EF4-FFF2-40B4-BE49-F238E27FC236}">
                <a16:creationId xmlns:a16="http://schemas.microsoft.com/office/drawing/2014/main" id="{87337369-AA2C-48F1-B73C-7FF0278204CA}"/>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D44015C-26F4-4112-99D7-29EE62CF6BE6}"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A7FC3D4A-8C15-40F6-B5D9-8D15336758C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34F80BF6-31E0-44A4-BCF1-3E825155E2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Slide 6</a:t>
            </a:r>
          </a:p>
          <a:p>
            <a:pPr eaLnBrk="1" hangingPunct="1">
              <a:spcBef>
                <a:spcPct val="0"/>
              </a:spcBef>
            </a:pPr>
            <a:r>
              <a:rPr lang="en-GB" altLang="en-US" dirty="0"/>
              <a:t>The names of 1,444 former and serving police officers were been passed to the Independent Police Complaints Commission as part of its investigation into the Hillsborough disaster.</a:t>
            </a:r>
          </a:p>
          <a:p>
            <a:pPr eaLnBrk="1" hangingPunct="1">
              <a:spcBef>
                <a:spcPct val="0"/>
              </a:spcBef>
            </a:pPr>
            <a:r>
              <a:rPr lang="en-GB" altLang="en-US" dirty="0"/>
              <a:t>Home Affairs Committee chairman Keith </a:t>
            </a:r>
            <a:r>
              <a:rPr lang="en-GB" altLang="en-US" dirty="0" err="1"/>
              <a:t>Vaz</a:t>
            </a:r>
            <a:r>
              <a:rPr lang="en-GB" altLang="en-US" dirty="0"/>
              <a:t> told MPs the "huge number" had been revealed to him in a letter from South Yorkshire Police's chief constable.</a:t>
            </a:r>
          </a:p>
          <a:p>
            <a:pPr eaLnBrk="1" hangingPunct="1">
              <a:spcBef>
                <a:spcPct val="0"/>
              </a:spcBef>
            </a:pPr>
            <a:r>
              <a:rPr lang="en-GB" altLang="en-US" dirty="0"/>
              <a:t>The government said the number showed the "enormity" of the investigation.</a:t>
            </a:r>
          </a:p>
          <a:p>
            <a:pPr eaLnBrk="1" hangingPunct="1">
              <a:spcBef>
                <a:spcPct val="0"/>
              </a:spcBef>
            </a:pPr>
            <a:r>
              <a:rPr lang="en-GB" altLang="en-US" dirty="0"/>
              <a:t>Sir Norman </a:t>
            </a:r>
            <a:r>
              <a:rPr lang="en-GB" altLang="en-US" dirty="0" err="1"/>
              <a:t>Bettinson</a:t>
            </a:r>
            <a:r>
              <a:rPr lang="en-GB" altLang="en-US" dirty="0"/>
              <a:t> resigned.</a:t>
            </a:r>
          </a:p>
          <a:p>
            <a:pPr eaLnBrk="1" hangingPunct="1">
              <a:spcBef>
                <a:spcPct val="0"/>
              </a:spcBef>
            </a:pPr>
            <a:r>
              <a:rPr lang="en-GB" altLang="en-US" dirty="0"/>
              <a:t>A number of inquiries – Taylor report – Two coroners hearings – private prosecutions – criminal cases – culminating in the police commander David Duckenfield being found not guilty on 28</a:t>
            </a:r>
            <a:r>
              <a:rPr lang="en-GB" altLang="en-US" baseline="30000" dirty="0"/>
              <a:t>th</a:t>
            </a:r>
            <a:r>
              <a:rPr lang="en-GB" altLang="en-US" dirty="0"/>
              <a:t> November 2019 – 30 </a:t>
            </a:r>
            <a:r>
              <a:rPr lang="en-GB" altLang="en-US" dirty="0" err="1"/>
              <a:t>yrs</a:t>
            </a:r>
            <a:r>
              <a:rPr lang="en-GB" altLang="en-US" dirty="0"/>
              <a:t> 7 months after the event. Followed by media throughout.</a:t>
            </a:r>
          </a:p>
          <a:p>
            <a:pPr eaLnBrk="1" hangingPunct="1">
              <a:spcBef>
                <a:spcPct val="0"/>
              </a:spcBef>
            </a:pPr>
            <a:endParaRPr lang="en-GB" altLang="en-US" b="1" dirty="0"/>
          </a:p>
          <a:p>
            <a:pPr eaLnBrk="1" hangingPunct="1">
              <a:spcBef>
                <a:spcPct val="0"/>
              </a:spcBef>
            </a:pPr>
            <a:endParaRPr lang="en-GB" altLang="en-US" dirty="0"/>
          </a:p>
        </p:txBody>
      </p:sp>
      <p:sp>
        <p:nvSpPr>
          <p:cNvPr id="25604" name="Slide Number Placeholder 3">
            <a:extLst>
              <a:ext uri="{FF2B5EF4-FFF2-40B4-BE49-F238E27FC236}">
                <a16:creationId xmlns:a16="http://schemas.microsoft.com/office/drawing/2014/main" id="{B021CF6D-C6DC-462A-9CC5-DBA442E310F0}"/>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AA6A455-755B-4193-BB99-FF591B18DEF9}" type="slidenum">
              <a:rPr lang="en-GB" altLang="en-US">
                <a:latin typeface="Calibri" panose="020F0502020204030204" pitchFamily="34" charset="0"/>
              </a:rPr>
              <a:pPr eaLnBrk="1" hangingPunct="1"/>
              <a:t>6</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71FB37F-2433-44A9-981C-D4FE61238F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03169267-2958-43F6-929C-D5594B16B7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Slide 7 </a:t>
            </a:r>
          </a:p>
          <a:p>
            <a:pPr eaLnBrk="1" hangingPunct="1">
              <a:spcBef>
                <a:spcPct val="0"/>
              </a:spcBef>
            </a:pPr>
            <a:r>
              <a:rPr lang="en-GB" altLang="en-US" dirty="0"/>
              <a:t>The </a:t>
            </a:r>
            <a:r>
              <a:rPr lang="en-GB" altLang="en-US" b="0" dirty="0"/>
              <a:t>Leveson Inquiry </a:t>
            </a:r>
            <a:r>
              <a:rPr lang="en-GB" altLang="en-US" dirty="0"/>
              <a:t>was a judicial public inquiry into the culture, practices and ethics of the British Press following the News International phone hacking scandal, chaired by Lord Justice Leveson, who was appointed in July 2011. Notable </a:t>
            </a:r>
            <a:r>
              <a:rPr lang="en-GB" altLang="en-US" dirty="0" err="1"/>
              <a:t>inthis</a:t>
            </a:r>
            <a:r>
              <a:rPr lang="en-GB" altLang="en-US" dirty="0"/>
              <a:t> was the link between the police, some very high ranking, and the press. A series of public hearings were held throughout 2011 and 2012 – at least two senior officers went before the committee – neither provided a positive outcome for policing.  you can look on </a:t>
            </a:r>
            <a:r>
              <a:rPr lang="en-GB" altLang="en-US" dirty="0" err="1"/>
              <a:t>youtube</a:t>
            </a:r>
            <a:r>
              <a:rPr lang="en-GB" altLang="en-US" dirty="0"/>
              <a:t> for the Asst. Commissioner s John Yates and Andy Hayman interviews – perceptions of the police not enhanced.</a:t>
            </a:r>
          </a:p>
          <a:p>
            <a:pPr eaLnBrk="1" hangingPunct="1">
              <a:spcBef>
                <a:spcPct val="0"/>
              </a:spcBef>
            </a:pPr>
            <a:r>
              <a:rPr lang="en-GB" altLang="en-US" dirty="0"/>
              <a:t> The Inquiry published the </a:t>
            </a:r>
            <a:r>
              <a:rPr lang="en-GB" altLang="en-US" b="0" dirty="0"/>
              <a:t>Leveson Report </a:t>
            </a:r>
            <a:r>
              <a:rPr lang="en-GB" altLang="en-US" dirty="0"/>
              <a:t>in November 2012, which reviewed the general culture and ethics of the British media, and made recommendations for a new, independent, body to replace the existing Press Complaints Commission, which would be recognised by the state through new laws.  News of the World went out of publication. The report made the following key points: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1. New self-regulation body recommended  - Independent of serving editors, government and business:  Impress (Independent monitor for the press) is fully Leveson compliant but no national newspaper has signed up – remain members of the unrecognised Ind. Press Standards Org)</a:t>
            </a:r>
          </a:p>
          <a:p>
            <a:r>
              <a:rPr lang="en-GB" dirty="0">
                <a:effectLst/>
              </a:rPr>
              <a:t>2. No widespread corruption of police by the press found  (which was fine but the damage had been done)</a:t>
            </a:r>
          </a:p>
          <a:p>
            <a:r>
              <a:rPr lang="en-GB" dirty="0">
                <a:effectLst/>
              </a:rPr>
              <a:t>3. Politicians and press have been too close (seems unlikely that this has changed in any material way - think how Fox news/Murdoch’s News Corp etc influence govt policies in the West)</a:t>
            </a:r>
          </a:p>
          <a:p>
            <a:r>
              <a:rPr lang="en-GB" dirty="0">
                <a:effectLst/>
              </a:rPr>
              <a:t>4. Press behaviour, at times, has been 'outrageous’ (still is – e.g. Caroline Flack’s death)</a:t>
            </a:r>
          </a:p>
          <a:p>
            <a:endParaRPr lang="en-GB" dirty="0">
              <a:effectLst/>
            </a:endParaRPr>
          </a:p>
          <a:p>
            <a:r>
              <a:rPr lang="en-GB" dirty="0">
                <a:effectLst/>
              </a:rPr>
              <a:t>Guardian article Yates: https://www.theguardian.com/media/2012/nov/29/leveson-report-criticises-met-police</a:t>
            </a:r>
          </a:p>
          <a:p>
            <a:r>
              <a:rPr lang="en-GB" dirty="0">
                <a:effectLst/>
              </a:rPr>
              <a:t>Guardian article Hayman: https://www.theguardian.com/politics/2011/jul/12/andy-hayman-phone-hacking-committee</a:t>
            </a:r>
          </a:p>
          <a:p>
            <a:pPr eaLnBrk="1" hangingPunct="1">
              <a:spcBef>
                <a:spcPct val="0"/>
              </a:spcBef>
            </a:pPr>
            <a:endParaRPr lang="en-GB" altLang="en-US" baseline="30000" dirty="0"/>
          </a:p>
          <a:p>
            <a:pPr eaLnBrk="1" hangingPunct="1">
              <a:spcBef>
                <a:spcPct val="0"/>
              </a:spcBef>
            </a:pPr>
            <a:endParaRPr lang="en-GB" altLang="en-US" baseline="30000" dirty="0"/>
          </a:p>
        </p:txBody>
      </p:sp>
      <p:sp>
        <p:nvSpPr>
          <p:cNvPr id="26628" name="Slide Number Placeholder 3">
            <a:extLst>
              <a:ext uri="{FF2B5EF4-FFF2-40B4-BE49-F238E27FC236}">
                <a16:creationId xmlns:a16="http://schemas.microsoft.com/office/drawing/2014/main" id="{FF221742-30F5-4F47-AC64-4571EE5AA238}"/>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6B7E3D4-F336-4C5D-ACFB-70B766C04A64}"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82F39393-12F7-4C25-97E0-B279DD5784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B03CB8A7-9F81-4282-A7D9-9CD6A268394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Slide 8</a:t>
            </a:r>
          </a:p>
          <a:p>
            <a:pPr eaLnBrk="1" hangingPunct="1">
              <a:spcBef>
                <a:spcPct val="0"/>
              </a:spcBef>
            </a:pPr>
            <a:r>
              <a:rPr lang="en-GB" altLang="en-US" dirty="0"/>
              <a:t>DCI April </a:t>
            </a:r>
            <a:r>
              <a:rPr lang="en-GB" altLang="en-US" dirty="0" err="1"/>
              <a:t>Casburn</a:t>
            </a:r>
            <a:r>
              <a:rPr lang="en-GB" altLang="en-US" dirty="0"/>
              <a:t> was found guilty of misconduct in a public office. She said she thought she was acting as a </a:t>
            </a:r>
            <a:r>
              <a:rPr lang="en-GB" altLang="en-US" dirty="0" err="1"/>
              <a:t>whistleblower</a:t>
            </a:r>
            <a:r>
              <a:rPr lang="en-GB" altLang="en-US" dirty="0"/>
              <a:t>, believing that it was a mistake to put police resources into phone hacking; the Met, deep into its investigations into phone hacking and corrupt payments differed, saying there was no place for "corrupt officers" in its force. </a:t>
            </a:r>
          </a:p>
          <a:p>
            <a:pPr eaLnBrk="1" hangingPunct="1">
              <a:spcBef>
                <a:spcPct val="0"/>
              </a:spcBef>
            </a:pPr>
            <a:r>
              <a:rPr lang="en-GB" altLang="en-US" dirty="0"/>
              <a:t>Does beg a question – why did a DCI go to prison when more senior colleagues simply retired and disappeared?</a:t>
            </a:r>
          </a:p>
          <a:p>
            <a:pPr eaLnBrk="1" hangingPunct="1">
              <a:spcBef>
                <a:spcPct val="0"/>
              </a:spcBef>
            </a:pPr>
            <a:endParaRPr lang="en-GB" altLang="en-US" b="1" dirty="0"/>
          </a:p>
        </p:txBody>
      </p:sp>
      <p:sp>
        <p:nvSpPr>
          <p:cNvPr id="28676" name="Slide Number Placeholder 3">
            <a:extLst>
              <a:ext uri="{FF2B5EF4-FFF2-40B4-BE49-F238E27FC236}">
                <a16:creationId xmlns:a16="http://schemas.microsoft.com/office/drawing/2014/main" id="{C129D32C-8F8B-4F53-B2F3-51715A3F291F}"/>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8D388A1-A3BA-4977-AF2D-384E15B24A5C}" type="slidenum">
              <a:rPr lang="en-GB" altLang="en-US">
                <a:latin typeface="Calibri" panose="020F0502020204030204" pitchFamily="34" charset="0"/>
              </a:rPr>
              <a:pPr eaLnBrk="1" hangingPunct="1"/>
              <a:t>8</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216FC1A-1AAE-4659-AAB9-173FC5DC5F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D0F9A26-E620-4008-8040-3D1F109702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Slide 9</a:t>
            </a:r>
          </a:p>
          <a:p>
            <a:pPr eaLnBrk="1" hangingPunct="1">
              <a:spcBef>
                <a:spcPct val="0"/>
              </a:spcBef>
            </a:pPr>
            <a:r>
              <a:rPr lang="en-GB" altLang="en-US" dirty="0"/>
              <a:t>Just to cap it off...</a:t>
            </a:r>
          </a:p>
          <a:p>
            <a:pPr eaLnBrk="1" hangingPunct="1">
              <a:spcBef>
                <a:spcPct val="0"/>
              </a:spcBef>
            </a:pPr>
            <a:r>
              <a:rPr lang="en-GB" altLang="en-US" dirty="0"/>
              <a:t>Apparently there are officers in all forces who are into bodybuilding and in with criminal steroid suppliers</a:t>
            </a:r>
          </a:p>
          <a:p>
            <a:pPr eaLnBrk="1" hangingPunct="1">
              <a:spcBef>
                <a:spcPct val="0"/>
              </a:spcBef>
            </a:pPr>
            <a:endParaRPr lang="en-GB" altLang="en-US" dirty="0"/>
          </a:p>
          <a:p>
            <a:pPr eaLnBrk="1" hangingPunct="1">
              <a:spcBef>
                <a:spcPct val="0"/>
              </a:spcBef>
            </a:pPr>
            <a:r>
              <a:rPr lang="en-GB" altLang="en-US" dirty="0"/>
              <a:t>It also cites each force as investigating officers for using their position to gain sexual favours...</a:t>
            </a:r>
          </a:p>
          <a:p>
            <a:pPr eaLnBrk="1" hangingPunct="1">
              <a:spcBef>
                <a:spcPct val="0"/>
              </a:spcBef>
            </a:pPr>
            <a:endParaRPr lang="en-GB" altLang="en-US" dirty="0"/>
          </a:p>
        </p:txBody>
      </p:sp>
      <p:sp>
        <p:nvSpPr>
          <p:cNvPr id="29700" name="Slide Number Placeholder 3">
            <a:extLst>
              <a:ext uri="{FF2B5EF4-FFF2-40B4-BE49-F238E27FC236}">
                <a16:creationId xmlns:a16="http://schemas.microsoft.com/office/drawing/2014/main" id="{33D97CE7-C7F4-48D8-990B-D87FE884589B}"/>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64A8AC3-EEC0-4773-981B-46E72A2CED75}" type="slidenum">
              <a:rPr lang="en-GB" altLang="en-US">
                <a:latin typeface="Calibri" panose="020F0502020204030204" pitchFamily="34" charset="0"/>
              </a:rPr>
              <a:pPr eaLnBrk="1" hangingPunct="1"/>
              <a:t>9</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10</a:t>
            </a:r>
          </a:p>
          <a:p>
            <a:r>
              <a:rPr lang="en-GB" dirty="0"/>
              <a:t>Why does anyone? Criminologists have been trying to explain this for over a century (at least). There is much written about it. Some of the  causes of unethical behaviour relevant to police officers (indeed to many other groups) could be:</a:t>
            </a:r>
          </a:p>
          <a:p>
            <a:r>
              <a:rPr lang="en-GB" dirty="0"/>
              <a:t>Loyalty – to colleagues or others. Another ethical dilemma - loyalty where police officers risk their lives to save a colleague being virtuous whereas loyalty leading to covering-up for another is corrupt. </a:t>
            </a:r>
          </a:p>
          <a:p>
            <a:r>
              <a:rPr lang="en-GB" dirty="0"/>
              <a:t>Noble cause corruption – doing wrong for the ‘right’ reasons e.g. from stretching the rules to  perverting the course of justice, or worse – in order to take the bad guys out of circulation.</a:t>
            </a:r>
          </a:p>
          <a:p>
            <a:r>
              <a:rPr lang="en-GB" dirty="0"/>
              <a:t>The environment cops work in has been described as a corrosive one – morally ambiguous - working on the ‘fault lines’ between good and evil; caught between what has bee described by PAJ Waddington as ‘trouble on the job’ (at risk from those they police) and ‘trouble in the job’ (at risk from within the organisation – discipline code).</a:t>
            </a:r>
          </a:p>
          <a:p>
            <a:r>
              <a:rPr lang="en-GB" dirty="0"/>
              <a:t>Often though, cops do wrong through lack of thought or insight – not seeing what they do as others might – not seeing what they do as unethical or simply making a wrong/ill-considered choice of option</a:t>
            </a:r>
          </a:p>
          <a:p>
            <a:endParaRPr lang="en-GB" dirty="0"/>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hlinkClick r:id="rId3">
                  <a:extLst>
                    <a:ext uri="{A12FA001-AC4F-418D-AE19-62706E023703}">
                      <ahyp:hlinkClr xmlns:ahyp="http://schemas.microsoft.com/office/drawing/2018/hyperlinkcolor" val="tx"/>
                    </a:ext>
                  </a:extLst>
                </a:hlinkClick>
              </a:rPr>
              <a:t>http://crpr.icaap.org/index.php/crpr/article/view/17/16</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hlinkClick r:id="rId4">
                  <a:extLst>
                    <a:ext uri="{A12FA001-AC4F-418D-AE19-62706E023703}">
                      <ahyp:hlinkClr xmlns:ahyp="http://schemas.microsoft.com/office/drawing/2018/hyperlinkcolor" val="tx"/>
                    </a:ext>
                  </a:extLst>
                </a:hlinkClick>
              </a:rPr>
              <a:t>https://hbr.org/2016/11/understanding-white-collar-crime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
        <p:nvSpPr>
          <p:cNvPr id="4" name="Slide Number Placeholder 3"/>
          <p:cNvSpPr>
            <a:spLocks noGrp="1"/>
          </p:cNvSpPr>
          <p:nvPr>
            <p:ph type="sldNum" sz="quarter" idx="5"/>
          </p:nvPr>
        </p:nvSpPr>
        <p:spPr/>
        <p:txBody>
          <a:bodyPr/>
          <a:lstStyle/>
          <a:p>
            <a:fld id="{70BF0583-B302-4A65-8698-13E41AA14768}" type="slidenum">
              <a:rPr lang="en-GB" smtClean="0"/>
              <a:t>10</a:t>
            </a:fld>
            <a:endParaRPr lang="en-GB"/>
          </a:p>
        </p:txBody>
      </p:sp>
    </p:spTree>
    <p:extLst>
      <p:ext uri="{BB962C8B-B14F-4D97-AF65-F5344CB8AC3E}">
        <p14:creationId xmlns:p14="http://schemas.microsoft.com/office/powerpoint/2010/main" val="2694604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11</a:t>
            </a:r>
          </a:p>
          <a:p>
            <a:endParaRPr lang="en-GB" b="0" dirty="0"/>
          </a:p>
          <a:p>
            <a:r>
              <a:rPr lang="en-GB" b="0" dirty="0"/>
              <a:t>Maintenance of professional standard is a matter for all police officers and staff. The investigation of complaints against the police is managed by two bodies – IOPC and force PSDs.</a:t>
            </a:r>
          </a:p>
          <a:p>
            <a:r>
              <a:rPr lang="en-GB" b="0" dirty="0"/>
              <a:t>IOPC</a:t>
            </a:r>
          </a:p>
          <a:p>
            <a:r>
              <a:rPr lang="en-GB" dirty="0">
                <a:effectLst/>
              </a:rPr>
              <a:t>This from their website (available at: https://www.policeconduct.gov.uk/who-we-are)</a:t>
            </a:r>
          </a:p>
          <a:p>
            <a:r>
              <a:rPr lang="en-GB" dirty="0">
                <a:effectLst/>
              </a:rPr>
              <a:t>The Independent Office for Police Conduct (IOPC) oversees police complaints in England and Wales. They investigate the most serious matters, including deaths following police contact, and set the standards by which the police should handle complaints. </a:t>
            </a:r>
          </a:p>
          <a:p>
            <a:r>
              <a:rPr lang="en-GB" dirty="0">
                <a:effectLst/>
              </a:rPr>
              <a:t>Their research looks at a range of areas involving policing e.g. annual reports into deaths during or following police contact presents data about the nature and circumstances of the deaths. They publish statistics recorded by police forces in England and Wales.</a:t>
            </a:r>
          </a:p>
          <a:p>
            <a:r>
              <a:rPr lang="en-GB" dirty="0">
                <a:effectLst/>
              </a:rPr>
              <a:t>Other research focuses on how the police complaints system operates – they share information to help forces learn from incidents when things go wrong,</a:t>
            </a:r>
          </a:p>
          <a:p>
            <a:endParaRPr lang="en-GB" dirty="0">
              <a:effectLst/>
            </a:endParaRPr>
          </a:p>
          <a:p>
            <a:r>
              <a:rPr lang="en-GB" dirty="0">
                <a:effectLst/>
              </a:rPr>
              <a:t>An independent, body they make decisions entirely independently of the police and government.</a:t>
            </a:r>
          </a:p>
          <a:p>
            <a:r>
              <a:rPr lang="en-GB" dirty="0">
                <a:effectLst/>
              </a:rPr>
              <a:t>Also oversees the complaints system for other organisations, such as HMRC, the National Crime Agency, and the Gangmasters and Labour Abuse Authority. Investigates certain serious complaints and conduct matters relating to staff from those organisations.</a:t>
            </a:r>
          </a:p>
          <a:p>
            <a:endParaRPr lang="en-GB" dirty="0">
              <a:effectLst/>
            </a:endParaRPr>
          </a:p>
          <a:p>
            <a:r>
              <a:rPr lang="en-GB" dirty="0">
                <a:effectLst/>
              </a:rPr>
              <a:t>PSDs</a:t>
            </a:r>
          </a:p>
          <a:p>
            <a:r>
              <a:rPr lang="en-GB" sz="1200" b="0" kern="1200" dirty="0">
                <a:solidFill>
                  <a:schemeClr val="tx1"/>
                </a:solidFill>
                <a:effectLst/>
                <a:latin typeface="+mn-lt"/>
                <a:ea typeface="+mn-ea"/>
                <a:cs typeface="+mn-cs"/>
              </a:rPr>
              <a:t>receive, record, investigate and resolve public complaints  - also records and investigates misconduct allegations</a:t>
            </a:r>
          </a:p>
          <a:p>
            <a:r>
              <a:rPr lang="en-GB" sz="1200" b="0" kern="1200" dirty="0">
                <a:solidFill>
                  <a:schemeClr val="tx1"/>
                </a:solidFill>
                <a:effectLst/>
                <a:latin typeface="+mn-lt"/>
                <a:ea typeface="+mn-ea"/>
                <a:cs typeface="+mn-cs"/>
              </a:rPr>
              <a:t>CoP APP states: </a:t>
            </a:r>
            <a:r>
              <a:rPr lang="en-GB" dirty="0"/>
              <a:t>The principle of policing by consent relies on the trust and confidence that the public has in the police service and the wider law enforcement community. Professional standards departments (PSDs) can play an important role in the maintenance of that trust and confidence. Trust and confidence can be undermined by a failure to vet and manage misconduct and complaints or investigate counter-corruption activities effectively. It is, therefore, essential that such issues are dealt with openly and robustly in accordance with the code of ethics.</a:t>
            </a:r>
          </a:p>
          <a:p>
            <a:pPr>
              <a:buFont typeface="Arial" panose="020B0604020202020204" pitchFamily="34" charset="0"/>
              <a:buChar char="•"/>
            </a:pPr>
            <a:r>
              <a:rPr lang="en-GB" dirty="0"/>
              <a:t>Counter corruption</a:t>
            </a:r>
          </a:p>
          <a:p>
            <a:pPr>
              <a:buFont typeface="Arial" panose="020B0604020202020204" pitchFamily="34" charset="0"/>
              <a:buChar char="•"/>
            </a:pPr>
            <a:r>
              <a:rPr lang="en-GB" dirty="0"/>
              <a:t>Vetting</a:t>
            </a:r>
          </a:p>
          <a:p>
            <a:pPr>
              <a:buFont typeface="Arial" panose="020B0604020202020204" pitchFamily="34" charset="0"/>
              <a:buChar char="•"/>
            </a:pPr>
            <a:r>
              <a:rPr lang="en-GB" dirty="0"/>
              <a:t>Complaints and misconduct</a:t>
            </a:r>
          </a:p>
          <a:p>
            <a:pPr>
              <a:buFont typeface="Arial" panose="020B0604020202020204" pitchFamily="34" charset="0"/>
              <a:buChar char="•"/>
            </a:pPr>
            <a:r>
              <a:rPr lang="en-GB" dirty="0"/>
              <a:t>Governance.</a:t>
            </a:r>
          </a:p>
          <a:p>
            <a:endParaRPr lang="en-GB" b="1" dirty="0"/>
          </a:p>
        </p:txBody>
      </p:sp>
      <p:sp>
        <p:nvSpPr>
          <p:cNvPr id="4" name="Slide Number Placeholder 3"/>
          <p:cNvSpPr>
            <a:spLocks noGrp="1"/>
          </p:cNvSpPr>
          <p:nvPr>
            <p:ph type="sldNum" sz="quarter" idx="5"/>
          </p:nvPr>
        </p:nvSpPr>
        <p:spPr/>
        <p:txBody>
          <a:bodyPr/>
          <a:lstStyle/>
          <a:p>
            <a:fld id="{70BF0583-B302-4A65-8698-13E41AA14768}" type="slidenum">
              <a:rPr lang="en-GB" smtClean="0"/>
              <a:t>11</a:t>
            </a:fld>
            <a:endParaRPr lang="en-GB"/>
          </a:p>
        </p:txBody>
      </p:sp>
    </p:spTree>
    <p:extLst>
      <p:ext uri="{BB962C8B-B14F-4D97-AF65-F5344CB8AC3E}">
        <p14:creationId xmlns:p14="http://schemas.microsoft.com/office/powerpoint/2010/main" val="1134291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12</a:t>
            </a:r>
          </a:p>
          <a:p>
            <a:endParaRPr lang="en-GB" b="1" dirty="0"/>
          </a:p>
          <a:p>
            <a:r>
              <a:rPr lang="en-GB" dirty="0"/>
              <a:t>Website states that “Her Majesty’s Inspectorate of Constabulary and Fire &amp; Rescue Services (HMICFRS) independently assesses the effectiveness and efficiency of police forces and fire &amp; rescue services – in the public interest” https://www.justiceinspectorates.gov.uk/hmicfrs/.</a:t>
            </a:r>
          </a:p>
          <a:p>
            <a:endParaRPr lang="en-GB" b="1" dirty="0"/>
          </a:p>
          <a:p>
            <a:r>
              <a:rPr lang="en-GB" b="0" dirty="0"/>
              <a:t>It is an independent body that has existed for 160 years, which inspects police force’s efficiency and effectiveness, in order to promote improvements in policing (also fire &amp; rescue since 2017). Appointed by the Crown they are not employees of the police service. It does though use police officers on secondment to support inspectors.</a:t>
            </a:r>
          </a:p>
          <a:p>
            <a:endParaRPr lang="en-GB" b="0" dirty="0"/>
          </a:p>
          <a:p>
            <a:r>
              <a:rPr lang="en-GB" b="0" dirty="0"/>
              <a:t>Consumer watchdog tactics – mystery shopper/surveys – conducts research – publishes reports</a:t>
            </a:r>
          </a:p>
          <a:p>
            <a:endParaRPr lang="en-GB" b="0" dirty="0"/>
          </a:p>
          <a:p>
            <a:r>
              <a:rPr lang="en-GB" dirty="0"/>
              <a:t>HMICFRS is an inspectorate and has no regulatory powers – it’s reports and recommendations though can be actioned through chief officers, PCCs and the Home Secretary, so they do carry weight. </a:t>
            </a:r>
          </a:p>
          <a:p>
            <a:r>
              <a:rPr lang="en-GB" dirty="0"/>
              <a:t>PCCs must publish their comments on each HMICFRS report explain how they will respond to each HMICFRS recommendation, or not.</a:t>
            </a:r>
          </a:p>
          <a:p>
            <a:endParaRPr lang="en-GB" dirty="0"/>
          </a:p>
          <a:p>
            <a:r>
              <a:rPr lang="en-GB" dirty="0"/>
              <a:t>Its integrity and corruption reports are particularly relevant to professional standards </a:t>
            </a:r>
          </a:p>
          <a:p>
            <a:endParaRPr lang="en-GB" b="0" dirty="0"/>
          </a:p>
        </p:txBody>
      </p:sp>
      <p:sp>
        <p:nvSpPr>
          <p:cNvPr id="4" name="Slide Number Placeholder 3"/>
          <p:cNvSpPr>
            <a:spLocks noGrp="1"/>
          </p:cNvSpPr>
          <p:nvPr>
            <p:ph type="sldNum" sz="quarter" idx="5"/>
          </p:nvPr>
        </p:nvSpPr>
        <p:spPr/>
        <p:txBody>
          <a:bodyPr/>
          <a:lstStyle/>
          <a:p>
            <a:fld id="{70BF0583-B302-4A65-8698-13E41AA14768}" type="slidenum">
              <a:rPr lang="en-GB" smtClean="0"/>
              <a:t>12</a:t>
            </a:fld>
            <a:endParaRPr lang="en-GB"/>
          </a:p>
        </p:txBody>
      </p:sp>
    </p:spTree>
    <p:extLst>
      <p:ext uri="{BB962C8B-B14F-4D97-AF65-F5344CB8AC3E}">
        <p14:creationId xmlns:p14="http://schemas.microsoft.com/office/powerpoint/2010/main" val="3957016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13</a:t>
            </a:r>
          </a:p>
          <a:p>
            <a:endParaRPr lang="en-GB" dirty="0"/>
          </a:p>
          <a:p>
            <a:r>
              <a:rPr lang="en-GB" sz="1200" kern="1200" dirty="0">
                <a:solidFill>
                  <a:schemeClr val="tx1"/>
                </a:solidFill>
                <a:effectLst/>
                <a:latin typeface="+mn-lt"/>
                <a:ea typeface="+mn-ea"/>
                <a:cs typeface="+mn-cs"/>
              </a:rPr>
              <a:t>Infiltration by org. crime groups – not new - 2003 Operation Tiberius - Britain’s most notorious criminals had compromised multiple agencies, including HM Revenue &amp; Customs, the Crown Prosecution Service, the City of London Police and the Prison Service, as well as pillars of the criminal justice system including juries and the legal profession.</a:t>
            </a:r>
          </a:p>
          <a:p>
            <a:r>
              <a:rPr lang="en-GB" sz="1200" kern="1200" dirty="0">
                <a:solidFill>
                  <a:schemeClr val="tx1"/>
                </a:solidFill>
                <a:effectLst/>
                <a:latin typeface="+mn-lt"/>
                <a:ea typeface="+mn-ea"/>
                <a:cs typeface="+mn-cs"/>
              </a:rPr>
              <a:t>A strategic intelligence scoping exercise – by the Met – uncovered jurors being bought off or threatened to return not-guilty verdicts; corrupt individuals working for HMRC, both in the UK and overseas; and “get out of jail free cards” being bought for £50,000.</a:t>
            </a:r>
          </a:p>
          <a:p>
            <a:r>
              <a:rPr lang="en-GB" sz="1200" kern="1200" dirty="0">
                <a:solidFill>
                  <a:schemeClr val="tx1"/>
                </a:solidFill>
                <a:effectLst/>
                <a:latin typeface="+mn-lt"/>
                <a:ea typeface="+mn-ea"/>
                <a:cs typeface="+mn-cs"/>
              </a:rPr>
              <a:t>The infiltration made it very difficult to successfully pursue organised gangs believed to control much of the criminal underworld.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Unauthorised disclosure of sensitive data to organised crime syndicates  now seen as one of the biggest threats</a:t>
            </a:r>
          </a:p>
          <a:p>
            <a:r>
              <a:rPr lang="en-GB" dirty="0"/>
              <a:t>Available at: https://www.independent.co.uk/news/uk/home-news/the-corruption-of-britain-uk-s-key-institutions-infiltrated-by-criminals-9052617.html</a:t>
            </a:r>
          </a:p>
          <a:p>
            <a:r>
              <a:rPr lang="en-GB" dirty="0"/>
              <a:t>https://www.express.co.uk/news/uk/1147044/crime-news-police-west-midlands-police-line-of-duty</a:t>
            </a:r>
          </a:p>
          <a:p>
            <a:r>
              <a:rPr lang="en-GB" dirty="0"/>
              <a:t>Profile of serious org. crime in UK: https://www.nationalcrimeagency.gov.uk/who-we-are/publications/173-national-strategic-assessment-of-serious-and-organised-crime-2018/file</a:t>
            </a:r>
          </a:p>
          <a:p>
            <a:endParaRPr lang="en-GB" dirty="0"/>
          </a:p>
        </p:txBody>
      </p:sp>
      <p:sp>
        <p:nvSpPr>
          <p:cNvPr id="4" name="Slide Number Placeholder 3"/>
          <p:cNvSpPr>
            <a:spLocks noGrp="1"/>
          </p:cNvSpPr>
          <p:nvPr>
            <p:ph type="sldNum" sz="quarter" idx="5"/>
          </p:nvPr>
        </p:nvSpPr>
        <p:spPr/>
        <p:txBody>
          <a:bodyPr/>
          <a:lstStyle/>
          <a:p>
            <a:fld id="{70BF0583-B302-4A65-8698-13E41AA14768}" type="slidenum">
              <a:rPr lang="en-GB" smtClean="0"/>
              <a:t>13</a:t>
            </a:fld>
            <a:endParaRPr lang="en-GB"/>
          </a:p>
        </p:txBody>
      </p:sp>
    </p:spTree>
    <p:extLst>
      <p:ext uri="{BB962C8B-B14F-4D97-AF65-F5344CB8AC3E}">
        <p14:creationId xmlns:p14="http://schemas.microsoft.com/office/powerpoint/2010/main" val="34344761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Sllde 14</a:t>
            </a:r>
          </a:p>
          <a:p>
            <a:r>
              <a:rPr lang="en-GB" dirty="0"/>
              <a:t>The term professional refers to anyone who earns their living from performing an activity that requires a certain level of education, skill, or training. There is typically a required standard of competency, knowledge or education that must be demonstrated (often in the form of an exam or credential), as well as adhering to codes of conduct and ethical standards.</a:t>
            </a:r>
          </a:p>
          <a:p>
            <a:r>
              <a:rPr lang="en-GB" dirty="0"/>
              <a:t>Being professional was once described/defined as “being able to </a:t>
            </a:r>
            <a:r>
              <a:rPr lang="en-GB" sz="1200" b="0" kern="1200" dirty="0">
                <a:solidFill>
                  <a:schemeClr val="tx1"/>
                </a:solidFill>
                <a:effectLst/>
                <a:latin typeface="+mn-lt"/>
                <a:ea typeface="+mn-ea"/>
                <a:cs typeface="+mn-cs"/>
              </a:rPr>
              <a:t>do your best work even when you don't feel like it.”  -  </a:t>
            </a:r>
            <a:endParaRPr lang="en-GB" dirty="0"/>
          </a:p>
        </p:txBody>
      </p:sp>
      <p:sp>
        <p:nvSpPr>
          <p:cNvPr id="4" name="Slide Number Placeholder 3"/>
          <p:cNvSpPr>
            <a:spLocks noGrp="1"/>
          </p:cNvSpPr>
          <p:nvPr>
            <p:ph type="sldNum" sz="quarter" idx="5"/>
          </p:nvPr>
        </p:nvSpPr>
        <p:spPr/>
        <p:txBody>
          <a:bodyPr/>
          <a:lstStyle/>
          <a:p>
            <a:fld id="{70BF0583-B302-4A65-8698-13E41AA14768}" type="slidenum">
              <a:rPr lang="en-GB" smtClean="0"/>
              <a:t>14</a:t>
            </a:fld>
            <a:endParaRPr lang="en-GB"/>
          </a:p>
        </p:txBody>
      </p:sp>
    </p:spTree>
    <p:extLst>
      <p:ext uri="{BB962C8B-B14F-4D97-AF65-F5344CB8AC3E}">
        <p14:creationId xmlns:p14="http://schemas.microsoft.com/office/powerpoint/2010/main" val="12666590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15</a:t>
            </a:r>
          </a:p>
          <a:p>
            <a:r>
              <a:rPr lang="en-GB" dirty="0"/>
              <a:t>Here the guiding principles of six professional groups are tabulated – police/medics/solicitors/bankers/engineers/social workers – some seem more comprehensive than others (policing having the greatest number of points – but  it is debateable whether more is better or less is more  - and when you read their respective codes they all say pretty much the same thing and can be boiled down to professionalism and integrity. The next slide bears links to the six sites.</a:t>
            </a:r>
          </a:p>
        </p:txBody>
      </p:sp>
      <p:sp>
        <p:nvSpPr>
          <p:cNvPr id="4" name="Slide Number Placeholder 3"/>
          <p:cNvSpPr>
            <a:spLocks noGrp="1"/>
          </p:cNvSpPr>
          <p:nvPr>
            <p:ph type="sldNum" sz="quarter" idx="5"/>
          </p:nvPr>
        </p:nvSpPr>
        <p:spPr/>
        <p:txBody>
          <a:bodyPr/>
          <a:lstStyle/>
          <a:p>
            <a:fld id="{70BF0583-B302-4A65-8698-13E41AA14768}" type="slidenum">
              <a:rPr lang="en-GB" smtClean="0"/>
              <a:t>15</a:t>
            </a:fld>
            <a:endParaRPr lang="en-GB"/>
          </a:p>
        </p:txBody>
      </p:sp>
    </p:spTree>
    <p:extLst>
      <p:ext uri="{BB962C8B-B14F-4D97-AF65-F5344CB8AC3E}">
        <p14:creationId xmlns:p14="http://schemas.microsoft.com/office/powerpoint/2010/main" val="18226089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16</a:t>
            </a:r>
          </a:p>
          <a:p>
            <a:endParaRPr lang="en-GB" dirty="0"/>
          </a:p>
          <a:p>
            <a:r>
              <a:rPr lang="en-GB" dirty="0"/>
              <a:t>As slide</a:t>
            </a:r>
          </a:p>
        </p:txBody>
      </p:sp>
      <p:sp>
        <p:nvSpPr>
          <p:cNvPr id="4" name="Slide Number Placeholder 3"/>
          <p:cNvSpPr>
            <a:spLocks noGrp="1"/>
          </p:cNvSpPr>
          <p:nvPr>
            <p:ph type="sldNum" sz="quarter" idx="5"/>
          </p:nvPr>
        </p:nvSpPr>
        <p:spPr/>
        <p:txBody>
          <a:bodyPr/>
          <a:lstStyle/>
          <a:p>
            <a:fld id="{70BF0583-B302-4A65-8698-13E41AA14768}" type="slidenum">
              <a:rPr lang="en-GB" smtClean="0"/>
              <a:t>16</a:t>
            </a:fld>
            <a:endParaRPr lang="en-GB"/>
          </a:p>
        </p:txBody>
      </p:sp>
    </p:spTree>
    <p:extLst>
      <p:ext uri="{BB962C8B-B14F-4D97-AF65-F5344CB8AC3E}">
        <p14:creationId xmlns:p14="http://schemas.microsoft.com/office/powerpoint/2010/main" val="35266597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42584D3-A95A-42EE-BB7B-64EF5BECCE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5769A3F7-75F3-4EA1-ABAF-81EF5457140C}"/>
              </a:ext>
            </a:extLst>
          </p:cNvPr>
          <p:cNvSpPr>
            <a:spLocks noGrp="1"/>
          </p:cNvSpPr>
          <p:nvPr>
            <p:ph type="body" idx="1"/>
          </p:nvPr>
        </p:nvSpPr>
        <p:spPr/>
        <p:txBody>
          <a:bodyPr>
            <a:normAutofit fontScale="92500" lnSpcReduction="10000"/>
          </a:bodyPr>
          <a:lstStyle/>
          <a:p>
            <a:pPr eaLnBrk="1" fontAlgn="auto" hangingPunct="1">
              <a:spcBef>
                <a:spcPts val="0"/>
              </a:spcBef>
              <a:spcAft>
                <a:spcPts val="0"/>
              </a:spcAft>
              <a:defRPr/>
            </a:pPr>
            <a:r>
              <a:rPr lang="en-GB" b="1" dirty="0"/>
              <a:t>Slide 17</a:t>
            </a:r>
          </a:p>
          <a:p>
            <a:pPr eaLnBrk="1" fontAlgn="auto" hangingPunct="1">
              <a:spcBef>
                <a:spcPts val="0"/>
              </a:spcBef>
              <a:spcAft>
                <a:spcPts val="0"/>
              </a:spcAft>
              <a:defRPr/>
            </a:pPr>
            <a:r>
              <a:rPr lang="en-GB" dirty="0"/>
              <a:t>It is probably as well to give some consideration to performance and effectiveness – as they are measured in a number of ways and as such drive police agency - more questions than answers here – all impact on performance and thereby standards – could be argued to be causal of some ethical dilemmas: </a:t>
            </a:r>
          </a:p>
          <a:p>
            <a:pPr eaLnBrk="1" fontAlgn="auto" hangingPunct="1">
              <a:spcBef>
                <a:spcPts val="0"/>
              </a:spcBef>
              <a:spcAft>
                <a:spcPts val="0"/>
              </a:spcAft>
              <a:defRPr/>
            </a:pPr>
            <a:r>
              <a:rPr lang="en-GB" dirty="0"/>
              <a:t>What is performance? </a:t>
            </a:r>
          </a:p>
          <a:p>
            <a:pPr eaLnBrk="1" fontAlgn="auto" hangingPunct="1">
              <a:spcBef>
                <a:spcPts val="0"/>
              </a:spcBef>
              <a:spcAft>
                <a:spcPts val="0"/>
              </a:spcAft>
              <a:defRPr/>
            </a:pPr>
            <a:r>
              <a:rPr lang="en-GB" dirty="0"/>
              <a:t>Numbers of arrest or process or is it safety and security in our daily lives? </a:t>
            </a:r>
            <a:endParaRPr lang="en-GB" b="1" dirty="0"/>
          </a:p>
          <a:p>
            <a:pPr eaLnBrk="1" fontAlgn="auto" hangingPunct="1">
              <a:spcBef>
                <a:spcPts val="0"/>
              </a:spcBef>
              <a:spcAft>
                <a:spcPts val="0"/>
              </a:spcAft>
              <a:defRPr/>
            </a:pPr>
            <a:r>
              <a:rPr lang="en-GB" dirty="0"/>
              <a:t>Crime statistics are useful but are they a good measurement of performance – does the public really care about detection rates - when signal events seem to be more noticed by citizens? </a:t>
            </a:r>
            <a:endParaRPr lang="en-GB" b="1" dirty="0"/>
          </a:p>
          <a:p>
            <a:pPr eaLnBrk="1" fontAlgn="auto" hangingPunct="1">
              <a:spcBef>
                <a:spcPts val="0"/>
              </a:spcBef>
              <a:spcAft>
                <a:spcPts val="0"/>
              </a:spcAft>
              <a:defRPr/>
            </a:pPr>
            <a:r>
              <a:rPr lang="en-GB" dirty="0"/>
              <a:t>Are volume crime figures and </a:t>
            </a:r>
            <a:r>
              <a:rPr lang="en-GB" dirty="0" err="1"/>
              <a:t>compstat</a:t>
            </a:r>
            <a:r>
              <a:rPr lang="en-GB" dirty="0"/>
              <a:t> seen as the holy grail - who really cares about those – police visibility and patrolling officers are preferred by the public. </a:t>
            </a:r>
            <a:endParaRPr lang="en-GB" b="1" dirty="0"/>
          </a:p>
          <a:p>
            <a:pPr eaLnBrk="1" fontAlgn="auto" hangingPunct="1">
              <a:spcBef>
                <a:spcPts val="0"/>
              </a:spcBef>
              <a:spcAft>
                <a:spcPts val="0"/>
              </a:spcAft>
              <a:defRPr/>
            </a:pPr>
            <a:r>
              <a:rPr lang="en-GB" dirty="0"/>
              <a:t>Impact of second level visibility strategies such as marked cars full used by traffic wardens or cardboard cut outs in supermarket windows used instead of police attendance and the approachability of real people and meaningful relationships in communities?</a:t>
            </a:r>
            <a:r>
              <a:rPr lang="en-GB" b="1" dirty="0"/>
              <a:t> </a:t>
            </a:r>
          </a:p>
          <a:p>
            <a:pPr eaLnBrk="1" fontAlgn="auto" hangingPunct="1">
              <a:spcBef>
                <a:spcPts val="0"/>
              </a:spcBef>
              <a:spcAft>
                <a:spcPts val="0"/>
              </a:spcAft>
              <a:defRPr/>
            </a:pPr>
            <a:r>
              <a:rPr lang="en-GB" dirty="0"/>
              <a:t>Police priorities and PACT meetings viewed differently by different groups – who attends and whose priorities are raised?</a:t>
            </a:r>
            <a:r>
              <a:rPr lang="en-GB" b="1" dirty="0"/>
              <a:t> </a:t>
            </a:r>
          </a:p>
          <a:p>
            <a:pPr eaLnBrk="1" fontAlgn="auto" hangingPunct="1">
              <a:spcBef>
                <a:spcPts val="0"/>
              </a:spcBef>
              <a:spcAft>
                <a:spcPts val="0"/>
              </a:spcAft>
              <a:defRPr/>
            </a:pPr>
            <a:r>
              <a:rPr lang="en-GB" dirty="0"/>
              <a:t>Capacity and capabilities are important – the resources and ability to perform certain tasks/specialist roles are vital but are likely to mean different things to different people. </a:t>
            </a:r>
          </a:p>
          <a:p>
            <a:pPr eaLnBrk="1" fontAlgn="auto" hangingPunct="1">
              <a:spcBef>
                <a:spcPts val="0"/>
              </a:spcBef>
              <a:spcAft>
                <a:spcPts val="0"/>
              </a:spcAft>
              <a:defRPr/>
            </a:pPr>
            <a:r>
              <a:rPr lang="en-GB" dirty="0"/>
              <a:t>Increased public confidence? Are these things always linked? What does the public care most about? What the police think or what the public thinks?</a:t>
            </a:r>
          </a:p>
          <a:p>
            <a:pPr eaLnBrk="1" fontAlgn="auto" hangingPunct="1">
              <a:spcBef>
                <a:spcPts val="0"/>
              </a:spcBef>
              <a:spcAft>
                <a:spcPts val="0"/>
              </a:spcAft>
              <a:defRPr/>
            </a:pPr>
            <a:r>
              <a:rPr lang="en-GB" dirty="0"/>
              <a:t>A combination of the two approaches is effective – resourcing it is challenging – effect public perception</a:t>
            </a:r>
          </a:p>
        </p:txBody>
      </p:sp>
      <p:sp>
        <p:nvSpPr>
          <p:cNvPr id="31748" name="Slide Number Placeholder 3">
            <a:extLst>
              <a:ext uri="{FF2B5EF4-FFF2-40B4-BE49-F238E27FC236}">
                <a16:creationId xmlns:a16="http://schemas.microsoft.com/office/drawing/2014/main" id="{E596C9D3-4324-472B-B9ED-930ADE0BDDDA}"/>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E5FD938-2186-4E3C-AC1A-BBBDA4EBA363}"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extLst>
      <p:ext uri="{BB962C8B-B14F-4D97-AF65-F5344CB8AC3E}">
        <p14:creationId xmlns:p14="http://schemas.microsoft.com/office/powerpoint/2010/main" val="14417231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F1D9CEA-D453-4BBD-8273-4B513538C0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B3FE089-5FD1-4611-9DC2-890F185242D0}"/>
              </a:ext>
            </a:extLst>
          </p:cNvPr>
          <p:cNvSpPr>
            <a:spLocks noGrp="1"/>
          </p:cNvSpPr>
          <p:nvPr>
            <p:ph type="body" idx="1"/>
          </p:nvPr>
        </p:nvSpPr>
        <p:spPr/>
        <p:txBody>
          <a:bodyPr>
            <a:normAutofit fontScale="55000" lnSpcReduction="20000"/>
          </a:bodyPr>
          <a:lstStyle/>
          <a:p>
            <a:pPr eaLnBrk="1" fontAlgn="auto" hangingPunct="1">
              <a:spcBef>
                <a:spcPts val="0"/>
              </a:spcBef>
              <a:spcAft>
                <a:spcPts val="0"/>
              </a:spcAft>
              <a:defRPr/>
            </a:pPr>
            <a:r>
              <a:rPr lang="en-GB" b="1" dirty="0"/>
              <a:t>Slide 18</a:t>
            </a:r>
          </a:p>
          <a:p>
            <a:pPr eaLnBrk="1" fontAlgn="auto" hangingPunct="1">
              <a:spcBef>
                <a:spcPts val="0"/>
              </a:spcBef>
              <a:spcAft>
                <a:spcPts val="0"/>
              </a:spcAft>
              <a:defRPr/>
            </a:pPr>
            <a:r>
              <a:rPr lang="en-GB" dirty="0"/>
              <a:t>If the police are not effective their professionalism and existence can be questioned, so we’ll consider it. What is effectiveness? Again not readily defined in the context of the British model of policing – </a:t>
            </a:r>
          </a:p>
          <a:p>
            <a:pPr eaLnBrk="1" fontAlgn="auto" hangingPunct="1">
              <a:spcBef>
                <a:spcPts val="0"/>
              </a:spcBef>
              <a:spcAft>
                <a:spcPts val="0"/>
              </a:spcAft>
              <a:defRPr/>
            </a:pPr>
            <a:r>
              <a:rPr lang="en-GB" dirty="0"/>
              <a:t>PEEL – The basic mission for which the police exist is to prevent crime and disorder - test of police efficiency is the absence of crime and disorder – is this in any way achievable today – was it then? given that each area has an ambient level of crime and or disorder.</a:t>
            </a:r>
          </a:p>
          <a:p>
            <a:pPr eaLnBrk="1" fontAlgn="auto" hangingPunct="1">
              <a:spcBef>
                <a:spcPts val="0"/>
              </a:spcBef>
              <a:spcAft>
                <a:spcPts val="0"/>
              </a:spcAft>
              <a:defRPr/>
            </a:pPr>
            <a:r>
              <a:rPr lang="en-GB" dirty="0"/>
              <a:t>So, again, are the original nine points outdated? Twenty first century policing organisations need to be sure that they are not steeped in nineteenth century ideals (Savage, </a:t>
            </a:r>
            <a:r>
              <a:rPr lang="en-GB" dirty="0" err="1"/>
              <a:t>Charman</a:t>
            </a:r>
            <a:r>
              <a:rPr lang="en-GB" dirty="0"/>
              <a:t> &amp; Cope 2000) that are no longer relevant. </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We are developing a different, professional model, which is evolving.. We have not got rid of the Peelian model – it has been reinvented in ‘neighbourhood’ policing. With what Stephen Savage describes as a necessary: ‘reinvention of the role of constable as expert, leader and owner of special powers’ (Savage 2007 p216). The neighbourhood officer has to become culturally aware, very knowledgeable and highly skilled in conflict management and decision making:</a:t>
            </a:r>
          </a:p>
          <a:p>
            <a:pPr eaLnBrk="1" fontAlgn="auto" hangingPunct="1">
              <a:spcBef>
                <a:spcPts val="0"/>
              </a:spcBef>
              <a:spcAft>
                <a:spcPts val="0"/>
              </a:spcAft>
              <a:defRPr/>
            </a:pPr>
            <a:r>
              <a:rPr lang="en-GB" dirty="0"/>
              <a:t>The ‘New Professional Model’ is driven on the basis of harms. – these harms could be crimes/signal crimes/signal events/social stresses etc – and the police service is continually formulating strategies regarding not just the problems that it tackles, but how it tackles those problems, which means concentrating on ‘harms’ and the ‘concentrated </a:t>
            </a:r>
            <a:r>
              <a:rPr lang="en-GB" dirty="0" err="1"/>
              <a:t>bads</a:t>
            </a:r>
            <a:r>
              <a:rPr lang="en-GB" dirty="0"/>
              <a:t>’ that you can actually effect most efficiently - prioritising. </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Not critical to this section but of interest is that there is a significant literature and debate around the risk society, and in policing there has been a debate around intelligence-led policing, supported and enhanced by research, that’s begun to demonstrate the importance of concentration – one might again call it prioritised or ‘targeted response’ – and yet again this is not really new. Hot spots of crime in Seattle were studied (David Weisburd and others) – these were hot spots over 25 years – having a level of constituent, geographic, situational and social factors, which mean they last. (</a:t>
            </a:r>
            <a:r>
              <a:rPr lang="en-GB" dirty="0" err="1"/>
              <a:t>ou</a:t>
            </a:r>
            <a:r>
              <a:rPr lang="en-GB" dirty="0"/>
              <a:t> could link this to Robert Sampson’s ‘Enduring Neighbourhood Effect’)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But these ‘harms’ are rarely, if ever, concentrated evenly – which means effective policing can no longer be equitably delivered – it will concentrate upon resolving prioritised ‘harms’ – philosophically speaking a utilitarian/greater good effect?</a:t>
            </a:r>
          </a:p>
          <a:p>
            <a:pPr eaLnBrk="1" fontAlgn="auto" hangingPunct="1">
              <a:spcBef>
                <a:spcPts val="0"/>
              </a:spcBef>
              <a:spcAft>
                <a:spcPts val="0"/>
              </a:spcAft>
              <a:defRPr/>
            </a:pPr>
            <a:r>
              <a:rPr lang="en-GB" dirty="0"/>
              <a:t>The police service relies upon a multi-agency approach including public protection panels, which should make judgments about harm that might be caused, rather than harm that has been caused. This results in a series of additional dilemmas for the police service about why it’s in that space, what powers it’s exercising, how it’s accountability works, how it’s relationship with other preventive agencies works. </a:t>
            </a:r>
          </a:p>
          <a:p>
            <a:pPr eaLnBrk="1" fontAlgn="auto" hangingPunct="1">
              <a:spcBef>
                <a:spcPts val="0"/>
              </a:spcBef>
              <a:spcAft>
                <a:spcPts val="0"/>
              </a:spcAft>
              <a:defRPr/>
            </a:pPr>
            <a:r>
              <a:rPr lang="en-GB" dirty="0"/>
              <a:t>The professional model has to make greater use of science and evidence to detect those concentrated harms and understand them – e.g. one study (in Philadelphia) researched  120,000 probation records and devised a predictive risk management tool that divides offenders into low, medium and high risk  groups, allowing probation staff, police officers and judges to make different decisions about how to intervene and prosecute those offenders (available at: https://www.ncjrs.gov/pdffiles1/nij/240696.pdf). </a:t>
            </a:r>
          </a:p>
          <a:p>
            <a:pPr eaLnBrk="1" fontAlgn="auto" hangingPunct="1">
              <a:spcBef>
                <a:spcPts val="0"/>
              </a:spcBef>
              <a:spcAft>
                <a:spcPts val="0"/>
              </a:spcAft>
              <a:defRPr/>
            </a:pPr>
            <a:r>
              <a:rPr lang="en-GB" dirty="0"/>
              <a:t>The professional model presents a different set of dilemmas to the Peelian model. There is almost an inevitability about an inequity of provision. If you look back at the </a:t>
            </a:r>
            <a:r>
              <a:rPr lang="en-GB" dirty="0" err="1"/>
              <a:t>Peelian</a:t>
            </a:r>
            <a:r>
              <a:rPr lang="en-GB" dirty="0"/>
              <a:t> (or industrial) model, there were strong presumptions about equity of provision. </a:t>
            </a:r>
          </a:p>
          <a:p>
            <a:pPr eaLnBrk="1" fontAlgn="auto" hangingPunct="1">
              <a:spcBef>
                <a:spcPts val="0"/>
              </a:spcBef>
              <a:spcAft>
                <a:spcPts val="0"/>
              </a:spcAft>
              <a:defRPr/>
            </a:pPr>
            <a:endParaRPr lang="en-GB" dirty="0"/>
          </a:p>
        </p:txBody>
      </p:sp>
      <p:sp>
        <p:nvSpPr>
          <p:cNvPr id="32772" name="Slide Number Placeholder 3">
            <a:extLst>
              <a:ext uri="{FF2B5EF4-FFF2-40B4-BE49-F238E27FC236}">
                <a16:creationId xmlns:a16="http://schemas.microsoft.com/office/drawing/2014/main" id="{3139A940-ADC2-47BD-926B-F04335C7CF26}"/>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8105A56-E355-4591-A4CD-DA112CB942D9}" type="slidenum">
              <a:rPr lang="en-GB" altLang="en-US">
                <a:latin typeface="Calibri" panose="020F0502020204030204" pitchFamily="34" charset="0"/>
              </a:rPr>
              <a:pPr eaLnBrk="1" hangingPunct="1"/>
              <a:t>18</a:t>
            </a:fld>
            <a:endParaRPr lang="en-GB" altLang="en-US">
              <a:latin typeface="Calibri" panose="020F0502020204030204" pitchFamily="34" charset="0"/>
            </a:endParaRPr>
          </a:p>
        </p:txBody>
      </p:sp>
    </p:spTree>
    <p:extLst>
      <p:ext uri="{BB962C8B-B14F-4D97-AF65-F5344CB8AC3E}">
        <p14:creationId xmlns:p14="http://schemas.microsoft.com/office/powerpoint/2010/main" val="30482324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3931D67E-191D-4F7F-91E9-A958771661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F1EF340E-0545-42CF-9382-8698763DA0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Slide 19</a:t>
            </a:r>
          </a:p>
          <a:p>
            <a:pPr eaLnBrk="1" hangingPunct="1">
              <a:spcBef>
                <a:spcPct val="0"/>
              </a:spcBef>
            </a:pPr>
            <a:r>
              <a:rPr lang="en-GB" altLang="en-US" dirty="0"/>
              <a:t>Ethics is a word that is commonly used interchangeably with 'morality' ... and sometimes it is used more narrowly to mean the moral principles of a particular tradition, group, or individual – so not necessarily universal.</a:t>
            </a:r>
          </a:p>
          <a:p>
            <a:pPr eaLnBrk="1" hangingPunct="1">
              <a:spcBef>
                <a:spcPct val="0"/>
              </a:spcBef>
            </a:pPr>
            <a:r>
              <a:rPr lang="en-GB" altLang="en-US" b="0" dirty="0"/>
              <a:t>Ethics, also known as moral philosophy</a:t>
            </a:r>
            <a:r>
              <a:rPr lang="en-GB" altLang="en-US" dirty="0"/>
              <a:t>, to do with human conduct and concepts of right and wrong - The term comes from the Greek word ethos, which means "character". </a:t>
            </a:r>
          </a:p>
          <a:p>
            <a:pPr eaLnBrk="1" hangingPunct="1">
              <a:spcBef>
                <a:spcPct val="0"/>
              </a:spcBef>
            </a:pPr>
            <a:r>
              <a:rPr lang="en-GB" altLang="en-US" dirty="0"/>
              <a:t>In philosophy, ethics studies the moral behaviour in humans, and how one should act. </a:t>
            </a:r>
          </a:p>
          <a:p>
            <a:pPr eaLnBrk="1" hangingPunct="1">
              <a:spcBef>
                <a:spcPct val="0"/>
              </a:spcBef>
            </a:pPr>
            <a:r>
              <a:rPr lang="en-GB" altLang="en-US" dirty="0"/>
              <a:t>Ethical Policing: Not easy to find a definition but one is this – and this is not an unreasonable explanation of how ethical policing should be done.</a:t>
            </a:r>
          </a:p>
          <a:p>
            <a:pPr eaLnBrk="1" hangingPunct="1">
              <a:spcBef>
                <a:spcPct val="0"/>
              </a:spcBef>
            </a:pPr>
            <a:endParaRPr lang="en-GB" altLang="en-US" dirty="0"/>
          </a:p>
          <a:p>
            <a:r>
              <a:rPr lang="en-GB" sz="1200" b="0" i="0" u="none" strike="noStrike" baseline="0" dirty="0">
                <a:solidFill>
                  <a:srgbClr val="000000"/>
                </a:solidFill>
                <a:latin typeface="Cambria" panose="02040503050406030204" pitchFamily="18" charset="0"/>
              </a:rPr>
              <a:t>We have seen that there are medical ethics, legal ethics, banking ethics, social work ethics, engineering ethics and of course the ethics of policing there are many more.. The study of ethics makes it clear what good ethical reasoning is for the respective roles so that practitioners can make better more reflective and consistent judgments.. Ethical study can provide both general principles - ‘the spirit of the law’ and more detailed precepts and codes. </a:t>
            </a:r>
          </a:p>
          <a:p>
            <a:r>
              <a:rPr lang="en-GB" sz="1200" b="0" i="0" u="none" strike="noStrike" baseline="0" dirty="0">
                <a:solidFill>
                  <a:srgbClr val="000000"/>
                </a:solidFill>
                <a:latin typeface="Cambria" panose="02040503050406030204" pitchFamily="18" charset="0"/>
              </a:rPr>
              <a:t>In policing ethics, the distinctive challenges arise from the police’s </a:t>
            </a:r>
            <a:r>
              <a:rPr lang="en-GB" sz="1200" b="0" i="1" u="none" strike="noStrike" baseline="0" dirty="0">
                <a:solidFill>
                  <a:srgbClr val="000000"/>
                </a:solidFill>
                <a:latin typeface="Cambria" panose="02040503050406030204" pitchFamily="18" charset="0"/>
              </a:rPr>
              <a:t>authority – which </a:t>
            </a:r>
            <a:r>
              <a:rPr lang="en-GB" sz="1200" b="0" i="0" u="none" strike="noStrike" baseline="0" dirty="0">
                <a:solidFill>
                  <a:srgbClr val="000000"/>
                </a:solidFill>
                <a:latin typeface="Cambria" panose="02040503050406030204" pitchFamily="18" charset="0"/>
              </a:rPr>
              <a:t>in a free society is given to them by the people they police. The office of Constable carries the weight of great authority.</a:t>
            </a:r>
            <a:endParaRPr lang="en-GB" altLang="en-US" dirty="0"/>
          </a:p>
        </p:txBody>
      </p:sp>
      <p:sp>
        <p:nvSpPr>
          <p:cNvPr id="33796" name="Slide Number Placeholder 3">
            <a:extLst>
              <a:ext uri="{FF2B5EF4-FFF2-40B4-BE49-F238E27FC236}">
                <a16:creationId xmlns:a16="http://schemas.microsoft.com/office/drawing/2014/main" id="{A32B983D-5906-47ED-8B93-517671C85B91}"/>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21965F5-3CAB-441F-BC42-D4E11CF870AA}" type="slidenum">
              <a:rPr lang="en-GB" altLang="en-US">
                <a:latin typeface="Calibri" panose="020F0502020204030204" pitchFamily="34" charset="0"/>
              </a:rPr>
              <a:pPr eaLnBrk="1" hangingPunct="1"/>
              <a:t>19</a:t>
            </a:fld>
            <a:endParaRPr lang="en-GB"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baseline="0" dirty="0">
                <a:solidFill>
                  <a:srgbClr val="000000"/>
                </a:solidFill>
                <a:latin typeface="Cambria" panose="02040503050406030204" pitchFamily="18" charset="0"/>
              </a:rPr>
              <a:t>Slide 20</a:t>
            </a:r>
          </a:p>
          <a:p>
            <a:r>
              <a:rPr lang="en-GB" sz="1200" b="0" i="0" u="none" strike="noStrike" baseline="0" dirty="0">
                <a:solidFill>
                  <a:srgbClr val="000000"/>
                </a:solidFill>
                <a:latin typeface="Cambria" panose="02040503050406030204" pitchFamily="18" charset="0"/>
              </a:rPr>
              <a:t>The links in this slide are to the London Ethics Panel website – this panel focusses on London but the content is as relevant to anywhere else and it is straightforward, easy to read and very informative. The panel works alongside </a:t>
            </a:r>
            <a:r>
              <a:rPr lang="en-GB" sz="1200" b="0" i="0" u="none" strike="noStrike" baseline="0" dirty="0" err="1">
                <a:solidFill>
                  <a:srgbClr val="000000"/>
                </a:solidFill>
                <a:latin typeface="Cambria" panose="02040503050406030204" pitchFamily="18" charset="0"/>
              </a:rPr>
              <a:t>CoP.</a:t>
            </a:r>
            <a:r>
              <a:rPr lang="en-GB" sz="1200" b="0" i="0" u="none" strike="noStrike" baseline="0" dirty="0">
                <a:solidFill>
                  <a:srgbClr val="000000"/>
                </a:solidFill>
                <a:latin typeface="Cambria" panose="02040503050406030204" pitchFamily="18" charset="0"/>
              </a:rPr>
              <a:t> Regarding the details of ethical practice for police officers – it considers how social change is making policing even harder and recognises the Constable as a fully professional person, with obligations to match the powers of the role. </a:t>
            </a:r>
          </a:p>
          <a:p>
            <a:endParaRPr lang="en-GB" sz="1200" b="0" i="0" u="none" strike="noStrike" baseline="0" dirty="0">
              <a:solidFill>
                <a:srgbClr val="000000"/>
              </a:solidFill>
              <a:latin typeface="Cambria" panose="02040503050406030204" pitchFamily="18" charset="0"/>
            </a:endParaRPr>
          </a:p>
          <a:p>
            <a:r>
              <a:rPr lang="en-GB" sz="1200" b="0" i="0" u="none" strike="noStrike" baseline="0" dirty="0">
                <a:solidFill>
                  <a:srgbClr val="000000"/>
                </a:solidFill>
                <a:latin typeface="Cambria" panose="02040503050406030204" pitchFamily="18" charset="0"/>
              </a:rPr>
              <a:t>The website contains reports on areas such as facial recognition, revenue generation, vehicle stops and body worn video. The second link is to their report on ethical challenges of policing in London.</a:t>
            </a:r>
          </a:p>
          <a:p>
            <a:endParaRPr lang="en-GB" sz="1200" b="0" i="0" u="none" strike="noStrike" baseline="0" dirty="0">
              <a:solidFill>
                <a:srgbClr val="000000"/>
              </a:solidFill>
              <a:latin typeface="Cambria" panose="02040503050406030204" pitchFamily="18" charset="0"/>
            </a:endParaRPr>
          </a:p>
          <a:p>
            <a:endParaRPr lang="en-GB" sz="1200" b="0" i="0" u="none" strike="noStrike" baseline="0" dirty="0">
              <a:solidFill>
                <a:srgbClr val="000000"/>
              </a:solidFill>
              <a:latin typeface="Cambria" panose="02040503050406030204" pitchFamily="18" charset="0"/>
            </a:endParaRPr>
          </a:p>
          <a:p>
            <a:r>
              <a:rPr lang="en-GB" sz="1200" b="0" i="0" u="none" strike="noStrike" baseline="0" dirty="0">
                <a:solidFill>
                  <a:srgbClr val="000000"/>
                </a:solidFill>
                <a:latin typeface="Cambria" panose="02040503050406030204" pitchFamily="18" charset="0"/>
              </a:rPr>
              <a:t>	</a:t>
            </a:r>
          </a:p>
          <a:p>
            <a:endParaRPr lang="en-GB" sz="1200" b="0" i="0" u="none" strike="noStrike" baseline="0" dirty="0">
              <a:solidFill>
                <a:srgbClr val="000000"/>
              </a:solidFill>
              <a:latin typeface="Cambria" panose="02040503050406030204" pitchFamily="18" charset="0"/>
            </a:endParaRPr>
          </a:p>
          <a:p>
            <a:endParaRPr lang="en-GB" dirty="0"/>
          </a:p>
        </p:txBody>
      </p:sp>
      <p:sp>
        <p:nvSpPr>
          <p:cNvPr id="4" name="Slide Number Placeholder 3"/>
          <p:cNvSpPr>
            <a:spLocks noGrp="1"/>
          </p:cNvSpPr>
          <p:nvPr>
            <p:ph type="sldNum" sz="quarter" idx="5"/>
          </p:nvPr>
        </p:nvSpPr>
        <p:spPr/>
        <p:txBody>
          <a:bodyPr/>
          <a:lstStyle/>
          <a:p>
            <a:fld id="{70BF0583-B302-4A65-8698-13E41AA14768}" type="slidenum">
              <a:rPr lang="en-GB" smtClean="0"/>
              <a:t>20</a:t>
            </a:fld>
            <a:endParaRPr lang="en-GB"/>
          </a:p>
        </p:txBody>
      </p:sp>
    </p:spTree>
    <p:extLst>
      <p:ext uri="{BB962C8B-B14F-4D97-AF65-F5344CB8AC3E}">
        <p14:creationId xmlns:p14="http://schemas.microsoft.com/office/powerpoint/2010/main" val="27181994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20</a:t>
            </a:r>
          </a:p>
          <a:p>
            <a:r>
              <a:rPr lang="en-GB" dirty="0"/>
              <a:t>I think you can boil this down to a word – trustworthy.</a:t>
            </a:r>
          </a:p>
        </p:txBody>
      </p:sp>
      <p:sp>
        <p:nvSpPr>
          <p:cNvPr id="4" name="Slide Number Placeholder 3"/>
          <p:cNvSpPr>
            <a:spLocks noGrp="1"/>
          </p:cNvSpPr>
          <p:nvPr>
            <p:ph type="sldNum" sz="quarter" idx="5"/>
          </p:nvPr>
        </p:nvSpPr>
        <p:spPr/>
        <p:txBody>
          <a:bodyPr/>
          <a:lstStyle/>
          <a:p>
            <a:fld id="{70BF0583-B302-4A65-8698-13E41AA14768}" type="slidenum">
              <a:rPr lang="en-GB" smtClean="0"/>
              <a:t>21</a:t>
            </a:fld>
            <a:endParaRPr lang="en-GB"/>
          </a:p>
        </p:txBody>
      </p:sp>
    </p:spTree>
    <p:extLst>
      <p:ext uri="{BB962C8B-B14F-4D97-AF65-F5344CB8AC3E}">
        <p14:creationId xmlns:p14="http://schemas.microsoft.com/office/powerpoint/2010/main" val="1536496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98A57DA2-AFDD-4B41-B459-FDF44A760C3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0157B961-7239-41E8-86ED-781103081DCB}"/>
              </a:ext>
            </a:extLst>
          </p:cNvPr>
          <p:cNvSpPr>
            <a:spLocks noGrp="1"/>
          </p:cNvSpPr>
          <p:nvPr>
            <p:ph type="body" idx="1"/>
          </p:nvPr>
        </p:nvSpPr>
        <p:spPr/>
        <p:txBody>
          <a:bodyPr>
            <a:normAutofit fontScale="77500" lnSpcReduction="20000"/>
          </a:bodyPr>
          <a:lstStyle/>
          <a:p>
            <a:pPr eaLnBrk="1" fontAlgn="auto" hangingPunct="1">
              <a:spcBef>
                <a:spcPts val="0"/>
              </a:spcBef>
              <a:spcAft>
                <a:spcPts val="0"/>
              </a:spcAft>
              <a:defRPr/>
            </a:pPr>
            <a:r>
              <a:rPr lang="en-GB" b="1" dirty="0"/>
              <a:t>Slide 21</a:t>
            </a:r>
          </a:p>
          <a:p>
            <a:pPr eaLnBrk="1" fontAlgn="auto" hangingPunct="1">
              <a:spcBef>
                <a:spcPts val="0"/>
              </a:spcBef>
              <a:spcAft>
                <a:spcPts val="0"/>
              </a:spcAft>
              <a:defRPr/>
            </a:pPr>
            <a:r>
              <a:rPr lang="en-GB" dirty="0"/>
              <a:t>I want the police to do a good job and look good in the public eye – at times it seems that they keep letting themselves down – so let’s highlight how this is not always the case and that whilst the police still have a long way to go (as regards their front of camera performance as much as their policing effectiveness) it really is not bad... </a:t>
            </a:r>
            <a:endParaRPr lang="en-GB" b="1"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0" dirty="0"/>
              <a:t>London 2012 </a:t>
            </a:r>
            <a:r>
              <a:rPr lang="en-GB" dirty="0"/>
              <a:t>– we’re still talking about it – World Cup 1966?</a:t>
            </a:r>
          </a:p>
          <a:p>
            <a:pPr eaLnBrk="1" fontAlgn="auto" hangingPunct="1">
              <a:spcBef>
                <a:spcPts val="0"/>
              </a:spcBef>
              <a:spcAft>
                <a:spcPts val="0"/>
              </a:spcAft>
              <a:defRPr/>
            </a:pPr>
            <a:r>
              <a:rPr lang="en-GB" dirty="0"/>
              <a:t>NATO Summit Celtic Manor 2014</a:t>
            </a:r>
          </a:p>
          <a:p>
            <a:pPr eaLnBrk="1" fontAlgn="auto" hangingPunct="1">
              <a:spcBef>
                <a:spcPts val="0"/>
              </a:spcBef>
              <a:spcAft>
                <a:spcPts val="0"/>
              </a:spcAft>
              <a:defRPr/>
            </a:pPr>
            <a:r>
              <a:rPr lang="en-GB" dirty="0"/>
              <a:t>Champions League Final Cardiff 2017</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The regular successes that are achieved each year – 6 Nations – International events – Royal visits – other large organised events – not unnoticed but police agency critical. </a:t>
            </a:r>
          </a:p>
          <a:p>
            <a:pPr eaLnBrk="1" fontAlgn="auto" hangingPunct="1">
              <a:spcBef>
                <a:spcPts val="0"/>
              </a:spcBef>
              <a:spcAft>
                <a:spcPts val="0"/>
              </a:spcAft>
              <a:defRPr/>
            </a:pPr>
            <a:r>
              <a:rPr lang="en-GB" dirty="0"/>
              <a:t>Machynlleth 2012 DPP deserves mention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was impressed by how DPP conducted the inquiry and  particularly D/Supt Reg Bevan and Supt Ian John  who were excellent in front of the cameras – natural, well informed and dedicated to their task – – especially the uniformed super – Ian John who spent a deal of time in front of camera being interviewed and consistently performed well but more importantly showed both professionalism and that he cared about what the police were doing and that they did everything that they could reasonably do.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Everyday local policing can also achieve positive results if it is done right.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must be many more – why aren’t they better publicised more often? - the daily successes achieved by anonymous officers and staff…</a:t>
            </a:r>
          </a:p>
          <a:p>
            <a:pPr eaLnBrk="1" fontAlgn="auto" hangingPunct="1">
              <a:spcBef>
                <a:spcPts val="0"/>
              </a:spcBef>
              <a:spcAft>
                <a:spcPts val="0"/>
              </a:spcAft>
              <a:defRPr/>
            </a:pP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It is in this way that public confidence can be gained – the big things yes – and the police are really quite good at them – they aren’t so good at letting the public know. But on a daily basis it is about making each contact count – not simply to comply with the latest strapline or keep the bosses happy – but because it is in this way that coppers can do their jobs more efficiently, and with real public consent and assistance much more easily - the sad truth is though that, recently levels of trust and confidence have been low – particularly among certain groups/communities. We are a long way from the idealised halcyon days of Dixon of Dock Green but it is my assertion (call it a truth), that the public want the bad guys locked up - and want to go about their business and daily lives safely and securely . Statistics  (beware!) tell us that the actual risk of crime is diminishing – fear of it is not. </a:t>
            </a:r>
          </a:p>
          <a:p>
            <a:pPr eaLnBrk="1" fontAlgn="auto" hangingPunct="1">
              <a:spcBef>
                <a:spcPts val="0"/>
              </a:spcBef>
              <a:spcAft>
                <a:spcPts val="0"/>
              </a:spcAft>
              <a:defRPr/>
            </a:pP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endParaRPr lang="en-GB" dirty="0"/>
          </a:p>
        </p:txBody>
      </p:sp>
      <p:sp>
        <p:nvSpPr>
          <p:cNvPr id="30724" name="Slide Number Placeholder 3">
            <a:extLst>
              <a:ext uri="{FF2B5EF4-FFF2-40B4-BE49-F238E27FC236}">
                <a16:creationId xmlns:a16="http://schemas.microsoft.com/office/drawing/2014/main" id="{2311AF68-8AC9-4F81-9F46-BAE0A0424110}"/>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0126DFD-9F2B-4132-BCA8-AB8B5C820166}" type="slidenum">
              <a:rPr lang="en-GB" altLang="en-US">
                <a:latin typeface="Calibri" panose="020F0502020204030204" pitchFamily="34" charset="0"/>
              </a:rPr>
              <a:pPr eaLnBrk="1" hangingPunct="1"/>
              <a:t>22</a:t>
            </a:fld>
            <a:endParaRPr lang="en-GB" altLang="en-US">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CEDE3348-B639-4C24-BC92-FB48186C4F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FDC9C50B-2ECF-4CFF-AA8C-FF88E6216C06}"/>
              </a:ext>
            </a:extLst>
          </p:cNvPr>
          <p:cNvSpPr>
            <a:spLocks noGrp="1"/>
          </p:cNvSpPr>
          <p:nvPr>
            <p:ph type="body" idx="1"/>
          </p:nvPr>
        </p:nvSpPr>
        <p:spPr/>
        <p:txBody>
          <a:bodyPr>
            <a:normAutofit fontScale="92500" lnSpcReduction="10000"/>
          </a:bodyPr>
          <a:lstStyle/>
          <a:p>
            <a:pPr eaLnBrk="1" fontAlgn="auto" hangingPunct="1">
              <a:spcBef>
                <a:spcPts val="0"/>
              </a:spcBef>
              <a:spcAft>
                <a:spcPts val="0"/>
              </a:spcAft>
              <a:defRPr/>
            </a:pPr>
            <a:r>
              <a:rPr lang="en-GB" b="1" dirty="0"/>
              <a:t>Slide 22</a:t>
            </a:r>
          </a:p>
          <a:p>
            <a:pPr eaLnBrk="1" fontAlgn="auto" hangingPunct="1">
              <a:spcBef>
                <a:spcPts val="0"/>
              </a:spcBef>
              <a:spcAft>
                <a:spcPts val="0"/>
              </a:spcAft>
              <a:buFont typeface="Arial" pitchFamily="34" charset="0"/>
              <a:buChar char="•"/>
              <a:defRPr/>
            </a:pPr>
            <a:r>
              <a:rPr lang="en-GB" dirty="0"/>
              <a:t> and when they do it affects public confidence</a:t>
            </a:r>
          </a:p>
          <a:p>
            <a:pPr eaLnBrk="1" fontAlgn="auto" hangingPunct="1">
              <a:spcBef>
                <a:spcPts val="0"/>
              </a:spcBef>
              <a:spcAft>
                <a:spcPts val="0"/>
              </a:spcAft>
              <a:buFont typeface="Arial" pitchFamily="34" charset="0"/>
              <a:buChar char="•"/>
              <a:defRPr/>
            </a:pPr>
            <a:r>
              <a:rPr lang="en-GB" dirty="0"/>
              <a:t> Media love cop stories – the idea of bungling, unintelligent police officers is still a compelling perception for some</a:t>
            </a:r>
          </a:p>
          <a:p>
            <a:pPr eaLnBrk="1" fontAlgn="auto" hangingPunct="1">
              <a:spcBef>
                <a:spcPts val="0"/>
              </a:spcBef>
              <a:spcAft>
                <a:spcPts val="0"/>
              </a:spcAft>
              <a:buFont typeface="Arial" pitchFamily="34" charset="0"/>
              <a:buChar char="•"/>
              <a:defRPr/>
            </a:pPr>
            <a:r>
              <a:rPr lang="en-GB" dirty="0"/>
              <a:t> Positive news items do happen – but seem rarely reported - they don’t have the shock value of scandal</a:t>
            </a:r>
          </a:p>
          <a:p>
            <a:pPr eaLnBrk="1" fontAlgn="auto" hangingPunct="1">
              <a:spcBef>
                <a:spcPts val="0"/>
              </a:spcBef>
              <a:spcAft>
                <a:spcPts val="0"/>
              </a:spcAft>
              <a:buFont typeface="Arial" pitchFamily="34" charset="0"/>
              <a:buChar char="•"/>
              <a:defRPr/>
            </a:pPr>
            <a:r>
              <a:rPr lang="en-GB" dirty="0"/>
              <a:t> Performance is not readily defined – arguably politics has made this whatever is expedient </a:t>
            </a:r>
          </a:p>
          <a:p>
            <a:pPr eaLnBrk="1" fontAlgn="auto" hangingPunct="1">
              <a:spcBef>
                <a:spcPts val="0"/>
              </a:spcBef>
              <a:spcAft>
                <a:spcPts val="0"/>
              </a:spcAft>
              <a:buFont typeface="Arial" pitchFamily="34" charset="0"/>
              <a:buChar char="•"/>
              <a:defRPr/>
            </a:pPr>
            <a:r>
              <a:rPr lang="en-GB" dirty="0"/>
              <a:t> Effectiveness – </a:t>
            </a:r>
            <a:r>
              <a:rPr lang="en-GB" dirty="0" err="1"/>
              <a:t>Neyroud’s</a:t>
            </a:r>
            <a:r>
              <a:rPr lang="en-GB" dirty="0"/>
              <a:t> ‘New Professional Model’ is under way – PEQF very much a part of this – the future</a:t>
            </a:r>
          </a:p>
          <a:p>
            <a:pPr eaLnBrk="1" fontAlgn="auto" hangingPunct="1">
              <a:spcBef>
                <a:spcPts val="0"/>
              </a:spcBef>
              <a:spcAft>
                <a:spcPts val="0"/>
              </a:spcAft>
              <a:buFont typeface="Arial" pitchFamily="34" charset="0"/>
              <a:buChar char="•"/>
              <a:defRPr/>
            </a:pPr>
            <a:r>
              <a:rPr lang="en-GB" dirty="0"/>
              <a:t> Ethical  policing now better defined - accountability vital to this – being honest, fair and professional – doing the right thing for the right reasons and at the right time in ‘real time’ is essential </a:t>
            </a:r>
          </a:p>
          <a:p>
            <a:pPr eaLnBrk="1" fontAlgn="auto" hangingPunct="1">
              <a:spcBef>
                <a:spcPts val="0"/>
              </a:spcBef>
              <a:spcAft>
                <a:spcPts val="0"/>
              </a:spcAft>
              <a:buFont typeface="Arial" pitchFamily="34" charset="0"/>
              <a:buChar char="•"/>
              <a:defRPr/>
            </a:pPr>
            <a:r>
              <a:rPr lang="en-GB" dirty="0"/>
              <a:t> Sometimes the police are damned if they do and damned if they don’t: they must live with the weight of public expectation -  do their best – professional at all times</a:t>
            </a:r>
          </a:p>
          <a:p>
            <a:pPr eaLnBrk="1" fontAlgn="auto" hangingPunct="1">
              <a:spcBef>
                <a:spcPts val="0"/>
              </a:spcBef>
              <a:spcAft>
                <a:spcPts val="0"/>
              </a:spcAft>
              <a:buFont typeface="Arial" pitchFamily="34" charset="0"/>
              <a:buChar char="•"/>
              <a:defRPr/>
            </a:pPr>
            <a:r>
              <a:rPr lang="en-GB" dirty="0"/>
              <a:t> Nothing new in the world – but we do sometimes need to remind ourselves of basic principles and that p</a:t>
            </a:r>
            <a:r>
              <a:rPr lang="en-GB" b="0" dirty="0"/>
              <a:t>olicing IS an important and necessary function, how it is done is critical – your job isn’t easy and not always understood by those you police - </a:t>
            </a:r>
            <a:r>
              <a:rPr lang="en-GB" sz="1200" b="0" i="0" u="none" strike="noStrike" baseline="0" dirty="0">
                <a:solidFill>
                  <a:srgbClr val="000000"/>
                </a:solidFill>
                <a:latin typeface="Cambria" panose="02040503050406030204" pitchFamily="18" charset="0"/>
              </a:rPr>
              <a:t>who can be difficult to deal with – e.g.,  people who are violent, dishonest, distressed, disoriented, drunk or desperate, people in crisis or those seemingly upright but organised career criminals— these people are your job and your place of work is anywhere it is required to be maybe hostile or unpleasant environments - situations of domestic abuse/family conflict, coerced prostitution, fatal accidents, modern slavery, crime scenes, riots. 	</a:t>
            </a:r>
          </a:p>
          <a:p>
            <a:pPr eaLnBrk="1" fontAlgn="auto" hangingPunct="1">
              <a:spcBef>
                <a:spcPts val="0"/>
              </a:spcBef>
              <a:spcAft>
                <a:spcPts val="0"/>
              </a:spcAft>
              <a:buFont typeface="Arial" pitchFamily="34" charset="0"/>
              <a:buChar char="•"/>
              <a:defRPr/>
            </a:pPr>
            <a:endParaRPr lang="en-GB" b="0" dirty="0"/>
          </a:p>
          <a:p>
            <a:pPr eaLnBrk="1" fontAlgn="auto" hangingPunct="1">
              <a:spcBef>
                <a:spcPts val="0"/>
              </a:spcBef>
              <a:spcAft>
                <a:spcPts val="0"/>
              </a:spcAft>
              <a:buFont typeface="Arial" pitchFamily="34" charset="0"/>
              <a:buChar char="•"/>
              <a:defRPr/>
            </a:pPr>
            <a:r>
              <a:rPr lang="en-GB" b="0" dirty="0"/>
              <a:t> You and what you do is vital to the Criminal Justice System, which is subject of the next presentation</a:t>
            </a:r>
          </a:p>
        </p:txBody>
      </p:sp>
      <p:sp>
        <p:nvSpPr>
          <p:cNvPr id="36868" name="Slide Number Placeholder 3">
            <a:extLst>
              <a:ext uri="{FF2B5EF4-FFF2-40B4-BE49-F238E27FC236}">
                <a16:creationId xmlns:a16="http://schemas.microsoft.com/office/drawing/2014/main" id="{CF292A94-5246-4A5C-BDB6-0FA6CA4F9509}"/>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A1D8289-7A79-4A51-914A-344983E9F1AB}" type="slidenum">
              <a:rPr lang="en-GB" altLang="en-US">
                <a:latin typeface="Calibri" panose="020F0502020204030204" pitchFamily="34" charset="0"/>
              </a:rPr>
              <a:pPr eaLnBrk="1" hangingPunct="1"/>
              <a:t>23</a:t>
            </a:fld>
            <a:endParaRPr lang="en-GB" altLang="en-US">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CD82D2F-0A32-4AEF-A4C6-2648CD6484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E6C1664-48FA-4611-B46A-050D942225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7892" name="Slide Number Placeholder 3">
            <a:extLst>
              <a:ext uri="{FF2B5EF4-FFF2-40B4-BE49-F238E27FC236}">
                <a16:creationId xmlns:a16="http://schemas.microsoft.com/office/drawing/2014/main" id="{28354A1C-25CA-43AC-8905-FC8F6309C4EB}"/>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07D2FC-4042-4799-8A73-8F4C7D5A1373}" type="slidenum">
              <a:rPr lang="en-GB" altLang="en-US">
                <a:latin typeface="Calibri" panose="020F0502020204030204" pitchFamily="34" charset="0"/>
              </a:rPr>
              <a:pPr eaLnBrk="1" hangingPunct="1"/>
              <a:t>24</a:t>
            </a:fld>
            <a:endParaRPr lang="en-GB" altLang="en-US">
              <a:latin typeface="Calibri" panose="020F050202020403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BF0583-B302-4A65-8698-13E41AA14768}" type="slidenum">
              <a:rPr lang="en-GB" smtClean="0"/>
              <a:t>25</a:t>
            </a:fld>
            <a:endParaRPr lang="en-GB"/>
          </a:p>
        </p:txBody>
      </p:sp>
    </p:spTree>
    <p:extLst>
      <p:ext uri="{BB962C8B-B14F-4D97-AF65-F5344CB8AC3E}">
        <p14:creationId xmlns:p14="http://schemas.microsoft.com/office/powerpoint/2010/main" val="3118139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5B7DEBA-E26E-4402-966C-E62419EE6B1F}" type="datetime1">
              <a:rPr lang="en-GB" smtClean="0"/>
              <a:t>16/04/2020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Dr. M. Jordan 2020</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56319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6F73AF-4A7E-4A0A-9FC9-B01EF0741135}" type="datetime1">
              <a:rPr lang="en-GB" smtClean="0"/>
              <a:t>16/04/2020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Dr. M. Jordan 2020</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06773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121719-0997-4BA7-9EFC-055FB6E983E9}" type="datetime1">
              <a:rPr lang="en-GB" smtClean="0"/>
              <a:t>16/04/2020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0043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354D8D5-2D38-4BEA-A6FB-CF0F5042286B}" type="datetime1">
              <a:rPr lang="en-GB" smtClean="0"/>
              <a:t>16/04/2020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7995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A1AA9E7-90A5-4A88-B086-E1C4731CCCC0}" type="datetime1">
              <a:rPr lang="en-GB" smtClean="0"/>
              <a:t>16/04/2020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94698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0B4A2D5-FD25-4CF2-B6C5-9A9D6412A3B1}" type="datetime1">
              <a:rPr lang="en-GB" smtClean="0"/>
              <a:t>16/04/2020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9200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3E419C-841B-47CC-BAB8-42C6504CBCE1}" type="datetime1">
              <a:rPr lang="en-GB" smtClean="0"/>
              <a:t>16/04/2020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2180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B08DA0-9C59-4E3F-ABBB-B11E8827692E}" type="datetime1">
              <a:rPr lang="en-GB" smtClean="0"/>
              <a:t>16/04/2020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3603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8E3376-80A3-4EEB-8F67-3B6AB19EEEEF}" type="datetime1">
              <a:rPr lang="en-GB" smtClean="0"/>
              <a:t>16/04/2020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67420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A425A6-113D-4EB5-B0B0-407D20A0F863}" type="datetime1">
              <a:rPr lang="en-GB" smtClean="0"/>
              <a:t>16/04/2020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0367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22823B-3B5A-493C-ABA3-720E3203D256}" type="datetime1">
              <a:rPr lang="en-GB" smtClean="0"/>
              <a:t>16/04/2020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60060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A1FBFF-8823-4387-B2A7-40E29053F95D}" type="datetime1">
              <a:rPr lang="en-GB" smtClean="0"/>
              <a:t>16/04/2020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1414813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g"/><Relationship Id="rId7"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6.jpeg"/><Relationship Id="rId5" Type="http://schemas.openxmlformats.org/officeDocument/2006/relationships/image" Target="../media/image5.jpg"/><Relationship Id="rId4" Type="http://schemas.openxmlformats.org/officeDocument/2006/relationships/image" Target="../media/image4.jpg"/><Relationship Id="rId9"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eur01.safelinks.protection.outlook.com/?url=https%3A%2F%2Fwww.college.police.uk%2FWhat-we-do%2FEthics%2FDocuments%2FCode_of_Ethics.pdf&amp;data=02%7C01%7C%7Cc4a90d1b571e481ef57008d7e13c8087%7C4e0f11f9046e45059cb8db2152311e21%7C0%7C1%7C637225522293513403&amp;sdata=I4nm9uVChOPKzQlxxlsp4ynORaff%2B80Vx50JWsdUwF8%3D&amp;reserved=0" TargetMode="External"/><Relationship Id="rId7" Type="http://schemas.openxmlformats.org/officeDocument/2006/relationships/hyperlink" Target="https://eur01.safelinks.protection.outlook.com/?url=https%3A%2F%2Fwww.justiceinspectorates.gov.uk%2Fhmicfrs%2Fpublications%2Fpolice-integrity-corruption-force%2F&amp;data=02%7C01%7C%7Cc4a90d1b571e481ef57008d7e13c8087%7C4e0f11f9046e45059cb8db2152311e21%7C0%7C1%7C637225522293533395&amp;sdata=5cWRU4JiyOCJfPVdYUPuiQ%2BeT134SElFrEuqYWployo%3D&amp;reserved=0"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hyperlink" Target="https://eur01.safelinks.protection.outlook.com/?url=https%3A%2F%2Fwww.justiceinspectorates.gov.uk%2Fhmicfrs%2Fwp-content%2Fuploads%2Fpeel-spotlight-report-a-workforce-under-pressure-second-group.pdf&amp;data=02%7C01%7C%7Cc4a90d1b571e481ef57008d7e13c8087%7C4e0f11f9046e45059cb8db2152311e21%7C0%7C1%7C637225522293523400&amp;sdata=LX19u20LoBl47vcq%2FpPiUceg3N5R9L0%2FFFz6xc3T0Pw%3D&amp;reserved=0" TargetMode="External"/><Relationship Id="rId5" Type="http://schemas.openxmlformats.org/officeDocument/2006/relationships/hyperlink" Target="https://eur01.safelinks.protection.outlook.com/?url=https%3A%2F%2Fwww.justiceinspectorates.gov.uk%2Fhmicfrs%2Fpublications%2Fshining-a-light-on-betrayal-abuse-of-position-for-a-sexual-purpose%2F&amp;data=02%7C01%7C%7Cc4a90d1b571e481ef57008d7e13c8087%7C4e0f11f9046e45059cb8db2152311e21%7C0%7C1%7C637225522293523400&amp;sdata=2GxgqZ3qe3dvfycdin9sKEqIb8wmPoBSzleFb6aZsIA%3D&amp;reserved=0" TargetMode="External"/><Relationship Id="rId4" Type="http://schemas.openxmlformats.org/officeDocument/2006/relationships/hyperlink" Target="https://eur01.safelinks.protection.outlook.com/?url=https%3A%2F%2Fwww.app.college.police.uk%2Fapp-content%2Fprofessional-standards%2F%3Fs&amp;data=02%7C01%7C%7Cc4a90d1b571e481ef57008d7e13c8087%7C4e0f11f9046e45059cb8db2152311e21%7C0%7C1%7C637225522293513403&amp;sdata=4jZNEHzHFXziOV5L1XjC53WgArmPRq0UzvBhyPd8yQc%3D&amp;reserved=0"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ma.org.uk/media/1524/bma-code-of-conduct-may-2018.pdf" TargetMode="External"/><Relationship Id="rId7" Type="http://schemas.openxmlformats.org/officeDocument/2006/relationships/hyperlink" Target="https://www.basw.co.uk/about-basw/code-ethic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engc.org.uk/standards-guidance/guidance/statement-of-ethical-principles/" TargetMode="External"/><Relationship Id="rId5" Type="http://schemas.openxmlformats.org/officeDocument/2006/relationships/hyperlink" Target="https://www.charteredbanker.com/uploads/assets/uploaded/5e917c8b-7bc6-45ed-a43287ee7466612b.pdf" TargetMode="External"/><Relationship Id="rId4" Type="http://schemas.openxmlformats.org/officeDocument/2006/relationships/hyperlink" Target="https://www.lawsociety.org.uk/support-services/advice/articles/sra-standards-and-regulations/"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www.policingethicspanel.london/"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www.policingethicspanel.london/uploads/4/4/0/7/44076193/lpep_-_ethical_challenges_of_policing_in_london_october_2015.pdf"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www.bbc.co.uk/news/uk-politics-20035472"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www.guardian.co.uk/politics/2011/jul/12/andy-hayman-phone-hacking-committee"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sites.google.com/site/ethpol2010/"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4404360" y="647720"/>
            <a:ext cx="5836920" cy="3208000"/>
          </a:xfrm>
        </p:spPr>
        <p:txBody>
          <a:bodyPr>
            <a:normAutofit/>
          </a:bodyPr>
          <a:lstStyle/>
          <a:p>
            <a:r>
              <a:rPr lang="en-GB" sz="4800" b="1" dirty="0">
                <a:solidFill>
                  <a:schemeClr val="bg1"/>
                </a:solidFill>
              </a:rPr>
              <a:t>Maintaining Professional Standards</a:t>
            </a:r>
          </a:p>
        </p:txBody>
      </p:sp>
    </p:spTree>
    <p:extLst>
      <p:ext uri="{BB962C8B-B14F-4D97-AF65-F5344CB8AC3E}">
        <p14:creationId xmlns:p14="http://schemas.microsoft.com/office/powerpoint/2010/main" val="3414810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A3EDFB-5954-48C0-990E-1F14505CB39B}"/>
              </a:ext>
            </a:extLst>
          </p:cNvPr>
          <p:cNvSpPr>
            <a:spLocks noGrp="1"/>
          </p:cNvSpPr>
          <p:nvPr>
            <p:ph type="title"/>
          </p:nvPr>
        </p:nvSpPr>
        <p:spPr/>
        <p:txBody>
          <a:bodyPr/>
          <a:lstStyle/>
          <a:p>
            <a:r>
              <a:rPr lang="en-GB" dirty="0"/>
              <a:t>PEQF Learning outcomes</a:t>
            </a:r>
          </a:p>
        </p:txBody>
      </p:sp>
      <p:sp>
        <p:nvSpPr>
          <p:cNvPr id="7" name="Text Placeholder 6">
            <a:extLst>
              <a:ext uri="{FF2B5EF4-FFF2-40B4-BE49-F238E27FC236}">
                <a16:creationId xmlns:a16="http://schemas.microsoft.com/office/drawing/2014/main" id="{1D6FB406-4F4B-46B2-A3DE-C8878EF75457}"/>
              </a:ext>
            </a:extLst>
          </p:cNvPr>
          <p:cNvSpPr>
            <a:spLocks noGrp="1"/>
          </p:cNvSpPr>
          <p:nvPr>
            <p:ph type="body" idx="1"/>
          </p:nvPr>
        </p:nvSpPr>
        <p:spPr>
          <a:xfrm>
            <a:off x="609600" y="1031875"/>
            <a:ext cx="5386917" cy="639762"/>
          </a:xfrm>
        </p:spPr>
        <p:txBody>
          <a:bodyPr/>
          <a:lstStyle/>
          <a:p>
            <a:pPr algn="ctr"/>
            <a:r>
              <a:rPr lang="en-GB" dirty="0"/>
              <a:t>PCDA</a:t>
            </a:r>
          </a:p>
        </p:txBody>
      </p:sp>
      <p:sp>
        <p:nvSpPr>
          <p:cNvPr id="8" name="Content Placeholder 7">
            <a:extLst>
              <a:ext uri="{FF2B5EF4-FFF2-40B4-BE49-F238E27FC236}">
                <a16:creationId xmlns:a16="http://schemas.microsoft.com/office/drawing/2014/main" id="{D01A924E-0EF2-4632-A17A-0F1FC5904F88}"/>
              </a:ext>
            </a:extLst>
          </p:cNvPr>
          <p:cNvSpPr>
            <a:spLocks noGrp="1"/>
          </p:cNvSpPr>
          <p:nvPr>
            <p:ph sz="half" idx="2"/>
          </p:nvPr>
        </p:nvSpPr>
        <p:spPr>
          <a:xfrm>
            <a:off x="609600" y="1671636"/>
            <a:ext cx="5386917" cy="3917605"/>
          </a:xfrm>
        </p:spPr>
        <p:txBody>
          <a:bodyPr>
            <a:normAutofit fontScale="70000" lnSpcReduction="20000"/>
          </a:bodyPr>
          <a:lstStyle/>
          <a:p>
            <a:pPr marL="457200" indent="-457200">
              <a:buFont typeface="+mj-lt"/>
              <a:buAutoNum type="arabicPeriod"/>
            </a:pPr>
            <a:r>
              <a:rPr lang="en-GB" dirty="0"/>
              <a:t>Compare professional standards requirements within the police to similar professional organisations</a:t>
            </a:r>
          </a:p>
          <a:p>
            <a:pPr marL="457200" indent="-457200">
              <a:buFont typeface="+mj-lt"/>
              <a:buAutoNum type="arabicPeriod"/>
            </a:pPr>
            <a:r>
              <a:rPr lang="en-GB" dirty="0"/>
              <a:t>Analyse how the police have developed polices and procedures to reduce the possibility of professional malpractice and increase community confidence</a:t>
            </a:r>
          </a:p>
          <a:p>
            <a:pPr marL="457200" indent="-457200">
              <a:buFont typeface="+mj-lt"/>
              <a:buAutoNum type="arabicPeriod"/>
            </a:pPr>
            <a:r>
              <a:rPr lang="en-GB" dirty="0"/>
              <a:t>Examine why people in positions of respect or authority may fail to comply with policies, procedures, protocols or legislation and commit crime</a:t>
            </a:r>
          </a:p>
          <a:p>
            <a:pPr marL="457200" indent="-457200">
              <a:buFont typeface="+mj-lt"/>
              <a:buAutoNum type="arabicPeriod"/>
            </a:pPr>
            <a:r>
              <a:rPr lang="en-GB" dirty="0"/>
              <a:t>Review how previous instances of misconduct/malpractice can influence future policing</a:t>
            </a:r>
          </a:p>
          <a:p>
            <a:pPr marL="457200" indent="-457200">
              <a:buFont typeface="+mj-lt"/>
              <a:buAutoNum type="arabicPeriod"/>
            </a:pPr>
            <a:r>
              <a:rPr lang="en-GB" dirty="0"/>
              <a:t>Review the progress being made within the police service to improve professional standards</a:t>
            </a:r>
          </a:p>
        </p:txBody>
      </p:sp>
      <p:sp>
        <p:nvSpPr>
          <p:cNvPr id="9" name="Text Placeholder 8">
            <a:extLst>
              <a:ext uri="{FF2B5EF4-FFF2-40B4-BE49-F238E27FC236}">
                <a16:creationId xmlns:a16="http://schemas.microsoft.com/office/drawing/2014/main" id="{509AE02F-6A39-4D7E-897B-5177A9CC4648}"/>
              </a:ext>
            </a:extLst>
          </p:cNvPr>
          <p:cNvSpPr>
            <a:spLocks noGrp="1"/>
          </p:cNvSpPr>
          <p:nvPr>
            <p:ph type="body" sz="quarter" idx="3"/>
          </p:nvPr>
        </p:nvSpPr>
        <p:spPr>
          <a:xfrm>
            <a:off x="6193368" y="1031875"/>
            <a:ext cx="5389033" cy="639761"/>
          </a:xfrm>
        </p:spPr>
        <p:txBody>
          <a:bodyPr/>
          <a:lstStyle/>
          <a:p>
            <a:pPr algn="ctr"/>
            <a:r>
              <a:rPr lang="en-GB" dirty="0"/>
              <a:t>DHEP</a:t>
            </a:r>
          </a:p>
        </p:txBody>
      </p:sp>
      <p:sp>
        <p:nvSpPr>
          <p:cNvPr id="10" name="Content Placeholder 9">
            <a:extLst>
              <a:ext uri="{FF2B5EF4-FFF2-40B4-BE49-F238E27FC236}">
                <a16:creationId xmlns:a16="http://schemas.microsoft.com/office/drawing/2014/main" id="{2A7CBDF8-34C7-489D-B138-6681ED6D4D40}"/>
              </a:ext>
            </a:extLst>
          </p:cNvPr>
          <p:cNvSpPr>
            <a:spLocks noGrp="1"/>
          </p:cNvSpPr>
          <p:nvPr>
            <p:ph sz="quarter" idx="4"/>
          </p:nvPr>
        </p:nvSpPr>
        <p:spPr>
          <a:xfrm>
            <a:off x="6193368" y="1671636"/>
            <a:ext cx="5389033" cy="3917605"/>
          </a:xfrm>
        </p:spPr>
        <p:txBody>
          <a:bodyPr>
            <a:normAutofit fontScale="70000" lnSpcReduction="20000"/>
          </a:bodyPr>
          <a:lstStyle/>
          <a:p>
            <a:pPr marL="457200" indent="-457200">
              <a:buFont typeface="+mj-lt"/>
              <a:buAutoNum type="arabicPeriod"/>
            </a:pPr>
            <a:r>
              <a:rPr lang="en-GB" dirty="0"/>
              <a:t>Critically explore the concept of integrity in a professional policing context</a:t>
            </a:r>
          </a:p>
          <a:p>
            <a:pPr marL="457200" indent="-457200">
              <a:buFont typeface="+mj-lt"/>
              <a:buAutoNum type="arabicPeriod"/>
            </a:pPr>
            <a:r>
              <a:rPr lang="en-GB" dirty="0"/>
              <a:t>Evaluate the strategic drivers for professionalising policing and relevant strategic drivers</a:t>
            </a:r>
          </a:p>
        </p:txBody>
      </p:sp>
      <p:sp>
        <p:nvSpPr>
          <p:cNvPr id="5" name="Slide Number Placeholder 4">
            <a:extLst>
              <a:ext uri="{FF2B5EF4-FFF2-40B4-BE49-F238E27FC236}">
                <a16:creationId xmlns:a16="http://schemas.microsoft.com/office/drawing/2014/main" id="{8DC154C8-D474-49A6-9278-5EA960742376}"/>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4" name="Footer Placeholder 3">
            <a:extLst>
              <a:ext uri="{FF2B5EF4-FFF2-40B4-BE49-F238E27FC236}">
                <a16:creationId xmlns:a16="http://schemas.microsoft.com/office/drawing/2014/main" id="{12660585-EFF7-4676-9B06-8BDF315914C8}"/>
              </a:ext>
            </a:extLst>
          </p:cNvPr>
          <p:cNvSpPr>
            <a:spLocks noGrp="1"/>
          </p:cNvSpPr>
          <p:nvPr>
            <p:ph type="ftr" sz="quarter" idx="4294967295"/>
          </p:nvPr>
        </p:nvSpPr>
        <p:spPr>
          <a:xfrm>
            <a:off x="8331200" y="6461125"/>
            <a:ext cx="3860800" cy="365125"/>
          </a:xfrm>
          <a:prstGeom prst="rect">
            <a:avLst/>
          </a:prstGeom>
        </p:spPr>
        <p:txBody>
          <a:bodyPr/>
          <a:lstStyle/>
          <a:p>
            <a:r>
              <a:rPr lang="en-GB"/>
              <a:t>Dr. M. Jordan 2020</a:t>
            </a:r>
            <a:endParaRPr lang="en-GB" dirty="0"/>
          </a:p>
        </p:txBody>
      </p:sp>
    </p:spTree>
    <p:extLst>
      <p:ext uri="{BB962C8B-B14F-4D97-AF65-F5344CB8AC3E}">
        <p14:creationId xmlns:p14="http://schemas.microsoft.com/office/powerpoint/2010/main" val="1363670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1134D3D4-6CD6-4143-97A3-6709F8890204}"/>
              </a:ext>
            </a:extLst>
          </p:cNvPr>
          <p:cNvSpPr>
            <a:spLocks noGrp="1"/>
          </p:cNvSpPr>
          <p:nvPr>
            <p:ph type="title"/>
          </p:nvPr>
        </p:nvSpPr>
        <p:spPr/>
        <p:txBody>
          <a:bodyPr/>
          <a:lstStyle/>
          <a:p>
            <a:pPr eaLnBrk="1" hangingPunct="1"/>
            <a:r>
              <a:rPr lang="en-GB" altLang="en-US" dirty="0"/>
              <a:t>This presentation</a:t>
            </a:r>
          </a:p>
        </p:txBody>
      </p:sp>
      <p:sp>
        <p:nvSpPr>
          <p:cNvPr id="4099" name="Content Placeholder 2">
            <a:extLst>
              <a:ext uri="{FF2B5EF4-FFF2-40B4-BE49-F238E27FC236}">
                <a16:creationId xmlns:a16="http://schemas.microsoft.com/office/drawing/2014/main" id="{162F2229-FCC7-43A6-9E06-79340D2E8311}"/>
              </a:ext>
            </a:extLst>
          </p:cNvPr>
          <p:cNvSpPr>
            <a:spLocks noGrp="1"/>
          </p:cNvSpPr>
          <p:nvPr>
            <p:ph sz="half" idx="1"/>
          </p:nvPr>
        </p:nvSpPr>
        <p:spPr>
          <a:xfrm>
            <a:off x="641993" y="1556553"/>
            <a:ext cx="5384800" cy="3989040"/>
          </a:xfrm>
        </p:spPr>
        <p:txBody>
          <a:bodyPr>
            <a:normAutofit fontScale="85000" lnSpcReduction="20000"/>
          </a:bodyPr>
          <a:lstStyle/>
          <a:p>
            <a:pPr eaLnBrk="1" hangingPunct="1"/>
            <a:endParaRPr lang="en-GB" altLang="en-US" dirty="0"/>
          </a:p>
          <a:p>
            <a:pPr eaLnBrk="1" hangingPunct="1"/>
            <a:endParaRPr lang="en-GB" altLang="en-US" dirty="0"/>
          </a:p>
        </p:txBody>
      </p:sp>
      <p:sp>
        <p:nvSpPr>
          <p:cNvPr id="2" name="Content Placeholder 1">
            <a:extLst>
              <a:ext uri="{FF2B5EF4-FFF2-40B4-BE49-F238E27FC236}">
                <a16:creationId xmlns:a16="http://schemas.microsoft.com/office/drawing/2014/main" id="{3EAC9220-2192-49E8-8599-F614A4228542}"/>
              </a:ext>
            </a:extLst>
          </p:cNvPr>
          <p:cNvSpPr>
            <a:spLocks noGrp="1"/>
          </p:cNvSpPr>
          <p:nvPr>
            <p:ph sz="half" idx="2"/>
          </p:nvPr>
        </p:nvSpPr>
        <p:spPr/>
        <p:txBody>
          <a:bodyPr>
            <a:normAutofit fontScale="85000" lnSpcReduction="20000"/>
          </a:bodyPr>
          <a:lstStyle/>
          <a:p>
            <a:pPr lvl="0"/>
            <a:r>
              <a:rPr lang="en-GB" altLang="en-US" dirty="0">
                <a:solidFill>
                  <a:prstClr val="black"/>
                </a:solidFill>
              </a:rPr>
              <a:t>Role of constable</a:t>
            </a:r>
          </a:p>
          <a:p>
            <a:pPr lvl="0"/>
            <a:r>
              <a:rPr lang="en-GB" altLang="en-US" dirty="0">
                <a:solidFill>
                  <a:prstClr val="black"/>
                </a:solidFill>
              </a:rPr>
              <a:t>When cop’s do wrong? </a:t>
            </a:r>
            <a:endParaRPr lang="en-GB" altLang="en-US" sz="2000" dirty="0">
              <a:solidFill>
                <a:prstClr val="black"/>
              </a:solidFill>
            </a:endParaRPr>
          </a:p>
          <a:p>
            <a:pPr lvl="1"/>
            <a:r>
              <a:rPr lang="en-GB" altLang="en-US" dirty="0">
                <a:solidFill>
                  <a:prstClr val="black"/>
                </a:solidFill>
              </a:rPr>
              <a:t>Loss of Public Confidence</a:t>
            </a:r>
          </a:p>
          <a:p>
            <a:pPr lvl="2"/>
            <a:r>
              <a:rPr lang="en-GB" altLang="en-US" dirty="0">
                <a:solidFill>
                  <a:prstClr val="black"/>
                </a:solidFill>
              </a:rPr>
              <a:t>Cause + Effect</a:t>
            </a:r>
          </a:p>
          <a:p>
            <a:pPr lvl="1"/>
            <a:r>
              <a:rPr lang="en-GB" altLang="en-US" dirty="0">
                <a:solidFill>
                  <a:prstClr val="black"/>
                </a:solidFill>
              </a:rPr>
              <a:t>Gaining it back...</a:t>
            </a:r>
          </a:p>
          <a:p>
            <a:pPr lvl="2"/>
            <a:r>
              <a:rPr lang="en-GB" altLang="en-US" dirty="0">
                <a:solidFill>
                  <a:prstClr val="black"/>
                </a:solidFill>
              </a:rPr>
              <a:t>How?</a:t>
            </a:r>
          </a:p>
          <a:p>
            <a:r>
              <a:rPr lang="en-GB" altLang="en-US" dirty="0">
                <a:solidFill>
                  <a:prstClr val="black"/>
                </a:solidFill>
              </a:rPr>
              <a:t>Why do cops do wrong?</a:t>
            </a:r>
          </a:p>
          <a:p>
            <a:r>
              <a:rPr lang="en-GB" altLang="en-US" dirty="0">
                <a:solidFill>
                  <a:prstClr val="black"/>
                </a:solidFill>
              </a:rPr>
              <a:t>Investigation of complaints</a:t>
            </a:r>
          </a:p>
          <a:p>
            <a:pPr lvl="0"/>
            <a:r>
              <a:rPr lang="en-GB" altLang="en-US" dirty="0">
                <a:solidFill>
                  <a:prstClr val="black"/>
                </a:solidFill>
              </a:rPr>
              <a:t>Professional standards</a:t>
            </a:r>
          </a:p>
          <a:p>
            <a:pPr lvl="0"/>
            <a:r>
              <a:rPr lang="en-GB" altLang="en-US" dirty="0">
                <a:solidFill>
                  <a:prstClr val="black"/>
                </a:solidFill>
              </a:rPr>
              <a:t>Performance + Effectiveness</a:t>
            </a:r>
          </a:p>
          <a:p>
            <a:pPr lvl="0"/>
            <a:r>
              <a:rPr lang="en-GB" altLang="en-US" dirty="0">
                <a:solidFill>
                  <a:prstClr val="black"/>
                </a:solidFill>
              </a:rPr>
              <a:t>Ethics</a:t>
            </a:r>
          </a:p>
          <a:p>
            <a:endParaRPr lang="en-GB" dirty="0"/>
          </a:p>
        </p:txBody>
      </p:sp>
      <p:sp>
        <p:nvSpPr>
          <p:cNvPr id="4" name="Slide Number Placeholder 3">
            <a:extLst>
              <a:ext uri="{FF2B5EF4-FFF2-40B4-BE49-F238E27FC236}">
                <a16:creationId xmlns:a16="http://schemas.microsoft.com/office/drawing/2014/main" id="{83697EF2-25D0-4CF7-9AAD-845EB75E7512}"/>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C4C1334-BE95-4F42-BBF3-E8B77B6B62EF}" type="slidenum">
              <a:rPr lang="en-GB" altLang="en-US">
                <a:solidFill>
                  <a:srgbClr val="898989"/>
                </a:solidFill>
                <a:latin typeface="Calibri" panose="020F0502020204030204" pitchFamily="34" charset="0"/>
              </a:rPr>
              <a:pPr eaLnBrk="1" hangingPunct="1"/>
              <a:t>3</a:t>
            </a:fld>
            <a:endParaRPr lang="en-GB" altLang="en-US">
              <a:solidFill>
                <a:srgbClr val="898989"/>
              </a:solidFill>
              <a:latin typeface="Calibri" panose="020F0502020204030204" pitchFamily="34" charset="0"/>
            </a:endParaRPr>
          </a:p>
        </p:txBody>
      </p:sp>
      <p:sp>
        <p:nvSpPr>
          <p:cNvPr id="5" name="Footer Placeholder 4">
            <a:extLst>
              <a:ext uri="{FF2B5EF4-FFF2-40B4-BE49-F238E27FC236}">
                <a16:creationId xmlns:a16="http://schemas.microsoft.com/office/drawing/2014/main" id="{774CBCFA-52AC-48D4-BD4F-399217C0EA41}"/>
              </a:ext>
            </a:extLst>
          </p:cNvPr>
          <p:cNvSpPr>
            <a:spLocks noGrp="1"/>
          </p:cNvSpPr>
          <p:nvPr>
            <p:ph type="ftr" sz="quarter" idx="4294967295"/>
          </p:nvPr>
        </p:nvSpPr>
        <p:spPr>
          <a:xfrm>
            <a:off x="8331200" y="6461125"/>
            <a:ext cx="3860800" cy="365125"/>
          </a:xfrm>
          <a:prstGeom prst="rect">
            <a:avLst/>
          </a:prstGeom>
        </p:spPr>
        <p:txBody>
          <a:bodyPr/>
          <a:lstStyle/>
          <a:p>
            <a:pPr>
              <a:defRPr/>
            </a:pPr>
            <a:r>
              <a:rPr lang="en-GB"/>
              <a:t>Dr M Jordan UniGlam 2013</a:t>
            </a:r>
          </a:p>
        </p:txBody>
      </p:sp>
      <p:pic>
        <p:nvPicPr>
          <p:cNvPr id="6" name="Picture 5" descr="A close up of a newspaper&#10;&#10;Description automatically generated">
            <a:extLst>
              <a:ext uri="{FF2B5EF4-FFF2-40B4-BE49-F238E27FC236}">
                <a16:creationId xmlns:a16="http://schemas.microsoft.com/office/drawing/2014/main" id="{D3F31044-2405-47B4-9B1B-9CC2EC7F0E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406400" y="1239419"/>
            <a:ext cx="1015007" cy="1268759"/>
          </a:xfrm>
          <a:prstGeom prst="rect">
            <a:avLst/>
          </a:prstGeom>
        </p:spPr>
      </p:pic>
      <p:pic>
        <p:nvPicPr>
          <p:cNvPr id="8" name="Picture 7" descr="A picture containing newspaper, text&#10;&#10;Description automatically generated">
            <a:extLst>
              <a:ext uri="{FF2B5EF4-FFF2-40B4-BE49-F238E27FC236}">
                <a16:creationId xmlns:a16="http://schemas.microsoft.com/office/drawing/2014/main" id="{3780F874-969B-4E4B-A8BA-FB5EDB1A7D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746" y="3015014"/>
            <a:ext cx="1042040" cy="1565907"/>
          </a:xfrm>
          <a:prstGeom prst="rect">
            <a:avLst/>
          </a:prstGeom>
        </p:spPr>
      </p:pic>
      <p:pic>
        <p:nvPicPr>
          <p:cNvPr id="10" name="Picture 9" descr="A person wearing a uniform&#10;&#10;Description automatically generated">
            <a:extLst>
              <a:ext uri="{FF2B5EF4-FFF2-40B4-BE49-F238E27FC236}">
                <a16:creationId xmlns:a16="http://schemas.microsoft.com/office/drawing/2014/main" id="{FA41D430-6250-486C-9DFF-990FCD72490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92843" y="4446241"/>
            <a:ext cx="1717623" cy="1143000"/>
          </a:xfrm>
          <a:prstGeom prst="rect">
            <a:avLst/>
          </a:prstGeom>
        </p:spPr>
      </p:pic>
      <p:pic>
        <p:nvPicPr>
          <p:cNvPr id="31746" name="Picture 2" descr="Why has Line of Duty disappeared from Netflix? - Radio Times">
            <a:extLst>
              <a:ext uri="{FF2B5EF4-FFF2-40B4-BE49-F238E27FC236}">
                <a16:creationId xmlns:a16="http://schemas.microsoft.com/office/drawing/2014/main" id="{0E9E3A55-CB7C-4EEC-A196-6EB61264319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02624" y="2751675"/>
            <a:ext cx="1968110" cy="130968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 close up of a newspaper&#10;&#10;Description automatically generated">
            <a:extLst>
              <a:ext uri="{FF2B5EF4-FFF2-40B4-BE49-F238E27FC236}">
                <a16:creationId xmlns:a16="http://schemas.microsoft.com/office/drawing/2014/main" id="{2E5CEFAC-EBE0-4041-98C1-CFB54B1AC9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48525" y="1003205"/>
            <a:ext cx="1172919" cy="1565907"/>
          </a:xfrm>
          <a:prstGeom prst="rect">
            <a:avLst/>
          </a:prstGeom>
        </p:spPr>
      </p:pic>
      <p:pic>
        <p:nvPicPr>
          <p:cNvPr id="31748" name="Picture 4" descr="Making murderers - BBC News">
            <a:extLst>
              <a:ext uri="{FF2B5EF4-FFF2-40B4-BE49-F238E27FC236}">
                <a16:creationId xmlns:a16="http://schemas.microsoft.com/office/drawing/2014/main" id="{9543A92F-FDBE-4BFB-BF6F-2F7D0EE76EE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87450" y="1399690"/>
            <a:ext cx="1881051" cy="11430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A black and red text&#10;&#10;Description automatically generated">
            <a:extLst>
              <a:ext uri="{FF2B5EF4-FFF2-40B4-BE49-F238E27FC236}">
                <a16:creationId xmlns:a16="http://schemas.microsoft.com/office/drawing/2014/main" id="{E2284A85-CCAE-40AB-86B0-3F78EA5EA6F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044774" y="3015014"/>
            <a:ext cx="1054101" cy="168049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DB779D25-E98A-434F-91D1-2F10581C9FCC}"/>
              </a:ext>
            </a:extLst>
          </p:cNvPr>
          <p:cNvSpPr>
            <a:spLocks noGrp="1"/>
          </p:cNvSpPr>
          <p:nvPr>
            <p:ph type="title"/>
          </p:nvPr>
        </p:nvSpPr>
        <p:spPr/>
        <p:txBody>
          <a:bodyPr/>
          <a:lstStyle/>
          <a:p>
            <a:pPr eaLnBrk="1" hangingPunct="1"/>
            <a:r>
              <a:rPr lang="en-GB" altLang="en-US" dirty="0"/>
              <a:t>The </a:t>
            </a:r>
            <a:r>
              <a:rPr lang="en-GB" altLang="en-US" sz="2800" dirty="0"/>
              <a:t>(2</a:t>
            </a:r>
            <a:r>
              <a:rPr lang="en-GB" altLang="en-US" sz="2800" baseline="30000" dirty="0"/>
              <a:t>nd</a:t>
            </a:r>
            <a:r>
              <a:rPr lang="en-GB" altLang="en-US" sz="2800" dirty="0"/>
              <a:t> yr. on-line) </a:t>
            </a:r>
            <a:r>
              <a:rPr lang="en-GB" altLang="en-US" dirty="0"/>
              <a:t>journey so far...</a:t>
            </a:r>
          </a:p>
        </p:txBody>
      </p:sp>
      <p:sp>
        <p:nvSpPr>
          <p:cNvPr id="2" name="Content Placeholder 1">
            <a:extLst>
              <a:ext uri="{FF2B5EF4-FFF2-40B4-BE49-F238E27FC236}">
                <a16:creationId xmlns:a16="http://schemas.microsoft.com/office/drawing/2014/main" id="{E23AFE9D-BDFC-40FA-BE07-14D7A6FFEB51}"/>
              </a:ext>
            </a:extLst>
          </p:cNvPr>
          <p:cNvSpPr>
            <a:spLocks noGrp="1"/>
          </p:cNvSpPr>
          <p:nvPr>
            <p:ph sz="half" idx="1"/>
          </p:nvPr>
        </p:nvSpPr>
        <p:spPr/>
        <p:txBody>
          <a:bodyPr/>
          <a:lstStyle/>
          <a:p>
            <a:r>
              <a:rPr lang="en-GB" dirty="0"/>
              <a:t>Role of Constable</a:t>
            </a:r>
          </a:p>
          <a:p>
            <a:pPr lvl="1"/>
            <a:r>
              <a:rPr lang="en-GB" dirty="0">
                <a:solidFill>
                  <a:prstClr val="black"/>
                </a:solidFill>
              </a:rPr>
              <a:t>British Model</a:t>
            </a:r>
            <a:endParaRPr lang="en-GB" dirty="0"/>
          </a:p>
          <a:p>
            <a:pPr lvl="1"/>
            <a:r>
              <a:rPr lang="en-GB" dirty="0"/>
              <a:t>Democratic policing</a:t>
            </a:r>
          </a:p>
          <a:p>
            <a:pPr lvl="1"/>
            <a:r>
              <a:rPr lang="en-GB" dirty="0"/>
              <a:t>Diverse communities</a:t>
            </a:r>
          </a:p>
          <a:p>
            <a:pPr lvl="1"/>
            <a:r>
              <a:rPr lang="en-GB" dirty="0"/>
              <a:t>Perceptions are important</a:t>
            </a:r>
          </a:p>
          <a:p>
            <a:pPr lvl="1"/>
            <a:r>
              <a:rPr lang="en-GB" dirty="0"/>
              <a:t>Consensual legitimacy</a:t>
            </a:r>
          </a:p>
          <a:p>
            <a:pPr lvl="1"/>
            <a:r>
              <a:rPr lang="en-GB" dirty="0">
                <a:solidFill>
                  <a:prstClr val="black"/>
                </a:solidFill>
              </a:rPr>
              <a:t>Contemporary context(s) = complexity</a:t>
            </a:r>
          </a:p>
          <a:p>
            <a:pPr lvl="1"/>
            <a:endParaRPr lang="en-GB" dirty="0"/>
          </a:p>
          <a:p>
            <a:endParaRPr lang="en-GB" dirty="0"/>
          </a:p>
        </p:txBody>
      </p:sp>
      <p:pic>
        <p:nvPicPr>
          <p:cNvPr id="7" name="Content Placeholder 6" descr="A person holding a sign&#10;&#10;Description automatically generated">
            <a:extLst>
              <a:ext uri="{FF2B5EF4-FFF2-40B4-BE49-F238E27FC236}">
                <a16:creationId xmlns:a16="http://schemas.microsoft.com/office/drawing/2014/main" id="{DE9AF626-86BA-453D-8727-B2440434BF0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68510" y="1600201"/>
            <a:ext cx="4139991" cy="3156743"/>
          </a:xfrm>
        </p:spPr>
      </p:pic>
      <p:sp>
        <p:nvSpPr>
          <p:cNvPr id="4" name="Slide Number Placeholder 3">
            <a:extLst>
              <a:ext uri="{FF2B5EF4-FFF2-40B4-BE49-F238E27FC236}">
                <a16:creationId xmlns:a16="http://schemas.microsoft.com/office/drawing/2014/main" id="{1C83F210-4334-4739-A1C4-35FA76527BEB}"/>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C4143A9-2A86-4223-BD1C-85BC63AB928E}" type="slidenum">
              <a:rPr lang="en-GB" altLang="en-US">
                <a:solidFill>
                  <a:srgbClr val="898989"/>
                </a:solidFill>
                <a:latin typeface="Calibri" panose="020F0502020204030204" pitchFamily="34" charset="0"/>
              </a:rPr>
              <a:pPr eaLnBrk="1" hangingPunct="1"/>
              <a:t>4</a:t>
            </a:fld>
            <a:endParaRPr lang="en-GB" altLang="en-US">
              <a:solidFill>
                <a:srgbClr val="898989"/>
              </a:solidFill>
              <a:latin typeface="Calibri" panose="020F0502020204030204" pitchFamily="34" charset="0"/>
            </a:endParaRPr>
          </a:p>
        </p:txBody>
      </p:sp>
      <p:sp>
        <p:nvSpPr>
          <p:cNvPr id="5" name="Footer Placeholder 4">
            <a:extLst>
              <a:ext uri="{FF2B5EF4-FFF2-40B4-BE49-F238E27FC236}">
                <a16:creationId xmlns:a16="http://schemas.microsoft.com/office/drawing/2014/main" id="{0551D370-7E66-4550-8827-7CDBBD7B9BD3}"/>
              </a:ext>
            </a:extLst>
          </p:cNvPr>
          <p:cNvSpPr>
            <a:spLocks noGrp="1"/>
          </p:cNvSpPr>
          <p:nvPr>
            <p:ph type="ftr" sz="quarter" idx="4294967295"/>
          </p:nvPr>
        </p:nvSpPr>
        <p:spPr>
          <a:xfrm>
            <a:off x="8331200" y="6461125"/>
            <a:ext cx="3860800" cy="365125"/>
          </a:xfrm>
          <a:prstGeom prst="rect">
            <a:avLst/>
          </a:prstGeom>
        </p:spPr>
        <p:txBody>
          <a:bodyPr/>
          <a:lstStyle/>
          <a:p>
            <a:pPr>
              <a:defRPr/>
            </a:pPr>
            <a:r>
              <a:rPr lang="en-GB" dirty="0"/>
              <a:t>Dr M Jordan </a:t>
            </a:r>
            <a:r>
              <a:rPr lang="en-GB" dirty="0" err="1"/>
              <a:t>UniGlam</a:t>
            </a:r>
            <a:r>
              <a:rPr lang="en-GB" dirty="0"/>
              <a:t> 2013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D6E0F59A-0A2C-4E34-A0A8-ED3DC8BEE5C9}"/>
              </a:ext>
            </a:extLst>
          </p:cNvPr>
          <p:cNvSpPr>
            <a:spLocks noGrp="1"/>
          </p:cNvSpPr>
          <p:nvPr>
            <p:ph type="title"/>
          </p:nvPr>
        </p:nvSpPr>
        <p:spPr/>
        <p:txBody>
          <a:bodyPr/>
          <a:lstStyle/>
          <a:p>
            <a:pPr eaLnBrk="1" hangingPunct="1"/>
            <a:r>
              <a:rPr lang="en-GB" altLang="en-US"/>
              <a:t>Public Confidence</a:t>
            </a:r>
          </a:p>
        </p:txBody>
      </p:sp>
      <p:pic>
        <p:nvPicPr>
          <p:cNvPr id="5123" name="Content Placeholder 4" descr="mitchell.jpg">
            <a:extLst>
              <a:ext uri="{FF2B5EF4-FFF2-40B4-BE49-F238E27FC236}">
                <a16:creationId xmlns:a16="http://schemas.microsoft.com/office/drawing/2014/main" id="{FA82CB0E-C7A2-43CF-B178-99D46A0B66B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692275" y="2565401"/>
            <a:ext cx="4097338" cy="2303463"/>
          </a:xfrm>
        </p:spPr>
      </p:pic>
      <p:sp>
        <p:nvSpPr>
          <p:cNvPr id="4" name="Content Placeholder 3">
            <a:extLst>
              <a:ext uri="{FF2B5EF4-FFF2-40B4-BE49-F238E27FC236}">
                <a16:creationId xmlns:a16="http://schemas.microsoft.com/office/drawing/2014/main" id="{5EA662E4-C2CA-4BAC-ABA6-4ACDED435660}"/>
              </a:ext>
            </a:extLst>
          </p:cNvPr>
          <p:cNvSpPr>
            <a:spLocks noGrp="1"/>
          </p:cNvSpPr>
          <p:nvPr>
            <p:ph sz="half" idx="2"/>
          </p:nvPr>
        </p:nvSpPr>
        <p:spPr/>
        <p:txBody>
          <a:bodyPr/>
          <a:lstStyle/>
          <a:p>
            <a:pPr eaLnBrk="1" hangingPunct="1"/>
            <a:r>
              <a:rPr lang="en-GB" altLang="en-US" dirty="0"/>
              <a:t>‘</a:t>
            </a:r>
            <a:r>
              <a:rPr lang="en-GB" altLang="en-US" dirty="0" err="1"/>
              <a:t>Plebgate</a:t>
            </a:r>
            <a:r>
              <a:rPr lang="en-GB" altLang="en-US" dirty="0"/>
              <a:t>’</a:t>
            </a:r>
          </a:p>
          <a:p>
            <a:pPr lvl="1" eaLnBrk="1" hangingPunct="1"/>
            <a:r>
              <a:rPr lang="en-GB" altLang="en-US" dirty="0"/>
              <a:t>2012 - 2013</a:t>
            </a:r>
          </a:p>
        </p:txBody>
      </p:sp>
      <p:sp>
        <p:nvSpPr>
          <p:cNvPr id="6" name="Slide Number Placeholder 5">
            <a:extLst>
              <a:ext uri="{FF2B5EF4-FFF2-40B4-BE49-F238E27FC236}">
                <a16:creationId xmlns:a16="http://schemas.microsoft.com/office/drawing/2014/main" id="{82EAD747-4FC2-48DA-8982-DA08A42D8CC9}"/>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D21912D-4DCD-4BF8-B101-DE2A8E4ECF19}" type="slidenum">
              <a:rPr lang="en-GB" altLang="en-US">
                <a:solidFill>
                  <a:srgbClr val="898989"/>
                </a:solidFill>
                <a:latin typeface="Calibri" panose="020F0502020204030204" pitchFamily="34" charset="0"/>
              </a:rPr>
              <a:pPr eaLnBrk="1" hangingPunct="1"/>
              <a:t>5</a:t>
            </a:fld>
            <a:endParaRPr lang="en-GB" altLang="en-US">
              <a:solidFill>
                <a:srgbClr val="898989"/>
              </a:solidFill>
              <a:latin typeface="Calibri" panose="020F0502020204030204" pitchFamily="34" charset="0"/>
            </a:endParaRPr>
          </a:p>
        </p:txBody>
      </p:sp>
      <p:sp>
        <p:nvSpPr>
          <p:cNvPr id="7" name="Footer Placeholder 6">
            <a:extLst>
              <a:ext uri="{FF2B5EF4-FFF2-40B4-BE49-F238E27FC236}">
                <a16:creationId xmlns:a16="http://schemas.microsoft.com/office/drawing/2014/main" id="{43CFBC11-4A13-441A-8F3E-E5EAE47ADA66}"/>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UniGlam 2013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EE04720F-09A3-415F-8EBC-55FEF6B94978}"/>
              </a:ext>
            </a:extLst>
          </p:cNvPr>
          <p:cNvSpPr>
            <a:spLocks noGrp="1"/>
          </p:cNvSpPr>
          <p:nvPr>
            <p:ph type="title"/>
          </p:nvPr>
        </p:nvSpPr>
        <p:spPr/>
        <p:txBody>
          <a:bodyPr/>
          <a:lstStyle/>
          <a:p>
            <a:pPr eaLnBrk="1" hangingPunct="1"/>
            <a:r>
              <a:rPr lang="en-GB" altLang="en-US"/>
              <a:t>Public Confidence</a:t>
            </a:r>
          </a:p>
        </p:txBody>
      </p:sp>
      <p:sp>
        <p:nvSpPr>
          <p:cNvPr id="3" name="Content Placeholder 2">
            <a:extLst>
              <a:ext uri="{FF2B5EF4-FFF2-40B4-BE49-F238E27FC236}">
                <a16:creationId xmlns:a16="http://schemas.microsoft.com/office/drawing/2014/main" id="{6402563B-BAB8-40EB-AEE0-A46E760DBE3A}"/>
              </a:ext>
            </a:extLst>
          </p:cNvPr>
          <p:cNvSpPr>
            <a:spLocks noGrp="1"/>
          </p:cNvSpPr>
          <p:nvPr>
            <p:ph sz="half" idx="1"/>
          </p:nvPr>
        </p:nvSpPr>
        <p:spPr/>
        <p:txBody>
          <a:bodyPr/>
          <a:lstStyle/>
          <a:p>
            <a:pPr eaLnBrk="1" hangingPunct="1"/>
            <a:r>
              <a:rPr lang="en-GB" altLang="en-US" dirty="0"/>
              <a:t>Hillsborough April 29</a:t>
            </a:r>
            <a:r>
              <a:rPr lang="en-GB" altLang="en-US" baseline="30000" dirty="0"/>
              <a:t>th</a:t>
            </a:r>
            <a:r>
              <a:rPr lang="en-GB" altLang="en-US" dirty="0"/>
              <a:t> 1989</a:t>
            </a:r>
          </a:p>
          <a:p>
            <a:pPr eaLnBrk="1" hangingPunct="1"/>
            <a:r>
              <a:rPr lang="en-GB" altLang="en-US" dirty="0"/>
              <a:t>96 dead</a:t>
            </a:r>
          </a:p>
          <a:p>
            <a:pPr eaLnBrk="1" hangingPunct="1"/>
            <a:r>
              <a:rPr lang="en-GB" altLang="en-US" dirty="0"/>
              <a:t>Liverpool fans blamed by police and tabloids</a:t>
            </a:r>
          </a:p>
        </p:txBody>
      </p:sp>
      <p:pic>
        <p:nvPicPr>
          <p:cNvPr id="6148" name="Content Placeholder 6" descr="hillsborough1.jpg">
            <a:extLst>
              <a:ext uri="{FF2B5EF4-FFF2-40B4-BE49-F238E27FC236}">
                <a16:creationId xmlns:a16="http://schemas.microsoft.com/office/drawing/2014/main" id="{9BBAB440-BCD9-4FD7-A81B-2A478C81234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346825" y="2276475"/>
            <a:ext cx="3900488" cy="2736850"/>
          </a:xfrm>
        </p:spPr>
      </p:pic>
      <p:sp>
        <p:nvSpPr>
          <p:cNvPr id="8" name="Slide Number Placeholder 7">
            <a:extLst>
              <a:ext uri="{FF2B5EF4-FFF2-40B4-BE49-F238E27FC236}">
                <a16:creationId xmlns:a16="http://schemas.microsoft.com/office/drawing/2014/main" id="{624D2FD4-8872-42A9-9081-210CF8D7052B}"/>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BD5EB68-74CE-46C3-B4A1-CF3669BEDAC7}" type="slidenum">
              <a:rPr lang="en-GB" altLang="en-US">
                <a:solidFill>
                  <a:srgbClr val="898989"/>
                </a:solidFill>
                <a:latin typeface="Calibri" panose="020F0502020204030204" pitchFamily="34" charset="0"/>
              </a:rPr>
              <a:pPr eaLnBrk="1" hangingPunct="1"/>
              <a:t>6</a:t>
            </a:fld>
            <a:endParaRPr lang="en-GB" altLang="en-US">
              <a:solidFill>
                <a:srgbClr val="898989"/>
              </a:solidFill>
              <a:latin typeface="Calibri" panose="020F0502020204030204" pitchFamily="34" charset="0"/>
            </a:endParaRPr>
          </a:p>
        </p:txBody>
      </p:sp>
      <p:sp>
        <p:nvSpPr>
          <p:cNvPr id="9" name="Footer Placeholder 8">
            <a:extLst>
              <a:ext uri="{FF2B5EF4-FFF2-40B4-BE49-F238E27FC236}">
                <a16:creationId xmlns:a16="http://schemas.microsoft.com/office/drawing/2014/main" id="{D8402433-B33A-46CB-BBC8-3AD5DD008C3B}"/>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UniGlam 2013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D1A256A-FEA7-457B-8606-55E664C4D302}"/>
              </a:ext>
            </a:extLst>
          </p:cNvPr>
          <p:cNvSpPr>
            <a:spLocks noGrp="1"/>
          </p:cNvSpPr>
          <p:nvPr>
            <p:ph type="title"/>
          </p:nvPr>
        </p:nvSpPr>
        <p:spPr/>
        <p:txBody>
          <a:bodyPr/>
          <a:lstStyle/>
          <a:p>
            <a:pPr eaLnBrk="1" hangingPunct="1"/>
            <a:r>
              <a:rPr lang="en-GB" altLang="en-US" dirty="0"/>
              <a:t>Public Confidence</a:t>
            </a:r>
          </a:p>
        </p:txBody>
      </p:sp>
      <p:sp>
        <p:nvSpPr>
          <p:cNvPr id="4" name="Content Placeholder 3">
            <a:extLst>
              <a:ext uri="{FF2B5EF4-FFF2-40B4-BE49-F238E27FC236}">
                <a16:creationId xmlns:a16="http://schemas.microsoft.com/office/drawing/2014/main" id="{50931BB8-045F-48A3-93DB-8BF44919D2EC}"/>
              </a:ext>
            </a:extLst>
          </p:cNvPr>
          <p:cNvSpPr>
            <a:spLocks noGrp="1"/>
          </p:cNvSpPr>
          <p:nvPr>
            <p:ph sz="half" idx="2"/>
          </p:nvPr>
        </p:nvSpPr>
        <p:spPr/>
        <p:txBody>
          <a:bodyPr/>
          <a:lstStyle/>
          <a:p>
            <a:pPr eaLnBrk="1" hangingPunct="1"/>
            <a:endParaRPr lang="en-GB" altLang="en-US" dirty="0"/>
          </a:p>
          <a:p>
            <a:pPr eaLnBrk="1" hangingPunct="1"/>
            <a:endParaRPr lang="en-GB" altLang="en-US" dirty="0"/>
          </a:p>
          <a:p>
            <a:pPr eaLnBrk="1" hangingPunct="1"/>
            <a:r>
              <a:rPr lang="en-GB" altLang="en-US" dirty="0"/>
              <a:t>The Leveson Inquiry</a:t>
            </a:r>
          </a:p>
          <a:p>
            <a:pPr lvl="1" eaLnBrk="1" hangingPunct="1"/>
            <a:r>
              <a:rPr lang="en-GB" altLang="en-US" dirty="0"/>
              <a:t>2011/2012</a:t>
            </a:r>
          </a:p>
        </p:txBody>
      </p:sp>
      <p:pic>
        <p:nvPicPr>
          <p:cNvPr id="7172" name="Content Placeholder 6" descr="leveson1.png">
            <a:extLst>
              <a:ext uri="{FF2B5EF4-FFF2-40B4-BE49-F238E27FC236}">
                <a16:creationId xmlns:a16="http://schemas.microsoft.com/office/drawing/2014/main" id="{2A019B61-ED52-49D2-86D4-A4C48822EC8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905740" y="1941095"/>
            <a:ext cx="4720362" cy="2711868"/>
          </a:xfrm>
        </p:spPr>
      </p:pic>
      <p:sp>
        <p:nvSpPr>
          <p:cNvPr id="8" name="Slide Number Placeholder 7">
            <a:extLst>
              <a:ext uri="{FF2B5EF4-FFF2-40B4-BE49-F238E27FC236}">
                <a16:creationId xmlns:a16="http://schemas.microsoft.com/office/drawing/2014/main" id="{5C8EE8EB-0A50-4AED-AFA1-5C10C3AA5530}"/>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61D12A8-0EA6-48B8-9097-E57A4581839E}" type="slidenum">
              <a:rPr lang="en-GB" altLang="en-US">
                <a:solidFill>
                  <a:srgbClr val="898989"/>
                </a:solidFill>
                <a:latin typeface="Calibri" panose="020F0502020204030204" pitchFamily="34" charset="0"/>
              </a:rPr>
              <a:pPr eaLnBrk="1" hangingPunct="1"/>
              <a:t>7</a:t>
            </a:fld>
            <a:endParaRPr lang="en-GB" altLang="en-US">
              <a:solidFill>
                <a:srgbClr val="898989"/>
              </a:solidFill>
              <a:latin typeface="Calibri" panose="020F0502020204030204" pitchFamily="34" charset="0"/>
            </a:endParaRPr>
          </a:p>
        </p:txBody>
      </p:sp>
      <p:sp>
        <p:nvSpPr>
          <p:cNvPr id="9" name="Footer Placeholder 8">
            <a:extLst>
              <a:ext uri="{FF2B5EF4-FFF2-40B4-BE49-F238E27FC236}">
                <a16:creationId xmlns:a16="http://schemas.microsoft.com/office/drawing/2014/main" id="{727107BF-65F2-4A13-A5CC-A44B682F2F8B}"/>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UniGlam 2013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3">
            <a:extLst>
              <a:ext uri="{FF2B5EF4-FFF2-40B4-BE49-F238E27FC236}">
                <a16:creationId xmlns:a16="http://schemas.microsoft.com/office/drawing/2014/main" id="{AA03F6B1-4589-401B-A5B8-2F757B0C813B}"/>
              </a:ext>
            </a:extLst>
          </p:cNvPr>
          <p:cNvSpPr>
            <a:spLocks noGrp="1"/>
          </p:cNvSpPr>
          <p:nvPr>
            <p:ph type="title"/>
          </p:nvPr>
        </p:nvSpPr>
        <p:spPr/>
        <p:txBody>
          <a:bodyPr/>
          <a:lstStyle/>
          <a:p>
            <a:pPr eaLnBrk="1" hangingPunct="1"/>
            <a:r>
              <a:rPr lang="en-GB" altLang="en-US"/>
              <a:t>Public Confidence</a:t>
            </a:r>
          </a:p>
        </p:txBody>
      </p:sp>
      <p:sp>
        <p:nvSpPr>
          <p:cNvPr id="5" name="Content Placeholder 4">
            <a:extLst>
              <a:ext uri="{FF2B5EF4-FFF2-40B4-BE49-F238E27FC236}">
                <a16:creationId xmlns:a16="http://schemas.microsoft.com/office/drawing/2014/main" id="{28CF0AD4-4F10-4429-B032-570E1827AF44}"/>
              </a:ext>
            </a:extLst>
          </p:cNvPr>
          <p:cNvSpPr>
            <a:spLocks noGrp="1"/>
          </p:cNvSpPr>
          <p:nvPr>
            <p:ph sz="half" idx="1"/>
          </p:nvPr>
        </p:nvSpPr>
        <p:spPr/>
        <p:txBody>
          <a:bodyPr/>
          <a:lstStyle/>
          <a:p>
            <a:pPr eaLnBrk="1" hangingPunct="1"/>
            <a:r>
              <a:rPr lang="en-GB" altLang="en-US"/>
              <a:t>DCI April Casburn </a:t>
            </a:r>
          </a:p>
          <a:p>
            <a:pPr lvl="1" eaLnBrk="1" hangingPunct="1"/>
            <a:r>
              <a:rPr lang="en-GB" altLang="en-US"/>
              <a:t>January 2013</a:t>
            </a:r>
          </a:p>
        </p:txBody>
      </p:sp>
      <p:pic>
        <p:nvPicPr>
          <p:cNvPr id="9220" name="Content Placeholder 6" descr="April-Casburn-News-of-the-world.jpg">
            <a:extLst>
              <a:ext uri="{FF2B5EF4-FFF2-40B4-BE49-F238E27FC236}">
                <a16:creationId xmlns:a16="http://schemas.microsoft.com/office/drawing/2014/main" id="{381B7478-A06B-4B72-818F-5478B0D5791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322291" y="1600202"/>
            <a:ext cx="2567833" cy="3420978"/>
          </a:xfrm>
        </p:spPr>
      </p:pic>
      <p:sp>
        <p:nvSpPr>
          <p:cNvPr id="8" name="Slide Number Placeholder 7">
            <a:extLst>
              <a:ext uri="{FF2B5EF4-FFF2-40B4-BE49-F238E27FC236}">
                <a16:creationId xmlns:a16="http://schemas.microsoft.com/office/drawing/2014/main" id="{60364508-1D25-4B01-819A-9213CB21C7B2}"/>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595E9A6-F876-45BB-85B1-8581625085FF}" type="slidenum">
              <a:rPr lang="en-GB" altLang="en-US">
                <a:solidFill>
                  <a:srgbClr val="898989"/>
                </a:solidFill>
                <a:latin typeface="Calibri" panose="020F0502020204030204" pitchFamily="34" charset="0"/>
              </a:rPr>
              <a:pPr eaLnBrk="1" hangingPunct="1"/>
              <a:t>8</a:t>
            </a:fld>
            <a:endParaRPr lang="en-GB" altLang="en-US">
              <a:solidFill>
                <a:srgbClr val="898989"/>
              </a:solidFill>
              <a:latin typeface="Calibri" panose="020F0502020204030204" pitchFamily="34" charset="0"/>
            </a:endParaRPr>
          </a:p>
        </p:txBody>
      </p:sp>
      <p:sp>
        <p:nvSpPr>
          <p:cNvPr id="9" name="Footer Placeholder 8">
            <a:extLst>
              <a:ext uri="{FF2B5EF4-FFF2-40B4-BE49-F238E27FC236}">
                <a16:creationId xmlns:a16="http://schemas.microsoft.com/office/drawing/2014/main" id="{713479A8-C89F-48A3-8024-E0AAECFDC37A}"/>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UniGlam 2013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a:extLst>
              <a:ext uri="{FF2B5EF4-FFF2-40B4-BE49-F238E27FC236}">
                <a16:creationId xmlns:a16="http://schemas.microsoft.com/office/drawing/2014/main" id="{4C9C9911-1E27-4743-8064-B5160619FB57}"/>
              </a:ext>
            </a:extLst>
          </p:cNvPr>
          <p:cNvSpPr>
            <a:spLocks noGrp="1"/>
          </p:cNvSpPr>
          <p:nvPr>
            <p:ph type="title"/>
          </p:nvPr>
        </p:nvSpPr>
        <p:spPr/>
        <p:txBody>
          <a:bodyPr/>
          <a:lstStyle/>
          <a:p>
            <a:pPr eaLnBrk="1" hangingPunct="1"/>
            <a:r>
              <a:rPr lang="en-GB" altLang="en-US"/>
              <a:t>23</a:t>
            </a:r>
            <a:r>
              <a:rPr lang="en-GB" altLang="en-US" baseline="30000"/>
              <a:t>rd</a:t>
            </a:r>
            <a:r>
              <a:rPr lang="en-GB" altLang="en-US"/>
              <a:t> January 2013</a:t>
            </a:r>
          </a:p>
        </p:txBody>
      </p:sp>
      <p:sp>
        <p:nvSpPr>
          <p:cNvPr id="10243" name="Content Placeholder 5">
            <a:extLst>
              <a:ext uri="{FF2B5EF4-FFF2-40B4-BE49-F238E27FC236}">
                <a16:creationId xmlns:a16="http://schemas.microsoft.com/office/drawing/2014/main" id="{90223EF1-D6C4-4646-A4A0-66C617477FC2}"/>
              </a:ext>
            </a:extLst>
          </p:cNvPr>
          <p:cNvSpPr>
            <a:spLocks noGrp="1"/>
          </p:cNvSpPr>
          <p:nvPr>
            <p:ph idx="1"/>
          </p:nvPr>
        </p:nvSpPr>
        <p:spPr/>
        <p:txBody>
          <a:bodyPr/>
          <a:lstStyle/>
          <a:p>
            <a:pPr eaLnBrk="1" hangingPunct="1"/>
            <a:r>
              <a:rPr lang="en-GB" altLang="en-US" b="1"/>
              <a:t>Police corruption linked to steroids </a:t>
            </a:r>
          </a:p>
          <a:p>
            <a:pPr eaLnBrk="1" hangingPunct="1">
              <a:buFont typeface="Arial" panose="020B0604020202020204" pitchFamily="34" charset="0"/>
              <a:buNone/>
            </a:pPr>
            <a:r>
              <a:rPr lang="en-GB" altLang="en-US"/>
              <a:t>    Dozens of police officers are being investigated over their use of anabolic steroids supplied by criminals in gyms, an anti-corruption report reveals. </a:t>
            </a:r>
          </a:p>
          <a:p>
            <a:pPr eaLnBrk="1" hangingPunct="1">
              <a:buFont typeface="Arial" panose="020B0604020202020204" pitchFamily="34" charset="0"/>
              <a:buNone/>
            </a:pPr>
            <a:r>
              <a:rPr lang="en-GB" altLang="en-US" sz="2400"/>
              <a:t>         www.bbc.co.uk/news/uk-21154316</a:t>
            </a:r>
          </a:p>
        </p:txBody>
      </p:sp>
      <p:sp>
        <p:nvSpPr>
          <p:cNvPr id="7" name="Slide Number Placeholder 6">
            <a:extLst>
              <a:ext uri="{FF2B5EF4-FFF2-40B4-BE49-F238E27FC236}">
                <a16:creationId xmlns:a16="http://schemas.microsoft.com/office/drawing/2014/main" id="{0B80FDDB-04B5-4123-9B6B-B78B45D6D8AD}"/>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C3C5EB1-3458-4DC0-88CB-1849384EC59C}" type="slidenum">
              <a:rPr lang="en-GB" altLang="en-US">
                <a:solidFill>
                  <a:srgbClr val="898989"/>
                </a:solidFill>
                <a:latin typeface="Calibri" panose="020F0502020204030204" pitchFamily="34" charset="0"/>
              </a:rPr>
              <a:pPr eaLnBrk="1" hangingPunct="1"/>
              <a:t>9</a:t>
            </a:fld>
            <a:endParaRPr lang="en-GB" altLang="en-US">
              <a:solidFill>
                <a:srgbClr val="898989"/>
              </a:solidFill>
              <a:latin typeface="Calibri" panose="020F0502020204030204" pitchFamily="34" charset="0"/>
            </a:endParaRPr>
          </a:p>
        </p:txBody>
      </p:sp>
      <p:sp>
        <p:nvSpPr>
          <p:cNvPr id="8" name="Footer Placeholder 7">
            <a:extLst>
              <a:ext uri="{FF2B5EF4-FFF2-40B4-BE49-F238E27FC236}">
                <a16:creationId xmlns:a16="http://schemas.microsoft.com/office/drawing/2014/main" id="{34D9E4DD-EB43-44DC-A01E-E62AB02E284A}"/>
              </a:ext>
            </a:extLst>
          </p:cNvPr>
          <p:cNvSpPr>
            <a:spLocks noGrp="1"/>
          </p:cNvSpPr>
          <p:nvPr>
            <p:ph type="ftr" sz="quarter" idx="11"/>
          </p:nvPr>
        </p:nvSpPr>
        <p:spPr/>
        <p:txBody>
          <a:bodyPr/>
          <a:lstStyle/>
          <a:p>
            <a:pPr>
              <a:defRPr/>
            </a:pPr>
            <a:r>
              <a:rPr lang="en-GB"/>
              <a:t>Dr M Jordan UniGlam 2013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7FA6-0C7E-4EDD-9FDD-42B651E4DDE2}"/>
              </a:ext>
            </a:extLst>
          </p:cNvPr>
          <p:cNvSpPr>
            <a:spLocks noGrp="1"/>
          </p:cNvSpPr>
          <p:nvPr>
            <p:ph type="title"/>
          </p:nvPr>
        </p:nvSpPr>
        <p:spPr/>
        <p:txBody>
          <a:bodyPr/>
          <a:lstStyle/>
          <a:p>
            <a:r>
              <a:rPr lang="en-GB" dirty="0"/>
              <a:t>Why do cops do wrong?</a:t>
            </a:r>
          </a:p>
        </p:txBody>
      </p:sp>
      <p:sp>
        <p:nvSpPr>
          <p:cNvPr id="6" name="Content Placeholder 5">
            <a:extLst>
              <a:ext uri="{FF2B5EF4-FFF2-40B4-BE49-F238E27FC236}">
                <a16:creationId xmlns:a16="http://schemas.microsoft.com/office/drawing/2014/main" id="{5FCF3568-EDFF-49A2-8C64-D6CC23896A25}"/>
              </a:ext>
            </a:extLst>
          </p:cNvPr>
          <p:cNvSpPr>
            <a:spLocks noGrp="1"/>
          </p:cNvSpPr>
          <p:nvPr>
            <p:ph sz="half" idx="1"/>
          </p:nvPr>
        </p:nvSpPr>
        <p:spPr/>
        <p:txBody>
          <a:bodyPr/>
          <a:lstStyle/>
          <a:p>
            <a:r>
              <a:rPr lang="en-GB" dirty="0"/>
              <a:t>Loyalty</a:t>
            </a:r>
          </a:p>
          <a:p>
            <a:r>
              <a:rPr lang="en-GB" dirty="0"/>
              <a:t>‘Noble cause’</a:t>
            </a:r>
          </a:p>
          <a:p>
            <a:r>
              <a:rPr lang="en-GB" dirty="0"/>
              <a:t>‘Corrosive environment’</a:t>
            </a:r>
          </a:p>
          <a:p>
            <a:r>
              <a:rPr lang="en-GB" dirty="0"/>
              <a:t>Lack of thought/wrong choice</a:t>
            </a:r>
          </a:p>
          <a:p>
            <a:endParaRPr lang="en-GB" dirty="0"/>
          </a:p>
        </p:txBody>
      </p:sp>
      <p:sp>
        <p:nvSpPr>
          <p:cNvPr id="5" name="Slide Number Placeholder 4">
            <a:extLst>
              <a:ext uri="{FF2B5EF4-FFF2-40B4-BE49-F238E27FC236}">
                <a16:creationId xmlns:a16="http://schemas.microsoft.com/office/drawing/2014/main" id="{8A7573DD-6F22-4549-B10C-B9C9C4C99610}"/>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4" name="Footer Placeholder 3">
            <a:extLst>
              <a:ext uri="{FF2B5EF4-FFF2-40B4-BE49-F238E27FC236}">
                <a16:creationId xmlns:a16="http://schemas.microsoft.com/office/drawing/2014/main" id="{EC893620-3A4E-4A26-91FF-9DE6845FF031}"/>
              </a:ext>
            </a:extLst>
          </p:cNvPr>
          <p:cNvSpPr>
            <a:spLocks noGrp="1"/>
          </p:cNvSpPr>
          <p:nvPr>
            <p:ph type="ftr" sz="quarter" idx="4294967295"/>
          </p:nvPr>
        </p:nvSpPr>
        <p:spPr>
          <a:xfrm>
            <a:off x="8331200" y="6461125"/>
            <a:ext cx="3860800" cy="365125"/>
          </a:xfrm>
          <a:prstGeom prst="rect">
            <a:avLst/>
          </a:prstGeom>
        </p:spPr>
        <p:txBody>
          <a:bodyPr/>
          <a:lstStyle/>
          <a:p>
            <a:r>
              <a:rPr lang="en-GB"/>
              <a:t>Dr. M. Jordan 2020</a:t>
            </a:r>
            <a:endParaRPr lang="en-GB" dirty="0"/>
          </a:p>
        </p:txBody>
      </p:sp>
      <p:pic>
        <p:nvPicPr>
          <p:cNvPr id="12" name="Content Placeholder 11" descr="A person smiling for the camera&#10;&#10;Description automatically generated">
            <a:extLst>
              <a:ext uri="{FF2B5EF4-FFF2-40B4-BE49-F238E27FC236}">
                <a16:creationId xmlns:a16="http://schemas.microsoft.com/office/drawing/2014/main" id="{ABDFA6DF-2338-4B55-831D-F74DF6DC8DA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808188" y="1434306"/>
            <a:ext cx="4287262" cy="3989388"/>
          </a:xfrm>
          <a:prstGeom prst="rect">
            <a:avLst/>
          </a:prstGeom>
        </p:spPr>
      </p:pic>
    </p:spTree>
    <p:extLst>
      <p:ext uri="{BB962C8B-B14F-4D97-AF65-F5344CB8AC3E}">
        <p14:creationId xmlns:p14="http://schemas.microsoft.com/office/powerpoint/2010/main" val="2794603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A68CA58-7431-4324-9F20-327EBC30A65E}"/>
              </a:ext>
            </a:extLst>
          </p:cNvPr>
          <p:cNvSpPr>
            <a:spLocks noGrp="1"/>
          </p:cNvSpPr>
          <p:nvPr>
            <p:ph type="title"/>
          </p:nvPr>
        </p:nvSpPr>
        <p:spPr/>
        <p:txBody>
          <a:bodyPr>
            <a:normAutofit/>
          </a:bodyPr>
          <a:lstStyle/>
          <a:p>
            <a:r>
              <a:rPr lang="en-GB" dirty="0"/>
              <a:t>Investigation of complaints</a:t>
            </a:r>
          </a:p>
        </p:txBody>
      </p:sp>
      <p:sp>
        <p:nvSpPr>
          <p:cNvPr id="14" name="Text Placeholder 13">
            <a:extLst>
              <a:ext uri="{FF2B5EF4-FFF2-40B4-BE49-F238E27FC236}">
                <a16:creationId xmlns:a16="http://schemas.microsoft.com/office/drawing/2014/main" id="{EB4E6F9C-B55A-485E-AA73-37E9E4AD659C}"/>
              </a:ext>
            </a:extLst>
          </p:cNvPr>
          <p:cNvSpPr>
            <a:spLocks noGrp="1"/>
          </p:cNvSpPr>
          <p:nvPr>
            <p:ph type="body" idx="1"/>
          </p:nvPr>
        </p:nvSpPr>
        <p:spPr>
          <a:xfrm>
            <a:off x="609600" y="1085850"/>
            <a:ext cx="5386917" cy="801343"/>
          </a:xfrm>
        </p:spPr>
        <p:txBody>
          <a:bodyPr>
            <a:normAutofit fontScale="92500" lnSpcReduction="10000"/>
          </a:bodyPr>
          <a:lstStyle/>
          <a:p>
            <a:pPr algn="ctr"/>
            <a:r>
              <a:rPr lang="en-GB" dirty="0"/>
              <a:t>Independent Office for Police Conduct (IOPC)</a:t>
            </a:r>
          </a:p>
        </p:txBody>
      </p:sp>
      <p:sp>
        <p:nvSpPr>
          <p:cNvPr id="15" name="Content Placeholder 14">
            <a:extLst>
              <a:ext uri="{FF2B5EF4-FFF2-40B4-BE49-F238E27FC236}">
                <a16:creationId xmlns:a16="http://schemas.microsoft.com/office/drawing/2014/main" id="{5B49E73E-2BBD-47EF-8240-3BCDFA6A62CD}"/>
              </a:ext>
            </a:extLst>
          </p:cNvPr>
          <p:cNvSpPr>
            <a:spLocks noGrp="1"/>
          </p:cNvSpPr>
          <p:nvPr>
            <p:ph sz="half" idx="2"/>
          </p:nvPr>
        </p:nvSpPr>
        <p:spPr>
          <a:xfrm>
            <a:off x="609600" y="1887194"/>
            <a:ext cx="5386917" cy="3702048"/>
          </a:xfrm>
        </p:spPr>
        <p:txBody>
          <a:bodyPr/>
          <a:lstStyle/>
          <a:p>
            <a:r>
              <a:rPr lang="en-GB" dirty="0"/>
              <a:t>Oversees police complaints</a:t>
            </a:r>
          </a:p>
          <a:p>
            <a:r>
              <a:rPr lang="en-GB" dirty="0"/>
              <a:t>Investigates most serious matters</a:t>
            </a:r>
          </a:p>
          <a:p>
            <a:r>
              <a:rPr lang="en-GB" dirty="0"/>
              <a:t>Sets standards for handling of complaints</a:t>
            </a:r>
          </a:p>
          <a:p>
            <a:r>
              <a:rPr lang="en-GB" dirty="0"/>
              <a:t>Does research</a:t>
            </a:r>
          </a:p>
          <a:p>
            <a:r>
              <a:rPr lang="en-GB" dirty="0"/>
              <a:t>Publish statistics</a:t>
            </a:r>
          </a:p>
        </p:txBody>
      </p:sp>
      <p:sp>
        <p:nvSpPr>
          <p:cNvPr id="16" name="Text Placeholder 15">
            <a:extLst>
              <a:ext uri="{FF2B5EF4-FFF2-40B4-BE49-F238E27FC236}">
                <a16:creationId xmlns:a16="http://schemas.microsoft.com/office/drawing/2014/main" id="{D8530323-1143-42F9-B5FC-D74B2979F58D}"/>
              </a:ext>
            </a:extLst>
          </p:cNvPr>
          <p:cNvSpPr>
            <a:spLocks noGrp="1"/>
          </p:cNvSpPr>
          <p:nvPr>
            <p:ph type="body" sz="quarter" idx="3"/>
          </p:nvPr>
        </p:nvSpPr>
        <p:spPr>
          <a:xfrm>
            <a:off x="6193368" y="1085850"/>
            <a:ext cx="5389033" cy="801343"/>
          </a:xfrm>
        </p:spPr>
        <p:txBody>
          <a:bodyPr>
            <a:normAutofit fontScale="92500" lnSpcReduction="10000"/>
          </a:bodyPr>
          <a:lstStyle/>
          <a:p>
            <a:pPr algn="ctr"/>
            <a:r>
              <a:rPr lang="en-GB" dirty="0"/>
              <a:t>Professional Standards Depts. </a:t>
            </a:r>
          </a:p>
          <a:p>
            <a:pPr algn="ctr"/>
            <a:r>
              <a:rPr lang="en-GB" dirty="0"/>
              <a:t>(PSD)</a:t>
            </a:r>
          </a:p>
        </p:txBody>
      </p:sp>
      <p:sp>
        <p:nvSpPr>
          <p:cNvPr id="17" name="Content Placeholder 16">
            <a:extLst>
              <a:ext uri="{FF2B5EF4-FFF2-40B4-BE49-F238E27FC236}">
                <a16:creationId xmlns:a16="http://schemas.microsoft.com/office/drawing/2014/main" id="{CD95ADE6-37A0-4D4E-8BC4-468AF63ACC32}"/>
              </a:ext>
            </a:extLst>
          </p:cNvPr>
          <p:cNvSpPr>
            <a:spLocks noGrp="1"/>
          </p:cNvSpPr>
          <p:nvPr>
            <p:ph sz="quarter" idx="4"/>
          </p:nvPr>
        </p:nvSpPr>
        <p:spPr>
          <a:xfrm>
            <a:off x="6193368" y="1887194"/>
            <a:ext cx="5389033" cy="3702048"/>
          </a:xfrm>
        </p:spPr>
        <p:txBody>
          <a:bodyPr/>
          <a:lstStyle/>
          <a:p>
            <a:r>
              <a:rPr lang="en-GB" dirty="0"/>
              <a:t>Receives</a:t>
            </a:r>
          </a:p>
          <a:p>
            <a:r>
              <a:rPr lang="en-GB" dirty="0"/>
              <a:t>Records</a:t>
            </a:r>
          </a:p>
          <a:p>
            <a:r>
              <a:rPr lang="en-GB" dirty="0"/>
              <a:t>Investigates </a:t>
            </a:r>
          </a:p>
          <a:p>
            <a:r>
              <a:rPr lang="en-GB" dirty="0"/>
              <a:t>Resolves</a:t>
            </a:r>
          </a:p>
        </p:txBody>
      </p:sp>
      <p:sp>
        <p:nvSpPr>
          <p:cNvPr id="5" name="Slide Number Placeholder 4">
            <a:extLst>
              <a:ext uri="{FF2B5EF4-FFF2-40B4-BE49-F238E27FC236}">
                <a16:creationId xmlns:a16="http://schemas.microsoft.com/office/drawing/2014/main" id="{7AE169A3-9F9E-401F-BDDC-FEA6E25AB422}"/>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4" name="Footer Placeholder 3">
            <a:extLst>
              <a:ext uri="{FF2B5EF4-FFF2-40B4-BE49-F238E27FC236}">
                <a16:creationId xmlns:a16="http://schemas.microsoft.com/office/drawing/2014/main" id="{03DE5BB3-DBA1-4F80-8818-B6E218772F64}"/>
              </a:ext>
            </a:extLst>
          </p:cNvPr>
          <p:cNvSpPr>
            <a:spLocks noGrp="1"/>
          </p:cNvSpPr>
          <p:nvPr>
            <p:ph type="ftr" sz="quarter" idx="4294967295"/>
          </p:nvPr>
        </p:nvSpPr>
        <p:spPr>
          <a:xfrm>
            <a:off x="8331200" y="6461125"/>
            <a:ext cx="3860800" cy="365125"/>
          </a:xfrm>
          <a:prstGeom prst="rect">
            <a:avLst/>
          </a:prstGeom>
        </p:spPr>
        <p:txBody>
          <a:bodyPr/>
          <a:lstStyle/>
          <a:p>
            <a:r>
              <a:rPr lang="en-GB"/>
              <a:t>Dr. M. Jordan 2020</a:t>
            </a:r>
            <a:endParaRPr lang="en-GB" dirty="0"/>
          </a:p>
        </p:txBody>
      </p:sp>
    </p:spTree>
    <p:extLst>
      <p:ext uri="{BB962C8B-B14F-4D97-AF65-F5344CB8AC3E}">
        <p14:creationId xmlns:p14="http://schemas.microsoft.com/office/powerpoint/2010/main" val="3332965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2C1C-A92B-4949-AC5A-143711C97485}"/>
              </a:ext>
            </a:extLst>
          </p:cNvPr>
          <p:cNvSpPr>
            <a:spLocks noGrp="1"/>
          </p:cNvSpPr>
          <p:nvPr>
            <p:ph type="title"/>
          </p:nvPr>
        </p:nvSpPr>
        <p:spPr/>
        <p:txBody>
          <a:bodyPr/>
          <a:lstStyle/>
          <a:p>
            <a:r>
              <a:rPr lang="en-GB" dirty="0"/>
              <a:t>HMIC</a:t>
            </a:r>
          </a:p>
        </p:txBody>
      </p:sp>
      <p:sp>
        <p:nvSpPr>
          <p:cNvPr id="7" name="Content Placeholder 6">
            <a:extLst>
              <a:ext uri="{FF2B5EF4-FFF2-40B4-BE49-F238E27FC236}">
                <a16:creationId xmlns:a16="http://schemas.microsoft.com/office/drawing/2014/main" id="{11C17087-25D3-4993-9918-F25A65DBEF0A}"/>
              </a:ext>
            </a:extLst>
          </p:cNvPr>
          <p:cNvSpPr>
            <a:spLocks noGrp="1"/>
          </p:cNvSpPr>
          <p:nvPr>
            <p:ph sz="half" idx="2"/>
          </p:nvPr>
        </p:nvSpPr>
        <p:spPr>
          <a:xfrm>
            <a:off x="6197600" y="1497790"/>
            <a:ext cx="5384800" cy="3989040"/>
          </a:xfrm>
        </p:spPr>
        <p:txBody>
          <a:bodyPr/>
          <a:lstStyle/>
          <a:p>
            <a:endParaRPr lang="en-GB" dirty="0"/>
          </a:p>
          <a:p>
            <a:r>
              <a:rPr lang="en-GB" dirty="0"/>
              <a:t>Independent</a:t>
            </a:r>
          </a:p>
          <a:p>
            <a:r>
              <a:rPr lang="en-GB" dirty="0"/>
              <a:t>Inspects, monitors &amp; reports</a:t>
            </a:r>
          </a:p>
          <a:p>
            <a:r>
              <a:rPr lang="en-GB" dirty="0"/>
              <a:t>Consumer watchdog tactics</a:t>
            </a:r>
          </a:p>
          <a:p>
            <a:r>
              <a:rPr lang="en-GB" dirty="0"/>
              <a:t>Influences/holds to account</a:t>
            </a:r>
          </a:p>
          <a:p>
            <a:r>
              <a:rPr lang="en-GB" dirty="0"/>
              <a:t>Integrity &amp; corruption reports</a:t>
            </a:r>
          </a:p>
        </p:txBody>
      </p:sp>
      <p:sp>
        <p:nvSpPr>
          <p:cNvPr id="5" name="Slide Number Placeholder 4">
            <a:extLst>
              <a:ext uri="{FF2B5EF4-FFF2-40B4-BE49-F238E27FC236}">
                <a16:creationId xmlns:a16="http://schemas.microsoft.com/office/drawing/2014/main" id="{FA14071A-6329-47FB-8C7E-A7BCCEE3323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4" name="Footer Placeholder 3">
            <a:extLst>
              <a:ext uri="{FF2B5EF4-FFF2-40B4-BE49-F238E27FC236}">
                <a16:creationId xmlns:a16="http://schemas.microsoft.com/office/drawing/2014/main" id="{D4354865-B305-4C29-8AE9-38531B6C2031}"/>
              </a:ext>
            </a:extLst>
          </p:cNvPr>
          <p:cNvSpPr>
            <a:spLocks noGrp="1"/>
          </p:cNvSpPr>
          <p:nvPr>
            <p:ph type="ftr" sz="quarter" idx="4294967295"/>
          </p:nvPr>
        </p:nvSpPr>
        <p:spPr>
          <a:xfrm>
            <a:off x="8331200" y="6461125"/>
            <a:ext cx="3860800" cy="365125"/>
          </a:xfrm>
          <a:prstGeom prst="rect">
            <a:avLst/>
          </a:prstGeom>
        </p:spPr>
        <p:txBody>
          <a:bodyPr/>
          <a:lstStyle/>
          <a:p>
            <a:r>
              <a:rPr lang="en-GB"/>
              <a:t>Dr. M. Jordan 2020</a:t>
            </a:r>
            <a:endParaRPr lang="en-GB" dirty="0"/>
          </a:p>
        </p:txBody>
      </p:sp>
      <p:pic>
        <p:nvPicPr>
          <p:cNvPr id="2050" name="Picture 2" descr="HMICFRS - Home">
            <a:extLst>
              <a:ext uri="{FF2B5EF4-FFF2-40B4-BE49-F238E27FC236}">
                <a16:creationId xmlns:a16="http://schemas.microsoft.com/office/drawing/2014/main" id="{89D126D3-4BF8-423C-A710-268BFF4EED2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211261" y="2057378"/>
            <a:ext cx="3972877" cy="2069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16168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9B6C-1DF6-4F67-9D63-BAB18B0EE631}"/>
              </a:ext>
            </a:extLst>
          </p:cNvPr>
          <p:cNvSpPr>
            <a:spLocks noGrp="1"/>
          </p:cNvSpPr>
          <p:nvPr>
            <p:ph type="title"/>
          </p:nvPr>
        </p:nvSpPr>
        <p:spPr/>
        <p:txBody>
          <a:bodyPr/>
          <a:lstStyle/>
          <a:p>
            <a:r>
              <a:rPr lang="en-GB" dirty="0"/>
              <a:t>Current risks</a:t>
            </a:r>
          </a:p>
        </p:txBody>
      </p:sp>
      <p:sp>
        <p:nvSpPr>
          <p:cNvPr id="6" name="Content Placeholder 5">
            <a:extLst>
              <a:ext uri="{FF2B5EF4-FFF2-40B4-BE49-F238E27FC236}">
                <a16:creationId xmlns:a16="http://schemas.microsoft.com/office/drawing/2014/main" id="{32C8F1CC-0E85-4D05-9AAF-5FC5F7C75BCB}"/>
              </a:ext>
            </a:extLst>
          </p:cNvPr>
          <p:cNvSpPr>
            <a:spLocks noGrp="1"/>
          </p:cNvSpPr>
          <p:nvPr>
            <p:ph sz="half" idx="1"/>
          </p:nvPr>
        </p:nvSpPr>
        <p:spPr/>
        <p:txBody>
          <a:bodyPr>
            <a:normAutofit fontScale="62500" lnSpcReduction="20000"/>
          </a:bodyPr>
          <a:lstStyle/>
          <a:p>
            <a:r>
              <a:rPr lang="en-GB" sz="4500" dirty="0"/>
              <a:t>Integrity &amp; professionalism</a:t>
            </a:r>
            <a:br>
              <a:rPr lang="en-GB" dirty="0"/>
            </a:br>
            <a:endParaRPr lang="en-GB" dirty="0"/>
          </a:p>
          <a:p>
            <a:pPr lvl="1"/>
            <a:r>
              <a:rPr lang="en-GB" sz="4100" dirty="0"/>
              <a:t>Social media</a:t>
            </a:r>
          </a:p>
          <a:p>
            <a:pPr lvl="1"/>
            <a:r>
              <a:rPr lang="en-GB" sz="4100" dirty="0"/>
              <a:t>Sexual misconduct</a:t>
            </a:r>
          </a:p>
          <a:p>
            <a:pPr lvl="1"/>
            <a:r>
              <a:rPr lang="en-GB" sz="4100" dirty="0"/>
              <a:t>Corruption</a:t>
            </a:r>
          </a:p>
          <a:p>
            <a:pPr lvl="1"/>
            <a:r>
              <a:rPr lang="en-GB" sz="4100" dirty="0"/>
              <a:t>Infiltration by org. crime</a:t>
            </a:r>
          </a:p>
          <a:p>
            <a:pPr lvl="1"/>
            <a:r>
              <a:rPr lang="en-GB" sz="4100" dirty="0"/>
              <a:t>Drugs</a:t>
            </a:r>
          </a:p>
          <a:p>
            <a:pPr lvl="1"/>
            <a:r>
              <a:rPr lang="en-GB" sz="4100" dirty="0"/>
              <a:t>Private business interests</a:t>
            </a:r>
          </a:p>
        </p:txBody>
      </p:sp>
      <p:sp>
        <p:nvSpPr>
          <p:cNvPr id="7" name="Content Placeholder 6">
            <a:extLst>
              <a:ext uri="{FF2B5EF4-FFF2-40B4-BE49-F238E27FC236}">
                <a16:creationId xmlns:a16="http://schemas.microsoft.com/office/drawing/2014/main" id="{2A7C0E69-93B7-4EF0-B760-E20860621079}"/>
              </a:ext>
            </a:extLst>
          </p:cNvPr>
          <p:cNvSpPr>
            <a:spLocks noGrp="1"/>
          </p:cNvSpPr>
          <p:nvPr>
            <p:ph sz="half" idx="2"/>
          </p:nvPr>
        </p:nvSpPr>
        <p:spPr/>
        <p:txBody>
          <a:bodyPr>
            <a:normAutofit fontScale="62500" lnSpcReduction="20000"/>
          </a:bodyPr>
          <a:lstStyle/>
          <a:p>
            <a:pPr fontAlgn="base"/>
            <a:r>
              <a:rPr lang="en-GB" dirty="0">
                <a:hlinkClick r:id="rId3" tooltip="Original URL: https://www.college.police.uk/What-we-do/Ethics/Documents/Code_of_Ethics.pdf. Click or tap if you trust this link."/>
              </a:rPr>
              <a:t>https://www.college.police.uk/What-we-do/Ethics/Documents/Code_of_Ethics.pdf</a:t>
            </a:r>
            <a:endParaRPr lang="en-GB" dirty="0"/>
          </a:p>
          <a:p>
            <a:pPr fontAlgn="base"/>
            <a:r>
              <a:rPr lang="en-GB" dirty="0">
                <a:hlinkClick r:id="rId4" tooltip="Original URL: https://www.app.college.police.uk/app-content/professional-standards/?s. Click or tap if you trust this link."/>
              </a:rPr>
              <a:t>https://www.app.college.police.uk/app-content/professional-standards/?s</a:t>
            </a:r>
            <a:r>
              <a:rPr lang="en-GB" dirty="0"/>
              <a:t>=</a:t>
            </a:r>
          </a:p>
          <a:p>
            <a:pPr fontAlgn="base"/>
            <a:r>
              <a:rPr lang="en-GB" dirty="0">
                <a:hlinkClick r:id="rId5" tooltip="Original URL: https://www.justiceinspectorates.gov.uk/hmicfrs/publications/shining-a-light-on-betrayal-abuse-of-position-for-a-sexual-purpose/. Click or tap if you trust this link."/>
              </a:rPr>
              <a:t>https://www.justiceinspectorates.gov.uk/hmicfrs/publications/shining-a-light-on-betrayal-abuse-of-position-for-a-sexual-purpose/</a:t>
            </a:r>
            <a:endParaRPr lang="en-GB" dirty="0"/>
          </a:p>
          <a:p>
            <a:pPr fontAlgn="base"/>
            <a:r>
              <a:rPr lang="en-GB" dirty="0">
                <a:hlinkClick r:id="rId6" tooltip="Original URL: https://www.justiceinspectorates.gov.uk/hmicfrs/wp-content/uploads/peel-spotlight-report-a-workforce-under-pressure-second-group.pdf. Click or tap if you trust this link."/>
              </a:rPr>
              <a:t>https://www.justiceinspectorates.gov.uk/hmicfrs/wp-content/uploads/peel-spotlight-report-a-workforce-under-pressure-second-group.pdf</a:t>
            </a:r>
            <a:endParaRPr lang="en-GB" dirty="0"/>
          </a:p>
          <a:p>
            <a:pPr fontAlgn="base"/>
            <a:r>
              <a:rPr lang="en-GB" dirty="0">
                <a:hlinkClick r:id="rId7" tooltip="Original URL: https://www.justiceinspectorates.gov.uk/hmicfrs/publications/police-integrity-corruption-force/. Click or tap if you trust this link."/>
              </a:rPr>
              <a:t>https://www.justiceinspectorates.gov.uk/hmicfrs/publications/police-integrity-corruption-force/</a:t>
            </a:r>
            <a:endParaRPr lang="en-GB" dirty="0"/>
          </a:p>
          <a:p>
            <a:endParaRPr lang="en-GB" dirty="0"/>
          </a:p>
        </p:txBody>
      </p:sp>
      <p:sp>
        <p:nvSpPr>
          <p:cNvPr id="5" name="Slide Number Placeholder 4">
            <a:extLst>
              <a:ext uri="{FF2B5EF4-FFF2-40B4-BE49-F238E27FC236}">
                <a16:creationId xmlns:a16="http://schemas.microsoft.com/office/drawing/2014/main" id="{E12C5EA1-3F3F-428D-9D81-6345A28F38E5}"/>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4" name="Footer Placeholder 3">
            <a:extLst>
              <a:ext uri="{FF2B5EF4-FFF2-40B4-BE49-F238E27FC236}">
                <a16:creationId xmlns:a16="http://schemas.microsoft.com/office/drawing/2014/main" id="{CEC87F58-12FB-402F-A71C-6993425F4EDD}"/>
              </a:ext>
            </a:extLst>
          </p:cNvPr>
          <p:cNvSpPr>
            <a:spLocks noGrp="1"/>
          </p:cNvSpPr>
          <p:nvPr>
            <p:ph type="ftr" sz="quarter" idx="4294967295"/>
          </p:nvPr>
        </p:nvSpPr>
        <p:spPr>
          <a:xfrm>
            <a:off x="8331200" y="6461125"/>
            <a:ext cx="3860800" cy="365125"/>
          </a:xfrm>
          <a:prstGeom prst="rect">
            <a:avLst/>
          </a:prstGeom>
        </p:spPr>
        <p:txBody>
          <a:bodyPr/>
          <a:lstStyle/>
          <a:p>
            <a:r>
              <a:rPr lang="en-GB"/>
              <a:t>Dr. M. Jordan 2020</a:t>
            </a:r>
            <a:endParaRPr lang="en-GB" dirty="0"/>
          </a:p>
        </p:txBody>
      </p:sp>
    </p:spTree>
    <p:extLst>
      <p:ext uri="{BB962C8B-B14F-4D97-AF65-F5344CB8AC3E}">
        <p14:creationId xmlns:p14="http://schemas.microsoft.com/office/powerpoint/2010/main" val="392922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DC372-8C6D-430D-AA46-CC5C71888B37}"/>
              </a:ext>
            </a:extLst>
          </p:cNvPr>
          <p:cNvSpPr>
            <a:spLocks noGrp="1"/>
          </p:cNvSpPr>
          <p:nvPr>
            <p:ph type="title"/>
          </p:nvPr>
        </p:nvSpPr>
        <p:spPr/>
        <p:txBody>
          <a:bodyPr/>
          <a:lstStyle/>
          <a:p>
            <a:r>
              <a:rPr lang="en-GB" dirty="0"/>
              <a:t>Professional Standards</a:t>
            </a:r>
          </a:p>
        </p:txBody>
      </p:sp>
      <p:sp>
        <p:nvSpPr>
          <p:cNvPr id="3" name="Content Placeholder 2">
            <a:extLst>
              <a:ext uri="{FF2B5EF4-FFF2-40B4-BE49-F238E27FC236}">
                <a16:creationId xmlns:a16="http://schemas.microsoft.com/office/drawing/2014/main" id="{5E35019C-03F1-483B-B857-7F6CD3F82DFE}"/>
              </a:ext>
            </a:extLst>
          </p:cNvPr>
          <p:cNvSpPr>
            <a:spLocks noGrp="1"/>
          </p:cNvSpPr>
          <p:nvPr>
            <p:ph idx="1"/>
          </p:nvPr>
        </p:nvSpPr>
        <p:spPr/>
        <p:txBody>
          <a:bodyPr/>
          <a:lstStyle/>
          <a:p>
            <a:pPr marL="0" indent="0" algn="ctr">
              <a:buNone/>
            </a:pPr>
            <a:r>
              <a:rPr lang="en-GB" sz="3600" i="1" dirty="0">
                <a:latin typeface="Trebuchet MS" panose="020B0603020202020204" pitchFamily="34" charset="0"/>
              </a:rPr>
              <a:t>The practices, ethics, and behaviours </a:t>
            </a:r>
          </a:p>
          <a:p>
            <a:pPr marL="0" indent="0" algn="ctr">
              <a:buNone/>
            </a:pPr>
            <a:r>
              <a:rPr lang="en-GB" sz="3600" i="1" dirty="0">
                <a:latin typeface="Trebuchet MS" panose="020B0603020202020204" pitchFamily="34" charset="0"/>
              </a:rPr>
              <a:t>that members of a particular body </a:t>
            </a:r>
          </a:p>
          <a:p>
            <a:pPr marL="0" indent="0" algn="ctr">
              <a:buNone/>
            </a:pPr>
            <a:r>
              <a:rPr lang="en-GB" sz="3600" i="1" dirty="0">
                <a:latin typeface="Trebuchet MS" panose="020B0603020202020204" pitchFamily="34" charset="0"/>
              </a:rPr>
              <a:t>must adhere to. </a:t>
            </a:r>
          </a:p>
          <a:p>
            <a:pPr marL="0" indent="0" algn="ctr">
              <a:buNone/>
            </a:pPr>
            <a:endParaRPr lang="en-GB" dirty="0">
              <a:latin typeface="Trebuchet MS" panose="020B0603020202020204" pitchFamily="34" charset="0"/>
            </a:endParaRPr>
          </a:p>
          <a:p>
            <a:pPr marL="0" indent="0" algn="ctr">
              <a:buNone/>
            </a:pPr>
            <a:r>
              <a:rPr lang="en-GB" dirty="0">
                <a:latin typeface="Trebuchet MS" panose="020B0603020202020204" pitchFamily="34" charset="0"/>
              </a:rPr>
              <a:t>(Usually a code of conduct agreed to by a governing body that represents the interests of the group)</a:t>
            </a:r>
          </a:p>
        </p:txBody>
      </p:sp>
      <p:sp>
        <p:nvSpPr>
          <p:cNvPr id="4" name="Footer Placeholder 3">
            <a:extLst>
              <a:ext uri="{FF2B5EF4-FFF2-40B4-BE49-F238E27FC236}">
                <a16:creationId xmlns:a16="http://schemas.microsoft.com/office/drawing/2014/main" id="{A1C49D44-C26B-457B-817B-E71C1B26B3FA}"/>
              </a:ext>
            </a:extLst>
          </p:cNvPr>
          <p:cNvSpPr>
            <a:spLocks noGrp="1"/>
          </p:cNvSpPr>
          <p:nvPr>
            <p:ph type="ftr" sz="quarter" idx="11"/>
          </p:nvPr>
        </p:nvSpPr>
        <p:spPr/>
        <p:txBody>
          <a:bodyPr/>
          <a:lstStyle/>
          <a:p>
            <a:r>
              <a:rPr lang="en-GB"/>
              <a:t>Dr. M. Jordan 2020</a:t>
            </a:r>
            <a:endParaRPr lang="en-GB" dirty="0"/>
          </a:p>
        </p:txBody>
      </p:sp>
      <p:sp>
        <p:nvSpPr>
          <p:cNvPr id="5" name="Slide Number Placeholder 4">
            <a:extLst>
              <a:ext uri="{FF2B5EF4-FFF2-40B4-BE49-F238E27FC236}">
                <a16:creationId xmlns:a16="http://schemas.microsoft.com/office/drawing/2014/main" id="{18B8BECD-2B49-49E1-A2FA-DCE01935C7D6}"/>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3045863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AB370BCB-B594-4A8E-8DAB-1626004B7592}"/>
              </a:ext>
            </a:extLst>
          </p:cNvPr>
          <p:cNvSpPr>
            <a:spLocks noGrp="1"/>
          </p:cNvSpPr>
          <p:nvPr>
            <p:ph type="title"/>
          </p:nvPr>
        </p:nvSpPr>
        <p:spPr>
          <a:xfrm>
            <a:off x="609600" y="274638"/>
            <a:ext cx="10972800" cy="773112"/>
          </a:xfrm>
        </p:spPr>
        <p:txBody>
          <a:bodyPr>
            <a:normAutofit/>
          </a:bodyPr>
          <a:lstStyle/>
          <a:p>
            <a:r>
              <a:rPr lang="en-US" sz="3200" dirty="0"/>
              <a:t>Professional Standards - Comparison chart</a:t>
            </a:r>
          </a:p>
        </p:txBody>
      </p:sp>
      <p:pic>
        <p:nvPicPr>
          <p:cNvPr id="6" name="Content Placeholder 5">
            <a:extLst>
              <a:ext uri="{FF2B5EF4-FFF2-40B4-BE49-F238E27FC236}">
                <a16:creationId xmlns:a16="http://schemas.microsoft.com/office/drawing/2014/main" id="{5A482851-2C9B-4269-B827-4904D12D0870}"/>
              </a:ext>
            </a:extLst>
          </p:cNvPr>
          <p:cNvPicPr>
            <a:picLocks noGrp="1" noChangeAspect="1"/>
          </p:cNvPicPr>
          <p:nvPr>
            <p:ph idx="1"/>
          </p:nvPr>
        </p:nvPicPr>
        <p:blipFill>
          <a:blip r:embed="rId3"/>
          <a:stretch>
            <a:fillRect/>
          </a:stretch>
        </p:blipFill>
        <p:spPr>
          <a:xfrm>
            <a:off x="1986495" y="1047750"/>
            <a:ext cx="8471772" cy="4469483"/>
          </a:xfrm>
          <a:prstGeom prst="rect">
            <a:avLst/>
          </a:prstGeom>
          <a:noFill/>
        </p:spPr>
      </p:pic>
      <p:sp>
        <p:nvSpPr>
          <p:cNvPr id="4" name="Footer Placeholder 3">
            <a:extLst>
              <a:ext uri="{FF2B5EF4-FFF2-40B4-BE49-F238E27FC236}">
                <a16:creationId xmlns:a16="http://schemas.microsoft.com/office/drawing/2014/main" id="{D83DEF5F-D11D-4440-93E4-0CA1E4CE34E0}"/>
              </a:ext>
            </a:extLst>
          </p:cNvPr>
          <p:cNvSpPr>
            <a:spLocks noGrp="1"/>
          </p:cNvSpPr>
          <p:nvPr>
            <p:ph type="ftr" sz="quarter" idx="11"/>
          </p:nvPr>
        </p:nvSpPr>
        <p:spPr>
          <a:xfrm>
            <a:off x="4175787" y="6461781"/>
            <a:ext cx="3860800" cy="365125"/>
          </a:xfrm>
        </p:spPr>
        <p:txBody>
          <a:bodyP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GB" sz="1800" b="0" i="0" u="none" strike="noStrike" kern="1200" cap="none" spc="0" normalizeH="0" baseline="0" noProof="0">
                <a:ln>
                  <a:noFill/>
                </a:ln>
                <a:solidFill>
                  <a:prstClr val="black"/>
                </a:solidFill>
                <a:effectLst/>
                <a:uLnTx/>
                <a:uFillTx/>
                <a:latin typeface="Myriad Pro"/>
                <a:ea typeface="+mn-ea"/>
                <a:cs typeface="+mn-cs"/>
              </a:rPr>
              <a:t>Dr. M. Jordan 2020</a:t>
            </a:r>
          </a:p>
        </p:txBody>
      </p:sp>
      <p:sp>
        <p:nvSpPr>
          <p:cNvPr id="5" name="Slide Number Placeholder 4">
            <a:extLst>
              <a:ext uri="{FF2B5EF4-FFF2-40B4-BE49-F238E27FC236}">
                <a16:creationId xmlns:a16="http://schemas.microsoft.com/office/drawing/2014/main" id="{46390820-1190-4FE3-9326-08896C890EE4}"/>
              </a:ext>
            </a:extLst>
          </p:cNvPr>
          <p:cNvSpPr>
            <a:spLocks noGrp="1"/>
          </p:cNvSpPr>
          <p:nvPr>
            <p:ph type="sldNum" sz="quarter" idx="12"/>
          </p:nvPr>
        </p:nvSpPr>
        <p:spPr>
          <a:xfrm>
            <a:off x="10608501" y="6380973"/>
            <a:ext cx="973899" cy="340503"/>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950578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19CD630-7733-47D5-AD86-0D83BA25BAFB}"/>
              </a:ext>
            </a:extLst>
          </p:cNvPr>
          <p:cNvSpPr>
            <a:spLocks noGrp="1"/>
          </p:cNvSpPr>
          <p:nvPr>
            <p:ph type="title"/>
          </p:nvPr>
        </p:nvSpPr>
        <p:spPr/>
        <p:txBody>
          <a:bodyPr/>
          <a:lstStyle/>
          <a:p>
            <a:r>
              <a:rPr lang="en-GB" dirty="0"/>
              <a:t>Professional codes of conduct sources</a:t>
            </a:r>
          </a:p>
        </p:txBody>
      </p:sp>
      <p:sp>
        <p:nvSpPr>
          <p:cNvPr id="12" name="Content Placeholder 11">
            <a:extLst>
              <a:ext uri="{FF2B5EF4-FFF2-40B4-BE49-F238E27FC236}">
                <a16:creationId xmlns:a16="http://schemas.microsoft.com/office/drawing/2014/main" id="{97A8CF2F-97DC-47FA-B274-D96271A2D766}"/>
              </a:ext>
            </a:extLst>
          </p:cNvPr>
          <p:cNvSpPr>
            <a:spLocks noGrp="1"/>
          </p:cNvSpPr>
          <p:nvPr>
            <p:ph idx="1"/>
          </p:nvPr>
        </p:nvSpPr>
        <p:spPr/>
        <p:txBody>
          <a:bodyPr>
            <a:normAutofit fontScale="77500" lnSpcReduction="20000"/>
          </a:bodyPr>
          <a:lstStyle/>
          <a:p>
            <a:r>
              <a:rPr lang="en-GB" dirty="0">
                <a:hlinkClick r:id="rId3"/>
              </a:rPr>
              <a:t>https://www.college.police.uk/What-we-do/Ethics/Documents/Code_of_Ethics.pdf</a:t>
            </a:r>
          </a:p>
          <a:p>
            <a:r>
              <a:rPr lang="en-GB" dirty="0">
                <a:hlinkClick r:id="rId3"/>
              </a:rPr>
              <a:t>https://www.bma.org.uk/media/1524/bma-code-of-conduct-may-2018.pdf</a:t>
            </a:r>
            <a:endParaRPr lang="en-GB" dirty="0"/>
          </a:p>
          <a:p>
            <a:r>
              <a:rPr lang="en-GB" dirty="0">
                <a:hlinkClick r:id="rId4"/>
              </a:rPr>
              <a:t>https://www.lawsociety.org.uk/support-services/advice/articles/sra-standards-and-regulations/</a:t>
            </a:r>
            <a:endParaRPr lang="en-GB" dirty="0"/>
          </a:p>
          <a:p>
            <a:r>
              <a:rPr lang="en-GB" dirty="0">
                <a:hlinkClick r:id="rId5"/>
              </a:rPr>
              <a:t>https://www.charteredbanker.com/uploads/assets/uploaded/5e917c8b-7bc6-45ed-a43287ee7466612b.pdf</a:t>
            </a:r>
            <a:endParaRPr lang="en-GB" dirty="0"/>
          </a:p>
          <a:p>
            <a:r>
              <a:rPr lang="en-GB" dirty="0">
                <a:hlinkClick r:id="rId6"/>
              </a:rPr>
              <a:t>https://www.engc.org.uk/standards-guidance/guidance/statement-of-ethical-principles/</a:t>
            </a:r>
            <a:endParaRPr lang="en-GB" dirty="0"/>
          </a:p>
          <a:p>
            <a:r>
              <a:rPr lang="en-GB" dirty="0">
                <a:hlinkClick r:id="rId7"/>
              </a:rPr>
              <a:t>https://www.basw.co.uk/about-basw/code-ethics</a:t>
            </a:r>
            <a:endParaRPr lang="en-GB" dirty="0"/>
          </a:p>
          <a:p>
            <a:endParaRPr lang="en-GB" dirty="0"/>
          </a:p>
          <a:p>
            <a:endParaRPr lang="en-GB" dirty="0"/>
          </a:p>
          <a:p>
            <a:endParaRPr lang="en-GB" dirty="0"/>
          </a:p>
        </p:txBody>
      </p:sp>
      <p:sp>
        <p:nvSpPr>
          <p:cNvPr id="7" name="Slide Number Placeholder 6">
            <a:extLst>
              <a:ext uri="{FF2B5EF4-FFF2-40B4-BE49-F238E27FC236}">
                <a16:creationId xmlns:a16="http://schemas.microsoft.com/office/drawing/2014/main" id="{2CDD8474-2B5E-4561-AD95-23F9E12941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560577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361B53B-34D6-406D-A1B6-729F572986AF}"/>
              </a:ext>
            </a:extLst>
          </p:cNvPr>
          <p:cNvSpPr>
            <a:spLocks noGrp="1"/>
          </p:cNvSpPr>
          <p:nvPr>
            <p:ph type="title"/>
          </p:nvPr>
        </p:nvSpPr>
        <p:spPr/>
        <p:txBody>
          <a:bodyPr/>
          <a:lstStyle/>
          <a:p>
            <a:pPr eaLnBrk="1" hangingPunct="1"/>
            <a:r>
              <a:rPr lang="en-GB" altLang="en-US"/>
              <a:t>Performance</a:t>
            </a:r>
          </a:p>
        </p:txBody>
      </p:sp>
      <p:sp>
        <p:nvSpPr>
          <p:cNvPr id="12291" name="Text Placeholder 6">
            <a:extLst>
              <a:ext uri="{FF2B5EF4-FFF2-40B4-BE49-F238E27FC236}">
                <a16:creationId xmlns:a16="http://schemas.microsoft.com/office/drawing/2014/main" id="{73C22D71-B109-4345-9F57-26232ADDF080}"/>
              </a:ext>
            </a:extLst>
          </p:cNvPr>
          <p:cNvSpPr>
            <a:spLocks noGrp="1"/>
          </p:cNvSpPr>
          <p:nvPr>
            <p:ph type="body" idx="1"/>
          </p:nvPr>
        </p:nvSpPr>
        <p:spPr/>
        <p:txBody>
          <a:bodyPr/>
          <a:lstStyle/>
          <a:p>
            <a:pPr algn="ctr" eaLnBrk="1" hangingPunct="1"/>
            <a:r>
              <a:rPr lang="en-GB" altLang="en-US"/>
              <a:t>Either?</a:t>
            </a:r>
          </a:p>
        </p:txBody>
      </p:sp>
      <p:sp>
        <p:nvSpPr>
          <p:cNvPr id="3" name="Content Placeholder 2">
            <a:extLst>
              <a:ext uri="{FF2B5EF4-FFF2-40B4-BE49-F238E27FC236}">
                <a16:creationId xmlns:a16="http://schemas.microsoft.com/office/drawing/2014/main" id="{7E8B545D-F57B-4F7B-9C08-8C87196664A0}"/>
              </a:ext>
            </a:extLst>
          </p:cNvPr>
          <p:cNvSpPr>
            <a:spLocks noGrp="1"/>
          </p:cNvSpPr>
          <p:nvPr>
            <p:ph sz="half" idx="2"/>
          </p:nvPr>
        </p:nvSpPr>
        <p:spPr/>
        <p:txBody>
          <a:bodyPr>
            <a:normAutofit lnSpcReduction="10000"/>
          </a:bodyPr>
          <a:lstStyle/>
          <a:p>
            <a:pPr eaLnBrk="1" hangingPunct="1"/>
            <a:r>
              <a:rPr lang="en-GB" altLang="en-US"/>
              <a:t>Arrest figures/Detection rates</a:t>
            </a:r>
          </a:p>
          <a:p>
            <a:pPr eaLnBrk="1" hangingPunct="1"/>
            <a:r>
              <a:rPr lang="en-GB" altLang="en-US"/>
              <a:t>Crime recording</a:t>
            </a:r>
          </a:p>
          <a:p>
            <a:pPr eaLnBrk="1" hangingPunct="1"/>
            <a:r>
              <a:rPr lang="en-GB" altLang="en-US"/>
              <a:t>Volume crime?</a:t>
            </a:r>
          </a:p>
          <a:p>
            <a:pPr eaLnBrk="1" hangingPunct="1"/>
            <a:r>
              <a:rPr lang="en-GB" altLang="en-US"/>
              <a:t>‘Compstat’</a:t>
            </a:r>
          </a:p>
          <a:p>
            <a:pPr eaLnBrk="1" hangingPunct="1"/>
            <a:r>
              <a:rPr lang="en-GB" altLang="en-US"/>
              <a:t>Cardboard cut-outs</a:t>
            </a:r>
          </a:p>
          <a:p>
            <a:pPr eaLnBrk="1" hangingPunct="1"/>
            <a:r>
              <a:rPr lang="en-GB" altLang="en-US"/>
              <a:t>Police priorities/PACT</a:t>
            </a:r>
          </a:p>
          <a:p>
            <a:pPr eaLnBrk="1" hangingPunct="1"/>
            <a:r>
              <a:rPr lang="en-GB" altLang="en-US"/>
              <a:t>Capacity/capability</a:t>
            </a:r>
          </a:p>
          <a:p>
            <a:pPr eaLnBrk="1" hangingPunct="1"/>
            <a:endParaRPr lang="en-GB" altLang="en-US"/>
          </a:p>
        </p:txBody>
      </p:sp>
      <p:sp>
        <p:nvSpPr>
          <p:cNvPr id="12293" name="Text Placeholder 7">
            <a:extLst>
              <a:ext uri="{FF2B5EF4-FFF2-40B4-BE49-F238E27FC236}">
                <a16:creationId xmlns:a16="http://schemas.microsoft.com/office/drawing/2014/main" id="{F89B1486-B841-4EB9-8203-0C16AD2F9356}"/>
              </a:ext>
            </a:extLst>
          </p:cNvPr>
          <p:cNvSpPr>
            <a:spLocks noGrp="1"/>
          </p:cNvSpPr>
          <p:nvPr>
            <p:ph type="body" sz="quarter" idx="3"/>
          </p:nvPr>
        </p:nvSpPr>
        <p:spPr/>
        <p:txBody>
          <a:bodyPr/>
          <a:lstStyle/>
          <a:p>
            <a:pPr algn="ctr" eaLnBrk="1" hangingPunct="1"/>
            <a:r>
              <a:rPr lang="en-GB" altLang="en-US"/>
              <a:t>Or?</a:t>
            </a:r>
          </a:p>
        </p:txBody>
      </p:sp>
      <p:sp>
        <p:nvSpPr>
          <p:cNvPr id="4" name="Content Placeholder 3">
            <a:extLst>
              <a:ext uri="{FF2B5EF4-FFF2-40B4-BE49-F238E27FC236}">
                <a16:creationId xmlns:a16="http://schemas.microsoft.com/office/drawing/2014/main" id="{E74A31E5-6C8D-49D7-8492-16D7B03FDD62}"/>
              </a:ext>
            </a:extLst>
          </p:cNvPr>
          <p:cNvSpPr>
            <a:spLocks noGrp="1"/>
          </p:cNvSpPr>
          <p:nvPr>
            <p:ph sz="quarter" idx="4"/>
          </p:nvPr>
        </p:nvSpPr>
        <p:spPr/>
        <p:txBody>
          <a:bodyPr>
            <a:normAutofit lnSpcReduction="10000"/>
          </a:bodyPr>
          <a:lstStyle/>
          <a:p>
            <a:pPr eaLnBrk="1" hangingPunct="1"/>
            <a:r>
              <a:rPr lang="en-GB" altLang="en-US"/>
              <a:t>Safety and security</a:t>
            </a:r>
          </a:p>
          <a:p>
            <a:pPr eaLnBrk="1" hangingPunct="1"/>
            <a:r>
              <a:rPr lang="en-GB" altLang="en-US"/>
              <a:t>Signal events/crimes</a:t>
            </a:r>
          </a:p>
          <a:p>
            <a:pPr eaLnBrk="1" hangingPunct="1"/>
            <a:r>
              <a:rPr lang="en-GB" altLang="en-US"/>
              <a:t>Police visibility</a:t>
            </a:r>
          </a:p>
          <a:p>
            <a:pPr eaLnBrk="1" hangingPunct="1"/>
            <a:r>
              <a:rPr lang="en-GB" altLang="en-US"/>
              <a:t>Patrolling officers</a:t>
            </a:r>
          </a:p>
          <a:p>
            <a:pPr eaLnBrk="1" hangingPunct="1"/>
            <a:r>
              <a:rPr lang="en-GB" altLang="en-US"/>
              <a:t>Approachability</a:t>
            </a:r>
          </a:p>
          <a:p>
            <a:pPr eaLnBrk="1" hangingPunct="1"/>
            <a:r>
              <a:rPr lang="en-GB" altLang="en-US"/>
              <a:t>Relationships</a:t>
            </a:r>
          </a:p>
          <a:p>
            <a:pPr eaLnBrk="1" hangingPunct="1"/>
            <a:r>
              <a:rPr lang="en-GB" altLang="en-US"/>
              <a:t>Local priorities/PACT</a:t>
            </a:r>
          </a:p>
          <a:p>
            <a:pPr eaLnBrk="1" hangingPunct="1"/>
            <a:r>
              <a:rPr lang="en-GB" altLang="en-US"/>
              <a:t>Capacity/capability</a:t>
            </a:r>
          </a:p>
        </p:txBody>
      </p:sp>
      <p:sp>
        <p:nvSpPr>
          <p:cNvPr id="6" name="Footer Placeholder 5">
            <a:extLst>
              <a:ext uri="{FF2B5EF4-FFF2-40B4-BE49-F238E27FC236}">
                <a16:creationId xmlns:a16="http://schemas.microsoft.com/office/drawing/2014/main" id="{1B30D874-8AFB-4F82-8A61-675280DE6004}"/>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UniGlam 2013</a:t>
            </a:r>
          </a:p>
        </p:txBody>
      </p:sp>
      <p:sp>
        <p:nvSpPr>
          <p:cNvPr id="5" name="Slide Number Placeholder 4">
            <a:extLst>
              <a:ext uri="{FF2B5EF4-FFF2-40B4-BE49-F238E27FC236}">
                <a16:creationId xmlns:a16="http://schemas.microsoft.com/office/drawing/2014/main" id="{DD8782B6-1978-4EA5-AEA7-1C54E8437B9E}"/>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0BE7F56-C236-4C85-AFF8-9A42B31129B3}" type="slidenum">
              <a:rPr lang="en-GB" altLang="en-US">
                <a:solidFill>
                  <a:srgbClr val="898989"/>
                </a:solidFill>
                <a:latin typeface="Calibri" panose="020F0502020204030204" pitchFamily="34" charset="0"/>
              </a:rPr>
              <a:pPr eaLnBrk="1" hangingPunct="1"/>
              <a:t>17</a:t>
            </a:fld>
            <a:endParaRPr lang="en-GB"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23350558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97383AA-CCB2-4DFA-8460-3A5F3701E73D}"/>
              </a:ext>
            </a:extLst>
          </p:cNvPr>
          <p:cNvSpPr>
            <a:spLocks noGrp="1"/>
          </p:cNvSpPr>
          <p:nvPr>
            <p:ph type="title"/>
          </p:nvPr>
        </p:nvSpPr>
        <p:spPr/>
        <p:txBody>
          <a:bodyPr/>
          <a:lstStyle/>
          <a:p>
            <a:pPr eaLnBrk="1" hangingPunct="1"/>
            <a:r>
              <a:rPr lang="en-GB" altLang="en-US"/>
              <a:t>Effectiveness</a:t>
            </a:r>
          </a:p>
        </p:txBody>
      </p:sp>
      <p:sp>
        <p:nvSpPr>
          <p:cNvPr id="7" name="Text Placeholder 6">
            <a:extLst>
              <a:ext uri="{FF2B5EF4-FFF2-40B4-BE49-F238E27FC236}">
                <a16:creationId xmlns:a16="http://schemas.microsoft.com/office/drawing/2014/main" id="{FCB249F7-B034-481F-BA9B-BE85A9CB76B1}"/>
              </a:ext>
            </a:extLst>
          </p:cNvPr>
          <p:cNvSpPr>
            <a:spLocks noGrp="1"/>
          </p:cNvSpPr>
          <p:nvPr>
            <p:ph type="body" idx="1"/>
          </p:nvPr>
        </p:nvSpPr>
        <p:spPr/>
        <p:txBody>
          <a:bodyPr/>
          <a:lstStyle/>
          <a:p>
            <a:pPr algn="ctr" eaLnBrk="1" hangingPunct="1"/>
            <a:r>
              <a:rPr lang="en-GB" altLang="en-US"/>
              <a:t>Peel’s Model</a:t>
            </a:r>
          </a:p>
        </p:txBody>
      </p:sp>
      <p:sp>
        <p:nvSpPr>
          <p:cNvPr id="8" name="Content Placeholder 7">
            <a:extLst>
              <a:ext uri="{FF2B5EF4-FFF2-40B4-BE49-F238E27FC236}">
                <a16:creationId xmlns:a16="http://schemas.microsoft.com/office/drawing/2014/main" id="{BB2529FA-9D92-4EEC-A339-5EE4469E3478}"/>
              </a:ext>
            </a:extLst>
          </p:cNvPr>
          <p:cNvSpPr>
            <a:spLocks noGrp="1"/>
          </p:cNvSpPr>
          <p:nvPr>
            <p:ph sz="half" idx="2"/>
          </p:nvPr>
        </p:nvSpPr>
        <p:spPr/>
        <p:txBody>
          <a:bodyPr rtlCol="0">
            <a:normAutofit fontScale="92500"/>
          </a:bodyPr>
          <a:lstStyle/>
          <a:p>
            <a:pPr>
              <a:defRPr/>
            </a:pPr>
            <a:r>
              <a:rPr lang="en-GB" dirty="0"/>
              <a:t>The basic mission for which the police exist is to prevent crime and disorder</a:t>
            </a:r>
          </a:p>
          <a:p>
            <a:pPr>
              <a:defRPr/>
            </a:pPr>
            <a:r>
              <a:rPr lang="en-GB" dirty="0"/>
              <a:t>Everyone is policed</a:t>
            </a:r>
          </a:p>
          <a:p>
            <a:pPr>
              <a:defRPr/>
            </a:pPr>
            <a:r>
              <a:rPr lang="en-GB" dirty="0"/>
              <a:t>Police is the public/public is the police</a:t>
            </a:r>
          </a:p>
          <a:p>
            <a:pPr>
              <a:defRPr/>
            </a:pPr>
            <a:r>
              <a:rPr lang="en-GB" i="1" dirty="0"/>
              <a:t>“The test of police efficiency is the absence of crime and disorder, not the visible evidence of police action in dealing with it</a:t>
            </a:r>
            <a:r>
              <a:rPr lang="en-GB" b="1" dirty="0"/>
              <a:t>”</a:t>
            </a:r>
            <a:endParaRPr lang="en-GB" dirty="0"/>
          </a:p>
          <a:p>
            <a:pPr>
              <a:defRPr/>
            </a:pPr>
            <a:r>
              <a:rPr lang="en-GB" dirty="0"/>
              <a:t>Still relevant?</a:t>
            </a:r>
          </a:p>
        </p:txBody>
      </p:sp>
      <p:sp>
        <p:nvSpPr>
          <p:cNvPr id="9" name="Text Placeholder 8">
            <a:extLst>
              <a:ext uri="{FF2B5EF4-FFF2-40B4-BE49-F238E27FC236}">
                <a16:creationId xmlns:a16="http://schemas.microsoft.com/office/drawing/2014/main" id="{5CFC4A98-4444-4754-827D-E69450B0902C}"/>
              </a:ext>
            </a:extLst>
          </p:cNvPr>
          <p:cNvSpPr>
            <a:spLocks noGrp="1"/>
          </p:cNvSpPr>
          <p:nvPr>
            <p:ph type="body" sz="quarter" idx="3"/>
          </p:nvPr>
        </p:nvSpPr>
        <p:spPr/>
        <p:txBody>
          <a:bodyPr/>
          <a:lstStyle/>
          <a:p>
            <a:pPr algn="ctr" eaLnBrk="1" hangingPunct="1"/>
            <a:r>
              <a:rPr lang="en-GB" altLang="en-US"/>
              <a:t>‘New Professional Model’</a:t>
            </a:r>
          </a:p>
        </p:txBody>
      </p:sp>
      <p:sp>
        <p:nvSpPr>
          <p:cNvPr id="10" name="Content Placeholder 9">
            <a:extLst>
              <a:ext uri="{FF2B5EF4-FFF2-40B4-BE49-F238E27FC236}">
                <a16:creationId xmlns:a16="http://schemas.microsoft.com/office/drawing/2014/main" id="{EB6169FC-6602-4597-810F-0FF1039F61C1}"/>
              </a:ext>
            </a:extLst>
          </p:cNvPr>
          <p:cNvSpPr>
            <a:spLocks noGrp="1"/>
          </p:cNvSpPr>
          <p:nvPr>
            <p:ph sz="quarter" idx="4"/>
          </p:nvPr>
        </p:nvSpPr>
        <p:spPr/>
        <p:txBody>
          <a:bodyPr>
            <a:normAutofit fontScale="92500"/>
          </a:bodyPr>
          <a:lstStyle/>
          <a:p>
            <a:pPr eaLnBrk="1" hangingPunct="1"/>
            <a:r>
              <a:rPr lang="en-GB" altLang="en-US"/>
              <a:t>‘Harms’/concentrated ‘bads’ </a:t>
            </a:r>
            <a:r>
              <a:rPr lang="en-GB" altLang="en-US" sz="1600"/>
              <a:t>(Neyroud 2010)</a:t>
            </a:r>
          </a:p>
          <a:p>
            <a:pPr eaLnBrk="1" hangingPunct="1"/>
            <a:r>
              <a:rPr lang="en-GB" altLang="en-US"/>
              <a:t>‘Harms’ not concentrated evenly</a:t>
            </a:r>
          </a:p>
          <a:p>
            <a:pPr eaLnBrk="1" hangingPunct="1"/>
            <a:r>
              <a:rPr lang="en-GB" altLang="en-US"/>
              <a:t>Inequitable provision</a:t>
            </a:r>
          </a:p>
          <a:p>
            <a:pPr eaLnBrk="1" hangingPunct="1"/>
            <a:r>
              <a:rPr lang="en-GB" altLang="en-US"/>
              <a:t>Test?</a:t>
            </a:r>
          </a:p>
          <a:p>
            <a:pPr eaLnBrk="1" hangingPunct="1"/>
            <a:r>
              <a:rPr lang="en-GB" altLang="en-US" i="1"/>
              <a:t>“No longer life on Mars; it’s life on a completely different planet”</a:t>
            </a:r>
            <a:r>
              <a:rPr lang="en-GB" altLang="en-US"/>
              <a:t> </a:t>
            </a:r>
            <a:r>
              <a:rPr lang="en-GB" altLang="en-US" sz="1600"/>
              <a:t>(Neyroud 2010)</a:t>
            </a:r>
            <a:endParaRPr lang="en-GB" altLang="en-US" sz="1600" i="1"/>
          </a:p>
        </p:txBody>
      </p:sp>
      <p:sp>
        <p:nvSpPr>
          <p:cNvPr id="6" name="Footer Placeholder 5">
            <a:extLst>
              <a:ext uri="{FF2B5EF4-FFF2-40B4-BE49-F238E27FC236}">
                <a16:creationId xmlns:a16="http://schemas.microsoft.com/office/drawing/2014/main" id="{860B490E-170A-4687-AD15-F3601B8EFB32}"/>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UniGlam 2013</a:t>
            </a:r>
          </a:p>
        </p:txBody>
      </p:sp>
      <p:sp>
        <p:nvSpPr>
          <p:cNvPr id="5" name="Slide Number Placeholder 4">
            <a:extLst>
              <a:ext uri="{FF2B5EF4-FFF2-40B4-BE49-F238E27FC236}">
                <a16:creationId xmlns:a16="http://schemas.microsoft.com/office/drawing/2014/main" id="{CFCDE1A7-9BA2-48C5-A151-00C9140E65C0}"/>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A441C0F-1EE5-4715-B6FC-7C89CCB1E21A}" type="slidenum">
              <a:rPr lang="en-GB" altLang="en-US">
                <a:solidFill>
                  <a:srgbClr val="898989"/>
                </a:solidFill>
                <a:latin typeface="Calibri" panose="020F0502020204030204" pitchFamily="34" charset="0"/>
              </a:rPr>
              <a:pPr eaLnBrk="1" hangingPunct="1"/>
              <a:t>18</a:t>
            </a:fld>
            <a:endParaRPr lang="en-GB"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38149782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0">
                                            <p:txEl>
                                              <p:pRg st="1" end="1"/>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xEl>
                                              <p:pRg st="3" end="3"/>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build="p"/>
      <p:bldP spid="9" grpId="0" build="p"/>
      <p:bldP spid="10"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12676B84-7758-4B84-A6DB-4EFF800A9175}"/>
              </a:ext>
            </a:extLst>
          </p:cNvPr>
          <p:cNvSpPr>
            <a:spLocks noGrp="1"/>
          </p:cNvSpPr>
          <p:nvPr>
            <p:ph type="title"/>
          </p:nvPr>
        </p:nvSpPr>
        <p:spPr/>
        <p:txBody>
          <a:bodyPr/>
          <a:lstStyle/>
          <a:p>
            <a:pPr eaLnBrk="1" hangingPunct="1"/>
            <a:r>
              <a:rPr lang="en-GB" altLang="en-US"/>
              <a:t>Ethics</a:t>
            </a:r>
          </a:p>
        </p:txBody>
      </p:sp>
      <p:sp>
        <p:nvSpPr>
          <p:cNvPr id="14339" name="Text Placeholder 10">
            <a:extLst>
              <a:ext uri="{FF2B5EF4-FFF2-40B4-BE49-F238E27FC236}">
                <a16:creationId xmlns:a16="http://schemas.microsoft.com/office/drawing/2014/main" id="{10DC74FD-6D32-46ED-8E5B-A606B1014934}"/>
              </a:ext>
            </a:extLst>
          </p:cNvPr>
          <p:cNvSpPr>
            <a:spLocks noGrp="1"/>
          </p:cNvSpPr>
          <p:nvPr>
            <p:ph type="body" idx="1"/>
          </p:nvPr>
        </p:nvSpPr>
        <p:spPr/>
        <p:txBody>
          <a:bodyPr/>
          <a:lstStyle/>
          <a:p>
            <a:pPr algn="ctr" eaLnBrk="1" hangingPunct="1"/>
            <a:r>
              <a:rPr lang="en-GB" altLang="en-US"/>
              <a:t>Ethics</a:t>
            </a:r>
          </a:p>
        </p:txBody>
      </p:sp>
      <p:sp>
        <p:nvSpPr>
          <p:cNvPr id="14340" name="Content Placeholder 8">
            <a:extLst>
              <a:ext uri="{FF2B5EF4-FFF2-40B4-BE49-F238E27FC236}">
                <a16:creationId xmlns:a16="http://schemas.microsoft.com/office/drawing/2014/main" id="{F6D94299-FE0D-4A22-B958-79D73A47F355}"/>
              </a:ext>
            </a:extLst>
          </p:cNvPr>
          <p:cNvSpPr>
            <a:spLocks noGrp="1"/>
          </p:cNvSpPr>
          <p:nvPr>
            <p:ph sz="half" idx="2"/>
          </p:nvPr>
        </p:nvSpPr>
        <p:spPr/>
        <p:txBody>
          <a:bodyPr/>
          <a:lstStyle/>
          <a:p>
            <a:pPr eaLnBrk="1" hangingPunct="1"/>
            <a:r>
              <a:rPr lang="en-GB" altLang="en-US" sz="3200" dirty="0"/>
              <a:t>Moral principles that govern a person’s behaviour or the conducting of an activity</a:t>
            </a:r>
          </a:p>
          <a:p>
            <a:pPr eaLnBrk="1" hangingPunct="1">
              <a:buFont typeface="Arial" panose="020B0604020202020204" pitchFamily="34" charset="0"/>
              <a:buNone/>
            </a:pPr>
            <a:r>
              <a:rPr lang="en-GB" altLang="en-US" sz="1600" dirty="0"/>
              <a:t>                Oxford online dictionary</a:t>
            </a:r>
          </a:p>
        </p:txBody>
      </p:sp>
      <p:sp>
        <p:nvSpPr>
          <p:cNvPr id="14341" name="Text Placeholder 11">
            <a:extLst>
              <a:ext uri="{FF2B5EF4-FFF2-40B4-BE49-F238E27FC236}">
                <a16:creationId xmlns:a16="http://schemas.microsoft.com/office/drawing/2014/main" id="{3993BFA8-BECE-4BFC-B753-9F9CB6C0D996}"/>
              </a:ext>
            </a:extLst>
          </p:cNvPr>
          <p:cNvSpPr>
            <a:spLocks noGrp="1"/>
          </p:cNvSpPr>
          <p:nvPr>
            <p:ph type="body" sz="quarter" idx="3"/>
          </p:nvPr>
        </p:nvSpPr>
        <p:spPr/>
        <p:txBody>
          <a:bodyPr/>
          <a:lstStyle/>
          <a:p>
            <a:pPr algn="ctr" eaLnBrk="1" hangingPunct="1"/>
            <a:r>
              <a:rPr lang="en-GB" altLang="en-US"/>
              <a:t>Ethical Policing</a:t>
            </a:r>
          </a:p>
        </p:txBody>
      </p:sp>
      <p:sp>
        <p:nvSpPr>
          <p:cNvPr id="14342" name="Content Placeholder 9">
            <a:extLst>
              <a:ext uri="{FF2B5EF4-FFF2-40B4-BE49-F238E27FC236}">
                <a16:creationId xmlns:a16="http://schemas.microsoft.com/office/drawing/2014/main" id="{21BD4247-2D72-458D-8AAF-5162BA3F9835}"/>
              </a:ext>
            </a:extLst>
          </p:cNvPr>
          <p:cNvSpPr>
            <a:spLocks noGrp="1"/>
          </p:cNvSpPr>
          <p:nvPr>
            <p:ph sz="quarter" idx="4"/>
          </p:nvPr>
        </p:nvSpPr>
        <p:spPr/>
        <p:txBody>
          <a:bodyPr/>
          <a:lstStyle/>
          <a:p>
            <a:pPr eaLnBrk="1" hangingPunct="1"/>
            <a:r>
              <a:rPr lang="en-GB" altLang="en-US" sz="2800" dirty="0"/>
              <a:t>Acting:</a:t>
            </a:r>
          </a:p>
          <a:p>
            <a:pPr lvl="1" eaLnBrk="1" hangingPunct="1"/>
            <a:r>
              <a:rPr lang="en-GB" altLang="en-US" sz="2800" dirty="0"/>
              <a:t>fairly,</a:t>
            </a:r>
          </a:p>
          <a:p>
            <a:pPr lvl="1" eaLnBrk="1" hangingPunct="1"/>
            <a:r>
              <a:rPr lang="en-GB" altLang="en-US" sz="2800" dirty="0"/>
              <a:t>professionally</a:t>
            </a:r>
          </a:p>
          <a:p>
            <a:pPr lvl="1" eaLnBrk="1" hangingPunct="1">
              <a:buFont typeface="Arial" panose="020B0604020202020204" pitchFamily="34" charset="0"/>
              <a:buNone/>
            </a:pPr>
            <a:r>
              <a:rPr lang="en-GB" altLang="en-US" sz="2800" dirty="0"/>
              <a:t>    and with</a:t>
            </a:r>
          </a:p>
          <a:p>
            <a:pPr lvl="1" eaLnBrk="1" hangingPunct="1"/>
            <a:r>
              <a:rPr lang="en-GB" altLang="en-US" sz="2800" dirty="0"/>
              <a:t>honesty and</a:t>
            </a:r>
          </a:p>
          <a:p>
            <a:pPr lvl="1" eaLnBrk="1" hangingPunct="1"/>
            <a:r>
              <a:rPr lang="en-GB" altLang="en-US" sz="2800" dirty="0"/>
              <a:t>Integrity</a:t>
            </a:r>
          </a:p>
        </p:txBody>
      </p:sp>
      <p:sp>
        <p:nvSpPr>
          <p:cNvPr id="7" name="Footer Placeholder 6">
            <a:extLst>
              <a:ext uri="{FF2B5EF4-FFF2-40B4-BE49-F238E27FC236}">
                <a16:creationId xmlns:a16="http://schemas.microsoft.com/office/drawing/2014/main" id="{75A4E558-786F-4998-9E08-BD2BF8800CD6}"/>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UniGlam 2013</a:t>
            </a:r>
          </a:p>
        </p:txBody>
      </p:sp>
      <p:sp>
        <p:nvSpPr>
          <p:cNvPr id="8" name="Slide Number Placeholder 7">
            <a:extLst>
              <a:ext uri="{FF2B5EF4-FFF2-40B4-BE49-F238E27FC236}">
                <a16:creationId xmlns:a16="http://schemas.microsoft.com/office/drawing/2014/main" id="{542D3409-1577-4987-B613-1B4049A8167B}"/>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9C9EC76-C119-41EB-9D21-F40798CB2577}" type="slidenum">
              <a:rPr lang="en-GB" altLang="en-US">
                <a:solidFill>
                  <a:srgbClr val="898989"/>
                </a:solidFill>
                <a:latin typeface="Calibri" panose="020F0502020204030204" pitchFamily="34" charset="0"/>
              </a:rPr>
              <a:pPr eaLnBrk="1" hangingPunct="1"/>
              <a:t>19</a:t>
            </a:fld>
            <a:endParaRPr lang="en-GB" altLang="en-US">
              <a:solidFill>
                <a:srgbClr val="898989"/>
              </a:solidFill>
              <a:latin typeface="Calibri" panose="020F050202020403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5C57789-8026-43EF-84CE-B69CACF99D48}"/>
              </a:ext>
            </a:extLst>
          </p:cNvPr>
          <p:cNvSpPr>
            <a:spLocks noGrp="1"/>
          </p:cNvSpPr>
          <p:nvPr>
            <p:ph type="title"/>
          </p:nvPr>
        </p:nvSpPr>
        <p:spPr/>
        <p:txBody>
          <a:bodyPr/>
          <a:lstStyle/>
          <a:p>
            <a:r>
              <a:rPr lang="en-GB" dirty="0"/>
              <a:t>Policing Ethics Panel London</a:t>
            </a:r>
          </a:p>
        </p:txBody>
      </p:sp>
      <p:sp>
        <p:nvSpPr>
          <p:cNvPr id="9" name="Content Placeholder 8">
            <a:extLst>
              <a:ext uri="{FF2B5EF4-FFF2-40B4-BE49-F238E27FC236}">
                <a16:creationId xmlns:a16="http://schemas.microsoft.com/office/drawing/2014/main" id="{B7D6F15B-1047-40B5-8219-FEF8E9F7C1D4}"/>
              </a:ext>
            </a:extLst>
          </p:cNvPr>
          <p:cNvSpPr>
            <a:spLocks noGrp="1"/>
          </p:cNvSpPr>
          <p:nvPr>
            <p:ph sz="half" idx="1"/>
          </p:nvPr>
        </p:nvSpPr>
        <p:spPr/>
        <p:txBody>
          <a:bodyPr/>
          <a:lstStyle/>
          <a:p>
            <a:r>
              <a:rPr lang="en-GB" dirty="0">
                <a:hlinkClick r:id="rId3"/>
              </a:rPr>
              <a:t>http://www.policingethicspanel.london/</a:t>
            </a:r>
            <a:endParaRPr lang="en-GB" dirty="0"/>
          </a:p>
          <a:p>
            <a:endParaRPr lang="en-GB" dirty="0"/>
          </a:p>
        </p:txBody>
      </p:sp>
      <p:sp>
        <p:nvSpPr>
          <p:cNvPr id="10" name="Content Placeholder 9">
            <a:extLst>
              <a:ext uri="{FF2B5EF4-FFF2-40B4-BE49-F238E27FC236}">
                <a16:creationId xmlns:a16="http://schemas.microsoft.com/office/drawing/2014/main" id="{72547256-8F07-41ED-A7E3-B018B802B86E}"/>
              </a:ext>
            </a:extLst>
          </p:cNvPr>
          <p:cNvSpPr>
            <a:spLocks noGrp="1"/>
          </p:cNvSpPr>
          <p:nvPr>
            <p:ph sz="half" idx="2"/>
          </p:nvPr>
        </p:nvSpPr>
        <p:spPr/>
        <p:txBody>
          <a:bodyPr/>
          <a:lstStyle/>
          <a:p>
            <a:r>
              <a:rPr lang="en-GB" dirty="0">
                <a:hlinkClick r:id="rId4"/>
              </a:rPr>
              <a:t>http://www.policingethicspanel.london/uploads/4/4/0/7/44076193/lpep_-_ethical_challenges_of_policing_in_london_october_2015.pdf</a:t>
            </a:r>
            <a:endParaRPr lang="en-GB" dirty="0"/>
          </a:p>
          <a:p>
            <a:pPr marL="0" indent="0">
              <a:buNone/>
            </a:pPr>
            <a:endParaRPr lang="en-GB" dirty="0"/>
          </a:p>
        </p:txBody>
      </p:sp>
      <p:sp>
        <p:nvSpPr>
          <p:cNvPr id="7" name="Slide Number Placeholder 6">
            <a:extLst>
              <a:ext uri="{FF2B5EF4-FFF2-40B4-BE49-F238E27FC236}">
                <a16:creationId xmlns:a16="http://schemas.microsoft.com/office/drawing/2014/main" id="{4DD2E94F-7627-4B65-8D32-AC0B332D372B}"/>
              </a:ext>
            </a:extLst>
          </p:cNvPr>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39559635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33D7A5E-955A-4047-8919-26F7C3FCA8A5}"/>
              </a:ext>
            </a:extLst>
          </p:cNvPr>
          <p:cNvSpPr>
            <a:spLocks noGrp="1"/>
          </p:cNvSpPr>
          <p:nvPr>
            <p:ph type="title"/>
          </p:nvPr>
        </p:nvSpPr>
        <p:spPr/>
        <p:txBody>
          <a:bodyPr/>
          <a:lstStyle/>
          <a:p>
            <a:r>
              <a:rPr lang="en-GB" dirty="0"/>
              <a:t>‘Integrity’</a:t>
            </a:r>
          </a:p>
        </p:txBody>
      </p:sp>
      <p:sp>
        <p:nvSpPr>
          <p:cNvPr id="9" name="Content Placeholder 8">
            <a:extLst>
              <a:ext uri="{FF2B5EF4-FFF2-40B4-BE49-F238E27FC236}">
                <a16:creationId xmlns:a16="http://schemas.microsoft.com/office/drawing/2014/main" id="{7A40D75E-B2EE-432A-85A9-6CEB03A25A30}"/>
              </a:ext>
            </a:extLst>
          </p:cNvPr>
          <p:cNvSpPr>
            <a:spLocks noGrp="1"/>
          </p:cNvSpPr>
          <p:nvPr>
            <p:ph idx="1"/>
          </p:nvPr>
        </p:nvSpPr>
        <p:spPr/>
        <p:txBody>
          <a:bodyPr>
            <a:normAutofit lnSpcReduction="10000"/>
          </a:bodyPr>
          <a:lstStyle/>
          <a:p>
            <a:pPr marL="0" indent="0" algn="ctr">
              <a:buNone/>
            </a:pPr>
            <a:endParaRPr lang="en-GB" dirty="0">
              <a:latin typeface="Trebuchet MS" panose="020B0603020202020204" pitchFamily="34" charset="0"/>
            </a:endParaRPr>
          </a:p>
          <a:p>
            <a:pPr marL="0" indent="0" algn="ctr">
              <a:buNone/>
            </a:pPr>
            <a:r>
              <a:rPr lang="en-GB" i="1" dirty="0">
                <a:latin typeface="Trebuchet MS" panose="020B0603020202020204" pitchFamily="34" charset="0"/>
              </a:rPr>
              <a:t>following your moral or ethical convictions and </a:t>
            </a:r>
          </a:p>
          <a:p>
            <a:pPr marL="0" indent="0" algn="ctr">
              <a:buNone/>
            </a:pPr>
            <a:r>
              <a:rPr lang="en-GB" i="1" dirty="0">
                <a:latin typeface="Trebuchet MS" panose="020B0603020202020204" pitchFamily="34" charset="0"/>
              </a:rPr>
              <a:t>doing the right thing in all circumstances, </a:t>
            </a:r>
          </a:p>
          <a:p>
            <a:pPr marL="0" indent="0" algn="ctr">
              <a:buNone/>
            </a:pPr>
            <a:r>
              <a:rPr lang="en-GB" i="1" dirty="0">
                <a:latin typeface="Trebuchet MS" panose="020B0603020202020204" pitchFamily="34" charset="0"/>
              </a:rPr>
              <a:t>even if no one is watching you. </a:t>
            </a:r>
          </a:p>
          <a:p>
            <a:pPr marL="0" indent="0" algn="ctr">
              <a:buNone/>
            </a:pPr>
            <a:r>
              <a:rPr lang="en-GB" i="1" dirty="0">
                <a:latin typeface="Trebuchet MS" panose="020B0603020202020204" pitchFamily="34" charset="0"/>
              </a:rPr>
              <a:t>Having integrity </a:t>
            </a:r>
          </a:p>
          <a:p>
            <a:pPr marL="0" indent="0" algn="ctr">
              <a:buNone/>
            </a:pPr>
            <a:r>
              <a:rPr lang="en-GB" i="1" dirty="0">
                <a:latin typeface="Trebuchet MS" panose="020B0603020202020204" pitchFamily="34" charset="0"/>
              </a:rPr>
              <a:t>means you are true to yourself and </a:t>
            </a:r>
          </a:p>
          <a:p>
            <a:pPr marL="0" indent="0" algn="ctr">
              <a:buNone/>
            </a:pPr>
            <a:r>
              <a:rPr lang="en-GB" i="1" dirty="0">
                <a:latin typeface="Trebuchet MS" panose="020B0603020202020204" pitchFamily="34" charset="0"/>
              </a:rPr>
              <a:t>would do nothing that demeans or dishonours you.</a:t>
            </a:r>
          </a:p>
        </p:txBody>
      </p:sp>
      <p:sp>
        <p:nvSpPr>
          <p:cNvPr id="7" name="Slide Number Placeholder 6">
            <a:extLst>
              <a:ext uri="{FF2B5EF4-FFF2-40B4-BE49-F238E27FC236}">
                <a16:creationId xmlns:a16="http://schemas.microsoft.com/office/drawing/2014/main" id="{0477F177-2E39-4DC4-ABC9-C9DAD3E10416}"/>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3836454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475C5A4-0329-4923-8F7A-4A5C1FD19BBB}"/>
              </a:ext>
            </a:extLst>
          </p:cNvPr>
          <p:cNvSpPr>
            <a:spLocks noGrp="1"/>
          </p:cNvSpPr>
          <p:nvPr>
            <p:ph type="title"/>
          </p:nvPr>
        </p:nvSpPr>
        <p:spPr/>
        <p:txBody>
          <a:bodyPr/>
          <a:lstStyle/>
          <a:p>
            <a:pPr eaLnBrk="1" hangingPunct="1"/>
            <a:r>
              <a:rPr lang="en-GB" altLang="en-US" dirty="0"/>
              <a:t>Remember - it’s not all bad...</a:t>
            </a:r>
          </a:p>
        </p:txBody>
      </p:sp>
      <p:pic>
        <p:nvPicPr>
          <p:cNvPr id="11267" name="Content Placeholder 4" descr="april jones police.png">
            <a:extLst>
              <a:ext uri="{FF2B5EF4-FFF2-40B4-BE49-F238E27FC236}">
                <a16:creationId xmlns:a16="http://schemas.microsoft.com/office/drawing/2014/main" id="{1C34DB01-F1A2-4C2D-A003-ED45A308BBD2}"/>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836739" y="2349501"/>
            <a:ext cx="4200525" cy="2519363"/>
          </a:xfrm>
        </p:spPr>
      </p:pic>
      <p:sp>
        <p:nvSpPr>
          <p:cNvPr id="4" name="Content Placeholder 3">
            <a:extLst>
              <a:ext uri="{FF2B5EF4-FFF2-40B4-BE49-F238E27FC236}">
                <a16:creationId xmlns:a16="http://schemas.microsoft.com/office/drawing/2014/main" id="{E2E57230-EF1D-44CC-86BF-8E980FB1AFE6}"/>
              </a:ext>
            </a:extLst>
          </p:cNvPr>
          <p:cNvSpPr>
            <a:spLocks noGrp="1"/>
          </p:cNvSpPr>
          <p:nvPr>
            <p:ph sz="half" idx="2"/>
          </p:nvPr>
        </p:nvSpPr>
        <p:spPr/>
        <p:txBody>
          <a:bodyPr>
            <a:normAutofit lnSpcReduction="10000"/>
          </a:bodyPr>
          <a:lstStyle/>
          <a:p>
            <a:pPr eaLnBrk="1" hangingPunct="1"/>
            <a:r>
              <a:rPr lang="en-GB" altLang="en-US" dirty="0"/>
              <a:t>London 2012</a:t>
            </a:r>
          </a:p>
          <a:p>
            <a:pPr lvl="1" eaLnBrk="1" hangingPunct="1"/>
            <a:r>
              <a:rPr lang="en-GB" altLang="en-US" dirty="0"/>
              <a:t>Policing op a success</a:t>
            </a:r>
          </a:p>
          <a:p>
            <a:r>
              <a:rPr lang="en-GB" altLang="en-US" dirty="0"/>
              <a:t>NATO Summit 2014</a:t>
            </a:r>
          </a:p>
          <a:p>
            <a:r>
              <a:rPr lang="en-GB" altLang="en-US" dirty="0"/>
              <a:t>Champions League Final 2017</a:t>
            </a:r>
          </a:p>
          <a:p>
            <a:r>
              <a:rPr lang="en-GB" altLang="en-US" dirty="0"/>
              <a:t>April Jones case Machynlleth 2012</a:t>
            </a:r>
          </a:p>
          <a:p>
            <a:pPr lvl="1"/>
            <a:r>
              <a:rPr lang="en-GB" altLang="en-US" dirty="0"/>
              <a:t>DPP impressive</a:t>
            </a:r>
          </a:p>
          <a:p>
            <a:pPr lvl="1"/>
            <a:r>
              <a:rPr lang="en-GB" altLang="en-US" dirty="0"/>
              <a:t>Right people </a:t>
            </a:r>
          </a:p>
          <a:p>
            <a:pPr lvl="2"/>
            <a:r>
              <a:rPr lang="en-GB" altLang="en-US" dirty="0"/>
              <a:t>well judged comments</a:t>
            </a:r>
          </a:p>
          <a:p>
            <a:endParaRPr lang="en-GB" altLang="en-US" dirty="0"/>
          </a:p>
        </p:txBody>
      </p:sp>
      <p:sp>
        <p:nvSpPr>
          <p:cNvPr id="6" name="Slide Number Placeholder 5">
            <a:extLst>
              <a:ext uri="{FF2B5EF4-FFF2-40B4-BE49-F238E27FC236}">
                <a16:creationId xmlns:a16="http://schemas.microsoft.com/office/drawing/2014/main" id="{513FB1F3-A9C4-4F70-A3DF-33F094400A62}"/>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8DE9F4D-1740-43F2-AB63-E0D4EE414505}" type="slidenum">
              <a:rPr lang="en-GB" altLang="en-US">
                <a:solidFill>
                  <a:srgbClr val="898989"/>
                </a:solidFill>
                <a:latin typeface="Calibri" panose="020F0502020204030204" pitchFamily="34" charset="0"/>
              </a:rPr>
              <a:pPr eaLnBrk="1" hangingPunct="1"/>
              <a:t>22</a:t>
            </a:fld>
            <a:endParaRPr lang="en-GB" altLang="en-US">
              <a:solidFill>
                <a:srgbClr val="898989"/>
              </a:solidFill>
              <a:latin typeface="Calibri" panose="020F0502020204030204" pitchFamily="34" charset="0"/>
            </a:endParaRPr>
          </a:p>
        </p:txBody>
      </p:sp>
      <p:sp>
        <p:nvSpPr>
          <p:cNvPr id="7" name="Footer Placeholder 6">
            <a:extLst>
              <a:ext uri="{FF2B5EF4-FFF2-40B4-BE49-F238E27FC236}">
                <a16:creationId xmlns:a16="http://schemas.microsoft.com/office/drawing/2014/main" id="{813BC97F-6D4A-4929-A1D9-4149925CF150}"/>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UniGlam 2013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75C7F5D-AEF7-4CD6-A3B4-A387DDBB9E44}"/>
              </a:ext>
            </a:extLst>
          </p:cNvPr>
          <p:cNvSpPr>
            <a:spLocks noGrp="1"/>
          </p:cNvSpPr>
          <p:nvPr>
            <p:ph type="title"/>
          </p:nvPr>
        </p:nvSpPr>
        <p:spPr/>
        <p:txBody>
          <a:bodyPr/>
          <a:lstStyle/>
          <a:p>
            <a:pPr eaLnBrk="1" hangingPunct="1"/>
            <a:r>
              <a:rPr lang="en-GB" altLang="en-US"/>
              <a:t>Reflections</a:t>
            </a:r>
          </a:p>
        </p:txBody>
      </p:sp>
      <p:sp>
        <p:nvSpPr>
          <p:cNvPr id="9" name="Content Placeholder 8">
            <a:extLst>
              <a:ext uri="{FF2B5EF4-FFF2-40B4-BE49-F238E27FC236}">
                <a16:creationId xmlns:a16="http://schemas.microsoft.com/office/drawing/2014/main" id="{4E6C1D50-B6CD-4FD7-B378-6E7F4F79BC19}"/>
              </a:ext>
            </a:extLst>
          </p:cNvPr>
          <p:cNvSpPr>
            <a:spLocks noGrp="1"/>
          </p:cNvSpPr>
          <p:nvPr>
            <p:ph sz="half" idx="1"/>
          </p:nvPr>
        </p:nvSpPr>
        <p:spPr/>
        <p:txBody>
          <a:bodyPr rtlCol="0">
            <a:normAutofit fontScale="85000" lnSpcReduction="10000"/>
          </a:bodyPr>
          <a:lstStyle/>
          <a:p>
            <a:pPr>
              <a:defRPr/>
            </a:pPr>
            <a:r>
              <a:rPr lang="en-GB" dirty="0"/>
              <a:t>Cops make mistakes - often</a:t>
            </a:r>
          </a:p>
          <a:p>
            <a:pPr>
              <a:defRPr/>
            </a:pPr>
            <a:r>
              <a:rPr lang="en-GB" dirty="0"/>
              <a:t>Media attention – usually</a:t>
            </a:r>
          </a:p>
          <a:p>
            <a:pPr>
              <a:defRPr/>
            </a:pPr>
            <a:r>
              <a:rPr lang="en-GB" dirty="0"/>
              <a:t>Positive agency often unnoticed – not ‘news’</a:t>
            </a:r>
          </a:p>
          <a:p>
            <a:pPr>
              <a:defRPr/>
            </a:pPr>
            <a:r>
              <a:rPr lang="en-GB" dirty="0"/>
              <a:t>‘Performance &amp; ‘Effectiveness’  </a:t>
            </a:r>
          </a:p>
          <a:p>
            <a:pPr>
              <a:defRPr/>
            </a:pPr>
            <a:r>
              <a:rPr lang="en-GB" dirty="0"/>
              <a:t>Ethical policing = accountability</a:t>
            </a:r>
          </a:p>
          <a:p>
            <a:pPr>
              <a:defRPr/>
            </a:pPr>
            <a:r>
              <a:rPr lang="en-GB" dirty="0"/>
              <a:t>Policing is contentious</a:t>
            </a:r>
          </a:p>
          <a:p>
            <a:pPr>
              <a:defRPr/>
            </a:pPr>
            <a:r>
              <a:rPr lang="en-GB" dirty="0"/>
              <a:t>Not much in the World is truly ‘new’</a:t>
            </a:r>
          </a:p>
          <a:p>
            <a:pPr>
              <a:defRPr/>
            </a:pPr>
            <a:r>
              <a:rPr lang="en-GB" dirty="0"/>
              <a:t>Policing is an important social function</a:t>
            </a:r>
          </a:p>
          <a:p>
            <a:pPr>
              <a:defRPr/>
            </a:pPr>
            <a:endParaRPr lang="en-GB" dirty="0"/>
          </a:p>
          <a:p>
            <a:pPr>
              <a:defRPr/>
            </a:pPr>
            <a:endParaRPr lang="en-GB" dirty="0"/>
          </a:p>
        </p:txBody>
      </p:sp>
      <p:pic>
        <p:nvPicPr>
          <p:cNvPr id="4" name="Content Placeholder 3" descr="A person posing for the camera&#10;&#10;Description automatically generated">
            <a:extLst>
              <a:ext uri="{FF2B5EF4-FFF2-40B4-BE49-F238E27FC236}">
                <a16:creationId xmlns:a16="http://schemas.microsoft.com/office/drawing/2014/main" id="{59B04CFF-560D-4E0D-8AA9-06A8A4A95A3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953492" y="1497790"/>
            <a:ext cx="4681644" cy="3576469"/>
          </a:xfrm>
        </p:spPr>
      </p:pic>
      <p:sp>
        <p:nvSpPr>
          <p:cNvPr id="8" name="Slide Number Placeholder 7">
            <a:extLst>
              <a:ext uri="{FF2B5EF4-FFF2-40B4-BE49-F238E27FC236}">
                <a16:creationId xmlns:a16="http://schemas.microsoft.com/office/drawing/2014/main" id="{C87DE3B2-8B3E-43E2-B768-F5E634D27F1F}"/>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94523DE-DF08-40F9-BF3A-9DFFE3EDDA45}" type="slidenum">
              <a:rPr lang="en-GB" altLang="en-US">
                <a:solidFill>
                  <a:srgbClr val="898989"/>
                </a:solidFill>
                <a:latin typeface="Calibri" panose="020F0502020204030204" pitchFamily="34" charset="0"/>
              </a:rPr>
              <a:pPr eaLnBrk="1" hangingPunct="1"/>
              <a:t>23</a:t>
            </a:fld>
            <a:endParaRPr lang="en-GB" altLang="en-US">
              <a:solidFill>
                <a:srgbClr val="898989"/>
              </a:solidFill>
              <a:latin typeface="Calibri" panose="020F0502020204030204" pitchFamily="34" charset="0"/>
            </a:endParaRPr>
          </a:p>
        </p:txBody>
      </p:sp>
      <p:sp>
        <p:nvSpPr>
          <p:cNvPr id="7" name="Footer Placeholder 6">
            <a:extLst>
              <a:ext uri="{FF2B5EF4-FFF2-40B4-BE49-F238E27FC236}">
                <a16:creationId xmlns:a16="http://schemas.microsoft.com/office/drawing/2014/main" id="{DBE28B6E-8DF6-431C-A42D-CEEC42C1EFD7}"/>
              </a:ext>
            </a:extLst>
          </p:cNvPr>
          <p:cNvSpPr>
            <a:spLocks noGrp="1"/>
          </p:cNvSpPr>
          <p:nvPr>
            <p:ph type="ftr" sz="quarter" idx="4294967295"/>
          </p:nvPr>
        </p:nvSpPr>
        <p:spPr>
          <a:xfrm>
            <a:off x="8331200" y="6461125"/>
            <a:ext cx="3860800" cy="365125"/>
          </a:xfrm>
          <a:prstGeom prst="rect">
            <a:avLst/>
          </a:prstGeom>
        </p:spPr>
        <p:txBody>
          <a:bodyPr/>
          <a:lstStyle/>
          <a:p>
            <a:pPr>
              <a:defRPr/>
            </a:pPr>
            <a:r>
              <a:rPr lang="en-GB"/>
              <a:t>Dr M Jordan UniGlam 2013</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156F11E-40AC-4E09-BB3F-A39FFD428954}"/>
              </a:ext>
            </a:extLst>
          </p:cNvPr>
          <p:cNvSpPr>
            <a:spLocks noGrp="1"/>
          </p:cNvSpPr>
          <p:nvPr>
            <p:ph type="title"/>
          </p:nvPr>
        </p:nvSpPr>
        <p:spPr/>
        <p:txBody>
          <a:bodyPr/>
          <a:lstStyle/>
          <a:p>
            <a:pPr eaLnBrk="1" hangingPunct="1"/>
            <a:r>
              <a:rPr lang="en-GB" altLang="en-US"/>
              <a:t>References</a:t>
            </a:r>
          </a:p>
        </p:txBody>
      </p:sp>
      <p:sp>
        <p:nvSpPr>
          <p:cNvPr id="5" name="Content Placeholder 4">
            <a:extLst>
              <a:ext uri="{FF2B5EF4-FFF2-40B4-BE49-F238E27FC236}">
                <a16:creationId xmlns:a16="http://schemas.microsoft.com/office/drawing/2014/main" id="{C18BFA61-0528-4677-ABC0-B8C35F986FD5}"/>
              </a:ext>
            </a:extLst>
          </p:cNvPr>
          <p:cNvSpPr>
            <a:spLocks noGrp="1"/>
          </p:cNvSpPr>
          <p:nvPr>
            <p:ph idx="1"/>
          </p:nvPr>
        </p:nvSpPr>
        <p:spPr>
          <a:xfrm>
            <a:off x="609600" y="1092200"/>
            <a:ext cx="10972800" cy="4425033"/>
          </a:xfrm>
        </p:spPr>
        <p:txBody>
          <a:bodyPr rtlCol="0">
            <a:normAutofit fontScale="25000" lnSpcReduction="20000"/>
          </a:bodyPr>
          <a:lstStyle/>
          <a:p>
            <a:pPr>
              <a:defRPr/>
            </a:pPr>
            <a:r>
              <a:rPr lang="en-GB" sz="4400" dirty="0">
                <a:latin typeface="Trebuchet MS" panose="020B0603020202020204" pitchFamily="34" charset="0"/>
              </a:rPr>
              <a:t>BBC 2012 </a:t>
            </a:r>
            <a:r>
              <a:rPr lang="en-GB" sz="4400" i="1" dirty="0">
                <a:latin typeface="Trebuchet MS" panose="020B0603020202020204" pitchFamily="34" charset="0"/>
              </a:rPr>
              <a:t>‘Hillsborough: 1,444 police names passed to IPCC’ </a:t>
            </a:r>
            <a:r>
              <a:rPr lang="en-GB" sz="4400" dirty="0">
                <a:latin typeface="Trebuchet MS" panose="020B0603020202020204" pitchFamily="34" charset="0"/>
                <a:hlinkClick r:id="rId3"/>
              </a:rPr>
              <a:t>www.bbc.co.uk/news/uk-politics-20035472</a:t>
            </a:r>
            <a:endParaRPr lang="en-GB" sz="4400" dirty="0">
              <a:latin typeface="Trebuchet MS" panose="020B0603020202020204" pitchFamily="34" charset="0"/>
            </a:endParaRPr>
          </a:p>
          <a:p>
            <a:r>
              <a:rPr lang="en-GB" altLang="en-US" sz="4400" dirty="0">
                <a:solidFill>
                  <a:srgbClr val="000000"/>
                </a:solidFill>
                <a:latin typeface="Trebuchet MS" panose="020B0603020202020204" pitchFamily="34" charset="0"/>
              </a:rPr>
              <a:t>Bradford, B. ‘</a:t>
            </a:r>
            <a:r>
              <a:rPr lang="en-GB" altLang="en-US" sz="4400" i="1" dirty="0">
                <a:solidFill>
                  <a:srgbClr val="000000"/>
                </a:solidFill>
                <a:latin typeface="Trebuchet MS" panose="020B0603020202020204" pitchFamily="34" charset="0"/>
              </a:rPr>
              <a:t>Using procedural justice to encourage cooperation with the police and compliance with the law’ </a:t>
            </a:r>
            <a:r>
              <a:rPr lang="en-GB" altLang="en-US" sz="4400" dirty="0">
                <a:solidFill>
                  <a:srgbClr val="000000"/>
                </a:solidFill>
                <a:latin typeface="Trebuchet MS" panose="020B0603020202020204" pitchFamily="34" charset="0"/>
              </a:rPr>
              <a:t>Available at: www.sipr.ak.uk</a:t>
            </a:r>
            <a:endParaRPr lang="en-GB" altLang="en-US" sz="4400" dirty="0">
              <a:latin typeface="Trebuchet MS" panose="020B0603020202020204" pitchFamily="34" charset="0"/>
            </a:endParaRPr>
          </a:p>
          <a:p>
            <a:pPr>
              <a:spcBef>
                <a:spcPts val="1000"/>
              </a:spcBef>
              <a:buClr>
                <a:srgbClr val="1F3864"/>
              </a:buClr>
              <a:buSzPct val="80000"/>
            </a:pPr>
            <a:r>
              <a:rPr lang="en-GB" altLang="en-US" sz="4400" dirty="0">
                <a:latin typeface="Trebuchet MS" panose="020B0603020202020204" pitchFamily="34" charset="0"/>
              </a:rPr>
              <a:t> </a:t>
            </a:r>
            <a:r>
              <a:rPr lang="en-GB" altLang="en-US" sz="4400" dirty="0">
                <a:solidFill>
                  <a:srgbClr val="404040"/>
                </a:solidFill>
                <a:latin typeface="Trebuchet MS" panose="020B0603020202020204" pitchFamily="34" charset="0"/>
              </a:rPr>
              <a:t>Bradford, B., Jackson, J. and Hough, M., (2013) ‘Police Legitimacy in Action: Lessons from Theory and Policy’. In: </a:t>
            </a:r>
            <a:r>
              <a:rPr lang="en-GB" altLang="en-US" sz="4400" dirty="0" err="1">
                <a:solidFill>
                  <a:srgbClr val="404040"/>
                </a:solidFill>
                <a:latin typeface="Trebuchet MS" panose="020B0603020202020204" pitchFamily="34" charset="0"/>
              </a:rPr>
              <a:t>Reisig</a:t>
            </a:r>
            <a:r>
              <a:rPr lang="en-GB" altLang="en-US" sz="4400" dirty="0">
                <a:solidFill>
                  <a:srgbClr val="404040"/>
                </a:solidFill>
                <a:latin typeface="Trebuchet MS" panose="020B0603020202020204" pitchFamily="34" charset="0"/>
              </a:rPr>
              <a:t>, M. &amp; Kane, R. (eds.) The Oxford Handbook of Police and Policing. Oxford: Oxford University Press, pp. 551-573. </a:t>
            </a:r>
          </a:p>
          <a:p>
            <a:pPr>
              <a:spcBef>
                <a:spcPts val="1000"/>
              </a:spcBef>
              <a:buClr>
                <a:srgbClr val="1F3864"/>
              </a:buClr>
              <a:buSzPct val="80000"/>
            </a:pPr>
            <a:r>
              <a:rPr lang="en-GB" altLang="en-US" sz="4400" dirty="0">
                <a:solidFill>
                  <a:srgbClr val="404040"/>
                </a:solidFill>
                <a:latin typeface="Trebuchet MS" panose="020B0603020202020204" pitchFamily="34" charset="0"/>
              </a:rPr>
              <a:t>Bradford, B., Murphy, K. and Jackson, J. (2014) ‘Officers as Mirrors: Policing, Procedural Justice and the (Re)Production of Social Identity’, British Journal of Criminology, 54:(4), pp. 527-500.</a:t>
            </a:r>
          </a:p>
          <a:p>
            <a:pPr>
              <a:spcBef>
                <a:spcPts val="1000"/>
              </a:spcBef>
              <a:buClr>
                <a:srgbClr val="1F3864"/>
              </a:buClr>
              <a:buSzPct val="80000"/>
            </a:pPr>
            <a:r>
              <a:rPr lang="en-GB" altLang="en-US" sz="4400" dirty="0">
                <a:solidFill>
                  <a:srgbClr val="404040"/>
                </a:solidFill>
                <a:latin typeface="Trebuchet MS" panose="020B0603020202020204" pitchFamily="34" charset="0"/>
              </a:rPr>
              <a:t>Crown Copyright (2011), Police Reform and Social Responsibility Act, The Stationery Office (Her Majesty’s Stationery Office; London.</a:t>
            </a:r>
          </a:p>
          <a:p>
            <a:pPr>
              <a:defRPr/>
            </a:pPr>
            <a:endParaRPr lang="en-GB" sz="4400" dirty="0">
              <a:latin typeface="Trebuchet MS" panose="020B0603020202020204" pitchFamily="34" charset="0"/>
            </a:endParaRPr>
          </a:p>
          <a:p>
            <a:pPr>
              <a:defRPr/>
            </a:pPr>
            <a:r>
              <a:rPr lang="en-GB" sz="4400" dirty="0">
                <a:latin typeface="Trebuchet MS" panose="020B0603020202020204" pitchFamily="34" charset="0"/>
              </a:rPr>
              <a:t>Davies, L . &amp; Owen, P. 2012 www.guardian.co.uk/uk/blog/2012/oct/03/april-jones-missing-five-live?intcmp=239</a:t>
            </a:r>
          </a:p>
          <a:p>
            <a:pPr>
              <a:spcBef>
                <a:spcPts val="1000"/>
              </a:spcBef>
              <a:buClr>
                <a:srgbClr val="1F3864"/>
              </a:buClr>
              <a:buSzPct val="80000"/>
            </a:pPr>
            <a:r>
              <a:rPr lang="en-GB" altLang="en-US" sz="4400" dirty="0">
                <a:solidFill>
                  <a:srgbClr val="404040"/>
                </a:solidFill>
                <a:latin typeface="Trebuchet MS" panose="020B0603020202020204" pitchFamily="34" charset="0"/>
              </a:rPr>
              <a:t>Her Majesty’s Inspectorate of Constabulary (2014) Policing in Austerity: Meeting the Challenge. London: Home Office.</a:t>
            </a:r>
          </a:p>
          <a:p>
            <a:pPr>
              <a:spcBef>
                <a:spcPts val="1000"/>
              </a:spcBef>
              <a:buClr>
                <a:srgbClr val="1F3864"/>
              </a:buClr>
              <a:buSzPct val="80000"/>
            </a:pPr>
            <a:r>
              <a:rPr lang="en-GB" altLang="en-US" sz="4400" dirty="0">
                <a:solidFill>
                  <a:srgbClr val="404040"/>
                </a:solidFill>
                <a:latin typeface="Trebuchet MS" panose="020B0603020202020204" pitchFamily="34" charset="0"/>
              </a:rPr>
              <a:t>Home Office (2010) Policing in the 21st Century: Reconnecting police and the people. London: The Stationery Office Limited.</a:t>
            </a:r>
          </a:p>
          <a:p>
            <a:r>
              <a:rPr lang="en-GB" altLang="en-US" sz="4400" dirty="0">
                <a:solidFill>
                  <a:srgbClr val="404040"/>
                </a:solidFill>
                <a:latin typeface="Trebuchet MS" panose="020B0603020202020204" pitchFamily="34" charset="0"/>
              </a:rPr>
              <a:t>Home Office </a:t>
            </a:r>
            <a:r>
              <a:rPr lang="en-GB" altLang="en-US" sz="4400" b="1" i="1" dirty="0">
                <a:solidFill>
                  <a:srgbClr val="404040"/>
                </a:solidFill>
                <a:latin typeface="Trebuchet MS" panose="020B0603020202020204" pitchFamily="34" charset="0"/>
              </a:rPr>
              <a:t>2014 ‘</a:t>
            </a:r>
            <a:r>
              <a:rPr lang="en-GB" sz="4400" b="1" i="1" dirty="0">
                <a:latin typeface="Trebuchet MS" panose="020B0603020202020204" pitchFamily="34" charset="0"/>
              </a:rPr>
              <a:t>Improving police integrity: reforming the police complaints and disciplinary systems’</a:t>
            </a:r>
            <a:r>
              <a:rPr lang="en-GB" altLang="en-US" sz="4400" b="1" i="1" dirty="0">
                <a:solidFill>
                  <a:srgbClr val="404040"/>
                </a:solidFill>
                <a:latin typeface="Trebuchet MS" panose="020B0603020202020204" pitchFamily="34" charset="0"/>
              </a:rPr>
              <a:t> available at: </a:t>
            </a:r>
            <a:r>
              <a:rPr lang="en-GB" altLang="en-US" sz="4400" dirty="0">
                <a:solidFill>
                  <a:srgbClr val="404040"/>
                </a:solidFill>
                <a:latin typeface="Trebuchet MS" panose="020B0603020202020204" pitchFamily="34" charset="0"/>
              </a:rPr>
              <a:t>https://assets.publishing.service.gov.uk/government/uploads/system/uploads/attachment_data/file/385900/45363_Cm_8976_Press.pdf</a:t>
            </a:r>
          </a:p>
          <a:p>
            <a:pPr lvl="0">
              <a:defRPr/>
            </a:pPr>
            <a:r>
              <a:rPr lang="en-GB" sz="4400" dirty="0">
                <a:solidFill>
                  <a:prstClr val="black"/>
                </a:solidFill>
                <a:latin typeface="Trebuchet MS" panose="020B0603020202020204" pitchFamily="34" charset="0"/>
              </a:rPr>
              <a:t>Hoggart, S. 2011 </a:t>
            </a:r>
            <a:r>
              <a:rPr lang="en-GB" sz="4400" i="1" dirty="0">
                <a:solidFill>
                  <a:prstClr val="black"/>
                </a:solidFill>
                <a:latin typeface="Trebuchet MS" panose="020B0603020202020204" pitchFamily="34" charset="0"/>
              </a:rPr>
              <a:t>‘Andy Hayman stars at phone-hacking committee session’ </a:t>
            </a:r>
            <a:r>
              <a:rPr lang="en-GB" sz="4400" dirty="0">
                <a:solidFill>
                  <a:prstClr val="black"/>
                </a:solidFill>
                <a:latin typeface="Trebuchet MS" panose="020B0603020202020204" pitchFamily="34" charset="0"/>
              </a:rPr>
              <a:t>The Guardian </a:t>
            </a:r>
            <a:r>
              <a:rPr lang="en-GB" sz="4400" dirty="0">
                <a:solidFill>
                  <a:prstClr val="black"/>
                </a:solidFill>
                <a:latin typeface="Trebuchet MS" panose="020B0603020202020204" pitchFamily="34" charset="0"/>
                <a:hlinkClick r:id="rId4">
                  <a:extLst>
                    <a:ext uri="{A12FA001-AC4F-418D-AE19-62706E023703}">
                      <ahyp:hlinkClr xmlns:ahyp="http://schemas.microsoft.com/office/drawing/2018/hyperlinkcolor" val="tx"/>
                    </a:ext>
                  </a:extLst>
                </a:hlinkClick>
              </a:rPr>
              <a:t>www.guardian.co.uk/politics/2011/jul/12/andy-hayman-phone-hacking-committee</a:t>
            </a:r>
            <a:endParaRPr lang="en-GB" sz="4400" dirty="0">
              <a:solidFill>
                <a:prstClr val="black"/>
              </a:solidFill>
              <a:latin typeface="Trebuchet MS" panose="020B0603020202020204" pitchFamily="34" charset="0"/>
            </a:endParaRPr>
          </a:p>
          <a:p>
            <a:pPr>
              <a:spcBef>
                <a:spcPts val="1000"/>
              </a:spcBef>
              <a:buClr>
                <a:srgbClr val="1F3864"/>
              </a:buClr>
              <a:buSzPct val="80000"/>
            </a:pPr>
            <a:r>
              <a:rPr lang="en-GB" altLang="en-US" sz="4400" dirty="0">
                <a:solidFill>
                  <a:srgbClr val="404040"/>
                </a:solidFill>
                <a:latin typeface="Trebuchet MS" panose="020B0603020202020204" pitchFamily="34" charset="0"/>
              </a:rPr>
              <a:t>Hough, M. (2013) ’Procedural justice and professional policing in times of austerity’, Criminology &amp; Criminal Justice, 13(2): 181–197.</a:t>
            </a:r>
          </a:p>
          <a:p>
            <a:pPr>
              <a:defRPr/>
            </a:pPr>
            <a:endParaRPr lang="en-GB" sz="4400" dirty="0">
              <a:latin typeface="Trebuchet MS" panose="020B0603020202020204" pitchFamily="34" charset="0"/>
            </a:endParaRPr>
          </a:p>
          <a:p>
            <a:pPr>
              <a:defRPr/>
            </a:pPr>
            <a:r>
              <a:rPr lang="en-GB" sz="4400" dirty="0">
                <a:latin typeface="Trebuchet MS" panose="020B0603020202020204" pitchFamily="34" charset="0"/>
              </a:rPr>
              <a:t>ITV 2013 </a:t>
            </a:r>
            <a:r>
              <a:rPr lang="en-GB" sz="4400" i="1" dirty="0">
                <a:latin typeface="Trebuchet MS" panose="020B0603020202020204" pitchFamily="34" charset="0"/>
              </a:rPr>
              <a:t>‘Timeline: How '</a:t>
            </a:r>
            <a:r>
              <a:rPr lang="en-GB" sz="4400" i="1" dirty="0" err="1">
                <a:latin typeface="Trebuchet MS" panose="020B0603020202020204" pitchFamily="34" charset="0"/>
              </a:rPr>
              <a:t>Plebgate</a:t>
            </a:r>
            <a:r>
              <a:rPr lang="en-GB" sz="4400" i="1" dirty="0">
                <a:latin typeface="Trebuchet MS" panose="020B0603020202020204" pitchFamily="34" charset="0"/>
              </a:rPr>
              <a:t>' unfolded’  </a:t>
            </a:r>
            <a:r>
              <a:rPr lang="en-GB" sz="4400" dirty="0">
                <a:latin typeface="Trebuchet MS" panose="020B0603020202020204" pitchFamily="34" charset="0"/>
              </a:rPr>
              <a:t>www.itv.com/news/update/2012-12-17/timeline-how-plebgate-unfolded</a:t>
            </a:r>
            <a:r>
              <a:rPr lang="en-GB" sz="4400" b="1" dirty="0">
                <a:latin typeface="Trebuchet MS" panose="020B0603020202020204" pitchFamily="34" charset="0"/>
              </a:rPr>
              <a:t>/</a:t>
            </a:r>
          </a:p>
          <a:p>
            <a:pPr>
              <a:defRPr/>
            </a:pPr>
            <a:endParaRPr lang="en-GB" sz="1800" dirty="0"/>
          </a:p>
        </p:txBody>
      </p:sp>
      <p:sp>
        <p:nvSpPr>
          <p:cNvPr id="6" name="Slide Number Placeholder 5">
            <a:extLst>
              <a:ext uri="{FF2B5EF4-FFF2-40B4-BE49-F238E27FC236}">
                <a16:creationId xmlns:a16="http://schemas.microsoft.com/office/drawing/2014/main" id="{C4A62742-A015-4128-BA66-B1178EB6D094}"/>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9B2750A-84DB-4C2B-AF31-E8E0A132CFB5}" type="slidenum">
              <a:rPr lang="en-GB" altLang="en-US">
                <a:solidFill>
                  <a:srgbClr val="898989"/>
                </a:solidFill>
                <a:latin typeface="Calibri" panose="020F0502020204030204" pitchFamily="34" charset="0"/>
              </a:rPr>
              <a:pPr eaLnBrk="1" hangingPunct="1"/>
              <a:t>24</a:t>
            </a:fld>
            <a:endParaRPr lang="en-GB" altLang="en-US">
              <a:solidFill>
                <a:srgbClr val="898989"/>
              </a:solidFill>
              <a:latin typeface="Calibri" panose="020F0502020204030204" pitchFamily="34" charset="0"/>
            </a:endParaRPr>
          </a:p>
        </p:txBody>
      </p:sp>
      <p:sp>
        <p:nvSpPr>
          <p:cNvPr id="7" name="Footer Placeholder 6">
            <a:extLst>
              <a:ext uri="{FF2B5EF4-FFF2-40B4-BE49-F238E27FC236}">
                <a16:creationId xmlns:a16="http://schemas.microsoft.com/office/drawing/2014/main" id="{39B1517A-867E-4AC2-B835-2324F54D8ED3}"/>
              </a:ext>
            </a:extLst>
          </p:cNvPr>
          <p:cNvSpPr>
            <a:spLocks noGrp="1"/>
          </p:cNvSpPr>
          <p:nvPr>
            <p:ph type="ftr" sz="quarter" idx="11"/>
          </p:nvPr>
        </p:nvSpPr>
        <p:spPr/>
        <p:txBody>
          <a:bodyPr/>
          <a:lstStyle/>
          <a:p>
            <a:pPr>
              <a:defRPr/>
            </a:pPr>
            <a:r>
              <a:rPr lang="en-GB" dirty="0"/>
              <a:t>Dr M Jordan </a:t>
            </a:r>
            <a:r>
              <a:rPr lang="en-GB" dirty="0" err="1"/>
              <a:t>UniGlam</a:t>
            </a:r>
            <a:r>
              <a:rPr lang="en-GB" dirty="0"/>
              <a:t> 2013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26E80-4173-4DB1-AB1D-E20642B428BF}"/>
              </a:ext>
            </a:extLst>
          </p:cNvPr>
          <p:cNvSpPr>
            <a:spLocks noGrp="1"/>
          </p:cNvSpPr>
          <p:nvPr>
            <p:ph type="title"/>
          </p:nvPr>
        </p:nvSpPr>
        <p:spPr/>
        <p:txBody>
          <a:bodyPr/>
          <a:lstStyle/>
          <a:p>
            <a:r>
              <a:rPr lang="en-GB" dirty="0"/>
              <a:t>References 2</a:t>
            </a:r>
          </a:p>
        </p:txBody>
      </p:sp>
      <p:sp>
        <p:nvSpPr>
          <p:cNvPr id="3" name="Content Placeholder 2">
            <a:extLst>
              <a:ext uri="{FF2B5EF4-FFF2-40B4-BE49-F238E27FC236}">
                <a16:creationId xmlns:a16="http://schemas.microsoft.com/office/drawing/2014/main" id="{7FDAAA84-747A-4095-A8F2-E62E3385E7C8}"/>
              </a:ext>
            </a:extLst>
          </p:cNvPr>
          <p:cNvSpPr>
            <a:spLocks noGrp="1"/>
          </p:cNvSpPr>
          <p:nvPr>
            <p:ph idx="1"/>
          </p:nvPr>
        </p:nvSpPr>
        <p:spPr>
          <a:xfrm>
            <a:off x="609600" y="1155032"/>
            <a:ext cx="10972800" cy="4362201"/>
          </a:xfrm>
        </p:spPr>
        <p:txBody>
          <a:bodyPr>
            <a:normAutofit fontScale="25000" lnSpcReduction="20000"/>
          </a:bodyPr>
          <a:lstStyle/>
          <a:p>
            <a:endParaRPr lang="en-GB" dirty="0"/>
          </a:p>
          <a:p>
            <a:pPr>
              <a:defRPr/>
            </a:pPr>
            <a:r>
              <a:rPr lang="en-GB" sz="4800" dirty="0">
                <a:latin typeface="Trebuchet MS" panose="020B0603020202020204" pitchFamily="34" charset="0"/>
              </a:rPr>
              <a:t>Lee, A. 2010 </a:t>
            </a:r>
            <a:r>
              <a:rPr lang="en-GB" sz="4800" i="1" dirty="0">
                <a:latin typeface="Trebuchet MS" panose="020B0603020202020204" pitchFamily="34" charset="0"/>
              </a:rPr>
              <a:t>‘The importance of ethics for policing’ in </a:t>
            </a:r>
            <a:r>
              <a:rPr lang="en-GB" sz="4800" dirty="0">
                <a:latin typeface="Trebuchet MS" panose="020B0603020202020204" pitchFamily="34" charset="0"/>
              </a:rPr>
              <a:t>Workshop on Ethical Policing</a:t>
            </a:r>
          </a:p>
          <a:p>
            <a:pPr>
              <a:buNone/>
              <a:defRPr/>
            </a:pPr>
            <a:r>
              <a:rPr lang="en-GB" sz="4800" dirty="0">
                <a:latin typeface="Trebuchet MS" panose="020B0603020202020204" pitchFamily="34" charset="0"/>
              </a:rPr>
              <a:t>         available at: https://sites.google.com/site/ethpol2010/</a:t>
            </a:r>
          </a:p>
          <a:p>
            <a:pPr>
              <a:defRPr/>
            </a:pPr>
            <a:r>
              <a:rPr lang="en-GB" sz="4800" dirty="0" err="1">
                <a:latin typeface="Trebuchet MS" panose="020B0603020202020204" pitchFamily="34" charset="0"/>
              </a:rPr>
              <a:t>Neyroud</a:t>
            </a:r>
            <a:r>
              <a:rPr lang="en-GB" sz="4800" dirty="0">
                <a:latin typeface="Trebuchet MS" panose="020B0603020202020204" pitchFamily="34" charset="0"/>
              </a:rPr>
              <a:t>, P. 2010 </a:t>
            </a:r>
            <a:r>
              <a:rPr lang="en-GB" sz="4800" i="1" dirty="0">
                <a:latin typeface="Trebuchet MS" panose="020B0603020202020204" pitchFamily="34" charset="0"/>
              </a:rPr>
              <a:t>‘Keynote Speech’ </a:t>
            </a:r>
            <a:r>
              <a:rPr lang="en-GB" sz="4800" dirty="0">
                <a:latin typeface="Trebuchet MS" panose="020B0603020202020204" pitchFamily="34" charset="0"/>
              </a:rPr>
              <a:t>in</a:t>
            </a:r>
            <a:r>
              <a:rPr lang="en-GB" sz="4800" i="1" dirty="0">
                <a:latin typeface="Trebuchet MS" panose="020B0603020202020204" pitchFamily="34" charset="0"/>
              </a:rPr>
              <a:t> </a:t>
            </a:r>
            <a:r>
              <a:rPr lang="en-GB" sz="4800" dirty="0">
                <a:latin typeface="Trebuchet MS" panose="020B0603020202020204" pitchFamily="34" charset="0"/>
              </a:rPr>
              <a:t>Workshop on Ethical Policing</a:t>
            </a:r>
          </a:p>
          <a:p>
            <a:pPr>
              <a:buNone/>
              <a:defRPr/>
            </a:pPr>
            <a:r>
              <a:rPr lang="en-GB" sz="4800" dirty="0">
                <a:latin typeface="Trebuchet MS" panose="020B0603020202020204" pitchFamily="34" charset="0"/>
              </a:rPr>
              <a:t>         available at: </a:t>
            </a:r>
            <a:r>
              <a:rPr lang="en-GB" sz="4800" dirty="0">
                <a:latin typeface="Trebuchet MS" panose="020B0603020202020204" pitchFamily="34" charset="0"/>
                <a:hlinkClick r:id="rId3"/>
              </a:rPr>
              <a:t>https://sites.google.com/site/ethpol2010/</a:t>
            </a:r>
            <a:endParaRPr lang="en-GB" sz="4800" dirty="0">
              <a:latin typeface="Trebuchet MS" panose="020B0603020202020204" pitchFamily="34" charset="0"/>
            </a:endParaRPr>
          </a:p>
          <a:p>
            <a:pPr>
              <a:defRPr/>
            </a:pPr>
            <a:r>
              <a:rPr lang="en-GB" sz="4800" dirty="0">
                <a:latin typeface="Trebuchet MS" panose="020B0603020202020204" pitchFamily="34" charset="0"/>
              </a:rPr>
              <a:t>Policing Ethics Panel 2014: https://eur01.safelinks.protection.outlook.com/?url=http%3A%2F%2Fwww.policingethicspanel.london%2Fuploads%2F4%2F4%2F0%2F7%2F44076193%2Flpepethical_challenges_of_policing_in_london_october_2014.pdf&amp;data=02%7C01%7C%7Cf9c2bbfd7932408eeb4f08d7e2ad0def%7C4e0f11f9046e45059cb8db2152311e21%7C0%7C1%7C637227105203798311&amp;sdata=S%2B1KlfKoCRd6A8E7dyO6%2FriAYMULiz5JkNCNAEV56%2BU%3D&amp;reserved=0</a:t>
            </a:r>
          </a:p>
          <a:p>
            <a:pPr>
              <a:defRPr/>
            </a:pPr>
            <a:r>
              <a:rPr lang="en-GB" sz="4800" dirty="0" err="1">
                <a:latin typeface="Trebuchet MS" panose="020B0603020202020204" pitchFamily="34" charset="0"/>
              </a:rPr>
              <a:t>Sabbah</a:t>
            </a:r>
            <a:r>
              <a:rPr lang="en-GB" sz="4800" dirty="0">
                <a:latin typeface="Trebuchet MS" panose="020B0603020202020204" pitchFamily="34" charset="0"/>
              </a:rPr>
              <a:t>, D.  </a:t>
            </a:r>
            <a:r>
              <a:rPr lang="en-GB" sz="4800" i="1" dirty="0">
                <a:latin typeface="Trebuchet MS" panose="020B0603020202020204" pitchFamily="34" charset="0"/>
              </a:rPr>
              <a:t>‘April </a:t>
            </a:r>
            <a:r>
              <a:rPr lang="en-GB" sz="4800" i="1" dirty="0" err="1">
                <a:latin typeface="Trebuchet MS" panose="020B0603020202020204" pitchFamily="34" charset="0"/>
              </a:rPr>
              <a:t>Casburn</a:t>
            </a:r>
            <a:r>
              <a:rPr lang="en-GB" sz="4800" i="1" dirty="0">
                <a:latin typeface="Trebuchet MS" panose="020B0603020202020204" pitchFamily="34" charset="0"/>
              </a:rPr>
              <a:t> verdict sends out mixed signals’ </a:t>
            </a:r>
            <a:r>
              <a:rPr lang="en-GB" sz="4800" dirty="0">
                <a:latin typeface="Trebuchet MS" panose="020B0603020202020204" pitchFamily="34" charset="0"/>
              </a:rPr>
              <a:t>www.guardian.co.uk/media/2013/jan/10/casburn-verdict-analysis</a:t>
            </a:r>
          </a:p>
          <a:p>
            <a:pPr>
              <a:defRPr/>
            </a:pPr>
            <a:r>
              <a:rPr lang="en-GB" sz="4800" dirty="0">
                <a:latin typeface="Trebuchet MS" panose="020B0603020202020204" pitchFamily="34" charset="0"/>
              </a:rPr>
              <a:t>Savage, S. </a:t>
            </a:r>
            <a:r>
              <a:rPr lang="en-GB" sz="4800" dirty="0" err="1">
                <a:latin typeface="Trebuchet MS" panose="020B0603020202020204" pitchFamily="34" charset="0"/>
              </a:rPr>
              <a:t>Charman</a:t>
            </a:r>
            <a:r>
              <a:rPr lang="en-GB" sz="4800" dirty="0">
                <a:latin typeface="Trebuchet MS" panose="020B0603020202020204" pitchFamily="34" charset="0"/>
              </a:rPr>
              <a:t>, S. &amp; Cope, S. 2000 </a:t>
            </a:r>
            <a:r>
              <a:rPr lang="en-GB" sz="4800" i="1" dirty="0">
                <a:latin typeface="Trebuchet MS" panose="020B0603020202020204" pitchFamily="34" charset="0"/>
              </a:rPr>
              <a:t>‘Policing &amp; the Power of Persuasion’</a:t>
            </a:r>
            <a:r>
              <a:rPr lang="en-GB" sz="4800" dirty="0">
                <a:latin typeface="Trebuchet MS" panose="020B0603020202020204" pitchFamily="34" charset="0"/>
              </a:rPr>
              <a:t> London: Blackstone</a:t>
            </a:r>
          </a:p>
          <a:p>
            <a:pPr>
              <a:defRPr/>
            </a:pPr>
            <a:r>
              <a:rPr lang="en-GB" sz="4800" dirty="0">
                <a:latin typeface="Trebuchet MS" panose="020B0603020202020204" pitchFamily="34" charset="0"/>
              </a:rPr>
              <a:t>Simpson, S. 2010 </a:t>
            </a:r>
            <a:r>
              <a:rPr lang="en-GB" sz="4800" i="1" dirty="0">
                <a:latin typeface="Trebuchet MS" panose="020B0603020202020204" pitchFamily="34" charset="0"/>
              </a:rPr>
              <a:t>‘Challenges of training ethical police officers’ </a:t>
            </a:r>
            <a:r>
              <a:rPr lang="en-GB" sz="4800" dirty="0">
                <a:latin typeface="Trebuchet MS" panose="020B0603020202020204" pitchFamily="34" charset="0"/>
              </a:rPr>
              <a:t>in</a:t>
            </a:r>
            <a:r>
              <a:rPr lang="en-GB" sz="4800" i="1" dirty="0">
                <a:latin typeface="Trebuchet MS" panose="020B0603020202020204" pitchFamily="34" charset="0"/>
              </a:rPr>
              <a:t> </a:t>
            </a:r>
            <a:r>
              <a:rPr lang="en-GB" sz="4800" dirty="0">
                <a:latin typeface="Trebuchet MS" panose="020B0603020202020204" pitchFamily="34" charset="0"/>
              </a:rPr>
              <a:t>Workshop on Ethical Policing   available at: </a:t>
            </a:r>
            <a:r>
              <a:rPr lang="en-GB" sz="4800" dirty="0">
                <a:latin typeface="Trebuchet MS" panose="020B0603020202020204" pitchFamily="34" charset="0"/>
                <a:hlinkClick r:id="rId3"/>
              </a:rPr>
              <a:t>https://sites.google.com/site/ethpol2010/</a:t>
            </a:r>
            <a:endParaRPr lang="en-GB" sz="4800" dirty="0">
              <a:latin typeface="Trebuchet MS" panose="020B0603020202020204" pitchFamily="34" charset="0"/>
            </a:endParaRPr>
          </a:p>
          <a:p>
            <a:pPr>
              <a:spcBef>
                <a:spcPts val="1000"/>
              </a:spcBef>
              <a:buClr>
                <a:srgbClr val="1F3864"/>
              </a:buClr>
              <a:buSzPct val="80000"/>
            </a:pPr>
            <a:r>
              <a:rPr lang="en-GB" altLang="en-US" sz="4800" dirty="0">
                <a:solidFill>
                  <a:srgbClr val="404040"/>
                </a:solidFill>
                <a:latin typeface="Trebuchet MS" panose="020B0603020202020204" pitchFamily="34" charset="0"/>
              </a:rPr>
              <a:t>Tyler, T. (2004) ‘Enhancing Police Legitimacy’, Annals of the American Academy of Political &amp; Social Science 593, pp. 84–99.</a:t>
            </a:r>
          </a:p>
          <a:p>
            <a:pPr>
              <a:spcBef>
                <a:spcPts val="1000"/>
              </a:spcBef>
              <a:buClr>
                <a:srgbClr val="1F3864"/>
              </a:buClr>
              <a:buSzPct val="80000"/>
            </a:pPr>
            <a:r>
              <a:rPr lang="en-GB" altLang="en-US" sz="4800" dirty="0">
                <a:solidFill>
                  <a:srgbClr val="404040"/>
                </a:solidFill>
                <a:latin typeface="Trebuchet MS" panose="020B0603020202020204" pitchFamily="34" charset="0"/>
              </a:rPr>
              <a:t>Tyler, T.  R., and Jackson, J.  (2013a) ‘Popular Legitimacy and the Exercise of Legal Authority: Motivating Compliance, Cooperation, and Engagement.’, Psychology, Public Policy, and Law 20(1), pp. 78-95.</a:t>
            </a:r>
          </a:p>
          <a:p>
            <a:pPr>
              <a:spcBef>
                <a:spcPts val="1000"/>
              </a:spcBef>
              <a:buClr>
                <a:srgbClr val="1F3864"/>
              </a:buClr>
              <a:buSzPct val="80000"/>
            </a:pPr>
            <a:r>
              <a:rPr lang="en-GB" altLang="en-US" sz="4800" dirty="0">
                <a:solidFill>
                  <a:srgbClr val="404040"/>
                </a:solidFill>
                <a:latin typeface="Trebuchet MS" panose="020B0603020202020204" pitchFamily="34" charset="0"/>
              </a:rPr>
              <a:t>Tyler, T.  R. and Jackson, J.  (2013b) ‘Future Challenges in the Study of Legitimacy and Criminal Justice’,   in   </a:t>
            </a:r>
            <a:r>
              <a:rPr lang="en-GB" altLang="en-US" sz="4800" dirty="0" err="1">
                <a:solidFill>
                  <a:srgbClr val="404040"/>
                </a:solidFill>
                <a:latin typeface="Trebuchet MS" panose="020B0603020202020204" pitchFamily="34" charset="0"/>
              </a:rPr>
              <a:t>Tankebe</a:t>
            </a:r>
            <a:r>
              <a:rPr lang="en-GB" altLang="en-US" sz="4800" dirty="0">
                <a:solidFill>
                  <a:srgbClr val="404040"/>
                </a:solidFill>
                <a:latin typeface="Trebuchet MS" panose="020B0603020202020204" pitchFamily="34" charset="0"/>
              </a:rPr>
              <a:t>,   J.   and   Liebling,   A.   (eds.) Legitimacy   and   Criminal   Justice:   An International Exploration. Oxford: Oxford University Press, pp. 83-104.</a:t>
            </a:r>
          </a:p>
          <a:p>
            <a:pPr>
              <a:defRPr/>
            </a:pPr>
            <a:endParaRPr lang="en-GB" sz="4800" dirty="0">
              <a:latin typeface="Trebuchet MS" panose="020B0603020202020204" pitchFamily="34" charset="0"/>
            </a:endParaRPr>
          </a:p>
          <a:p>
            <a:pPr>
              <a:defRPr/>
            </a:pPr>
            <a:endParaRPr lang="en-GB" sz="4800" dirty="0"/>
          </a:p>
          <a:p>
            <a:r>
              <a:rPr lang="en-GB" sz="4800" dirty="0"/>
              <a:t>Waddington P.A.J. 1998 ‘Both arms of the law: Institutionalised protest and the policing of public order’ The British Criminology Conferences: Selected Proceedings. Volume 1: Emerging Themes in Criminology. Editors: Jon </a:t>
            </a:r>
            <a:r>
              <a:rPr lang="en-GB" sz="4800" dirty="0" err="1"/>
              <a:t>Vagg</a:t>
            </a:r>
            <a:r>
              <a:rPr lang="en-GB" sz="4800" dirty="0"/>
              <a:t> </a:t>
            </a:r>
            <a:r>
              <a:rPr lang="en-GB" sz="4800" dirty="0" err="1"/>
              <a:t>andTim</a:t>
            </a:r>
            <a:r>
              <a:rPr lang="en-GB" sz="4800" dirty="0"/>
              <a:t> Newburn. ISSN 1464-4088.</a:t>
            </a:r>
          </a:p>
          <a:p>
            <a:r>
              <a:rPr lang="en-GB" sz="4800" dirty="0"/>
              <a:t>Waddington, P.A.J. 1999 (a) ‘Police (canteen) sub-culture. An appreciation’ British Journal of Criminology (1999) 39(2): 287-309 doi:10.1093/</a:t>
            </a:r>
            <a:r>
              <a:rPr lang="en-GB" sz="4800" dirty="0" err="1"/>
              <a:t>bjc</a:t>
            </a:r>
            <a:r>
              <a:rPr lang="en-GB" sz="4800" dirty="0"/>
              <a:t>/39.2.287</a:t>
            </a:r>
          </a:p>
          <a:p>
            <a:endParaRPr lang="en-GB" dirty="0"/>
          </a:p>
          <a:p>
            <a:endParaRPr lang="en-GB" dirty="0"/>
          </a:p>
        </p:txBody>
      </p:sp>
      <p:sp>
        <p:nvSpPr>
          <p:cNvPr id="4" name="Footer Placeholder 3">
            <a:extLst>
              <a:ext uri="{FF2B5EF4-FFF2-40B4-BE49-F238E27FC236}">
                <a16:creationId xmlns:a16="http://schemas.microsoft.com/office/drawing/2014/main" id="{CA60297F-2426-4045-B748-21C450ED86ED}"/>
              </a:ext>
            </a:extLst>
          </p:cNvPr>
          <p:cNvSpPr>
            <a:spLocks noGrp="1"/>
          </p:cNvSpPr>
          <p:nvPr>
            <p:ph type="ftr" sz="quarter" idx="11"/>
          </p:nvPr>
        </p:nvSpPr>
        <p:spPr/>
        <p:txBody>
          <a:bodyPr/>
          <a:lstStyle/>
          <a:p>
            <a:r>
              <a:rPr lang="en-GB"/>
              <a:t>Dr. M. Jordan 2020</a:t>
            </a:r>
            <a:endParaRPr lang="en-GB" dirty="0"/>
          </a:p>
        </p:txBody>
      </p:sp>
      <p:sp>
        <p:nvSpPr>
          <p:cNvPr id="5" name="Slide Number Placeholder 4">
            <a:extLst>
              <a:ext uri="{FF2B5EF4-FFF2-40B4-BE49-F238E27FC236}">
                <a16:creationId xmlns:a16="http://schemas.microsoft.com/office/drawing/2014/main" id="{239DD07E-ACF5-48CC-A2B6-D8B81E4DBBB4}"/>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350391227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11564</TotalTime>
  <Words>6355</Words>
  <Application>Microsoft Office PowerPoint</Application>
  <PresentationFormat>Widescreen</PresentationFormat>
  <Paragraphs>454</Paragraphs>
  <Slides>25</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Cambria</vt:lpstr>
      <vt:lpstr>Myriad Pro</vt:lpstr>
      <vt:lpstr>Trebuchet MS</vt:lpstr>
      <vt:lpstr>Theme1.thmx first page pp</vt:lpstr>
      <vt:lpstr>Maintaining Professional Standards</vt:lpstr>
      <vt:lpstr>PEQF Learning outcomes</vt:lpstr>
      <vt:lpstr>This presentation</vt:lpstr>
      <vt:lpstr>The (2nd yr. on-line) journey so far...</vt:lpstr>
      <vt:lpstr>Public Confidence</vt:lpstr>
      <vt:lpstr>Public Confidence</vt:lpstr>
      <vt:lpstr>Public Confidence</vt:lpstr>
      <vt:lpstr>Public Confidence</vt:lpstr>
      <vt:lpstr>23rd January 2013</vt:lpstr>
      <vt:lpstr>Why do cops do wrong?</vt:lpstr>
      <vt:lpstr>Investigation of complaints</vt:lpstr>
      <vt:lpstr>HMIC</vt:lpstr>
      <vt:lpstr>Current risks</vt:lpstr>
      <vt:lpstr>Professional Standards</vt:lpstr>
      <vt:lpstr>Professional Standards - Comparison chart</vt:lpstr>
      <vt:lpstr>Professional codes of conduct sources</vt:lpstr>
      <vt:lpstr>Performance</vt:lpstr>
      <vt:lpstr>Effectiveness</vt:lpstr>
      <vt:lpstr>Ethics</vt:lpstr>
      <vt:lpstr>Policing Ethics Panel London</vt:lpstr>
      <vt:lpstr>‘Integrity’</vt:lpstr>
      <vt:lpstr>Remember - it’s not all bad...</vt:lpstr>
      <vt:lpstr>Reflections</vt:lpstr>
      <vt:lpstr>References</vt:lpstr>
      <vt:lpstr>References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Maintaining Professional Standards</dc:title>
  <dc:creator>Mark Jordan</dc:creator>
  <cp:lastModifiedBy>Mark Jordan</cp:lastModifiedBy>
  <cp:revision>79</cp:revision>
  <dcterms:created xsi:type="dcterms:W3CDTF">2020-04-06T07:51:28Z</dcterms:created>
  <dcterms:modified xsi:type="dcterms:W3CDTF">2020-04-18T06:30:57Z</dcterms:modified>
</cp:coreProperties>
</file>