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wav" ContentType="audio/x-wa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7" r:id="rId8"/>
    <p:sldId id="262" r:id="rId9"/>
    <p:sldId id="266" r:id="rId10"/>
    <p:sldId id="263" r:id="rId11"/>
    <p:sldId id="264" r:id="rId12"/>
    <p:sldId id="265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5" autoAdjust="0"/>
    <p:restoredTop sz="94660"/>
  </p:normalViewPr>
  <p:slideViewPr>
    <p:cSldViewPr snapToGrid="0">
      <p:cViewPr varScale="1">
        <p:scale>
          <a:sx n="82" d="100"/>
          <a:sy n="82" d="100"/>
        </p:scale>
        <p:origin x="581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B244E3-7964-4DE5-8946-F442139E3E6A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C281E1-C42B-41F5-9C2A-1672A3414B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87652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C281E1-C42B-41F5-9C2A-1672A3414BC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1077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54DAF6-0475-402E-99AF-03CFD7A8C407}" type="datetimeFigureOut">
              <a:rPr lang="en-US" smtClean="0"/>
              <a:t>3/11/2026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29580-1A20-4772-8662-3AC990990A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43949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54DAF6-0475-402E-99AF-03CFD7A8C407}" type="datetimeFigureOut">
              <a:rPr lang="en-US" smtClean="0"/>
              <a:t>3/11/2026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29580-1A20-4772-8662-3AC990990A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2337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54DAF6-0475-402E-99AF-03CFD7A8C407}" type="datetimeFigureOut">
              <a:rPr lang="en-US" smtClean="0"/>
              <a:t>3/11/2026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29580-1A20-4772-8662-3AC990990A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7380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54DAF6-0475-402E-99AF-03CFD7A8C407}" type="datetimeFigureOut">
              <a:rPr lang="en-US" smtClean="0"/>
              <a:t>3/11/2026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29580-1A20-4772-8662-3AC990990A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2757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54DAF6-0475-402E-99AF-03CFD7A8C407}" type="datetimeFigureOut">
              <a:rPr lang="en-US" smtClean="0"/>
              <a:t>3/11/2026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29580-1A20-4772-8662-3AC990990A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32481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54DAF6-0475-402E-99AF-03CFD7A8C407}" type="datetimeFigureOut">
              <a:rPr lang="en-US" smtClean="0"/>
              <a:t>3/11/2026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29580-1A20-4772-8662-3AC990990A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67263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54DAF6-0475-402E-99AF-03CFD7A8C407}" type="datetimeFigureOut">
              <a:rPr lang="en-US" smtClean="0"/>
              <a:t>3/11/2026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29580-1A20-4772-8662-3AC990990A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85107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54DAF6-0475-402E-99AF-03CFD7A8C407}" type="datetimeFigureOut">
              <a:rPr lang="en-US" smtClean="0"/>
              <a:t>3/11/2026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29580-1A20-4772-8662-3AC990990A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4574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54DAF6-0475-402E-99AF-03CFD7A8C407}" type="datetimeFigureOut">
              <a:rPr lang="en-US" smtClean="0"/>
              <a:t>3/11/2026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29580-1A20-4772-8662-3AC990990A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11919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54DAF6-0475-402E-99AF-03CFD7A8C407}" type="datetimeFigureOut">
              <a:rPr lang="en-US" smtClean="0"/>
              <a:t>3/11/2026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29580-1A20-4772-8662-3AC990990A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057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54DAF6-0475-402E-99AF-03CFD7A8C407}" type="datetimeFigureOut">
              <a:rPr lang="en-US" smtClean="0"/>
              <a:t>3/11/2026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829580-1A20-4772-8662-3AC990990A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33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54DAF6-0475-402E-99AF-03CFD7A8C407}" type="datetimeFigureOut">
              <a:rPr lang="en-US" smtClean="0"/>
              <a:t>3/11/2026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829580-1A20-4772-8662-3AC990990A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38664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2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audio" Target="../media/audio1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2.png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" TargetMode="External"/><Relationship Id="rId2" Type="http://schemas.openxmlformats.org/officeDocument/2006/relationships/hyperlink" Target="https://goldcopd.org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nice.org.uk/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3999" y="1122363"/>
            <a:ext cx="6090605" cy="1086763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Person‑</a:t>
            </a:r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Care Plan for a Patient with COPD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3999" y="2209126"/>
            <a:ext cx="6090605" cy="3617138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MODULE: INTRODUCTION TO PHYSIOLOGY (BMHP5023) 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ASSIGNMENT: COMPONENT 2 – PRESENTATION (POWERPOINT WITH VOICE-OVER) </a:t>
            </a:r>
          </a:p>
          <a:p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STUDENT:Munaza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Sakindar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STUDENT </a:t>
            </a:r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NO:2419348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LECTURER: DR ELENI KOUTSOGEORGOU-ANDREOU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02428" y="122602"/>
            <a:ext cx="3673784" cy="6480499"/>
          </a:xfrm>
          <a:prstGeom prst="rect">
            <a:avLst/>
          </a:prstGeom>
        </p:spPr>
      </p:pic>
      <p:pic>
        <p:nvPicPr>
          <p:cNvPr id="33" name="Audio 32">
            <a:hlinkClick r:id="" action="ppaction://media"/>
            <a:extLst>
              <a:ext uri="{FF2B5EF4-FFF2-40B4-BE49-F238E27FC236}">
                <a16:creationId xmlns:a16="http://schemas.microsoft.com/office/drawing/2014/main" id="{CEFC6744-E834-C7C3-BD51-E3AA8D72807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3324933" y="-310896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537865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390"/>
    </mc:Choice>
    <mc:Fallback>
      <p:transition spd="slow" advTm="83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Person (Fictional)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5886281" cy="4351338"/>
          </a:xfrm>
          <a:solidFill>
            <a:schemeClr val="bg1"/>
          </a:solidFill>
        </p:spPr>
        <p:txBody>
          <a:bodyPr>
            <a:normAutofit/>
          </a:bodyPr>
          <a:lstStyle/>
          <a:p>
            <a:pPr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Mr B, 68 years, retired bus driver, lives with wife.</a:t>
            </a:r>
          </a:p>
          <a:p>
            <a:pPr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Presents to GP with progressive breathlessness (mMRC 3), chronic productive cough, and 3 exacerbations in past 12 months.</a:t>
            </a:r>
          </a:p>
          <a:p>
            <a:pPr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PMH: hypertension controlled with amlodipine.</a:t>
            </a:r>
          </a:p>
          <a:p>
            <a:pPr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BMI 29 (overweight).</a:t>
            </a:r>
          </a:p>
          <a:p>
            <a:pPr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Smoking history: 45 pack-years (stopped 5 years ago).</a:t>
            </a:r>
          </a:p>
          <a:p>
            <a:pPr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Reports panic during breathless episodes and reduced confidence leaving home.</a:t>
            </a: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Prefers plain English explanations.</a:t>
            </a:r>
          </a:p>
          <a:p>
            <a:pPr algn="just"/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03676" y="0"/>
            <a:ext cx="3741420" cy="6858000"/>
          </a:xfrm>
          <a:prstGeom prst="rect">
            <a:avLst/>
          </a:prstGeom>
        </p:spPr>
      </p:pic>
      <p:pic>
        <p:nvPicPr>
          <p:cNvPr id="21" name="Audio 20">
            <a:hlinkClick r:id="" action="ppaction://media"/>
            <a:extLst>
              <a:ext uri="{FF2B5EF4-FFF2-40B4-BE49-F238E27FC236}">
                <a16:creationId xmlns:a16="http://schemas.microsoft.com/office/drawing/2014/main" id="{26AA9544-5BED-E036-D657-F1A5217C2E9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3888325" y="-161607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1932046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4087"/>
    </mc:Choice>
    <mc:Fallback>
      <p:transition spd="slow" advTm="1140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Respiratory Anatomy &amp; Physiology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5101354" cy="4351338"/>
          </a:xfrm>
        </p:spPr>
        <p:txBody>
          <a:bodyPr>
            <a:normAutofit/>
          </a:bodyPr>
          <a:lstStyle/>
          <a:p>
            <a:pPr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conducting airways (trachea → bronchi → bronchioles) deliver air to alveoli (GOLD, 2024).</a:t>
            </a:r>
          </a:p>
          <a:p>
            <a:pPr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Alveoli provide a thin alveolar-capillary membrane (~0.5 </a:t>
            </a:r>
            <a:r>
              <a:rPr lang="el-GR" sz="2000" dirty="0">
                <a:latin typeface="Arial" panose="020B0604020202020204" pitchFamily="34" charset="0"/>
                <a:cs typeface="Arial" panose="020B0604020202020204" pitchFamily="34" charset="0"/>
              </a:rPr>
              <a:t>μ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m) for diffusion (West, 2023).</a:t>
            </a:r>
          </a:p>
          <a:p>
            <a:pPr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Normal ventilation depends on diaphragmatic descent creating negative pressure (Mah et al., 2024).</a:t>
            </a:r>
          </a:p>
          <a:p>
            <a:pPr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Effective gas exchange requires matched ventilation–perfusion (V/Q ≈ 0.8) (Watson et al., 2023).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08892" y="1690688"/>
            <a:ext cx="5494492" cy="396564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452765" y="6176963"/>
            <a:ext cx="32125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           (Betts, 2013) 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12F611DF-4D78-80EB-C939-E6962B2BABA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822704" y="-525500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5429893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1273"/>
    </mc:Choice>
    <mc:Fallback>
      <p:transition spd="slow" advTm="1012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Cardiovascular System Integration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5991478" cy="4351338"/>
          </a:xfrm>
        </p:spPr>
        <p:txBody>
          <a:bodyPr>
            <a:normAutofit/>
          </a:bodyPr>
          <a:lstStyle/>
          <a:p>
            <a:pPr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Deoxygenated blood is pumped from the right ventricle to pulmonary arteries (Mah et al., 2024).</a:t>
            </a:r>
          </a:p>
          <a:p>
            <a:pPr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Oxygenated blood returns via pulmonary veins to the left heart for systemic delivery (GOLD, 2024).</a:t>
            </a:r>
          </a:p>
          <a:p>
            <a:pPr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Chronic alveolar hypoxia causes hypoxic pulmonary vasoconstriction (Peacock et al., 2023).</a:t>
            </a:r>
          </a:p>
          <a:p>
            <a:pPr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Sustained pressure elevation may lead to cor pulmonale and peripheral oedema (NICE, 2025).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57366" y="0"/>
            <a:ext cx="4334634" cy="564824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407625" y="6044750"/>
            <a:ext cx="31154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              (John, 2026)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9A1D2D10-6D34-5E67-0A52-BC514ACC01A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2578483" y="-663575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079195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6900"/>
    </mc:Choice>
    <mc:Fallback>
      <p:transition spd="slow" advTm="869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What Happens in COPD (Pathophysiology)</a:t>
            </a:r>
            <a:b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6137135" cy="4351338"/>
          </a:xfrm>
        </p:spPr>
        <p:txBody>
          <a:bodyPr>
            <a:normAutofit/>
          </a:bodyPr>
          <a:lstStyle/>
          <a:p>
            <a:pPr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Cigarette smoke triggers neutrophil-dominant chronic inflammation (Barnes, 2021).</a:t>
            </a:r>
          </a:p>
          <a:p>
            <a:pPr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Goblet cell hyperplasia causes excess mucus and airway narrowing (GOLD, 2024).</a:t>
            </a:r>
          </a:p>
          <a:p>
            <a:pPr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Protease–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antiprotease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imbalance destroys alveolar walls (emphysema) (Mah et al., 2024).</a:t>
            </a:r>
          </a:p>
          <a:p>
            <a:pPr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Loss of elastic recoil leads to air trapping and hyperinflation (West, 2023).</a:t>
            </a:r>
          </a:p>
          <a:p>
            <a:pPr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Result: V/Q mismatch → hypoxaemia → breathlessness (Watson et al., 2023).</a:t>
            </a:r>
          </a:p>
          <a:p>
            <a:pPr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Anxiety increases dyspnoea perception and activity avoidance (Jordan et al., 2022).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22102" y="1278542"/>
            <a:ext cx="3819441" cy="478239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253876" y="6408892"/>
            <a:ext cx="32449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              (GBD, 2021)</a:t>
            </a:r>
          </a:p>
        </p:txBody>
      </p:sp>
      <p:pic>
        <p:nvPicPr>
          <p:cNvPr id="31" name="Audio 30">
            <a:hlinkClick r:id="" action="ppaction://media"/>
            <a:extLst>
              <a:ext uri="{FF2B5EF4-FFF2-40B4-BE49-F238E27FC236}">
                <a16:creationId xmlns:a16="http://schemas.microsoft.com/office/drawing/2014/main" id="{9440BEC3-CEB8-5DD4-A00E-6A0DE3FA822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757389" y="365125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985847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5001"/>
    </mc:Choice>
    <mc:Fallback>
      <p:transition spd="slow" advTm="850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1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Risk Factors Applied to Mr B</a:t>
            </a:r>
            <a:b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7580672"/>
              </p:ext>
            </p:extLst>
          </p:nvPr>
        </p:nvGraphicFramePr>
        <p:xfrm>
          <a:off x="838200" y="1747880"/>
          <a:ext cx="10515600" cy="3350694"/>
        </p:xfrm>
        <a:graphic>
          <a:graphicData uri="http://schemas.openxmlformats.org/drawingml/2006/table">
            <a:tbl>
              <a:tblPr/>
              <a:tblGrid>
                <a:gridCol w="26289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58449">
                <a:tc>
                  <a:txBody>
                    <a:bodyPr/>
                    <a:lstStyle/>
                    <a:p>
                      <a:r>
                        <a:rPr lang="en-US" b="1" dirty="0"/>
                        <a:t>Factor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Mechanism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Mr B Status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Clinical Priority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58449">
                <a:tc>
                  <a:txBody>
                    <a:bodyPr/>
                    <a:lstStyle/>
                    <a:p>
                      <a:r>
                        <a:rPr lang="en-US" b="1" dirty="0"/>
                        <a:t>Smoking history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Airway inflammation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✔ Heavy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Very high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58449">
                <a:tc>
                  <a:txBody>
                    <a:bodyPr/>
                    <a:lstStyle/>
                    <a:p>
                      <a:r>
                        <a:rPr lang="en-US" b="1" dirty="0"/>
                        <a:t>Age 68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Reduced lung reserve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✔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High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58449">
                <a:tc>
                  <a:txBody>
                    <a:bodyPr/>
                    <a:lstStyle/>
                    <a:p>
                      <a:r>
                        <a:rPr lang="en-US" b="1" dirty="0"/>
                        <a:t>Physical inactivity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Deconditioning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✔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High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58449">
                <a:tc>
                  <a:txBody>
                    <a:bodyPr/>
                    <a:lstStyle/>
                    <a:p>
                      <a:r>
                        <a:rPr lang="en-US" b="1" dirty="0"/>
                        <a:t>Overweight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↑ work of breathing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✔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Moderate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58449">
                <a:tc>
                  <a:txBody>
                    <a:bodyPr/>
                    <a:lstStyle/>
                    <a:p>
                      <a:r>
                        <a:rPr lang="en-US" b="1" dirty="0"/>
                        <a:t>Anxiety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Symptom amplification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✔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High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922492" y="5947646"/>
            <a:ext cx="63279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a-DK"/>
              <a:t>(GOLD, 2024; NICE, 2025; Jordan et al., 2022)</a:t>
            </a:r>
            <a:endParaRPr lang="en-US" dirty="0"/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79FA3A4D-D36C-EB95-0AB0-406E9E784D2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6096000" y="-309520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171156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4879"/>
    </mc:Choice>
    <mc:Fallback>
      <p:transition spd="slow" advTm="848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Symptoms &amp; Red Flags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39632" y="1825625"/>
            <a:ext cx="6814168" cy="4351338"/>
          </a:xfrm>
        </p:spPr>
        <p:txBody>
          <a:bodyPr>
            <a:normAutofit fontScale="85000" lnSpcReduction="20000"/>
          </a:bodyPr>
          <a:lstStyle/>
          <a:p>
            <a:pPr marL="0" indent="0" algn="just">
              <a:buNone/>
            </a:pPr>
            <a:r>
              <a:rPr 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Current Symptoms (Mr B)</a:t>
            </a:r>
          </a:p>
          <a:p>
            <a:pPr marL="0" indent="0" algn="just">
              <a:buNone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Breathlessness walking 100 m</a:t>
            </a:r>
          </a:p>
          <a:p>
            <a:pPr marL="0" indent="0" algn="just">
              <a:buNone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Daily sputum production</a:t>
            </a:r>
          </a:p>
          <a:p>
            <a:pPr marL="0" indent="0" algn="just">
              <a:buNone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Wheeze on exertion</a:t>
            </a:r>
          </a:p>
          <a:p>
            <a:pPr marL="0" indent="0" algn="just">
              <a:buNone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Fatigue limiting ADLs</a:t>
            </a:r>
          </a:p>
          <a:p>
            <a:pPr marL="0" indent="0" algn="just">
              <a:buNone/>
            </a:pPr>
            <a:r>
              <a:rPr lang="en-US" sz="2600" b="1" dirty="0">
                <a:latin typeface="Arial" panose="020B0604020202020204" pitchFamily="34" charset="0"/>
                <a:cs typeface="Arial" panose="020B0604020202020204" pitchFamily="34" charset="0"/>
              </a:rPr>
              <a:t>Red Flags </a:t>
            </a:r>
          </a:p>
          <a:p>
            <a:pPr marL="0" indent="0" algn="just">
              <a:buNone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SpO₂ ≤ 88% on air</a:t>
            </a:r>
          </a:p>
          <a:p>
            <a:pPr marL="0" indent="0" algn="just">
              <a:buNone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Respiratory rate ≥ 25/min</a:t>
            </a:r>
          </a:p>
          <a:p>
            <a:pPr marL="0" indent="0" algn="just">
              <a:buNone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New confusion</a:t>
            </a:r>
          </a:p>
          <a:p>
            <a:pPr marL="0" indent="0" algn="just">
              <a:buNone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Chest pain</a:t>
            </a:r>
          </a:p>
          <a:p>
            <a:pPr marL="0" indent="0" algn="just">
              <a:buNone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Haemoptysis</a:t>
            </a:r>
          </a:p>
          <a:p>
            <a:pPr marL="0" indent="0" algn="just">
              <a:buNone/>
            </a:pPr>
            <a:r>
              <a:rPr lang="en-US" sz="2600" i="1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NICE, 2025; GOLD, 2024)</a:t>
            </a:r>
          </a:p>
          <a:p>
            <a:endParaRPr lang="en-US" dirty="0"/>
          </a:p>
        </p:txBody>
      </p:sp>
      <p:sp>
        <p:nvSpPr>
          <p:cNvPr id="4" name="Action Button: Sound 3">
            <a:hlinkClick r:id="" action="ppaction://noaction" highlightClick="1">
              <a:snd r:embed="rId4" name="applause.wav"/>
            </a:hlinkClick>
          </p:cNvPr>
          <p:cNvSpPr/>
          <p:nvPr/>
        </p:nvSpPr>
        <p:spPr>
          <a:xfrm>
            <a:off x="1391830" y="1950181"/>
            <a:ext cx="2370966" cy="4410159"/>
          </a:xfrm>
          <a:prstGeom prst="actionButtonSound">
            <a:avLst/>
          </a:prstGeom>
          <a:solidFill>
            <a:schemeClr val="accent2"/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4CD8C931-CA43-22BB-A0B8-4D7D8C4B1F4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5172394" y="-107219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241905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332"/>
    </mc:Choice>
    <mc:Fallback>
      <p:transition spd="slow" advTm="523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Diagnosis &amp; Severity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1152244"/>
          </a:xfrm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Confirmatory Test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Post-bronchodilator spirometry: FEV₁/FVC &lt; 0.7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(GOLD, 2024)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Baseline Assessment for Mr B</a:t>
            </a:r>
          </a:p>
          <a:p>
            <a:endParaRPr lang="en-US" b="1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38132139"/>
              </p:ext>
            </p:extLst>
          </p:nvPr>
        </p:nvGraphicFramePr>
        <p:xfrm>
          <a:off x="760651" y="3091156"/>
          <a:ext cx="10593150" cy="2194560"/>
        </p:xfrm>
        <a:graphic>
          <a:graphicData uri="http://schemas.openxmlformats.org/drawingml/2006/table">
            <a:tbl>
              <a:tblPr/>
              <a:tblGrid>
                <a:gridCol w="35310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5310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5310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42563">
                <a:tc>
                  <a:txBody>
                    <a:bodyPr/>
                    <a:lstStyle/>
                    <a:p>
                      <a:r>
                        <a:rPr lang="en-US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Test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Purpose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Expected Finding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42563">
                <a:tc>
                  <a:txBody>
                    <a:bodyPr/>
                    <a:lstStyle/>
                    <a:p>
                      <a:r>
                        <a:rPr lang="en-US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Spirometry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Confirm COPD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Obstructive pattern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42563">
                <a:tc>
                  <a:txBody>
                    <a:bodyPr/>
                    <a:lstStyle/>
                    <a:p>
                      <a:r>
                        <a:rPr lang="en-US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CAT score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Symptom burden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Likely ≥20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42563">
                <a:tc>
                  <a:txBody>
                    <a:bodyPr/>
                    <a:lstStyle/>
                    <a:p>
                      <a:r>
                        <a:rPr lang="en-US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Pulse oximetry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Hypoxia screen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Monitor if &lt;92%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42563">
                <a:tc>
                  <a:txBody>
                    <a:bodyPr/>
                    <a:lstStyle/>
                    <a:p>
                      <a:r>
                        <a:rPr lang="en-US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CXR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Exclude other pathology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Hyperinflation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42563">
                <a:tc>
                  <a:txBody>
                    <a:bodyPr/>
                    <a:lstStyle/>
                    <a:p>
                      <a:r>
                        <a:rPr lang="en-US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GAD-7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Anxiety screen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Moderate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768743" y="6060935"/>
            <a:ext cx="65869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/>
              <a:t>(NICE, 2025; Mah et al., 2024)</a:t>
            </a:r>
            <a:endParaRPr lang="en-US" dirty="0"/>
          </a:p>
        </p:txBody>
      </p:sp>
      <p:pic>
        <p:nvPicPr>
          <p:cNvPr id="23" name="Audio 22">
            <a:hlinkClick r:id="" action="ppaction://media"/>
            <a:extLst>
              <a:ext uri="{FF2B5EF4-FFF2-40B4-BE49-F238E27FC236}">
                <a16:creationId xmlns:a16="http://schemas.microsoft.com/office/drawing/2014/main" id="{B2AB4832-C7FA-7261-DA95-46D90A972CA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4659210" y="21706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985808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2704"/>
    </mc:Choice>
    <mc:Fallback>
      <p:transition spd="slow" advTm="727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5680" y="73812"/>
            <a:ext cx="11094855" cy="1325563"/>
          </a:xfrm>
        </p:spPr>
        <p:txBody>
          <a:bodyPr>
            <a:norm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Personalised Treatment Plan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58945" y="1610315"/>
            <a:ext cx="9483866" cy="147732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Pharmacological</a:t>
            </a:r>
          </a:p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Start LABA/LAMA dual bronchodilator (GOLD, 2024)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Escalate to triple therapy (LABA/LAMA/ICS) if ≥2 exacerbations/year (NICE, 2025)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Provide SABA rescue inhaler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427059" y="4640670"/>
            <a:ext cx="6408892" cy="203132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Non-Pharmacological</a:t>
            </a:r>
          </a:p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Pulmonary rehabilitation within 4 weeks (Watson et al., 2023)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Annual flu + one-off pneumococcal vaccine (NICE, 2025)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Written COPD self-management plan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CBT referral for anxiety (Jordan et al., 2022)</a:t>
            </a:r>
          </a:p>
        </p:txBody>
      </p:sp>
      <p:sp>
        <p:nvSpPr>
          <p:cNvPr id="6" name="Curved Right Arrow 5"/>
          <p:cNvSpPr/>
          <p:nvPr/>
        </p:nvSpPr>
        <p:spPr>
          <a:xfrm>
            <a:off x="1626499" y="3852580"/>
            <a:ext cx="2557083" cy="1933225"/>
          </a:xfrm>
          <a:prstGeom prst="curvedRightArrow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BC7562C3-876C-E94F-AC4A-4CBF429BA49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5427059" y="-292107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807168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4052"/>
    </mc:Choice>
    <mc:Fallback>
      <p:transition spd="slow" advTm="840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Monitoring &amp; MDT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521065"/>
          </a:xfrm>
          <a:solidFill>
            <a:schemeClr val="accent6">
              <a:lumMod val="40000"/>
              <a:lumOff val="6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Table: Structured Follow-up Plan</a:t>
            </a:r>
          </a:p>
          <a:p>
            <a:endParaRPr lang="en-US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2008474"/>
              </p:ext>
            </p:extLst>
          </p:nvPr>
        </p:nvGraphicFramePr>
        <p:xfrm>
          <a:off x="838200" y="2721134"/>
          <a:ext cx="10515600" cy="2560320"/>
        </p:xfrm>
        <a:graphic>
          <a:graphicData uri="http://schemas.openxmlformats.org/drawingml/2006/table">
            <a:tbl>
              <a:tblPr/>
              <a:tblGrid>
                <a:gridCol w="26289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Domain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to Monitor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Frequency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Trigger to Escalate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Lung function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FEV₁ decline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Annual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↓ &gt;100 mL/year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Oxygenation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SpO₂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Each visit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≤92%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Exacerbations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Number/year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Continuous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≥2/year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Inhaler technique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Direct check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Every visit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Poor technique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Anxiety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GAD-7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6-monthly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Score ≥10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Exercise capacity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6MWT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Post-rehab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&lt;350 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838200" y="6176963"/>
            <a:ext cx="61128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(NICE, 2025; GOLD, 2024)</a:t>
            </a:r>
            <a:endParaRPr lang="en-US" dirty="0"/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DA3E94D1-D9D3-C9B0-BCCC-85CF872FE0A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4108704" y="28757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877212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4209"/>
    </mc:Choice>
    <mc:Fallback>
      <p:transition spd="slow" advTm="742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SMART Care Goals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66680"/>
            <a:ext cx="10927619" cy="2034276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Reduce exacerbations 3/year → ≤1/year in 12 months (GOLD, 2024).</a:t>
            </a:r>
          </a:p>
          <a:p>
            <a:pPr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Improve CAT score by ≥3 points after rehab (Watson et al., 2023).</a:t>
            </a:r>
          </a:p>
          <a:p>
            <a:pPr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Maintain resting SpO₂ ≥92% (NICE, 2025).</a:t>
            </a:r>
          </a:p>
          <a:p>
            <a:pPr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Increase walking tolerance to ≥300 metres in 6MWT.</a:t>
            </a:r>
          </a:p>
          <a:p>
            <a:pPr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Reduce GAD-7 anxiety score by ≥20% within 6 months (Jordan et al., 2022).</a:t>
            </a:r>
          </a:p>
          <a:p>
            <a:pPr algn="just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Achieve 150 minutes/week moderate activity.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1718" y="3738409"/>
            <a:ext cx="10382082" cy="212820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612460" y="6311788"/>
            <a:ext cx="31963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       (Amusa, 2024)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4EFD8F05-B1BF-3117-4CB7-F1516626A95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4360630" y="-62797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289909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812"/>
    </mc:Choice>
    <mc:Fallback>
      <p:transition spd="slow" advTm="688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223234"/>
            <a:ext cx="11272880" cy="1325563"/>
          </a:xfrm>
        </p:spPr>
        <p:txBody>
          <a:bodyPr>
            <a:norm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Communication, MDT &amp; Ethics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83222" y="1024465"/>
            <a:ext cx="4458712" cy="203132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Communication (Plain English)</a:t>
            </a:r>
          </a:p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Use teach-back for inhaler technique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Provide written COPD action plan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Discuss breathlessness panic management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Involve wife with consent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096716" y="1024465"/>
            <a:ext cx="5033246" cy="230832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MDT Roles</a:t>
            </a:r>
          </a:p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GP           overall coordination</a:t>
            </a: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Respiratory nurse       education &amp; monitoring</a:t>
            </a: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Physiotherapist          pulmonary rehab</a:t>
            </a: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Psychologist       anxiety management</a:t>
            </a: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Pharmacist       inhaler optimisation</a:t>
            </a: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Dietitian        weight management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83222" y="3778981"/>
            <a:ext cx="7549869" cy="20313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Ethical Practice</a:t>
            </a:r>
          </a:p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informed consent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confidentiality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culturally sensitive care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clear safety-net advice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support self-management autonomy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926782" y="6327972"/>
            <a:ext cx="4750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(NICE, 2025; GOLD, 2024)</a:t>
            </a:r>
            <a:endParaRPr lang="en-US" dirty="0"/>
          </a:p>
        </p:txBody>
      </p:sp>
      <p:sp>
        <p:nvSpPr>
          <p:cNvPr id="8" name="Right Arrow 7"/>
          <p:cNvSpPr/>
          <p:nvPr/>
        </p:nvSpPr>
        <p:spPr>
          <a:xfrm>
            <a:off x="7638881" y="1731696"/>
            <a:ext cx="356050" cy="9710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ight Arrow 8"/>
          <p:cNvSpPr/>
          <p:nvPr/>
        </p:nvSpPr>
        <p:spPr>
          <a:xfrm>
            <a:off x="9030712" y="2039193"/>
            <a:ext cx="307497" cy="4855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Arrow 9"/>
          <p:cNvSpPr/>
          <p:nvPr/>
        </p:nvSpPr>
        <p:spPr>
          <a:xfrm>
            <a:off x="8852687" y="2322414"/>
            <a:ext cx="275129" cy="6473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ight Arrow 10"/>
          <p:cNvSpPr/>
          <p:nvPr/>
        </p:nvSpPr>
        <p:spPr>
          <a:xfrm>
            <a:off x="8569465" y="2581359"/>
            <a:ext cx="283222" cy="7282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ight Arrow 11"/>
          <p:cNvSpPr/>
          <p:nvPr/>
        </p:nvSpPr>
        <p:spPr>
          <a:xfrm>
            <a:off x="8415717" y="2835046"/>
            <a:ext cx="218485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ight Arrow 13"/>
          <p:cNvSpPr/>
          <p:nvPr/>
        </p:nvSpPr>
        <p:spPr>
          <a:xfrm>
            <a:off x="8108219" y="3131618"/>
            <a:ext cx="307498" cy="4855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Left-Up Arrow 15"/>
          <p:cNvSpPr/>
          <p:nvPr/>
        </p:nvSpPr>
        <p:spPr>
          <a:xfrm>
            <a:off x="5138442" y="2322414"/>
            <a:ext cx="1003413" cy="1173345"/>
          </a:xfrm>
          <a:prstGeom prst="leftUpArrow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FC6555D4-60E0-34B4-9250-EA1C530906B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5581481" y="-521901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6714855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0459"/>
    </mc:Choice>
    <mc:Fallback>
      <p:transition spd="slow" advTm="804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algn="just"/>
            <a:r>
              <a:rPr lang="en-US" dirty="0"/>
              <a:t>Barnes, P.J. (2021) ‘Inflammatory mechanisms in COPD’, </a:t>
            </a:r>
            <a:r>
              <a:rPr lang="en-US" i="1" dirty="0"/>
              <a:t>American Journal of Respiratory and Critical Care Medicine</a:t>
            </a:r>
            <a:r>
              <a:rPr lang="en-US" dirty="0"/>
              <a:t>, 203(1), pp. 24–36.</a:t>
            </a:r>
          </a:p>
          <a:p>
            <a:pPr algn="just"/>
            <a:r>
              <a:rPr lang="en-US" dirty="0"/>
              <a:t>GOLD (2024) </a:t>
            </a:r>
            <a:r>
              <a:rPr lang="en-US" i="1" dirty="0"/>
              <a:t>Global strategy for the diagnosis, management, and prevention of chronic obstructive pulmonary disease</a:t>
            </a:r>
            <a:r>
              <a:rPr lang="en-US" dirty="0"/>
              <a:t>. Available at: </a:t>
            </a:r>
            <a:r>
              <a:rPr lang="en-US" dirty="0">
                <a:hlinkClick r:id="rId2"/>
              </a:rPr>
              <a:t>https://goldcopd.org</a:t>
            </a:r>
            <a:endParaRPr lang="en-US" dirty="0"/>
          </a:p>
          <a:p>
            <a:pPr algn="just"/>
            <a:r>
              <a:rPr lang="en-US" dirty="0"/>
              <a:t>Jordan, R.E., et al. (2022) ‘Anxiety and depression in COPD’, </a:t>
            </a:r>
            <a:r>
              <a:rPr lang="en-US" i="1" dirty="0"/>
              <a:t>Respiratory Medicine</a:t>
            </a:r>
            <a:r>
              <a:rPr lang="en-US" dirty="0"/>
              <a:t>, 185, 106123.</a:t>
            </a:r>
          </a:p>
          <a:p>
            <a:pPr algn="just"/>
            <a:r>
              <a:rPr lang="en-US" dirty="0"/>
              <a:t>Mah, J., Ritchie, A.I. and Finney, L.J. (2024) ‘Chronic obstructive pulmonary disease’, </a:t>
            </a:r>
            <a:r>
              <a:rPr lang="en-US" i="1" dirty="0"/>
              <a:t>The Lancet Respiratory Medicine</a:t>
            </a:r>
            <a:r>
              <a:rPr lang="en-US" dirty="0"/>
              <a:t>, 12(1), pp. 56–72.</a:t>
            </a:r>
          </a:p>
          <a:p>
            <a:pPr algn="just"/>
            <a:r>
              <a:rPr lang="en-US" dirty="0"/>
              <a:t>NHS England (2024) </a:t>
            </a:r>
            <a:r>
              <a:rPr lang="en-US" i="1" dirty="0"/>
              <a:t>COPD clinical guidance</a:t>
            </a:r>
            <a:r>
              <a:rPr lang="en-US" dirty="0"/>
              <a:t>. Available at: </a:t>
            </a:r>
            <a:r>
              <a:rPr lang="en-US" dirty="0">
                <a:hlinkClick r:id="rId3"/>
              </a:rPr>
              <a:t>https://www.england.nhs.uk</a:t>
            </a:r>
            <a:endParaRPr lang="en-US" dirty="0"/>
          </a:p>
          <a:p>
            <a:pPr algn="just"/>
            <a:r>
              <a:rPr lang="en-US" dirty="0"/>
              <a:t>NICE (2025) </a:t>
            </a:r>
            <a:r>
              <a:rPr lang="en-US" i="1" dirty="0"/>
              <a:t>Chronic obstructive pulmonary disease in over 16s: diagnosis and management</a:t>
            </a:r>
            <a:r>
              <a:rPr lang="en-US" dirty="0"/>
              <a:t>. Available at: </a:t>
            </a:r>
            <a:r>
              <a:rPr lang="en-US" dirty="0">
                <a:hlinkClick r:id="rId4"/>
              </a:rPr>
              <a:t>https://www.nice.org.uk</a:t>
            </a:r>
            <a:endParaRPr lang="en-US" dirty="0"/>
          </a:p>
          <a:p>
            <a:pPr algn="just"/>
            <a:r>
              <a:rPr lang="en-US" dirty="0"/>
              <a:t>Peacock, A.J., et al. (2023) ‘Pulmonary hypertension in COPD’, </a:t>
            </a:r>
            <a:r>
              <a:rPr lang="en-US" i="1" dirty="0"/>
              <a:t>European Respiratory Journal</a:t>
            </a:r>
            <a:r>
              <a:rPr lang="en-US" dirty="0"/>
              <a:t>, 52(3).</a:t>
            </a:r>
          </a:p>
          <a:p>
            <a:pPr algn="just"/>
            <a:r>
              <a:rPr lang="en-US" dirty="0"/>
              <a:t>Watson, J.S., et al. (2023) ‘Pulmonary rehabilitation outcomes’, </a:t>
            </a:r>
            <a:r>
              <a:rPr lang="en-US" i="1" dirty="0"/>
              <a:t>BMJ Open Respiratory Research</a:t>
            </a:r>
            <a:r>
              <a:rPr lang="en-US" dirty="0"/>
              <a:t>, 10(1), e001654.</a:t>
            </a:r>
          </a:p>
          <a:p>
            <a:pPr algn="just"/>
            <a:r>
              <a:rPr lang="en-US" dirty="0"/>
              <a:t>West, J.B. (2023) </a:t>
            </a:r>
            <a:r>
              <a:rPr lang="en-US" i="1" dirty="0"/>
              <a:t>Respiratory physiology: the essentials</a:t>
            </a:r>
            <a:r>
              <a:rPr lang="en-US" dirty="0"/>
              <a:t>. 11th </a:t>
            </a:r>
            <a:r>
              <a:rPr lang="en-US" dirty="0" err="1"/>
              <a:t>edn</a:t>
            </a:r>
            <a:r>
              <a:rPr lang="en-US" dirty="0"/>
              <a:t>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24437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488936"/>
            <a:ext cx="12089501" cy="37466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88578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248</TotalTime>
  <Words>1127</Words>
  <Application>Microsoft Office PowerPoint</Application>
  <PresentationFormat>Widescreen</PresentationFormat>
  <Paragraphs>180</Paragraphs>
  <Slides>14</Slides>
  <Notes>1</Notes>
  <HiddenSlides>0</HiddenSlides>
  <MMClips>12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Aptos</vt:lpstr>
      <vt:lpstr>Arial</vt:lpstr>
      <vt:lpstr>Calibri</vt:lpstr>
      <vt:lpstr>Calibri Light</vt:lpstr>
      <vt:lpstr>Office Theme</vt:lpstr>
      <vt:lpstr>Person‑Centred Care Plan for a Patient with COPD</vt:lpstr>
      <vt:lpstr>Person (Fictional)</vt:lpstr>
      <vt:lpstr>Respiratory Anatomy &amp; Physiology</vt:lpstr>
      <vt:lpstr>Cardiovascular System Integration</vt:lpstr>
      <vt:lpstr>What Happens in COPD (Pathophysiology) </vt:lpstr>
      <vt:lpstr>Risk Factors Applied to Mr B </vt:lpstr>
      <vt:lpstr>Symptoms &amp; Red Flags</vt:lpstr>
      <vt:lpstr>Diagnosis &amp; Severity</vt:lpstr>
      <vt:lpstr>Personalised Treatment Plan</vt:lpstr>
      <vt:lpstr>Monitoring &amp; MDT</vt:lpstr>
      <vt:lpstr>SMART Care Goals</vt:lpstr>
      <vt:lpstr>Communication, MDT &amp; Ethics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Munaza sakindar</dc:creator>
  <cp:lastModifiedBy>Munaza Sakindar</cp:lastModifiedBy>
  <cp:revision>17</cp:revision>
  <dcterms:created xsi:type="dcterms:W3CDTF">2026-02-27T16:05:41Z</dcterms:created>
  <dcterms:modified xsi:type="dcterms:W3CDTF">2026-03-11T13:15:55Z</dcterms:modified>
</cp:coreProperties>
</file>