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684" r:id="rId6"/>
    <p:sldId id="696" r:id="rId7"/>
    <p:sldId id="283" r:id="rId8"/>
    <p:sldId id="363" r:id="rId9"/>
    <p:sldId id="631" r:id="rId10"/>
    <p:sldId id="707" r:id="rId11"/>
    <p:sldId id="686" r:id="rId12"/>
    <p:sldId id="276" r:id="rId13"/>
    <p:sldId id="499" r:id="rId14"/>
    <p:sldId id="502" r:id="rId15"/>
    <p:sldId id="713" r:id="rId16"/>
    <p:sldId id="257" r:id="rId17"/>
    <p:sldId id="277" r:id="rId18"/>
    <p:sldId id="709" r:id="rId19"/>
    <p:sldId id="284" r:id="rId20"/>
    <p:sldId id="285" r:id="rId21"/>
    <p:sldId id="287" r:id="rId22"/>
    <p:sldId id="286" r:id="rId23"/>
    <p:sldId id="288" r:id="rId24"/>
    <p:sldId id="293" r:id="rId25"/>
    <p:sldId id="294" r:id="rId26"/>
    <p:sldId id="295" r:id="rId27"/>
    <p:sldId id="290" r:id="rId28"/>
    <p:sldId id="296" r:id="rId29"/>
    <p:sldId id="291" r:id="rId30"/>
    <p:sldId id="289" r:id="rId31"/>
    <p:sldId id="297" r:id="rId32"/>
    <p:sldId id="690" r:id="rId33"/>
    <p:sldId id="710" r:id="rId34"/>
    <p:sldId id="711" r:id="rId35"/>
    <p:sldId id="712" r:id="rId36"/>
    <p:sldId id="691" r:id="rId37"/>
    <p:sldId id="692" r:id="rId38"/>
    <p:sldId id="698" r:id="rId39"/>
    <p:sldId id="693" r:id="rId40"/>
    <p:sldId id="699" r:id="rId41"/>
    <p:sldId id="700" r:id="rId42"/>
    <p:sldId id="321" r:id="rId43"/>
    <p:sldId id="328" r:id="rId44"/>
    <p:sldId id="615" r:id="rId45"/>
    <p:sldId id="324" r:id="rId46"/>
    <p:sldId id="326" r:id="rId47"/>
    <p:sldId id="640" r:id="rId48"/>
    <p:sldId id="434" r:id="rId49"/>
    <p:sldId id="628" r:id="rId50"/>
    <p:sldId id="675" r:id="rId51"/>
    <p:sldId id="632" r:id="rId52"/>
    <p:sldId id="365" r:id="rId53"/>
    <p:sldId id="330" r:id="rId54"/>
    <p:sldId id="463" r:id="rId55"/>
    <p:sldId id="656" r:id="rId56"/>
    <p:sldId id="350" r:id="rId57"/>
    <p:sldId id="616" r:id="rId58"/>
    <p:sldId id="619" r:id="rId59"/>
    <p:sldId id="614" r:id="rId60"/>
    <p:sldId id="689" r:id="rId6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51161-5BA9-4944-8978-0EE4C3F95F61}" v="49" dt="2024-03-21T21:12:32.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50769" autoAdjust="0"/>
  </p:normalViewPr>
  <p:slideViewPr>
    <p:cSldViewPr>
      <p:cViewPr varScale="1">
        <p:scale>
          <a:sx n="53" d="100"/>
          <a:sy n="53" d="100"/>
        </p:scale>
        <p:origin x="2464" y="184"/>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04451161-5BA9-4944-8978-0EE4C3F95F61}"/>
    <pc:docChg chg="addSld modSld">
      <pc:chgData name="James Moore" userId="2734fbee-75e6-4c68-b1e1-71d90938a1bc" providerId="ADAL" clId="{04451161-5BA9-4944-8978-0EE4C3F95F61}" dt="2024-03-21T21:12:32.060" v="176"/>
      <pc:docMkLst>
        <pc:docMk/>
      </pc:docMkLst>
      <pc:sldChg chg="modSp mod">
        <pc:chgData name="James Moore" userId="2734fbee-75e6-4c68-b1e1-71d90938a1bc" providerId="ADAL" clId="{04451161-5BA9-4944-8978-0EE4C3F95F61}" dt="2024-03-21T21:12:12.524" v="175" actId="20577"/>
        <pc:sldMkLst>
          <pc:docMk/>
          <pc:sldMk cId="1927816058" sldId="684"/>
        </pc:sldMkLst>
        <pc:spChg chg="mod">
          <ac:chgData name="James Moore" userId="2734fbee-75e6-4c68-b1e1-71d90938a1bc" providerId="ADAL" clId="{04451161-5BA9-4944-8978-0EE4C3F95F61}" dt="2024-03-21T21:12:12.524" v="175" actId="20577"/>
          <ac:spMkLst>
            <pc:docMk/>
            <pc:sldMk cId="1927816058" sldId="684"/>
            <ac:spMk id="3" creationId="{C7C0D834-3614-D147-5BA6-875E0423253B}"/>
          </ac:spMkLst>
        </pc:spChg>
      </pc:sldChg>
      <pc:sldChg chg="add">
        <pc:chgData name="James Moore" userId="2734fbee-75e6-4c68-b1e1-71d90938a1bc" providerId="ADAL" clId="{04451161-5BA9-4944-8978-0EE4C3F95F61}" dt="2024-03-21T21:12:32.060" v="176"/>
        <pc:sldMkLst>
          <pc:docMk/>
          <pc:sldMk cId="2932645765" sldId="71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21/03/2024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21/03/2024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cas.org.uk/redundancy"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acas.org.uk/acas-code-of-practice-on-disciplinary-and-grievance-procedure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acas.org.uk/checking-your-employment-right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acas.org.uk/what-an-employment-contract-is"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acas.org.uk/dismissals/unfair-dismissal" TargetMode="External"/><Relationship Id="rId5" Type="http://schemas.openxmlformats.org/officeDocument/2006/relationships/hyperlink" Target="https://www.acas.org.uk/redundancy" TargetMode="External"/><Relationship Id="rId4" Type="http://schemas.openxmlformats.org/officeDocument/2006/relationships/hyperlink" Target="https://www.acas.org.uk/what-must-be-written-in-an-employment-contract" TargetMode="Externa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acas.org.uk/discrimination-and-the-law" TargetMode="External"/><Relationship Id="rId3" Type="http://schemas.openxmlformats.org/officeDocument/2006/relationships/hyperlink" Target="https://www.acas.org.uk/zero-hours-contracts" TargetMode="External"/><Relationship Id="rId7" Type="http://schemas.openxmlformats.org/officeDocument/2006/relationships/hyperlink" Target="https://www.acas.org.uk/payslips"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acas.org.uk/checking-holiday-entitlement" TargetMode="External"/><Relationship Id="rId5" Type="http://schemas.openxmlformats.org/officeDocument/2006/relationships/hyperlink" Target="https://www.acas.org.uk/national-minimum-wage-entitlement" TargetMode="External"/><Relationship Id="rId4" Type="http://schemas.openxmlformats.org/officeDocument/2006/relationships/hyperlink" Target="https://www.acas.org.uk/what-must-be-written-in-an-employment-contract" TargetMode="External"/><Relationship Id="rId9" Type="http://schemas.openxmlformats.org/officeDocument/2006/relationships/hyperlink" Target="http://archive.acas.org.uk/index.aspx?articleid=1919"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acas.org.uk/discrimination-and-the-law"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acas.org.uk/checking-your-employment-rights#worker"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acas.org.uk/zero-hours-contract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archive.acas.org.uk/index.aspx?articleid=3603"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equalityhumanrights.com/en/equality-act/protected-characteristics"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www.equalityhumanrights.com/en/equality-act/equality-act-2010"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3</a:t>
            </a:fld>
            <a:endParaRPr lang="en-GB"/>
          </a:p>
        </p:txBody>
      </p:sp>
    </p:spTree>
    <p:extLst>
      <p:ext uri="{BB962C8B-B14F-4D97-AF65-F5344CB8AC3E}">
        <p14:creationId xmlns:p14="http://schemas.microsoft.com/office/powerpoint/2010/main" val="2913720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"IQ + EQ + PQ + SQ + AQ = I am a well-rounded person"</a:t>
            </a:r>
            <a:endParaRPr lang="en-GB"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IQ: an intelligence test score that is obtained by dividing mental age, which reflects the age-graded level of performance as derived from population norms, by chronological age and multiplying by 100: a score of 100 thus indicates a performance at exactly the normal level for that age group.</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EQ: A person's EQ is a measure of their interpersonal and communication skills. EQ is an abbreviation for 'emotional quotient.’</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a:t>POSITIVE QUOTIENT</a:t>
            </a:r>
            <a:r>
              <a:rPr lang="en-GB" sz="1200" b="0" i="0" kern="1200">
                <a:solidFill>
                  <a:schemeClr val="tx1"/>
                </a:solidFill>
                <a:effectLst/>
                <a:latin typeface="+mn-lt"/>
                <a:ea typeface="+mn-ea"/>
                <a:cs typeface="+mn-cs"/>
              </a:rPr>
              <a:t>: Ability to listen, identify and respond to internal messages about one’s physical self. Also, learn about and understand the mind body connection. And of course, determining our body’s perfect weight, fitness level and perfect diet. </a:t>
            </a:r>
            <a:r>
              <a:rPr lang="en-GB" sz="1200" b="0" i="1" kern="1200" dirty="0">
                <a:solidFill>
                  <a:schemeClr val="tx1"/>
                </a:solidFill>
                <a:effectLst/>
                <a:latin typeface="+mn-lt"/>
                <a:ea typeface="+mn-ea"/>
                <a:cs typeface="+mn-cs"/>
              </a:rPr>
              <a:t>https://www.trainingzone.co.uk/develop/talent/we-know-about-iq-and-eq-but-what-about-pq</a:t>
            </a:r>
            <a:r>
              <a:rPr lang="en-GB" i="1" dirty="0"/>
              <a:t> </a:t>
            </a:r>
            <a:endParaRPr lang="en-GB" sz="1200" b="0" i="1" kern="1200" dirty="0">
              <a:solidFill>
                <a:schemeClr val="tx1"/>
              </a:solidFill>
              <a:effectLst/>
              <a:latin typeface="+mn-lt"/>
              <a:ea typeface="+mn-ea"/>
              <a:cs typeface="+mn-cs"/>
            </a:endParaRPr>
          </a:p>
          <a:p>
            <a:pPr fontAlgn="base"/>
            <a:endParaRPr lang="en-GB" sz="1200" b="0" i="1"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positive intelligence – </a:t>
            </a:r>
            <a:r>
              <a:rPr lang="en-GB" sz="1200" b="0" i="0" kern="1200" dirty="0" err="1">
                <a:solidFill>
                  <a:schemeClr val="tx1"/>
                </a:solidFill>
                <a:effectLst/>
                <a:latin typeface="+mn-lt"/>
                <a:ea typeface="+mn-ea"/>
                <a:cs typeface="+mn-cs"/>
              </a:rPr>
              <a:t>Chamine</a:t>
            </a:r>
            <a:r>
              <a:rPr lang="en-GB" sz="1200" b="0" i="0" kern="1200" dirty="0">
                <a:solidFill>
                  <a:schemeClr val="tx1"/>
                </a:solidFill>
                <a:effectLst/>
                <a:latin typeface="+mn-lt"/>
                <a:ea typeface="+mn-ea"/>
                <a:cs typeface="+mn-cs"/>
              </a:rPr>
              <a:t>, 2019 - https://www.positiveintelligence.com/why-pq-matters-more-than-iq-and-eq/ </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mind is your best friend, but it is also your worst enemy, involved in self-sabotage.  To illustrate, when your mind tells you that you should prepare for tomorrow’s important meeting, it is acting as your friend, causing positive action.  When it wakes you up at 3:00 a.m. anxious about the meeting and warning you for the hundredth time about the many consequences of failing, it is acting as your enemy; it is simply exhausting your mental resources without any redeeming value.  No friend would do that.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PQ is the percentage of time your mind is serving you as opposed to sabotaging you.  For example, a PQ of 75 means that your mind is serving you 75 percent of the time and sabotaging you about 25 percent of the time.  Compelling evidence from a synthesis of research in psychology, neuroscience, and organizational science shows that with higher PQ teams and professionals ranging from leaders to salespeople perform 30-35 percent better on average.  What’s more, they report being far happier and less stressed.</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Interesting article showing how research continues to develop: https://www.linkedin.com/pulse/elements-well-rounded-person-iq-eq-pq-sq-aq-ainur-amanzholova</a:t>
            </a:r>
          </a:p>
          <a:p>
            <a:pPr fontAlgn="base"/>
            <a:endParaRPr lang="en-GB" sz="1200" b="0" i="0" kern="1200" dirty="0">
              <a:solidFill>
                <a:schemeClr val="tx1"/>
              </a:solidFill>
              <a:effectLst/>
              <a:latin typeface="+mn-lt"/>
              <a:ea typeface="+mn-ea"/>
              <a:cs typeface="+mn-cs"/>
            </a:endParaRPr>
          </a:p>
          <a:p>
            <a:pPr fontAlgn="base"/>
            <a:r>
              <a:rPr lang="en-GB"/>
              <a:t>SOCIAL Q</a:t>
            </a:r>
            <a:r>
              <a:rPr lang="en-GB" sz="1200" b="0" i="0" kern="1200">
                <a:solidFill>
                  <a:schemeClr val="tx1"/>
                </a:solidFill>
                <a:effectLst/>
                <a:latin typeface="+mn-lt"/>
                <a:ea typeface="+mn-ea"/>
                <a:cs typeface="+mn-cs"/>
              </a:rPr>
              <a:t>: The ability to behave with wisdom and compassion, while maintaining inner and outer peace, regardless of the situation.” Wisdom and compassion being the pillars of SQ.</a:t>
            </a:r>
            <a:r>
              <a:rPr lang="en-GB"/>
              <a:t> </a:t>
            </a:r>
            <a:endParaRPr lang="en-GB" sz="1200" b="0" i="0" kern="1200">
              <a:solidFill>
                <a:schemeClr val="tx1"/>
              </a:solidFill>
              <a:effectLst/>
              <a:latin typeface="+mn-lt"/>
              <a:ea typeface="Calibri"/>
              <a:cs typeface="Calibri"/>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AQ: Adversity Quotient (AQ) is the understanding and measurement of human resilience and capacity to live, work and deal with unavoidable and undesirable circumstances. Like stress, adversity, trauma or tragedy. It entails remaining stable and maintaining our cool, equanimous, stable, harmonious yet human composure. It means maintaining healthy level of physical and psychological functions even in the face of chaos.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emotional intelligence is the foundation for a host of critical skills—it impacts most everything you say and do each day: https://www.forbes.com/sites/travisbradberry/2014/01/09/emotional-intelligence/#7e41c7951ac0 </a:t>
            </a:r>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2519818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703108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809583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9</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Emotional resonance – Paul Ekman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refers to the ability to take part in someone else’s feelings, mostly by feeling sorrowful about their misfortune. </a:t>
            </a: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can also be used in relation to opinions and taste, like when you say that you have sympathy for a political cause.  Reactive resonance. </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a term we use for the ability to understand other people’s feelings as if we were having them ourselves.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can also mean projecting our own feeling onto a work of art or another object. Identical resonance.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a:t>
            </a:r>
            <a:r>
              <a:rPr lang="en-GB" sz="1200" b="1" i="0" kern="1200" dirty="0">
                <a:solidFill>
                  <a:schemeClr val="tx1"/>
                </a:solidFill>
                <a:effectLst/>
                <a:latin typeface="+mn-lt"/>
                <a:ea typeface="+mn-ea"/>
                <a:cs typeface="+mn-cs"/>
              </a:rPr>
              <a:t>sympathy </a:t>
            </a:r>
            <a:r>
              <a:rPr lang="en-GB" sz="1200" b="0" i="0" kern="1200" dirty="0">
                <a:solidFill>
                  <a:schemeClr val="tx1"/>
                </a:solidFill>
                <a:effectLst/>
                <a:latin typeface="+mn-lt"/>
                <a:ea typeface="+mn-ea"/>
                <a:cs typeface="+mn-cs"/>
              </a:rPr>
              <a:t>is sharing, whereas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understanding. Of the two words, </a:t>
            </a:r>
            <a:r>
              <a:rPr lang="en-GB" sz="1200" b="0" i="1"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the more recent entry into the English language.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Useful resources: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https://www.merriam-webster.com/words-at-play/sympathy-empathy-difference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https://www.grammarly.com/blog/empathy-sympathy/#:~:text=Empathy%20is%20a%20term%20we,we%20were%20having%20them%20ourselves.&amp;text=Sympathy%20refers%20to%20the%20ability,feeling%20sorrowful%20about%20their%20misfortune.</a:t>
            </a: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10</a:t>
            </a:fld>
            <a:endParaRPr lang="en-GB"/>
          </a:p>
        </p:txBody>
      </p:sp>
    </p:spTree>
    <p:extLst>
      <p:ext uri="{BB962C8B-B14F-4D97-AF65-F5344CB8AC3E}">
        <p14:creationId xmlns:p14="http://schemas.microsoft.com/office/powerpoint/2010/main" val="1282567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For one thing, </a:t>
            </a:r>
            <a:r>
              <a:rPr lang="en-GB" sz="1200" b="1" i="0" kern="1200" dirty="0">
                <a:solidFill>
                  <a:schemeClr val="tx1"/>
                </a:solidFill>
                <a:effectLst/>
                <a:latin typeface="+mn-lt"/>
                <a:ea typeface="+mn-ea"/>
                <a:cs typeface="+mn-cs"/>
              </a:rPr>
              <a:t>it requires we pay attention</a:t>
            </a:r>
            <a:r>
              <a:rPr lang="en-GB" sz="1200" b="0" i="0" kern="1200" dirty="0">
                <a:solidFill>
                  <a:schemeClr val="tx1"/>
                </a:solidFill>
                <a:effectLst/>
                <a:latin typeface="+mn-lt"/>
                <a:ea typeface="+mn-ea"/>
                <a:cs typeface="+mn-cs"/>
              </a:rPr>
              <a:t>. Too often we are in our own heads; we have our own agenda. We are busy. So we don't pay attention to what others are thinking or feeling. In order to improve, we need to be more self-aware and more aware of others. For example, the next time you ask someone how they are doing, listen to their response. Do you believe them? Are they really okay? Ask yourself if you care to learn more. If so, then ask them a question or share your observation.</a:t>
            </a:r>
          </a:p>
          <a:p>
            <a:pPr marL="228600" indent="-228600">
              <a:buAutoNum type="arabicPeriod"/>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It takes time</a:t>
            </a:r>
            <a:r>
              <a:rPr lang="en-GB" sz="1200" b="0" i="0" kern="1200" dirty="0">
                <a:solidFill>
                  <a:schemeClr val="tx1"/>
                </a:solidFill>
                <a:effectLst/>
                <a:latin typeface="+mn-lt"/>
                <a:ea typeface="+mn-ea"/>
                <a:cs typeface="+mn-cs"/>
              </a:rPr>
              <a:t>. In our fast paced world, people just keep moving. Empathy requires that we stop and take the time to care. "What is going on for you; you look like you have something on your mind?“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Your self-esteem gets in the way</a:t>
            </a:r>
            <a:r>
              <a:rPr lang="en-GB" sz="1200" b="0" i="0" kern="1200" dirty="0">
                <a:solidFill>
                  <a:schemeClr val="tx1"/>
                </a:solidFill>
                <a:effectLst/>
                <a:latin typeface="+mn-lt"/>
                <a:ea typeface="+mn-ea"/>
                <a:cs typeface="+mn-cs"/>
              </a:rPr>
              <a:t>. When your mind is so busy with negative thoughts about you, then you don't have the space to really be present for another person. Often people think they are empathetic but when you consider what are you thinking about when you are listening to the person, you may find that you are busy thinking about you – how the person thinks about you, if they like you, that you should be doing something else, or you're not going to be able to help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There is history between you that you carry as baggage</a:t>
            </a:r>
            <a:r>
              <a:rPr lang="en-GB" sz="1200" b="0" i="0" kern="1200" dirty="0">
                <a:solidFill>
                  <a:schemeClr val="tx1"/>
                </a:solidFill>
                <a:effectLst/>
                <a:latin typeface="+mn-lt"/>
                <a:ea typeface="+mn-ea"/>
                <a:cs typeface="+mn-cs"/>
              </a:rPr>
              <a:t>. The longer you know a person, the more history you have with them, the harder it is to put that aside and simply be with them. You have developed a preconditioned response which you will need to be aware of and stop in order to truly open the connection with this person. Look at them with new eyes. Leave your baggage at the door. Tell a new story about your relationship. This one is not easy.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Empathy is a choice. We have to choose to improve, to care, to get out of our own way, and to bridge the gaps between us – generations, cultures, religions, socioeconomics, etc. Empathy allows us to be fully human and gives others permission to do the same.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11</a:t>
            </a:fld>
            <a:endParaRPr lang="en-GB"/>
          </a:p>
        </p:txBody>
      </p:sp>
    </p:spTree>
    <p:extLst>
      <p:ext uri="{BB962C8B-B14F-4D97-AF65-F5344CB8AC3E}">
        <p14:creationId xmlns:p14="http://schemas.microsoft.com/office/powerpoint/2010/main" val="1926384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If an employee thinks their dismissal was unfair they might be able to challenge it.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understand what unfair dismissal means. It depends on the individual situation but the employee might have been dismissed unfairly if: above.</a:t>
            </a:r>
            <a:endParaRPr lang="en-GB" dirty="0"/>
          </a:p>
          <a:p>
            <a:endParaRPr lang="en-GB" dirty="0"/>
          </a:p>
          <a:p>
            <a:pPr fontAlgn="base"/>
            <a:r>
              <a:rPr lang="en-GB" sz="1200" b="0" i="0" kern="1200" dirty="0">
                <a:solidFill>
                  <a:schemeClr val="tx1"/>
                </a:solidFill>
                <a:effectLst/>
                <a:latin typeface="+mn-lt"/>
                <a:ea typeface="+mn-ea"/>
                <a:cs typeface="+mn-cs"/>
              </a:rPr>
              <a:t>By law, there are 5 potential reasons for dismissing someone fairly. These are: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conduct – when the employee has done something that's inappropriate or not acceptable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capability – when the employee is not able to do the job or does not have the right qualifications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3" tooltip="Redundancy">
                  <a:extLst>
                    <a:ext uri="{A12FA001-AC4F-418D-AE19-62706E023703}">
                      <ahyp:hlinkClr xmlns:ahyp="http://schemas.microsoft.com/office/drawing/2018/hyperlinkcolor" val="tx"/>
                    </a:ext>
                  </a:extLst>
                </a:hlinkClick>
              </a:rPr>
              <a:t>redundancy</a:t>
            </a:r>
            <a:r>
              <a:rPr lang="en-GB" sz="1200" b="0" i="0" u="none" kern="1200" dirty="0">
                <a:solidFill>
                  <a:schemeClr val="tx1"/>
                </a:solidFill>
                <a:effectLst/>
                <a:latin typeface="+mn-lt"/>
                <a:ea typeface="+mn-ea"/>
                <a:cs typeface="+mn-cs"/>
              </a:rPr>
              <a:t> – when </a:t>
            </a:r>
            <a:r>
              <a:rPr lang="en-GB" sz="1200" b="0" i="0" kern="1200" dirty="0">
                <a:solidFill>
                  <a:schemeClr val="tx1"/>
                </a:solidFill>
                <a:effectLst/>
                <a:latin typeface="+mn-lt"/>
                <a:ea typeface="+mn-ea"/>
                <a:cs typeface="+mn-cs"/>
              </a:rPr>
              <a:t>the job is no longer needed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 legal reason – when the employee cannot do their job legally, for example a lorry driver who's banned from driving</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'some other substantial reason' – a term used for a wide variety of other situations</a:t>
            </a:r>
            <a:endParaRPr lang="en-GB" sz="1200" b="0" i="1" kern="1200" dirty="0">
              <a:solidFill>
                <a:schemeClr val="tx1"/>
              </a:solidFill>
              <a:effectLst/>
              <a:latin typeface="+mn-lt"/>
              <a:ea typeface="+mn-ea"/>
              <a:cs typeface="+mn-cs"/>
            </a:endParaRPr>
          </a:p>
          <a:p>
            <a:pPr marL="628650" lvl="1" indent="-171450" fontAlgn="base">
              <a:buFont typeface="Arial" panose="020B0604020202020204" pitchFamily="34" charset="0"/>
              <a:buChar char="•"/>
            </a:pPr>
            <a:endParaRPr lang="en-GB" sz="1200" b="0" i="1" kern="1200" dirty="0">
              <a:solidFill>
                <a:schemeClr val="tx1"/>
              </a:solidFill>
              <a:effectLst/>
              <a:latin typeface="+mn-lt"/>
              <a:ea typeface="+mn-ea"/>
              <a:cs typeface="+mn-cs"/>
            </a:endParaRPr>
          </a:p>
          <a:p>
            <a:pPr lvl="1" fontAlgn="base"/>
            <a:r>
              <a:rPr lang="en-GB" sz="1200" b="0" i="0" kern="1200" dirty="0">
                <a:solidFill>
                  <a:schemeClr val="tx1"/>
                </a:solidFill>
                <a:effectLst/>
                <a:latin typeface="+mn-lt"/>
                <a:ea typeface="+mn-ea"/>
                <a:cs typeface="+mn-cs"/>
              </a:rPr>
              <a:t>Other substantial reasons could include things like: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a fixed-term contract ending</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third party pressure, for example if a client refuses to work with an employee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an employee refusing to agree to new terms and conditions of employment</a:t>
            </a:r>
          </a:p>
          <a:p>
            <a:pPr marL="171450" indent="-171450" fontAlgn="base">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0" i="0" kern="1200" dirty="0">
                <a:solidFill>
                  <a:schemeClr val="tx1"/>
                </a:solidFill>
                <a:effectLst/>
                <a:latin typeface="+mn-lt"/>
                <a:ea typeface="+mn-ea"/>
                <a:cs typeface="+mn-cs"/>
              </a:rPr>
              <a:t>Before an employee is dismissed, an employer should: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Believe they have a valid reason for dismissing them</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Follow a full and fair procedure in line with the </a:t>
            </a:r>
            <a:r>
              <a:rPr lang="en-GB" sz="1200" b="0" i="0" u="sng" kern="1200" dirty="0">
                <a:solidFill>
                  <a:schemeClr val="tx1"/>
                </a:solidFill>
                <a:effectLst/>
                <a:latin typeface="+mn-lt"/>
                <a:ea typeface="+mn-ea"/>
                <a:cs typeface="+mn-cs"/>
                <a:hlinkClick r:id="rId4" tooltip="Acas Code of Practice on disciplinary and grievance procedures"/>
              </a:rPr>
              <a:t>ACAS code of practice on disciplinary and grievance procedures</a:t>
            </a:r>
            <a:endParaRPr lang="en-GB" sz="1200" b="0" i="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Make a decision that's balanced, consistent and as fair as possible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they do not, the employee could make a claim for unfair dismissal, even if the reason they dismissed them was valid. The procedure the employer followed will be taken into account if a case reaches an employment tribunal.</a:t>
            </a:r>
          </a:p>
          <a:p>
            <a:pPr marL="0" indent="0" fontAlgn="base">
              <a:buFont typeface="Arial" panose="020B0604020202020204" pitchFamily="34" charset="0"/>
              <a:buNone/>
            </a:pP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an employee is dismissed, the employer must tell them:</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why they've been dismissed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when their employment contract will end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their notice period, if there is one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their right to appeal the decision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a good idea to put it in writing.</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dirty="0"/>
          </a:p>
        </p:txBody>
      </p:sp>
    </p:spTree>
    <p:extLst>
      <p:ext uri="{BB962C8B-B14F-4D97-AF65-F5344CB8AC3E}">
        <p14:creationId xmlns:p14="http://schemas.microsoft.com/office/powerpoint/2010/main" val="3780637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Some things are 'automatically unfair' if they’re the main reason for dismissing an employee: above</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Unfair dismissal because of a health and safety issue</a:t>
            </a:r>
          </a:p>
          <a:p>
            <a:pPr fontAlgn="base"/>
            <a:r>
              <a:rPr lang="en-GB" sz="1200" b="0" i="0" kern="1200" dirty="0">
                <a:solidFill>
                  <a:schemeClr val="tx1"/>
                </a:solidFill>
                <a:effectLst/>
                <a:latin typeface="+mn-lt"/>
                <a:ea typeface="+mn-ea"/>
                <a:cs typeface="+mn-cs"/>
              </a:rPr>
              <a:t>Employees have the right not to be dismissed or treated unfairly ('suffer a detriment') because they've taken action over a health and safety issue, for example complaining about unsafe working conditions.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Taking action over a health and safety issue can include: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raising a reasonable health and safety concern with an employer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refusing to work in situations where the employee believes they or other people are in serious danger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carrying out reasonable tasks as a workplace health and safety representative, for example advising others at work not to use a piece of equipment until adequate safety measures are in place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an employee feels they have no choice but to resign because of something very serious their employer has done, they might be able to claim for 'constructive dismissal'.</a:t>
            </a:r>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dirty="0"/>
          </a:p>
        </p:txBody>
      </p:sp>
    </p:spTree>
    <p:extLst>
      <p:ext uri="{BB962C8B-B14F-4D97-AF65-F5344CB8AC3E}">
        <p14:creationId xmlns:p14="http://schemas.microsoft.com/office/powerpoint/2010/main" val="829938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An employee can make a constructive dismissal claim if they resign because they think their employer has seriously breached their employment contract.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Examples could include:</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regularly not being paid the agreed amount without a good reason</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being bullied or discriminated against</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raising a grievance that the employer refuses to look into</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making unreasonable changes to working patterns or place of work without agreement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 could be because of one serious incident or a series of things.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usually have the right to make a constructive dismissal claim if:</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you have </a:t>
            </a:r>
            <a:r>
              <a:rPr lang="en-GB" sz="1200" b="0" i="0" u="none" kern="1200" dirty="0">
                <a:solidFill>
                  <a:schemeClr val="tx1"/>
                </a:solidFill>
                <a:effectLst/>
                <a:latin typeface="+mn-lt"/>
                <a:ea typeface="+mn-ea"/>
                <a:cs typeface="+mn-cs"/>
              </a:rPr>
              <a:t>'employee' </a:t>
            </a:r>
            <a:r>
              <a:rPr lang="en-GB" sz="1200" b="0" i="0" u="none" kern="1200" dirty="0">
                <a:solidFill>
                  <a:schemeClr val="tx1"/>
                </a:solidFill>
                <a:effectLst/>
                <a:latin typeface="+mn-lt"/>
                <a:ea typeface="+mn-ea"/>
                <a:cs typeface="+mn-cs"/>
                <a:hlinkClick r:id="rId3" tooltip="Checking your employment rights">
                  <a:extLst>
                    <a:ext uri="{A12FA001-AC4F-418D-AE19-62706E023703}">
                      <ahyp:hlinkClr xmlns:ahyp="http://schemas.microsoft.com/office/drawing/2018/hyperlinkcolor" val="tx"/>
                    </a:ext>
                  </a:extLst>
                </a:hlinkClick>
              </a:rPr>
              <a:t>employment status</a:t>
            </a:r>
            <a:endParaRPr lang="en-GB" sz="1200" b="0" i="0" u="none" kern="1200" dirty="0">
              <a:solidFill>
                <a:schemeClr val="tx1"/>
              </a:solidFill>
              <a:effectLst/>
              <a:latin typeface="+mn-lt"/>
              <a:ea typeface="+mn-ea"/>
              <a:cs typeface="+mn-cs"/>
            </a:endParaRP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you've worked for your employer for 2 years</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If you're in this situation as an employee: </a:t>
            </a:r>
            <a:r>
              <a:rPr lang="en-GB" sz="1200" b="0" i="0" kern="1200" dirty="0">
                <a:solidFill>
                  <a:schemeClr val="tx1"/>
                </a:solidFill>
                <a:effectLst/>
                <a:latin typeface="+mn-lt"/>
                <a:ea typeface="+mn-ea"/>
                <a:cs typeface="+mn-cs"/>
              </a:rPr>
              <a:t>Resigning is a big step to take, and a constructive dismissal claim can be difficult to win at an employment tribunal. So, it is important to try to sort out any issues with your employer first. You can raise a problem informally or raise a formal grievance.</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Settlement agreements: </a:t>
            </a:r>
            <a:r>
              <a:rPr lang="en-GB" sz="1200" b="0" i="0" kern="1200" dirty="0">
                <a:solidFill>
                  <a:schemeClr val="tx1"/>
                </a:solidFill>
                <a:effectLst/>
                <a:latin typeface="+mn-lt"/>
                <a:ea typeface="+mn-ea"/>
                <a:cs typeface="+mn-cs"/>
              </a:rPr>
              <a:t>A settlement agreement is sometimes used to end an employment relationship in a way the employer and employee both agree with. If you sign a settlement agreement, you cannot make a constructive dismissal claim to an employment tribunal.</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dirty="0"/>
          </a:p>
        </p:txBody>
      </p:sp>
    </p:spTree>
    <p:extLst>
      <p:ext uri="{BB962C8B-B14F-4D97-AF65-F5344CB8AC3E}">
        <p14:creationId xmlns:p14="http://schemas.microsoft.com/office/powerpoint/2010/main" val="3083299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kern="1200" dirty="0">
                <a:solidFill>
                  <a:schemeClr val="tx1"/>
                </a:solidFill>
                <a:effectLst/>
                <a:latin typeface="+mn-lt"/>
                <a:ea typeface="+mn-ea"/>
                <a:cs typeface="+mn-cs"/>
              </a:rPr>
              <a:t>A 'wrongful dismissal' is when an employer has breached an employee's contract. It's usually to do with notice or notice pay.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Examples of wrongful dismissal can include: above</a:t>
            </a:r>
          </a:p>
          <a:p>
            <a:pPr fontAlgn="base"/>
            <a:endParaRPr lang="en-GB" sz="1200" b="0" i="0" u="non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dirty="0"/>
              <a:t>If an employee wants to make a claim for wrongful dismissal, it does not matter how long they've worked for their employer.</a:t>
            </a:r>
          </a:p>
          <a:p>
            <a:pPr fontAlgn="base"/>
            <a:endParaRPr lang="en-GB" sz="1200" b="0" i="0" u="non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dirty="0"/>
          </a:p>
        </p:txBody>
      </p:sp>
    </p:spTree>
    <p:extLst>
      <p:ext uri="{BB962C8B-B14F-4D97-AF65-F5344CB8AC3E}">
        <p14:creationId xmlns:p14="http://schemas.microsoft.com/office/powerpoint/2010/main" val="3527770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If an </a:t>
            </a:r>
            <a:r>
              <a:rPr lang="en-GB" sz="1200" b="0" i="0" u="none" kern="1200" dirty="0">
                <a:solidFill>
                  <a:schemeClr val="tx1"/>
                </a:solidFill>
                <a:effectLst/>
                <a:latin typeface="+mn-lt"/>
                <a:ea typeface="+mn-ea"/>
                <a:cs typeface="+mn-cs"/>
              </a:rPr>
              <a:t>employee thinks their dismissal was unfair and wants to challenge it, they can appeal through their employer's appeal process. The employer should tell them how to appeal. The employee may want to speak to their trade union if they have one or get independent legal advice. </a:t>
            </a:r>
            <a:endParaRPr lang="en-GB" sz="1200" b="0" i="0" u="sng"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fontAlgn="base"/>
            <a:r>
              <a:rPr lang="en-GB" sz="1200" b="1" i="0" u="none" kern="1200" dirty="0">
                <a:solidFill>
                  <a:schemeClr val="tx1"/>
                </a:solidFill>
                <a:effectLst/>
                <a:latin typeface="+mn-lt"/>
                <a:ea typeface="+mn-ea"/>
                <a:cs typeface="+mn-cs"/>
              </a:rPr>
              <a:t>Making a claim to an employment tribunal</a:t>
            </a:r>
          </a:p>
          <a:p>
            <a:pPr fontAlgn="base"/>
            <a:r>
              <a:rPr lang="en-GB" sz="1200" b="0" i="0" u="none" kern="1200" dirty="0">
                <a:solidFill>
                  <a:schemeClr val="tx1"/>
                </a:solidFill>
                <a:effectLst/>
                <a:latin typeface="+mn-lt"/>
                <a:ea typeface="+mn-ea"/>
                <a:cs typeface="+mn-cs"/>
              </a:rPr>
              <a:t>If the employee has tried to appeal and wants to take it further, they may want to make a claim to an employment tribunal.</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An employee usually has the right to make an unfair dismissal claim to an employment tribunal if: above. </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BUT, if they've been dismissed for an 'automatically unfair' reason it does not matter how long they've worked for their employer.</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In both instances, a claim must be made within 3 months less one day of the dismissal.</a:t>
            </a:r>
          </a:p>
          <a:p>
            <a:pPr fontAlgn="base"/>
            <a:endParaRPr lang="en-GB" sz="1200" b="0" i="0" u="none"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Types of employment status</a:t>
            </a:r>
          </a:p>
          <a:p>
            <a:pPr fontAlgn="base"/>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'employment status' is your legal status at work. It can be determined by: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 type of employment contract you have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 way you get paid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who is responsible for paying your tax</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your rights and responsibilities and those of your employer</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There are 3 main types of employment status under the law: above.</a:t>
            </a:r>
          </a:p>
          <a:p>
            <a:pPr fontAlgn="base"/>
            <a:r>
              <a:rPr lang="en-GB" sz="1200" b="0" i="0" kern="1200" dirty="0">
                <a:solidFill>
                  <a:schemeClr val="tx1"/>
                </a:solidFill>
                <a:effectLst/>
                <a:latin typeface="+mn-lt"/>
                <a:ea typeface="+mn-ea"/>
                <a:cs typeface="+mn-cs"/>
              </a:rPr>
              <a:t>Both employers and the people doing work for them need to know their rights and responsibilities, so it’s important to be sure of employment status.</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dirty="0"/>
          </a:p>
        </p:txBody>
      </p:sp>
    </p:spTree>
    <p:extLst>
      <p:ext uri="{BB962C8B-B14F-4D97-AF65-F5344CB8AC3E}">
        <p14:creationId xmlns:p14="http://schemas.microsoft.com/office/powerpoint/2010/main" val="1343195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kern="1200" dirty="0">
                <a:solidFill>
                  <a:schemeClr val="tx1"/>
                </a:solidFill>
                <a:effectLst/>
                <a:latin typeface="+mn-lt"/>
                <a:ea typeface="+mn-ea"/>
                <a:cs typeface="+mn-cs"/>
              </a:rPr>
              <a:t>Employee</a:t>
            </a:r>
          </a:p>
          <a:p>
            <a:pPr fontAlgn="base"/>
            <a:endParaRPr lang="en-GB" sz="1200" b="1"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You're classed as an employee if you:</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have an </a:t>
            </a:r>
            <a:r>
              <a:rPr lang="en-GB" sz="1200" b="0" i="0" u="none" kern="1200" dirty="0">
                <a:solidFill>
                  <a:schemeClr val="tx1"/>
                </a:solidFill>
                <a:effectLst/>
                <a:latin typeface="+mn-lt"/>
                <a:ea typeface="+mn-ea"/>
                <a:cs typeface="+mn-cs"/>
                <a:hlinkClick r:id="rId3" tooltip="What an employment contract is">
                  <a:extLst>
                    <a:ext uri="{A12FA001-AC4F-418D-AE19-62706E023703}">
                      <ahyp:hlinkClr xmlns:ahyp="http://schemas.microsoft.com/office/drawing/2018/hyperlinkcolor" val="tx"/>
                    </a:ext>
                  </a:extLst>
                </a:hlinkClick>
              </a:rPr>
              <a:t>employment contract</a:t>
            </a:r>
            <a:r>
              <a:rPr lang="en-GB" sz="1200" b="0" i="0" u="none" kern="1200" dirty="0">
                <a:solidFill>
                  <a:schemeClr val="tx1"/>
                </a:solidFill>
                <a:effectLst/>
                <a:latin typeface="+mn-lt"/>
                <a:ea typeface="+mn-ea"/>
                <a:cs typeface="+mn-cs"/>
              </a:rPr>
              <a:t> from your employer, formed when you accept the job</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tend to be provided regular work by your employer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are employed to do the work personally</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must do the work</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As an employee you have employment rights including:</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4" tooltip="What must be written in an employment contract">
                  <a:extLst>
                    <a:ext uri="{A12FA001-AC4F-418D-AE19-62706E023703}">
                      <ahyp:hlinkClr xmlns:ahyp="http://schemas.microsoft.com/office/drawing/2018/hyperlinkcolor" val="tx"/>
                    </a:ext>
                  </a:extLst>
                </a:hlinkClick>
              </a:rPr>
              <a:t>written terms</a:t>
            </a:r>
            <a:r>
              <a:rPr lang="en-GB" sz="1200" b="0" i="0" u="none" kern="1200" dirty="0">
                <a:solidFill>
                  <a:schemeClr val="tx1"/>
                </a:solidFill>
                <a:effectLst/>
                <a:latin typeface="+mn-lt"/>
                <a:ea typeface="+mn-ea"/>
                <a:cs typeface="+mn-cs"/>
              </a:rPr>
              <a:t> (a 'written statement of employment particulars') outlining your job rights and responsibilities, as a minimum: sick, holiday and parental leave pay</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being able to claim </a:t>
            </a:r>
            <a:r>
              <a:rPr lang="en-GB" sz="1200" b="0" i="0" u="none" kern="1200" dirty="0">
                <a:solidFill>
                  <a:schemeClr val="tx1"/>
                </a:solidFill>
                <a:effectLst/>
                <a:latin typeface="+mn-lt"/>
                <a:ea typeface="+mn-ea"/>
                <a:cs typeface="+mn-cs"/>
                <a:hlinkClick r:id="rId5" tooltip="Redundancy">
                  <a:extLst>
                    <a:ext uri="{A12FA001-AC4F-418D-AE19-62706E023703}">
                      <ahyp:hlinkClr xmlns:ahyp="http://schemas.microsoft.com/office/drawing/2018/hyperlinkcolor" val="tx"/>
                    </a:ext>
                  </a:extLst>
                </a:hlinkClick>
              </a:rPr>
              <a:t>redundancy</a:t>
            </a:r>
            <a:r>
              <a:rPr lang="en-GB" sz="1200" b="0" i="0" u="none" kern="1200" dirty="0">
                <a:solidFill>
                  <a:schemeClr val="tx1"/>
                </a:solidFill>
                <a:effectLst/>
                <a:latin typeface="+mn-lt"/>
                <a:ea typeface="+mn-ea"/>
                <a:cs typeface="+mn-cs"/>
              </a:rPr>
              <a:t> and </a:t>
            </a:r>
            <a:r>
              <a:rPr lang="en-GB" sz="1200" b="0" i="0" u="none" kern="1200" dirty="0">
                <a:solidFill>
                  <a:schemeClr val="tx1"/>
                </a:solidFill>
                <a:effectLst/>
                <a:latin typeface="+mn-lt"/>
                <a:ea typeface="+mn-ea"/>
                <a:cs typeface="+mn-cs"/>
                <a:hlinkClick r:id="rId6" tooltip="Unfair dismissal">
                  <a:extLst>
                    <a:ext uri="{A12FA001-AC4F-418D-AE19-62706E023703}">
                      <ahyp:hlinkClr xmlns:ahyp="http://schemas.microsoft.com/office/drawing/2018/hyperlinkcolor" val="tx"/>
                    </a:ext>
                  </a:extLst>
                </a:hlinkClick>
              </a:rPr>
              <a:t>unfair dismissal</a:t>
            </a:r>
            <a:r>
              <a:rPr lang="en-GB" sz="1200" b="0" i="0" u="none" kern="1200" dirty="0">
                <a:solidFill>
                  <a:schemeClr val="tx1"/>
                </a:solidFill>
                <a:effectLst/>
                <a:latin typeface="+mn-lt"/>
                <a:ea typeface="+mn-ea"/>
                <a:cs typeface="+mn-cs"/>
              </a:rPr>
              <a:t> after 2 years’ service</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dirty="0"/>
          </a:p>
        </p:txBody>
      </p:sp>
    </p:spTree>
    <p:extLst>
      <p:ext uri="{BB962C8B-B14F-4D97-AF65-F5344CB8AC3E}">
        <p14:creationId xmlns:p14="http://schemas.microsoft.com/office/powerpoint/2010/main" val="2350929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kern="1200" dirty="0">
                <a:solidFill>
                  <a:schemeClr val="tx1"/>
                </a:solidFill>
                <a:effectLst/>
                <a:latin typeface="+mn-lt"/>
                <a:ea typeface="+mn-ea"/>
                <a:cs typeface="+mn-cs"/>
              </a:rPr>
              <a:t>Worker</a:t>
            </a:r>
          </a:p>
          <a:p>
            <a:pPr fontAlgn="base"/>
            <a:r>
              <a:rPr lang="en-GB" sz="1200" b="0" i="0" kern="1200" dirty="0">
                <a:solidFill>
                  <a:schemeClr val="tx1"/>
                </a:solidFill>
                <a:effectLst/>
                <a:latin typeface="+mn-lt"/>
                <a:ea typeface="+mn-ea"/>
                <a:cs typeface="+mn-cs"/>
              </a:rPr>
              <a:t>You could be classed as a worker if your employment is more casual.</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usually would: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have a ‘contract for services’ (to do work or provide a service for a payment or reward), which can be </a:t>
            </a:r>
            <a:r>
              <a:rPr lang="en-GB" sz="1200" b="1" i="0" kern="1200" dirty="0">
                <a:solidFill>
                  <a:schemeClr val="tx1"/>
                </a:solidFill>
                <a:effectLst/>
                <a:latin typeface="+mn-lt"/>
                <a:ea typeface="+mn-ea"/>
                <a:cs typeface="+mn-cs"/>
              </a:rPr>
              <a:t>verbal </a:t>
            </a:r>
            <a:r>
              <a:rPr lang="en-GB" sz="1200" b="0" i="0" kern="1200" dirty="0">
                <a:solidFill>
                  <a:schemeClr val="tx1"/>
                </a:solidFill>
                <a:effectLst/>
                <a:latin typeface="+mn-lt"/>
                <a:ea typeface="+mn-ea"/>
                <a:cs typeface="+mn-cs"/>
              </a:rPr>
              <a:t>or written</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be employed to do the work personally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have very little obligation to receive or do work (for example, a </a:t>
            </a:r>
            <a:r>
              <a:rPr lang="en-GB" sz="1200" b="0" i="0" u="sng" kern="1200" dirty="0">
                <a:solidFill>
                  <a:schemeClr val="tx1"/>
                </a:solidFill>
                <a:effectLst/>
                <a:latin typeface="+mn-lt"/>
                <a:ea typeface="+mn-ea"/>
                <a:cs typeface="+mn-cs"/>
                <a:hlinkClick r:id="rId3" tooltip="Zero-hours contracts">
                  <a:extLst>
                    <a:ext uri="{A12FA001-AC4F-418D-AE19-62706E023703}">
                      <ahyp:hlinkClr xmlns:ahyp="http://schemas.microsoft.com/office/drawing/2018/hyperlinkcolor" val="tx"/>
                    </a:ext>
                  </a:extLst>
                </a:hlinkClick>
              </a:rPr>
              <a:t>zero-hours contract</a:t>
            </a:r>
            <a:r>
              <a:rPr lang="en-GB" sz="1200" b="0" i="0" kern="1200" dirty="0">
                <a:solidFill>
                  <a:schemeClr val="tx1"/>
                </a:solidFill>
                <a:effectLst/>
                <a:latin typeface="+mn-lt"/>
                <a:ea typeface="+mn-ea"/>
                <a:cs typeface="+mn-cs"/>
              </a:rPr>
              <a:t> where you're offered work on an 'as and when' basis) but should do work you've agreed to</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As a worker, you have employment rights including:</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4" tooltip="What must be written in an employment contract">
                  <a:extLst>
                    <a:ext uri="{A12FA001-AC4F-418D-AE19-62706E023703}">
                      <ahyp:hlinkClr xmlns:ahyp="http://schemas.microsoft.com/office/drawing/2018/hyperlinkcolor" val="tx"/>
                    </a:ext>
                  </a:extLst>
                </a:hlinkClick>
              </a:rPr>
              <a:t>Written terms</a:t>
            </a:r>
            <a:r>
              <a:rPr lang="en-GB" sz="1200" b="0" i="0" u="none" kern="1200" dirty="0">
                <a:solidFill>
                  <a:schemeClr val="tx1"/>
                </a:solidFill>
                <a:effectLst/>
                <a:latin typeface="+mn-lt"/>
                <a:ea typeface="+mn-ea"/>
                <a:cs typeface="+mn-cs"/>
              </a:rPr>
              <a:t> outlining your job rights and responsibilities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5" tooltip="National Minimum Wage entitlement">
                  <a:extLst>
                    <a:ext uri="{A12FA001-AC4F-418D-AE19-62706E023703}">
                      <ahyp:hlinkClr xmlns:ahyp="http://schemas.microsoft.com/office/drawing/2018/hyperlinkcolor" val="tx"/>
                    </a:ext>
                  </a:extLst>
                </a:hlinkClick>
              </a:rPr>
              <a:t>National minimum wage</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6" tooltip="Checking holiday entitlement">
                  <a:extLst>
                    <a:ext uri="{A12FA001-AC4F-418D-AE19-62706E023703}">
                      <ahyp:hlinkClr xmlns:ahyp="http://schemas.microsoft.com/office/drawing/2018/hyperlinkcolor" val="tx"/>
                    </a:ext>
                  </a:extLst>
                </a:hlinkClick>
              </a:rPr>
              <a:t>Paid holiday</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7" tooltip="Payslips">
                  <a:extLst>
                    <a:ext uri="{A12FA001-AC4F-418D-AE19-62706E023703}">
                      <ahyp:hlinkClr xmlns:ahyp="http://schemas.microsoft.com/office/drawing/2018/hyperlinkcolor" val="tx"/>
                    </a:ext>
                  </a:extLst>
                </a:hlinkClick>
              </a:rPr>
              <a:t>Payslips</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Protection against unlawful </a:t>
            </a:r>
            <a:r>
              <a:rPr lang="en-GB" sz="1200" b="0" i="0" u="none" kern="1200" dirty="0">
                <a:solidFill>
                  <a:schemeClr val="tx1"/>
                </a:solidFill>
                <a:effectLst/>
                <a:latin typeface="+mn-lt"/>
                <a:ea typeface="+mn-ea"/>
                <a:cs typeface="+mn-cs"/>
                <a:hlinkClick r:id="rId8" tooltip="Discrimination and the law">
                  <a:extLst>
                    <a:ext uri="{A12FA001-AC4F-418D-AE19-62706E023703}">
                      <ahyp:hlinkClr xmlns:ahyp="http://schemas.microsoft.com/office/drawing/2018/hyperlinkcolor" val="tx"/>
                    </a:ext>
                  </a:extLst>
                </a:hlinkClick>
              </a:rPr>
              <a:t>discrimination</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Protection for '</a:t>
            </a:r>
            <a:r>
              <a:rPr lang="en-GB" sz="1200" b="0" i="0"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whistleblowing</a:t>
            </a:r>
            <a:r>
              <a:rPr lang="en-GB" sz="1200" b="0" i="0" u="none" kern="1200" dirty="0">
                <a:solidFill>
                  <a:schemeClr val="tx1"/>
                </a:solidFill>
                <a:effectLst/>
                <a:latin typeface="+mn-lt"/>
                <a:ea typeface="+mn-ea"/>
                <a:cs typeface="+mn-cs"/>
              </a:rPr>
              <a:t>'</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Not being treated unfairly if you work part time</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21</a:t>
            </a:fld>
            <a:endParaRPr lang="en-GB" dirty="0"/>
          </a:p>
        </p:txBody>
      </p:sp>
    </p:spTree>
    <p:extLst>
      <p:ext uri="{BB962C8B-B14F-4D97-AF65-F5344CB8AC3E}">
        <p14:creationId xmlns:p14="http://schemas.microsoft.com/office/powerpoint/2010/main" val="3076079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Self-employed</a:t>
            </a:r>
          </a:p>
          <a:p>
            <a:pPr fontAlgn="base"/>
            <a:r>
              <a:rPr lang="en-GB" sz="1200" b="0" i="0" kern="1200" dirty="0">
                <a:solidFill>
                  <a:schemeClr val="tx1"/>
                </a:solidFill>
                <a:effectLst/>
                <a:latin typeface="+mn-lt"/>
                <a:ea typeface="+mn-ea"/>
                <a:cs typeface="+mn-cs"/>
              </a:rPr>
              <a:t>You're usually classed as self-employed if you:</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responsible for how and when you work</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the owner of a company or are a freelancer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Invoice for your pay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Get contracts to provide services for clients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able to send someone else to do the work for you, if appropriate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able to work for different clients and charge different fees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Do not get paid holiday or sick leave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you're self-employed you have some employment rights including:</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protection for your health and safety on a client's premises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protection against </a:t>
            </a:r>
            <a:r>
              <a:rPr lang="en-GB" sz="1200" b="0" i="0" u="sng" kern="1200" dirty="0">
                <a:solidFill>
                  <a:schemeClr val="tx1"/>
                </a:solidFill>
                <a:effectLst/>
                <a:latin typeface="+mn-lt"/>
                <a:ea typeface="+mn-ea"/>
                <a:cs typeface="+mn-cs"/>
                <a:hlinkClick r:id="rId3" tooltip="Discrimination and the law"/>
              </a:rPr>
              <a:t>discrimination</a:t>
            </a:r>
            <a:endParaRPr lang="en-GB" sz="1200" b="0" i="0" u="sng"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Contractors and freelancers</a:t>
            </a:r>
          </a:p>
          <a:p>
            <a:pPr fontAlgn="base"/>
            <a:r>
              <a:rPr lang="en-GB" sz="1200" b="0" i="0" kern="1200" dirty="0">
                <a:solidFill>
                  <a:schemeClr val="tx1"/>
                </a:solidFill>
                <a:effectLst/>
                <a:latin typeface="+mn-lt"/>
                <a:ea typeface="+mn-ea"/>
                <a:cs typeface="+mn-cs"/>
              </a:rPr>
              <a:t>If you’re self-employed and get work through an agency, you might be given a contract for services and be called a contractor. In this case, you might have </a:t>
            </a:r>
            <a:r>
              <a:rPr lang="en-GB" sz="1200" b="0" i="0" u="sng" kern="1200" dirty="0">
                <a:solidFill>
                  <a:schemeClr val="tx1"/>
                </a:solidFill>
                <a:effectLst/>
                <a:latin typeface="+mn-lt"/>
                <a:ea typeface="+mn-ea"/>
                <a:cs typeface="+mn-cs"/>
                <a:hlinkClick r:id="rId4"/>
              </a:rPr>
              <a:t>worker</a:t>
            </a:r>
            <a:r>
              <a:rPr lang="en-GB" sz="1200" b="0" i="0" kern="1200" dirty="0">
                <a:solidFill>
                  <a:schemeClr val="tx1"/>
                </a:solidFill>
                <a:effectLst/>
                <a:latin typeface="+mn-lt"/>
                <a:ea typeface="+mn-ea"/>
                <a:cs typeface="+mn-cs"/>
              </a:rPr>
              <a:t> employment status and rights for the duration of the contract, so it’s a good idea to check.</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22</a:t>
            </a:fld>
            <a:endParaRPr lang="en-GB" dirty="0"/>
          </a:p>
        </p:txBody>
      </p:sp>
    </p:spTree>
    <p:extLst>
      <p:ext uri="{BB962C8B-B14F-4D97-AF65-F5344CB8AC3E}">
        <p14:creationId xmlns:p14="http://schemas.microsoft.com/office/powerpoint/2010/main" val="1556615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When your employment status is not clear</a:t>
            </a:r>
          </a:p>
          <a:p>
            <a:pPr fontAlgn="base"/>
            <a:r>
              <a:rPr lang="en-GB" sz="1200" b="0" i="0" kern="1200" dirty="0">
                <a:solidFill>
                  <a:schemeClr val="tx1"/>
                </a:solidFill>
                <a:effectLst/>
                <a:latin typeface="+mn-lt"/>
                <a:ea typeface="+mn-ea"/>
                <a:cs typeface="+mn-cs"/>
              </a:rPr>
              <a:t>You might have worker or employee status, depending on the work you do, your contract and the way you get paid.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For example, if you're: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agency worker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apprentice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director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employee shareholder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fixed-term or rolling contract</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officeholder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peripatetic (have no fixed work base)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piece worker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working in the ‘gig economy’ (for example you work through online platforms)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work experience placement (also ‘internship’)</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a:t>
            </a:r>
            <a:r>
              <a:rPr lang="en-GB" sz="1200" b="0" i="0" u="none" kern="1200" dirty="0">
                <a:solidFill>
                  <a:schemeClr val="tx1"/>
                </a:solidFill>
                <a:effectLst/>
                <a:latin typeface="+mn-lt"/>
                <a:ea typeface="+mn-ea"/>
                <a:cs typeface="+mn-cs"/>
                <a:hlinkClick r:id="rId3" tooltip="Zero-hours contracts">
                  <a:extLst>
                    <a:ext uri="{A12FA001-AC4F-418D-AE19-62706E023703}">
                      <ahyp:hlinkClr xmlns:ahyp="http://schemas.microsoft.com/office/drawing/2018/hyperlinkcolor" val="tx"/>
                    </a:ext>
                  </a:extLst>
                </a:hlinkClick>
              </a:rPr>
              <a:t>zero-hours contract</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a:t>
            </a:r>
            <a:r>
              <a:rPr lang="en-GB" sz="1200" b="0" i="0"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volunteer</a:t>
            </a:r>
            <a:endParaRPr lang="en-GB" sz="1200" b="0" i="0" u="none" kern="1200" dirty="0">
              <a:solidFill>
                <a:schemeClr val="tx1"/>
              </a:solidFill>
              <a:effectLst/>
              <a:latin typeface="+mn-lt"/>
              <a:ea typeface="+mn-ea"/>
              <a:cs typeface="+mn-cs"/>
            </a:endParaRPr>
          </a:p>
          <a:p>
            <a:pPr marL="0" indent="0" fontAlgn="base">
              <a:buFont typeface="Arial" panose="020B0604020202020204" pitchFamily="34" charset="0"/>
              <a:buNone/>
            </a:pPr>
            <a:endParaRPr lang="en-GB" sz="1200" b="0" i="0" u="none"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you're in one of these types of work, you might think you have certain rights, but it's a good idea to look at what actually indicates your legal employment status.</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23</a:t>
            </a:fld>
            <a:endParaRPr lang="en-GB" dirty="0"/>
          </a:p>
        </p:txBody>
      </p:sp>
    </p:spTree>
    <p:extLst>
      <p:ext uri="{BB962C8B-B14F-4D97-AF65-F5344CB8AC3E}">
        <p14:creationId xmlns:p14="http://schemas.microsoft.com/office/powerpoint/2010/main" val="4197817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the Employment Rights Act 1996, an employee is dismissed by reason of redundancy if the dismissal is wholly or mainly attributable to the fact that: above</a:t>
            </a:r>
          </a:p>
          <a:p>
            <a:endParaRPr lang="en-GB" dirty="0"/>
          </a:p>
          <a:p>
            <a:r>
              <a:rPr lang="en-GB" sz="1200" b="0" i="0" kern="1200" dirty="0">
                <a:solidFill>
                  <a:schemeClr val="tx1"/>
                </a:solidFill>
                <a:effectLst/>
                <a:latin typeface="+mn-lt"/>
                <a:ea typeface="+mn-ea"/>
                <a:cs typeface="+mn-cs"/>
              </a:rPr>
              <a:t>This is the definition that is relevant for the purposes of determining whether or not a dismissal is fair and whether or not the employee is entitled to a redundancy payment.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Advise you engage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https://www.xperthr.co.uk/faq/how-does-the-law-define-redundancy/19983/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https://www.acas.org.uk/redundancy</a:t>
            </a:r>
          </a:p>
        </p:txBody>
      </p:sp>
      <p:sp>
        <p:nvSpPr>
          <p:cNvPr id="4" name="Slide Number Placeholder 3"/>
          <p:cNvSpPr>
            <a:spLocks noGrp="1"/>
          </p:cNvSpPr>
          <p:nvPr>
            <p:ph type="sldNum" sz="quarter" idx="5"/>
          </p:nvPr>
        </p:nvSpPr>
        <p:spPr/>
        <p:txBody>
          <a:bodyPr/>
          <a:lstStyle/>
          <a:p>
            <a:fld id="{A74F7143-3262-4712-BBAC-9EEC69AABB0A}" type="slidenum">
              <a:rPr lang="en-GB" smtClean="0"/>
              <a:t>24</a:t>
            </a:fld>
            <a:endParaRPr lang="en-GB" dirty="0"/>
          </a:p>
        </p:txBody>
      </p:sp>
    </p:spTree>
    <p:extLst>
      <p:ext uri="{BB962C8B-B14F-4D97-AF65-F5344CB8AC3E}">
        <p14:creationId xmlns:p14="http://schemas.microsoft.com/office/powerpoint/2010/main" val="3621761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Before making employees redundant you should see if you can: above. See: https://www.acas.org.uk/manage-staff-redundancies/avoid-compulsory-redundancies</a:t>
            </a:r>
          </a:p>
          <a:p>
            <a:endParaRPr lang="en-GB" dirty="0"/>
          </a:p>
          <a:p>
            <a:r>
              <a:rPr lang="en-GB" dirty="0"/>
              <a:t>In COVID-19, furlough scheme and job support schemes. </a:t>
            </a:r>
          </a:p>
          <a:p>
            <a:r>
              <a:rPr lang="en-GB" i="1" dirty="0"/>
              <a:t>https://www.acas.org.uk/coronavirus/furlough-scheme-pay</a:t>
            </a:r>
          </a:p>
          <a:p>
            <a:r>
              <a:rPr lang="en-GB" i="1" dirty="0"/>
              <a:t>https://www.gov.uk/government/collections/financial-support-for-businesses-during-coronavirus-covid-19</a:t>
            </a:r>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dirty="0"/>
          </a:p>
        </p:txBody>
      </p:sp>
    </p:spTree>
    <p:extLst>
      <p:ext uri="{BB962C8B-B14F-4D97-AF65-F5344CB8AC3E}">
        <p14:creationId xmlns:p14="http://schemas.microsoft.com/office/powerpoint/2010/main" val="41099817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Consultation must be 'meaningful' – this means you must get their feedback and input, and seriously consider their proposals.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You'll need to follow 'collective consultation' rules if you're planning to make 20 or more employees at the same workplace redundant within 90 days. This means you must consult with any recognised trade union or employee representatives.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 collective consultation has already started on a separate redundancy situation in the same organisation, those affected by the proposed redundancy do not have to be included in a new redundancy proposal. But you should not stagger redundancies to avoid consultation.</a:t>
            </a:r>
          </a:p>
          <a:p>
            <a:endParaRPr lang="en-GB" dirty="0"/>
          </a:p>
          <a:p>
            <a:endParaRPr lang="en-GB" dirty="0"/>
          </a:p>
          <a:p>
            <a:r>
              <a:rPr lang="en-GB" dirty="0"/>
              <a:t>Employees: Consult those affected by planned changes, not only those losing their jobs. </a:t>
            </a:r>
          </a:p>
          <a:p>
            <a:r>
              <a:rPr lang="en-GB" dirty="0"/>
              <a:t>Unions: Unions must be consulted in collective redundancies</a:t>
            </a:r>
          </a:p>
          <a:p>
            <a:endParaRPr lang="en-GB" dirty="0"/>
          </a:p>
          <a:p>
            <a:endParaRPr lang="en-GB" dirty="0"/>
          </a:p>
          <a:p>
            <a:r>
              <a:rPr lang="en-GB" dirty="0"/>
              <a:t>Need to prepare for consultations, on both sides, and give thought to when to begin consultation – i.e. do not present a finalised redundancy plan that has no room for employee feedback and opinions. </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26</a:t>
            </a:fld>
            <a:endParaRPr lang="en-GB" dirty="0"/>
          </a:p>
        </p:txBody>
      </p:sp>
    </p:spTree>
    <p:extLst>
      <p:ext uri="{BB962C8B-B14F-4D97-AF65-F5344CB8AC3E}">
        <p14:creationId xmlns:p14="http://schemas.microsoft.com/office/powerpoint/2010/main" val="35303101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equality? </a:t>
            </a:r>
            <a:r>
              <a:rPr lang="en-GB" sz="1200" b="0" i="0" kern="1200" dirty="0">
                <a:solidFill>
                  <a:schemeClr val="tx1"/>
                </a:solidFill>
                <a:effectLst/>
                <a:latin typeface="+mn-lt"/>
                <a:ea typeface="+mn-ea"/>
                <a:cs typeface="+mn-cs"/>
              </a:rPr>
              <a:t>Equality is about ensuring that every individual has an equal opportunity to make the most of their lives and talents. It is also the belief that no one should have poorer life chances because of the way they were born, where they come from, what they believe, or whether they have a disability.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recognises that historically certain groups of people with </a:t>
            </a:r>
            <a:r>
              <a:rPr lang="en-GB" sz="1200" b="0" i="0" u="sng"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protected characteristics</a:t>
            </a:r>
            <a:r>
              <a:rPr lang="en-GB" sz="1200" b="0" i="0" kern="1200" dirty="0">
                <a:solidFill>
                  <a:schemeClr val="tx1"/>
                </a:solidFill>
                <a:effectLst/>
                <a:latin typeface="+mn-lt"/>
                <a:ea typeface="+mn-ea"/>
                <a:cs typeface="+mn-cs"/>
              </a:rPr>
              <a:t> such as race, disability, sex and sexual orientation have experienced discrimination. </a:t>
            </a:r>
          </a:p>
          <a:p>
            <a:endParaRPr lang="en-GB" sz="1200" b="0" i="0"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The Equality Act 2010</a:t>
            </a:r>
            <a:r>
              <a:rPr lang="en-GB" sz="1200" b="0" i="0" kern="1200" dirty="0">
                <a:solidFill>
                  <a:schemeClr val="tx1"/>
                </a:solidFill>
                <a:effectLst/>
                <a:latin typeface="+mn-lt"/>
                <a:ea typeface="+mn-ea"/>
                <a:cs typeface="+mn-cs"/>
              </a:rPr>
              <a:t> prohibits all employers, service providers and providers of education, from discriminating against, harassing or victimising individuals with protected characteristics.</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Useful read:</a:t>
            </a:r>
          </a:p>
          <a:p>
            <a:r>
              <a:rPr lang="en-GB" sz="1200" b="0" i="1" kern="1200" dirty="0">
                <a:solidFill>
                  <a:schemeClr val="tx1"/>
                </a:solidFill>
                <a:effectLst/>
                <a:latin typeface="+mn-lt"/>
                <a:ea typeface="+mn-ea"/>
                <a:cs typeface="+mn-cs"/>
              </a:rPr>
              <a:t>https://www.gov.uk/guidance/equality-act-2010-guidance</a:t>
            </a:r>
          </a:p>
          <a:p>
            <a:r>
              <a:rPr lang="en-GB" sz="1200" b="0" i="1" kern="1200" dirty="0">
                <a:solidFill>
                  <a:schemeClr val="tx1"/>
                </a:solidFill>
                <a:effectLst/>
                <a:latin typeface="+mn-lt"/>
                <a:ea typeface="+mn-ea"/>
                <a:cs typeface="+mn-cs"/>
              </a:rPr>
              <a:t>https://www.unionlearn.org.uk/equality-and-diversity-whats-difference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Equality Act</a:t>
            </a:r>
          </a:p>
          <a:p>
            <a:r>
              <a:rPr lang="en-GB" sz="1200" b="0" i="0" kern="1200" dirty="0">
                <a:solidFill>
                  <a:schemeClr val="tx1"/>
                </a:solidFill>
                <a:effectLst/>
                <a:latin typeface="+mn-lt"/>
                <a:ea typeface="+mn-ea"/>
                <a:cs typeface="+mn-cs"/>
              </a:rPr>
              <a:t>Under the Equality Act (2010) people are protected from discrimination on these grounds: above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Act came into force on 1 October 2010 and brings together over 116 separate pieces of legislation into one single Act.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Act provides a legal framework to protect the rights of individuals and advance equality of opportunity for all. It provides Britain with a discrimination law which protects individuals from unfair treatment and promotes a fair and more equal society.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nine main pieces of legislation that have merged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 Pay Act 1970</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Sex Discrimination Act 1975</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Race Relations Act 1976</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Disability Discrimination Act 1995</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(Religion or Belief) Regulations 2003</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(Sexual Orientation) Regulations 2003</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(Age) Regulations 2006</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Equality Act 2006, Part 2</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Equality Act (Sexual Orientation) Regulations 2007</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Full Act: https://www.legislation.gov.uk/ukpga/2010/15/contents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dirty="0"/>
          </a:p>
        </p:txBody>
      </p:sp>
    </p:spTree>
    <p:extLst>
      <p:ext uri="{BB962C8B-B14F-4D97-AF65-F5344CB8AC3E}">
        <p14:creationId xmlns:p14="http://schemas.microsoft.com/office/powerpoint/2010/main" val="1010266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A23964-B575-41E7-9391-55D02B60BC6D}" type="slidenum">
              <a:rPr lang="en-GB" smtClean="0"/>
              <a:t>28</a:t>
            </a:fld>
            <a:endParaRPr lang="en-GB"/>
          </a:p>
        </p:txBody>
      </p:sp>
    </p:spTree>
    <p:extLst>
      <p:ext uri="{BB962C8B-B14F-4D97-AF65-F5344CB8AC3E}">
        <p14:creationId xmlns:p14="http://schemas.microsoft.com/office/powerpoint/2010/main" val="41319429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33</a:t>
            </a:fld>
            <a:endParaRPr lang="en-GB"/>
          </a:p>
        </p:txBody>
      </p:sp>
    </p:spTree>
    <p:extLst>
      <p:ext uri="{BB962C8B-B14F-4D97-AF65-F5344CB8AC3E}">
        <p14:creationId xmlns:p14="http://schemas.microsoft.com/office/powerpoint/2010/main" val="12156520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2716838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39</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40</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44</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45</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51</a:t>
            </a:fld>
            <a:endParaRPr lang="en-GB"/>
          </a:p>
        </p:txBody>
      </p:sp>
    </p:spTree>
    <p:extLst>
      <p:ext uri="{BB962C8B-B14F-4D97-AF65-F5344CB8AC3E}">
        <p14:creationId xmlns:p14="http://schemas.microsoft.com/office/powerpoint/2010/main" val="25358227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52</a:t>
            </a:fld>
            <a:endParaRPr lang="en-GB"/>
          </a:p>
        </p:txBody>
      </p:sp>
    </p:spTree>
    <p:extLst>
      <p:ext uri="{BB962C8B-B14F-4D97-AF65-F5344CB8AC3E}">
        <p14:creationId xmlns:p14="http://schemas.microsoft.com/office/powerpoint/2010/main" val="40433324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53</a:t>
            </a:fld>
            <a:endParaRPr lang="en-GB"/>
          </a:p>
        </p:txBody>
      </p:sp>
    </p:spTree>
    <p:extLst>
      <p:ext uri="{BB962C8B-B14F-4D97-AF65-F5344CB8AC3E}">
        <p14:creationId xmlns:p14="http://schemas.microsoft.com/office/powerpoint/2010/main" val="2448903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57</a:t>
            </a:fld>
            <a:endParaRPr lang="en-GB"/>
          </a:p>
        </p:txBody>
      </p:sp>
    </p:spTree>
    <p:extLst>
      <p:ext uri="{BB962C8B-B14F-4D97-AF65-F5344CB8AC3E}">
        <p14:creationId xmlns:p14="http://schemas.microsoft.com/office/powerpoint/2010/main" val="1048746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878715953"/>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ipd.co.uk/knowledge/fundamentals/emp-law/about/legislation-updat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4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4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43.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2.png"/><Relationship Id="rId7" Type="http://schemas.openxmlformats.org/officeDocument/2006/relationships/image" Target="../media/image27.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3.jpeg"/></Relationships>
</file>

<file path=ppt/slides/_rels/slide4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39.jpeg"/></Relationships>
</file>

<file path=ppt/slides/_rels/slide5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Employment Law</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4437112"/>
            <a:ext cx="8534400" cy="1274017"/>
          </a:xfrm>
        </p:spPr>
        <p:txBody>
          <a:bodyPr/>
          <a:lstStyle/>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What is emotional intelligence? </a:t>
            </a:r>
          </a:p>
          <a:p>
            <a:r>
              <a:rPr lang="en-GB" dirty="0"/>
              <a:t>Why is EI so important to relationships?</a:t>
            </a:r>
          </a:p>
          <a:p>
            <a:r>
              <a:rPr lang="en-GB" dirty="0"/>
              <a:t>Why does it matter whether leaders/managers use EI?</a:t>
            </a:r>
          </a:p>
        </p:txBody>
      </p:sp>
    </p:spTree>
    <p:extLst>
      <p:ext uri="{BB962C8B-B14F-4D97-AF65-F5344CB8AC3E}">
        <p14:creationId xmlns:p14="http://schemas.microsoft.com/office/powerpoint/2010/main" val="1927816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2171564" y="1628800"/>
            <a:ext cx="7848872" cy="3600400"/>
          </a:xfrm>
          <a:noFill/>
        </p:spPr>
        <p:txBody>
          <a:bodyPr vert="horz" lIns="91440" tIns="45720" rIns="91440" bIns="45720" rtlCol="0">
            <a:normAutofit/>
          </a:bodyPr>
          <a:lstStyle/>
          <a:p>
            <a:pPr marL="0" indent="0" algn="ctr">
              <a:buNone/>
            </a:pPr>
            <a:r>
              <a:rPr lang="en-US" sz="4000" kern="1200" dirty="0">
                <a:solidFill>
                  <a:srgbClr val="080808"/>
                </a:solidFill>
                <a:latin typeface="+mn-lt"/>
                <a:ea typeface="+mn-ea"/>
                <a:cs typeface="+mn-cs"/>
              </a:rPr>
              <a:t>How do we keep employees engaged in the age of increased diversity &amp; flexibility?</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204642" y="332656"/>
            <a:ext cx="5782716" cy="955785"/>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Tree>
    <p:extLst>
      <p:ext uri="{BB962C8B-B14F-4D97-AF65-F5344CB8AC3E}">
        <p14:creationId xmlns:p14="http://schemas.microsoft.com/office/powerpoint/2010/main" val="1720218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726B-13C0-4E2B-A71E-1CFAC179B840}"/>
              </a:ext>
            </a:extLst>
          </p:cNvPr>
          <p:cNvSpPr>
            <a:spLocks noGrp="1"/>
          </p:cNvSpPr>
          <p:nvPr>
            <p:ph type="title"/>
          </p:nvPr>
        </p:nvSpPr>
        <p:spPr>
          <a:xfrm>
            <a:off x="630936" y="640080"/>
            <a:ext cx="4818888" cy="1481328"/>
          </a:xfrm>
        </p:spPr>
        <p:txBody>
          <a:bodyPr anchor="b">
            <a:normAutofit fontScale="90000"/>
          </a:bodyPr>
          <a:lstStyle/>
          <a:p>
            <a:r>
              <a:rPr lang="en-GB" sz="5000" b="1" dirty="0"/>
              <a:t>Different types of intelligence</a:t>
            </a:r>
          </a:p>
        </p:txBody>
      </p:sp>
      <p:sp>
        <p:nvSpPr>
          <p:cNvPr id="3" name="Content Placeholder 2">
            <a:extLst>
              <a:ext uri="{FF2B5EF4-FFF2-40B4-BE49-F238E27FC236}">
                <a16:creationId xmlns:a16="http://schemas.microsoft.com/office/drawing/2014/main" id="{C44677C0-1C22-48AD-9669-40C9495FBD8A}"/>
              </a:ext>
            </a:extLst>
          </p:cNvPr>
          <p:cNvSpPr>
            <a:spLocks noGrp="1"/>
          </p:cNvSpPr>
          <p:nvPr>
            <p:ph idx="1"/>
          </p:nvPr>
        </p:nvSpPr>
        <p:spPr>
          <a:xfrm>
            <a:off x="643278" y="2535686"/>
            <a:ext cx="4665701" cy="3158786"/>
          </a:xfrm>
        </p:spPr>
        <p:txBody>
          <a:bodyPr numCol="2" anchor="t">
            <a:normAutofit fontScale="92500" lnSpcReduction="20000"/>
          </a:bodyPr>
          <a:lstStyle/>
          <a:p>
            <a:r>
              <a:rPr lang="en-GB" dirty="0"/>
              <a:t>IQ</a:t>
            </a:r>
          </a:p>
          <a:p>
            <a:r>
              <a:rPr lang="en-GB" dirty="0"/>
              <a:t>EQ</a:t>
            </a:r>
          </a:p>
          <a:p>
            <a:r>
              <a:rPr lang="en-GB" dirty="0"/>
              <a:t>PQ</a:t>
            </a:r>
          </a:p>
          <a:p>
            <a:r>
              <a:rPr lang="en-GB" dirty="0"/>
              <a:t>SQ</a:t>
            </a:r>
          </a:p>
          <a:p>
            <a:r>
              <a:rPr lang="en-GB" dirty="0"/>
              <a:t>AQ</a:t>
            </a:r>
          </a:p>
          <a:p>
            <a:endParaRPr lang="en-GB" dirty="0"/>
          </a:p>
          <a:p>
            <a:endParaRPr lang="en-GB" b="1" dirty="0"/>
          </a:p>
          <a:p>
            <a:pPr marL="0" indent="0">
              <a:buNone/>
            </a:pPr>
            <a:r>
              <a:rPr lang="en-GB" b="1" dirty="0"/>
              <a:t>"IQ + EQ + PQ + SQ + AQ = I am a well-rounded person"</a:t>
            </a:r>
            <a:endParaRPr lang="en-GB" dirty="0"/>
          </a:p>
          <a:p>
            <a:endParaRPr lang="en-GB" sz="2200" dirty="0"/>
          </a:p>
        </p:txBody>
      </p:sp>
      <p:pic>
        <p:nvPicPr>
          <p:cNvPr id="4" name="Picture 3">
            <a:extLst>
              <a:ext uri="{FF2B5EF4-FFF2-40B4-BE49-F238E27FC236}">
                <a16:creationId xmlns:a16="http://schemas.microsoft.com/office/drawing/2014/main" id="{D6139F06-521D-4187-A1B7-9B2B07ACF3EA}"/>
              </a:ext>
            </a:extLst>
          </p:cNvPr>
          <p:cNvPicPr>
            <a:picLocks noChangeAspect="1"/>
          </p:cNvPicPr>
          <p:nvPr/>
        </p:nvPicPr>
        <p:blipFill>
          <a:blip r:embed="rId3"/>
          <a:stretch>
            <a:fillRect/>
          </a:stretch>
        </p:blipFill>
        <p:spPr>
          <a:xfrm>
            <a:off x="6128117" y="116632"/>
            <a:ext cx="5285003" cy="5577840"/>
          </a:xfrm>
          <a:prstGeom prst="rect">
            <a:avLst/>
          </a:prstGeom>
        </p:spPr>
      </p:pic>
    </p:spTree>
    <p:extLst>
      <p:ext uri="{BB962C8B-B14F-4D97-AF65-F5344CB8AC3E}">
        <p14:creationId xmlns:p14="http://schemas.microsoft.com/office/powerpoint/2010/main" val="185397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e Positive.jpg">
            <a:extLst>
              <a:ext uri="{FF2B5EF4-FFF2-40B4-BE49-F238E27FC236}">
                <a16:creationId xmlns:a16="http://schemas.microsoft.com/office/drawing/2014/main" id="{DBCFEFF3-7EF0-2D36-C469-17C9D1B0C661}"/>
              </a:ext>
            </a:extLst>
          </p:cNvPr>
          <p:cNvPicPr>
            <a:picLocks noChangeAspect="1"/>
          </p:cNvPicPr>
          <p:nvPr/>
        </p:nvPicPr>
        <p:blipFill>
          <a:blip r:embed="rId2">
            <a:extLst>
              <a:ext uri="{28A0092B-C50C-407E-A947-70E740481C1C}">
                <a14:useLocalDpi xmlns:a14="http://schemas.microsoft.com/office/drawing/2010/main" val="0"/>
              </a:ext>
            </a:extLst>
          </a:blip>
          <a:srcRect t="12820" b="11539"/>
          <a:stretch>
            <a:fillRect/>
          </a:stretch>
        </p:blipFill>
        <p:spPr bwMode="auto">
          <a:xfrm>
            <a:off x="3431704" y="257342"/>
            <a:ext cx="6633633" cy="501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6FE6D878-4928-9FD4-80B0-A5257A07ED8B}"/>
              </a:ext>
            </a:extLst>
          </p:cNvPr>
          <p:cNvSpPr>
            <a:spLocks noGrp="1"/>
          </p:cNvSpPr>
          <p:nvPr>
            <p:ph type="title"/>
          </p:nvPr>
        </p:nvSpPr>
        <p:spPr>
          <a:xfrm>
            <a:off x="695400" y="2103434"/>
            <a:ext cx="2125133" cy="1325563"/>
          </a:xfrm>
        </p:spPr>
        <p:txBody>
          <a:bodyPr>
            <a:normAutofit/>
          </a:bodyPr>
          <a:lstStyle/>
          <a:p>
            <a:r>
              <a:rPr lang="en-US" dirty="0">
                <a:latin typeface="Arial" panose="020B0604020202020204" pitchFamily="34" charset="0"/>
                <a:cs typeface="Arial" panose="020B0604020202020204" pitchFamily="34" charset="0"/>
              </a:rPr>
              <a:t>Do we?</a:t>
            </a:r>
          </a:p>
        </p:txBody>
      </p:sp>
    </p:spTree>
    <p:extLst>
      <p:ext uri="{BB962C8B-B14F-4D97-AF65-F5344CB8AC3E}">
        <p14:creationId xmlns:p14="http://schemas.microsoft.com/office/powerpoint/2010/main" val="725788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2D0488-3C65-9545-99FF-9FB094BD51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3" name="Text Placeholder 2">
            <a:extLst>
              <a:ext uri="{FF2B5EF4-FFF2-40B4-BE49-F238E27FC236}">
                <a16:creationId xmlns:a16="http://schemas.microsoft.com/office/drawing/2014/main" id="{D0174737-5258-414A-846F-66566D71B104}"/>
              </a:ext>
            </a:extLst>
          </p:cNvPr>
          <p:cNvSpPr>
            <a:spLocks noGrp="1"/>
          </p:cNvSpPr>
          <p:nvPr>
            <p:ph type="body" sz="quarter" idx="13"/>
          </p:nvPr>
        </p:nvSpPr>
        <p:spPr>
          <a:xfrm>
            <a:off x="151002" y="155409"/>
            <a:ext cx="11744136" cy="615153"/>
          </a:xfrm>
        </p:spPr>
        <p:txBody>
          <a:bodyPr/>
          <a:lstStyle/>
          <a:p>
            <a:r>
              <a:rPr lang="en-US" dirty="0">
                <a:latin typeface="Arial" panose="020B0604020202020204" pitchFamily="34" charset="0"/>
                <a:cs typeface="Arial" panose="020B0604020202020204" pitchFamily="34" charset="0"/>
              </a:rPr>
              <a:t>The importance of self-care…take time to breathe!</a:t>
            </a:r>
          </a:p>
        </p:txBody>
      </p:sp>
      <p:pic>
        <p:nvPicPr>
          <p:cNvPr id="1026" name="Picture 2" descr="First fit your own oxygen mask…” Seven tips for leading your team into  September | Astin Consulting">
            <a:extLst>
              <a:ext uri="{FF2B5EF4-FFF2-40B4-BE49-F238E27FC236}">
                <a16:creationId xmlns:a16="http://schemas.microsoft.com/office/drawing/2014/main" id="{CF13528A-C110-418B-8693-21C85C9013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655" y="1130585"/>
            <a:ext cx="4596829" cy="45968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8630F0-8FC1-4FDA-BE44-5B2CAA01F2D0}"/>
              </a:ext>
            </a:extLst>
          </p:cNvPr>
          <p:cNvSpPr txBox="1"/>
          <p:nvPr/>
        </p:nvSpPr>
        <p:spPr>
          <a:xfrm>
            <a:off x="472028" y="1905505"/>
            <a:ext cx="3252627"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think self-care is selfish…change your mind!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don’t give yourself time, you are ducking your responsibilities!</a:t>
            </a:r>
          </a:p>
        </p:txBody>
      </p:sp>
      <p:sp>
        <p:nvSpPr>
          <p:cNvPr id="7" name="TextBox 6">
            <a:extLst>
              <a:ext uri="{FF2B5EF4-FFF2-40B4-BE49-F238E27FC236}">
                <a16:creationId xmlns:a16="http://schemas.microsoft.com/office/drawing/2014/main" id="{C00D77FF-E118-4073-8426-395F38DDA53A}"/>
              </a:ext>
            </a:extLst>
          </p:cNvPr>
          <p:cNvSpPr txBox="1"/>
          <p:nvPr/>
        </p:nvSpPr>
        <p:spPr>
          <a:xfrm>
            <a:off x="8321484" y="1536173"/>
            <a:ext cx="3573654"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“Natural” leaders </a:t>
            </a:r>
          </a:p>
          <a:p>
            <a:r>
              <a:rPr lang="en-GB" sz="2400" dirty="0">
                <a:latin typeface="Arial" panose="020B0604020202020204" pitchFamily="34" charset="0"/>
                <a:cs typeface="Arial" panose="020B0604020202020204" pitchFamily="34" charset="0"/>
              </a:rPr>
              <a:t>Are more likely to:</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Nurture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“Rescue”/do things for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become comfortable reacting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Inadvertently “abuse” ourselves</a:t>
            </a:r>
          </a:p>
        </p:txBody>
      </p:sp>
    </p:spTree>
    <p:extLst>
      <p:ext uri="{BB962C8B-B14F-4D97-AF65-F5344CB8AC3E}">
        <p14:creationId xmlns:p14="http://schemas.microsoft.com/office/powerpoint/2010/main" val="1523551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0758-9A3D-0FA4-D167-EEFD53FC2C0F}"/>
              </a:ext>
            </a:extLst>
          </p:cNvPr>
          <p:cNvSpPr>
            <a:spLocks noGrp="1"/>
          </p:cNvSpPr>
          <p:nvPr>
            <p:ph type="title"/>
          </p:nvPr>
        </p:nvSpPr>
        <p:spPr>
          <a:xfrm>
            <a:off x="609600" y="274638"/>
            <a:ext cx="3542184" cy="1143000"/>
          </a:xfrm>
        </p:spPr>
        <p:txBody>
          <a:bodyPr>
            <a:normAutofit fontScale="90000"/>
          </a:bodyPr>
          <a:lstStyle/>
          <a:p>
            <a:r>
              <a:rPr lang="en-GB" dirty="0"/>
              <a:t>Ways to Wellbeing</a:t>
            </a:r>
          </a:p>
        </p:txBody>
      </p:sp>
      <p:sp>
        <p:nvSpPr>
          <p:cNvPr id="3" name="Content Placeholder 2">
            <a:extLst>
              <a:ext uri="{FF2B5EF4-FFF2-40B4-BE49-F238E27FC236}">
                <a16:creationId xmlns:a16="http://schemas.microsoft.com/office/drawing/2014/main" id="{1F87CAA5-9227-19D0-0A73-F45757D5A2EA}"/>
              </a:ext>
            </a:extLst>
          </p:cNvPr>
          <p:cNvSpPr>
            <a:spLocks noGrp="1"/>
          </p:cNvSpPr>
          <p:nvPr>
            <p:ph idx="1"/>
          </p:nvPr>
        </p:nvSpPr>
        <p:spPr/>
        <p:txBody>
          <a:bodyPr/>
          <a:lstStyle/>
          <a:p>
            <a:endParaRPr lang="en-GB"/>
          </a:p>
        </p:txBody>
      </p:sp>
      <p:pic>
        <p:nvPicPr>
          <p:cNvPr id="1026" name="Picture 2" descr="Employee Wellbeing - ENCOMPASS Benefits">
            <a:extLst>
              <a:ext uri="{FF2B5EF4-FFF2-40B4-BE49-F238E27FC236}">
                <a16:creationId xmlns:a16="http://schemas.microsoft.com/office/drawing/2014/main" id="{FC437042-2672-3589-D3C3-580551C9C2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1784" y="-79309"/>
            <a:ext cx="5733256"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0209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6580" y="-2576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304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fontScale="90000"/>
          </a:bodyPr>
          <a:lstStyle/>
          <a:p>
            <a:r>
              <a:rPr lang="en-GB" b="1" dirty="0"/>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lnSpcReduction="10000"/>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7519918" y="1901283"/>
            <a:ext cx="3628806"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042916" y="46355"/>
            <a:ext cx="10515600" cy="1325563"/>
          </a:xfrm>
        </p:spPr>
        <p:txBody>
          <a:bodyPr>
            <a:normAutofit fontScale="90000"/>
          </a:bodyPr>
          <a:lstStyle/>
          <a:p>
            <a:r>
              <a:rPr lang="en-GB" b="1" dirty="0"/>
              <a:t>Difference between empathy and sympathy</a:t>
            </a:r>
          </a:p>
        </p:txBody>
      </p:sp>
      <p:pic>
        <p:nvPicPr>
          <p:cNvPr id="3" name="Picture 2">
            <a:extLst>
              <a:ext uri="{FF2B5EF4-FFF2-40B4-BE49-F238E27FC236}">
                <a16:creationId xmlns:a16="http://schemas.microsoft.com/office/drawing/2014/main" id="{68CA7449-8C3D-4865-A7A2-D2D59D2CE5AE}"/>
              </a:ext>
            </a:extLst>
          </p:cNvPr>
          <p:cNvPicPr>
            <a:picLocks noChangeAspect="1"/>
          </p:cNvPicPr>
          <p:nvPr/>
        </p:nvPicPr>
        <p:blipFill rotWithShape="1">
          <a:blip r:embed="rId3"/>
          <a:srcRect l="48178" t="28458" r="31397" b="44437"/>
          <a:stretch/>
        </p:blipFill>
        <p:spPr>
          <a:xfrm>
            <a:off x="114300" y="1371918"/>
            <a:ext cx="11844096" cy="5166042"/>
          </a:xfrm>
          <a:prstGeom prst="rect">
            <a:avLst/>
          </a:prstGeom>
        </p:spPr>
      </p:pic>
    </p:spTree>
    <p:extLst>
      <p:ext uri="{BB962C8B-B14F-4D97-AF65-F5344CB8AC3E}">
        <p14:creationId xmlns:p14="http://schemas.microsoft.com/office/powerpoint/2010/main" val="3372131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DF06-8FC5-483B-96FB-3A5364B688C3}"/>
              </a:ext>
            </a:extLst>
          </p:cNvPr>
          <p:cNvSpPr>
            <a:spLocks noGrp="1"/>
          </p:cNvSpPr>
          <p:nvPr>
            <p:ph type="title"/>
          </p:nvPr>
        </p:nvSpPr>
        <p:spPr>
          <a:xfrm>
            <a:off x="838200" y="365125"/>
            <a:ext cx="10515600" cy="1325563"/>
          </a:xfrm>
        </p:spPr>
        <p:txBody>
          <a:bodyPr>
            <a:normAutofit/>
          </a:bodyPr>
          <a:lstStyle/>
          <a:p>
            <a:r>
              <a:rPr lang="en-GB" b="1"/>
              <a:t>Challenges to empathy</a:t>
            </a:r>
            <a:endParaRPr lang="en-GB" b="1" dirty="0"/>
          </a:p>
        </p:txBody>
      </p:sp>
      <p:sp>
        <p:nvSpPr>
          <p:cNvPr id="3" name="Content Placeholder 2">
            <a:extLst>
              <a:ext uri="{FF2B5EF4-FFF2-40B4-BE49-F238E27FC236}">
                <a16:creationId xmlns:a16="http://schemas.microsoft.com/office/drawing/2014/main" id="{00C17261-A1E1-4AB9-95C3-4160D950BFC2}"/>
              </a:ext>
            </a:extLst>
          </p:cNvPr>
          <p:cNvSpPr>
            <a:spLocks noGrp="1"/>
          </p:cNvSpPr>
          <p:nvPr>
            <p:ph idx="1"/>
          </p:nvPr>
        </p:nvSpPr>
        <p:spPr>
          <a:xfrm>
            <a:off x="838200" y="1825625"/>
            <a:ext cx="10515600" cy="4351338"/>
          </a:xfrm>
        </p:spPr>
        <p:txBody>
          <a:bodyPr>
            <a:normAutofit/>
          </a:bodyPr>
          <a:lstStyle/>
          <a:p>
            <a:r>
              <a:rPr lang="en-GB" sz="3600" dirty="0"/>
              <a:t>Requires attention</a:t>
            </a:r>
          </a:p>
          <a:p>
            <a:r>
              <a:rPr lang="en-GB" sz="3600" dirty="0"/>
              <a:t>It takes time</a:t>
            </a:r>
          </a:p>
          <a:p>
            <a:r>
              <a:rPr lang="en-GB" sz="3600" dirty="0"/>
              <a:t>Your self-esteem gets in the way</a:t>
            </a:r>
          </a:p>
          <a:p>
            <a:r>
              <a:rPr lang="en-GB" sz="3600" dirty="0"/>
              <a:t>History between you that you carry as baggage</a:t>
            </a:r>
          </a:p>
        </p:txBody>
      </p:sp>
    </p:spTree>
    <p:extLst>
      <p:ext uri="{BB962C8B-B14F-4D97-AF65-F5344CB8AC3E}">
        <p14:creationId xmlns:p14="http://schemas.microsoft.com/office/powerpoint/2010/main" val="34564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What is emotional intelligence? </a:t>
            </a:r>
          </a:p>
          <a:p>
            <a:r>
              <a:rPr lang="en-GB" dirty="0"/>
              <a:t>Why is EI so important to relationships?</a:t>
            </a:r>
          </a:p>
          <a:p>
            <a:r>
              <a:rPr lang="en-GB" dirty="0"/>
              <a:t>Why does it matter whether leaders/managers use EI?</a:t>
            </a:r>
          </a:p>
        </p:txBody>
      </p:sp>
    </p:spTree>
    <p:extLst>
      <p:ext uri="{BB962C8B-B14F-4D97-AF65-F5344CB8AC3E}">
        <p14:creationId xmlns:p14="http://schemas.microsoft.com/office/powerpoint/2010/main" val="2932645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01B88-2A12-4668-8A41-BCEB60DF6B7C}"/>
              </a:ext>
            </a:extLst>
          </p:cNvPr>
          <p:cNvSpPr>
            <a:spLocks noGrp="1"/>
          </p:cNvSpPr>
          <p:nvPr>
            <p:ph type="title"/>
          </p:nvPr>
        </p:nvSpPr>
        <p:spPr>
          <a:xfrm>
            <a:off x="5015880" y="260648"/>
            <a:ext cx="5478758" cy="1083592"/>
          </a:xfrm>
        </p:spPr>
        <p:txBody>
          <a:bodyPr anchor="b">
            <a:normAutofit/>
          </a:bodyPr>
          <a:lstStyle/>
          <a:p>
            <a:r>
              <a:rPr lang="en-GB" sz="6000" b="1" dirty="0"/>
              <a:t>Today</a:t>
            </a:r>
          </a:p>
        </p:txBody>
      </p:sp>
      <p:pic>
        <p:nvPicPr>
          <p:cNvPr id="5" name="Picture 4" descr="Pen placed on top of a signature line">
            <a:extLst>
              <a:ext uri="{FF2B5EF4-FFF2-40B4-BE49-F238E27FC236}">
                <a16:creationId xmlns:a16="http://schemas.microsoft.com/office/drawing/2014/main" id="{A1568668-42B1-4F41-8125-7FA9C1881D38}"/>
              </a:ext>
            </a:extLst>
          </p:cNvPr>
          <p:cNvPicPr>
            <a:picLocks noChangeAspect="1"/>
          </p:cNvPicPr>
          <p:nvPr/>
        </p:nvPicPr>
        <p:blipFill rotWithShape="1">
          <a:blip r:embed="rId2"/>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107A1204-E7EE-4430-9A36-F3FFB23920E8}"/>
              </a:ext>
            </a:extLst>
          </p:cNvPr>
          <p:cNvSpPr>
            <a:spLocks noGrp="1"/>
          </p:cNvSpPr>
          <p:nvPr>
            <p:ph idx="1"/>
          </p:nvPr>
        </p:nvSpPr>
        <p:spPr>
          <a:xfrm>
            <a:off x="5015880" y="1628800"/>
            <a:ext cx="6840760" cy="3672408"/>
          </a:xfrm>
        </p:spPr>
        <p:txBody>
          <a:bodyPr>
            <a:normAutofit/>
          </a:bodyPr>
          <a:lstStyle/>
          <a:p>
            <a:pPr marL="342900" indent="-342900">
              <a:spcBef>
                <a:spcPts val="600"/>
              </a:spcBef>
              <a:buFont typeface="+mj-lt"/>
              <a:buAutoNum type="arabicPeriod"/>
            </a:pPr>
            <a:r>
              <a:rPr lang="en-GB" sz="4400" dirty="0">
                <a:effectLst/>
                <a:latin typeface="Arial" panose="020B0604020202020204" pitchFamily="34" charset="0"/>
                <a:ea typeface="Times New Roman" panose="02020603050405020304" pitchFamily="18" charset="0"/>
                <a:cs typeface="Arial" panose="020B0604020202020204" pitchFamily="34" charset="0"/>
              </a:rPr>
              <a:t>Employment law – dismissal and redundancy</a:t>
            </a:r>
            <a:endParaRPr lang="en-GB" sz="4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4400" dirty="0">
                <a:effectLst/>
                <a:latin typeface="Arial" panose="020B0604020202020204" pitchFamily="34" charset="0"/>
                <a:ea typeface="Times New Roman" panose="02020603050405020304" pitchFamily="18" charset="0"/>
              </a:rPr>
              <a:t>Assignment 1 &amp; 2 support</a:t>
            </a:r>
            <a:endParaRPr lang="en-GB" sz="4400" dirty="0"/>
          </a:p>
        </p:txBody>
      </p:sp>
    </p:spTree>
    <p:extLst>
      <p:ext uri="{BB962C8B-B14F-4D97-AF65-F5344CB8AC3E}">
        <p14:creationId xmlns:p14="http://schemas.microsoft.com/office/powerpoint/2010/main" val="2498967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5968-0A37-4905-A37C-6EDCE0EBE664}"/>
              </a:ext>
            </a:extLst>
          </p:cNvPr>
          <p:cNvSpPr>
            <a:spLocks noGrp="1"/>
          </p:cNvSpPr>
          <p:nvPr>
            <p:ph type="title"/>
          </p:nvPr>
        </p:nvSpPr>
        <p:spPr>
          <a:xfrm>
            <a:off x="838200" y="365125"/>
            <a:ext cx="10515600" cy="1325563"/>
          </a:xfrm>
        </p:spPr>
        <p:txBody>
          <a:bodyPr>
            <a:normAutofit fontScale="90000"/>
          </a:bodyPr>
          <a:lstStyle/>
          <a:p>
            <a:r>
              <a:rPr lang="en-US" sz="3000" b="1" dirty="0"/>
              <a:t>1. The law related to unfair dismissal, redundancy and equality</a:t>
            </a:r>
            <a:br>
              <a:rPr lang="en-GB" sz="3000" b="1" dirty="0"/>
            </a:br>
            <a:endParaRPr lang="en-GB" sz="3000" b="1" dirty="0"/>
          </a:p>
        </p:txBody>
      </p:sp>
      <p:sp>
        <p:nvSpPr>
          <p:cNvPr id="3" name="Content Placeholder 2">
            <a:extLst>
              <a:ext uri="{FF2B5EF4-FFF2-40B4-BE49-F238E27FC236}">
                <a16:creationId xmlns:a16="http://schemas.microsoft.com/office/drawing/2014/main" id="{EB89F5ED-9B81-42C3-86AA-D76FAF265DB3}"/>
              </a:ext>
            </a:extLst>
          </p:cNvPr>
          <p:cNvSpPr>
            <a:spLocks noGrp="1"/>
          </p:cNvSpPr>
          <p:nvPr>
            <p:ph idx="1"/>
          </p:nvPr>
        </p:nvSpPr>
        <p:spPr>
          <a:xfrm>
            <a:off x="838200" y="1929384"/>
            <a:ext cx="10515600" cy="4251960"/>
          </a:xfrm>
        </p:spPr>
        <p:txBody>
          <a:bodyPr>
            <a:normAutofit/>
          </a:bodyPr>
          <a:lstStyle/>
          <a:p>
            <a:r>
              <a:rPr lang="en-GB" sz="3200" dirty="0"/>
              <a:t>1a. Unfair dismissal</a:t>
            </a:r>
          </a:p>
          <a:p>
            <a:r>
              <a:rPr lang="en-GB" sz="3200" dirty="0"/>
              <a:t>1b. Redundancy</a:t>
            </a:r>
          </a:p>
          <a:p>
            <a:r>
              <a:rPr lang="en-GB" sz="3200" dirty="0"/>
              <a:t>1c. Equality </a:t>
            </a:r>
          </a:p>
        </p:txBody>
      </p:sp>
      <p:sp>
        <p:nvSpPr>
          <p:cNvPr id="4" name="Slide Number Placeholder 3">
            <a:extLst>
              <a:ext uri="{FF2B5EF4-FFF2-40B4-BE49-F238E27FC236}">
                <a16:creationId xmlns:a16="http://schemas.microsoft.com/office/drawing/2014/main" id="{FFE7921D-1D79-44BC-B1CB-9C906B20C7B4}"/>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14</a:t>
            </a:fld>
            <a:endParaRPr lang="en-GB"/>
          </a:p>
        </p:txBody>
      </p:sp>
    </p:spTree>
    <p:extLst>
      <p:ext uri="{BB962C8B-B14F-4D97-AF65-F5344CB8AC3E}">
        <p14:creationId xmlns:p14="http://schemas.microsoft.com/office/powerpoint/2010/main" val="4183837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5A83D-9405-4F1F-9CCE-265987FF98DF}"/>
              </a:ext>
            </a:extLst>
          </p:cNvPr>
          <p:cNvSpPr>
            <a:spLocks noGrp="1"/>
          </p:cNvSpPr>
          <p:nvPr>
            <p:ph type="title"/>
          </p:nvPr>
        </p:nvSpPr>
        <p:spPr>
          <a:xfrm>
            <a:off x="686834" y="1153572"/>
            <a:ext cx="3200400" cy="4461163"/>
          </a:xfrm>
        </p:spPr>
        <p:txBody>
          <a:bodyPr>
            <a:normAutofit/>
          </a:bodyPr>
          <a:lstStyle/>
          <a:p>
            <a:r>
              <a:rPr lang="en-GB" dirty="0"/>
              <a:t>1a. Unfair dismissal</a:t>
            </a:r>
          </a:p>
        </p:txBody>
      </p:sp>
      <p:sp>
        <p:nvSpPr>
          <p:cNvPr id="3" name="Content Placeholder 2">
            <a:extLst>
              <a:ext uri="{FF2B5EF4-FFF2-40B4-BE49-F238E27FC236}">
                <a16:creationId xmlns:a16="http://schemas.microsoft.com/office/drawing/2014/main" id="{4FDD8E38-2BA1-484A-B988-6CE83D370149}"/>
              </a:ext>
            </a:extLst>
          </p:cNvPr>
          <p:cNvSpPr>
            <a:spLocks noGrp="1"/>
          </p:cNvSpPr>
          <p:nvPr>
            <p:ph idx="1"/>
          </p:nvPr>
        </p:nvSpPr>
        <p:spPr>
          <a:xfrm>
            <a:off x="4447308" y="591344"/>
            <a:ext cx="6906491" cy="5585619"/>
          </a:xfrm>
        </p:spPr>
        <p:txBody>
          <a:bodyPr anchor="ctr">
            <a:normAutofit/>
          </a:bodyPr>
          <a:lstStyle/>
          <a:p>
            <a:r>
              <a:rPr lang="en-GB"/>
              <a:t>There was not a fair reason</a:t>
            </a:r>
          </a:p>
          <a:p>
            <a:r>
              <a:rPr lang="en-GB"/>
              <a:t>The reason was not enough to justify dismissing them</a:t>
            </a:r>
          </a:p>
          <a:p>
            <a:r>
              <a:rPr lang="en-GB"/>
              <a:t>The employer did not follow a full and fair procedure</a:t>
            </a:r>
          </a:p>
        </p:txBody>
      </p:sp>
      <p:sp>
        <p:nvSpPr>
          <p:cNvPr id="4" name="Slide Number Placeholder 3">
            <a:extLst>
              <a:ext uri="{FF2B5EF4-FFF2-40B4-BE49-F238E27FC236}">
                <a16:creationId xmlns:a16="http://schemas.microsoft.com/office/drawing/2014/main" id="{CDA80474-D42F-4949-9BAF-FFF336095FA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15</a:t>
            </a:fld>
            <a:endParaRPr lang="en-GB"/>
          </a:p>
        </p:txBody>
      </p:sp>
    </p:spTree>
    <p:extLst>
      <p:ext uri="{BB962C8B-B14F-4D97-AF65-F5344CB8AC3E}">
        <p14:creationId xmlns:p14="http://schemas.microsoft.com/office/powerpoint/2010/main" val="386875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4112-8BED-4343-824A-2C5F373FC711}"/>
              </a:ext>
            </a:extLst>
          </p:cNvPr>
          <p:cNvSpPr>
            <a:spLocks noGrp="1"/>
          </p:cNvSpPr>
          <p:nvPr>
            <p:ph type="title"/>
          </p:nvPr>
        </p:nvSpPr>
        <p:spPr>
          <a:xfrm>
            <a:off x="335360" y="620688"/>
            <a:ext cx="3744416" cy="4461163"/>
          </a:xfrm>
        </p:spPr>
        <p:txBody>
          <a:bodyPr>
            <a:normAutofit/>
          </a:bodyPr>
          <a:lstStyle/>
          <a:p>
            <a:r>
              <a:rPr lang="en-GB" sz="4100" dirty="0"/>
              <a:t>1a Unfair dismissal:</a:t>
            </a:r>
            <a:br>
              <a:rPr lang="en-GB" sz="4100" dirty="0"/>
            </a:br>
            <a:r>
              <a:rPr lang="en-GB" sz="4100" dirty="0"/>
              <a:t>Automatically unfair reasons</a:t>
            </a:r>
          </a:p>
        </p:txBody>
      </p:sp>
      <p:sp>
        <p:nvSpPr>
          <p:cNvPr id="3" name="Content Placeholder 2">
            <a:extLst>
              <a:ext uri="{FF2B5EF4-FFF2-40B4-BE49-F238E27FC236}">
                <a16:creationId xmlns:a16="http://schemas.microsoft.com/office/drawing/2014/main" id="{43D2BBF3-895A-475D-B9D1-56B75BD5DF8B}"/>
              </a:ext>
            </a:extLst>
          </p:cNvPr>
          <p:cNvSpPr>
            <a:spLocks noGrp="1"/>
          </p:cNvSpPr>
          <p:nvPr>
            <p:ph idx="1"/>
          </p:nvPr>
        </p:nvSpPr>
        <p:spPr>
          <a:xfrm>
            <a:off x="4079776" y="332656"/>
            <a:ext cx="7920880" cy="5282079"/>
          </a:xfrm>
        </p:spPr>
        <p:txBody>
          <a:bodyPr anchor="ctr">
            <a:normAutofit fontScale="92500" lnSpcReduction="10000"/>
          </a:bodyPr>
          <a:lstStyle/>
          <a:p>
            <a:pPr fontAlgn="base"/>
            <a:r>
              <a:rPr lang="en-GB" dirty="0"/>
              <a:t>Being pregnant or on maternity leave</a:t>
            </a:r>
          </a:p>
          <a:p>
            <a:pPr fontAlgn="base"/>
            <a:r>
              <a:rPr lang="en-GB" dirty="0"/>
              <a:t>Wanting to take family leave, for example parental, paternity or adoption leave</a:t>
            </a:r>
          </a:p>
          <a:p>
            <a:pPr fontAlgn="base"/>
            <a:r>
              <a:rPr lang="en-GB" dirty="0"/>
              <a:t>Being a trade union member or representative</a:t>
            </a:r>
          </a:p>
          <a:p>
            <a:pPr fontAlgn="base"/>
            <a:r>
              <a:rPr lang="en-GB" dirty="0"/>
              <a:t>Asking for a legal right, for example to be paid the national minimum wage</a:t>
            </a:r>
          </a:p>
          <a:p>
            <a:pPr fontAlgn="base"/>
            <a:r>
              <a:rPr lang="en-GB" dirty="0"/>
              <a:t>Doing jury service</a:t>
            </a:r>
          </a:p>
          <a:p>
            <a:pPr fontAlgn="base"/>
            <a:r>
              <a:rPr lang="en-GB" dirty="0"/>
              <a:t>Being involved in whistleblowing</a:t>
            </a:r>
          </a:p>
          <a:p>
            <a:pPr fontAlgn="base"/>
            <a:r>
              <a:rPr lang="en-GB" dirty="0"/>
              <a:t>Taking action, or proposing to take action, over a health and safety issue</a:t>
            </a:r>
          </a:p>
          <a:p>
            <a:endParaRPr lang="en-GB" dirty="0"/>
          </a:p>
        </p:txBody>
      </p:sp>
      <p:sp>
        <p:nvSpPr>
          <p:cNvPr id="4" name="Slide Number Placeholder 3">
            <a:extLst>
              <a:ext uri="{FF2B5EF4-FFF2-40B4-BE49-F238E27FC236}">
                <a16:creationId xmlns:a16="http://schemas.microsoft.com/office/drawing/2014/main" id="{41749CB5-CA6D-4CE4-B4A1-95AE24E8AE1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16</a:t>
            </a:fld>
            <a:endParaRPr lang="en-GB"/>
          </a:p>
        </p:txBody>
      </p:sp>
    </p:spTree>
    <p:extLst>
      <p:ext uri="{BB962C8B-B14F-4D97-AF65-F5344CB8AC3E}">
        <p14:creationId xmlns:p14="http://schemas.microsoft.com/office/powerpoint/2010/main" val="196422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A03B-4BD1-4820-8CCE-E1FB431287C1}"/>
              </a:ext>
            </a:extLst>
          </p:cNvPr>
          <p:cNvSpPr>
            <a:spLocks noGrp="1"/>
          </p:cNvSpPr>
          <p:nvPr>
            <p:ph type="title"/>
          </p:nvPr>
        </p:nvSpPr>
        <p:spPr>
          <a:xfrm>
            <a:off x="263352" y="1153572"/>
            <a:ext cx="3623882" cy="4461163"/>
          </a:xfrm>
        </p:spPr>
        <p:txBody>
          <a:bodyPr>
            <a:normAutofit/>
          </a:bodyPr>
          <a:lstStyle/>
          <a:p>
            <a:r>
              <a:rPr lang="en-GB" dirty="0"/>
              <a:t>1a. Unfair dismissal:</a:t>
            </a:r>
            <a:br>
              <a:rPr lang="en-GB" dirty="0"/>
            </a:br>
            <a:r>
              <a:rPr lang="en-GB" dirty="0"/>
              <a:t>Constructive dismissal</a:t>
            </a:r>
          </a:p>
        </p:txBody>
      </p:sp>
      <p:sp>
        <p:nvSpPr>
          <p:cNvPr id="3" name="Content Placeholder 2">
            <a:extLst>
              <a:ext uri="{FF2B5EF4-FFF2-40B4-BE49-F238E27FC236}">
                <a16:creationId xmlns:a16="http://schemas.microsoft.com/office/drawing/2014/main" id="{B2CB9BC4-8CB4-4673-9E4A-C9B2A7FA92CF}"/>
              </a:ext>
            </a:extLst>
          </p:cNvPr>
          <p:cNvSpPr>
            <a:spLocks noGrp="1"/>
          </p:cNvSpPr>
          <p:nvPr>
            <p:ph idx="1"/>
          </p:nvPr>
        </p:nvSpPr>
        <p:spPr>
          <a:xfrm>
            <a:off x="3887234" y="136526"/>
            <a:ext cx="8041414" cy="6040438"/>
          </a:xfrm>
        </p:spPr>
        <p:txBody>
          <a:bodyPr anchor="ctr">
            <a:normAutofit/>
          </a:bodyPr>
          <a:lstStyle/>
          <a:p>
            <a:r>
              <a:rPr lang="en-GB" sz="3600" dirty="0"/>
              <a:t>An employee feels they have no choice but to resign because of something their employer has done</a:t>
            </a:r>
          </a:p>
          <a:p>
            <a:pPr lvl="1"/>
            <a:r>
              <a:rPr lang="en-GB" sz="3200" dirty="0"/>
              <a:t>Legal term = constructive unfair dismissal</a:t>
            </a:r>
          </a:p>
          <a:p>
            <a:r>
              <a:rPr lang="en-GB" sz="3600" dirty="0"/>
              <a:t>Difficult to win cases at employment tribunal</a:t>
            </a:r>
          </a:p>
        </p:txBody>
      </p:sp>
      <p:sp>
        <p:nvSpPr>
          <p:cNvPr id="4" name="Slide Number Placeholder 3">
            <a:extLst>
              <a:ext uri="{FF2B5EF4-FFF2-40B4-BE49-F238E27FC236}">
                <a16:creationId xmlns:a16="http://schemas.microsoft.com/office/drawing/2014/main" id="{C0169474-6DD3-46EB-A1B4-01D1C3B75A7B}"/>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17</a:t>
            </a:fld>
            <a:endParaRPr lang="en-GB"/>
          </a:p>
        </p:txBody>
      </p:sp>
    </p:spTree>
    <p:extLst>
      <p:ext uri="{BB962C8B-B14F-4D97-AF65-F5344CB8AC3E}">
        <p14:creationId xmlns:p14="http://schemas.microsoft.com/office/powerpoint/2010/main" val="2123232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32AD-B01F-4FBF-933F-366F758297E1}"/>
              </a:ext>
            </a:extLst>
          </p:cNvPr>
          <p:cNvSpPr>
            <a:spLocks noGrp="1"/>
          </p:cNvSpPr>
          <p:nvPr>
            <p:ph type="title"/>
          </p:nvPr>
        </p:nvSpPr>
        <p:spPr>
          <a:xfrm>
            <a:off x="263352" y="1153572"/>
            <a:ext cx="3623882" cy="4461163"/>
          </a:xfrm>
        </p:spPr>
        <p:txBody>
          <a:bodyPr>
            <a:normAutofit/>
          </a:bodyPr>
          <a:lstStyle/>
          <a:p>
            <a:r>
              <a:rPr lang="en-GB" dirty="0"/>
              <a:t>1a. Unfair dismissal:</a:t>
            </a:r>
            <a:br>
              <a:rPr lang="en-GB" dirty="0"/>
            </a:br>
            <a:r>
              <a:rPr lang="en-GB" dirty="0"/>
              <a:t>Wrongful dismissal</a:t>
            </a:r>
          </a:p>
        </p:txBody>
      </p:sp>
      <p:sp>
        <p:nvSpPr>
          <p:cNvPr id="3" name="Content Placeholder 2">
            <a:extLst>
              <a:ext uri="{FF2B5EF4-FFF2-40B4-BE49-F238E27FC236}">
                <a16:creationId xmlns:a16="http://schemas.microsoft.com/office/drawing/2014/main" id="{50CF1252-740B-49D3-85F6-6F2BC04313FD}"/>
              </a:ext>
            </a:extLst>
          </p:cNvPr>
          <p:cNvSpPr>
            <a:spLocks noGrp="1"/>
          </p:cNvSpPr>
          <p:nvPr>
            <p:ph idx="1"/>
          </p:nvPr>
        </p:nvSpPr>
        <p:spPr>
          <a:xfrm>
            <a:off x="3887234" y="136526"/>
            <a:ext cx="8041414" cy="6040438"/>
          </a:xfrm>
        </p:spPr>
        <p:txBody>
          <a:bodyPr anchor="ctr">
            <a:normAutofit/>
          </a:bodyPr>
          <a:lstStyle/>
          <a:p>
            <a:pPr marL="0" indent="0" fontAlgn="base">
              <a:buNone/>
            </a:pPr>
            <a:r>
              <a:rPr lang="en-GB" sz="3600" dirty="0"/>
              <a:t>When an employer has breached an employee's contract - usually to do with notice or notice pay:</a:t>
            </a:r>
          </a:p>
          <a:p>
            <a:pPr marL="171450" indent="-171450" fontAlgn="base"/>
            <a:r>
              <a:rPr lang="en-GB" sz="3600" dirty="0"/>
              <a:t>Dismissing an employee without giving them a notice period or notice pay</a:t>
            </a:r>
          </a:p>
          <a:p>
            <a:pPr marL="171450" indent="-171450" fontAlgn="base"/>
            <a:r>
              <a:rPr lang="en-GB" sz="3600" dirty="0"/>
              <a:t>Not giving someone the full notice period they're entitled to</a:t>
            </a:r>
          </a:p>
          <a:p>
            <a:endParaRPr lang="en-GB" dirty="0"/>
          </a:p>
        </p:txBody>
      </p:sp>
      <p:sp>
        <p:nvSpPr>
          <p:cNvPr id="4" name="Slide Number Placeholder 3">
            <a:extLst>
              <a:ext uri="{FF2B5EF4-FFF2-40B4-BE49-F238E27FC236}">
                <a16:creationId xmlns:a16="http://schemas.microsoft.com/office/drawing/2014/main" id="{88602854-2B4F-4532-A426-0862CFD5BB4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18</a:t>
            </a:fld>
            <a:endParaRPr lang="en-GB"/>
          </a:p>
        </p:txBody>
      </p:sp>
    </p:spTree>
    <p:extLst>
      <p:ext uri="{BB962C8B-B14F-4D97-AF65-F5344CB8AC3E}">
        <p14:creationId xmlns:p14="http://schemas.microsoft.com/office/powerpoint/2010/main" val="2963910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93ED-F687-4A8C-81DE-6CFFEB8FDCB6}"/>
              </a:ext>
            </a:extLst>
          </p:cNvPr>
          <p:cNvSpPr>
            <a:spLocks noGrp="1"/>
          </p:cNvSpPr>
          <p:nvPr>
            <p:ph type="title"/>
          </p:nvPr>
        </p:nvSpPr>
        <p:spPr>
          <a:xfrm>
            <a:off x="263352" y="764704"/>
            <a:ext cx="3695890" cy="4461163"/>
          </a:xfrm>
        </p:spPr>
        <p:txBody>
          <a:bodyPr>
            <a:normAutofit/>
          </a:bodyPr>
          <a:lstStyle/>
          <a:p>
            <a:r>
              <a:rPr lang="en-GB" dirty="0"/>
              <a:t>1a. Unfair dismissal:</a:t>
            </a:r>
            <a:br>
              <a:rPr lang="en-GB" dirty="0"/>
            </a:br>
            <a:r>
              <a:rPr lang="en-GB" dirty="0"/>
              <a:t>Appealing</a:t>
            </a:r>
          </a:p>
        </p:txBody>
      </p:sp>
      <p:sp>
        <p:nvSpPr>
          <p:cNvPr id="3" name="Content Placeholder 2">
            <a:extLst>
              <a:ext uri="{FF2B5EF4-FFF2-40B4-BE49-F238E27FC236}">
                <a16:creationId xmlns:a16="http://schemas.microsoft.com/office/drawing/2014/main" id="{48118E54-DED5-4422-A892-D1DA315A37B5}"/>
              </a:ext>
            </a:extLst>
          </p:cNvPr>
          <p:cNvSpPr>
            <a:spLocks noGrp="1"/>
          </p:cNvSpPr>
          <p:nvPr>
            <p:ph idx="1"/>
          </p:nvPr>
        </p:nvSpPr>
        <p:spPr>
          <a:xfrm>
            <a:off x="3959242" y="332657"/>
            <a:ext cx="7969406" cy="5184576"/>
          </a:xfrm>
        </p:spPr>
        <p:txBody>
          <a:bodyPr anchor="ctr">
            <a:normAutofit fontScale="92500" lnSpcReduction="20000"/>
          </a:bodyPr>
          <a:lstStyle/>
          <a:p>
            <a:r>
              <a:rPr lang="en-GB" sz="3900" dirty="0"/>
              <a:t>Employers set initial appeal procedure</a:t>
            </a:r>
          </a:p>
          <a:p>
            <a:r>
              <a:rPr lang="en-GB" sz="3900" dirty="0"/>
              <a:t>Employment tribunal</a:t>
            </a:r>
          </a:p>
          <a:p>
            <a:pPr lvl="1" fontAlgn="base"/>
            <a:r>
              <a:rPr lang="en-GB" sz="3500" dirty="0"/>
              <a:t>they have 'employee' employment status</a:t>
            </a:r>
          </a:p>
          <a:p>
            <a:pPr lvl="1" fontAlgn="base"/>
            <a:r>
              <a:rPr lang="en-GB" sz="3500" dirty="0"/>
              <a:t>they've worked for their employer for 2 years</a:t>
            </a:r>
          </a:p>
          <a:p>
            <a:r>
              <a:rPr lang="en-GB" sz="3900" dirty="0"/>
              <a:t>Employment status</a:t>
            </a:r>
          </a:p>
          <a:p>
            <a:pPr lvl="3" fontAlgn="base"/>
            <a:r>
              <a:rPr lang="en-GB" sz="2600" dirty="0"/>
              <a:t>employee</a:t>
            </a:r>
          </a:p>
          <a:p>
            <a:pPr lvl="3" fontAlgn="base"/>
            <a:r>
              <a:rPr lang="en-GB" sz="2600" dirty="0"/>
              <a:t>worker</a:t>
            </a:r>
          </a:p>
          <a:p>
            <a:pPr lvl="3" fontAlgn="base"/>
            <a:r>
              <a:rPr lang="en-GB" sz="2600" dirty="0"/>
              <a:t>self-employed</a:t>
            </a:r>
          </a:p>
          <a:p>
            <a:endParaRPr lang="en-GB" dirty="0"/>
          </a:p>
        </p:txBody>
      </p:sp>
      <p:sp>
        <p:nvSpPr>
          <p:cNvPr id="4" name="Slide Number Placeholder 3">
            <a:extLst>
              <a:ext uri="{FF2B5EF4-FFF2-40B4-BE49-F238E27FC236}">
                <a16:creationId xmlns:a16="http://schemas.microsoft.com/office/drawing/2014/main" id="{0C76221F-052B-4B33-81FF-F722145CF516}"/>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19</a:t>
            </a:fld>
            <a:endParaRPr lang="en-GB"/>
          </a:p>
        </p:txBody>
      </p:sp>
    </p:spTree>
    <p:extLst>
      <p:ext uri="{BB962C8B-B14F-4D97-AF65-F5344CB8AC3E}">
        <p14:creationId xmlns:p14="http://schemas.microsoft.com/office/powerpoint/2010/main" val="234334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263352" y="1153572"/>
            <a:ext cx="3623882" cy="4461163"/>
          </a:xfrm>
        </p:spPr>
        <p:txBody>
          <a:bodyPr>
            <a:normAutofit/>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447308" y="1556792"/>
            <a:ext cx="7744692" cy="3053680"/>
          </a:xfrm>
        </p:spPr>
        <p:txBody>
          <a:bodyPr numCol="3" anchor="ctr">
            <a:normAutofit/>
          </a:bodyPr>
          <a:lstStyle/>
          <a:p>
            <a:pPr marL="0" indent="0">
              <a:buNone/>
            </a:pPr>
            <a:r>
              <a:rPr lang="en-GB" b="1" dirty="0"/>
              <a:t>Employee</a:t>
            </a:r>
          </a:p>
          <a:p>
            <a:r>
              <a:rPr lang="en-GB" dirty="0"/>
              <a:t>Employment contract</a:t>
            </a:r>
          </a:p>
          <a:p>
            <a:r>
              <a:rPr lang="en-GB" dirty="0"/>
              <a:t>Regular work</a:t>
            </a:r>
          </a:p>
          <a:p>
            <a:r>
              <a:rPr lang="en-GB" dirty="0"/>
              <a:t>Employed to do the work personally</a:t>
            </a:r>
          </a:p>
          <a:p>
            <a:r>
              <a:rPr lang="en-GB" dirty="0"/>
              <a:t>Obligated</a:t>
            </a:r>
          </a:p>
          <a:p>
            <a:endParaRPr lang="en-GB" b="1" dirty="0"/>
          </a:p>
          <a:p>
            <a:endParaRPr lang="en-GB" b="1" dirty="0"/>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20</a:t>
            </a:fld>
            <a:endParaRPr lang="en-GB"/>
          </a:p>
        </p:txBody>
      </p:sp>
    </p:spTree>
    <p:extLst>
      <p:ext uri="{BB962C8B-B14F-4D97-AF65-F5344CB8AC3E}">
        <p14:creationId xmlns:p14="http://schemas.microsoft.com/office/powerpoint/2010/main" val="153560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0" y="1153572"/>
            <a:ext cx="3887234" cy="4461163"/>
          </a:xfrm>
        </p:spPr>
        <p:txBody>
          <a:bodyPr>
            <a:normAutofit/>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3887234" y="591345"/>
            <a:ext cx="9481574" cy="4461164"/>
          </a:xfrm>
        </p:spPr>
        <p:txBody>
          <a:bodyPr numCol="3" anchor="ctr">
            <a:normAutofit/>
          </a:bodyPr>
          <a:lstStyle/>
          <a:p>
            <a:pPr marL="0" indent="0">
              <a:buNone/>
            </a:pPr>
            <a:r>
              <a:rPr lang="en-GB" b="1" dirty="0"/>
              <a:t>Employee</a:t>
            </a:r>
          </a:p>
          <a:p>
            <a:r>
              <a:rPr lang="en-GB" dirty="0"/>
              <a:t>Employment contract</a:t>
            </a:r>
          </a:p>
          <a:p>
            <a:r>
              <a:rPr lang="en-GB" dirty="0"/>
              <a:t>Regular work</a:t>
            </a:r>
          </a:p>
          <a:p>
            <a:r>
              <a:rPr lang="en-GB" dirty="0"/>
              <a:t>Employed to do the work personally Obligated</a:t>
            </a:r>
          </a:p>
          <a:p>
            <a:pPr marL="0" indent="0">
              <a:buNone/>
            </a:pPr>
            <a:endParaRPr lang="en-GB" b="1" dirty="0"/>
          </a:p>
          <a:p>
            <a:pPr marL="0" indent="0">
              <a:buNone/>
            </a:pPr>
            <a:endParaRPr lang="en-GB" b="1" dirty="0"/>
          </a:p>
          <a:p>
            <a:pPr marL="0" indent="0">
              <a:buNone/>
            </a:pPr>
            <a:endParaRPr lang="en-GB" b="1" dirty="0"/>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21</a:t>
            </a:fld>
            <a:endParaRPr lang="en-GB"/>
          </a:p>
        </p:txBody>
      </p:sp>
      <p:sp>
        <p:nvSpPr>
          <p:cNvPr id="6" name="TextBox 5">
            <a:extLst>
              <a:ext uri="{FF2B5EF4-FFF2-40B4-BE49-F238E27FC236}">
                <a16:creationId xmlns:a16="http://schemas.microsoft.com/office/drawing/2014/main" id="{C0E1C5D2-AD0B-2399-D87A-B890FC2CFCBD}"/>
              </a:ext>
            </a:extLst>
          </p:cNvPr>
          <p:cNvSpPr txBox="1"/>
          <p:nvPr/>
        </p:nvSpPr>
        <p:spPr>
          <a:xfrm>
            <a:off x="7968208" y="591345"/>
            <a:ext cx="3528392" cy="4031873"/>
          </a:xfrm>
          <a:prstGeom prst="rect">
            <a:avLst/>
          </a:prstGeom>
          <a:noFill/>
        </p:spPr>
        <p:txBody>
          <a:bodyPr wrap="square">
            <a:spAutoFit/>
          </a:bodyPr>
          <a:lstStyle/>
          <a:p>
            <a:pPr marL="0" indent="0">
              <a:buNone/>
            </a:pPr>
            <a:r>
              <a:rPr lang="en-GB" sz="3200" b="1" dirty="0"/>
              <a:t>Worker</a:t>
            </a:r>
          </a:p>
          <a:p>
            <a:pPr marL="457200" indent="-457200">
              <a:buFont typeface="Arial" panose="020B0604020202020204" pitchFamily="34" charset="0"/>
              <a:buChar char="•"/>
            </a:pPr>
            <a:r>
              <a:rPr lang="en-GB" sz="3200" dirty="0"/>
              <a:t>Casual </a:t>
            </a:r>
          </a:p>
          <a:p>
            <a:pPr marL="457200" indent="-457200">
              <a:buFont typeface="Arial" panose="020B0604020202020204" pitchFamily="34" charset="0"/>
              <a:buChar char="•"/>
            </a:pPr>
            <a:r>
              <a:rPr lang="en-GB" sz="3200" dirty="0"/>
              <a:t>Contract for services</a:t>
            </a:r>
          </a:p>
          <a:p>
            <a:pPr marL="457200" indent="-457200">
              <a:buFont typeface="Arial" panose="020B0604020202020204" pitchFamily="34" charset="0"/>
              <a:buChar char="•"/>
            </a:pPr>
            <a:r>
              <a:rPr lang="en-GB" sz="3200" dirty="0"/>
              <a:t>Employed to do the work personally</a:t>
            </a:r>
          </a:p>
          <a:p>
            <a:pPr marL="457200" indent="-457200">
              <a:buFont typeface="Arial" panose="020B0604020202020204" pitchFamily="34" charset="0"/>
              <a:buChar char="•"/>
            </a:pPr>
            <a:r>
              <a:rPr lang="en-GB" sz="3200" dirty="0"/>
              <a:t>Not obligated</a:t>
            </a:r>
          </a:p>
        </p:txBody>
      </p:sp>
    </p:spTree>
    <p:extLst>
      <p:ext uri="{BB962C8B-B14F-4D97-AF65-F5344CB8AC3E}">
        <p14:creationId xmlns:p14="http://schemas.microsoft.com/office/powerpoint/2010/main" val="7664855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431776" y="404664"/>
            <a:ext cx="3479866" cy="4461163"/>
          </a:xfrm>
        </p:spPr>
        <p:txBody>
          <a:bodyPr>
            <a:normAutofit/>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099335" y="980728"/>
            <a:ext cx="7685297" cy="4461163"/>
          </a:xfrm>
        </p:spPr>
        <p:txBody>
          <a:bodyPr numCol="3" anchor="ctr">
            <a:normAutofit lnSpcReduction="10000"/>
          </a:bodyPr>
          <a:lstStyle/>
          <a:p>
            <a:pPr marL="0" indent="0">
              <a:buNone/>
            </a:pPr>
            <a:r>
              <a:rPr lang="en-GB" sz="2400" b="1" dirty="0"/>
              <a:t>Employee</a:t>
            </a:r>
          </a:p>
          <a:p>
            <a:r>
              <a:rPr lang="en-GB" sz="2400" dirty="0"/>
              <a:t>Employment contract</a:t>
            </a:r>
          </a:p>
          <a:p>
            <a:r>
              <a:rPr lang="en-GB" sz="2400" dirty="0"/>
              <a:t>Regular work</a:t>
            </a:r>
          </a:p>
          <a:p>
            <a:r>
              <a:rPr lang="en-GB" sz="2400" dirty="0"/>
              <a:t>Employed to do the work personally</a:t>
            </a:r>
          </a:p>
          <a:p>
            <a:r>
              <a:rPr lang="en-GB" sz="2400" dirty="0"/>
              <a:t>Obligated</a:t>
            </a:r>
          </a:p>
          <a:p>
            <a:endParaRPr lang="en-GB" sz="2400" b="1" dirty="0"/>
          </a:p>
          <a:p>
            <a:endParaRPr lang="en-GB" sz="2400" b="1" dirty="0"/>
          </a:p>
          <a:p>
            <a:endParaRPr lang="en-GB" sz="2400" b="1" dirty="0"/>
          </a:p>
          <a:p>
            <a:pPr marL="0" indent="0">
              <a:buNone/>
            </a:pPr>
            <a:r>
              <a:rPr lang="en-GB" sz="2400" b="1" dirty="0"/>
              <a:t>Worker</a:t>
            </a:r>
          </a:p>
          <a:p>
            <a:r>
              <a:rPr lang="en-GB" sz="2400" dirty="0"/>
              <a:t>Casual </a:t>
            </a:r>
          </a:p>
          <a:p>
            <a:r>
              <a:rPr lang="en-GB" sz="2400" dirty="0"/>
              <a:t>Contract for services</a:t>
            </a:r>
          </a:p>
          <a:p>
            <a:r>
              <a:rPr lang="en-GB" sz="2400" dirty="0"/>
              <a:t>Employed to do the work personally</a:t>
            </a:r>
          </a:p>
          <a:p>
            <a:r>
              <a:rPr lang="en-GB" sz="2400" dirty="0"/>
              <a:t>Not obligated</a:t>
            </a:r>
          </a:p>
          <a:p>
            <a:pPr marL="0" indent="0">
              <a:buNone/>
            </a:pPr>
            <a:endParaRPr lang="en-GB" sz="2400" b="1" dirty="0"/>
          </a:p>
          <a:p>
            <a:pPr marL="0" indent="0">
              <a:buNone/>
            </a:pPr>
            <a:endParaRPr lang="en-GB" sz="2400" b="1" dirty="0"/>
          </a:p>
          <a:p>
            <a:pPr marL="0" indent="0">
              <a:buNone/>
            </a:pPr>
            <a:endParaRPr lang="en-GB" sz="2400" b="1" dirty="0"/>
          </a:p>
          <a:p>
            <a:pPr marL="0" indent="0">
              <a:buNone/>
            </a:pPr>
            <a:r>
              <a:rPr lang="en-GB" sz="2400" b="1" dirty="0"/>
              <a:t>Self-employed</a:t>
            </a:r>
          </a:p>
          <a:p>
            <a:r>
              <a:rPr lang="en-GB" sz="2400" dirty="0"/>
              <a:t>Responsible for how and when you work</a:t>
            </a:r>
          </a:p>
          <a:p>
            <a:r>
              <a:rPr lang="en-GB" sz="2400" dirty="0"/>
              <a:t>Owner/freelancer</a:t>
            </a:r>
          </a:p>
          <a:p>
            <a:r>
              <a:rPr lang="en-GB" sz="2400" dirty="0"/>
              <a:t>Invoice for pay</a:t>
            </a:r>
          </a:p>
          <a:p>
            <a:r>
              <a:rPr lang="en-GB" sz="2400" dirty="0"/>
              <a:t>Can send someone else to do the work</a:t>
            </a:r>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22</a:t>
            </a:fld>
            <a:endParaRPr lang="en-GB"/>
          </a:p>
        </p:txBody>
      </p:sp>
    </p:spTree>
    <p:extLst>
      <p:ext uri="{BB962C8B-B14F-4D97-AF65-F5344CB8AC3E}">
        <p14:creationId xmlns:p14="http://schemas.microsoft.com/office/powerpoint/2010/main" val="3988389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19134" y="836712"/>
            <a:ext cx="4223792" cy="4461163"/>
          </a:xfrm>
        </p:spPr>
        <p:txBody>
          <a:bodyPr>
            <a:normAutofit/>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447308" y="591344"/>
            <a:ext cx="7337324" cy="4461163"/>
          </a:xfrm>
        </p:spPr>
        <p:txBody>
          <a:bodyPr numCol="2" anchor="ctr">
            <a:normAutofit/>
          </a:bodyPr>
          <a:lstStyle/>
          <a:p>
            <a:pPr marL="514350" indent="-514350">
              <a:buFont typeface="+mj-lt"/>
              <a:buAutoNum type="arabicPeriod"/>
            </a:pPr>
            <a:r>
              <a:rPr lang="en-GB" sz="3600" dirty="0"/>
              <a:t>Employee</a:t>
            </a:r>
          </a:p>
          <a:p>
            <a:pPr marL="514350" indent="-514350">
              <a:buFont typeface="+mj-lt"/>
              <a:buAutoNum type="arabicPeriod"/>
            </a:pPr>
            <a:r>
              <a:rPr lang="en-GB" sz="3600" dirty="0"/>
              <a:t>Worker</a:t>
            </a:r>
          </a:p>
          <a:p>
            <a:pPr marL="514350" indent="-514350">
              <a:buFont typeface="+mj-lt"/>
              <a:buAutoNum type="arabicPeriod"/>
            </a:pPr>
            <a:r>
              <a:rPr lang="en-GB" sz="3600" dirty="0"/>
              <a:t>Self employed</a:t>
            </a:r>
          </a:p>
          <a:p>
            <a:pPr marL="0" indent="0">
              <a:buNone/>
            </a:pPr>
            <a:endParaRPr lang="en-GB" sz="3600" dirty="0"/>
          </a:p>
          <a:p>
            <a:pPr marL="0" indent="0">
              <a:buNone/>
            </a:pPr>
            <a:r>
              <a:rPr lang="en-GB" sz="3600" b="1" dirty="0"/>
              <a:t>Are you clear?</a:t>
            </a:r>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23</a:t>
            </a:fld>
            <a:endParaRPr lang="en-GB"/>
          </a:p>
        </p:txBody>
      </p:sp>
    </p:spTree>
    <p:extLst>
      <p:ext uri="{BB962C8B-B14F-4D97-AF65-F5344CB8AC3E}">
        <p14:creationId xmlns:p14="http://schemas.microsoft.com/office/powerpoint/2010/main" val="357198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E7CDE-985A-4593-8C46-BEB5CA01A634}"/>
              </a:ext>
            </a:extLst>
          </p:cNvPr>
          <p:cNvSpPr>
            <a:spLocks noGrp="1"/>
          </p:cNvSpPr>
          <p:nvPr>
            <p:ph type="title"/>
          </p:nvPr>
        </p:nvSpPr>
        <p:spPr>
          <a:xfrm>
            <a:off x="335360" y="548640"/>
            <a:ext cx="4106748" cy="4464536"/>
          </a:xfrm>
        </p:spPr>
        <p:txBody>
          <a:bodyPr>
            <a:normAutofit/>
          </a:bodyPr>
          <a:lstStyle/>
          <a:p>
            <a:r>
              <a:rPr lang="en-GB" sz="5400" dirty="0"/>
              <a:t>1b. Redundancy</a:t>
            </a:r>
          </a:p>
        </p:txBody>
      </p:sp>
      <p:sp>
        <p:nvSpPr>
          <p:cNvPr id="3" name="Content Placeholder 2">
            <a:extLst>
              <a:ext uri="{FF2B5EF4-FFF2-40B4-BE49-F238E27FC236}">
                <a16:creationId xmlns:a16="http://schemas.microsoft.com/office/drawing/2014/main" id="{D45E4FC2-24F3-426B-9759-D13C2EDB07CF}"/>
              </a:ext>
            </a:extLst>
          </p:cNvPr>
          <p:cNvSpPr>
            <a:spLocks noGrp="1"/>
          </p:cNvSpPr>
          <p:nvPr>
            <p:ph idx="1"/>
          </p:nvPr>
        </p:nvSpPr>
        <p:spPr>
          <a:xfrm>
            <a:off x="4442108" y="404665"/>
            <a:ext cx="7414532" cy="5040560"/>
          </a:xfrm>
        </p:spPr>
        <p:txBody>
          <a:bodyPr anchor="ctr">
            <a:normAutofit/>
          </a:bodyPr>
          <a:lstStyle/>
          <a:p>
            <a:r>
              <a:rPr lang="en-GB" sz="2800" dirty="0"/>
              <a:t>The employer ceases to carry on that business in the place where the employee was employed;</a:t>
            </a:r>
          </a:p>
          <a:p>
            <a:r>
              <a:rPr lang="en-GB" sz="2800" dirty="0"/>
              <a:t>The needs of the business for employees to carry out work of a particular kind cease or diminish; or</a:t>
            </a:r>
          </a:p>
          <a:p>
            <a:r>
              <a:rPr lang="en-GB" sz="2800" dirty="0"/>
              <a:t>The needs of the business for employees to carry out work of a particular kind in the place where the employee was employed cease or diminish.</a:t>
            </a:r>
          </a:p>
          <a:p>
            <a:endParaRPr lang="en-GB" sz="2200" dirty="0"/>
          </a:p>
        </p:txBody>
      </p:sp>
      <p:sp>
        <p:nvSpPr>
          <p:cNvPr id="4" name="Slide Number Placeholder 3">
            <a:extLst>
              <a:ext uri="{FF2B5EF4-FFF2-40B4-BE49-F238E27FC236}">
                <a16:creationId xmlns:a16="http://schemas.microsoft.com/office/drawing/2014/main" id="{AB042FC3-0A25-42D0-99FF-41579884EC9B}"/>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24</a:t>
            </a:fld>
            <a:endParaRPr lang="en-GB"/>
          </a:p>
        </p:txBody>
      </p:sp>
    </p:spTree>
    <p:extLst>
      <p:ext uri="{BB962C8B-B14F-4D97-AF65-F5344CB8AC3E}">
        <p14:creationId xmlns:p14="http://schemas.microsoft.com/office/powerpoint/2010/main" val="259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FC9A4-FBAC-4914-A0F8-DAFBC531E9E2}"/>
              </a:ext>
            </a:extLst>
          </p:cNvPr>
          <p:cNvSpPr>
            <a:spLocks noGrp="1"/>
          </p:cNvSpPr>
          <p:nvPr>
            <p:ph type="title"/>
          </p:nvPr>
        </p:nvSpPr>
        <p:spPr>
          <a:xfrm>
            <a:off x="407368" y="548640"/>
            <a:ext cx="4034740" cy="4680560"/>
          </a:xfrm>
        </p:spPr>
        <p:txBody>
          <a:bodyPr>
            <a:normAutofit/>
          </a:bodyPr>
          <a:lstStyle/>
          <a:p>
            <a:r>
              <a:rPr lang="en-GB" sz="5000" dirty="0"/>
              <a:t>1b. Redundancy:</a:t>
            </a:r>
            <a:br>
              <a:rPr lang="en-GB" sz="5000" dirty="0"/>
            </a:br>
            <a:r>
              <a:rPr lang="en-GB" sz="5000" dirty="0"/>
              <a:t>Avoidance and Flexibility</a:t>
            </a:r>
          </a:p>
        </p:txBody>
      </p:sp>
      <p:sp>
        <p:nvSpPr>
          <p:cNvPr id="3" name="Content Placeholder 2">
            <a:extLst>
              <a:ext uri="{FF2B5EF4-FFF2-40B4-BE49-F238E27FC236}">
                <a16:creationId xmlns:a16="http://schemas.microsoft.com/office/drawing/2014/main" id="{A339934B-9955-4496-A105-274F532A791B}"/>
              </a:ext>
            </a:extLst>
          </p:cNvPr>
          <p:cNvSpPr>
            <a:spLocks noGrp="1"/>
          </p:cNvSpPr>
          <p:nvPr>
            <p:ph idx="1"/>
          </p:nvPr>
        </p:nvSpPr>
        <p:spPr>
          <a:xfrm>
            <a:off x="4943872" y="181312"/>
            <a:ext cx="7056784" cy="5407928"/>
          </a:xfrm>
        </p:spPr>
        <p:txBody>
          <a:bodyPr anchor="ctr">
            <a:normAutofit/>
          </a:bodyPr>
          <a:lstStyle/>
          <a:p>
            <a:pPr fontAlgn="base"/>
            <a:r>
              <a:rPr lang="en-GB" sz="2200" dirty="0"/>
              <a:t>agree to flexible working</a:t>
            </a:r>
          </a:p>
          <a:p>
            <a:pPr fontAlgn="base"/>
            <a:r>
              <a:rPr lang="en-GB" sz="2200" dirty="0"/>
              <a:t>temporarily reduce working hours</a:t>
            </a:r>
          </a:p>
          <a:p>
            <a:pPr fontAlgn="base"/>
            <a:r>
              <a:rPr lang="en-GB" sz="2200" dirty="0"/>
              <a:t>ask employees to stop working for a short time </a:t>
            </a:r>
          </a:p>
          <a:p>
            <a:pPr fontAlgn="base"/>
            <a:r>
              <a:rPr lang="en-GB" sz="2200" dirty="0"/>
              <a:t>retrain employees to do other jobs in your business</a:t>
            </a:r>
          </a:p>
          <a:p>
            <a:pPr fontAlgn="base"/>
            <a:r>
              <a:rPr lang="en-GB" sz="2200" dirty="0"/>
              <a:t>let go of temporary or contract workers</a:t>
            </a:r>
          </a:p>
          <a:p>
            <a:pPr fontAlgn="base"/>
            <a:r>
              <a:rPr lang="en-GB" sz="2200" dirty="0"/>
              <a:t>limit or stop overtime</a:t>
            </a:r>
          </a:p>
          <a:p>
            <a:pPr fontAlgn="base"/>
            <a:r>
              <a:rPr lang="en-GB" sz="2200" dirty="0"/>
              <a:t>not hire any new employees</a:t>
            </a:r>
          </a:p>
          <a:p>
            <a:pPr fontAlgn="base"/>
            <a:r>
              <a:rPr lang="en-GB" sz="2200" dirty="0"/>
              <a:t>offer voluntary redundancy or early retirement</a:t>
            </a:r>
          </a:p>
          <a:p>
            <a:endParaRPr lang="en-GB" sz="2200" dirty="0"/>
          </a:p>
        </p:txBody>
      </p:sp>
      <p:sp>
        <p:nvSpPr>
          <p:cNvPr id="4" name="Slide Number Placeholder 3">
            <a:extLst>
              <a:ext uri="{FF2B5EF4-FFF2-40B4-BE49-F238E27FC236}">
                <a16:creationId xmlns:a16="http://schemas.microsoft.com/office/drawing/2014/main" id="{EE393CAA-50AD-4DD9-8D25-B8FECB300705}"/>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25</a:t>
            </a:fld>
            <a:endParaRPr lang="en-GB"/>
          </a:p>
        </p:txBody>
      </p:sp>
    </p:spTree>
    <p:extLst>
      <p:ext uri="{BB962C8B-B14F-4D97-AF65-F5344CB8AC3E}">
        <p14:creationId xmlns:p14="http://schemas.microsoft.com/office/powerpoint/2010/main" val="3389373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73174-E76C-4812-8C90-37955E49AFB4}"/>
              </a:ext>
            </a:extLst>
          </p:cNvPr>
          <p:cNvSpPr>
            <a:spLocks noGrp="1"/>
          </p:cNvSpPr>
          <p:nvPr>
            <p:ph type="title"/>
          </p:nvPr>
        </p:nvSpPr>
        <p:spPr>
          <a:xfrm>
            <a:off x="335360" y="836712"/>
            <a:ext cx="4250764" cy="4594824"/>
          </a:xfrm>
        </p:spPr>
        <p:txBody>
          <a:bodyPr>
            <a:normAutofit/>
          </a:bodyPr>
          <a:lstStyle/>
          <a:p>
            <a:r>
              <a:rPr lang="en-GB" sz="5000" dirty="0"/>
              <a:t>1b. Redundancy:</a:t>
            </a:r>
            <a:br>
              <a:rPr lang="en-GB" sz="5000" dirty="0"/>
            </a:br>
            <a:r>
              <a:rPr lang="en-GB" sz="5000" dirty="0"/>
              <a:t>Consultation</a:t>
            </a:r>
          </a:p>
        </p:txBody>
      </p:sp>
      <p:sp>
        <p:nvSpPr>
          <p:cNvPr id="3" name="Content Placeholder 2">
            <a:extLst>
              <a:ext uri="{FF2B5EF4-FFF2-40B4-BE49-F238E27FC236}">
                <a16:creationId xmlns:a16="http://schemas.microsoft.com/office/drawing/2014/main" id="{F2FD3F4B-4013-4502-9514-286C2F92DE77}"/>
              </a:ext>
            </a:extLst>
          </p:cNvPr>
          <p:cNvSpPr>
            <a:spLocks noGrp="1"/>
          </p:cNvSpPr>
          <p:nvPr>
            <p:ph idx="1"/>
          </p:nvPr>
        </p:nvSpPr>
        <p:spPr>
          <a:xfrm>
            <a:off x="4586124" y="552091"/>
            <a:ext cx="7054492" cy="4879445"/>
          </a:xfrm>
        </p:spPr>
        <p:txBody>
          <a:bodyPr anchor="ctr">
            <a:normAutofit/>
          </a:bodyPr>
          <a:lstStyle/>
          <a:p>
            <a:r>
              <a:rPr lang="en-GB" sz="2400" dirty="0"/>
              <a:t>Talk with employees and their representatives to explain your planned changes and get their feedback and input</a:t>
            </a:r>
          </a:p>
          <a:p>
            <a:r>
              <a:rPr lang="en-GB" sz="2400" dirty="0"/>
              <a:t>Must be ‘meaningful’</a:t>
            </a:r>
          </a:p>
          <a:p>
            <a:r>
              <a:rPr lang="en-GB" sz="2400" dirty="0"/>
              <a:t>Unions and employee reps involve for collective consultation</a:t>
            </a:r>
          </a:p>
          <a:p>
            <a:r>
              <a:rPr lang="en-GB" sz="2400" b="1" dirty="0"/>
              <a:t>Must read: https://</a:t>
            </a:r>
            <a:r>
              <a:rPr lang="en-GB" sz="2400" b="1" dirty="0" err="1"/>
              <a:t>www.acas.org.uk</a:t>
            </a:r>
            <a:r>
              <a:rPr lang="en-GB" sz="2400" b="1" dirty="0"/>
              <a:t>/manage-staff-redundancies/redundancy-consultations</a:t>
            </a:r>
          </a:p>
        </p:txBody>
      </p:sp>
      <p:sp>
        <p:nvSpPr>
          <p:cNvPr id="4" name="Slide Number Placeholder 3">
            <a:extLst>
              <a:ext uri="{FF2B5EF4-FFF2-40B4-BE49-F238E27FC236}">
                <a16:creationId xmlns:a16="http://schemas.microsoft.com/office/drawing/2014/main" id="{E203B56F-E7F2-4AF8-99FF-DF33EB9A87EE}"/>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26</a:t>
            </a:fld>
            <a:endParaRPr lang="en-GB"/>
          </a:p>
        </p:txBody>
      </p:sp>
    </p:spTree>
    <p:extLst>
      <p:ext uri="{BB962C8B-B14F-4D97-AF65-F5344CB8AC3E}">
        <p14:creationId xmlns:p14="http://schemas.microsoft.com/office/powerpoint/2010/main" val="2669567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6C810-C0FC-40FB-B320-8F21E7F1F76C}"/>
              </a:ext>
            </a:extLst>
          </p:cNvPr>
          <p:cNvSpPr>
            <a:spLocks noGrp="1"/>
          </p:cNvSpPr>
          <p:nvPr>
            <p:ph type="title"/>
          </p:nvPr>
        </p:nvSpPr>
        <p:spPr>
          <a:xfrm>
            <a:off x="140655" y="0"/>
            <a:ext cx="4762872" cy="994897"/>
          </a:xfrm>
        </p:spPr>
        <p:txBody>
          <a:bodyPr/>
          <a:lstStyle/>
          <a:p>
            <a:r>
              <a:rPr lang="en-GB" b="1" dirty="0"/>
              <a:t>1c. Equality</a:t>
            </a:r>
          </a:p>
        </p:txBody>
      </p:sp>
      <p:sp>
        <p:nvSpPr>
          <p:cNvPr id="3" name="Content Placeholder 2">
            <a:extLst>
              <a:ext uri="{FF2B5EF4-FFF2-40B4-BE49-F238E27FC236}">
                <a16:creationId xmlns:a16="http://schemas.microsoft.com/office/drawing/2014/main" id="{5062A86E-DB6A-48A6-AA34-11A91C275A2C}"/>
              </a:ext>
            </a:extLst>
          </p:cNvPr>
          <p:cNvSpPr>
            <a:spLocks noGrp="1"/>
          </p:cNvSpPr>
          <p:nvPr>
            <p:ph idx="1"/>
          </p:nvPr>
        </p:nvSpPr>
        <p:spPr>
          <a:xfrm>
            <a:off x="721891" y="1269114"/>
            <a:ext cx="3600400" cy="4319771"/>
          </a:xfrm>
        </p:spPr>
        <p:txBody>
          <a:bodyPr numCol="1">
            <a:noAutofit/>
          </a:bodyPr>
          <a:lstStyle/>
          <a:p>
            <a:pPr marL="0" indent="0">
              <a:buNone/>
            </a:pPr>
            <a:r>
              <a:rPr lang="en-GB" sz="3600" dirty="0"/>
              <a:t>EHRC</a:t>
            </a:r>
          </a:p>
          <a:p>
            <a:r>
              <a:rPr lang="en-GB" sz="3600" dirty="0"/>
              <a:t>Equality and Human Rights Commission</a:t>
            </a:r>
          </a:p>
          <a:p>
            <a:pPr lvl="1"/>
            <a:endParaRPr lang="en-GB" sz="4000" dirty="0"/>
          </a:p>
          <a:p>
            <a:pPr marL="0" indent="0">
              <a:buNone/>
            </a:pPr>
            <a:r>
              <a:rPr lang="en-GB" sz="3600" dirty="0"/>
              <a:t>What is equality?</a:t>
            </a:r>
          </a:p>
          <a:p>
            <a:r>
              <a:rPr lang="en-GB" sz="3600" dirty="0"/>
              <a:t>Protected characteristics</a:t>
            </a:r>
          </a:p>
          <a:p>
            <a:pPr lvl="1"/>
            <a:endParaRPr lang="en-GB" sz="4000" dirty="0"/>
          </a:p>
          <a:p>
            <a:pPr lvl="1"/>
            <a:endParaRPr lang="en-GB" sz="4000" dirty="0"/>
          </a:p>
          <a:p>
            <a:pPr lvl="1"/>
            <a:endParaRPr lang="en-GB" sz="4000" dirty="0"/>
          </a:p>
          <a:p>
            <a:pPr lvl="1"/>
            <a:endParaRPr lang="en-GB" sz="4000" dirty="0"/>
          </a:p>
          <a:p>
            <a:pPr marL="457200" lvl="1" indent="0">
              <a:buNone/>
            </a:pPr>
            <a:endParaRPr lang="en-GB" sz="4000" dirty="0"/>
          </a:p>
          <a:p>
            <a:pPr lvl="1"/>
            <a:endParaRPr lang="en-GB" sz="4000" dirty="0"/>
          </a:p>
          <a:p>
            <a:pPr lvl="1"/>
            <a:endParaRPr lang="en-GB" sz="4000" dirty="0"/>
          </a:p>
          <a:p>
            <a:pPr marL="0" indent="0">
              <a:buNone/>
            </a:pPr>
            <a:endParaRPr lang="en-GB" sz="3600" dirty="0"/>
          </a:p>
        </p:txBody>
      </p:sp>
      <p:sp>
        <p:nvSpPr>
          <p:cNvPr id="4" name="Slide Number Placeholder 3">
            <a:extLst>
              <a:ext uri="{FF2B5EF4-FFF2-40B4-BE49-F238E27FC236}">
                <a16:creationId xmlns:a16="http://schemas.microsoft.com/office/drawing/2014/main" id="{131A908C-E1F6-4CC4-9491-8121896C0C1A}"/>
              </a:ext>
            </a:extLst>
          </p:cNvPr>
          <p:cNvSpPr>
            <a:spLocks noGrp="1"/>
          </p:cNvSpPr>
          <p:nvPr>
            <p:ph type="sldNum" sz="quarter" idx="12"/>
          </p:nvPr>
        </p:nvSpPr>
        <p:spPr/>
        <p:txBody>
          <a:bodyPr/>
          <a:lstStyle/>
          <a:p>
            <a:fld id="{AC82685A-BD3A-4230-8D85-804689F67293}" type="slidenum">
              <a:rPr lang="en-GB" smtClean="0"/>
              <a:t>27</a:t>
            </a:fld>
            <a:endParaRPr lang="en-GB" dirty="0"/>
          </a:p>
        </p:txBody>
      </p:sp>
      <p:sp>
        <p:nvSpPr>
          <p:cNvPr id="5" name="TextBox 4">
            <a:extLst>
              <a:ext uri="{FF2B5EF4-FFF2-40B4-BE49-F238E27FC236}">
                <a16:creationId xmlns:a16="http://schemas.microsoft.com/office/drawing/2014/main" id="{C6882C30-5950-4BBF-BFB9-3BD4B232FF08}"/>
              </a:ext>
            </a:extLst>
          </p:cNvPr>
          <p:cNvSpPr txBox="1"/>
          <p:nvPr/>
        </p:nvSpPr>
        <p:spPr>
          <a:xfrm>
            <a:off x="5689104" y="136526"/>
            <a:ext cx="6167536" cy="5678478"/>
          </a:xfrm>
          <a:prstGeom prst="rect">
            <a:avLst/>
          </a:prstGeom>
          <a:noFill/>
        </p:spPr>
        <p:txBody>
          <a:bodyPr wrap="square" rtlCol="0">
            <a:spAutoFit/>
          </a:bodyPr>
          <a:lstStyle/>
          <a:p>
            <a:r>
              <a:rPr lang="en-GB" sz="3200" b="1" dirty="0"/>
              <a:t>Equality Act 2010</a:t>
            </a:r>
          </a:p>
          <a:p>
            <a:pPr marL="857250" lvl="1" indent="-457200">
              <a:buFont typeface="Arial" panose="020B0604020202020204" pitchFamily="34" charset="0"/>
              <a:buChar char="•"/>
            </a:pPr>
            <a:r>
              <a:rPr lang="en-GB" sz="3200" dirty="0"/>
              <a:t>Ethnicity</a:t>
            </a:r>
          </a:p>
          <a:p>
            <a:pPr marL="857250" lvl="1" indent="-457200">
              <a:buFont typeface="Arial" panose="020B0604020202020204" pitchFamily="34" charset="0"/>
              <a:buChar char="•"/>
            </a:pPr>
            <a:r>
              <a:rPr lang="en-GB" sz="3200" dirty="0"/>
              <a:t>Sex</a:t>
            </a:r>
          </a:p>
          <a:p>
            <a:pPr marL="857250" lvl="1" indent="-457200">
              <a:buFont typeface="Arial" panose="020B0604020202020204" pitchFamily="34" charset="0"/>
              <a:buChar char="•"/>
            </a:pPr>
            <a:r>
              <a:rPr lang="en-GB" sz="3200" dirty="0"/>
              <a:t>Gender reassignment</a:t>
            </a:r>
          </a:p>
          <a:p>
            <a:pPr marL="857250" lvl="1" indent="-457200">
              <a:buFont typeface="Arial" panose="020B0604020202020204" pitchFamily="34" charset="0"/>
              <a:buChar char="•"/>
            </a:pPr>
            <a:r>
              <a:rPr lang="en-GB" sz="3200" dirty="0"/>
              <a:t>Disability</a:t>
            </a:r>
          </a:p>
          <a:p>
            <a:pPr marL="857250" lvl="1" indent="-457200">
              <a:buFont typeface="Arial" panose="020B0604020202020204" pitchFamily="34" charset="0"/>
              <a:buChar char="•"/>
            </a:pPr>
            <a:r>
              <a:rPr lang="en-GB" sz="3200" dirty="0"/>
              <a:t>Religion and belief</a:t>
            </a:r>
          </a:p>
          <a:p>
            <a:pPr marL="857250" lvl="1" indent="-457200">
              <a:buFont typeface="Arial" panose="020B0604020202020204" pitchFamily="34" charset="0"/>
              <a:buChar char="•"/>
            </a:pPr>
            <a:r>
              <a:rPr lang="en-GB" sz="3200" dirty="0"/>
              <a:t>Age</a:t>
            </a:r>
          </a:p>
          <a:p>
            <a:pPr marL="857250" lvl="1" indent="-457200">
              <a:buFont typeface="Arial" panose="020B0604020202020204" pitchFamily="34" charset="0"/>
              <a:buChar char="•"/>
            </a:pPr>
            <a:r>
              <a:rPr lang="en-GB" sz="3200" dirty="0"/>
              <a:t>Sexual orientation</a:t>
            </a:r>
          </a:p>
          <a:p>
            <a:pPr marL="857250" lvl="1" indent="-457200">
              <a:buFont typeface="Arial" panose="020B0604020202020204" pitchFamily="34" charset="0"/>
              <a:buChar char="•"/>
            </a:pPr>
            <a:r>
              <a:rPr lang="en-GB" sz="3200" dirty="0"/>
              <a:t>Pregnancy and maternity</a:t>
            </a:r>
          </a:p>
          <a:p>
            <a:pPr marL="857250" lvl="1" indent="-457200">
              <a:buFont typeface="Arial" panose="020B0604020202020204" pitchFamily="34" charset="0"/>
              <a:buChar char="•"/>
            </a:pPr>
            <a:r>
              <a:rPr lang="en-GB" sz="3200" dirty="0"/>
              <a:t>Marriage and civil partnerships</a:t>
            </a:r>
          </a:p>
          <a:p>
            <a:endParaRPr lang="en-GB" sz="1100" dirty="0"/>
          </a:p>
        </p:txBody>
      </p:sp>
    </p:spTree>
    <p:extLst>
      <p:ext uri="{BB962C8B-B14F-4D97-AF65-F5344CB8AC3E}">
        <p14:creationId xmlns:p14="http://schemas.microsoft.com/office/powerpoint/2010/main" val="352136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8" end="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1424D-40DD-4A62-89DB-A66B6BBB1B77}"/>
              </a:ext>
            </a:extLst>
          </p:cNvPr>
          <p:cNvSpPr>
            <a:spLocks noGrp="1"/>
          </p:cNvSpPr>
          <p:nvPr>
            <p:ph type="title"/>
          </p:nvPr>
        </p:nvSpPr>
        <p:spPr>
          <a:xfrm>
            <a:off x="609600" y="274638"/>
            <a:ext cx="10972800" cy="778098"/>
          </a:xfrm>
        </p:spPr>
        <p:txBody>
          <a:bodyPr/>
          <a:lstStyle/>
          <a:p>
            <a:r>
              <a:rPr lang="en-GB" b="1" dirty="0"/>
              <a:t>Recent Legislation</a:t>
            </a:r>
          </a:p>
        </p:txBody>
      </p:sp>
      <p:sp>
        <p:nvSpPr>
          <p:cNvPr id="3" name="Content Placeholder 2">
            <a:extLst>
              <a:ext uri="{FF2B5EF4-FFF2-40B4-BE49-F238E27FC236}">
                <a16:creationId xmlns:a16="http://schemas.microsoft.com/office/drawing/2014/main" id="{756F49BB-F726-4B1B-8DFC-BFC957F70CB3}"/>
              </a:ext>
            </a:extLst>
          </p:cNvPr>
          <p:cNvSpPr>
            <a:spLocks noGrp="1"/>
          </p:cNvSpPr>
          <p:nvPr>
            <p:ph idx="1"/>
          </p:nvPr>
        </p:nvSpPr>
        <p:spPr>
          <a:xfrm>
            <a:off x="360528" y="1196753"/>
            <a:ext cx="11831471" cy="4392488"/>
          </a:xfrm>
        </p:spPr>
        <p:txBody>
          <a:bodyPr numCol="2">
            <a:normAutofit fontScale="40000" lnSpcReduction="20000"/>
          </a:bodyPr>
          <a:lstStyle/>
          <a:p>
            <a:r>
              <a:rPr lang="en-GB" sz="4500" u="sng" strike="noStrike" dirty="0">
                <a:effectLst/>
                <a:hlinkClick r:id="" action="ppaction://noaction">
                  <a:extLst>
                    <a:ext uri="{A12FA001-AC4F-418D-AE19-62706E023703}">
                      <ahyp:hlinkClr xmlns:ahyp="http://schemas.microsoft.com/office/drawing/2018/hyperlinkcolor" val="tx"/>
                    </a:ext>
                  </a:extLst>
                </a:hlinkClick>
              </a:rPr>
              <a:t>1 Jan 2021 - New immigration law in force</a:t>
            </a:r>
          </a:p>
          <a:p>
            <a:r>
              <a:rPr lang="en-GB" sz="4500" u="sng" strike="noStrike" dirty="0">
                <a:effectLst/>
                <a:hlinkClick r:id="" action="ppaction://noaction">
                  <a:extLst>
                    <a:ext uri="{A12FA001-AC4F-418D-AE19-62706E023703}">
                      <ahyp:hlinkClr xmlns:ahyp="http://schemas.microsoft.com/office/drawing/2018/hyperlinkcolor" val="tx"/>
                    </a:ext>
                  </a:extLst>
                </a:hlinkClick>
              </a:rPr>
              <a:t>12 Feb 2021 – Public sector exit payment cap revoked</a:t>
            </a:r>
          </a:p>
          <a:p>
            <a:r>
              <a:rPr lang="en-GB" sz="4500" u="sng" strike="noStrike" dirty="0">
                <a:effectLst/>
                <a:hlinkClick r:id="" action="ppaction://noaction">
                  <a:extLst>
                    <a:ext uri="{A12FA001-AC4F-418D-AE19-62706E023703}">
                      <ahyp:hlinkClr xmlns:ahyp="http://schemas.microsoft.com/office/drawing/2018/hyperlinkcolor" val="tx"/>
                    </a:ext>
                  </a:extLst>
                </a:hlinkClick>
              </a:rPr>
              <a:t>30 Mar 2021 – Gender pay gap reports (public sector)</a:t>
            </a:r>
          </a:p>
          <a:p>
            <a:r>
              <a:rPr lang="en-GB" sz="4500" u="sng" strike="noStrike" dirty="0">
                <a:effectLst/>
                <a:hlinkClick r:id="" action="ppaction://noaction">
                  <a:extLst>
                    <a:ext uri="{A12FA001-AC4F-418D-AE19-62706E023703}">
                      <ahyp:hlinkClr xmlns:ahyp="http://schemas.microsoft.com/office/drawing/2018/hyperlinkcolor" val="tx"/>
                    </a:ext>
                  </a:extLst>
                </a:hlinkClick>
              </a:rPr>
              <a:t>1 Apr 2021 – NLW/NMW increases</a:t>
            </a:r>
          </a:p>
          <a:p>
            <a:r>
              <a:rPr lang="en-GB" sz="4500" u="sng" strike="noStrike" dirty="0">
                <a:effectLst/>
                <a:hlinkClick r:id="" action="ppaction://noaction">
                  <a:extLst>
                    <a:ext uri="{A12FA001-AC4F-418D-AE19-62706E023703}">
                      <ahyp:hlinkClr xmlns:ahyp="http://schemas.microsoft.com/office/drawing/2018/hyperlinkcolor" val="tx"/>
                    </a:ext>
                  </a:extLst>
                </a:hlinkClick>
              </a:rPr>
              <a:t>4 Apr 2021 – Gender pay gap reports (private and voluntary sectors)</a:t>
            </a:r>
          </a:p>
          <a:p>
            <a:r>
              <a:rPr lang="en-GB" sz="4500" u="sng" strike="noStrike" dirty="0">
                <a:effectLst/>
                <a:hlinkClick r:id="" action="ppaction://noaction">
                  <a:extLst>
                    <a:ext uri="{A12FA001-AC4F-418D-AE19-62706E023703}">
                      <ahyp:hlinkClr xmlns:ahyp="http://schemas.microsoft.com/office/drawing/2018/hyperlinkcolor" val="tx"/>
                    </a:ext>
                  </a:extLst>
                </a:hlinkClick>
              </a:rPr>
              <a:t>4 April 2021 – Statutory pay rises</a:t>
            </a:r>
          </a:p>
          <a:p>
            <a:r>
              <a:rPr lang="en-GB" sz="4500" u="sng" strike="noStrike" dirty="0">
                <a:effectLst/>
                <a:hlinkClick r:id="" action="ppaction://noaction">
                  <a:extLst>
                    <a:ext uri="{A12FA001-AC4F-418D-AE19-62706E023703}">
                      <ahyp:hlinkClr xmlns:ahyp="http://schemas.microsoft.com/office/drawing/2018/hyperlinkcolor" val="tx"/>
                    </a:ext>
                  </a:extLst>
                </a:hlinkClick>
              </a:rPr>
              <a:t>5 Apr 2021 – Sick pay rises</a:t>
            </a:r>
          </a:p>
          <a:p>
            <a:r>
              <a:rPr lang="en-GB" sz="4500" u="sng" strike="noStrike" dirty="0">
                <a:effectLst/>
                <a:hlinkClick r:id="" action="ppaction://noaction">
                  <a:extLst>
                    <a:ext uri="{A12FA001-AC4F-418D-AE19-62706E023703}">
                      <ahyp:hlinkClr xmlns:ahyp="http://schemas.microsoft.com/office/drawing/2018/hyperlinkcolor" val="tx"/>
                    </a:ext>
                  </a:extLst>
                </a:hlinkClick>
              </a:rPr>
              <a:t>6 Apr 2021 - Extension of IR35 to the private sector</a:t>
            </a:r>
          </a:p>
          <a:p>
            <a:r>
              <a:rPr lang="en-GB" sz="4500" u="sng" strike="noStrike" dirty="0">
                <a:effectLst/>
                <a:hlinkClick r:id="" action="ppaction://noaction">
                  <a:extLst>
                    <a:ext uri="{A12FA001-AC4F-418D-AE19-62706E023703}">
                      <ahyp:hlinkClr xmlns:ahyp="http://schemas.microsoft.com/office/drawing/2018/hyperlinkcolor" val="tx"/>
                    </a:ext>
                  </a:extLst>
                </a:hlinkClick>
              </a:rPr>
              <a:t>31 May 2021 – Health and safety protection extended to workers</a:t>
            </a:r>
          </a:p>
          <a:p>
            <a:r>
              <a:rPr lang="en-GB" sz="4500" u="sng" strike="noStrike" dirty="0">
                <a:effectLst/>
                <a:hlinkClick r:id="" action="ppaction://noaction">
                  <a:extLst>
                    <a:ext uri="{A12FA001-AC4F-418D-AE19-62706E023703}">
                      <ahyp:hlinkClr xmlns:ahyp="http://schemas.microsoft.com/office/drawing/2018/hyperlinkcolor" val="tx"/>
                    </a:ext>
                  </a:extLst>
                </a:hlinkClick>
              </a:rPr>
              <a:t>30 Jun 2021 – Settled status application deadline</a:t>
            </a:r>
          </a:p>
          <a:p>
            <a:r>
              <a:rPr lang="en-GB" sz="4500" u="sng" strike="noStrike" dirty="0">
                <a:effectLst/>
                <a:hlinkClick r:id="" action="ppaction://noaction">
                  <a:extLst>
                    <a:ext uri="{A12FA001-AC4F-418D-AE19-62706E023703}">
                      <ahyp:hlinkClr xmlns:ahyp="http://schemas.microsoft.com/office/drawing/2018/hyperlinkcolor" val="tx"/>
                    </a:ext>
                  </a:extLst>
                </a:hlinkClick>
              </a:rPr>
              <a:t>26 Aug 2021 – Temporary 'right to work' checking rules extended</a:t>
            </a:r>
          </a:p>
          <a:p>
            <a:r>
              <a:rPr lang="en-GB" sz="4500" u="sng" strike="noStrike" dirty="0">
                <a:effectLst/>
                <a:hlinkClick r:id="" action="ppaction://noaction">
                  <a:extLst>
                    <a:ext uri="{A12FA001-AC4F-418D-AE19-62706E023703}">
                      <ahyp:hlinkClr xmlns:ahyp="http://schemas.microsoft.com/office/drawing/2018/hyperlinkcolor" val="tx"/>
                    </a:ext>
                  </a:extLst>
                </a:hlinkClick>
              </a:rPr>
              <a:t>23 Sep 2021 – Flexible working consultation and carers’ leave confirmation</a:t>
            </a:r>
          </a:p>
          <a:p>
            <a:r>
              <a:rPr lang="en-GB" sz="4500" u="sng" strike="noStrike" dirty="0">
                <a:effectLst/>
                <a:hlinkClick r:id="" action="ppaction://noaction">
                  <a:extLst>
                    <a:ext uri="{A12FA001-AC4F-418D-AE19-62706E023703}">
                      <ahyp:hlinkClr xmlns:ahyp="http://schemas.microsoft.com/office/drawing/2018/hyperlinkcolor" val="tx"/>
                    </a:ext>
                  </a:extLst>
                </a:hlinkClick>
              </a:rPr>
              <a:t>24 Sep 2021 – Tipping and gratuities rule change</a:t>
            </a:r>
          </a:p>
          <a:p>
            <a:r>
              <a:rPr lang="en-GB" sz="4500" u="sng" strike="noStrike" dirty="0">
                <a:effectLst/>
                <a:hlinkClick r:id="" action="ppaction://noaction">
                  <a:extLst>
                    <a:ext uri="{A12FA001-AC4F-418D-AE19-62706E023703}">
                      <ahyp:hlinkClr xmlns:ahyp="http://schemas.microsoft.com/office/drawing/2018/hyperlinkcolor" val="tx"/>
                    </a:ext>
                  </a:extLst>
                </a:hlinkClick>
              </a:rPr>
              <a:t>27 Oct 2021 – New NMW rates for 2022</a:t>
            </a:r>
          </a:p>
          <a:p>
            <a:r>
              <a:rPr lang="en-GB" sz="4500" u="sng" strike="noStrike" dirty="0">
                <a:effectLst/>
                <a:hlinkClick r:id="" action="ppaction://noaction">
                  <a:extLst>
                    <a:ext uri="{A12FA001-AC4F-418D-AE19-62706E023703}">
                      <ahyp:hlinkClr xmlns:ahyp="http://schemas.microsoft.com/office/drawing/2018/hyperlinkcolor" val="tx"/>
                    </a:ext>
                  </a:extLst>
                </a:hlinkClick>
              </a:rPr>
              <a:t>29 Oct 2021 - New menopause taskforce</a:t>
            </a:r>
          </a:p>
          <a:p>
            <a:r>
              <a:rPr lang="en-GB" sz="4500" u="sng" strike="noStrike" dirty="0">
                <a:effectLst/>
                <a:hlinkClick r:id="" action="ppaction://noaction">
                  <a:extLst>
                    <a:ext uri="{A12FA001-AC4F-418D-AE19-62706E023703}">
                      <ahyp:hlinkClr xmlns:ahyp="http://schemas.microsoft.com/office/drawing/2018/hyperlinkcolor" val="tx"/>
                    </a:ext>
                  </a:extLst>
                </a:hlinkClick>
              </a:rPr>
              <a:t>30 Nov 2021 – Call for evidence on umbrella companies</a:t>
            </a:r>
          </a:p>
          <a:p>
            <a:r>
              <a:rPr lang="en-GB" sz="4500" u="sng" strike="noStrike" dirty="0">
                <a:effectLst/>
                <a:hlinkClick r:id="" action="ppaction://noaction">
                  <a:extLst>
                    <a:ext uri="{A12FA001-AC4F-418D-AE19-62706E023703}">
                      <ahyp:hlinkClr xmlns:ahyp="http://schemas.microsoft.com/office/drawing/2018/hyperlinkcolor" val="tx"/>
                    </a:ext>
                  </a:extLst>
                </a:hlinkClick>
              </a:rPr>
              <a:t>1 Dec 2021 – Flexible working consultation closes</a:t>
            </a:r>
          </a:p>
          <a:p>
            <a:r>
              <a:rPr lang="en-GB" sz="4500" u="sng" strike="noStrike" dirty="0">
                <a:effectLst/>
                <a:hlinkClick r:id="" action="ppaction://noaction">
                  <a:extLst>
                    <a:ext uri="{A12FA001-AC4F-418D-AE19-62706E023703}">
                      <ahyp:hlinkClr xmlns:ahyp="http://schemas.microsoft.com/office/drawing/2018/hyperlinkcolor" val="tx"/>
                    </a:ext>
                  </a:extLst>
                </a:hlinkClick>
              </a:rPr>
              <a:t>16 Dec 2021 - Disability workforce reporting</a:t>
            </a:r>
          </a:p>
          <a:p>
            <a:pPr algn="l"/>
            <a:r>
              <a:rPr lang="en-GB" sz="4500" i="0" u="sng" strike="noStrike" dirty="0">
                <a:effectLst/>
                <a:hlinkClick r:id="rId3">
                  <a:extLst>
                    <a:ext uri="{A12FA001-AC4F-418D-AE19-62706E023703}">
                      <ahyp:hlinkClr xmlns:ahyp="http://schemas.microsoft.com/office/drawing/2018/hyperlinkcolor" val="tx"/>
                    </a:ext>
                  </a:extLst>
                </a:hlinkClick>
              </a:rPr>
              <a:t>17 Dec 2021 – Temporary changes to SSP</a:t>
            </a:r>
          </a:p>
          <a:p>
            <a:pPr marL="0" indent="0">
              <a:buNone/>
            </a:pPr>
            <a:endParaRPr lang="en-GB" dirty="0"/>
          </a:p>
        </p:txBody>
      </p:sp>
    </p:spTree>
    <p:extLst>
      <p:ext uri="{BB962C8B-B14F-4D97-AF65-F5344CB8AC3E}">
        <p14:creationId xmlns:p14="http://schemas.microsoft.com/office/powerpoint/2010/main" val="39183167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4843151"/>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7: </a:t>
            </a:r>
            <a:r>
              <a:rPr lang="en-GB" b="1" dirty="0"/>
              <a:t>IMPORTANT! </a:t>
            </a:r>
            <a:r>
              <a:rPr lang="en-GB" dirty="0"/>
              <a:t>Keep up to date with this</a:t>
            </a:r>
          </a:p>
          <a:p>
            <a:r>
              <a:rPr lang="en-GB" dirty="0"/>
              <a:t>Assessments (and additional guidance) – Pages 8 (A1) &amp; 15 (A2)</a:t>
            </a:r>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a:xfrm>
            <a:off x="-4345160" y="-891346"/>
            <a:ext cx="10972800" cy="1143000"/>
          </a:xfrm>
        </p:spPr>
        <p:txBody>
          <a:bodyPr/>
          <a:lstStyle/>
          <a:p>
            <a:endParaRPr lang="en-GB" dirty="0"/>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74638"/>
            <a:ext cx="3609107" cy="5188093"/>
          </a:xfrm>
          <a:prstGeom prst="rect">
            <a:avLst/>
          </a:prstGeom>
        </p:spPr>
      </p:pic>
    </p:spTree>
    <p:extLst>
      <p:ext uri="{BB962C8B-B14F-4D97-AF65-F5344CB8AC3E}">
        <p14:creationId xmlns:p14="http://schemas.microsoft.com/office/powerpoint/2010/main" val="1968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C2CDB-BAA9-6815-15EF-260189FF49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11A499-283B-DB7C-A18C-016D4C533E1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BF40A6EF-DB67-D2A2-ACBC-B413599D5C98}"/>
              </a:ext>
            </a:extLst>
          </p:cNvPr>
          <p:cNvSpPr txBox="1"/>
          <p:nvPr/>
        </p:nvSpPr>
        <p:spPr>
          <a:xfrm>
            <a:off x="0" y="0"/>
            <a:ext cx="11809312" cy="7269875"/>
          </a:xfrm>
          <a:prstGeom prst="rect">
            <a:avLst/>
          </a:prstGeom>
          <a:noFill/>
        </p:spPr>
        <p:txBody>
          <a:bodyPr wrap="square">
            <a:spAutoFit/>
          </a:bodyPr>
          <a:lstStyle/>
          <a:p>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Assignment Overview</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assignment is based on students being able to:</a:t>
            </a: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p>
          <a:p>
            <a:pPr marL="342900" lvl="0" indent="-3429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Critically consider information and ideas at level 7</a:t>
            </a:r>
          </a:p>
          <a:p>
            <a:pPr marL="342900" lvl="0" indent="-3429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Show an understanding of people management issues within organisations</a:t>
            </a:r>
          </a:p>
          <a:p>
            <a:pPr marL="342900" lvl="0" indent="-3429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Write a coherent and business appropriate academically referenced report</a:t>
            </a:r>
          </a:p>
          <a:p>
            <a:pPr marL="342900" lvl="0" indent="-3429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Present coherent and well thought through academically referenced recommendations in a professional way</a:t>
            </a: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			The suggested process is to:</a:t>
            </a:r>
          </a:p>
          <a:p>
            <a:pPr>
              <a:lnSpc>
                <a:spcPct val="20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a:lnSpc>
                <a:spcPct val="200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a:lnSpc>
                <a:spcPct val="20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409049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F8AD-178A-A0F0-8A94-7AB6E8237D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784BA2-7069-62FD-4E79-89974AE7F393}"/>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BD01B800-DDE1-95B9-DB16-0A1734B2431B}"/>
              </a:ext>
            </a:extLst>
          </p:cNvPr>
          <p:cNvSpPr txBox="1"/>
          <p:nvPr/>
        </p:nvSpPr>
        <p:spPr>
          <a:xfrm>
            <a:off x="31912" y="25044"/>
            <a:ext cx="11665296" cy="5632311"/>
          </a:xfrm>
          <a:prstGeom prst="rect">
            <a:avLst/>
          </a:prstGeom>
          <a:noFill/>
        </p:spPr>
        <p:txBody>
          <a:bodyPr wrap="square">
            <a:spAutoFit/>
          </a:bodyPr>
          <a:lstStyle/>
          <a:p>
            <a:r>
              <a:rPr lang="en-GB" sz="2400" b="1" dirty="0">
                <a:effectLst/>
                <a:latin typeface="Arial" panose="020B0604020202020204" pitchFamily="34" charset="0"/>
                <a:ea typeface="Times New Roman" panose="02020603050405020304" pitchFamily="18" charset="0"/>
                <a:cs typeface="Times New Roman" panose="02020603050405020304" pitchFamily="18" charset="0"/>
              </a:rPr>
              <a:t>Written Report (21/4/24):</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cs typeface="Times New Roman" panose="02020603050405020304" pitchFamily="18" charset="0"/>
              </a:rPr>
              <a:t> </a:t>
            </a:r>
          </a:p>
          <a:p>
            <a:pPr marL="342900" lvl="0" indent="-342900">
              <a:buFont typeface="+mj-lt"/>
              <a:buAutoNum type="arabicParen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Identify two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rPr>
              <a:t>organisations</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(with enough similarity that it is possible to draw conclusions about them); consider their context, their outcomes and the different approaches to people management</a:t>
            </a:r>
          </a:p>
          <a:p>
            <a:pPr marL="342900" lvl="0" indent="-342900">
              <a:buFont typeface="+mj-lt"/>
              <a:buAutoNum type="arabicParenR"/>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mj-lt"/>
              <a:buAutoNum type="arabicParen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Identify and examine a specific people management issue in an organisation (e.g. approach to recruitment and selection); examine the importance and causes of the issues and their impact</a:t>
            </a:r>
          </a:p>
          <a:p>
            <a:pPr lvl="0"/>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mj-lt"/>
              <a:buAutoNum type="arabicParen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Considering approaches adopted in other organisations, identify (3-5) recommendations that would lead to improved outcomes for all/most stakeholders (particularly employees); these should be focused on what can be done by people within the organisation. This might include the size, focus and culture of the people management function.</a:t>
            </a:r>
            <a:endParaRPr lang="en-GB" sz="2400" dirty="0"/>
          </a:p>
        </p:txBody>
      </p:sp>
    </p:spTree>
    <p:extLst>
      <p:ext uri="{BB962C8B-B14F-4D97-AF65-F5344CB8AC3E}">
        <p14:creationId xmlns:p14="http://schemas.microsoft.com/office/powerpoint/2010/main" val="16828345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CBD81-8F53-A4A9-EDC4-65FEB4B7A0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18A0DE-88E0-E46B-0968-A7BDC45344E3}"/>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0450FFB4-85C3-85A2-8347-48A8564D15BA}"/>
              </a:ext>
            </a:extLst>
          </p:cNvPr>
          <p:cNvSpPr txBox="1"/>
          <p:nvPr/>
        </p:nvSpPr>
        <p:spPr>
          <a:xfrm>
            <a:off x="0" y="425707"/>
            <a:ext cx="12192000" cy="4832092"/>
          </a:xfrm>
          <a:prstGeom prst="rect">
            <a:avLst/>
          </a:prstGeom>
          <a:noFill/>
        </p:spPr>
        <p:txBody>
          <a:bodyPr wrap="square">
            <a:spAutoFit/>
          </a:bodyPr>
          <a:lstStyle/>
          <a:p>
            <a:pPr marL="228600"/>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Video Presentation (28/4/24):</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mj-lt"/>
              <a:buAutoNum type="arabicParen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 Briefly set the context</a:t>
            </a:r>
          </a:p>
          <a:p>
            <a:pPr marL="342900" lvl="0" indent="-342900">
              <a:buFont typeface="+mj-lt"/>
              <a:buAutoNum type="arabicParenR"/>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mj-lt"/>
              <a:buAutoNum type="arabicParen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Using the recommendations from [3], identify what/how/when these will be implemented in depth; who will need to do what. This must include what needs to be done to develop the people management function so that they are able to lead and/or implement the changes</a:t>
            </a: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It is important to use references throughout (a minimum of 25 for the written assignment and a minimum of 15 for the video assignment), which must include people practitioner publications (e.g. People Management).</a:t>
            </a:r>
          </a:p>
        </p:txBody>
      </p:sp>
    </p:spTree>
    <p:extLst>
      <p:ext uri="{BB962C8B-B14F-4D97-AF65-F5344CB8AC3E}">
        <p14:creationId xmlns:p14="http://schemas.microsoft.com/office/powerpoint/2010/main" val="31357931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21</a:t>
            </a:r>
            <a:r>
              <a:rPr lang="en-GB" sz="2400" baseline="30000" dirty="0"/>
              <a:t>st</a:t>
            </a:r>
            <a:r>
              <a:rPr lang="en-GB" sz="2400" dirty="0"/>
              <a:t> April</a:t>
            </a:r>
          </a:p>
          <a:p>
            <a:r>
              <a:rPr lang="en-GB" sz="2400" dirty="0"/>
              <a:t>Page 8 of handbook</a:t>
            </a:r>
          </a:p>
          <a:p>
            <a:r>
              <a:rPr lang="en-GB" sz="2400" dirty="0"/>
              <a:t>Additional guidance on page 13</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28</a:t>
            </a:r>
            <a:r>
              <a:rPr lang="en-GB" sz="2400" baseline="30000" dirty="0"/>
              <a:t>th</a:t>
            </a:r>
            <a:r>
              <a:rPr lang="en-GB" sz="2400" dirty="0"/>
              <a:t> April</a:t>
            </a:r>
          </a:p>
          <a:p>
            <a:r>
              <a:rPr lang="en-GB" sz="2400" dirty="0"/>
              <a:t>Page 15 of handbook</a:t>
            </a:r>
          </a:p>
          <a:p>
            <a:r>
              <a:rPr lang="en-GB" sz="2400" dirty="0"/>
              <a:t>Additional guidance on page 20</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Outline the critical role of People Management in two specific organisations. These should be different types of organisations so that they can be used as comparators. Within this, within your report, you should delve into the contrasting People Management strategies employed by these specific organisations. Highlight how different work and work environments - such as traditional and hybrid settings - shape their approach. </a:t>
            </a:r>
          </a:p>
          <a:p>
            <a:pPr marL="0" indent="0" algn="just">
              <a:lnSpc>
                <a:spcPct val="150000"/>
              </a:lnSpc>
              <a:buNone/>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Investigate how these selected organisations are influenced by internal and external environmental changes when forming their People Management strategies.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Evaluate how these specific organisations approach People Management differently depending on their size, reach, and sector.</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Analyse key People Management concerns like employee engagement, performance management, and diversity within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Examine the role and impact of technological advancements, particularly AI, on the People Management strategies of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Conclude by offering innovative recommendations for these organisations. The suggestions should aim to strengthen or reimagine their People Management strategy, especially in the face of new challenges or opportunities.</a:t>
            </a:r>
          </a:p>
        </p:txBody>
      </p:sp>
    </p:spTree>
    <p:extLst>
      <p:ext uri="{BB962C8B-B14F-4D97-AF65-F5344CB8AC3E}">
        <p14:creationId xmlns:p14="http://schemas.microsoft.com/office/powerpoint/2010/main" val="3703537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2 different organisations – compare and contrast…</a:t>
            </a: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F</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ocus on outcomes and people management…</a:t>
            </a: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H</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ow do they manage people? </a:t>
            </a:r>
            <a:r>
              <a:rPr lang="en-GB" sz="2400" dirty="0">
                <a:latin typeface="Arial" panose="020B0604020202020204" pitchFamily="34" charset="0"/>
                <a:ea typeface="Times New Roman" panose="02020603050405020304" pitchFamily="18" charset="0"/>
                <a:cs typeface="Times New Roman" panose="02020603050405020304" pitchFamily="18" charset="0"/>
              </a:rPr>
              <a:t>What is working for them? What isn’t?</a:t>
            </a:r>
          </a:p>
          <a:p>
            <a:pPr marL="0" indent="0" algn="just">
              <a:lnSpc>
                <a:spcPct val="150000"/>
              </a:lnSpc>
              <a:buNone/>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Pick one organisation and a people management issue…why are you focusing on this issue? What recommendations have you got for the organisation?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77283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fontScale="85000" lnSpcReduction="20000"/>
          </a:bodyPr>
          <a:lstStyle/>
          <a:p>
            <a:pPr marL="0" indent="0" algn="just">
              <a:lnSpc>
                <a:spcPct val="150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Based on the recommendations made in Assignment 1,</a:t>
            </a:r>
            <a:r>
              <a:rPr lang="en-GB" sz="1800" dirty="0">
                <a:effectLst/>
                <a:latin typeface="Arial" panose="020B0604020202020204" pitchFamily="34" charset="0"/>
                <a:ea typeface="Times New Roman" panose="02020603050405020304" pitchFamily="18" charset="0"/>
                <a:cs typeface="Arial" panose="020B0604020202020204" pitchFamily="34" charset="0"/>
              </a:rPr>
              <a:t> you should produce a 15-minute video presentation that critically evaluates the skills the organisation needs for the strategy </a:t>
            </a:r>
            <a:r>
              <a:rPr lang="en-GB" sz="1800" b="1" dirty="0">
                <a:effectLst/>
                <a:latin typeface="Arial" panose="020B0604020202020204" pitchFamily="34" charset="0"/>
                <a:ea typeface="Times New Roman" panose="02020603050405020304" pitchFamily="18" charset="0"/>
                <a:cs typeface="Arial" panose="020B0604020202020204" pitchFamily="34" charset="0"/>
              </a:rPr>
              <a:t>and </a:t>
            </a:r>
            <a:r>
              <a:rPr lang="en-GB" sz="1800" dirty="0">
                <a:effectLst/>
                <a:latin typeface="Arial" panose="020B0604020202020204" pitchFamily="34" charset="0"/>
                <a:ea typeface="Times New Roman" panose="02020603050405020304" pitchFamily="18" charset="0"/>
                <a:cs typeface="Arial" panose="020B0604020202020204" pitchFamily="34" charset="0"/>
              </a:rPr>
              <a:t>the skills the People Management function needs to develop, both now and in the future, in order to successfully improve the identified priority area.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skills required will be driven entirely by the recommendations made in Assignment 1. They may be generic skills, such as, improving communication or team working, or more specific skills, such as, learning how to use suggested technology/AI/systems/platforms, etc., being utilised to improve the identified priority area. It is important you provide </a:t>
            </a:r>
            <a:r>
              <a:rPr lang="en-GB" sz="1800" b="1" dirty="0">
                <a:effectLst/>
                <a:latin typeface="Arial" panose="020B0604020202020204" pitchFamily="34" charset="0"/>
                <a:ea typeface="Times New Roman" panose="02020603050405020304" pitchFamily="18" charset="0"/>
                <a:cs typeface="Arial" panose="020B0604020202020204" pitchFamily="34" charset="0"/>
              </a:rPr>
              <a:t>well-justified arguments </a:t>
            </a:r>
            <a:r>
              <a:rPr lang="en-GB" sz="1800" dirty="0">
                <a:effectLst/>
                <a:latin typeface="Arial" panose="020B0604020202020204" pitchFamily="34" charset="0"/>
                <a:ea typeface="Times New Roman" panose="02020603050405020304" pitchFamily="18" charset="0"/>
                <a:cs typeface="Arial" panose="020B0604020202020204" pitchFamily="34" charset="0"/>
              </a:rPr>
              <a:t>for the skills you put forward, drawing on relevant literature and practical examples to support your decisions.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This is about people management skills needed for </a:t>
            </a:r>
            <a:r>
              <a:rPr lang="en-GB" sz="1800" b="1" dirty="0">
                <a:effectLst/>
                <a:latin typeface="Arial" panose="020B0604020202020204" pitchFamily="34" charset="0"/>
                <a:ea typeface="Times New Roman" panose="02020603050405020304" pitchFamily="18" charset="0"/>
                <a:cs typeface="Arial" panose="020B0604020202020204" pitchFamily="34" charset="0"/>
              </a:rPr>
              <a:t>BOTH </a:t>
            </a:r>
            <a:r>
              <a:rPr lang="en-GB" sz="1800" dirty="0">
                <a:effectLst/>
                <a:latin typeface="Arial" panose="020B0604020202020204" pitchFamily="34" charset="0"/>
                <a:ea typeface="Times New Roman" panose="02020603050405020304" pitchFamily="18" charset="0"/>
                <a:cs typeface="Arial" panose="020B0604020202020204" pitchFamily="34" charset="0"/>
              </a:rPr>
              <a:t>the organisation and the People Management skills development. When considering the HR function, consider their need to develop to play their role in improving the area.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As part of your presentation, you </a:t>
            </a:r>
            <a:r>
              <a:rPr lang="en-GB" sz="1800" b="1" u="sng"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must</a:t>
            </a: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800" spc="15" dirty="0">
                <a:effectLst/>
                <a:latin typeface="Arial" panose="020B0604020202020204" pitchFamily="34" charset="0"/>
                <a:ea typeface="Times New Roman" panose="02020603050405020304" pitchFamily="18" charset="0"/>
                <a:cs typeface="Arial" panose="020B0604020202020204" pitchFamily="34" charset="0"/>
              </a:rPr>
              <a:t>present an action plan, including specific timescales, for how and when these skills will be developed.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458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a:bodyPr>
          <a:lstStyle/>
          <a:p>
            <a:pPr marL="0" indent="0" algn="just">
              <a:lnSpc>
                <a:spcPct val="150000"/>
              </a:lnSpc>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Take your recommendations from the report…</a:t>
            </a:r>
          </a:p>
          <a:p>
            <a:pPr marL="0" indent="0" algn="just">
              <a:lnSpc>
                <a:spcPct val="150000"/>
              </a:lnSpc>
              <a:buNone/>
            </a:pPr>
            <a:endParaRPr lang="en-GB" sz="1100" b="1" dirty="0">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How are you going to implement these?</a:t>
            </a:r>
          </a:p>
          <a:p>
            <a:pPr marL="0" indent="0" algn="just">
              <a:lnSpc>
                <a:spcPct val="150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Wha</a:t>
            </a:r>
            <a:r>
              <a:rPr lang="en-GB" sz="2400" dirty="0">
                <a:latin typeface="Arial" panose="020B0604020202020204" pitchFamily="34" charset="0"/>
                <a:ea typeface="Times New Roman" panose="02020603050405020304" pitchFamily="18" charset="0"/>
                <a:cs typeface="Times New Roman" panose="02020603050405020304" pitchFamily="18" charset="0"/>
              </a:rPr>
              <a:t>t skills are needed? Why? What? How? Who? When?</a:t>
            </a:r>
          </a:p>
          <a:p>
            <a:pPr marL="0" indent="0" algn="just">
              <a:lnSpc>
                <a:spcPct val="150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Make sure you consider both whole organisation </a:t>
            </a:r>
            <a:r>
              <a:rPr lang="en-GB" sz="2400" b="1" dirty="0">
                <a:effectLst/>
                <a:latin typeface="Arial" panose="020B0604020202020204" pitchFamily="34" charset="0"/>
                <a:ea typeface="Times New Roman" panose="02020603050405020304" pitchFamily="18" charset="0"/>
                <a:cs typeface="Times New Roman" panose="02020603050405020304" pitchFamily="18" charset="0"/>
              </a:rPr>
              <a:t>AND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the people management function…how are you going to get them ready to deliver the recommendations?</a:t>
            </a:r>
          </a:p>
        </p:txBody>
      </p:sp>
    </p:spTree>
    <p:extLst>
      <p:ext uri="{BB962C8B-B14F-4D97-AF65-F5344CB8AC3E}">
        <p14:creationId xmlns:p14="http://schemas.microsoft.com/office/powerpoint/2010/main" val="1959091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B9055-36DE-F2FD-1097-DCD609798B9F}"/>
              </a:ext>
            </a:extLst>
          </p:cNvPr>
          <p:cNvSpPr>
            <a:spLocks noGrp="1"/>
          </p:cNvSpPr>
          <p:nvPr>
            <p:ph type="title"/>
          </p:nvPr>
        </p:nvSpPr>
        <p:spPr/>
        <p:txBody>
          <a:bodyPr/>
          <a:lstStyle/>
          <a:p>
            <a:r>
              <a:rPr lang="en-GB"/>
              <a:t>END</a:t>
            </a:r>
            <a:endParaRPr lang="en-GB" dirty="0"/>
          </a:p>
        </p:txBody>
      </p:sp>
      <p:sp>
        <p:nvSpPr>
          <p:cNvPr id="3" name="Content Placeholder 2">
            <a:extLst>
              <a:ext uri="{FF2B5EF4-FFF2-40B4-BE49-F238E27FC236}">
                <a16:creationId xmlns:a16="http://schemas.microsoft.com/office/drawing/2014/main" id="{EA3C0A5C-9B92-C04C-5D70-469F654B746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220083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46</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47</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48</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50</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3115619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7724245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5445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DFF873-10FE-C74D-96A8-A72B891908D9}"/>
              </a:ext>
            </a:extLst>
          </p:cNvPr>
          <p:cNvSpPr>
            <a:spLocks noGrp="1"/>
          </p:cNvSpPr>
          <p:nvPr>
            <p:ph type="body" sz="quarter" idx="13"/>
          </p:nvPr>
        </p:nvSpPr>
        <p:spPr/>
        <p:txBody>
          <a:bodyPr>
            <a:normAutofit fontScale="77500" lnSpcReduction="20000"/>
          </a:bodyPr>
          <a:lstStyle/>
          <a:p>
            <a:pPr algn="ctr"/>
            <a:r>
              <a:rPr lang="en-GB" sz="4400" b="0" dirty="0">
                <a:latin typeface="Arial" panose="020B0604020202020204" pitchFamily="34" charset="0"/>
                <a:cs typeface="Arial" panose="020B0604020202020204" pitchFamily="34" charset="0"/>
              </a:rPr>
              <a:t>So what are you now thinking about </a:t>
            </a:r>
          </a:p>
          <a:p>
            <a:pPr algn="ctr"/>
            <a:r>
              <a:rPr lang="en-GB" sz="4400" b="0" dirty="0">
                <a:latin typeface="Arial" panose="020B0604020202020204" pitchFamily="34" charset="0"/>
                <a:cs typeface="Arial" panose="020B0604020202020204" pitchFamily="34" charset="0"/>
              </a:rPr>
              <a:t>differences and including everyone?</a:t>
            </a:r>
          </a:p>
        </p:txBody>
      </p:sp>
      <p:sp>
        <p:nvSpPr>
          <p:cNvPr id="3" name="Text Placeholder 2">
            <a:extLst>
              <a:ext uri="{FF2B5EF4-FFF2-40B4-BE49-F238E27FC236}">
                <a16:creationId xmlns:a16="http://schemas.microsoft.com/office/drawing/2014/main" id="{A6DBFBC6-54AC-FE86-7D58-8F75CBACE23B}"/>
              </a:ext>
            </a:extLst>
          </p:cNvPr>
          <p:cNvSpPr>
            <a:spLocks noGrp="1"/>
          </p:cNvSpPr>
          <p:nvPr>
            <p:ph type="body" sz="quarter" idx="14"/>
          </p:nvPr>
        </p:nvSpPr>
        <p:spPr/>
        <p:txBody>
          <a:bodyPr/>
          <a:lstStyle/>
          <a:p>
            <a:endParaRPr lang="en-GB" dirty="0"/>
          </a:p>
        </p:txBody>
      </p:sp>
      <p:pic>
        <p:nvPicPr>
          <p:cNvPr id="3074" name="Picture 2" descr="Equality versus Equity: What's the difference as we #EmbraceEquity for IWD  2023 and beyond?">
            <a:extLst>
              <a:ext uri="{FF2B5EF4-FFF2-40B4-BE49-F238E27FC236}">
                <a16:creationId xmlns:a16="http://schemas.microsoft.com/office/drawing/2014/main" id="{AEAE84A2-D6AE-7944-C29A-23648A578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74" y="1527175"/>
            <a:ext cx="11702651" cy="474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2800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277741603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33573347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extLst>
              <p:ext uri="{D42A27DB-BD31-4B8C-83A1-F6EECF244321}">
                <p14:modId xmlns:p14="http://schemas.microsoft.com/office/powerpoint/2010/main" val="3333284496"/>
              </p:ext>
            </p:extLst>
          </p:nvPr>
        </p:nvGraphicFramePr>
        <p:xfrm>
          <a:off x="2032000" y="1566679"/>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28611677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6012-2BA8-204E-70EE-97A279F06727}"/>
              </a:ext>
            </a:extLst>
          </p:cNvPr>
          <p:cNvSpPr>
            <a:spLocks noGrp="1"/>
          </p:cNvSpPr>
          <p:nvPr>
            <p:ph type="title"/>
          </p:nvPr>
        </p:nvSpPr>
        <p:spPr/>
        <p:txBody>
          <a:bodyPr/>
          <a:lstStyle/>
          <a:p>
            <a:endParaRPr lang="en-GB"/>
          </a:p>
        </p:txBody>
      </p:sp>
      <p:pic>
        <p:nvPicPr>
          <p:cNvPr id="1026" name="Picture 2" descr="Bruce Tuckman Team Development Model | coachingcultureatwork.com">
            <a:extLst>
              <a:ext uri="{FF2B5EF4-FFF2-40B4-BE49-F238E27FC236}">
                <a16:creationId xmlns:a16="http://schemas.microsoft.com/office/drawing/2014/main" id="{6D73B064-B789-69C0-4E60-8C02719A5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8640"/>
            <a:ext cx="12192000" cy="571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7631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http://schemas.openxmlformats.org/package/2006/metadata/core-properties"/>
    <ds:schemaRef ds:uri="303dbf9b-b85b-46a0-94f1-894078c07ecd"/>
    <ds:schemaRef ds:uri="http://schemas.microsoft.com/office/2006/metadata/properties"/>
    <ds:schemaRef ds:uri="http://purl.org/dc/terms/"/>
    <ds:schemaRef ds:uri="http://www.w3.org/XML/1998/namespace"/>
    <ds:schemaRef ds:uri="http://purl.org/dc/elements/1.1/"/>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8536</TotalTime>
  <Words>6439</Words>
  <Application>Microsoft Macintosh PowerPoint</Application>
  <PresentationFormat>Widescreen</PresentationFormat>
  <Paragraphs>972</Paragraphs>
  <Slides>57</Slides>
  <Notes>31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57</vt:i4>
      </vt:variant>
    </vt:vector>
  </HeadingPairs>
  <TitlesOfParts>
    <vt:vector size="61" baseType="lpstr">
      <vt:lpstr>Arial</vt:lpstr>
      <vt:lpstr>Calibri</vt:lpstr>
      <vt:lpstr>Myriad Pro</vt:lpstr>
      <vt:lpstr>20140311PresentationUWTSDTemplate</vt:lpstr>
      <vt:lpstr>BMMB7025 Managing People in Organisations Employment Law</vt:lpstr>
      <vt:lpstr>Recap</vt:lpstr>
      <vt:lpstr>Activity:</vt:lpstr>
      <vt:lpstr>Different types of intelligence</vt:lpstr>
      <vt:lpstr>Do we?</vt:lpstr>
      <vt:lpstr>PowerPoint Presentation</vt:lpstr>
      <vt:lpstr>Ways to Wellbeing</vt:lpstr>
      <vt:lpstr>PowerPoint Presentation</vt:lpstr>
      <vt:lpstr>Four Behaviours of Compassionate Leaders</vt:lpstr>
      <vt:lpstr>Difference between empathy and sympathy</vt:lpstr>
      <vt:lpstr>Challenges to empathy</vt:lpstr>
      <vt:lpstr>Recap</vt:lpstr>
      <vt:lpstr>Today</vt:lpstr>
      <vt:lpstr>1. The law related to unfair dismissal, redundancy and equality </vt:lpstr>
      <vt:lpstr>1a. Unfair dismissal</vt:lpstr>
      <vt:lpstr>1a Unfair dismissal: Automatically unfair reasons</vt:lpstr>
      <vt:lpstr>1a. Unfair dismissal: Constructive dismissal</vt:lpstr>
      <vt:lpstr>1a. Unfair dismissal: Wrongful dismissal</vt:lpstr>
      <vt:lpstr>1a. Unfair dismissal: Appealing</vt:lpstr>
      <vt:lpstr>1a. Unfair dismissal: Appealing: Employment status</vt:lpstr>
      <vt:lpstr>1a. Unfair dismissal: Appealing: Employment status</vt:lpstr>
      <vt:lpstr>1a. Unfair dismissal: Appealing: Employment status</vt:lpstr>
      <vt:lpstr>1a. Unfair dismissal: Appealing: Employment status</vt:lpstr>
      <vt:lpstr>1b. Redundancy</vt:lpstr>
      <vt:lpstr>1b. Redundancy: Avoidance and Flexibility</vt:lpstr>
      <vt:lpstr>1b. Redundancy: Consultation</vt:lpstr>
      <vt:lpstr>1c. Equality</vt:lpstr>
      <vt:lpstr>Recent Legislation</vt:lpstr>
      <vt:lpstr>PowerPoint Presentation</vt:lpstr>
      <vt:lpstr>PowerPoint Presentation</vt:lpstr>
      <vt:lpstr>PowerPoint Presentation</vt:lpstr>
      <vt:lpstr>PowerPoint Presentation</vt:lpstr>
      <vt:lpstr>Assessments</vt:lpstr>
      <vt:lpstr>Written Assessment</vt:lpstr>
      <vt:lpstr>Written Assessment</vt:lpstr>
      <vt:lpstr>Video Presentation</vt:lpstr>
      <vt:lpstr>Video Presentation</vt:lpstr>
      <vt:lpstr>END</vt:lpstr>
      <vt:lpstr>Valuing People – what state to choose?</vt:lpstr>
      <vt:lpstr>PowerPoint Presentation</vt:lpstr>
      <vt:lpstr>How can we value others?</vt:lpstr>
      <vt:lpstr>PowerPoint Presentation</vt:lpstr>
      <vt:lpstr>PowerPoint Presentation</vt:lpstr>
      <vt:lpstr>PowerPoint Presentation</vt:lpstr>
      <vt:lpstr>HR has a Key Role in 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Gestalt/Dialectical Tension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322</cp:revision>
  <cp:lastPrinted>2019-10-01T11:26:54Z</cp:lastPrinted>
  <dcterms:created xsi:type="dcterms:W3CDTF">2015-04-14T15:21:28Z</dcterms:created>
  <dcterms:modified xsi:type="dcterms:W3CDTF">2024-03-21T21:12:41Z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