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6"/>
  </p:notesMasterIdLst>
  <p:sldIdLst>
    <p:sldId id="256" r:id="rId2"/>
    <p:sldId id="294" r:id="rId3"/>
    <p:sldId id="303" r:id="rId4"/>
    <p:sldId id="295" r:id="rId5"/>
    <p:sldId id="309" r:id="rId6"/>
    <p:sldId id="296" r:id="rId7"/>
    <p:sldId id="297" r:id="rId8"/>
    <p:sldId id="310" r:id="rId9"/>
    <p:sldId id="257" r:id="rId10"/>
    <p:sldId id="288" r:id="rId11"/>
    <p:sldId id="311" r:id="rId12"/>
    <p:sldId id="258" r:id="rId13"/>
    <p:sldId id="305" r:id="rId14"/>
    <p:sldId id="306" r:id="rId15"/>
    <p:sldId id="275" r:id="rId16"/>
    <p:sldId id="312" r:id="rId17"/>
    <p:sldId id="278" r:id="rId18"/>
    <p:sldId id="282" r:id="rId19"/>
    <p:sldId id="307" r:id="rId20"/>
    <p:sldId id="279" r:id="rId21"/>
    <p:sldId id="280" r:id="rId22"/>
    <p:sldId id="313" r:id="rId23"/>
    <p:sldId id="286" r:id="rId24"/>
    <p:sldId id="283" r:id="rId25"/>
    <p:sldId id="284" r:id="rId26"/>
    <p:sldId id="285" r:id="rId27"/>
    <p:sldId id="276" r:id="rId28"/>
    <p:sldId id="302" r:id="rId29"/>
    <p:sldId id="301" r:id="rId30"/>
    <p:sldId id="314" r:id="rId31"/>
    <p:sldId id="293" r:id="rId32"/>
    <p:sldId id="316" r:id="rId33"/>
    <p:sldId id="267" r:id="rId34"/>
    <p:sldId id="315" r:id="rId35"/>
    <p:sldId id="304" r:id="rId36"/>
    <p:sldId id="298" r:id="rId37"/>
    <p:sldId id="299" r:id="rId38"/>
    <p:sldId id="265" r:id="rId39"/>
    <p:sldId id="270" r:id="rId40"/>
    <p:sldId id="271" r:id="rId41"/>
    <p:sldId id="272" r:id="rId42"/>
    <p:sldId id="274" r:id="rId43"/>
    <p:sldId id="290" r:id="rId44"/>
    <p:sldId id="308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97" autoAdjust="0"/>
    <p:restoredTop sz="81719" autoAdjust="0"/>
  </p:normalViewPr>
  <p:slideViewPr>
    <p:cSldViewPr snapToGrid="0">
      <p:cViewPr varScale="1">
        <p:scale>
          <a:sx n="111" d="100"/>
          <a:sy n="111" d="100"/>
        </p:scale>
        <p:origin x="5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50EFAC-8C60-4FA4-B404-4923B2DAD7A5}" type="doc">
      <dgm:prSet loTypeId="urn:microsoft.com/office/officeart/2016/7/layout/VerticalSolidAction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BCF36FC-2D8D-4B9A-B473-841227F332BC}">
      <dgm:prSet/>
      <dgm:spPr/>
      <dgm:t>
        <a:bodyPr/>
        <a:lstStyle/>
        <a:p>
          <a:r>
            <a:rPr lang="en-US"/>
            <a:t>Identify</a:t>
          </a:r>
        </a:p>
      </dgm:t>
    </dgm:pt>
    <dgm:pt modelId="{C1142FBF-6119-4852-AD14-6352CED1C880}" type="parTrans" cxnId="{56F1131C-1EF6-4524-8FCC-233F09EC1040}">
      <dgm:prSet/>
      <dgm:spPr/>
      <dgm:t>
        <a:bodyPr/>
        <a:lstStyle/>
        <a:p>
          <a:endParaRPr lang="en-US"/>
        </a:p>
      </dgm:t>
    </dgm:pt>
    <dgm:pt modelId="{0DEC5C41-C963-488B-8D15-593168A33842}" type="sibTrans" cxnId="{56F1131C-1EF6-4524-8FCC-233F09EC1040}">
      <dgm:prSet/>
      <dgm:spPr/>
      <dgm:t>
        <a:bodyPr/>
        <a:lstStyle/>
        <a:p>
          <a:endParaRPr lang="en-US"/>
        </a:p>
      </dgm:t>
    </dgm:pt>
    <dgm:pt modelId="{F4A40CB5-EF8F-4D06-BA1C-759C80C83F45}">
      <dgm:prSet/>
      <dgm:spPr/>
      <dgm:t>
        <a:bodyPr/>
        <a:lstStyle/>
        <a:p>
          <a:r>
            <a:rPr lang="en-US" dirty="0"/>
            <a:t>Identify and critically </a:t>
          </a:r>
          <a:r>
            <a:rPr lang="en-US" dirty="0" err="1"/>
            <a:t>analyse</a:t>
          </a:r>
          <a:r>
            <a:rPr lang="en-US" dirty="0"/>
            <a:t> current issues facing the health and social care sector.</a:t>
          </a:r>
        </a:p>
      </dgm:t>
    </dgm:pt>
    <dgm:pt modelId="{58467EBD-BF13-47C0-A76E-A92616233CBA}" type="parTrans" cxnId="{D5DB8E8B-EFAF-4D14-AB7A-1A664DD58CA5}">
      <dgm:prSet/>
      <dgm:spPr/>
      <dgm:t>
        <a:bodyPr/>
        <a:lstStyle/>
        <a:p>
          <a:endParaRPr lang="en-US"/>
        </a:p>
      </dgm:t>
    </dgm:pt>
    <dgm:pt modelId="{3050EA8E-F311-40B5-9438-DEA60EFFF0EC}" type="sibTrans" cxnId="{D5DB8E8B-EFAF-4D14-AB7A-1A664DD58CA5}">
      <dgm:prSet/>
      <dgm:spPr/>
      <dgm:t>
        <a:bodyPr/>
        <a:lstStyle/>
        <a:p>
          <a:endParaRPr lang="en-US"/>
        </a:p>
      </dgm:t>
    </dgm:pt>
    <dgm:pt modelId="{C39D43B5-D997-43C0-B200-74D6DAC2BF62}">
      <dgm:prSet/>
      <dgm:spPr/>
      <dgm:t>
        <a:bodyPr/>
        <a:lstStyle/>
        <a:p>
          <a:r>
            <a:rPr lang="en-US"/>
            <a:t>Understand</a:t>
          </a:r>
        </a:p>
      </dgm:t>
    </dgm:pt>
    <dgm:pt modelId="{9646B78C-9411-4345-AC42-255EE25064DD}" type="parTrans" cxnId="{50552E7B-168D-47D9-8B74-87C52AC1D0D8}">
      <dgm:prSet/>
      <dgm:spPr/>
      <dgm:t>
        <a:bodyPr/>
        <a:lstStyle/>
        <a:p>
          <a:endParaRPr lang="en-US"/>
        </a:p>
      </dgm:t>
    </dgm:pt>
    <dgm:pt modelId="{69D898CC-1AC5-4443-97A8-BF1235C16E08}" type="sibTrans" cxnId="{50552E7B-168D-47D9-8B74-87C52AC1D0D8}">
      <dgm:prSet/>
      <dgm:spPr/>
      <dgm:t>
        <a:bodyPr/>
        <a:lstStyle/>
        <a:p>
          <a:endParaRPr lang="en-US"/>
        </a:p>
      </dgm:t>
    </dgm:pt>
    <dgm:pt modelId="{7642BAC0-9D40-4995-9519-CD78226FB617}">
      <dgm:prSet/>
      <dgm:spPr/>
      <dgm:t>
        <a:bodyPr/>
        <a:lstStyle/>
        <a:p>
          <a:r>
            <a:rPr lang="en-US" dirty="0"/>
            <a:t>Understand the role of technology in addressing key challenges in health and social care.</a:t>
          </a:r>
        </a:p>
      </dgm:t>
    </dgm:pt>
    <dgm:pt modelId="{1906D89A-D32B-4DC9-853B-7070872623A5}" type="parTrans" cxnId="{005424E0-8CA2-44D9-88FF-9A1CBD70DA30}">
      <dgm:prSet/>
      <dgm:spPr/>
      <dgm:t>
        <a:bodyPr/>
        <a:lstStyle/>
        <a:p>
          <a:endParaRPr lang="en-US"/>
        </a:p>
      </dgm:t>
    </dgm:pt>
    <dgm:pt modelId="{BF67DA57-B23A-4497-A203-8411DB78B91C}" type="sibTrans" cxnId="{005424E0-8CA2-44D9-88FF-9A1CBD70DA30}">
      <dgm:prSet/>
      <dgm:spPr/>
      <dgm:t>
        <a:bodyPr/>
        <a:lstStyle/>
        <a:p>
          <a:endParaRPr lang="en-US"/>
        </a:p>
      </dgm:t>
    </dgm:pt>
    <dgm:pt modelId="{3998B3FD-C7E1-4276-AA5F-6257712ECAB8}">
      <dgm:prSet/>
      <dgm:spPr/>
      <dgm:t>
        <a:bodyPr/>
        <a:lstStyle/>
        <a:p>
          <a:r>
            <a:rPr lang="en-US"/>
            <a:t>Familiarise</a:t>
          </a:r>
        </a:p>
      </dgm:t>
    </dgm:pt>
    <dgm:pt modelId="{93EA7FC2-318F-4B18-B883-759EB6438BCF}" type="parTrans" cxnId="{306FDE5E-1577-4E70-BB8D-6DB60D6C80FB}">
      <dgm:prSet/>
      <dgm:spPr/>
      <dgm:t>
        <a:bodyPr/>
        <a:lstStyle/>
        <a:p>
          <a:endParaRPr lang="en-US"/>
        </a:p>
      </dgm:t>
    </dgm:pt>
    <dgm:pt modelId="{88715394-A40C-4FD5-AB60-8EB2E2203EB2}" type="sibTrans" cxnId="{306FDE5E-1577-4E70-BB8D-6DB60D6C80FB}">
      <dgm:prSet/>
      <dgm:spPr/>
      <dgm:t>
        <a:bodyPr/>
        <a:lstStyle/>
        <a:p>
          <a:endParaRPr lang="en-US"/>
        </a:p>
      </dgm:t>
    </dgm:pt>
    <dgm:pt modelId="{6E3F9540-E569-4C4D-93E2-D0804F8DCF55}">
      <dgm:prSet/>
      <dgm:spPr/>
      <dgm:t>
        <a:bodyPr/>
        <a:lstStyle/>
        <a:p>
          <a:r>
            <a:rPr lang="en-US"/>
            <a:t>Familiarise with health and social care blogs and research to gain insight into the sector.</a:t>
          </a:r>
        </a:p>
      </dgm:t>
    </dgm:pt>
    <dgm:pt modelId="{1E6CD175-1C65-4C6A-860E-5A7C90348FE4}" type="parTrans" cxnId="{BD840F2E-5A9F-45ED-BB08-BB58FAD8D0BB}">
      <dgm:prSet/>
      <dgm:spPr/>
      <dgm:t>
        <a:bodyPr/>
        <a:lstStyle/>
        <a:p>
          <a:endParaRPr lang="en-US"/>
        </a:p>
      </dgm:t>
    </dgm:pt>
    <dgm:pt modelId="{0EE5EA8E-1A6B-439D-9FE2-920A4D0BF716}" type="sibTrans" cxnId="{BD840F2E-5A9F-45ED-BB08-BB58FAD8D0BB}">
      <dgm:prSet/>
      <dgm:spPr/>
      <dgm:t>
        <a:bodyPr/>
        <a:lstStyle/>
        <a:p>
          <a:endParaRPr lang="en-US"/>
        </a:p>
      </dgm:t>
    </dgm:pt>
    <dgm:pt modelId="{20306AD2-724C-464E-A436-C3623C0BB477}">
      <dgm:prSet/>
      <dgm:spPr/>
      <dgm:t>
        <a:bodyPr/>
        <a:lstStyle/>
        <a:p>
          <a:r>
            <a:rPr lang="en-US"/>
            <a:t>Write</a:t>
          </a:r>
        </a:p>
      </dgm:t>
    </dgm:pt>
    <dgm:pt modelId="{2CFB0D8D-8B53-4CDA-B5A0-EFC06FAE1CB0}" type="parTrans" cxnId="{143C1CAD-7521-4AAA-84DD-115F1012CB22}">
      <dgm:prSet/>
      <dgm:spPr/>
      <dgm:t>
        <a:bodyPr/>
        <a:lstStyle/>
        <a:p>
          <a:endParaRPr lang="en-US"/>
        </a:p>
      </dgm:t>
    </dgm:pt>
    <dgm:pt modelId="{9DE8C9DC-C896-4F3A-B37E-199FFEE86922}" type="sibTrans" cxnId="{143C1CAD-7521-4AAA-84DD-115F1012CB22}">
      <dgm:prSet/>
      <dgm:spPr/>
      <dgm:t>
        <a:bodyPr/>
        <a:lstStyle/>
        <a:p>
          <a:endParaRPr lang="en-US"/>
        </a:p>
      </dgm:t>
    </dgm:pt>
    <dgm:pt modelId="{ECC2AD7C-A9C4-40DA-A347-7F474D2FF1CD}">
      <dgm:prSet/>
      <dgm:spPr/>
      <dgm:t>
        <a:bodyPr/>
        <a:lstStyle/>
        <a:p>
          <a:r>
            <a:rPr lang="en-US"/>
            <a:t>Write a well-structured, professional blog post on a health and social care topic. </a:t>
          </a:r>
        </a:p>
      </dgm:t>
    </dgm:pt>
    <dgm:pt modelId="{CAF0F205-126D-458B-B603-90593B4C25CF}" type="parTrans" cxnId="{67A591A9-5E12-4D28-B5C9-3F7B815F7A42}">
      <dgm:prSet/>
      <dgm:spPr/>
      <dgm:t>
        <a:bodyPr/>
        <a:lstStyle/>
        <a:p>
          <a:endParaRPr lang="en-US"/>
        </a:p>
      </dgm:t>
    </dgm:pt>
    <dgm:pt modelId="{096A2D69-C3C4-415D-BFF0-B61694228FFD}" type="sibTrans" cxnId="{67A591A9-5E12-4D28-B5C9-3F7B815F7A42}">
      <dgm:prSet/>
      <dgm:spPr/>
      <dgm:t>
        <a:bodyPr/>
        <a:lstStyle/>
        <a:p>
          <a:endParaRPr lang="en-US"/>
        </a:p>
      </dgm:t>
    </dgm:pt>
    <dgm:pt modelId="{23FA12AB-105D-43F2-8BE7-AC391AD7D27D}" type="pres">
      <dgm:prSet presAssocID="{9050EFAC-8C60-4FA4-B404-4923B2DAD7A5}" presName="Name0" presStyleCnt="0">
        <dgm:presLayoutVars>
          <dgm:dir/>
          <dgm:animLvl val="lvl"/>
          <dgm:resizeHandles val="exact"/>
        </dgm:presLayoutVars>
      </dgm:prSet>
      <dgm:spPr/>
    </dgm:pt>
    <dgm:pt modelId="{2C88D8F2-2F41-472A-9A19-A37799FE0220}" type="pres">
      <dgm:prSet presAssocID="{6BCF36FC-2D8D-4B9A-B473-841227F332BC}" presName="linNode" presStyleCnt="0"/>
      <dgm:spPr/>
    </dgm:pt>
    <dgm:pt modelId="{61B5B888-F752-4826-AD22-AC8F2C950AE2}" type="pres">
      <dgm:prSet presAssocID="{6BCF36FC-2D8D-4B9A-B473-841227F332BC}" presName="parentText" presStyleLbl="alignNode1" presStyleIdx="0" presStyleCnt="4">
        <dgm:presLayoutVars>
          <dgm:chMax val="1"/>
          <dgm:bulletEnabled/>
        </dgm:presLayoutVars>
      </dgm:prSet>
      <dgm:spPr/>
    </dgm:pt>
    <dgm:pt modelId="{DD72D677-0294-4385-80B9-761A511F5CBF}" type="pres">
      <dgm:prSet presAssocID="{6BCF36FC-2D8D-4B9A-B473-841227F332BC}" presName="descendantText" presStyleLbl="alignAccFollowNode1" presStyleIdx="0" presStyleCnt="4">
        <dgm:presLayoutVars>
          <dgm:bulletEnabled/>
        </dgm:presLayoutVars>
      </dgm:prSet>
      <dgm:spPr/>
    </dgm:pt>
    <dgm:pt modelId="{A58D9528-F039-4F52-A6F8-BCFD1C3E3ED4}" type="pres">
      <dgm:prSet presAssocID="{0DEC5C41-C963-488B-8D15-593168A33842}" presName="sp" presStyleCnt="0"/>
      <dgm:spPr/>
    </dgm:pt>
    <dgm:pt modelId="{705BAFCB-893D-45F2-BC87-F5E9304347BF}" type="pres">
      <dgm:prSet presAssocID="{C39D43B5-D997-43C0-B200-74D6DAC2BF62}" presName="linNode" presStyleCnt="0"/>
      <dgm:spPr/>
    </dgm:pt>
    <dgm:pt modelId="{02D89C77-BF50-4A14-9F4D-6CD8B64D62CC}" type="pres">
      <dgm:prSet presAssocID="{C39D43B5-D997-43C0-B200-74D6DAC2BF62}" presName="parentText" presStyleLbl="alignNode1" presStyleIdx="1" presStyleCnt="4">
        <dgm:presLayoutVars>
          <dgm:chMax val="1"/>
          <dgm:bulletEnabled/>
        </dgm:presLayoutVars>
      </dgm:prSet>
      <dgm:spPr/>
    </dgm:pt>
    <dgm:pt modelId="{9D853F22-CAA2-4A5F-927B-2461F993EAF9}" type="pres">
      <dgm:prSet presAssocID="{C39D43B5-D997-43C0-B200-74D6DAC2BF62}" presName="descendantText" presStyleLbl="alignAccFollowNode1" presStyleIdx="1" presStyleCnt="4">
        <dgm:presLayoutVars>
          <dgm:bulletEnabled/>
        </dgm:presLayoutVars>
      </dgm:prSet>
      <dgm:spPr/>
    </dgm:pt>
    <dgm:pt modelId="{FEF30C27-B593-48C2-B541-4EF55D4DAF76}" type="pres">
      <dgm:prSet presAssocID="{69D898CC-1AC5-4443-97A8-BF1235C16E08}" presName="sp" presStyleCnt="0"/>
      <dgm:spPr/>
    </dgm:pt>
    <dgm:pt modelId="{C0EDF679-8742-4B79-ACAA-0092B1630290}" type="pres">
      <dgm:prSet presAssocID="{3998B3FD-C7E1-4276-AA5F-6257712ECAB8}" presName="linNode" presStyleCnt="0"/>
      <dgm:spPr/>
    </dgm:pt>
    <dgm:pt modelId="{DF7682E2-7C9D-4135-AAB1-532438B0AF61}" type="pres">
      <dgm:prSet presAssocID="{3998B3FD-C7E1-4276-AA5F-6257712ECAB8}" presName="parentText" presStyleLbl="alignNode1" presStyleIdx="2" presStyleCnt="4">
        <dgm:presLayoutVars>
          <dgm:chMax val="1"/>
          <dgm:bulletEnabled/>
        </dgm:presLayoutVars>
      </dgm:prSet>
      <dgm:spPr/>
    </dgm:pt>
    <dgm:pt modelId="{01975896-B534-4254-9785-0831DFEF241A}" type="pres">
      <dgm:prSet presAssocID="{3998B3FD-C7E1-4276-AA5F-6257712ECAB8}" presName="descendantText" presStyleLbl="alignAccFollowNode1" presStyleIdx="2" presStyleCnt="4">
        <dgm:presLayoutVars>
          <dgm:bulletEnabled/>
        </dgm:presLayoutVars>
      </dgm:prSet>
      <dgm:spPr/>
    </dgm:pt>
    <dgm:pt modelId="{C06D3F2D-5781-4A49-979D-1DD7FF73FCA6}" type="pres">
      <dgm:prSet presAssocID="{88715394-A40C-4FD5-AB60-8EB2E2203EB2}" presName="sp" presStyleCnt="0"/>
      <dgm:spPr/>
    </dgm:pt>
    <dgm:pt modelId="{D8B7F252-B1CB-41FF-B1B0-F2C6DAD7012C}" type="pres">
      <dgm:prSet presAssocID="{20306AD2-724C-464E-A436-C3623C0BB477}" presName="linNode" presStyleCnt="0"/>
      <dgm:spPr/>
    </dgm:pt>
    <dgm:pt modelId="{0FE29B56-B08E-4120-8157-91DE94A012A6}" type="pres">
      <dgm:prSet presAssocID="{20306AD2-724C-464E-A436-C3623C0BB477}" presName="parentText" presStyleLbl="alignNode1" presStyleIdx="3" presStyleCnt="4">
        <dgm:presLayoutVars>
          <dgm:chMax val="1"/>
          <dgm:bulletEnabled/>
        </dgm:presLayoutVars>
      </dgm:prSet>
      <dgm:spPr/>
    </dgm:pt>
    <dgm:pt modelId="{8CE550FB-B4D8-4DA7-84FB-32D3E5696435}" type="pres">
      <dgm:prSet presAssocID="{20306AD2-724C-464E-A436-C3623C0BB477}" presName="descendantText" presStyleLbl="alignAccFollowNode1" presStyleIdx="3" presStyleCnt="4">
        <dgm:presLayoutVars>
          <dgm:bulletEnabled/>
        </dgm:presLayoutVars>
      </dgm:prSet>
      <dgm:spPr/>
    </dgm:pt>
  </dgm:ptLst>
  <dgm:cxnLst>
    <dgm:cxn modelId="{40043E02-F95D-4C66-B964-115815769F69}" type="presOf" srcId="{F4A40CB5-EF8F-4D06-BA1C-759C80C83F45}" destId="{DD72D677-0294-4385-80B9-761A511F5CBF}" srcOrd="0" destOrd="0" presId="urn:microsoft.com/office/officeart/2016/7/layout/VerticalSolidActionList"/>
    <dgm:cxn modelId="{D3E1CD18-0517-4F38-B259-325AAAB1C168}" type="presOf" srcId="{7642BAC0-9D40-4995-9519-CD78226FB617}" destId="{9D853F22-CAA2-4A5F-927B-2461F993EAF9}" srcOrd="0" destOrd="0" presId="urn:microsoft.com/office/officeart/2016/7/layout/VerticalSolidActionList"/>
    <dgm:cxn modelId="{56F1131C-1EF6-4524-8FCC-233F09EC1040}" srcId="{9050EFAC-8C60-4FA4-B404-4923B2DAD7A5}" destId="{6BCF36FC-2D8D-4B9A-B473-841227F332BC}" srcOrd="0" destOrd="0" parTransId="{C1142FBF-6119-4852-AD14-6352CED1C880}" sibTransId="{0DEC5C41-C963-488B-8D15-593168A33842}"/>
    <dgm:cxn modelId="{E68B7F20-48B3-48CB-B1C6-C1AD84F94B1A}" type="presOf" srcId="{6BCF36FC-2D8D-4B9A-B473-841227F332BC}" destId="{61B5B888-F752-4826-AD22-AC8F2C950AE2}" srcOrd="0" destOrd="0" presId="urn:microsoft.com/office/officeart/2016/7/layout/VerticalSolidActionList"/>
    <dgm:cxn modelId="{BD840F2E-5A9F-45ED-BB08-BB58FAD8D0BB}" srcId="{3998B3FD-C7E1-4276-AA5F-6257712ECAB8}" destId="{6E3F9540-E569-4C4D-93E2-D0804F8DCF55}" srcOrd="0" destOrd="0" parTransId="{1E6CD175-1C65-4C6A-860E-5A7C90348FE4}" sibTransId="{0EE5EA8E-1A6B-439D-9FE2-920A4D0BF716}"/>
    <dgm:cxn modelId="{143D753E-BC22-4A4B-99C6-8F6393BA59BC}" type="presOf" srcId="{C39D43B5-D997-43C0-B200-74D6DAC2BF62}" destId="{02D89C77-BF50-4A14-9F4D-6CD8B64D62CC}" srcOrd="0" destOrd="0" presId="urn:microsoft.com/office/officeart/2016/7/layout/VerticalSolidActionList"/>
    <dgm:cxn modelId="{306FDE5E-1577-4E70-BB8D-6DB60D6C80FB}" srcId="{9050EFAC-8C60-4FA4-B404-4923B2DAD7A5}" destId="{3998B3FD-C7E1-4276-AA5F-6257712ECAB8}" srcOrd="2" destOrd="0" parTransId="{93EA7FC2-318F-4B18-B883-759EB6438BCF}" sibTransId="{88715394-A40C-4FD5-AB60-8EB2E2203EB2}"/>
    <dgm:cxn modelId="{51EF1C41-3293-4A95-9E04-382CA1B03E68}" type="presOf" srcId="{ECC2AD7C-A9C4-40DA-A347-7F474D2FF1CD}" destId="{8CE550FB-B4D8-4DA7-84FB-32D3E5696435}" srcOrd="0" destOrd="0" presId="urn:microsoft.com/office/officeart/2016/7/layout/VerticalSolidActionList"/>
    <dgm:cxn modelId="{A634265A-0DCC-4DD8-ABF9-C4184F7E0E6D}" type="presOf" srcId="{6E3F9540-E569-4C4D-93E2-D0804F8DCF55}" destId="{01975896-B534-4254-9785-0831DFEF241A}" srcOrd="0" destOrd="0" presId="urn:microsoft.com/office/officeart/2016/7/layout/VerticalSolidActionList"/>
    <dgm:cxn modelId="{50552E7B-168D-47D9-8B74-87C52AC1D0D8}" srcId="{9050EFAC-8C60-4FA4-B404-4923B2DAD7A5}" destId="{C39D43B5-D997-43C0-B200-74D6DAC2BF62}" srcOrd="1" destOrd="0" parTransId="{9646B78C-9411-4345-AC42-255EE25064DD}" sibTransId="{69D898CC-1AC5-4443-97A8-BF1235C16E08}"/>
    <dgm:cxn modelId="{D5DB8E8B-EFAF-4D14-AB7A-1A664DD58CA5}" srcId="{6BCF36FC-2D8D-4B9A-B473-841227F332BC}" destId="{F4A40CB5-EF8F-4D06-BA1C-759C80C83F45}" srcOrd="0" destOrd="0" parTransId="{58467EBD-BF13-47C0-A76E-A92616233CBA}" sibTransId="{3050EA8E-F311-40B5-9438-DEA60EFFF0EC}"/>
    <dgm:cxn modelId="{67A591A9-5E12-4D28-B5C9-3F7B815F7A42}" srcId="{20306AD2-724C-464E-A436-C3623C0BB477}" destId="{ECC2AD7C-A9C4-40DA-A347-7F474D2FF1CD}" srcOrd="0" destOrd="0" parTransId="{CAF0F205-126D-458B-B603-90593B4C25CF}" sibTransId="{096A2D69-C3C4-415D-BFF0-B61694228FFD}"/>
    <dgm:cxn modelId="{37A3D4AB-CA5B-401E-9CD9-731092F85F05}" type="presOf" srcId="{20306AD2-724C-464E-A436-C3623C0BB477}" destId="{0FE29B56-B08E-4120-8157-91DE94A012A6}" srcOrd="0" destOrd="0" presId="urn:microsoft.com/office/officeart/2016/7/layout/VerticalSolidActionList"/>
    <dgm:cxn modelId="{143C1CAD-7521-4AAA-84DD-115F1012CB22}" srcId="{9050EFAC-8C60-4FA4-B404-4923B2DAD7A5}" destId="{20306AD2-724C-464E-A436-C3623C0BB477}" srcOrd="3" destOrd="0" parTransId="{2CFB0D8D-8B53-4CDA-B5A0-EFC06FAE1CB0}" sibTransId="{9DE8C9DC-C896-4F3A-B37E-199FFEE86922}"/>
    <dgm:cxn modelId="{005424E0-8CA2-44D9-88FF-9A1CBD70DA30}" srcId="{C39D43B5-D997-43C0-B200-74D6DAC2BF62}" destId="{7642BAC0-9D40-4995-9519-CD78226FB617}" srcOrd="0" destOrd="0" parTransId="{1906D89A-D32B-4DC9-853B-7070872623A5}" sibTransId="{BF67DA57-B23A-4497-A203-8411DB78B91C}"/>
    <dgm:cxn modelId="{3B9412FB-7AA6-4734-85EE-9775D53D1E22}" type="presOf" srcId="{9050EFAC-8C60-4FA4-B404-4923B2DAD7A5}" destId="{23FA12AB-105D-43F2-8BE7-AC391AD7D27D}" srcOrd="0" destOrd="0" presId="urn:microsoft.com/office/officeart/2016/7/layout/VerticalSolidActionList"/>
    <dgm:cxn modelId="{EC7FCBFE-2DDB-44F5-9A78-895D51A83FBE}" type="presOf" srcId="{3998B3FD-C7E1-4276-AA5F-6257712ECAB8}" destId="{DF7682E2-7C9D-4135-AAB1-532438B0AF61}" srcOrd="0" destOrd="0" presId="urn:microsoft.com/office/officeart/2016/7/layout/VerticalSolidActionList"/>
    <dgm:cxn modelId="{19AE87EC-97A4-4B3C-9FBE-6CCA6832A550}" type="presParOf" srcId="{23FA12AB-105D-43F2-8BE7-AC391AD7D27D}" destId="{2C88D8F2-2F41-472A-9A19-A37799FE0220}" srcOrd="0" destOrd="0" presId="urn:microsoft.com/office/officeart/2016/7/layout/VerticalSolidActionList"/>
    <dgm:cxn modelId="{79744901-049C-410C-BE53-1578612B9FA1}" type="presParOf" srcId="{2C88D8F2-2F41-472A-9A19-A37799FE0220}" destId="{61B5B888-F752-4826-AD22-AC8F2C950AE2}" srcOrd="0" destOrd="0" presId="urn:microsoft.com/office/officeart/2016/7/layout/VerticalSolidActionList"/>
    <dgm:cxn modelId="{15B1A3E5-EF28-4E45-815F-66E0DD71165D}" type="presParOf" srcId="{2C88D8F2-2F41-472A-9A19-A37799FE0220}" destId="{DD72D677-0294-4385-80B9-761A511F5CBF}" srcOrd="1" destOrd="0" presId="urn:microsoft.com/office/officeart/2016/7/layout/VerticalSolidActionList"/>
    <dgm:cxn modelId="{53D5255C-FB19-4E77-915E-32C6F2889715}" type="presParOf" srcId="{23FA12AB-105D-43F2-8BE7-AC391AD7D27D}" destId="{A58D9528-F039-4F52-A6F8-BCFD1C3E3ED4}" srcOrd="1" destOrd="0" presId="urn:microsoft.com/office/officeart/2016/7/layout/VerticalSolidActionList"/>
    <dgm:cxn modelId="{21C4E105-389A-4746-8EE3-762521FC52BC}" type="presParOf" srcId="{23FA12AB-105D-43F2-8BE7-AC391AD7D27D}" destId="{705BAFCB-893D-45F2-BC87-F5E9304347BF}" srcOrd="2" destOrd="0" presId="urn:microsoft.com/office/officeart/2016/7/layout/VerticalSolidActionList"/>
    <dgm:cxn modelId="{5D7DF904-60ED-43FD-AFBD-3BEDFA1DD7E7}" type="presParOf" srcId="{705BAFCB-893D-45F2-BC87-F5E9304347BF}" destId="{02D89C77-BF50-4A14-9F4D-6CD8B64D62CC}" srcOrd="0" destOrd="0" presId="urn:microsoft.com/office/officeart/2016/7/layout/VerticalSolidActionList"/>
    <dgm:cxn modelId="{A1AA5B1A-2347-45F0-9833-142E3EB099FE}" type="presParOf" srcId="{705BAFCB-893D-45F2-BC87-F5E9304347BF}" destId="{9D853F22-CAA2-4A5F-927B-2461F993EAF9}" srcOrd="1" destOrd="0" presId="urn:microsoft.com/office/officeart/2016/7/layout/VerticalSolidActionList"/>
    <dgm:cxn modelId="{374BF7B9-F3A3-42EE-B2D8-7F532D119AC8}" type="presParOf" srcId="{23FA12AB-105D-43F2-8BE7-AC391AD7D27D}" destId="{FEF30C27-B593-48C2-B541-4EF55D4DAF76}" srcOrd="3" destOrd="0" presId="urn:microsoft.com/office/officeart/2016/7/layout/VerticalSolidActionList"/>
    <dgm:cxn modelId="{92F568C9-4123-4B39-B13D-E5BF39637E57}" type="presParOf" srcId="{23FA12AB-105D-43F2-8BE7-AC391AD7D27D}" destId="{C0EDF679-8742-4B79-ACAA-0092B1630290}" srcOrd="4" destOrd="0" presId="urn:microsoft.com/office/officeart/2016/7/layout/VerticalSolidActionList"/>
    <dgm:cxn modelId="{301A92E4-A7B1-4970-A11F-DD38181BBF2C}" type="presParOf" srcId="{C0EDF679-8742-4B79-ACAA-0092B1630290}" destId="{DF7682E2-7C9D-4135-AAB1-532438B0AF61}" srcOrd="0" destOrd="0" presId="urn:microsoft.com/office/officeart/2016/7/layout/VerticalSolidActionList"/>
    <dgm:cxn modelId="{ECD51C91-8E8F-4F42-9AA0-AF6E5C22EEE4}" type="presParOf" srcId="{C0EDF679-8742-4B79-ACAA-0092B1630290}" destId="{01975896-B534-4254-9785-0831DFEF241A}" srcOrd="1" destOrd="0" presId="urn:microsoft.com/office/officeart/2016/7/layout/VerticalSolidActionList"/>
    <dgm:cxn modelId="{A8D388BD-9462-47A7-976B-031479C0789D}" type="presParOf" srcId="{23FA12AB-105D-43F2-8BE7-AC391AD7D27D}" destId="{C06D3F2D-5781-4A49-979D-1DD7FF73FCA6}" srcOrd="5" destOrd="0" presId="urn:microsoft.com/office/officeart/2016/7/layout/VerticalSolidActionList"/>
    <dgm:cxn modelId="{2219A27D-2F8D-47CE-BFAF-EEC525352A60}" type="presParOf" srcId="{23FA12AB-105D-43F2-8BE7-AC391AD7D27D}" destId="{D8B7F252-B1CB-41FF-B1B0-F2C6DAD7012C}" srcOrd="6" destOrd="0" presId="urn:microsoft.com/office/officeart/2016/7/layout/VerticalSolidActionList"/>
    <dgm:cxn modelId="{056D6DEF-E808-4375-8BC5-3CB421DD73E2}" type="presParOf" srcId="{D8B7F252-B1CB-41FF-B1B0-F2C6DAD7012C}" destId="{0FE29B56-B08E-4120-8157-91DE94A012A6}" srcOrd="0" destOrd="0" presId="urn:microsoft.com/office/officeart/2016/7/layout/VerticalSolidActionList"/>
    <dgm:cxn modelId="{B62F0FF1-9117-4A68-8563-7513EF3A292D}" type="presParOf" srcId="{D8B7F252-B1CB-41FF-B1B0-F2C6DAD7012C}" destId="{8CE550FB-B4D8-4DA7-84FB-32D3E5696435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53E5969-B7A4-49BF-BD0D-997C1238D8C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1D7D40E-89FD-470C-81B1-A563DFF60C3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 dirty="0"/>
            <a:t>Increase Funding for Health and Social Care: Allocate more resources to the sector, ensuring adequate funding for both NHS services and social care to reduce waiting times and improve service delivery.</a:t>
          </a:r>
          <a:endParaRPr lang="en-US" b="1" dirty="0"/>
        </a:p>
      </dgm:t>
    </dgm:pt>
    <dgm:pt modelId="{EACB0632-40B3-44B4-B0DE-75C3F6406FFC}" type="parTrans" cxnId="{D1E4830F-E465-4164-9893-FAE07505FDAA}">
      <dgm:prSet/>
      <dgm:spPr/>
      <dgm:t>
        <a:bodyPr/>
        <a:lstStyle/>
        <a:p>
          <a:endParaRPr lang="en-US"/>
        </a:p>
      </dgm:t>
    </dgm:pt>
    <dgm:pt modelId="{4384E51E-CF10-4224-B106-79251E864326}" type="sibTrans" cxnId="{D1E4830F-E465-4164-9893-FAE07505FDAA}">
      <dgm:prSet/>
      <dgm:spPr/>
      <dgm:t>
        <a:bodyPr/>
        <a:lstStyle/>
        <a:p>
          <a:endParaRPr lang="en-US"/>
        </a:p>
      </dgm:t>
    </dgm:pt>
    <dgm:pt modelId="{56C97F54-2D8D-4385-95F3-4F043757254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 dirty="0"/>
            <a:t>Promote Integration of Health and Social Care</a:t>
          </a:r>
          <a:r>
            <a:rPr lang="en-US" b="0" i="0" baseline="0" dirty="0"/>
            <a:t>: Develop more seamless systems that connect health and social care services, improving communication, collaboration, and patient care continuity.</a:t>
          </a:r>
          <a:endParaRPr lang="en-US" dirty="0"/>
        </a:p>
      </dgm:t>
    </dgm:pt>
    <dgm:pt modelId="{D3C9A43D-83B4-4805-8CC9-D7343D4343FE}" type="parTrans" cxnId="{4EDB6605-EC9C-486B-AB8D-E8973AB5B598}">
      <dgm:prSet/>
      <dgm:spPr/>
      <dgm:t>
        <a:bodyPr/>
        <a:lstStyle/>
        <a:p>
          <a:endParaRPr lang="en-US"/>
        </a:p>
      </dgm:t>
    </dgm:pt>
    <dgm:pt modelId="{440A2AB7-BD9C-48EA-AA32-FC61B47641BC}" type="sibTrans" cxnId="{4EDB6605-EC9C-486B-AB8D-E8973AB5B598}">
      <dgm:prSet/>
      <dgm:spPr/>
      <dgm:t>
        <a:bodyPr/>
        <a:lstStyle/>
        <a:p>
          <a:endParaRPr lang="en-US"/>
        </a:p>
      </dgm:t>
    </dgm:pt>
    <dgm:pt modelId="{E1CE94EB-A0C8-4335-AA04-77DBA63A073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Encourage Technology Adoption and Innovation</a:t>
          </a:r>
          <a:r>
            <a:rPr lang="en-GB" dirty="0"/>
            <a:t>: Support digital health tools and technologies, improve digital literacy among staff, and ensure data security to enhance patient care and reduce operational inefficiencies.</a:t>
          </a:r>
          <a:endParaRPr lang="en-US" dirty="0"/>
        </a:p>
      </dgm:t>
    </dgm:pt>
    <dgm:pt modelId="{DD9A2D99-7B5B-4CEF-874C-44A8F7683478}" type="parTrans" cxnId="{A11209E0-D555-4687-B9FC-BB370AE5E6F3}">
      <dgm:prSet/>
      <dgm:spPr/>
      <dgm:t>
        <a:bodyPr/>
        <a:lstStyle/>
        <a:p>
          <a:endParaRPr lang="en-US"/>
        </a:p>
      </dgm:t>
    </dgm:pt>
    <dgm:pt modelId="{A1B933BD-2538-41CD-845A-0E6F189C10C9}" type="sibTrans" cxnId="{A11209E0-D555-4687-B9FC-BB370AE5E6F3}">
      <dgm:prSet/>
      <dgm:spPr/>
      <dgm:t>
        <a:bodyPr/>
        <a:lstStyle/>
        <a:p>
          <a:endParaRPr lang="en-US"/>
        </a:p>
      </dgm:t>
    </dgm:pt>
    <dgm:pt modelId="{8A2894CD-C73A-4E5B-AB34-6A65193474DA}" type="pres">
      <dgm:prSet presAssocID="{253E5969-B7A4-49BF-BD0D-997C1238D8C8}" presName="root" presStyleCnt="0">
        <dgm:presLayoutVars>
          <dgm:dir/>
          <dgm:resizeHandles val="exact"/>
        </dgm:presLayoutVars>
      </dgm:prSet>
      <dgm:spPr/>
    </dgm:pt>
    <dgm:pt modelId="{70D3CB40-9391-4908-9E36-57D8F3B333A4}" type="pres">
      <dgm:prSet presAssocID="{51D7D40E-89FD-470C-81B1-A563DFF60C39}" presName="compNode" presStyleCnt="0"/>
      <dgm:spPr/>
    </dgm:pt>
    <dgm:pt modelId="{7B15495A-43DD-4DE6-8991-C21A22714524}" type="pres">
      <dgm:prSet presAssocID="{51D7D40E-89FD-470C-81B1-A563DFF60C39}" presName="bgRect" presStyleLbl="bgShp" presStyleIdx="0" presStyleCnt="3"/>
      <dgm:spPr/>
    </dgm:pt>
    <dgm:pt modelId="{86C7E662-0914-44FE-BF25-6A6354FD76E2}" type="pres">
      <dgm:prSet presAssocID="{51D7D40E-89FD-470C-81B1-A563DFF60C39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AD9617F7-DC0B-4031-8940-7464C0FC191A}" type="pres">
      <dgm:prSet presAssocID="{51D7D40E-89FD-470C-81B1-A563DFF60C39}" presName="spaceRect" presStyleCnt="0"/>
      <dgm:spPr/>
    </dgm:pt>
    <dgm:pt modelId="{1EE70174-CC97-4DAE-B2CB-8FEE1420E0F2}" type="pres">
      <dgm:prSet presAssocID="{51D7D40E-89FD-470C-81B1-A563DFF60C39}" presName="parTx" presStyleLbl="revTx" presStyleIdx="0" presStyleCnt="3">
        <dgm:presLayoutVars>
          <dgm:chMax val="0"/>
          <dgm:chPref val="0"/>
        </dgm:presLayoutVars>
      </dgm:prSet>
      <dgm:spPr/>
    </dgm:pt>
    <dgm:pt modelId="{0A0919E9-42C0-4B5B-B76D-4627C08ED29E}" type="pres">
      <dgm:prSet presAssocID="{4384E51E-CF10-4224-B106-79251E864326}" presName="sibTrans" presStyleCnt="0"/>
      <dgm:spPr/>
    </dgm:pt>
    <dgm:pt modelId="{093DB8B0-EFCE-4572-81EC-E204D1CD44BA}" type="pres">
      <dgm:prSet presAssocID="{56C97F54-2D8D-4385-95F3-4F0437572541}" presName="compNode" presStyleCnt="0"/>
      <dgm:spPr/>
    </dgm:pt>
    <dgm:pt modelId="{95E5B275-AB10-401F-A6EC-51B4D2F163B3}" type="pres">
      <dgm:prSet presAssocID="{56C97F54-2D8D-4385-95F3-4F0437572541}" presName="bgRect" presStyleLbl="bgShp" presStyleIdx="1" presStyleCnt="3"/>
      <dgm:spPr/>
    </dgm:pt>
    <dgm:pt modelId="{9ADC8AE8-0F68-4121-A6FA-5B47720B253F}" type="pres">
      <dgm:prSet presAssocID="{56C97F54-2D8D-4385-95F3-4F0437572541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A5C59C41-275D-4F52-87BD-50F394C40ACB}" type="pres">
      <dgm:prSet presAssocID="{56C97F54-2D8D-4385-95F3-4F0437572541}" presName="spaceRect" presStyleCnt="0"/>
      <dgm:spPr/>
    </dgm:pt>
    <dgm:pt modelId="{546BAC00-C774-4EC2-8400-7484988E9D91}" type="pres">
      <dgm:prSet presAssocID="{56C97F54-2D8D-4385-95F3-4F0437572541}" presName="parTx" presStyleLbl="revTx" presStyleIdx="1" presStyleCnt="3">
        <dgm:presLayoutVars>
          <dgm:chMax val="0"/>
          <dgm:chPref val="0"/>
        </dgm:presLayoutVars>
      </dgm:prSet>
      <dgm:spPr/>
    </dgm:pt>
    <dgm:pt modelId="{9AC04813-6397-4347-B3FB-7BDDA1063A29}" type="pres">
      <dgm:prSet presAssocID="{440A2AB7-BD9C-48EA-AA32-FC61B47641BC}" presName="sibTrans" presStyleCnt="0"/>
      <dgm:spPr/>
    </dgm:pt>
    <dgm:pt modelId="{92179A93-2B8E-466A-8D56-3B4E27FDF4CB}" type="pres">
      <dgm:prSet presAssocID="{E1CE94EB-A0C8-4335-AA04-77DBA63A073D}" presName="compNode" presStyleCnt="0"/>
      <dgm:spPr/>
    </dgm:pt>
    <dgm:pt modelId="{DCFD9F52-D913-456B-B6F8-54139E49C832}" type="pres">
      <dgm:prSet presAssocID="{E1CE94EB-A0C8-4335-AA04-77DBA63A073D}" presName="bgRect" presStyleLbl="bgShp" presStyleIdx="2" presStyleCnt="3"/>
      <dgm:spPr/>
    </dgm:pt>
    <dgm:pt modelId="{01904209-5A60-4C7A-B087-24F09509FAD7}" type="pres">
      <dgm:prSet presAssocID="{E1CE94EB-A0C8-4335-AA04-77DBA63A073D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D5932CED-2EC9-45DC-B191-D4C67786B42E}" type="pres">
      <dgm:prSet presAssocID="{E1CE94EB-A0C8-4335-AA04-77DBA63A073D}" presName="spaceRect" presStyleCnt="0"/>
      <dgm:spPr/>
    </dgm:pt>
    <dgm:pt modelId="{632356CD-D8D0-48F0-A506-D5E0CD9E8101}" type="pres">
      <dgm:prSet presAssocID="{E1CE94EB-A0C8-4335-AA04-77DBA63A073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EDB6605-EC9C-486B-AB8D-E8973AB5B598}" srcId="{253E5969-B7A4-49BF-BD0D-997C1238D8C8}" destId="{56C97F54-2D8D-4385-95F3-4F0437572541}" srcOrd="1" destOrd="0" parTransId="{D3C9A43D-83B4-4805-8CC9-D7343D4343FE}" sibTransId="{440A2AB7-BD9C-48EA-AA32-FC61B47641BC}"/>
    <dgm:cxn modelId="{BC0EC10D-B92A-4F8D-B930-6248A41BE763}" type="presOf" srcId="{51D7D40E-89FD-470C-81B1-A563DFF60C39}" destId="{1EE70174-CC97-4DAE-B2CB-8FEE1420E0F2}" srcOrd="0" destOrd="0" presId="urn:microsoft.com/office/officeart/2018/2/layout/IconVerticalSolidList"/>
    <dgm:cxn modelId="{D1E4830F-E465-4164-9893-FAE07505FDAA}" srcId="{253E5969-B7A4-49BF-BD0D-997C1238D8C8}" destId="{51D7D40E-89FD-470C-81B1-A563DFF60C39}" srcOrd="0" destOrd="0" parTransId="{EACB0632-40B3-44B4-B0DE-75C3F6406FFC}" sibTransId="{4384E51E-CF10-4224-B106-79251E864326}"/>
    <dgm:cxn modelId="{7D33F13A-1103-43BE-BD15-691959CD71DC}" type="presOf" srcId="{253E5969-B7A4-49BF-BD0D-997C1238D8C8}" destId="{8A2894CD-C73A-4E5B-AB34-6A65193474DA}" srcOrd="0" destOrd="0" presId="urn:microsoft.com/office/officeart/2018/2/layout/IconVerticalSolidList"/>
    <dgm:cxn modelId="{9C8BE858-B61D-4666-9871-DCA2A6BF7980}" type="presOf" srcId="{56C97F54-2D8D-4385-95F3-4F0437572541}" destId="{546BAC00-C774-4EC2-8400-7484988E9D91}" srcOrd="0" destOrd="0" presId="urn:microsoft.com/office/officeart/2018/2/layout/IconVerticalSolidList"/>
    <dgm:cxn modelId="{E9A52DAC-84FA-4CB2-A1C9-6BFEB0BA5240}" type="presOf" srcId="{E1CE94EB-A0C8-4335-AA04-77DBA63A073D}" destId="{632356CD-D8D0-48F0-A506-D5E0CD9E8101}" srcOrd="0" destOrd="0" presId="urn:microsoft.com/office/officeart/2018/2/layout/IconVerticalSolidList"/>
    <dgm:cxn modelId="{A11209E0-D555-4687-B9FC-BB370AE5E6F3}" srcId="{253E5969-B7A4-49BF-BD0D-997C1238D8C8}" destId="{E1CE94EB-A0C8-4335-AA04-77DBA63A073D}" srcOrd="2" destOrd="0" parTransId="{DD9A2D99-7B5B-4CEF-874C-44A8F7683478}" sibTransId="{A1B933BD-2538-41CD-845A-0E6F189C10C9}"/>
    <dgm:cxn modelId="{707D1ECB-15B6-40EA-8965-FE28809BB653}" type="presParOf" srcId="{8A2894CD-C73A-4E5B-AB34-6A65193474DA}" destId="{70D3CB40-9391-4908-9E36-57D8F3B333A4}" srcOrd="0" destOrd="0" presId="urn:microsoft.com/office/officeart/2018/2/layout/IconVerticalSolidList"/>
    <dgm:cxn modelId="{F278422A-F9B6-4B1E-AA4D-6B06AB943EB9}" type="presParOf" srcId="{70D3CB40-9391-4908-9E36-57D8F3B333A4}" destId="{7B15495A-43DD-4DE6-8991-C21A22714524}" srcOrd="0" destOrd="0" presId="urn:microsoft.com/office/officeart/2018/2/layout/IconVerticalSolidList"/>
    <dgm:cxn modelId="{4E1C06AE-2B57-4B85-994A-0B6C40D5438F}" type="presParOf" srcId="{70D3CB40-9391-4908-9E36-57D8F3B333A4}" destId="{86C7E662-0914-44FE-BF25-6A6354FD76E2}" srcOrd="1" destOrd="0" presId="urn:microsoft.com/office/officeart/2018/2/layout/IconVerticalSolidList"/>
    <dgm:cxn modelId="{6F568858-C550-45C0-AE29-719F7770E051}" type="presParOf" srcId="{70D3CB40-9391-4908-9E36-57D8F3B333A4}" destId="{AD9617F7-DC0B-4031-8940-7464C0FC191A}" srcOrd="2" destOrd="0" presId="urn:microsoft.com/office/officeart/2018/2/layout/IconVerticalSolidList"/>
    <dgm:cxn modelId="{A07030E8-AEDA-4794-9795-87900DC95658}" type="presParOf" srcId="{70D3CB40-9391-4908-9E36-57D8F3B333A4}" destId="{1EE70174-CC97-4DAE-B2CB-8FEE1420E0F2}" srcOrd="3" destOrd="0" presId="urn:microsoft.com/office/officeart/2018/2/layout/IconVerticalSolidList"/>
    <dgm:cxn modelId="{1ADDC097-BCEC-4645-9167-EB0E50C99510}" type="presParOf" srcId="{8A2894CD-C73A-4E5B-AB34-6A65193474DA}" destId="{0A0919E9-42C0-4B5B-B76D-4627C08ED29E}" srcOrd="1" destOrd="0" presId="urn:microsoft.com/office/officeart/2018/2/layout/IconVerticalSolidList"/>
    <dgm:cxn modelId="{E740FD32-1620-4110-AB83-94D2ECDB82C5}" type="presParOf" srcId="{8A2894CD-C73A-4E5B-AB34-6A65193474DA}" destId="{093DB8B0-EFCE-4572-81EC-E204D1CD44BA}" srcOrd="2" destOrd="0" presId="urn:microsoft.com/office/officeart/2018/2/layout/IconVerticalSolidList"/>
    <dgm:cxn modelId="{15244B32-B869-44FA-9F16-92DB809355B8}" type="presParOf" srcId="{093DB8B0-EFCE-4572-81EC-E204D1CD44BA}" destId="{95E5B275-AB10-401F-A6EC-51B4D2F163B3}" srcOrd="0" destOrd="0" presId="urn:microsoft.com/office/officeart/2018/2/layout/IconVerticalSolidList"/>
    <dgm:cxn modelId="{7B599C35-027C-47CF-9E74-8271D09616B5}" type="presParOf" srcId="{093DB8B0-EFCE-4572-81EC-E204D1CD44BA}" destId="{9ADC8AE8-0F68-4121-A6FA-5B47720B253F}" srcOrd="1" destOrd="0" presId="urn:microsoft.com/office/officeart/2018/2/layout/IconVerticalSolidList"/>
    <dgm:cxn modelId="{44688D1F-D59E-4EED-A08F-42A7040CE870}" type="presParOf" srcId="{093DB8B0-EFCE-4572-81EC-E204D1CD44BA}" destId="{A5C59C41-275D-4F52-87BD-50F394C40ACB}" srcOrd="2" destOrd="0" presId="urn:microsoft.com/office/officeart/2018/2/layout/IconVerticalSolidList"/>
    <dgm:cxn modelId="{DD14E2D4-7F81-4EB0-9BE7-A91B9AFF4DCD}" type="presParOf" srcId="{093DB8B0-EFCE-4572-81EC-E204D1CD44BA}" destId="{546BAC00-C774-4EC2-8400-7484988E9D91}" srcOrd="3" destOrd="0" presId="urn:microsoft.com/office/officeart/2018/2/layout/IconVerticalSolidList"/>
    <dgm:cxn modelId="{CB2F9B1C-38C6-4B3B-8839-851E57DB5BF3}" type="presParOf" srcId="{8A2894CD-C73A-4E5B-AB34-6A65193474DA}" destId="{9AC04813-6397-4347-B3FB-7BDDA1063A29}" srcOrd="3" destOrd="0" presId="urn:microsoft.com/office/officeart/2018/2/layout/IconVerticalSolidList"/>
    <dgm:cxn modelId="{69AE4898-7B6A-4EC1-8344-2F82D1709B51}" type="presParOf" srcId="{8A2894CD-C73A-4E5B-AB34-6A65193474DA}" destId="{92179A93-2B8E-466A-8D56-3B4E27FDF4CB}" srcOrd="4" destOrd="0" presId="urn:microsoft.com/office/officeart/2018/2/layout/IconVerticalSolidList"/>
    <dgm:cxn modelId="{577F8EE5-1617-4628-A2AF-216031A60C3D}" type="presParOf" srcId="{92179A93-2B8E-466A-8D56-3B4E27FDF4CB}" destId="{DCFD9F52-D913-456B-B6F8-54139E49C832}" srcOrd="0" destOrd="0" presId="urn:microsoft.com/office/officeart/2018/2/layout/IconVerticalSolidList"/>
    <dgm:cxn modelId="{403F269D-A582-49F1-BC41-38ED5AD05396}" type="presParOf" srcId="{92179A93-2B8E-466A-8D56-3B4E27FDF4CB}" destId="{01904209-5A60-4C7A-B087-24F09509FAD7}" srcOrd="1" destOrd="0" presId="urn:microsoft.com/office/officeart/2018/2/layout/IconVerticalSolidList"/>
    <dgm:cxn modelId="{098F8B5D-78EE-4801-8DBA-C90F4F8EBA96}" type="presParOf" srcId="{92179A93-2B8E-466A-8D56-3B4E27FDF4CB}" destId="{D5932CED-2EC9-45DC-B191-D4C67786B42E}" srcOrd="2" destOrd="0" presId="urn:microsoft.com/office/officeart/2018/2/layout/IconVerticalSolidList"/>
    <dgm:cxn modelId="{AA4ED0C4-1D49-4D01-87B9-1BE300C3AC32}" type="presParOf" srcId="{92179A93-2B8E-466A-8D56-3B4E27FDF4CB}" destId="{632356CD-D8D0-48F0-A506-D5E0CD9E810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7E95061-585E-4AA7-B206-2680E5352EB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7ADC833-D9B6-425F-BDFA-3825E7C0EE2B}">
      <dgm:prSet/>
      <dgm:spPr/>
      <dgm:t>
        <a:bodyPr/>
        <a:lstStyle/>
        <a:p>
          <a:r>
            <a:rPr lang="en-GB" dirty="0"/>
            <a:t>The COVID-19 pandemic accelerated NHS digital transformation. NHS App usage rose by 80% between 2020 and 2024.</a:t>
          </a:r>
          <a:endParaRPr lang="en-US" dirty="0"/>
        </a:p>
      </dgm:t>
    </dgm:pt>
    <dgm:pt modelId="{DC21498A-1CEB-4863-A029-29893EB4E677}" type="parTrans" cxnId="{468E3E2E-360D-4964-80CB-D987B591E311}">
      <dgm:prSet/>
      <dgm:spPr/>
      <dgm:t>
        <a:bodyPr/>
        <a:lstStyle/>
        <a:p>
          <a:endParaRPr lang="en-US"/>
        </a:p>
      </dgm:t>
    </dgm:pt>
    <dgm:pt modelId="{62C4C40E-8CB5-4A94-85FD-D565CBAEFB3B}" type="sibTrans" cxnId="{468E3E2E-360D-4964-80CB-D987B591E311}">
      <dgm:prSet/>
      <dgm:spPr/>
      <dgm:t>
        <a:bodyPr/>
        <a:lstStyle/>
        <a:p>
          <a:endParaRPr lang="en-US"/>
        </a:p>
      </dgm:t>
    </dgm:pt>
    <dgm:pt modelId="{CAEB8C7C-1DBD-41A4-8405-2B00CD0B8D25}">
      <dgm:prSet/>
      <dgm:spPr/>
      <dgm:t>
        <a:bodyPr/>
        <a:lstStyle/>
        <a:p>
          <a:r>
            <a:rPr lang="en-GB" dirty="0"/>
            <a:t>Over 33 million users are now registered for the NHS App, accessing services like digital prescriptions and records.</a:t>
          </a:r>
          <a:endParaRPr lang="en-US" dirty="0"/>
        </a:p>
      </dgm:t>
    </dgm:pt>
    <dgm:pt modelId="{A04446B9-5DBA-4827-A94A-1076DFBCA681}" type="parTrans" cxnId="{0164107C-2ABB-463A-9C91-B8BB2DD62717}">
      <dgm:prSet/>
      <dgm:spPr/>
      <dgm:t>
        <a:bodyPr/>
        <a:lstStyle/>
        <a:p>
          <a:endParaRPr lang="en-US"/>
        </a:p>
      </dgm:t>
    </dgm:pt>
    <dgm:pt modelId="{A2FF9872-341D-44F3-B974-27C96E3B5CBA}" type="sibTrans" cxnId="{0164107C-2ABB-463A-9C91-B8BB2DD62717}">
      <dgm:prSet/>
      <dgm:spPr/>
      <dgm:t>
        <a:bodyPr/>
        <a:lstStyle/>
        <a:p>
          <a:endParaRPr lang="en-US"/>
        </a:p>
      </dgm:t>
    </dgm:pt>
    <dgm:pt modelId="{C6148F93-A080-4A5E-93B3-E5D3DB0645B2}">
      <dgm:prSet/>
      <dgm:spPr/>
      <dgm:t>
        <a:bodyPr/>
        <a:lstStyle/>
        <a:p>
          <a:r>
            <a:rPr lang="en-GB" dirty="0"/>
            <a:t>The NHS Long Term Workforce Plan (2023) emphasises digital tools to address staffing pressures and enhance patient access.</a:t>
          </a:r>
          <a:endParaRPr lang="en-US" dirty="0"/>
        </a:p>
      </dgm:t>
    </dgm:pt>
    <dgm:pt modelId="{D4CC20F6-11AE-4D5B-A966-B759C0DB7F31}" type="parTrans" cxnId="{2C7D9502-E750-46A8-8C57-78C84B53ADF7}">
      <dgm:prSet/>
      <dgm:spPr/>
      <dgm:t>
        <a:bodyPr/>
        <a:lstStyle/>
        <a:p>
          <a:endParaRPr lang="en-US"/>
        </a:p>
      </dgm:t>
    </dgm:pt>
    <dgm:pt modelId="{3823643D-9AA3-4EC1-9108-9649192C7BB9}" type="sibTrans" cxnId="{2C7D9502-E750-46A8-8C57-78C84B53ADF7}">
      <dgm:prSet/>
      <dgm:spPr/>
      <dgm:t>
        <a:bodyPr/>
        <a:lstStyle/>
        <a:p>
          <a:endParaRPr lang="en-US"/>
        </a:p>
      </dgm:t>
    </dgm:pt>
    <dgm:pt modelId="{E68814AA-616E-45B0-A16D-C94E26221339}" type="pres">
      <dgm:prSet presAssocID="{E7E95061-585E-4AA7-B206-2680E5352EBE}" presName="root" presStyleCnt="0">
        <dgm:presLayoutVars>
          <dgm:dir/>
          <dgm:resizeHandles val="exact"/>
        </dgm:presLayoutVars>
      </dgm:prSet>
      <dgm:spPr/>
    </dgm:pt>
    <dgm:pt modelId="{6E54E2FC-F7B3-412E-91DD-522903298905}" type="pres">
      <dgm:prSet presAssocID="{87ADC833-D9B6-425F-BDFA-3825E7C0EE2B}" presName="compNode" presStyleCnt="0"/>
      <dgm:spPr/>
    </dgm:pt>
    <dgm:pt modelId="{D4DE6354-3D47-4D57-BEFD-FAF0D99A77F6}" type="pres">
      <dgm:prSet presAssocID="{87ADC833-D9B6-425F-BDFA-3825E7C0EE2B}" presName="bgRect" presStyleLbl="bgShp" presStyleIdx="0" presStyleCnt="3"/>
      <dgm:spPr/>
    </dgm:pt>
    <dgm:pt modelId="{FCC854EC-53C5-4451-982B-7D0460D36C9D}" type="pres">
      <dgm:prSet presAssocID="{87ADC833-D9B6-425F-BDFA-3825E7C0EE2B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D7742D31-46A0-48DE-8346-10560D916290}" type="pres">
      <dgm:prSet presAssocID="{87ADC833-D9B6-425F-BDFA-3825E7C0EE2B}" presName="spaceRect" presStyleCnt="0"/>
      <dgm:spPr/>
    </dgm:pt>
    <dgm:pt modelId="{4E48BB72-7F37-4C8F-9319-A785CA1FD10A}" type="pres">
      <dgm:prSet presAssocID="{87ADC833-D9B6-425F-BDFA-3825E7C0EE2B}" presName="parTx" presStyleLbl="revTx" presStyleIdx="0" presStyleCnt="3">
        <dgm:presLayoutVars>
          <dgm:chMax val="0"/>
          <dgm:chPref val="0"/>
        </dgm:presLayoutVars>
      </dgm:prSet>
      <dgm:spPr/>
    </dgm:pt>
    <dgm:pt modelId="{29AFB7FB-8197-4CFD-8620-9CE4777B089F}" type="pres">
      <dgm:prSet presAssocID="{62C4C40E-8CB5-4A94-85FD-D565CBAEFB3B}" presName="sibTrans" presStyleCnt="0"/>
      <dgm:spPr/>
    </dgm:pt>
    <dgm:pt modelId="{91748C12-5F0A-402F-84E9-60C06015B60B}" type="pres">
      <dgm:prSet presAssocID="{CAEB8C7C-1DBD-41A4-8405-2B00CD0B8D25}" presName="compNode" presStyleCnt="0"/>
      <dgm:spPr/>
    </dgm:pt>
    <dgm:pt modelId="{5F336021-5229-46A5-80DA-A5F5FA131837}" type="pres">
      <dgm:prSet presAssocID="{CAEB8C7C-1DBD-41A4-8405-2B00CD0B8D25}" presName="bgRect" presStyleLbl="bgShp" presStyleIdx="1" presStyleCnt="3"/>
      <dgm:spPr/>
    </dgm:pt>
    <dgm:pt modelId="{0C2C7849-E5FE-412D-A38D-E772A7EE93CD}" type="pres">
      <dgm:prSet presAssocID="{CAEB8C7C-1DBD-41A4-8405-2B00CD0B8D25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E93ACBB9-8DF9-473B-B09D-EC09219B864E}" type="pres">
      <dgm:prSet presAssocID="{CAEB8C7C-1DBD-41A4-8405-2B00CD0B8D25}" presName="spaceRect" presStyleCnt="0"/>
      <dgm:spPr/>
    </dgm:pt>
    <dgm:pt modelId="{1C13EE75-FA9B-4C2A-BA74-34C9670F8948}" type="pres">
      <dgm:prSet presAssocID="{CAEB8C7C-1DBD-41A4-8405-2B00CD0B8D25}" presName="parTx" presStyleLbl="revTx" presStyleIdx="1" presStyleCnt="3">
        <dgm:presLayoutVars>
          <dgm:chMax val="0"/>
          <dgm:chPref val="0"/>
        </dgm:presLayoutVars>
      </dgm:prSet>
      <dgm:spPr/>
    </dgm:pt>
    <dgm:pt modelId="{0CBA41E9-B8B5-4615-89D4-AC325CA7009F}" type="pres">
      <dgm:prSet presAssocID="{A2FF9872-341D-44F3-B974-27C96E3B5CBA}" presName="sibTrans" presStyleCnt="0"/>
      <dgm:spPr/>
    </dgm:pt>
    <dgm:pt modelId="{EC680EC4-E860-4586-A2AD-65A82F882711}" type="pres">
      <dgm:prSet presAssocID="{C6148F93-A080-4A5E-93B3-E5D3DB0645B2}" presName="compNode" presStyleCnt="0"/>
      <dgm:spPr/>
    </dgm:pt>
    <dgm:pt modelId="{B6455232-B7F0-4567-BEFD-825A2D235116}" type="pres">
      <dgm:prSet presAssocID="{C6148F93-A080-4A5E-93B3-E5D3DB0645B2}" presName="bgRect" presStyleLbl="bgShp" presStyleIdx="2" presStyleCnt="3"/>
      <dgm:spPr/>
    </dgm:pt>
    <dgm:pt modelId="{07B003FE-2A0D-4567-BB82-7242682E4F08}" type="pres">
      <dgm:prSet presAssocID="{C6148F93-A080-4A5E-93B3-E5D3DB0645B2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7DC56FF2-5955-496E-A6C5-CCF35DEE6710}" type="pres">
      <dgm:prSet presAssocID="{C6148F93-A080-4A5E-93B3-E5D3DB0645B2}" presName="spaceRect" presStyleCnt="0"/>
      <dgm:spPr/>
    </dgm:pt>
    <dgm:pt modelId="{623397FB-D9A7-4AA6-BC39-66C07AE87A96}" type="pres">
      <dgm:prSet presAssocID="{C6148F93-A080-4A5E-93B3-E5D3DB0645B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C7D9502-E750-46A8-8C57-78C84B53ADF7}" srcId="{E7E95061-585E-4AA7-B206-2680E5352EBE}" destId="{C6148F93-A080-4A5E-93B3-E5D3DB0645B2}" srcOrd="2" destOrd="0" parTransId="{D4CC20F6-11AE-4D5B-A966-B759C0DB7F31}" sibTransId="{3823643D-9AA3-4EC1-9108-9649192C7BB9}"/>
    <dgm:cxn modelId="{468E3E2E-360D-4964-80CB-D987B591E311}" srcId="{E7E95061-585E-4AA7-B206-2680E5352EBE}" destId="{87ADC833-D9B6-425F-BDFA-3825E7C0EE2B}" srcOrd="0" destOrd="0" parTransId="{DC21498A-1CEB-4863-A029-29893EB4E677}" sibTransId="{62C4C40E-8CB5-4A94-85FD-D565CBAEFB3B}"/>
    <dgm:cxn modelId="{1678A575-9E18-441D-BB89-B03ACF16956A}" type="presOf" srcId="{CAEB8C7C-1DBD-41A4-8405-2B00CD0B8D25}" destId="{1C13EE75-FA9B-4C2A-BA74-34C9670F8948}" srcOrd="0" destOrd="0" presId="urn:microsoft.com/office/officeart/2018/2/layout/IconVerticalSolidList"/>
    <dgm:cxn modelId="{0164107C-2ABB-463A-9C91-B8BB2DD62717}" srcId="{E7E95061-585E-4AA7-B206-2680E5352EBE}" destId="{CAEB8C7C-1DBD-41A4-8405-2B00CD0B8D25}" srcOrd="1" destOrd="0" parTransId="{A04446B9-5DBA-4827-A94A-1076DFBCA681}" sibTransId="{A2FF9872-341D-44F3-B974-27C96E3B5CBA}"/>
    <dgm:cxn modelId="{E3A524AA-0C94-446F-A789-26DFBF16A0DA}" type="presOf" srcId="{E7E95061-585E-4AA7-B206-2680E5352EBE}" destId="{E68814AA-616E-45B0-A16D-C94E26221339}" srcOrd="0" destOrd="0" presId="urn:microsoft.com/office/officeart/2018/2/layout/IconVerticalSolidList"/>
    <dgm:cxn modelId="{8FFE56D8-35CF-4E5C-940C-80A439BBC596}" type="presOf" srcId="{87ADC833-D9B6-425F-BDFA-3825E7C0EE2B}" destId="{4E48BB72-7F37-4C8F-9319-A785CA1FD10A}" srcOrd="0" destOrd="0" presId="urn:microsoft.com/office/officeart/2018/2/layout/IconVerticalSolidList"/>
    <dgm:cxn modelId="{0EA831FD-33D2-42A5-8273-2A2B2B3A333D}" type="presOf" srcId="{C6148F93-A080-4A5E-93B3-E5D3DB0645B2}" destId="{623397FB-D9A7-4AA6-BC39-66C07AE87A96}" srcOrd="0" destOrd="0" presId="urn:microsoft.com/office/officeart/2018/2/layout/IconVerticalSolidList"/>
    <dgm:cxn modelId="{95C2403B-AC48-45A7-A87D-A5D5640F86EC}" type="presParOf" srcId="{E68814AA-616E-45B0-A16D-C94E26221339}" destId="{6E54E2FC-F7B3-412E-91DD-522903298905}" srcOrd="0" destOrd="0" presId="urn:microsoft.com/office/officeart/2018/2/layout/IconVerticalSolidList"/>
    <dgm:cxn modelId="{676DE86F-FE4E-45D4-BB71-1036C83DFD79}" type="presParOf" srcId="{6E54E2FC-F7B3-412E-91DD-522903298905}" destId="{D4DE6354-3D47-4D57-BEFD-FAF0D99A77F6}" srcOrd="0" destOrd="0" presId="urn:microsoft.com/office/officeart/2018/2/layout/IconVerticalSolidList"/>
    <dgm:cxn modelId="{FB025C7C-6643-493A-9306-EE8C74CEA8CB}" type="presParOf" srcId="{6E54E2FC-F7B3-412E-91DD-522903298905}" destId="{FCC854EC-53C5-4451-982B-7D0460D36C9D}" srcOrd="1" destOrd="0" presId="urn:microsoft.com/office/officeart/2018/2/layout/IconVerticalSolidList"/>
    <dgm:cxn modelId="{99144B76-60F4-4F5D-BCEB-450465EF0674}" type="presParOf" srcId="{6E54E2FC-F7B3-412E-91DD-522903298905}" destId="{D7742D31-46A0-48DE-8346-10560D916290}" srcOrd="2" destOrd="0" presId="urn:microsoft.com/office/officeart/2018/2/layout/IconVerticalSolidList"/>
    <dgm:cxn modelId="{8B6588BE-86A8-4A03-B752-EC19AD335664}" type="presParOf" srcId="{6E54E2FC-F7B3-412E-91DD-522903298905}" destId="{4E48BB72-7F37-4C8F-9319-A785CA1FD10A}" srcOrd="3" destOrd="0" presId="urn:microsoft.com/office/officeart/2018/2/layout/IconVerticalSolidList"/>
    <dgm:cxn modelId="{D6EC8763-F7BB-4E3D-AFE7-314AE249E7EC}" type="presParOf" srcId="{E68814AA-616E-45B0-A16D-C94E26221339}" destId="{29AFB7FB-8197-4CFD-8620-9CE4777B089F}" srcOrd="1" destOrd="0" presId="urn:microsoft.com/office/officeart/2018/2/layout/IconVerticalSolidList"/>
    <dgm:cxn modelId="{9D6A77CB-C7B7-4516-9CFA-9414DB45313A}" type="presParOf" srcId="{E68814AA-616E-45B0-A16D-C94E26221339}" destId="{91748C12-5F0A-402F-84E9-60C06015B60B}" srcOrd="2" destOrd="0" presId="urn:microsoft.com/office/officeart/2018/2/layout/IconVerticalSolidList"/>
    <dgm:cxn modelId="{B09AC982-BD08-4967-A491-CA761C96F67C}" type="presParOf" srcId="{91748C12-5F0A-402F-84E9-60C06015B60B}" destId="{5F336021-5229-46A5-80DA-A5F5FA131837}" srcOrd="0" destOrd="0" presId="urn:microsoft.com/office/officeart/2018/2/layout/IconVerticalSolidList"/>
    <dgm:cxn modelId="{25D2DC58-9424-4F84-8805-F45EF7341306}" type="presParOf" srcId="{91748C12-5F0A-402F-84E9-60C06015B60B}" destId="{0C2C7849-E5FE-412D-A38D-E772A7EE93CD}" srcOrd="1" destOrd="0" presId="urn:microsoft.com/office/officeart/2018/2/layout/IconVerticalSolidList"/>
    <dgm:cxn modelId="{CEA05FAC-8B9F-4820-B505-FAFCB96DC1A7}" type="presParOf" srcId="{91748C12-5F0A-402F-84E9-60C06015B60B}" destId="{E93ACBB9-8DF9-473B-B09D-EC09219B864E}" srcOrd="2" destOrd="0" presId="urn:microsoft.com/office/officeart/2018/2/layout/IconVerticalSolidList"/>
    <dgm:cxn modelId="{809D335D-1E30-422A-A825-50E20652F48C}" type="presParOf" srcId="{91748C12-5F0A-402F-84E9-60C06015B60B}" destId="{1C13EE75-FA9B-4C2A-BA74-34C9670F8948}" srcOrd="3" destOrd="0" presId="urn:microsoft.com/office/officeart/2018/2/layout/IconVerticalSolidList"/>
    <dgm:cxn modelId="{E54612BA-179F-463C-B532-D353B49CE478}" type="presParOf" srcId="{E68814AA-616E-45B0-A16D-C94E26221339}" destId="{0CBA41E9-B8B5-4615-89D4-AC325CA7009F}" srcOrd="3" destOrd="0" presId="urn:microsoft.com/office/officeart/2018/2/layout/IconVerticalSolidList"/>
    <dgm:cxn modelId="{FCC74290-D102-4ACD-9A42-A3D2E2F85E7D}" type="presParOf" srcId="{E68814AA-616E-45B0-A16D-C94E26221339}" destId="{EC680EC4-E860-4586-A2AD-65A82F882711}" srcOrd="4" destOrd="0" presId="urn:microsoft.com/office/officeart/2018/2/layout/IconVerticalSolidList"/>
    <dgm:cxn modelId="{8FE5A1E4-0CBE-4A4F-8E26-072D02733BF8}" type="presParOf" srcId="{EC680EC4-E860-4586-A2AD-65A82F882711}" destId="{B6455232-B7F0-4567-BEFD-825A2D235116}" srcOrd="0" destOrd="0" presId="urn:microsoft.com/office/officeart/2018/2/layout/IconVerticalSolidList"/>
    <dgm:cxn modelId="{6149ED11-8AC7-4436-98A7-A783F84E76F9}" type="presParOf" srcId="{EC680EC4-E860-4586-A2AD-65A82F882711}" destId="{07B003FE-2A0D-4567-BB82-7242682E4F08}" srcOrd="1" destOrd="0" presId="urn:microsoft.com/office/officeart/2018/2/layout/IconVerticalSolidList"/>
    <dgm:cxn modelId="{0109B861-0AF4-4038-9F37-FC83B4F3E4A9}" type="presParOf" srcId="{EC680EC4-E860-4586-A2AD-65A82F882711}" destId="{7DC56FF2-5955-496E-A6C5-CCF35DEE6710}" srcOrd="2" destOrd="0" presId="urn:microsoft.com/office/officeart/2018/2/layout/IconVerticalSolidList"/>
    <dgm:cxn modelId="{45408E62-526B-4395-BEA9-842FF50F2310}" type="presParOf" srcId="{EC680EC4-E860-4586-A2AD-65A82F882711}" destId="{623397FB-D9A7-4AA6-BC39-66C07AE87A9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6F63CD1-98A1-4874-95CB-640F8112FA4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212ABA5-74EA-4DFD-9E58-CA948CE42196}">
      <dgm:prSet custT="1"/>
      <dgm:spPr/>
      <dgm:t>
        <a:bodyPr/>
        <a:lstStyle/>
        <a:p>
          <a:br>
            <a:rPr lang="en-GB" sz="2800" b="1" i="0" baseline="0" dirty="0"/>
          </a:br>
          <a:r>
            <a:rPr lang="en-GB" sz="2800" b="1" i="0" baseline="0" dirty="0"/>
            <a:t>Workforce Shortages</a:t>
          </a:r>
        </a:p>
        <a:p>
          <a:endParaRPr lang="en-US" sz="2800" dirty="0"/>
        </a:p>
      </dgm:t>
    </dgm:pt>
    <dgm:pt modelId="{66B39295-4B6C-41F5-A1AC-D681710DAA03}" type="parTrans" cxnId="{6555982C-63B5-46DE-81DD-3DE3B6F616D3}">
      <dgm:prSet/>
      <dgm:spPr/>
      <dgm:t>
        <a:bodyPr/>
        <a:lstStyle/>
        <a:p>
          <a:endParaRPr lang="en-US"/>
        </a:p>
      </dgm:t>
    </dgm:pt>
    <dgm:pt modelId="{262F8716-4A2D-40EB-B504-2EECEDB4864E}" type="sibTrans" cxnId="{6555982C-63B5-46DE-81DD-3DE3B6F616D3}">
      <dgm:prSet/>
      <dgm:spPr/>
      <dgm:t>
        <a:bodyPr/>
        <a:lstStyle/>
        <a:p>
          <a:endParaRPr lang="en-US"/>
        </a:p>
      </dgm:t>
    </dgm:pt>
    <dgm:pt modelId="{B8AED993-A663-4B21-8DAE-CF7AB4348A9C}">
      <dgm:prSet custT="1"/>
      <dgm:spPr/>
      <dgm:t>
        <a:bodyPr/>
        <a:lstStyle/>
        <a:p>
          <a:r>
            <a:rPr lang="en-US" sz="2000" i="0" baseline="0" dirty="0"/>
            <a:t>Telehealth platforms improve access to care in underserved or rural areas, bridging geographical gaps.</a:t>
          </a:r>
          <a:endParaRPr lang="en-US" sz="2000" dirty="0"/>
        </a:p>
      </dgm:t>
    </dgm:pt>
    <dgm:pt modelId="{89BD3CE4-F4EB-4AB3-BAC0-DC4A39842C5D}" type="parTrans" cxnId="{5160BC52-B58D-4956-9DC3-56F6CEFEE850}">
      <dgm:prSet/>
      <dgm:spPr/>
      <dgm:t>
        <a:bodyPr/>
        <a:lstStyle/>
        <a:p>
          <a:endParaRPr lang="en-US"/>
        </a:p>
      </dgm:t>
    </dgm:pt>
    <dgm:pt modelId="{4FA9CCB1-C209-493C-AE6E-D76C33009F70}" type="sibTrans" cxnId="{5160BC52-B58D-4956-9DC3-56F6CEFEE850}">
      <dgm:prSet/>
      <dgm:spPr/>
      <dgm:t>
        <a:bodyPr/>
        <a:lstStyle/>
        <a:p>
          <a:endParaRPr lang="en-US"/>
        </a:p>
      </dgm:t>
    </dgm:pt>
    <dgm:pt modelId="{C5CE8C84-7031-4028-AB8F-A498B2242856}">
      <dgm:prSet custT="1"/>
      <dgm:spPr/>
      <dgm:t>
        <a:bodyPr/>
        <a:lstStyle/>
        <a:p>
          <a:r>
            <a:rPr lang="en-US" sz="2000" i="0" baseline="0" dirty="0"/>
            <a:t>Mobile health apps provide resources and support for self-management of chronic conditions, especially for disadvantaged populations.</a:t>
          </a:r>
          <a:endParaRPr lang="en-US" sz="2000" dirty="0"/>
        </a:p>
      </dgm:t>
    </dgm:pt>
    <dgm:pt modelId="{4F7425D9-4196-422A-BE25-0AE22C79B3B0}" type="parTrans" cxnId="{00EBBF89-B212-4E6D-9554-79CA71A02BE0}">
      <dgm:prSet/>
      <dgm:spPr/>
      <dgm:t>
        <a:bodyPr/>
        <a:lstStyle/>
        <a:p>
          <a:endParaRPr lang="en-US"/>
        </a:p>
      </dgm:t>
    </dgm:pt>
    <dgm:pt modelId="{CE1D0884-A5BD-401D-B179-054795D49FD4}" type="sibTrans" cxnId="{00EBBF89-B212-4E6D-9554-79CA71A02BE0}">
      <dgm:prSet/>
      <dgm:spPr/>
      <dgm:t>
        <a:bodyPr/>
        <a:lstStyle/>
        <a:p>
          <a:endParaRPr lang="en-US"/>
        </a:p>
      </dgm:t>
    </dgm:pt>
    <dgm:pt modelId="{652779E0-7883-49F0-8488-89022AE6F47A}">
      <dgm:prSet custT="1"/>
      <dgm:spPr/>
      <dgm:t>
        <a:bodyPr/>
        <a:lstStyle/>
        <a:p>
          <a:r>
            <a:rPr lang="en-US" sz="2800" b="1" i="0" baseline="0" dirty="0"/>
            <a:t>Impact of COVID-19</a:t>
          </a:r>
          <a:endParaRPr lang="en-US" sz="2800" dirty="0"/>
        </a:p>
      </dgm:t>
    </dgm:pt>
    <dgm:pt modelId="{3C38A7C3-FDF5-477F-88B0-658B54CCEAD4}" type="parTrans" cxnId="{A4D84107-10E6-40BA-B6D3-5594FCD80564}">
      <dgm:prSet/>
      <dgm:spPr/>
      <dgm:t>
        <a:bodyPr/>
        <a:lstStyle/>
        <a:p>
          <a:endParaRPr lang="en-US"/>
        </a:p>
      </dgm:t>
    </dgm:pt>
    <dgm:pt modelId="{13DF7E85-EFE0-471C-9F15-F279BD0A1726}" type="sibTrans" cxnId="{A4D84107-10E6-40BA-B6D3-5594FCD80564}">
      <dgm:prSet/>
      <dgm:spPr/>
      <dgm:t>
        <a:bodyPr/>
        <a:lstStyle/>
        <a:p>
          <a:endParaRPr lang="en-US"/>
        </a:p>
      </dgm:t>
    </dgm:pt>
    <dgm:pt modelId="{8B7ED610-1A93-4625-BD2A-B8388B32D467}">
      <dgm:prSet custT="1"/>
      <dgm:spPr/>
      <dgm:t>
        <a:bodyPr/>
        <a:lstStyle/>
        <a:p>
          <a:r>
            <a:rPr lang="en-US" sz="2000" i="0" baseline="0" dirty="0"/>
            <a:t>Virtual consultations and remote monitoring tools reduced the need for in-person visits, keeping both patients and healthcare providers safe.</a:t>
          </a:r>
          <a:endParaRPr lang="en-US" sz="2000" dirty="0"/>
        </a:p>
      </dgm:t>
    </dgm:pt>
    <dgm:pt modelId="{9146EE3B-C019-4CC4-BAB4-088D4F601084}" type="parTrans" cxnId="{5CCC3EEA-7052-4688-A61D-079B865F79E1}">
      <dgm:prSet/>
      <dgm:spPr/>
      <dgm:t>
        <a:bodyPr/>
        <a:lstStyle/>
        <a:p>
          <a:endParaRPr lang="en-US"/>
        </a:p>
      </dgm:t>
    </dgm:pt>
    <dgm:pt modelId="{E9F117DB-F3A7-4AAC-B2A2-7BA01F7C383D}" type="sibTrans" cxnId="{5CCC3EEA-7052-4688-A61D-079B865F79E1}">
      <dgm:prSet/>
      <dgm:spPr/>
      <dgm:t>
        <a:bodyPr/>
        <a:lstStyle/>
        <a:p>
          <a:endParaRPr lang="en-US"/>
        </a:p>
      </dgm:t>
    </dgm:pt>
    <dgm:pt modelId="{908C4ABD-17D1-4A9E-985C-D7BF80439A29}">
      <dgm:prSet custT="1"/>
      <dgm:spPr/>
      <dgm:t>
        <a:bodyPr/>
        <a:lstStyle/>
        <a:p>
          <a:r>
            <a:rPr lang="en-US" sz="2000" i="0" baseline="0" dirty="0"/>
            <a:t>AI-driven predictive models help hospitals manage patient flows, ensuring resources are effectively allocated during peak times.</a:t>
          </a:r>
          <a:endParaRPr lang="en-US" sz="2000" dirty="0"/>
        </a:p>
      </dgm:t>
    </dgm:pt>
    <dgm:pt modelId="{200C99D2-B9A8-449F-8FD8-734E2CF7F1E8}" type="parTrans" cxnId="{150D313E-583E-4477-BFCD-DFBFC11F7ECE}">
      <dgm:prSet/>
      <dgm:spPr/>
      <dgm:t>
        <a:bodyPr/>
        <a:lstStyle/>
        <a:p>
          <a:endParaRPr lang="en-US"/>
        </a:p>
      </dgm:t>
    </dgm:pt>
    <dgm:pt modelId="{D3E084E4-51A4-4541-854E-E4D4274552C4}" type="sibTrans" cxnId="{150D313E-583E-4477-BFCD-DFBFC11F7ECE}">
      <dgm:prSet/>
      <dgm:spPr/>
      <dgm:t>
        <a:bodyPr/>
        <a:lstStyle/>
        <a:p>
          <a:endParaRPr lang="en-US"/>
        </a:p>
      </dgm:t>
    </dgm:pt>
    <dgm:pt modelId="{352A9BC9-8E9D-4190-91D0-C7BB310D0257}" type="pres">
      <dgm:prSet presAssocID="{06F63CD1-98A1-4874-95CB-640F8112FA45}" presName="linear" presStyleCnt="0">
        <dgm:presLayoutVars>
          <dgm:animLvl val="lvl"/>
          <dgm:resizeHandles val="exact"/>
        </dgm:presLayoutVars>
      </dgm:prSet>
      <dgm:spPr/>
    </dgm:pt>
    <dgm:pt modelId="{08E121DE-A8E5-4299-B915-FBC5576CD12E}" type="pres">
      <dgm:prSet presAssocID="{C212ABA5-74EA-4DFD-9E58-CA948CE42196}" presName="parentText" presStyleLbl="node1" presStyleIdx="0" presStyleCnt="6" custLinFactY="395" custLinFactNeighborX="-2236" custLinFactNeighborY="100000">
        <dgm:presLayoutVars>
          <dgm:chMax val="0"/>
          <dgm:bulletEnabled val="1"/>
        </dgm:presLayoutVars>
      </dgm:prSet>
      <dgm:spPr/>
    </dgm:pt>
    <dgm:pt modelId="{A8863CFE-36DA-4B97-85A2-893C3827E649}" type="pres">
      <dgm:prSet presAssocID="{262F8716-4A2D-40EB-B504-2EECEDB4864E}" presName="spacer" presStyleCnt="0"/>
      <dgm:spPr/>
    </dgm:pt>
    <dgm:pt modelId="{036A7C09-590F-412D-A606-E7A1BA90B88D}" type="pres">
      <dgm:prSet presAssocID="{B8AED993-A663-4B21-8DAE-CF7AB4348A9C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77467A8F-2059-4881-B466-1DE100675903}" type="pres">
      <dgm:prSet presAssocID="{4FA9CCB1-C209-493C-AE6E-D76C33009F70}" presName="spacer" presStyleCnt="0"/>
      <dgm:spPr/>
    </dgm:pt>
    <dgm:pt modelId="{40AEEE33-4A85-4A6B-A3E3-803F0962FE06}" type="pres">
      <dgm:prSet presAssocID="{C5CE8C84-7031-4028-AB8F-A498B2242856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4C60A55D-9DBF-47BA-8CD7-A01B784857A7}" type="pres">
      <dgm:prSet presAssocID="{CE1D0884-A5BD-401D-B179-054795D49FD4}" presName="spacer" presStyleCnt="0"/>
      <dgm:spPr/>
    </dgm:pt>
    <dgm:pt modelId="{4313667C-0BC0-40E8-8F31-C0D7808AE502}" type="pres">
      <dgm:prSet presAssocID="{652779E0-7883-49F0-8488-89022AE6F47A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9AEF4816-2F83-489B-958F-293224550D1F}" type="pres">
      <dgm:prSet presAssocID="{13DF7E85-EFE0-471C-9F15-F279BD0A1726}" presName="spacer" presStyleCnt="0"/>
      <dgm:spPr/>
    </dgm:pt>
    <dgm:pt modelId="{A6BAE196-C9FE-4419-83D3-66D0184602B1}" type="pres">
      <dgm:prSet presAssocID="{8B7ED610-1A93-4625-BD2A-B8388B32D467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A017FF4-50D4-45F0-9BFC-B9B2F3F1AF58}" type="pres">
      <dgm:prSet presAssocID="{E9F117DB-F3A7-4AAC-B2A2-7BA01F7C383D}" presName="spacer" presStyleCnt="0"/>
      <dgm:spPr/>
    </dgm:pt>
    <dgm:pt modelId="{D94D7AAB-B51A-47F5-B23D-595C964F1A40}" type="pres">
      <dgm:prSet presAssocID="{908C4ABD-17D1-4A9E-985C-D7BF80439A29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A4D84107-10E6-40BA-B6D3-5594FCD80564}" srcId="{06F63CD1-98A1-4874-95CB-640F8112FA45}" destId="{652779E0-7883-49F0-8488-89022AE6F47A}" srcOrd="3" destOrd="0" parTransId="{3C38A7C3-FDF5-477F-88B0-658B54CCEAD4}" sibTransId="{13DF7E85-EFE0-471C-9F15-F279BD0A1726}"/>
    <dgm:cxn modelId="{EAD01424-A906-4FA3-ACFE-376380B20B65}" type="presOf" srcId="{652779E0-7883-49F0-8488-89022AE6F47A}" destId="{4313667C-0BC0-40E8-8F31-C0D7808AE502}" srcOrd="0" destOrd="0" presId="urn:microsoft.com/office/officeart/2005/8/layout/vList2"/>
    <dgm:cxn modelId="{6555982C-63B5-46DE-81DD-3DE3B6F616D3}" srcId="{06F63CD1-98A1-4874-95CB-640F8112FA45}" destId="{C212ABA5-74EA-4DFD-9E58-CA948CE42196}" srcOrd="0" destOrd="0" parTransId="{66B39295-4B6C-41F5-A1AC-D681710DAA03}" sibTransId="{262F8716-4A2D-40EB-B504-2EECEDB4864E}"/>
    <dgm:cxn modelId="{150D313E-583E-4477-BFCD-DFBFC11F7ECE}" srcId="{06F63CD1-98A1-4874-95CB-640F8112FA45}" destId="{908C4ABD-17D1-4A9E-985C-D7BF80439A29}" srcOrd="5" destOrd="0" parTransId="{200C99D2-B9A8-449F-8FD8-734E2CF7F1E8}" sibTransId="{D3E084E4-51A4-4541-854E-E4D4274552C4}"/>
    <dgm:cxn modelId="{3A19FB5B-04F0-47F3-ABB2-B7A15F76B0C7}" type="presOf" srcId="{B8AED993-A663-4B21-8DAE-CF7AB4348A9C}" destId="{036A7C09-590F-412D-A606-E7A1BA90B88D}" srcOrd="0" destOrd="0" presId="urn:microsoft.com/office/officeart/2005/8/layout/vList2"/>
    <dgm:cxn modelId="{5160BC52-B58D-4956-9DC3-56F6CEFEE850}" srcId="{06F63CD1-98A1-4874-95CB-640F8112FA45}" destId="{B8AED993-A663-4B21-8DAE-CF7AB4348A9C}" srcOrd="1" destOrd="0" parTransId="{89BD3CE4-F4EB-4AB3-BAC0-DC4A39842C5D}" sibTransId="{4FA9CCB1-C209-493C-AE6E-D76C33009F70}"/>
    <dgm:cxn modelId="{3848DD54-042F-4E36-B4B5-44CCC41BEFE0}" type="presOf" srcId="{06F63CD1-98A1-4874-95CB-640F8112FA45}" destId="{352A9BC9-8E9D-4190-91D0-C7BB310D0257}" srcOrd="0" destOrd="0" presId="urn:microsoft.com/office/officeart/2005/8/layout/vList2"/>
    <dgm:cxn modelId="{DDB0B178-7F45-4DF2-93D0-0BF6AB509D94}" type="presOf" srcId="{C212ABA5-74EA-4DFD-9E58-CA948CE42196}" destId="{08E121DE-A8E5-4299-B915-FBC5576CD12E}" srcOrd="0" destOrd="0" presId="urn:microsoft.com/office/officeart/2005/8/layout/vList2"/>
    <dgm:cxn modelId="{00EBBF89-B212-4E6D-9554-79CA71A02BE0}" srcId="{06F63CD1-98A1-4874-95CB-640F8112FA45}" destId="{C5CE8C84-7031-4028-AB8F-A498B2242856}" srcOrd="2" destOrd="0" parTransId="{4F7425D9-4196-422A-BE25-0AE22C79B3B0}" sibTransId="{CE1D0884-A5BD-401D-B179-054795D49FD4}"/>
    <dgm:cxn modelId="{19681AA9-51A8-49CC-8CF8-E113DF5BF752}" type="presOf" srcId="{8B7ED610-1A93-4625-BD2A-B8388B32D467}" destId="{A6BAE196-C9FE-4419-83D3-66D0184602B1}" srcOrd="0" destOrd="0" presId="urn:microsoft.com/office/officeart/2005/8/layout/vList2"/>
    <dgm:cxn modelId="{42E7C9B5-9CDB-4BBB-A6FF-728FB7BB47D9}" type="presOf" srcId="{C5CE8C84-7031-4028-AB8F-A498B2242856}" destId="{40AEEE33-4A85-4A6B-A3E3-803F0962FE06}" srcOrd="0" destOrd="0" presId="urn:microsoft.com/office/officeart/2005/8/layout/vList2"/>
    <dgm:cxn modelId="{789AD2BE-EEBB-4844-BC45-FE311A6B04BD}" type="presOf" srcId="{908C4ABD-17D1-4A9E-985C-D7BF80439A29}" destId="{D94D7AAB-B51A-47F5-B23D-595C964F1A40}" srcOrd="0" destOrd="0" presId="urn:microsoft.com/office/officeart/2005/8/layout/vList2"/>
    <dgm:cxn modelId="{5CCC3EEA-7052-4688-A61D-079B865F79E1}" srcId="{06F63CD1-98A1-4874-95CB-640F8112FA45}" destId="{8B7ED610-1A93-4625-BD2A-B8388B32D467}" srcOrd="4" destOrd="0" parTransId="{9146EE3B-C019-4CC4-BAB4-088D4F601084}" sibTransId="{E9F117DB-F3A7-4AAC-B2A2-7BA01F7C383D}"/>
    <dgm:cxn modelId="{BC9709F1-E66B-4FB8-BA89-B14326BC5C58}" type="presParOf" srcId="{352A9BC9-8E9D-4190-91D0-C7BB310D0257}" destId="{08E121DE-A8E5-4299-B915-FBC5576CD12E}" srcOrd="0" destOrd="0" presId="urn:microsoft.com/office/officeart/2005/8/layout/vList2"/>
    <dgm:cxn modelId="{4A204698-29B4-46D7-B9A0-EA2834FD066F}" type="presParOf" srcId="{352A9BC9-8E9D-4190-91D0-C7BB310D0257}" destId="{A8863CFE-36DA-4B97-85A2-893C3827E649}" srcOrd="1" destOrd="0" presId="urn:microsoft.com/office/officeart/2005/8/layout/vList2"/>
    <dgm:cxn modelId="{3EA36435-1DF2-4CE2-B700-1054462C6855}" type="presParOf" srcId="{352A9BC9-8E9D-4190-91D0-C7BB310D0257}" destId="{036A7C09-590F-412D-A606-E7A1BA90B88D}" srcOrd="2" destOrd="0" presId="urn:microsoft.com/office/officeart/2005/8/layout/vList2"/>
    <dgm:cxn modelId="{E22561DC-1DAA-44F7-98F3-2C5E055089B0}" type="presParOf" srcId="{352A9BC9-8E9D-4190-91D0-C7BB310D0257}" destId="{77467A8F-2059-4881-B466-1DE100675903}" srcOrd="3" destOrd="0" presId="urn:microsoft.com/office/officeart/2005/8/layout/vList2"/>
    <dgm:cxn modelId="{3D86EFE4-0D64-47B5-8489-06928BB4E619}" type="presParOf" srcId="{352A9BC9-8E9D-4190-91D0-C7BB310D0257}" destId="{40AEEE33-4A85-4A6B-A3E3-803F0962FE06}" srcOrd="4" destOrd="0" presId="urn:microsoft.com/office/officeart/2005/8/layout/vList2"/>
    <dgm:cxn modelId="{F0A662D6-1503-41FF-9279-587A1BF962AD}" type="presParOf" srcId="{352A9BC9-8E9D-4190-91D0-C7BB310D0257}" destId="{4C60A55D-9DBF-47BA-8CD7-A01B784857A7}" srcOrd="5" destOrd="0" presId="urn:microsoft.com/office/officeart/2005/8/layout/vList2"/>
    <dgm:cxn modelId="{FC473537-1C20-48A0-85A0-48624492DF17}" type="presParOf" srcId="{352A9BC9-8E9D-4190-91D0-C7BB310D0257}" destId="{4313667C-0BC0-40E8-8F31-C0D7808AE502}" srcOrd="6" destOrd="0" presId="urn:microsoft.com/office/officeart/2005/8/layout/vList2"/>
    <dgm:cxn modelId="{602D458C-FADA-40F6-A40B-3E4E1BEEF4F6}" type="presParOf" srcId="{352A9BC9-8E9D-4190-91D0-C7BB310D0257}" destId="{9AEF4816-2F83-489B-958F-293224550D1F}" srcOrd="7" destOrd="0" presId="urn:microsoft.com/office/officeart/2005/8/layout/vList2"/>
    <dgm:cxn modelId="{4E34DE03-3733-47C6-BC3A-1DA14FDE5A16}" type="presParOf" srcId="{352A9BC9-8E9D-4190-91D0-C7BB310D0257}" destId="{A6BAE196-C9FE-4419-83D3-66D0184602B1}" srcOrd="8" destOrd="0" presId="urn:microsoft.com/office/officeart/2005/8/layout/vList2"/>
    <dgm:cxn modelId="{1FCC5824-CFAA-4C43-A765-25B659669A89}" type="presParOf" srcId="{352A9BC9-8E9D-4190-91D0-C7BB310D0257}" destId="{3A017FF4-50D4-45F0-9BFC-B9B2F3F1AF58}" srcOrd="9" destOrd="0" presId="urn:microsoft.com/office/officeart/2005/8/layout/vList2"/>
    <dgm:cxn modelId="{77CD8BDD-84C1-442C-AB63-6389582FFAAB}" type="presParOf" srcId="{352A9BC9-8E9D-4190-91D0-C7BB310D0257}" destId="{D94D7AAB-B51A-47F5-B23D-595C964F1A40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6F63CD1-98A1-4874-95CB-640F8112FA4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212ABA5-74EA-4DFD-9E58-CA948CE42196}">
      <dgm:prSet custT="1"/>
      <dgm:spPr/>
      <dgm:t>
        <a:bodyPr/>
        <a:lstStyle/>
        <a:p>
          <a:r>
            <a:rPr lang="en-US" sz="2800" b="1" i="0" baseline="0" dirty="0"/>
            <a:t>Health Inequalities</a:t>
          </a:r>
          <a:endParaRPr lang="en-US" sz="2800" dirty="0"/>
        </a:p>
      </dgm:t>
    </dgm:pt>
    <dgm:pt modelId="{66B39295-4B6C-41F5-A1AC-D681710DAA03}" type="parTrans" cxnId="{6555982C-63B5-46DE-81DD-3DE3B6F616D3}">
      <dgm:prSet/>
      <dgm:spPr/>
      <dgm:t>
        <a:bodyPr/>
        <a:lstStyle/>
        <a:p>
          <a:endParaRPr lang="en-US"/>
        </a:p>
      </dgm:t>
    </dgm:pt>
    <dgm:pt modelId="{262F8716-4A2D-40EB-B504-2EECEDB4864E}" type="sibTrans" cxnId="{6555982C-63B5-46DE-81DD-3DE3B6F616D3}">
      <dgm:prSet/>
      <dgm:spPr/>
      <dgm:t>
        <a:bodyPr/>
        <a:lstStyle/>
        <a:p>
          <a:endParaRPr lang="en-US"/>
        </a:p>
      </dgm:t>
    </dgm:pt>
    <dgm:pt modelId="{B8AED993-A663-4B21-8DAE-CF7AB4348A9C}">
      <dgm:prSet/>
      <dgm:spPr/>
      <dgm:t>
        <a:bodyPr/>
        <a:lstStyle/>
        <a:p>
          <a:r>
            <a:rPr lang="en-US" i="0" baseline="0" dirty="0"/>
            <a:t>Telehealth platforms improve access to care in underserved or rural areas, bridging geographical gaps.</a:t>
          </a:r>
          <a:endParaRPr lang="en-US" dirty="0"/>
        </a:p>
      </dgm:t>
    </dgm:pt>
    <dgm:pt modelId="{89BD3CE4-F4EB-4AB3-BAC0-DC4A39842C5D}" type="parTrans" cxnId="{5160BC52-B58D-4956-9DC3-56F6CEFEE850}">
      <dgm:prSet/>
      <dgm:spPr/>
      <dgm:t>
        <a:bodyPr/>
        <a:lstStyle/>
        <a:p>
          <a:endParaRPr lang="en-US"/>
        </a:p>
      </dgm:t>
    </dgm:pt>
    <dgm:pt modelId="{4FA9CCB1-C209-493C-AE6E-D76C33009F70}" type="sibTrans" cxnId="{5160BC52-B58D-4956-9DC3-56F6CEFEE850}">
      <dgm:prSet/>
      <dgm:spPr/>
      <dgm:t>
        <a:bodyPr/>
        <a:lstStyle/>
        <a:p>
          <a:endParaRPr lang="en-US"/>
        </a:p>
      </dgm:t>
    </dgm:pt>
    <dgm:pt modelId="{C5CE8C84-7031-4028-AB8F-A498B2242856}">
      <dgm:prSet/>
      <dgm:spPr/>
      <dgm:t>
        <a:bodyPr/>
        <a:lstStyle/>
        <a:p>
          <a:r>
            <a:rPr lang="en-US" i="0" baseline="0"/>
            <a:t>Mobile health apps provide resources and support for self-management of chronic conditions, especially for disadvantaged populations.</a:t>
          </a:r>
          <a:endParaRPr lang="en-US"/>
        </a:p>
      </dgm:t>
    </dgm:pt>
    <dgm:pt modelId="{4F7425D9-4196-422A-BE25-0AE22C79B3B0}" type="parTrans" cxnId="{00EBBF89-B212-4E6D-9554-79CA71A02BE0}">
      <dgm:prSet/>
      <dgm:spPr/>
      <dgm:t>
        <a:bodyPr/>
        <a:lstStyle/>
        <a:p>
          <a:endParaRPr lang="en-US"/>
        </a:p>
      </dgm:t>
    </dgm:pt>
    <dgm:pt modelId="{CE1D0884-A5BD-401D-B179-054795D49FD4}" type="sibTrans" cxnId="{00EBBF89-B212-4E6D-9554-79CA71A02BE0}">
      <dgm:prSet/>
      <dgm:spPr/>
      <dgm:t>
        <a:bodyPr/>
        <a:lstStyle/>
        <a:p>
          <a:endParaRPr lang="en-US"/>
        </a:p>
      </dgm:t>
    </dgm:pt>
    <dgm:pt modelId="{652779E0-7883-49F0-8488-89022AE6F47A}">
      <dgm:prSet custT="1"/>
      <dgm:spPr/>
      <dgm:t>
        <a:bodyPr/>
        <a:lstStyle/>
        <a:p>
          <a:r>
            <a:rPr lang="en-US" sz="2800" b="1" i="0" baseline="0" dirty="0"/>
            <a:t>Impact of COVID-19</a:t>
          </a:r>
          <a:endParaRPr lang="en-US" sz="2800" dirty="0"/>
        </a:p>
      </dgm:t>
    </dgm:pt>
    <dgm:pt modelId="{3C38A7C3-FDF5-477F-88B0-658B54CCEAD4}" type="parTrans" cxnId="{A4D84107-10E6-40BA-B6D3-5594FCD80564}">
      <dgm:prSet/>
      <dgm:spPr/>
      <dgm:t>
        <a:bodyPr/>
        <a:lstStyle/>
        <a:p>
          <a:endParaRPr lang="en-US"/>
        </a:p>
      </dgm:t>
    </dgm:pt>
    <dgm:pt modelId="{13DF7E85-EFE0-471C-9F15-F279BD0A1726}" type="sibTrans" cxnId="{A4D84107-10E6-40BA-B6D3-5594FCD80564}">
      <dgm:prSet/>
      <dgm:spPr/>
      <dgm:t>
        <a:bodyPr/>
        <a:lstStyle/>
        <a:p>
          <a:endParaRPr lang="en-US"/>
        </a:p>
      </dgm:t>
    </dgm:pt>
    <dgm:pt modelId="{8B7ED610-1A93-4625-BD2A-B8388B32D467}">
      <dgm:prSet/>
      <dgm:spPr/>
      <dgm:t>
        <a:bodyPr/>
        <a:lstStyle/>
        <a:p>
          <a:r>
            <a:rPr lang="en-US" i="0" baseline="0" dirty="0"/>
            <a:t>Virtual consultations and remote monitoring tools reduced the need for in-person visits, keeping both patients and healthcare providers safe.</a:t>
          </a:r>
          <a:endParaRPr lang="en-US" dirty="0"/>
        </a:p>
      </dgm:t>
    </dgm:pt>
    <dgm:pt modelId="{9146EE3B-C019-4CC4-BAB4-088D4F601084}" type="parTrans" cxnId="{5CCC3EEA-7052-4688-A61D-079B865F79E1}">
      <dgm:prSet/>
      <dgm:spPr/>
      <dgm:t>
        <a:bodyPr/>
        <a:lstStyle/>
        <a:p>
          <a:endParaRPr lang="en-US"/>
        </a:p>
      </dgm:t>
    </dgm:pt>
    <dgm:pt modelId="{E9F117DB-F3A7-4AAC-B2A2-7BA01F7C383D}" type="sibTrans" cxnId="{5CCC3EEA-7052-4688-A61D-079B865F79E1}">
      <dgm:prSet/>
      <dgm:spPr/>
      <dgm:t>
        <a:bodyPr/>
        <a:lstStyle/>
        <a:p>
          <a:endParaRPr lang="en-US"/>
        </a:p>
      </dgm:t>
    </dgm:pt>
    <dgm:pt modelId="{908C4ABD-17D1-4A9E-985C-D7BF80439A29}">
      <dgm:prSet/>
      <dgm:spPr/>
      <dgm:t>
        <a:bodyPr/>
        <a:lstStyle/>
        <a:p>
          <a:r>
            <a:rPr lang="en-US" i="0" baseline="0"/>
            <a:t>AI-driven predictive models help hospitals manage patient flows, ensuring resources are effectively allocated during peak times.</a:t>
          </a:r>
          <a:endParaRPr lang="en-US"/>
        </a:p>
      </dgm:t>
    </dgm:pt>
    <dgm:pt modelId="{200C99D2-B9A8-449F-8FD8-734E2CF7F1E8}" type="parTrans" cxnId="{150D313E-583E-4477-BFCD-DFBFC11F7ECE}">
      <dgm:prSet/>
      <dgm:spPr/>
      <dgm:t>
        <a:bodyPr/>
        <a:lstStyle/>
        <a:p>
          <a:endParaRPr lang="en-US"/>
        </a:p>
      </dgm:t>
    </dgm:pt>
    <dgm:pt modelId="{D3E084E4-51A4-4541-854E-E4D4274552C4}" type="sibTrans" cxnId="{150D313E-583E-4477-BFCD-DFBFC11F7ECE}">
      <dgm:prSet/>
      <dgm:spPr/>
      <dgm:t>
        <a:bodyPr/>
        <a:lstStyle/>
        <a:p>
          <a:endParaRPr lang="en-US"/>
        </a:p>
      </dgm:t>
    </dgm:pt>
    <dgm:pt modelId="{352A9BC9-8E9D-4190-91D0-C7BB310D0257}" type="pres">
      <dgm:prSet presAssocID="{06F63CD1-98A1-4874-95CB-640F8112FA45}" presName="linear" presStyleCnt="0">
        <dgm:presLayoutVars>
          <dgm:animLvl val="lvl"/>
          <dgm:resizeHandles val="exact"/>
        </dgm:presLayoutVars>
      </dgm:prSet>
      <dgm:spPr/>
    </dgm:pt>
    <dgm:pt modelId="{08E121DE-A8E5-4299-B915-FBC5576CD12E}" type="pres">
      <dgm:prSet presAssocID="{C212ABA5-74EA-4DFD-9E58-CA948CE42196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A8863CFE-36DA-4B97-85A2-893C3827E649}" type="pres">
      <dgm:prSet presAssocID="{262F8716-4A2D-40EB-B504-2EECEDB4864E}" presName="spacer" presStyleCnt="0"/>
      <dgm:spPr/>
    </dgm:pt>
    <dgm:pt modelId="{036A7C09-590F-412D-A606-E7A1BA90B88D}" type="pres">
      <dgm:prSet presAssocID="{B8AED993-A663-4B21-8DAE-CF7AB4348A9C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77467A8F-2059-4881-B466-1DE100675903}" type="pres">
      <dgm:prSet presAssocID="{4FA9CCB1-C209-493C-AE6E-D76C33009F70}" presName="spacer" presStyleCnt="0"/>
      <dgm:spPr/>
    </dgm:pt>
    <dgm:pt modelId="{40AEEE33-4A85-4A6B-A3E3-803F0962FE06}" type="pres">
      <dgm:prSet presAssocID="{C5CE8C84-7031-4028-AB8F-A498B2242856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4C60A55D-9DBF-47BA-8CD7-A01B784857A7}" type="pres">
      <dgm:prSet presAssocID="{CE1D0884-A5BD-401D-B179-054795D49FD4}" presName="spacer" presStyleCnt="0"/>
      <dgm:spPr/>
    </dgm:pt>
    <dgm:pt modelId="{4313667C-0BC0-40E8-8F31-C0D7808AE502}" type="pres">
      <dgm:prSet presAssocID="{652779E0-7883-49F0-8488-89022AE6F47A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9AEF4816-2F83-489B-958F-293224550D1F}" type="pres">
      <dgm:prSet presAssocID="{13DF7E85-EFE0-471C-9F15-F279BD0A1726}" presName="spacer" presStyleCnt="0"/>
      <dgm:spPr/>
    </dgm:pt>
    <dgm:pt modelId="{A6BAE196-C9FE-4419-83D3-66D0184602B1}" type="pres">
      <dgm:prSet presAssocID="{8B7ED610-1A93-4625-BD2A-B8388B32D467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A017FF4-50D4-45F0-9BFC-B9B2F3F1AF58}" type="pres">
      <dgm:prSet presAssocID="{E9F117DB-F3A7-4AAC-B2A2-7BA01F7C383D}" presName="spacer" presStyleCnt="0"/>
      <dgm:spPr/>
    </dgm:pt>
    <dgm:pt modelId="{D94D7AAB-B51A-47F5-B23D-595C964F1A40}" type="pres">
      <dgm:prSet presAssocID="{908C4ABD-17D1-4A9E-985C-D7BF80439A29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A4D84107-10E6-40BA-B6D3-5594FCD80564}" srcId="{06F63CD1-98A1-4874-95CB-640F8112FA45}" destId="{652779E0-7883-49F0-8488-89022AE6F47A}" srcOrd="3" destOrd="0" parTransId="{3C38A7C3-FDF5-477F-88B0-658B54CCEAD4}" sibTransId="{13DF7E85-EFE0-471C-9F15-F279BD0A1726}"/>
    <dgm:cxn modelId="{EAD01424-A906-4FA3-ACFE-376380B20B65}" type="presOf" srcId="{652779E0-7883-49F0-8488-89022AE6F47A}" destId="{4313667C-0BC0-40E8-8F31-C0D7808AE502}" srcOrd="0" destOrd="0" presId="urn:microsoft.com/office/officeart/2005/8/layout/vList2"/>
    <dgm:cxn modelId="{6555982C-63B5-46DE-81DD-3DE3B6F616D3}" srcId="{06F63CD1-98A1-4874-95CB-640F8112FA45}" destId="{C212ABA5-74EA-4DFD-9E58-CA948CE42196}" srcOrd="0" destOrd="0" parTransId="{66B39295-4B6C-41F5-A1AC-D681710DAA03}" sibTransId="{262F8716-4A2D-40EB-B504-2EECEDB4864E}"/>
    <dgm:cxn modelId="{150D313E-583E-4477-BFCD-DFBFC11F7ECE}" srcId="{06F63CD1-98A1-4874-95CB-640F8112FA45}" destId="{908C4ABD-17D1-4A9E-985C-D7BF80439A29}" srcOrd="5" destOrd="0" parTransId="{200C99D2-B9A8-449F-8FD8-734E2CF7F1E8}" sibTransId="{D3E084E4-51A4-4541-854E-E4D4274552C4}"/>
    <dgm:cxn modelId="{3A19FB5B-04F0-47F3-ABB2-B7A15F76B0C7}" type="presOf" srcId="{B8AED993-A663-4B21-8DAE-CF7AB4348A9C}" destId="{036A7C09-590F-412D-A606-E7A1BA90B88D}" srcOrd="0" destOrd="0" presId="urn:microsoft.com/office/officeart/2005/8/layout/vList2"/>
    <dgm:cxn modelId="{5160BC52-B58D-4956-9DC3-56F6CEFEE850}" srcId="{06F63CD1-98A1-4874-95CB-640F8112FA45}" destId="{B8AED993-A663-4B21-8DAE-CF7AB4348A9C}" srcOrd="1" destOrd="0" parTransId="{89BD3CE4-F4EB-4AB3-BAC0-DC4A39842C5D}" sibTransId="{4FA9CCB1-C209-493C-AE6E-D76C33009F70}"/>
    <dgm:cxn modelId="{3848DD54-042F-4E36-B4B5-44CCC41BEFE0}" type="presOf" srcId="{06F63CD1-98A1-4874-95CB-640F8112FA45}" destId="{352A9BC9-8E9D-4190-91D0-C7BB310D0257}" srcOrd="0" destOrd="0" presId="urn:microsoft.com/office/officeart/2005/8/layout/vList2"/>
    <dgm:cxn modelId="{DDB0B178-7F45-4DF2-93D0-0BF6AB509D94}" type="presOf" srcId="{C212ABA5-74EA-4DFD-9E58-CA948CE42196}" destId="{08E121DE-A8E5-4299-B915-FBC5576CD12E}" srcOrd="0" destOrd="0" presId="urn:microsoft.com/office/officeart/2005/8/layout/vList2"/>
    <dgm:cxn modelId="{00EBBF89-B212-4E6D-9554-79CA71A02BE0}" srcId="{06F63CD1-98A1-4874-95CB-640F8112FA45}" destId="{C5CE8C84-7031-4028-AB8F-A498B2242856}" srcOrd="2" destOrd="0" parTransId="{4F7425D9-4196-422A-BE25-0AE22C79B3B0}" sibTransId="{CE1D0884-A5BD-401D-B179-054795D49FD4}"/>
    <dgm:cxn modelId="{19681AA9-51A8-49CC-8CF8-E113DF5BF752}" type="presOf" srcId="{8B7ED610-1A93-4625-BD2A-B8388B32D467}" destId="{A6BAE196-C9FE-4419-83D3-66D0184602B1}" srcOrd="0" destOrd="0" presId="urn:microsoft.com/office/officeart/2005/8/layout/vList2"/>
    <dgm:cxn modelId="{42E7C9B5-9CDB-4BBB-A6FF-728FB7BB47D9}" type="presOf" srcId="{C5CE8C84-7031-4028-AB8F-A498B2242856}" destId="{40AEEE33-4A85-4A6B-A3E3-803F0962FE06}" srcOrd="0" destOrd="0" presId="urn:microsoft.com/office/officeart/2005/8/layout/vList2"/>
    <dgm:cxn modelId="{789AD2BE-EEBB-4844-BC45-FE311A6B04BD}" type="presOf" srcId="{908C4ABD-17D1-4A9E-985C-D7BF80439A29}" destId="{D94D7AAB-B51A-47F5-B23D-595C964F1A40}" srcOrd="0" destOrd="0" presId="urn:microsoft.com/office/officeart/2005/8/layout/vList2"/>
    <dgm:cxn modelId="{5CCC3EEA-7052-4688-A61D-079B865F79E1}" srcId="{06F63CD1-98A1-4874-95CB-640F8112FA45}" destId="{8B7ED610-1A93-4625-BD2A-B8388B32D467}" srcOrd="4" destOrd="0" parTransId="{9146EE3B-C019-4CC4-BAB4-088D4F601084}" sibTransId="{E9F117DB-F3A7-4AAC-B2A2-7BA01F7C383D}"/>
    <dgm:cxn modelId="{BC9709F1-E66B-4FB8-BA89-B14326BC5C58}" type="presParOf" srcId="{352A9BC9-8E9D-4190-91D0-C7BB310D0257}" destId="{08E121DE-A8E5-4299-B915-FBC5576CD12E}" srcOrd="0" destOrd="0" presId="urn:microsoft.com/office/officeart/2005/8/layout/vList2"/>
    <dgm:cxn modelId="{4A204698-29B4-46D7-B9A0-EA2834FD066F}" type="presParOf" srcId="{352A9BC9-8E9D-4190-91D0-C7BB310D0257}" destId="{A8863CFE-36DA-4B97-85A2-893C3827E649}" srcOrd="1" destOrd="0" presId="urn:microsoft.com/office/officeart/2005/8/layout/vList2"/>
    <dgm:cxn modelId="{3EA36435-1DF2-4CE2-B700-1054462C6855}" type="presParOf" srcId="{352A9BC9-8E9D-4190-91D0-C7BB310D0257}" destId="{036A7C09-590F-412D-A606-E7A1BA90B88D}" srcOrd="2" destOrd="0" presId="urn:microsoft.com/office/officeart/2005/8/layout/vList2"/>
    <dgm:cxn modelId="{E22561DC-1DAA-44F7-98F3-2C5E055089B0}" type="presParOf" srcId="{352A9BC9-8E9D-4190-91D0-C7BB310D0257}" destId="{77467A8F-2059-4881-B466-1DE100675903}" srcOrd="3" destOrd="0" presId="urn:microsoft.com/office/officeart/2005/8/layout/vList2"/>
    <dgm:cxn modelId="{3D86EFE4-0D64-47B5-8489-06928BB4E619}" type="presParOf" srcId="{352A9BC9-8E9D-4190-91D0-C7BB310D0257}" destId="{40AEEE33-4A85-4A6B-A3E3-803F0962FE06}" srcOrd="4" destOrd="0" presId="urn:microsoft.com/office/officeart/2005/8/layout/vList2"/>
    <dgm:cxn modelId="{F0A662D6-1503-41FF-9279-587A1BF962AD}" type="presParOf" srcId="{352A9BC9-8E9D-4190-91D0-C7BB310D0257}" destId="{4C60A55D-9DBF-47BA-8CD7-A01B784857A7}" srcOrd="5" destOrd="0" presId="urn:microsoft.com/office/officeart/2005/8/layout/vList2"/>
    <dgm:cxn modelId="{FC473537-1C20-48A0-85A0-48624492DF17}" type="presParOf" srcId="{352A9BC9-8E9D-4190-91D0-C7BB310D0257}" destId="{4313667C-0BC0-40E8-8F31-C0D7808AE502}" srcOrd="6" destOrd="0" presId="urn:microsoft.com/office/officeart/2005/8/layout/vList2"/>
    <dgm:cxn modelId="{602D458C-FADA-40F6-A40B-3E4E1BEEF4F6}" type="presParOf" srcId="{352A9BC9-8E9D-4190-91D0-C7BB310D0257}" destId="{9AEF4816-2F83-489B-958F-293224550D1F}" srcOrd="7" destOrd="0" presId="urn:microsoft.com/office/officeart/2005/8/layout/vList2"/>
    <dgm:cxn modelId="{4E34DE03-3733-47C6-BC3A-1DA14FDE5A16}" type="presParOf" srcId="{352A9BC9-8E9D-4190-91D0-C7BB310D0257}" destId="{A6BAE196-C9FE-4419-83D3-66D0184602B1}" srcOrd="8" destOrd="0" presId="urn:microsoft.com/office/officeart/2005/8/layout/vList2"/>
    <dgm:cxn modelId="{1FCC5824-CFAA-4C43-A765-25B659669A89}" type="presParOf" srcId="{352A9BC9-8E9D-4190-91D0-C7BB310D0257}" destId="{3A017FF4-50D4-45F0-9BFC-B9B2F3F1AF58}" srcOrd="9" destOrd="0" presId="urn:microsoft.com/office/officeart/2005/8/layout/vList2"/>
    <dgm:cxn modelId="{77CD8BDD-84C1-442C-AB63-6389582FFAAB}" type="presParOf" srcId="{352A9BC9-8E9D-4190-91D0-C7BB310D0257}" destId="{D94D7AAB-B51A-47F5-B23D-595C964F1A40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72D677-0294-4385-80B9-761A511F5CBF}">
      <dsp:nvSpPr>
        <dsp:cNvPr id="0" name=""/>
        <dsp:cNvSpPr/>
      </dsp:nvSpPr>
      <dsp:spPr>
        <a:xfrm>
          <a:off x="1574919" y="3022"/>
          <a:ext cx="6299677" cy="156587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231" tIns="397732" rIns="122231" bIns="3977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Identify and critically </a:t>
          </a:r>
          <a:r>
            <a:rPr lang="en-US" sz="1900" kern="1200" dirty="0" err="1"/>
            <a:t>analyse</a:t>
          </a:r>
          <a:r>
            <a:rPr lang="en-US" sz="1900" kern="1200" dirty="0"/>
            <a:t> current issues facing the health and social care sector.</a:t>
          </a:r>
        </a:p>
      </dsp:txBody>
      <dsp:txXfrm>
        <a:off x="1574919" y="3022"/>
        <a:ext cx="6299677" cy="1565875"/>
      </dsp:txXfrm>
    </dsp:sp>
    <dsp:sp modelId="{61B5B888-F752-4826-AD22-AC8F2C950AE2}">
      <dsp:nvSpPr>
        <dsp:cNvPr id="0" name=""/>
        <dsp:cNvSpPr/>
      </dsp:nvSpPr>
      <dsp:spPr>
        <a:xfrm>
          <a:off x="0" y="3022"/>
          <a:ext cx="1574919" cy="15658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339" tIns="154674" rIns="83339" bIns="154674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Identify</a:t>
          </a:r>
        </a:p>
      </dsp:txBody>
      <dsp:txXfrm>
        <a:off x="0" y="3022"/>
        <a:ext cx="1574919" cy="1565875"/>
      </dsp:txXfrm>
    </dsp:sp>
    <dsp:sp modelId="{9D853F22-CAA2-4A5F-927B-2461F993EAF9}">
      <dsp:nvSpPr>
        <dsp:cNvPr id="0" name=""/>
        <dsp:cNvSpPr/>
      </dsp:nvSpPr>
      <dsp:spPr>
        <a:xfrm>
          <a:off x="1574919" y="1662851"/>
          <a:ext cx="6299677" cy="1565875"/>
        </a:xfrm>
        <a:prstGeom prst="rect">
          <a:avLst/>
        </a:prstGeom>
        <a:solidFill>
          <a:schemeClr val="accent2">
            <a:tint val="40000"/>
            <a:alpha val="90000"/>
            <a:hueOff val="-283075"/>
            <a:satOff val="-25115"/>
            <a:lumOff val="-256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283075"/>
              <a:satOff val="-25115"/>
              <a:lumOff val="-25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231" tIns="397732" rIns="122231" bIns="3977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Understand the role of technology in addressing key challenges in health and social care.</a:t>
          </a:r>
        </a:p>
      </dsp:txBody>
      <dsp:txXfrm>
        <a:off x="1574919" y="1662851"/>
        <a:ext cx="6299677" cy="1565875"/>
      </dsp:txXfrm>
    </dsp:sp>
    <dsp:sp modelId="{02D89C77-BF50-4A14-9F4D-6CD8B64D62CC}">
      <dsp:nvSpPr>
        <dsp:cNvPr id="0" name=""/>
        <dsp:cNvSpPr/>
      </dsp:nvSpPr>
      <dsp:spPr>
        <a:xfrm>
          <a:off x="0" y="1662851"/>
          <a:ext cx="1574919" cy="1565875"/>
        </a:xfrm>
        <a:prstGeom prst="rect">
          <a:avLst/>
        </a:prstGeom>
        <a:gradFill rotWithShape="0">
          <a:gsLst>
            <a:gs pos="0">
              <a:schemeClr val="accent2">
                <a:hueOff val="-485121"/>
                <a:satOff val="-27976"/>
                <a:lumOff val="28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85121"/>
                <a:satOff val="-27976"/>
                <a:lumOff val="28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85121"/>
                <a:satOff val="-27976"/>
                <a:lumOff val="28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339" tIns="154674" rIns="83339" bIns="154674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Understand</a:t>
          </a:r>
        </a:p>
      </dsp:txBody>
      <dsp:txXfrm>
        <a:off x="0" y="1662851"/>
        <a:ext cx="1574919" cy="1565875"/>
      </dsp:txXfrm>
    </dsp:sp>
    <dsp:sp modelId="{01975896-B534-4254-9785-0831DFEF241A}">
      <dsp:nvSpPr>
        <dsp:cNvPr id="0" name=""/>
        <dsp:cNvSpPr/>
      </dsp:nvSpPr>
      <dsp:spPr>
        <a:xfrm>
          <a:off x="1574919" y="3322679"/>
          <a:ext cx="6299677" cy="1565875"/>
        </a:xfrm>
        <a:prstGeom prst="rect">
          <a:avLst/>
        </a:prstGeom>
        <a:solidFill>
          <a:schemeClr val="accent2">
            <a:tint val="40000"/>
            <a:alpha val="90000"/>
            <a:hueOff val="-566151"/>
            <a:satOff val="-50231"/>
            <a:lumOff val="-513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566151"/>
              <a:satOff val="-50231"/>
              <a:lumOff val="-51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231" tIns="397732" rIns="122231" bIns="3977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Familiarise with health and social care blogs and research to gain insight into the sector.</a:t>
          </a:r>
        </a:p>
      </dsp:txBody>
      <dsp:txXfrm>
        <a:off x="1574919" y="3322679"/>
        <a:ext cx="6299677" cy="1565875"/>
      </dsp:txXfrm>
    </dsp:sp>
    <dsp:sp modelId="{DF7682E2-7C9D-4135-AAB1-532438B0AF61}">
      <dsp:nvSpPr>
        <dsp:cNvPr id="0" name=""/>
        <dsp:cNvSpPr/>
      </dsp:nvSpPr>
      <dsp:spPr>
        <a:xfrm>
          <a:off x="0" y="3322679"/>
          <a:ext cx="1574919" cy="1565875"/>
        </a:xfrm>
        <a:prstGeom prst="rect">
          <a:avLst/>
        </a:prstGeom>
        <a:gradFill rotWithShape="0">
          <a:gsLst>
            <a:gs pos="0">
              <a:schemeClr val="accent2">
                <a:hueOff val="-970242"/>
                <a:satOff val="-55952"/>
                <a:lumOff val="57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70242"/>
                <a:satOff val="-55952"/>
                <a:lumOff val="57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70242"/>
                <a:satOff val="-55952"/>
                <a:lumOff val="57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339" tIns="154674" rIns="83339" bIns="154674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Familiarise</a:t>
          </a:r>
        </a:p>
      </dsp:txBody>
      <dsp:txXfrm>
        <a:off x="0" y="3322679"/>
        <a:ext cx="1574919" cy="1565875"/>
      </dsp:txXfrm>
    </dsp:sp>
    <dsp:sp modelId="{8CE550FB-B4D8-4DA7-84FB-32D3E5696435}">
      <dsp:nvSpPr>
        <dsp:cNvPr id="0" name=""/>
        <dsp:cNvSpPr/>
      </dsp:nvSpPr>
      <dsp:spPr>
        <a:xfrm>
          <a:off x="1574919" y="4982508"/>
          <a:ext cx="6299677" cy="1565875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231" tIns="397732" rIns="122231" bIns="3977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Write a well-structured, professional blog post on a health and social care topic. </a:t>
          </a:r>
        </a:p>
      </dsp:txBody>
      <dsp:txXfrm>
        <a:off x="1574919" y="4982508"/>
        <a:ext cx="6299677" cy="1565875"/>
      </dsp:txXfrm>
    </dsp:sp>
    <dsp:sp modelId="{0FE29B56-B08E-4120-8157-91DE94A012A6}">
      <dsp:nvSpPr>
        <dsp:cNvPr id="0" name=""/>
        <dsp:cNvSpPr/>
      </dsp:nvSpPr>
      <dsp:spPr>
        <a:xfrm>
          <a:off x="0" y="4982508"/>
          <a:ext cx="1574919" cy="1565875"/>
        </a:xfrm>
        <a:prstGeom prst="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339" tIns="154674" rIns="83339" bIns="154674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Write</a:t>
          </a:r>
        </a:p>
      </dsp:txBody>
      <dsp:txXfrm>
        <a:off x="0" y="4982508"/>
        <a:ext cx="1574919" cy="15658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15495A-43DD-4DE6-8991-C21A22714524}">
      <dsp:nvSpPr>
        <dsp:cNvPr id="0" name=""/>
        <dsp:cNvSpPr/>
      </dsp:nvSpPr>
      <dsp:spPr>
        <a:xfrm>
          <a:off x="0" y="614"/>
          <a:ext cx="11715078" cy="143701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C7E662-0914-44FE-BF25-6A6354FD76E2}">
      <dsp:nvSpPr>
        <dsp:cNvPr id="0" name=""/>
        <dsp:cNvSpPr/>
      </dsp:nvSpPr>
      <dsp:spPr>
        <a:xfrm>
          <a:off x="434697" y="323942"/>
          <a:ext cx="790359" cy="79035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E70174-CC97-4DAE-B2CB-8FEE1420E0F2}">
      <dsp:nvSpPr>
        <dsp:cNvPr id="0" name=""/>
        <dsp:cNvSpPr/>
      </dsp:nvSpPr>
      <dsp:spPr>
        <a:xfrm>
          <a:off x="1659754" y="614"/>
          <a:ext cx="10055323" cy="14370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084" tIns="152084" rIns="152084" bIns="152084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0" kern="1200" baseline="0" dirty="0"/>
            <a:t>Increase Funding for Health and Social Care: Allocate more resources to the sector, ensuring adequate funding for both NHS services and social care to reduce waiting times and improve service delivery.</a:t>
          </a:r>
          <a:endParaRPr lang="en-US" sz="2400" b="1" kern="1200" dirty="0"/>
        </a:p>
      </dsp:txBody>
      <dsp:txXfrm>
        <a:off x="1659754" y="614"/>
        <a:ext cx="10055323" cy="1437016"/>
      </dsp:txXfrm>
    </dsp:sp>
    <dsp:sp modelId="{95E5B275-AB10-401F-A6EC-51B4D2F163B3}">
      <dsp:nvSpPr>
        <dsp:cNvPr id="0" name=""/>
        <dsp:cNvSpPr/>
      </dsp:nvSpPr>
      <dsp:spPr>
        <a:xfrm>
          <a:off x="0" y="1796885"/>
          <a:ext cx="11715078" cy="143701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DC8AE8-0F68-4121-A6FA-5B47720B253F}">
      <dsp:nvSpPr>
        <dsp:cNvPr id="0" name=""/>
        <dsp:cNvSpPr/>
      </dsp:nvSpPr>
      <dsp:spPr>
        <a:xfrm>
          <a:off x="434697" y="2120213"/>
          <a:ext cx="790359" cy="79035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6BAC00-C774-4EC2-8400-7484988E9D91}">
      <dsp:nvSpPr>
        <dsp:cNvPr id="0" name=""/>
        <dsp:cNvSpPr/>
      </dsp:nvSpPr>
      <dsp:spPr>
        <a:xfrm>
          <a:off x="1659754" y="1796885"/>
          <a:ext cx="10055323" cy="14370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084" tIns="152084" rIns="152084" bIns="152084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0" kern="1200" baseline="0" dirty="0"/>
            <a:t>Promote Integration of Health and Social Care</a:t>
          </a:r>
          <a:r>
            <a:rPr lang="en-US" sz="2400" b="0" i="0" kern="1200" baseline="0" dirty="0"/>
            <a:t>: Develop more seamless systems that connect health and social care services, improving communication, collaboration, and patient care continuity.</a:t>
          </a:r>
          <a:endParaRPr lang="en-US" sz="2400" kern="1200" dirty="0"/>
        </a:p>
      </dsp:txBody>
      <dsp:txXfrm>
        <a:off x="1659754" y="1796885"/>
        <a:ext cx="10055323" cy="1437016"/>
      </dsp:txXfrm>
    </dsp:sp>
    <dsp:sp modelId="{DCFD9F52-D913-456B-B6F8-54139E49C832}">
      <dsp:nvSpPr>
        <dsp:cNvPr id="0" name=""/>
        <dsp:cNvSpPr/>
      </dsp:nvSpPr>
      <dsp:spPr>
        <a:xfrm>
          <a:off x="0" y="3593156"/>
          <a:ext cx="11715078" cy="143701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904209-5A60-4C7A-B087-24F09509FAD7}">
      <dsp:nvSpPr>
        <dsp:cNvPr id="0" name=""/>
        <dsp:cNvSpPr/>
      </dsp:nvSpPr>
      <dsp:spPr>
        <a:xfrm>
          <a:off x="434697" y="3916484"/>
          <a:ext cx="790359" cy="79035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2356CD-D8D0-48F0-A506-D5E0CD9E8101}">
      <dsp:nvSpPr>
        <dsp:cNvPr id="0" name=""/>
        <dsp:cNvSpPr/>
      </dsp:nvSpPr>
      <dsp:spPr>
        <a:xfrm>
          <a:off x="1659754" y="3593156"/>
          <a:ext cx="10055323" cy="14370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084" tIns="152084" rIns="152084" bIns="152084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Encourage Technology Adoption and Innovation</a:t>
          </a:r>
          <a:r>
            <a:rPr lang="en-GB" sz="2400" kern="1200" dirty="0"/>
            <a:t>: Support digital health tools and technologies, improve digital literacy among staff, and ensure data security to enhance patient care and reduce operational inefficiencies.</a:t>
          </a:r>
          <a:endParaRPr lang="en-US" sz="2400" kern="1200" dirty="0"/>
        </a:p>
      </dsp:txBody>
      <dsp:txXfrm>
        <a:off x="1659754" y="3593156"/>
        <a:ext cx="10055323" cy="14370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DE6354-3D47-4D57-BEFD-FAF0D99A77F6}">
      <dsp:nvSpPr>
        <dsp:cNvPr id="0" name=""/>
        <dsp:cNvSpPr/>
      </dsp:nvSpPr>
      <dsp:spPr>
        <a:xfrm>
          <a:off x="0" y="531"/>
          <a:ext cx="10515600" cy="12447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C854EC-53C5-4451-982B-7D0460D36C9D}">
      <dsp:nvSpPr>
        <dsp:cNvPr id="0" name=""/>
        <dsp:cNvSpPr/>
      </dsp:nvSpPr>
      <dsp:spPr>
        <a:xfrm>
          <a:off x="376522" y="280590"/>
          <a:ext cx="684586" cy="6845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48BB72-7F37-4C8F-9319-A785CA1FD10A}">
      <dsp:nvSpPr>
        <dsp:cNvPr id="0" name=""/>
        <dsp:cNvSpPr/>
      </dsp:nvSpPr>
      <dsp:spPr>
        <a:xfrm>
          <a:off x="1437631" y="531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The COVID-19 pandemic accelerated NHS digital transformation. NHS App usage rose by 80% between 2020 and 2024.</a:t>
          </a:r>
          <a:endParaRPr lang="en-US" sz="2500" kern="1200" dirty="0"/>
        </a:p>
      </dsp:txBody>
      <dsp:txXfrm>
        <a:off x="1437631" y="531"/>
        <a:ext cx="9077968" cy="1244702"/>
      </dsp:txXfrm>
    </dsp:sp>
    <dsp:sp modelId="{5F336021-5229-46A5-80DA-A5F5FA131837}">
      <dsp:nvSpPr>
        <dsp:cNvPr id="0" name=""/>
        <dsp:cNvSpPr/>
      </dsp:nvSpPr>
      <dsp:spPr>
        <a:xfrm>
          <a:off x="0" y="1556410"/>
          <a:ext cx="10515600" cy="12447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2C7849-E5FE-412D-A38D-E772A7EE93CD}">
      <dsp:nvSpPr>
        <dsp:cNvPr id="0" name=""/>
        <dsp:cNvSpPr/>
      </dsp:nvSpPr>
      <dsp:spPr>
        <a:xfrm>
          <a:off x="376522" y="1836468"/>
          <a:ext cx="684586" cy="6845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13EE75-FA9B-4C2A-BA74-34C9670F8948}">
      <dsp:nvSpPr>
        <dsp:cNvPr id="0" name=""/>
        <dsp:cNvSpPr/>
      </dsp:nvSpPr>
      <dsp:spPr>
        <a:xfrm>
          <a:off x="1437631" y="1556410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Over 33 million users are now registered for the NHS App, accessing services like digital prescriptions and records.</a:t>
          </a:r>
          <a:endParaRPr lang="en-US" sz="2500" kern="1200" dirty="0"/>
        </a:p>
      </dsp:txBody>
      <dsp:txXfrm>
        <a:off x="1437631" y="1556410"/>
        <a:ext cx="9077968" cy="1244702"/>
      </dsp:txXfrm>
    </dsp:sp>
    <dsp:sp modelId="{B6455232-B7F0-4567-BEFD-825A2D235116}">
      <dsp:nvSpPr>
        <dsp:cNvPr id="0" name=""/>
        <dsp:cNvSpPr/>
      </dsp:nvSpPr>
      <dsp:spPr>
        <a:xfrm>
          <a:off x="0" y="3112289"/>
          <a:ext cx="10515600" cy="12447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B003FE-2A0D-4567-BB82-7242682E4F08}">
      <dsp:nvSpPr>
        <dsp:cNvPr id="0" name=""/>
        <dsp:cNvSpPr/>
      </dsp:nvSpPr>
      <dsp:spPr>
        <a:xfrm>
          <a:off x="376522" y="3392347"/>
          <a:ext cx="684586" cy="6845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3397FB-D9A7-4AA6-BC39-66C07AE87A96}">
      <dsp:nvSpPr>
        <dsp:cNvPr id="0" name=""/>
        <dsp:cNvSpPr/>
      </dsp:nvSpPr>
      <dsp:spPr>
        <a:xfrm>
          <a:off x="1437631" y="3112289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The NHS Long Term Workforce Plan (2023) emphasises digital tools to address staffing pressures and enhance patient access.</a:t>
          </a:r>
          <a:endParaRPr lang="en-US" sz="2500" kern="1200" dirty="0"/>
        </a:p>
      </dsp:txBody>
      <dsp:txXfrm>
        <a:off x="1437631" y="3112289"/>
        <a:ext cx="9077968" cy="12447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E121DE-A8E5-4299-B915-FBC5576CD12E}">
      <dsp:nvSpPr>
        <dsp:cNvPr id="0" name=""/>
        <dsp:cNvSpPr/>
      </dsp:nvSpPr>
      <dsp:spPr>
        <a:xfrm>
          <a:off x="0" y="14998"/>
          <a:ext cx="11887199" cy="86749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GB" sz="2800" b="1" i="0" kern="1200" baseline="0" dirty="0"/>
          </a:br>
          <a:r>
            <a:rPr lang="en-GB" sz="2800" b="1" i="0" kern="1200" baseline="0" dirty="0"/>
            <a:t>Workforce Shortages</a:t>
          </a:r>
        </a:p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 dirty="0"/>
        </a:p>
      </dsp:txBody>
      <dsp:txXfrm>
        <a:off x="42347" y="57345"/>
        <a:ext cx="11802505" cy="782797"/>
      </dsp:txXfrm>
    </dsp:sp>
    <dsp:sp modelId="{036A7C09-590F-412D-A606-E7A1BA90B88D}">
      <dsp:nvSpPr>
        <dsp:cNvPr id="0" name=""/>
        <dsp:cNvSpPr/>
      </dsp:nvSpPr>
      <dsp:spPr>
        <a:xfrm>
          <a:off x="0" y="879062"/>
          <a:ext cx="11887199" cy="86749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i="0" kern="1200" baseline="0" dirty="0"/>
            <a:t>Telehealth platforms improve access to care in underserved or rural areas, bridging geographical gaps.</a:t>
          </a:r>
          <a:endParaRPr lang="en-US" sz="2000" kern="1200" dirty="0"/>
        </a:p>
      </dsp:txBody>
      <dsp:txXfrm>
        <a:off x="42347" y="921409"/>
        <a:ext cx="11802505" cy="782797"/>
      </dsp:txXfrm>
    </dsp:sp>
    <dsp:sp modelId="{40AEEE33-4A85-4A6B-A3E3-803F0962FE06}">
      <dsp:nvSpPr>
        <dsp:cNvPr id="0" name=""/>
        <dsp:cNvSpPr/>
      </dsp:nvSpPr>
      <dsp:spPr>
        <a:xfrm>
          <a:off x="0" y="1753767"/>
          <a:ext cx="11887199" cy="86749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i="0" kern="1200" baseline="0" dirty="0"/>
            <a:t>Mobile health apps provide resources and support for self-management of chronic conditions, especially for disadvantaged populations.</a:t>
          </a:r>
          <a:endParaRPr lang="en-US" sz="2000" kern="1200" dirty="0"/>
        </a:p>
      </dsp:txBody>
      <dsp:txXfrm>
        <a:off x="42347" y="1796114"/>
        <a:ext cx="11802505" cy="782797"/>
      </dsp:txXfrm>
    </dsp:sp>
    <dsp:sp modelId="{4313667C-0BC0-40E8-8F31-C0D7808AE502}">
      <dsp:nvSpPr>
        <dsp:cNvPr id="0" name=""/>
        <dsp:cNvSpPr/>
      </dsp:nvSpPr>
      <dsp:spPr>
        <a:xfrm>
          <a:off x="0" y="2628473"/>
          <a:ext cx="11887199" cy="86749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i="0" kern="1200" baseline="0" dirty="0"/>
            <a:t>Impact of COVID-19</a:t>
          </a:r>
          <a:endParaRPr lang="en-US" sz="2800" kern="1200" dirty="0"/>
        </a:p>
      </dsp:txBody>
      <dsp:txXfrm>
        <a:off x="42347" y="2670820"/>
        <a:ext cx="11802505" cy="782797"/>
      </dsp:txXfrm>
    </dsp:sp>
    <dsp:sp modelId="{A6BAE196-C9FE-4419-83D3-66D0184602B1}">
      <dsp:nvSpPr>
        <dsp:cNvPr id="0" name=""/>
        <dsp:cNvSpPr/>
      </dsp:nvSpPr>
      <dsp:spPr>
        <a:xfrm>
          <a:off x="0" y="3503178"/>
          <a:ext cx="11887199" cy="86749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i="0" kern="1200" baseline="0" dirty="0"/>
            <a:t>Virtual consultations and remote monitoring tools reduced the need for in-person visits, keeping both patients and healthcare providers safe.</a:t>
          </a:r>
          <a:endParaRPr lang="en-US" sz="2000" kern="1200" dirty="0"/>
        </a:p>
      </dsp:txBody>
      <dsp:txXfrm>
        <a:off x="42347" y="3545525"/>
        <a:ext cx="11802505" cy="782797"/>
      </dsp:txXfrm>
    </dsp:sp>
    <dsp:sp modelId="{D94D7AAB-B51A-47F5-B23D-595C964F1A40}">
      <dsp:nvSpPr>
        <dsp:cNvPr id="0" name=""/>
        <dsp:cNvSpPr/>
      </dsp:nvSpPr>
      <dsp:spPr>
        <a:xfrm>
          <a:off x="0" y="4377883"/>
          <a:ext cx="11887199" cy="86749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i="0" kern="1200" baseline="0" dirty="0"/>
            <a:t>AI-driven predictive models help hospitals manage patient flows, ensuring resources are effectively allocated during peak times.</a:t>
          </a:r>
          <a:endParaRPr lang="en-US" sz="2000" kern="1200" dirty="0"/>
        </a:p>
      </dsp:txBody>
      <dsp:txXfrm>
        <a:off x="42347" y="4420230"/>
        <a:ext cx="11802505" cy="78279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E121DE-A8E5-4299-B915-FBC5576CD12E}">
      <dsp:nvSpPr>
        <dsp:cNvPr id="0" name=""/>
        <dsp:cNvSpPr/>
      </dsp:nvSpPr>
      <dsp:spPr>
        <a:xfrm>
          <a:off x="0" y="63353"/>
          <a:ext cx="11887199" cy="8058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i="0" kern="1200" baseline="0" dirty="0"/>
            <a:t>Health Inequalities</a:t>
          </a:r>
          <a:endParaRPr lang="en-US" sz="2800" kern="1200" dirty="0"/>
        </a:p>
      </dsp:txBody>
      <dsp:txXfrm>
        <a:off x="39338" y="102691"/>
        <a:ext cx="11808523" cy="727161"/>
      </dsp:txXfrm>
    </dsp:sp>
    <dsp:sp modelId="{036A7C09-590F-412D-A606-E7A1BA90B88D}">
      <dsp:nvSpPr>
        <dsp:cNvPr id="0" name=""/>
        <dsp:cNvSpPr/>
      </dsp:nvSpPr>
      <dsp:spPr>
        <a:xfrm>
          <a:off x="0" y="926790"/>
          <a:ext cx="11887199" cy="8058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i="0" kern="1200" baseline="0" dirty="0"/>
            <a:t>Telehealth platforms improve access to care in underserved or rural areas, bridging geographical gaps.</a:t>
          </a:r>
          <a:endParaRPr lang="en-US" sz="2000" kern="1200" dirty="0"/>
        </a:p>
      </dsp:txBody>
      <dsp:txXfrm>
        <a:off x="39338" y="966128"/>
        <a:ext cx="11808523" cy="727161"/>
      </dsp:txXfrm>
    </dsp:sp>
    <dsp:sp modelId="{40AEEE33-4A85-4A6B-A3E3-803F0962FE06}">
      <dsp:nvSpPr>
        <dsp:cNvPr id="0" name=""/>
        <dsp:cNvSpPr/>
      </dsp:nvSpPr>
      <dsp:spPr>
        <a:xfrm>
          <a:off x="0" y="1790228"/>
          <a:ext cx="11887199" cy="8058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i="0" kern="1200" baseline="0"/>
            <a:t>Mobile health apps provide resources and support for self-management of chronic conditions, especially for disadvantaged populations.</a:t>
          </a:r>
          <a:endParaRPr lang="en-US" sz="2000" kern="1200"/>
        </a:p>
      </dsp:txBody>
      <dsp:txXfrm>
        <a:off x="39338" y="1829566"/>
        <a:ext cx="11808523" cy="727161"/>
      </dsp:txXfrm>
    </dsp:sp>
    <dsp:sp modelId="{4313667C-0BC0-40E8-8F31-C0D7808AE502}">
      <dsp:nvSpPr>
        <dsp:cNvPr id="0" name=""/>
        <dsp:cNvSpPr/>
      </dsp:nvSpPr>
      <dsp:spPr>
        <a:xfrm>
          <a:off x="0" y="2653666"/>
          <a:ext cx="11887199" cy="8058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i="0" kern="1200" baseline="0" dirty="0"/>
            <a:t>Impact of COVID-19</a:t>
          </a:r>
          <a:endParaRPr lang="en-US" sz="2800" kern="1200" dirty="0"/>
        </a:p>
      </dsp:txBody>
      <dsp:txXfrm>
        <a:off x="39338" y="2693004"/>
        <a:ext cx="11808523" cy="727161"/>
      </dsp:txXfrm>
    </dsp:sp>
    <dsp:sp modelId="{A6BAE196-C9FE-4419-83D3-66D0184602B1}">
      <dsp:nvSpPr>
        <dsp:cNvPr id="0" name=""/>
        <dsp:cNvSpPr/>
      </dsp:nvSpPr>
      <dsp:spPr>
        <a:xfrm>
          <a:off x="0" y="3517103"/>
          <a:ext cx="11887199" cy="8058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i="0" kern="1200" baseline="0" dirty="0"/>
            <a:t>Virtual consultations and remote monitoring tools reduced the need for in-person visits, keeping both patients and healthcare providers safe.</a:t>
          </a:r>
          <a:endParaRPr lang="en-US" sz="2000" kern="1200" dirty="0"/>
        </a:p>
      </dsp:txBody>
      <dsp:txXfrm>
        <a:off x="39338" y="3556441"/>
        <a:ext cx="11808523" cy="727161"/>
      </dsp:txXfrm>
    </dsp:sp>
    <dsp:sp modelId="{D94D7AAB-B51A-47F5-B23D-595C964F1A40}">
      <dsp:nvSpPr>
        <dsp:cNvPr id="0" name=""/>
        <dsp:cNvSpPr/>
      </dsp:nvSpPr>
      <dsp:spPr>
        <a:xfrm>
          <a:off x="0" y="4380541"/>
          <a:ext cx="11887199" cy="8058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i="0" kern="1200" baseline="0"/>
            <a:t>AI-driven predictive models help hospitals manage patient flows, ensuring resources are effectively allocated during peak times.</a:t>
          </a:r>
          <a:endParaRPr lang="en-US" sz="2000" kern="1200"/>
        </a:p>
      </dsp:txBody>
      <dsp:txXfrm>
        <a:off x="39338" y="4419879"/>
        <a:ext cx="11808523" cy="7271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55EF4D-ACD1-CA43-9523-27371F709834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BF2B76-23E5-B841-810E-612E7EE20E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31433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55532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A93A63-AF1B-A9F9-E3E2-3A437070E0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09363ED-D0D1-0BF9-47AE-7BA8431CDB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E3424D-3FC9-6149-B5F0-C42B0B63DC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82A28D-F9E9-870F-A357-8E71355620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0379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DA406B-9A85-6DE1-1DE4-64A2B6FE98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E0BBFDB-0E6E-63DE-C0BD-9462DC5A8C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2455F46-60CE-FABA-A055-D737683A3A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B62F09-D198-1C7D-1886-2A49598D99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70309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FC56FD-8F6F-8861-DAA7-4F39D29979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E795C51-8192-A58D-25CF-8CA5CB89739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7968867-3940-E6BB-7455-A084F7DE13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DF9F7A-B25F-F29B-5752-727338C033C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78900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FD7C49-6EF3-86C1-77DF-766E881D71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8FCA5D-1355-AB8D-0FBD-D05151CFAFF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ACF9597-52FA-EF7D-60E6-6613C48703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20EFE7-F8F4-F9BF-8C77-7C39A60134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7261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029803-5CF8-9187-BFD8-51CCFA4D9B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15E828B-EB55-DCBA-1C28-61436C67D4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CFBFBC6-CDA6-5BFB-17D6-ACD5F408D89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4C5C1D-AC63-DD0C-D4B8-FFDC8878BC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82997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ACD547-64CD-2799-D8EB-A3D7AFCEF5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F1F14BB-1B64-E004-D7C9-3A2CB0C657E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8C0984-C93E-9B39-9331-5808606AB8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20BC1E-7C41-8C8B-F9BF-78D86026C4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71039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18684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6293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7492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46499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457587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14220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80456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696681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995641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660172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431922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07466B-626D-16B9-A0DA-6D631C2376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C69A9D2-4ABD-BB9A-2037-0AA5654033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CE8377-4DF4-3833-34A5-63A0A3037C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D5E6EF-A8DC-E37C-A35D-0D0796DB62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526912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55881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6553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E1655F-76AA-47BE-F328-0D24A47F99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5BBDCE-03A4-7F0A-AA99-D247C4D414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49569B-8AF7-5E3D-50A4-2AFCCCB134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A1C5EF-B921-2A6B-BB79-EC2F7A5C5D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976699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603327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94398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83992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08805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260484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55397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E3392D-04AE-4724-ACA7-D236A6838440}" type="slidenum">
              <a:rPr lang="en-US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872132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A90B7E-68C0-35A6-DF9F-B2F025B840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590D231-72BA-3C40-D679-3E139DCE545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BB198F-0A3E-2580-016C-C290D0F66B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AFE2E7-0E23-4CB0-BC91-35C7E27173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E3392D-04AE-4724-ACA7-D236A6838440}" type="slidenum">
              <a:rPr lang="en-US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02549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4683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52132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7979FC-C62D-ACAC-AD6E-841A62874E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9C4D37-3763-F865-52E9-63875BA6535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EA82D7-6F08-EA2C-09C5-94EF1B98BF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FECAAA-BC6A-DFD6-42FC-D83585B974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97851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01B24C-CE69-85D0-4ADE-AF934FB771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931F49-EF29-B505-203B-E0EEC105D37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1C8642-A311-B743-04A4-719B2081E3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A0545C-25E6-6920-69F9-EF2F841373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432754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C6C2DA-9275-A9F5-C673-2E53408FF1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C8275A-F11B-7DBA-CAF2-9EACF69669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B298C20-80AA-EE46-62E9-D51AE09D36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650746-2EC0-E97F-0479-999FA386CF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954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92E2F9-416F-16CF-1370-73CDD43B60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54386C-F1C4-637E-952A-F055B8DB0C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C67BCD2-1A69-41CB-8457-7824229278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650AC2-CDBE-54B3-0C1D-7D4204FD6B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067349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218840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1421782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4254726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148652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789024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5593731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1F105D-A1D5-7BEF-D621-82D6FF0894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7A636E-751F-DACB-189A-798FF402C4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B9667C8-4329-3712-4160-FCB4CE9D5C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66E9D0-61CA-FEAC-BF98-E97BF99101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F2B76-23E5-B841-810E-612E7EE20EBB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9946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6F5C0-B87E-2EF1-1D57-4C4CBA8659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F7DBAE-63C5-4857-F979-641E81B38F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3470C6-4B2A-4B3B-C43B-1FE9A7D893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2918F-56BE-5246-9ECC-6F0433790F0F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CE36F4-43DD-DC16-AB4A-1F8079610A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D5D28E-28EF-C4DC-B134-1084ACC588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CA601-69E3-334C-A5D4-28D4EA89B1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48076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B529A-B180-4482-A258-9F930F72CC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42BBA-53BC-EB1B-530D-9D0DB4787C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849220-A7ED-DF09-0FEF-339E627CD6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2918F-56BE-5246-9ECC-6F0433790F0F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8C59FF-7CE3-EE70-E58F-8D075DECDB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649AEB-0549-6FB7-B494-49CD0D756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CA601-69E3-334C-A5D4-28D4EA89B1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0394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A992F-2E6D-F67F-124B-E4E0D592FC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6F037-3462-3F06-4C1F-DAF8A4B781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6F3032-1978-7237-0846-C65C43940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2918F-56BE-5246-9ECC-6F0433790F0F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2C7AF4-59B8-8180-C43B-4059B75433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7F4299-C6F6-B0FB-2BC2-BF3D6158D9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CA601-69E3-334C-A5D4-28D4EA89B1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5889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29B23-1D3E-90C7-8F3C-AE517B6E6F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AFAC43-904D-D485-F697-BE3E93FF33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7FED41-86B5-D0D7-5B0D-4FF700EDB4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435D3F-A06D-022F-7315-75CC1002E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2918F-56BE-5246-9ECC-6F0433790F0F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33D2CB-B29A-4C02-AD02-38EA696964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451556-E8B7-F61F-D01F-FAF9B3BFA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CA601-69E3-334C-A5D4-28D4EA89B1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5237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DEC89-2DCB-EBB0-87C3-11BF48603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208979-D974-F9A1-DDD2-9CE0AB510E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211922-3E7E-90F0-8CE8-778F7DF3F7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DBE056-116A-7F10-8B98-30FB985395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490CA4-9F26-280C-B983-FD90E7D9D3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2ABD79-33BA-E645-C990-C762FAE0DC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2918F-56BE-5246-9ECC-6F0433790F0F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904180-971B-9E79-6607-3C92EB9289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F59250-6DB3-D969-D412-8A3D27E245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CA601-69E3-334C-A5D4-28D4EA89B1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8726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91E050-04CF-4136-EE14-63C8C9E4D4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FB93C-A6B6-54C8-A158-0F684CAED6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2918F-56BE-5246-9ECC-6F0433790F0F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911236F-4E46-D787-22EC-8A67FFDEF4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AA2EBB-50B3-B378-41D6-871118BC08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CA601-69E3-334C-A5D4-28D4EA89B1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587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5220F84-2EB0-1BEF-0AE1-DA1CA084A1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2918F-56BE-5246-9ECC-6F0433790F0F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B7642B8-F2D4-5BE8-8694-6F1CADD73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B4419C-B202-047F-7231-97BAC1EFF0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CA601-69E3-334C-A5D4-28D4EA89B1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5329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D12B1B-139D-CB7E-BCA9-371404A6B3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A02DD5-7509-1F12-8D55-452C3F46B9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1F1493-1DFA-319A-B2A8-5857B7F2E3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F5C564-B43B-94A5-C3D3-E5F8783FB7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2918F-56BE-5246-9ECC-6F0433790F0F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817464-3CC6-9599-3159-31224AE25C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38F79A-F718-CAE5-CFDD-8C16D0877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CA601-69E3-334C-A5D4-28D4EA89B1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049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6C800-B581-BC45-D5E6-BE4A1BCED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AD73D8D-BBA8-139A-E8DF-614DD59C82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18E67E-D9CD-324E-D1C1-926DB7DD32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8AC5A9-300D-28C4-5756-8704B6D357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2918F-56BE-5246-9ECC-6F0433790F0F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DA84E8-56D8-D815-2799-62A5B6588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D282CB-D3DC-ECBA-BEED-EF7321AAB3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CA601-69E3-334C-A5D4-28D4EA89B1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5809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77C4C-CC83-5F5E-76F0-7B1E567BD8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BABA37-8CEE-28DE-930F-3AFDAED048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89B2A-9125-2AF3-B65A-ECAD06682B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2918F-56BE-5246-9ECC-6F0433790F0F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4335C-94D3-E3E8-DC6D-11208D8BEB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FDA4F9-F732-7028-1A35-A1EBDDB009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CA601-69E3-334C-A5D4-28D4EA89B1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72312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DDCDBAF-A2A9-53F2-E97B-FBC15E83BD8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5C226B-823A-5998-E38E-72D171693E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B3A3A0-3363-A113-B907-8E0C82DA9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2918F-56BE-5246-9ECC-6F0433790F0F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A7E4F-5179-A16F-24F7-A720D91531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8141AB-6DBE-416C-8C62-2AD6BD5FB2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CA601-69E3-334C-A5D4-28D4EA89B1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4548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694C21-5C0E-6150-D086-279545188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F1A98F-B210-44A4-548F-83C3E8191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0B1F91-68AC-3050-3516-FE1BCCDA6F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12918F-56BE-5246-9ECC-6F0433790F0F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5B8931-1F98-7FBC-F2BB-2CDD3B494F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B9A810-E7A0-2B9F-4CF9-8185AEC5AD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1CA601-69E3-334C-A5D4-28D4EA89B1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369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lapgFKXv0I?feature=oembed" TargetMode="Externa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igital.nhs.uk/about-nhs-digital/corporate-information-and-documents/digital-inclusion/digital-inclusion-in-health-and-social-care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Q1Kyv4j0to?feature=oembed" TargetMode="External"/><Relationship Id="rId4" Type="http://schemas.openxmlformats.org/officeDocument/2006/relationships/image" Target="../media/image13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RVd30lUeAw?feature=oembed" TargetMode="External"/><Relationship Id="rId4" Type="http://schemas.openxmlformats.org/officeDocument/2006/relationships/image" Target="../media/image14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84RsDtPRrjk?feature=oembed" TargetMode="External"/><Relationship Id="rId4" Type="http://schemas.openxmlformats.org/officeDocument/2006/relationships/image" Target="../media/image23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6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f1u_zoVgKQ?feature=oembed" TargetMode="External"/><Relationship Id="rId4" Type="http://schemas.openxmlformats.org/officeDocument/2006/relationships/image" Target="../media/image24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virtual-wards/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virtual-wards/" TargetMode="Externa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hyperlink" Target="https://www.birminghamsolihullics.org.uk/our-initiatives/virtual-wards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statistics/statistical-work-areas/virtual-ward/" TargetMode="Externa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logtyrant.com/blog-post-style/" TargetMode="External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.png"/><Relationship Id="rId4" Type="http://schemas.openxmlformats.org/officeDocument/2006/relationships/hyperlink" Target="https://www.championingsocialcare.org.uk/blog/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5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jpeg"/><Relationship Id="rId4" Type="http://schemas.openxmlformats.org/officeDocument/2006/relationships/image" Target="../media/image47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news/major-nhs-app-expansion-cuts-waiting-times" TargetMode="External"/><Relationship Id="rId7" Type="http://schemas.openxmlformats.org/officeDocument/2006/relationships/hyperlink" Target="https://www.england.nhs.uk/long-read/nhs-long-term-workforce-plan/" TargetMode="External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igital.nhs.uk/data-and-information/publications/statistical/nhs-vacancies-survey" TargetMode="External"/><Relationship Id="rId5" Type="http://schemas.openxmlformats.org/officeDocument/2006/relationships/hyperlink" Target="https://digital.nhs.uk/about-nhs-digital/corporate-information-and-documents/digital-inclusion/digital-inclusion-in-health-and-social-care" TargetMode="External"/><Relationship Id="rId4" Type="http://schemas.openxmlformats.org/officeDocument/2006/relationships/hyperlink" Target="https://www.goodthingsfoundation.org/policy-and-research/research-and-evidence/research-2024/digital-inclusion-datasets#statistics" TargetMode="External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hyperlink" Target="https://press.un.org/en/2023/gaef3587.doc.htm" TargetMode="External"/><Relationship Id="rId3" Type="http://schemas.openxmlformats.org/officeDocument/2006/relationships/hyperlink" Target="https://www.ofcom.org.uk/research-and-data/media-literacy-research/adults/adults-media-use-and-attitudes" TargetMode="External"/><Relationship Id="rId7" Type="http://schemas.openxmlformats.org/officeDocument/2006/relationships/hyperlink" Target="https://cms.trussell.org.uk/sites/default/files/wp-assets/2023-The-Trussell-Trust-Hunger-in-the-UK-report-web-updated-10Aug23.pdf" TargetMode="External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ealth.org.uk/publications/long-reads/which-technologies-offer-the-biggest-opportunities-to-save-time-in-the-nhs" TargetMode="External"/><Relationship Id="rId5" Type="http://schemas.openxmlformats.org/officeDocument/2006/relationships/hyperlink" Target="https://www.statista.com/statistics/1362981/share-of-internet-users-worldwide-by-gender/" TargetMode="External"/><Relationship Id="rId4" Type="http://schemas.openxmlformats.org/officeDocument/2006/relationships/hyperlink" Target="http://www.nuffieldtrust.org.uk/news-item/how-has-lockdown-affectedgeneral-practice-and-where-do-we-go-from-here" TargetMode="External"/><Relationship Id="rId9" Type="http://schemas.openxmlformats.org/officeDocument/2006/relationships/hyperlink" Target="https://gov.wales/sites/default/files/publications/2019-06/digital-2030-a-strategic-framework-for-post-16-digital-learning-in-wales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2" descr="MarketReach explains how mail can get the best from digital - Edit">
            <a:extLst>
              <a:ext uri="{FF2B5EF4-FFF2-40B4-BE49-F238E27FC236}">
                <a16:creationId xmlns:a16="http://schemas.microsoft.com/office/drawing/2014/main" id="{C357DC51-EE32-E11C-0905-65EC3E9269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/>
        </p:blipFill>
        <p:spPr bwMode="auto">
          <a:xfrm>
            <a:off x="-3047" y="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03ACD4-F7FC-BE5D-D935-1BD344CC10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24071" y="3531033"/>
            <a:ext cx="4839628" cy="1603065"/>
          </a:xfrm>
          <a:noFill/>
        </p:spPr>
        <p:txBody>
          <a:bodyPr>
            <a:noAutofit/>
          </a:bodyPr>
          <a:lstStyle/>
          <a:p>
            <a:pPr algn="l"/>
            <a:r>
              <a:rPr lang="en-GB" b="1" dirty="0">
                <a:latin typeface="+mn-lt"/>
                <a:ea typeface="Times New Roman" panose="02020603050405020304" pitchFamily="18" charset="0"/>
              </a:rPr>
              <a:t>T</a:t>
            </a:r>
            <a:r>
              <a:rPr lang="en-GB" b="1" dirty="0">
                <a:effectLst/>
                <a:latin typeface="+mn-lt"/>
                <a:ea typeface="Times New Roman" panose="02020603050405020304" pitchFamily="18" charset="0"/>
              </a:rPr>
              <a:t>he use of Contemporary Technologies</a:t>
            </a:r>
            <a:r>
              <a:rPr lang="en-GB" b="1" dirty="0">
                <a:effectLst/>
                <a:latin typeface="+mn-lt"/>
              </a:rPr>
              <a:t> in </a:t>
            </a:r>
            <a:r>
              <a:rPr lang="en-GB" b="1" dirty="0">
                <a:effectLst/>
                <a:latin typeface="+mn-lt"/>
                <a:ea typeface="Times New Roman" panose="02020603050405020304" pitchFamily="18" charset="0"/>
              </a:rPr>
              <a:t>Health and Social Care </a:t>
            </a:r>
            <a:endParaRPr lang="en-US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246708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5E750BA-AE89-C946-AFBB-371D57D877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E34263-F81E-4DA6-D46F-7373FE96A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1132854"/>
            <a:ext cx="3119718" cy="2738260"/>
          </a:xfrm>
        </p:spPr>
        <p:txBody>
          <a:bodyPr anchor="b">
            <a:normAutofit/>
          </a:bodyPr>
          <a:lstStyle/>
          <a:p>
            <a:pPr algn="r"/>
            <a:r>
              <a:rPr lang="en-US" sz="5400" b="1" dirty="0">
                <a:solidFill>
                  <a:srgbClr val="FFFFFF"/>
                </a:solidFill>
                <a:latin typeface="+mn-lt"/>
              </a:rPr>
              <a:t>Learning Outcomes</a:t>
            </a:r>
          </a:p>
        </p:txBody>
      </p:sp>
      <p:graphicFrame>
        <p:nvGraphicFramePr>
          <p:cNvPr id="13" name="Rectangle 1">
            <a:extLst>
              <a:ext uri="{FF2B5EF4-FFF2-40B4-BE49-F238E27FC236}">
                <a16:creationId xmlns:a16="http://schemas.microsoft.com/office/drawing/2014/main" id="{802A9036-CB6A-0414-A70D-2F9DA574CD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6924622"/>
              </p:ext>
            </p:extLst>
          </p:nvPr>
        </p:nvGraphicFramePr>
        <p:xfrm>
          <a:off x="4152452" y="172121"/>
          <a:ext cx="7874597" cy="65514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195226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B9B2655-DB04-DABE-1D2E-A88C5087D0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3E5BD9-CC49-E975-B589-09F4B9168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E27FF3-0C74-C3F9-CC11-FF2B3DA47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US" sz="5400" b="1" dirty="0">
                <a:latin typeface="+mn-lt"/>
                <a:ea typeface="Calibri"/>
                <a:cs typeface="Calibri"/>
              </a:rPr>
              <a:t>Recap on Health and Social Care in the UK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6E586FAC-ED5C-73C3-10AD-CF13D1E36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Online Media 2" title="How does the NHS in England work and how is it changing?">
            <a:hlinkClick r:id="" action="ppaction://media"/>
            <a:extLst>
              <a:ext uri="{FF2B5EF4-FFF2-40B4-BE49-F238E27FC236}">
                <a16:creationId xmlns:a16="http://schemas.microsoft.com/office/drawing/2014/main" id="{3EED2540-3162-3CFF-2E3E-53734CCD99B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 bwMode="auto">
          <a:xfrm>
            <a:off x="5126038" y="1509713"/>
            <a:ext cx="6224587" cy="35163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31999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0AB6004-FE88-1EC2-5D25-3B8285921D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2C8072-C9AB-2AFB-0362-FA879BF33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US" sz="5400" b="1">
                <a:latin typeface="+mn-lt"/>
              </a:rPr>
              <a:t>Key issues facing UK H&amp;SC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87CAE437-4BA5-1D91-0926-0B28A878DE2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985766" y="228600"/>
            <a:ext cx="7111022" cy="601218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 fontScale="92500" lnSpcReduction="2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</a:rPr>
              <a:t>Workforce shortages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: Impact on care delivery and patient outcomes. (NHS England report a 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</a:rPr>
              <a:t>vacancy rate of </a:t>
            </a:r>
            <a:r>
              <a:rPr kumimoji="0" lang="en-GB" altLang="en-US" b="1" i="0" u="none" strike="noStrike" cap="none" normalizeH="0" baseline="0" dirty="0">
                <a:ln>
                  <a:noFill/>
                </a:ln>
                <a:effectLst/>
              </a:rPr>
              <a:t>6.0% 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</a:rPr>
              <a:t>(25,632 vacancies) as of 31 March 2025)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</a:rPr>
              <a:t>Funding challenges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: How budget cuts affect services.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</a:rPr>
              <a:t>Health inequalities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: Disparities in healthcare access and outcomes.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</a:rPr>
              <a:t> The Marmot Review 10 Years On highlights widening health inequalities post-COVID-19 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</a:rPr>
              <a:t>Impact of COVID-19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: The long-term effects on services and delivery.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Can you think of any other issues?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What do you think is the most pressing issue in health and social care today?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0824DA-59A1-082D-A62D-259747B3422F}"/>
              </a:ext>
            </a:extLst>
          </p:cNvPr>
          <p:cNvSpPr txBox="1"/>
          <p:nvPr/>
        </p:nvSpPr>
        <p:spPr>
          <a:xfrm>
            <a:off x="8611603" y="6469380"/>
            <a:ext cx="33375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(NHS England, 2025a; NHS England, 2025b)</a:t>
            </a:r>
          </a:p>
        </p:txBody>
      </p:sp>
    </p:spTree>
    <p:extLst>
      <p:ext uri="{BB962C8B-B14F-4D97-AF65-F5344CB8AC3E}">
        <p14:creationId xmlns:p14="http://schemas.microsoft.com/office/powerpoint/2010/main" val="6094004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9428860-4046-E036-9527-20A5221053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1EB93C5-E6B8-CF16-16EB-9CBA658B2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741F14-D29A-7F71-2FBF-85E57DFDE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7" y="335989"/>
            <a:ext cx="3600860" cy="5431536"/>
          </a:xfrm>
        </p:spPr>
        <p:txBody>
          <a:bodyPr>
            <a:normAutofit/>
          </a:bodyPr>
          <a:lstStyle/>
          <a:p>
            <a:r>
              <a:rPr lang="en-US" sz="5400" b="1" dirty="0">
                <a:latin typeface="+mn-lt"/>
              </a:rPr>
              <a:t>Issues facing UK H&amp;SC </a:t>
            </a:r>
            <a:r>
              <a:rPr lang="en-US" sz="5400" b="1" dirty="0" err="1">
                <a:latin typeface="+mn-lt"/>
              </a:rPr>
              <a:t>cont</a:t>
            </a:r>
            <a:r>
              <a:rPr lang="en-US" sz="5400" b="1" dirty="0">
                <a:latin typeface="+mn-lt"/>
              </a:rPr>
              <a:t>…</a:t>
            </a:r>
            <a:br>
              <a:rPr lang="en-US" sz="5400" b="1" dirty="0">
                <a:latin typeface="+mn-lt"/>
              </a:rPr>
            </a:br>
            <a:r>
              <a:rPr lang="en-US" sz="2400" b="1" dirty="0">
                <a:latin typeface="+mn-lt"/>
                <a:ea typeface="Calibri"/>
                <a:cs typeface="Calibri"/>
              </a:rPr>
              <a:t>Choose one to look into – what are the reasons? What are the sources?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637F3DD4-2825-C6A1-971A-5616C391C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B20FD03-78E3-2929-EAD2-D4C5F4BDF62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26418" y="335989"/>
            <a:ext cx="6224335" cy="564763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Delayed Discharges </a:t>
            </a:r>
            <a:r>
              <a:rPr kumimoji="0" lang="en-US" alt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(Bed Blocking)- In 2024, </a:t>
            </a:r>
            <a:r>
              <a:rPr lang="en-GB" altLang="en-US" sz="2500" dirty="0">
                <a:solidFill>
                  <a:prstClr val="black"/>
                </a:solidFill>
                <a:latin typeface="Calibri" panose="020F0502020204030204"/>
              </a:rPr>
              <a:t>o</a:t>
            </a:r>
            <a:r>
              <a:rPr kumimoji="0" lang="en-GB" altLang="en-US" sz="25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ver</a:t>
            </a:r>
            <a:r>
              <a:rPr kumimoji="0" lang="en-GB" alt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13,000 patients per day faced delays in hospital discharge.</a:t>
            </a: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Bureaucratic Barriers </a:t>
            </a:r>
            <a:r>
              <a:rPr kumimoji="0" lang="en-GB" alt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(obstacles in the system e.g. complex administrative processes, rules, or regulations)</a:t>
            </a: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NHS performance pressures: </a:t>
            </a:r>
            <a:r>
              <a:rPr kumimoji="0" lang="en-GB" altLang="en-US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Emergency departments are seeing record attendances, exceeding 2.2 million per month </a:t>
            </a:r>
            <a:endParaRPr kumimoji="0" lang="en-US" altLang="en-US" sz="2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2900" b="0" i="0" u="none" strike="noStrike" cap="none" normalizeH="0" baseline="0" dirty="0">
              <a:ln>
                <a:noFill/>
              </a:ln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6077379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FF0A992-143A-5A7B-276E-F07D57698E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A6E00C-916C-0BE6-9FB3-D83F77EB7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7" y="335989"/>
            <a:ext cx="3600860" cy="5431536"/>
          </a:xfrm>
        </p:spPr>
        <p:txBody>
          <a:bodyPr>
            <a:normAutofit/>
          </a:bodyPr>
          <a:lstStyle/>
          <a:p>
            <a:r>
              <a:rPr lang="en-US" sz="5400" b="1" dirty="0">
                <a:latin typeface="+mn-lt"/>
              </a:rPr>
              <a:t>Issues facing UK H&amp;SC </a:t>
            </a:r>
            <a:r>
              <a:rPr lang="en-US" sz="5400" b="1" dirty="0" err="1">
                <a:latin typeface="+mn-lt"/>
              </a:rPr>
              <a:t>cont</a:t>
            </a:r>
            <a:r>
              <a:rPr lang="en-US" sz="5400" b="1" dirty="0">
                <a:latin typeface="+mn-lt"/>
              </a:rPr>
              <a:t>…</a:t>
            </a:r>
            <a:br>
              <a:rPr lang="en-US" sz="5400" b="1" dirty="0">
                <a:latin typeface="+mn-lt"/>
              </a:rPr>
            </a:br>
            <a:r>
              <a:rPr lang="en-US" sz="2400" b="1" dirty="0">
                <a:latin typeface="+mn-lt"/>
                <a:ea typeface="Calibri"/>
                <a:cs typeface="Calibri"/>
              </a:rPr>
              <a:t>Choose one to look into – what are the reasons? What are the sources?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F25B174-735C-D8F6-7F8C-1462C95DDD4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702054" y="135836"/>
            <a:ext cx="5120975" cy="564763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 fontScale="92500" lnSpcReduction="2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3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</a:rPr>
              <a:t>Ageing Population</a:t>
            </a:r>
            <a:b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</a:rPr>
            </a:br>
            <a:endParaRPr kumimoji="0" lang="en-US" altLang="en-US" sz="26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</a:rPr>
              <a:t>Mental Health Services Strain</a:t>
            </a:r>
            <a:b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</a:rPr>
            </a:br>
            <a:endParaRPr kumimoji="0" lang="en-US" altLang="en-US" sz="26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</a:rPr>
              <a:t>Social Care Funding Gap</a:t>
            </a:r>
            <a:b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</a:rPr>
            </a:br>
            <a:endParaRPr kumimoji="0" lang="en-US" altLang="en-US" sz="26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</a:rPr>
              <a:t>Integration of Health and Social Care</a:t>
            </a:r>
            <a:b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</a:rPr>
            </a:br>
            <a:endParaRPr kumimoji="0" lang="en-US" altLang="en-US" sz="26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</a:rPr>
              <a:t>Rise in Chronic Conditions</a:t>
            </a:r>
            <a:b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</a:rPr>
            </a:br>
            <a:endParaRPr kumimoji="0" lang="en-US" altLang="en-US" sz="26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</a:rPr>
              <a:t>Technological Barriers</a:t>
            </a:r>
            <a:b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</a:rPr>
            </a:br>
            <a:endParaRPr kumimoji="0" lang="en-US" altLang="en-US" sz="26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</a:rPr>
              <a:t>Care Home Sector Crisis</a:t>
            </a:r>
            <a:b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</a:rPr>
            </a:br>
            <a:endParaRPr kumimoji="0" lang="en-US" altLang="en-US" sz="26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</a:rPr>
              <a:t>Lack of Support for Family Carers</a:t>
            </a:r>
          </a:p>
        </p:txBody>
      </p:sp>
    </p:spTree>
    <p:extLst>
      <p:ext uri="{BB962C8B-B14F-4D97-AF65-F5344CB8AC3E}">
        <p14:creationId xmlns:p14="http://schemas.microsoft.com/office/powerpoint/2010/main" val="8368698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5784591-6865-A4AE-0B50-83C2B8C73D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DA1F35B-C8F7-4A5A-9339-7DA4D785B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B2D4AD41-40DA-4A81-92F5-B6E3BA1ED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8175088" y="45795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D513CE-EFB8-4C75-C894-C7AA31F9BD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4800" b="1">
                <a:latin typeface="+mn-lt"/>
              </a:rPr>
              <a:t>How can we Address these Issues?</a:t>
            </a:r>
            <a:endParaRPr lang="en-US" sz="4800" b="1" dirty="0">
              <a:latin typeface="+mn-lt"/>
            </a:endParaRPr>
          </a:p>
        </p:txBody>
      </p:sp>
      <p:graphicFrame>
        <p:nvGraphicFramePr>
          <p:cNvPr id="5" name="Rectangle 1">
            <a:extLst>
              <a:ext uri="{FF2B5EF4-FFF2-40B4-BE49-F238E27FC236}">
                <a16:creationId xmlns:a16="http://schemas.microsoft.com/office/drawing/2014/main" id="{45876FAA-541D-2EBE-81B4-0794973BA2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2914720"/>
              </p:ext>
            </p:extLst>
          </p:nvPr>
        </p:nvGraphicFramePr>
        <p:xfrm>
          <a:off x="301214" y="1690688"/>
          <a:ext cx="11715078" cy="50307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894309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F34816-675C-E4E0-5366-0899E2FA1A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b="1" dirty="0">
                <a:latin typeface="+mn-lt"/>
              </a:rPr>
              <a:t>How Can We Address These Issues?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282371-BA30-2CD5-B4FC-2C5FECD759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8772667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EFEEE06-70F1-F285-C61A-0B12F5AE2EB1}"/>
              </a:ext>
            </a:extLst>
          </p:cNvPr>
          <p:cNvSpPr txBox="1"/>
          <p:nvPr/>
        </p:nvSpPr>
        <p:spPr>
          <a:xfrm>
            <a:off x="7109460" y="6485745"/>
            <a:ext cx="384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(Gov.UK, 2025; NHS England, 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05426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922" y="453981"/>
            <a:ext cx="6675120" cy="1877811"/>
          </a:xfrm>
          <a:prstGeom prst="rect">
            <a:avLst/>
          </a:prstGeom>
          <a:solidFill>
            <a:srgbClr val="5B80AB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3190C8-7C45-0A41-BCA2-C179CA5D09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6089904" cy="1426464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>
                <a:solidFill>
                  <a:srgbClr val="FFFFFF"/>
                </a:solidFill>
                <a:latin typeface="+mn-lt"/>
              </a:rPr>
              <a:t>Digital Age</a:t>
            </a:r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7100" y="461737"/>
            <a:ext cx="2149361" cy="1870055"/>
          </a:xfrm>
          <a:prstGeom prst="rect">
            <a:avLst/>
          </a:prstGeom>
          <a:solidFill>
            <a:schemeClr val="accent5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E186B68C-84BC-4A6E-99D1-EE87483C1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73768" y="453155"/>
            <a:ext cx="2149358" cy="1878638"/>
          </a:xfrm>
          <a:prstGeom prst="rect">
            <a:avLst/>
          </a:prstGeom>
          <a:solidFill>
            <a:srgbClr val="FACC8B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920" y="2480956"/>
            <a:ext cx="6675121" cy="3918122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ADE3B-92C7-D80E-F734-6C41D4E492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921" y="2480955"/>
            <a:ext cx="6675120" cy="3918122"/>
          </a:xfrm>
        </p:spPr>
        <p:txBody>
          <a:bodyPr anchor="ctr">
            <a:normAutofit/>
          </a:bodyPr>
          <a:lstStyle/>
          <a:p>
            <a:r>
              <a:rPr lang="en-GB" sz="2400" dirty="0">
                <a:ea typeface="Times New Roman" panose="02020603050405020304" pitchFamily="18" charset="0"/>
              </a:rPr>
              <a:t>C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ommonly referred to as the ‘digital era or age’ people are immersed within a vast array of digital technologies. </a:t>
            </a:r>
          </a:p>
          <a:p>
            <a:endParaRPr lang="en-GB" sz="2400" dirty="0">
              <a:effectLst/>
              <a:ea typeface="Times New Roman" panose="02020603050405020304" pitchFamily="18" charset="0"/>
            </a:endParaRPr>
          </a:p>
          <a:p>
            <a:r>
              <a:rPr lang="en-GB" sz="2400" dirty="0"/>
              <a:t>The Covid 19 Pandemic accelerated digitalisation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. </a:t>
            </a:r>
            <a:r>
              <a:rPr lang="en-GB" sz="2400" b="1" dirty="0">
                <a:solidFill>
                  <a:srgbClr val="0070C0"/>
                </a:solidFill>
                <a:effectLst/>
                <a:ea typeface="Times New Roman" panose="02020603050405020304" pitchFamily="18" charset="0"/>
              </a:rPr>
              <a:t>How?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Society has become increasingly dependent on digital technology.</a:t>
            </a:r>
            <a:endParaRPr lang="en-US" sz="2400" dirty="0"/>
          </a:p>
        </p:txBody>
      </p:sp>
      <p:pic>
        <p:nvPicPr>
          <p:cNvPr id="1026" name="Picture 2" descr="Healthcare in the Digital Age: Supporting innovation after COVID-19 | The  OECD Forum Network">
            <a:extLst>
              <a:ext uri="{FF2B5EF4-FFF2-40B4-BE49-F238E27FC236}">
                <a16:creationId xmlns:a16="http://schemas.microsoft.com/office/drawing/2014/main" id="{A2B5D800-D874-402D-F75A-6A41A286DEE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05" r="36204" b="2"/>
          <a:stretch/>
        </p:blipFill>
        <p:spPr bwMode="auto">
          <a:xfrm>
            <a:off x="7277100" y="2480954"/>
            <a:ext cx="4455979" cy="3918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830A6C7-C72A-2234-69F1-ECB479AB9920}"/>
              </a:ext>
            </a:extLst>
          </p:cNvPr>
          <p:cNvSpPr txBox="1"/>
          <p:nvPr/>
        </p:nvSpPr>
        <p:spPr>
          <a:xfrm>
            <a:off x="3448669" y="6404019"/>
            <a:ext cx="67455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(José et al., 2021; Selwyn and Facer, 2014; Redshaw, 2019) </a:t>
            </a:r>
          </a:p>
        </p:txBody>
      </p:sp>
    </p:spTree>
    <p:extLst>
      <p:ext uri="{BB962C8B-B14F-4D97-AF65-F5344CB8AC3E}">
        <p14:creationId xmlns:p14="http://schemas.microsoft.com/office/powerpoint/2010/main" val="23612966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B2AA888-ADB5-9E8A-323F-F9CA2CE5FE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19"/>
          <a:stretch/>
        </p:blipFill>
        <p:spPr>
          <a:xfrm>
            <a:off x="-1504" y="-97180"/>
            <a:ext cx="12191980" cy="6856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DAA0263-4002-08CF-3195-CD82C2BF3296}"/>
              </a:ext>
            </a:extLst>
          </p:cNvPr>
          <p:cNvSpPr txBox="1"/>
          <p:nvPr/>
        </p:nvSpPr>
        <p:spPr>
          <a:xfrm>
            <a:off x="10928347" y="6390206"/>
            <a:ext cx="1262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(GTF, 2024)</a:t>
            </a:r>
          </a:p>
        </p:txBody>
      </p:sp>
    </p:spTree>
    <p:extLst>
      <p:ext uri="{BB962C8B-B14F-4D97-AF65-F5344CB8AC3E}">
        <p14:creationId xmlns:p14="http://schemas.microsoft.com/office/powerpoint/2010/main" val="15937162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EE1493-25A1-CD0B-B912-57DA42EE94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2825" y="257933"/>
            <a:ext cx="5323715" cy="659090"/>
          </a:xfrm>
        </p:spPr>
        <p:txBody>
          <a:bodyPr anchor="b">
            <a:noAutofit/>
          </a:bodyPr>
          <a:lstStyle/>
          <a:p>
            <a:r>
              <a:rPr lang="en-GB" sz="4800" b="1" dirty="0">
                <a:latin typeface="+mn-lt"/>
              </a:rPr>
              <a:t>Digital Exclusion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752504-FCCA-9C7F-33FF-CCC3242EBF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679" y="1319828"/>
            <a:ext cx="7396584" cy="4766021"/>
          </a:xfrm>
        </p:spPr>
        <p:txBody>
          <a:bodyPr anchor="t">
            <a:normAutofit lnSpcReduction="10000"/>
          </a:bodyPr>
          <a:lstStyle/>
          <a:p>
            <a:r>
              <a:rPr lang="en-GB" sz="2000" dirty="0"/>
              <a:t>7% of UK adults are digitally excluded, lacking internet access or digital skills </a:t>
            </a:r>
          </a:p>
          <a:p>
            <a:r>
              <a:rPr lang="en-GB" sz="2000" dirty="0"/>
              <a:t>Age and socioeconomic status continue to influence digital exclusion, with 21% of those over 65 having no internet access at home</a:t>
            </a:r>
          </a:p>
          <a:p>
            <a:r>
              <a:rPr lang="en-GB" sz="2000" dirty="0"/>
              <a:t>23% of young people in receipt of free school meals lack home broadband</a:t>
            </a:r>
          </a:p>
          <a:p>
            <a:r>
              <a:rPr lang="en-GB" sz="2000" dirty="0"/>
              <a:t>No access at all to the internet was more prevalent amongst food bank users, at 16%, than the general population.</a:t>
            </a:r>
          </a:p>
          <a:p>
            <a:r>
              <a:rPr lang="en-GB" sz="2000" dirty="0"/>
              <a:t>Strong links were found between poverty risk factors and families living below a publicly-defined household benchmark – the Minimum Digital Living Standard. </a:t>
            </a:r>
          </a:p>
          <a:p>
            <a:pPr marL="0" indent="0">
              <a:buNone/>
            </a:pPr>
            <a:r>
              <a:rPr lang="en-GB" sz="2000" b="1" dirty="0"/>
              <a:t>And the impacts go beyond income:</a:t>
            </a:r>
          </a:p>
          <a:p>
            <a:r>
              <a:rPr lang="en-GB" sz="2000" dirty="0"/>
              <a:t>44% of people without any internet access, and referred to food banks, reported being severely socially isolated </a:t>
            </a:r>
          </a:p>
          <a:p>
            <a:endParaRPr lang="en-GB" sz="1300" dirty="0"/>
          </a:p>
          <a:p>
            <a:pPr marL="0" indent="0">
              <a:buNone/>
            </a:pPr>
            <a:endParaRPr lang="en-GB" sz="13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F2677D-5E59-5D62-9E6B-1C0B33A82C5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6000" r="57389" b="18666"/>
          <a:stretch/>
        </p:blipFill>
        <p:spPr>
          <a:xfrm>
            <a:off x="8819615" y="1281544"/>
            <a:ext cx="2801134" cy="429488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819DE88-E15D-DB16-81CA-26ADDC4FD459}"/>
              </a:ext>
            </a:extLst>
          </p:cNvPr>
          <p:cNvSpPr txBox="1"/>
          <p:nvPr/>
        </p:nvSpPr>
        <p:spPr>
          <a:xfrm>
            <a:off x="809309" y="6488655"/>
            <a:ext cx="59778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(Good Things Foundation, 2024; Ofcom, 2025; Trussell 2023 )  </a:t>
            </a:r>
          </a:p>
        </p:txBody>
      </p:sp>
    </p:spTree>
    <p:extLst>
      <p:ext uri="{BB962C8B-B14F-4D97-AF65-F5344CB8AC3E}">
        <p14:creationId xmlns:p14="http://schemas.microsoft.com/office/powerpoint/2010/main" val="38126906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People holding hands">
            <a:extLst>
              <a:ext uri="{FF2B5EF4-FFF2-40B4-BE49-F238E27FC236}">
                <a16:creationId xmlns:a16="http://schemas.microsoft.com/office/drawing/2014/main" id="{BEB27926-939A-F608-F1FE-26F29E8A5E4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448" r="14286" b="-1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5AEBE5-E0F1-02B5-863C-378B037937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875" y="265814"/>
            <a:ext cx="5089830" cy="1875800"/>
          </a:xfrm>
        </p:spPr>
        <p:txBody>
          <a:bodyPr anchor="ctr">
            <a:normAutofit/>
          </a:bodyPr>
          <a:lstStyle/>
          <a:p>
            <a:r>
              <a:rPr lang="en-US" sz="4000" b="1" dirty="0">
                <a:latin typeface="+mn-lt"/>
              </a:rPr>
              <a:t>Digital Inclusion within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DA342-FF20-B746-6240-F009DFA5B4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325" y="2124907"/>
            <a:ext cx="5808372" cy="457200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dirty="0"/>
              <a:t>According to the NHS, the incorporation of digitalisation can be crucial to achieving: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</a:rPr>
              <a:t>physical and mental wellbeing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</a:rPr>
              <a:t>prevention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</a:rPr>
              <a:t>self-care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</a:rPr>
              <a:t>shared care and shared decision making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</a:rPr>
              <a:t>long term condition management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0" i="0" u="none" strike="noStrike" dirty="0">
                <a:effectLst/>
              </a:rPr>
              <a:t>appropriate use of urgent and emergency care</a:t>
            </a:r>
          </a:p>
          <a:p>
            <a:pPr marL="0" indent="0">
              <a:buNone/>
            </a:pPr>
            <a:endParaRPr lang="en-GB" sz="1600" b="0" i="0" u="none" strike="noStrike" dirty="0">
              <a:effectLst/>
            </a:endParaRPr>
          </a:p>
          <a:p>
            <a:pPr marL="0" indent="0">
              <a:buNone/>
            </a:pPr>
            <a:r>
              <a:rPr lang="en-US" sz="1600" dirty="0">
                <a:hlinkClick r:id="rId4"/>
              </a:rPr>
              <a:t>https://digital.nhs.uk/about-nhs-digital/corporate-information-and-documents/digital-inclusion/digital-inclusion-in-health-and-social-care</a:t>
            </a:r>
            <a:r>
              <a:rPr lang="en-US" sz="1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98958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A88081-62F6-B674-991A-2B0A88802C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CD16E-4971-1221-8185-D742515D21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827" y="190372"/>
            <a:ext cx="10271846" cy="1628970"/>
          </a:xfrm>
        </p:spPr>
        <p:txBody>
          <a:bodyPr anchor="ctr">
            <a:normAutofit/>
          </a:bodyPr>
          <a:lstStyle/>
          <a:p>
            <a:r>
              <a:rPr lang="en-US" sz="4000" b="1" dirty="0">
                <a:latin typeface="+mn-lt"/>
              </a:rPr>
              <a:t>Challenges of Digital Inclusion within H&amp;SC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43C1AE66-27D6-18DB-1271-2449F0947F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4673797"/>
              </p:ext>
            </p:extLst>
          </p:nvPr>
        </p:nvGraphicFramePr>
        <p:xfrm>
          <a:off x="152400" y="1495690"/>
          <a:ext cx="11887199" cy="5249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864228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5F4151-565B-5C06-4A23-C4783E0E38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26EAF-1989-C08A-4E52-6914DD985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827" y="190372"/>
            <a:ext cx="10271846" cy="1628970"/>
          </a:xfrm>
        </p:spPr>
        <p:txBody>
          <a:bodyPr anchor="ctr">
            <a:normAutofit/>
          </a:bodyPr>
          <a:lstStyle/>
          <a:p>
            <a:r>
              <a:rPr lang="en-US" sz="4000" b="1" dirty="0">
                <a:latin typeface="+mn-lt"/>
              </a:rPr>
              <a:t>Challenges of Digital Inclusion within H&amp;SC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79769D6E-7ACD-ADA4-00B1-E1468187C6F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0" y="1527587"/>
          <a:ext cx="11887199" cy="5249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744176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37" name="Rectangle 9236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718276" y="729523"/>
            <a:ext cx="6858000" cy="5398953"/>
          </a:xfrm>
          <a:prstGeom prst="rect">
            <a:avLst/>
          </a:prstGeom>
          <a:ln>
            <a:noFill/>
          </a:ln>
          <a:effectLst>
            <a:outerShdw blurRad="419100" dist="152400" sx="94000" sy="94000" algn="l" rotWithShape="0">
              <a:prstClr val="black">
                <a:alpha val="3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4C075C-3AD3-1F24-05A4-BE6D54B949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85366"/>
            <a:ext cx="4069055" cy="2072853"/>
          </a:xfrm>
        </p:spPr>
        <p:txBody>
          <a:bodyPr anchor="t">
            <a:normAutofit/>
          </a:bodyPr>
          <a:lstStyle/>
          <a:p>
            <a:r>
              <a:rPr lang="en-US" sz="4000" b="1" dirty="0">
                <a:latin typeface="+mn-lt"/>
              </a:rPr>
              <a:t>Electronic Health Records</a:t>
            </a:r>
          </a:p>
        </p:txBody>
      </p:sp>
      <p:pic>
        <p:nvPicPr>
          <p:cNvPr id="9218" name="Picture 2" descr="Electronic systems sale decline">
            <a:extLst>
              <a:ext uri="{FF2B5EF4-FFF2-40B4-BE49-F238E27FC236}">
                <a16:creationId xmlns:a16="http://schemas.microsoft.com/office/drawing/2014/main" id="{5EC8757C-C3CF-7CAE-C61D-0C50650AE37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856" r="33484"/>
          <a:stretch/>
        </p:blipFill>
        <p:spPr bwMode="auto">
          <a:xfrm>
            <a:off x="820030" y="2704563"/>
            <a:ext cx="3760467" cy="3391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6F1C19-1893-CFAC-7AB1-1CBB14BCD1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5712" y="1559859"/>
            <a:ext cx="6388761" cy="5495737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buNone/>
            </a:pPr>
            <a:r>
              <a:rPr lang="en-GB" b="0" i="0" dirty="0">
                <a:effectLst/>
              </a:rPr>
              <a:t>Personal health records (PHR’s) were traditionally paper based: </a:t>
            </a:r>
          </a:p>
          <a:p>
            <a:pPr marL="0" indent="0">
              <a:buNone/>
            </a:pPr>
            <a:endParaRPr lang="en-GB" sz="2000" b="0" i="0" dirty="0">
              <a:effectLst/>
            </a:endParaRPr>
          </a:p>
          <a:p>
            <a:pPr marL="0" indent="0">
              <a:buNone/>
            </a:pPr>
            <a:r>
              <a:rPr lang="en-GB" dirty="0"/>
              <a:t>Electronic Health Records: (HER’s) or Electronic Personal Health Records: (EPHR,s): </a:t>
            </a:r>
          </a:p>
          <a:p>
            <a:pPr marL="0" indent="0">
              <a:buNone/>
            </a:pPr>
            <a:r>
              <a:rPr lang="en-GB" dirty="0"/>
              <a:t>offer the opportunity for……</a:t>
            </a:r>
          </a:p>
          <a:p>
            <a:r>
              <a:rPr lang="en-GB" b="0" i="0" dirty="0">
                <a:effectLst/>
              </a:rPr>
              <a:t>Empowerment </a:t>
            </a:r>
          </a:p>
          <a:p>
            <a:r>
              <a:rPr lang="en-GB" dirty="0"/>
              <a:t>Increased accessibility </a:t>
            </a:r>
          </a:p>
          <a:p>
            <a:r>
              <a:rPr lang="en-GB" b="0" i="0" dirty="0">
                <a:effectLst/>
              </a:rPr>
              <a:t>Promote digital literacy</a:t>
            </a:r>
          </a:p>
          <a:p>
            <a:r>
              <a:rPr lang="en-GB" dirty="0"/>
              <a:t>Assist H+SC professionals to work collaboratively</a:t>
            </a:r>
          </a:p>
          <a:p>
            <a:r>
              <a:rPr lang="en-GB" b="0" i="0" dirty="0">
                <a:effectLst/>
              </a:rPr>
              <a:t>Increase productivity in </a:t>
            </a:r>
            <a:r>
              <a:rPr lang="en-GB" dirty="0"/>
              <a:t>both NHS and SC sector.</a:t>
            </a:r>
          </a:p>
          <a:p>
            <a:endParaRPr lang="en-GB" b="0" i="0" dirty="0">
              <a:effectLst/>
            </a:endParaRPr>
          </a:p>
          <a:p>
            <a:endParaRPr lang="en-GB" b="0" i="0" dirty="0">
              <a:effectLst/>
            </a:endParaRPr>
          </a:p>
          <a:p>
            <a:pPr marL="0" indent="0">
              <a:buNone/>
            </a:pPr>
            <a:r>
              <a:rPr lang="en-GB" sz="2100" dirty="0"/>
              <a:t>(The Health Foundation, 2024; Nuffield Trust, 2007)</a:t>
            </a:r>
            <a:endParaRPr lang="en-GB" sz="2100" b="0" i="0" dirty="0">
              <a:effectLst/>
            </a:endParaRPr>
          </a:p>
          <a:p>
            <a:endParaRPr lang="en-GB" sz="2000" b="0" i="0" dirty="0">
              <a:effectLst/>
              <a:latin typeface="Söhne"/>
            </a:endParaRPr>
          </a:p>
          <a:p>
            <a:endParaRPr lang="en-GB" sz="2000" b="0" i="0" dirty="0">
              <a:effectLst/>
              <a:latin typeface="Söhne"/>
            </a:endParaRPr>
          </a:p>
          <a:p>
            <a:pPr marL="0" indent="0">
              <a:buNone/>
            </a:pPr>
            <a:endParaRPr lang="en-GB" sz="2000" dirty="0">
              <a:latin typeface="Söhne"/>
            </a:endParaRPr>
          </a:p>
          <a:p>
            <a:pPr marL="0" indent="0">
              <a:buNone/>
            </a:pPr>
            <a:endParaRPr lang="en-GB" sz="2000" b="0" i="0" dirty="0">
              <a:effectLst/>
              <a:latin typeface="Söhne"/>
            </a:endParaRPr>
          </a:p>
        </p:txBody>
      </p:sp>
    </p:spTree>
    <p:extLst>
      <p:ext uri="{BB962C8B-B14F-4D97-AF65-F5344CB8AC3E}">
        <p14:creationId xmlns:p14="http://schemas.microsoft.com/office/powerpoint/2010/main" val="18218187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DEFDCFE-3A3B-CF53-433C-C6E58B4B38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37" name="Rectangle 9236">
            <a:extLst>
              <a:ext uri="{FF2B5EF4-FFF2-40B4-BE49-F238E27FC236}">
                <a16:creationId xmlns:a16="http://schemas.microsoft.com/office/drawing/2014/main" id="{DD916F49-C992-35E7-287B-FC98338D5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718276" y="729523"/>
            <a:ext cx="6858000" cy="5398953"/>
          </a:xfrm>
          <a:prstGeom prst="rect">
            <a:avLst/>
          </a:prstGeom>
          <a:ln>
            <a:noFill/>
          </a:ln>
          <a:effectLst>
            <a:outerShdw blurRad="419100" dist="152400" sx="94000" sy="94000" algn="l" rotWithShape="0">
              <a:prstClr val="black">
                <a:alpha val="3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37DE64-01F6-EADA-BF01-75862DDDC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85366"/>
            <a:ext cx="4069055" cy="2072853"/>
          </a:xfrm>
        </p:spPr>
        <p:txBody>
          <a:bodyPr anchor="t">
            <a:normAutofit/>
          </a:bodyPr>
          <a:lstStyle/>
          <a:p>
            <a:r>
              <a:rPr lang="en-US" sz="4000" b="1" dirty="0">
                <a:latin typeface="+mn-lt"/>
              </a:rPr>
              <a:t>Electronic Health Records</a:t>
            </a:r>
          </a:p>
        </p:txBody>
      </p:sp>
      <p:pic>
        <p:nvPicPr>
          <p:cNvPr id="9218" name="Picture 2" descr="Electronic systems sale decline">
            <a:extLst>
              <a:ext uri="{FF2B5EF4-FFF2-40B4-BE49-F238E27FC236}">
                <a16:creationId xmlns:a16="http://schemas.microsoft.com/office/drawing/2014/main" id="{EC3A392E-8EE6-CCEF-214C-42D1EB6C563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856" r="33484"/>
          <a:stretch/>
        </p:blipFill>
        <p:spPr bwMode="auto">
          <a:xfrm>
            <a:off x="820030" y="2704563"/>
            <a:ext cx="3760467" cy="3391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FA8E3-94D3-FE9C-F3D5-4AB5E127C5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5712" y="1320799"/>
            <a:ext cx="6404631" cy="5429953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endParaRPr lang="en-GB" sz="2000" b="0" i="0" dirty="0">
              <a:effectLst/>
            </a:endParaRPr>
          </a:p>
          <a:p>
            <a:r>
              <a:rPr lang="en-GB" sz="3000" b="0" i="0" dirty="0">
                <a:effectLst/>
              </a:rPr>
              <a:t>The NHS is rolling out Shared Care Records (</a:t>
            </a:r>
            <a:r>
              <a:rPr lang="en-GB" sz="3000" b="0" i="0" dirty="0" err="1">
                <a:effectLst/>
              </a:rPr>
              <a:t>ShCRs</a:t>
            </a:r>
            <a:r>
              <a:rPr lang="en-GB" sz="3000" b="0" i="0" dirty="0">
                <a:effectLst/>
              </a:rPr>
              <a:t>) across all regions, with adoption exceeding 70% of England’s population.</a:t>
            </a:r>
          </a:p>
          <a:p>
            <a:pPr marL="0" indent="0">
              <a:buNone/>
            </a:pPr>
            <a:endParaRPr lang="en-GB" sz="3000" b="0" i="0" dirty="0">
              <a:effectLst/>
            </a:endParaRPr>
          </a:p>
          <a:p>
            <a:r>
              <a:rPr lang="en-GB" sz="3000" b="0" i="0" dirty="0">
                <a:effectLst/>
              </a:rPr>
              <a:t>NHS App supports electronic prescriptions and appointment bookings, enhancing self-management.</a:t>
            </a:r>
          </a:p>
          <a:p>
            <a:pPr marL="0" indent="0">
              <a:buNone/>
            </a:pPr>
            <a:endParaRPr lang="en-GB" sz="2100" dirty="0"/>
          </a:p>
          <a:p>
            <a:pPr marL="0" indent="0">
              <a:buNone/>
            </a:pPr>
            <a:endParaRPr lang="en-GB" sz="2100" dirty="0"/>
          </a:p>
          <a:p>
            <a:pPr marL="0" indent="0">
              <a:buNone/>
            </a:pPr>
            <a:r>
              <a:rPr lang="en-GB" sz="1400" dirty="0"/>
              <a:t>                                                                   (NHS Digital, 2024; The Health Foundation, 2024)</a:t>
            </a:r>
            <a:endParaRPr lang="en-GB" sz="1400" b="0" i="0" dirty="0">
              <a:effectLst/>
            </a:endParaRPr>
          </a:p>
          <a:p>
            <a:endParaRPr lang="en-GB" sz="2000" b="0" i="0" dirty="0">
              <a:effectLst/>
              <a:latin typeface="Söhne"/>
            </a:endParaRPr>
          </a:p>
          <a:p>
            <a:endParaRPr lang="en-GB" sz="2000" b="0" i="0" dirty="0">
              <a:effectLst/>
              <a:latin typeface="Söhne"/>
            </a:endParaRPr>
          </a:p>
          <a:p>
            <a:pPr marL="0" indent="0">
              <a:buNone/>
            </a:pPr>
            <a:endParaRPr lang="en-GB" sz="2000" dirty="0">
              <a:latin typeface="Söhne"/>
            </a:endParaRPr>
          </a:p>
          <a:p>
            <a:pPr marL="0" indent="0">
              <a:buNone/>
            </a:pPr>
            <a:endParaRPr lang="en-GB" sz="2000" b="0" i="0" dirty="0">
              <a:effectLst/>
              <a:latin typeface="Söhne"/>
            </a:endParaRPr>
          </a:p>
        </p:txBody>
      </p:sp>
    </p:spTree>
    <p:extLst>
      <p:ext uri="{BB962C8B-B14F-4D97-AF65-F5344CB8AC3E}">
        <p14:creationId xmlns:p14="http://schemas.microsoft.com/office/powerpoint/2010/main" val="40131002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AFE6F8-F48D-A7E6-E673-2144A121A7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1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Testimony on EPHR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nline Media 3" descr="Epic for AHP and Pharmacy   why we need an EHRS">
            <a:hlinkClick r:id="" action="ppaction://media"/>
            <a:extLst>
              <a:ext uri="{FF2B5EF4-FFF2-40B4-BE49-F238E27FC236}">
                <a16:creationId xmlns:a16="http://schemas.microsoft.com/office/drawing/2014/main" id="{456BBD4E-2326-B68A-A611-F3624815341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594038" y="1580355"/>
            <a:ext cx="7214616" cy="407625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0EA40E1-92BE-6AC4-02A1-0C6C1B464A8B}"/>
              </a:ext>
            </a:extLst>
          </p:cNvPr>
          <p:cNvSpPr txBox="1"/>
          <p:nvPr/>
        </p:nvSpPr>
        <p:spPr>
          <a:xfrm>
            <a:off x="1538343" y="4751001"/>
            <a:ext cx="2216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(2min.53secs)</a:t>
            </a:r>
          </a:p>
        </p:txBody>
      </p:sp>
    </p:spTree>
    <p:extLst>
      <p:ext uri="{BB962C8B-B14F-4D97-AF65-F5344CB8AC3E}">
        <p14:creationId xmlns:p14="http://schemas.microsoft.com/office/powerpoint/2010/main" val="976901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descr="What is NHS Digital?">
            <a:hlinkClick r:id="" action="ppaction://media"/>
            <a:extLst>
              <a:ext uri="{FF2B5EF4-FFF2-40B4-BE49-F238E27FC236}">
                <a16:creationId xmlns:a16="http://schemas.microsoft.com/office/drawing/2014/main" id="{02FF0FB8-8E91-8984-16BC-34BDB78B80C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239391" y="634701"/>
            <a:ext cx="9256524" cy="52302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DD8C5AA-2605-19AD-3530-C1D1FA951D89}"/>
              </a:ext>
            </a:extLst>
          </p:cNvPr>
          <p:cNvSpPr txBox="1"/>
          <p:nvPr/>
        </p:nvSpPr>
        <p:spPr>
          <a:xfrm>
            <a:off x="10359614" y="6347012"/>
            <a:ext cx="16889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(1min 55 secs)</a:t>
            </a:r>
          </a:p>
        </p:txBody>
      </p:sp>
    </p:spTree>
    <p:extLst>
      <p:ext uri="{BB962C8B-B14F-4D97-AF65-F5344CB8AC3E}">
        <p14:creationId xmlns:p14="http://schemas.microsoft.com/office/powerpoint/2010/main" val="1284408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9B24478-237C-3F1E-31C1-DFB7C9FFB6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43E2B5-21B2-0AE5-3082-FF76D9FFE2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735" y="121876"/>
            <a:ext cx="8357643" cy="1244080"/>
          </a:xfrm>
        </p:spPr>
        <p:txBody>
          <a:bodyPr anchor="b">
            <a:normAutofit/>
          </a:bodyPr>
          <a:lstStyle/>
          <a:p>
            <a:r>
              <a:rPr lang="en-GB" sz="5400" b="1" i="0" dirty="0">
                <a:effectLst/>
                <a:latin typeface="+mn-lt"/>
              </a:rPr>
              <a:t>Telehealth and Telemedicine</a:t>
            </a:r>
            <a:endParaRPr lang="en-US" sz="54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E6F72-8C85-CD57-22EC-6838AB221B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7470" y="1685691"/>
            <a:ext cx="9106182" cy="490502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dirty="0"/>
              <a:t>In simple terms, Telehealth or Telemedicine can be considered as providing healthcare remotely using digital technology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dirty="0"/>
              <a:t>Transferring medical data </a:t>
            </a:r>
          </a:p>
          <a:p>
            <a:r>
              <a:rPr lang="en-GB" dirty="0"/>
              <a:t>Consultations </a:t>
            </a:r>
          </a:p>
          <a:p>
            <a:r>
              <a:rPr lang="en-GB" dirty="0"/>
              <a:t>Monitoring diagnosis </a:t>
            </a:r>
          </a:p>
          <a:p>
            <a:r>
              <a:rPr lang="en-GB" dirty="0"/>
              <a:t>Treatment and Education </a:t>
            </a: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AF1C70BC-AA8C-FD19-AA8F-19E5FF0E135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503236" y="172928"/>
            <a:ext cx="2141294" cy="2141294"/>
          </a:xfrm>
          <a:prstGeom prst="rect">
            <a:avLst/>
          </a:prstGeom>
        </p:spPr>
      </p:pic>
      <p:grpSp>
        <p:nvGrpSpPr>
          <p:cNvPr id="40" name="Group 39">
            <a:extLst>
              <a:ext uri="{FF2B5EF4-FFF2-40B4-BE49-F238E27FC236}">
                <a16:creationId xmlns:a16="http://schemas.microsoft.com/office/drawing/2014/main" id="{7DA782D2-86D7-2B0E-AB05-28310DD8F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4D4EC07-BCA4-9F5D-4E15-D7E5F19212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96D492F5-1066-315A-67B2-2D3762AF40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9577885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8A2FD-70C8-CE9F-7D62-E2E6F3590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735" y="121876"/>
            <a:ext cx="6868813" cy="840766"/>
          </a:xfrm>
        </p:spPr>
        <p:txBody>
          <a:bodyPr anchor="b">
            <a:normAutofit/>
          </a:bodyPr>
          <a:lstStyle/>
          <a:p>
            <a:r>
              <a:rPr lang="en-GB" b="1" i="0" dirty="0">
                <a:effectLst/>
                <a:latin typeface="+mn-lt"/>
              </a:rPr>
              <a:t>Telehealth and Telemedicine</a:t>
            </a:r>
            <a:endParaRPr lang="en-US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141E1-D393-154B-37BA-DFA0F6F646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542" y="962642"/>
            <a:ext cx="11409508" cy="5722430"/>
          </a:xfrm>
        </p:spPr>
        <p:txBody>
          <a:bodyPr anchor="t"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400" b="1" dirty="0">
                <a:solidFill>
                  <a:srgbClr val="00B050"/>
                </a:solidFill>
              </a:rPr>
              <a:t>Telehealth: </a:t>
            </a:r>
            <a:r>
              <a:rPr lang="en-GB" sz="2400" dirty="0"/>
              <a:t>The use of digital technologies to deliver health-related services and information remotely. This encompasses a broad range of services, including clinical care, health education, public health initiatives, and administrative functions.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400" b="1" dirty="0">
                <a:solidFill>
                  <a:srgbClr val="0070C0"/>
                </a:solidFill>
              </a:rPr>
              <a:t>Telemedicine: </a:t>
            </a:r>
            <a:r>
              <a:rPr lang="en-GB" sz="2400" dirty="0"/>
              <a:t>A subset of telehealth that specifically refers to the remote delivery of clinical healthcare services, such as consultations, diagnoses, and treatment, using telecommunications technology.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400" b="1" dirty="0"/>
              <a:t>Key Difference between these…</a:t>
            </a:r>
            <a:br>
              <a:rPr lang="en-GB" sz="2400" dirty="0"/>
            </a:br>
            <a:r>
              <a:rPr lang="en-GB" sz="2400" b="1" dirty="0">
                <a:solidFill>
                  <a:srgbClr val="7030A0"/>
                </a:solidFill>
              </a:rPr>
              <a:t>Scope: </a:t>
            </a:r>
            <a:r>
              <a:rPr lang="en-GB" sz="2400" dirty="0"/>
              <a:t>Telehealth covers a wide array of remote healthcare services beyond clinical interactions, including educational and administrative activities. In contrast, telemedicine is confined to remote clinical services.</a:t>
            </a: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29E1EEA8-BB14-AE7C-0127-5D88A93B1C6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77278" y="172928"/>
            <a:ext cx="1267252" cy="1267252"/>
          </a:xfrm>
          <a:prstGeom prst="rect">
            <a:avLst/>
          </a:prstGeom>
        </p:spPr>
      </p:pic>
      <p:grpSp>
        <p:nvGrpSpPr>
          <p:cNvPr id="40" name="Group 39">
            <a:extLst>
              <a:ext uri="{FF2B5EF4-FFF2-40B4-BE49-F238E27FC236}">
                <a16:creationId xmlns:a16="http://schemas.microsoft.com/office/drawing/2014/main" id="{C54A2A4D-19EF-3552-F383-6AD9587C8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A9208F0F-2734-3945-8FD0-EEB19CF41A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62CFF5D9-43B9-9D58-6F3F-25041716D9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8B037AC8-05D5-14D9-12CE-09DD1CC9C747}"/>
              </a:ext>
            </a:extLst>
          </p:cNvPr>
          <p:cNvSpPr txBox="1"/>
          <p:nvPr/>
        </p:nvSpPr>
        <p:spPr>
          <a:xfrm>
            <a:off x="6412231" y="6428347"/>
            <a:ext cx="541781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(NHS England, 2014; NHS England, no </a:t>
            </a:r>
            <a:r>
              <a:rPr lang="en-GB" sz="1400" dirty="0" err="1"/>
              <a:t>datea</a:t>
            </a:r>
            <a:r>
              <a:rPr lang="en-GB" sz="1400" dirty="0"/>
              <a:t>; NHS England, no </a:t>
            </a:r>
            <a:r>
              <a:rPr lang="en-GB" sz="1400" dirty="0" err="1"/>
              <a:t>dateb</a:t>
            </a:r>
            <a:r>
              <a:rPr lang="en-GB" sz="14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9948158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55" name="Rectangle 10254">
            <a:extLst>
              <a:ext uri="{FF2B5EF4-FFF2-40B4-BE49-F238E27FC236}">
                <a16:creationId xmlns:a16="http://schemas.microsoft.com/office/drawing/2014/main" id="{3EAF38DC-B069-4F74-89ED-92C7579C3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51" name="Picture 10250" descr="Blue scheduled pillbox">
            <a:extLst>
              <a:ext uri="{FF2B5EF4-FFF2-40B4-BE49-F238E27FC236}">
                <a16:creationId xmlns:a16="http://schemas.microsoft.com/office/drawing/2014/main" id="{EBB0B87C-FC64-DF39-3B70-8B0DD42640F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067" r="20793" b="-1"/>
          <a:stretch/>
        </p:blipFill>
        <p:spPr>
          <a:xfrm>
            <a:off x="5842254" y="10"/>
            <a:ext cx="6349746" cy="6857990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10257" name="Freeform: Shape 10256">
            <a:extLst>
              <a:ext uri="{FF2B5EF4-FFF2-40B4-BE49-F238E27FC236}">
                <a16:creationId xmlns:a16="http://schemas.microsoft.com/office/drawing/2014/main" id="{83549E37-C86B-4401-90BD-D8BF83859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3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3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3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3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259" name="Freeform: Shape 10258">
            <a:extLst>
              <a:ext uri="{FF2B5EF4-FFF2-40B4-BE49-F238E27FC236}">
                <a16:creationId xmlns:a16="http://schemas.microsoft.com/office/drawing/2014/main" id="{8A17784E-76D8-4521-A77D-0D2EBB923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6857" cy="6858000"/>
          </a:xfrm>
          <a:custGeom>
            <a:avLst/>
            <a:gdLst>
              <a:gd name="connsiteX0" fmla="*/ 0 w 6086857"/>
              <a:gd name="connsiteY0" fmla="*/ 0 h 6858000"/>
              <a:gd name="connsiteX1" fmla="*/ 4873879 w 6086857"/>
              <a:gd name="connsiteY1" fmla="*/ 0 h 6858000"/>
              <a:gd name="connsiteX2" fmla="*/ 4936862 w 6086857"/>
              <a:gd name="connsiteY2" fmla="*/ 69271 h 6858000"/>
              <a:gd name="connsiteX3" fmla="*/ 6086857 w 6086857"/>
              <a:gd name="connsiteY3" fmla="*/ 3429000 h 6858000"/>
              <a:gd name="connsiteX4" fmla="*/ 4936862 w 6086857"/>
              <a:gd name="connsiteY4" fmla="*/ 6788730 h 6858000"/>
              <a:gd name="connsiteX5" fmla="*/ 4873879 w 6086857"/>
              <a:gd name="connsiteY5" fmla="*/ 6858000 h 6858000"/>
              <a:gd name="connsiteX6" fmla="*/ 0 w 608685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6857" h="6858000">
                <a:moveTo>
                  <a:pt x="0" y="0"/>
                </a:moveTo>
                <a:lnTo>
                  <a:pt x="4873879" y="0"/>
                </a:lnTo>
                <a:lnTo>
                  <a:pt x="4936862" y="69271"/>
                </a:lnTo>
                <a:cubicBezTo>
                  <a:pt x="5647388" y="929100"/>
                  <a:pt x="6086857" y="2116944"/>
                  <a:pt x="6086857" y="3429000"/>
                </a:cubicBezTo>
                <a:cubicBezTo>
                  <a:pt x="6086857" y="4741056"/>
                  <a:pt x="5647388" y="5928900"/>
                  <a:pt x="4936862" y="6788730"/>
                </a:cubicBezTo>
                <a:lnTo>
                  <a:pt x="487387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F1B022-149A-B8B3-4F8C-55BCB5177A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815" y="778857"/>
            <a:ext cx="4992624" cy="1173761"/>
          </a:xfrm>
        </p:spPr>
        <p:txBody>
          <a:bodyPr anchor="b">
            <a:noAutofit/>
          </a:bodyPr>
          <a:lstStyle/>
          <a:p>
            <a:r>
              <a:rPr lang="en-US" b="1" dirty="0">
                <a:latin typeface="+mn-lt"/>
              </a:rPr>
              <a:t>Telehealth and Telemedicine </a:t>
            </a:r>
          </a:p>
        </p:txBody>
      </p:sp>
      <p:sp>
        <p:nvSpPr>
          <p:cNvPr id="10261" name="Rectangle 10260">
            <a:extLst>
              <a:ext uri="{FF2B5EF4-FFF2-40B4-BE49-F238E27FC236}">
                <a16:creationId xmlns:a16="http://schemas.microsoft.com/office/drawing/2014/main" id="{7A0CBFF4-EA32-4FE2-BA6B-8F3A6E6ED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253806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263" name="Rectangle 10262">
            <a:extLst>
              <a:ext uri="{FF2B5EF4-FFF2-40B4-BE49-F238E27FC236}">
                <a16:creationId xmlns:a16="http://schemas.microsoft.com/office/drawing/2014/main" id="{FC8D5885-2804-4D3C-BE31-902E4D32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769" y="2185062"/>
            <a:ext cx="49834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433C96-78AF-E2FD-53CF-8FEC400CBB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717" y="2310428"/>
            <a:ext cx="6598039" cy="465465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400" dirty="0"/>
              <a:t>NHS App registrations grew from 15 million in 2020 to over 33 million in 2024 and approaching 40 million at the end of 2025</a:t>
            </a:r>
          </a:p>
          <a:p>
            <a:pPr marL="0" indent="0">
              <a:buNone/>
            </a:pPr>
            <a:r>
              <a:rPr lang="en-US" sz="2400" dirty="0"/>
              <a:t>NHS:</a:t>
            </a:r>
          </a:p>
          <a:p>
            <a:r>
              <a:rPr lang="en-GB" sz="2400" dirty="0"/>
              <a:t>NHS App</a:t>
            </a:r>
          </a:p>
          <a:p>
            <a:r>
              <a:rPr lang="en-GB" sz="2400" dirty="0"/>
              <a:t>NHS login</a:t>
            </a:r>
          </a:p>
          <a:p>
            <a:r>
              <a:rPr lang="en-GB" sz="2400" dirty="0"/>
              <a:t>e-prescription services. 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2034298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9DD3400-949F-EEF4-628C-943C430D1F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55" name="Rectangle 10254">
            <a:extLst>
              <a:ext uri="{FF2B5EF4-FFF2-40B4-BE49-F238E27FC236}">
                <a16:creationId xmlns:a16="http://schemas.microsoft.com/office/drawing/2014/main" id="{867E27E9-79A6-E3A1-6D5A-16CAE08A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51" name="Picture 10250" descr="Blue scheduled pillbox">
            <a:extLst>
              <a:ext uri="{FF2B5EF4-FFF2-40B4-BE49-F238E27FC236}">
                <a16:creationId xmlns:a16="http://schemas.microsoft.com/office/drawing/2014/main" id="{00B4CFB6-F090-29C0-760C-D418D96BB52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067" r="20793" b="-1"/>
          <a:stretch/>
        </p:blipFill>
        <p:spPr>
          <a:xfrm>
            <a:off x="5842254" y="10"/>
            <a:ext cx="6349746" cy="6857990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10257" name="Freeform: Shape 10256">
            <a:extLst>
              <a:ext uri="{FF2B5EF4-FFF2-40B4-BE49-F238E27FC236}">
                <a16:creationId xmlns:a16="http://schemas.microsoft.com/office/drawing/2014/main" id="{BCA61AD6-9C74-8BA5-9EBD-D87F0F5FC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3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3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3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3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259" name="Freeform: Shape 10258">
            <a:extLst>
              <a:ext uri="{FF2B5EF4-FFF2-40B4-BE49-F238E27FC236}">
                <a16:creationId xmlns:a16="http://schemas.microsoft.com/office/drawing/2014/main" id="{53267EBF-7C0E-A985-5579-ADA619EC5B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6857" cy="6858000"/>
          </a:xfrm>
          <a:custGeom>
            <a:avLst/>
            <a:gdLst>
              <a:gd name="connsiteX0" fmla="*/ 0 w 6086857"/>
              <a:gd name="connsiteY0" fmla="*/ 0 h 6858000"/>
              <a:gd name="connsiteX1" fmla="*/ 4873879 w 6086857"/>
              <a:gd name="connsiteY1" fmla="*/ 0 h 6858000"/>
              <a:gd name="connsiteX2" fmla="*/ 4936862 w 6086857"/>
              <a:gd name="connsiteY2" fmla="*/ 69271 h 6858000"/>
              <a:gd name="connsiteX3" fmla="*/ 6086857 w 6086857"/>
              <a:gd name="connsiteY3" fmla="*/ 3429000 h 6858000"/>
              <a:gd name="connsiteX4" fmla="*/ 4936862 w 6086857"/>
              <a:gd name="connsiteY4" fmla="*/ 6788730 h 6858000"/>
              <a:gd name="connsiteX5" fmla="*/ 4873879 w 6086857"/>
              <a:gd name="connsiteY5" fmla="*/ 6858000 h 6858000"/>
              <a:gd name="connsiteX6" fmla="*/ 0 w 608685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6857" h="6858000">
                <a:moveTo>
                  <a:pt x="0" y="0"/>
                </a:moveTo>
                <a:lnTo>
                  <a:pt x="4873879" y="0"/>
                </a:lnTo>
                <a:lnTo>
                  <a:pt x="4936862" y="69271"/>
                </a:lnTo>
                <a:cubicBezTo>
                  <a:pt x="5647388" y="929100"/>
                  <a:pt x="6086857" y="2116944"/>
                  <a:pt x="6086857" y="3429000"/>
                </a:cubicBezTo>
                <a:cubicBezTo>
                  <a:pt x="6086857" y="4741056"/>
                  <a:pt x="5647388" y="5928900"/>
                  <a:pt x="4936862" y="6788730"/>
                </a:cubicBezTo>
                <a:lnTo>
                  <a:pt x="487387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7B34E7-96F0-A6FB-0A7A-CB74A53F4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815" y="778857"/>
            <a:ext cx="4992624" cy="1173761"/>
          </a:xfrm>
        </p:spPr>
        <p:txBody>
          <a:bodyPr anchor="b">
            <a:noAutofit/>
          </a:bodyPr>
          <a:lstStyle/>
          <a:p>
            <a:r>
              <a:rPr lang="en-US" b="1" dirty="0">
                <a:latin typeface="+mn-lt"/>
              </a:rPr>
              <a:t>Telehealth and Telemedicine </a:t>
            </a:r>
          </a:p>
        </p:txBody>
      </p:sp>
      <p:sp>
        <p:nvSpPr>
          <p:cNvPr id="10261" name="Rectangle 10260">
            <a:extLst>
              <a:ext uri="{FF2B5EF4-FFF2-40B4-BE49-F238E27FC236}">
                <a16:creationId xmlns:a16="http://schemas.microsoft.com/office/drawing/2014/main" id="{F6D96213-5849-2A0D-E153-A7D53F92E1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253806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263" name="Rectangle 10262">
            <a:extLst>
              <a:ext uri="{FF2B5EF4-FFF2-40B4-BE49-F238E27FC236}">
                <a16:creationId xmlns:a16="http://schemas.microsoft.com/office/drawing/2014/main" id="{76AA6332-1228-A69D-3A38-6388DC2943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769" y="2185062"/>
            <a:ext cx="49834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548243-37B0-D6F2-37E2-841806A063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717" y="2310428"/>
            <a:ext cx="6598039" cy="465465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400" dirty="0"/>
              <a:t>The Covid-19 pandemic accelerated the development and adoption of digital technologies to delivery health services widely and efficiently. </a:t>
            </a:r>
          </a:p>
          <a:p>
            <a:r>
              <a:rPr lang="en-GB" sz="2400" dirty="0"/>
              <a:t>Streamline/ Triage</a:t>
            </a:r>
          </a:p>
          <a:p>
            <a:r>
              <a:rPr lang="en-GB" sz="2400" dirty="0"/>
              <a:t>Free space for acute conditions within hospitals </a:t>
            </a:r>
          </a:p>
          <a:p>
            <a:r>
              <a:rPr lang="en-GB" sz="2400" dirty="0"/>
              <a:t>Prevent infection transmissions</a:t>
            </a:r>
          </a:p>
          <a:p>
            <a:pPr marL="0" indent="0">
              <a:buNone/>
            </a:pPr>
            <a:r>
              <a:rPr lang="en-GB" sz="2400" dirty="0"/>
              <a:t>Virtual consultations rose by over 250% during the pandemic 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738067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351B1-978B-AD87-60D4-B0B67D949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8368" y="4522156"/>
            <a:ext cx="4937937" cy="13632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Health Apps</a:t>
            </a:r>
          </a:p>
        </p:txBody>
      </p:sp>
      <p:sp>
        <p:nvSpPr>
          <p:cNvPr id="11303" name="Freeform: Shape 11302">
            <a:extLst>
              <a:ext uri="{FF2B5EF4-FFF2-40B4-BE49-F238E27FC236}">
                <a16:creationId xmlns:a16="http://schemas.microsoft.com/office/drawing/2014/main" id="{F6E384F5-137A-40B1-97F0-694CC6ECD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122218"/>
            <a:ext cx="3730752" cy="4735782"/>
          </a:xfrm>
          <a:custGeom>
            <a:avLst/>
            <a:gdLst>
              <a:gd name="connsiteX0" fmla="*/ 640080 w 3730752"/>
              <a:gd name="connsiteY0" fmla="*/ 0 h 4735782"/>
              <a:gd name="connsiteX1" fmla="*/ 3730752 w 3730752"/>
              <a:gd name="connsiteY1" fmla="*/ 3090672 h 4735782"/>
              <a:gd name="connsiteX2" fmla="*/ 3357725 w 3730752"/>
              <a:gd name="connsiteY2" fmla="*/ 4563870 h 4735782"/>
              <a:gd name="connsiteX3" fmla="*/ 3253285 w 3730752"/>
              <a:gd name="connsiteY3" fmla="*/ 4735782 h 4735782"/>
              <a:gd name="connsiteX4" fmla="*/ 0 w 3730752"/>
              <a:gd name="connsiteY4" fmla="*/ 4735782 h 4735782"/>
              <a:gd name="connsiteX5" fmla="*/ 0 w 3730752"/>
              <a:gd name="connsiteY5" fmla="*/ 67215 h 4735782"/>
              <a:gd name="connsiteX6" fmla="*/ 17202 w 3730752"/>
              <a:gd name="connsiteY6" fmla="*/ 62792 h 4735782"/>
              <a:gd name="connsiteX7" fmla="*/ 640080 w 3730752"/>
              <a:gd name="connsiteY7" fmla="*/ 0 h 4735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30752" h="4735782">
                <a:moveTo>
                  <a:pt x="640080" y="0"/>
                </a:moveTo>
                <a:cubicBezTo>
                  <a:pt x="2347011" y="0"/>
                  <a:pt x="3730752" y="1383741"/>
                  <a:pt x="3730752" y="3090672"/>
                </a:cubicBezTo>
                <a:cubicBezTo>
                  <a:pt x="3730752" y="3624088"/>
                  <a:pt x="3595621" y="4125943"/>
                  <a:pt x="3357725" y="4563870"/>
                </a:cubicBezTo>
                <a:lnTo>
                  <a:pt x="3253285" y="4735782"/>
                </a:lnTo>
                <a:lnTo>
                  <a:pt x="0" y="4735782"/>
                </a:lnTo>
                <a:lnTo>
                  <a:pt x="0" y="67215"/>
                </a:lnTo>
                <a:lnTo>
                  <a:pt x="17202" y="62792"/>
                </a:lnTo>
                <a:cubicBezTo>
                  <a:pt x="218397" y="21621"/>
                  <a:pt x="426714" y="0"/>
                  <a:pt x="640080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305" name="Freeform: Shape 11304">
            <a:extLst>
              <a:ext uri="{FF2B5EF4-FFF2-40B4-BE49-F238E27FC236}">
                <a16:creationId xmlns:a16="http://schemas.microsoft.com/office/drawing/2014/main" id="{9DBC4630-03DA-474F-BBCB-BA3AE6B31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1982" y="-4332"/>
            <a:ext cx="4242816" cy="2454158"/>
          </a:xfrm>
          <a:custGeom>
            <a:avLst/>
            <a:gdLst>
              <a:gd name="connsiteX0" fmla="*/ 28633 w 4242816"/>
              <a:gd name="connsiteY0" fmla="*/ 0 h 2454158"/>
              <a:gd name="connsiteX1" fmla="*/ 4214183 w 4242816"/>
              <a:gd name="connsiteY1" fmla="*/ 0 h 2454158"/>
              <a:gd name="connsiteX2" fmla="*/ 4231864 w 4242816"/>
              <a:gd name="connsiteY2" fmla="*/ 115848 h 2454158"/>
              <a:gd name="connsiteX3" fmla="*/ 4242816 w 4242816"/>
              <a:gd name="connsiteY3" fmla="*/ 332750 h 2454158"/>
              <a:gd name="connsiteX4" fmla="*/ 2121408 w 4242816"/>
              <a:gd name="connsiteY4" fmla="*/ 2454158 h 2454158"/>
              <a:gd name="connsiteX5" fmla="*/ 0 w 4242816"/>
              <a:gd name="connsiteY5" fmla="*/ 332750 h 2454158"/>
              <a:gd name="connsiteX6" fmla="*/ 10953 w 4242816"/>
              <a:gd name="connsiteY6" fmla="*/ 115848 h 2454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42816" h="2454158">
                <a:moveTo>
                  <a:pt x="28633" y="0"/>
                </a:moveTo>
                <a:lnTo>
                  <a:pt x="4214183" y="0"/>
                </a:lnTo>
                <a:lnTo>
                  <a:pt x="4231864" y="115848"/>
                </a:lnTo>
                <a:cubicBezTo>
                  <a:pt x="4239106" y="187164"/>
                  <a:pt x="4242816" y="259524"/>
                  <a:pt x="4242816" y="332750"/>
                </a:cubicBezTo>
                <a:cubicBezTo>
                  <a:pt x="4242816" y="1504371"/>
                  <a:pt x="3293029" y="2454158"/>
                  <a:pt x="2121408" y="2454158"/>
                </a:cubicBezTo>
                <a:cubicBezTo>
                  <a:pt x="949787" y="2454158"/>
                  <a:pt x="0" y="1504371"/>
                  <a:pt x="0" y="332750"/>
                </a:cubicBezTo>
                <a:cubicBezTo>
                  <a:pt x="0" y="259524"/>
                  <a:pt x="3710" y="187164"/>
                  <a:pt x="10953" y="115848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E6C07C7-E8D8-2ACA-F114-B907B73B2D5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584" r="-1" b="14300"/>
          <a:stretch>
            <a:fillRect/>
          </a:stretch>
        </p:blipFill>
        <p:spPr>
          <a:xfrm>
            <a:off x="1246573" y="10"/>
            <a:ext cx="3913632" cy="2285224"/>
          </a:xfrm>
          <a:custGeom>
            <a:avLst/>
            <a:gdLst/>
            <a:ahLst/>
            <a:cxnLst/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</p:spPr>
      </p:pic>
      <p:pic>
        <p:nvPicPr>
          <p:cNvPr id="7" name="Picture 6" descr="A blue background with a letter s&#10;&#10;AI-generated content may be incorrect.">
            <a:extLst>
              <a:ext uri="{FF2B5EF4-FFF2-40B4-BE49-F238E27FC236}">
                <a16:creationId xmlns:a16="http://schemas.microsoft.com/office/drawing/2014/main" id="{7F8EFC27-5954-25F1-6928-D3E1ABEA332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1285" r="10708" b="-2"/>
          <a:stretch/>
        </p:blipFill>
        <p:spPr>
          <a:xfrm>
            <a:off x="20" y="2288331"/>
            <a:ext cx="3564618" cy="4569668"/>
          </a:xfrm>
          <a:custGeom>
            <a:avLst/>
            <a:gdLst/>
            <a:ahLst/>
            <a:cxnLst/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</p:spPr>
      </p:pic>
      <p:sp>
        <p:nvSpPr>
          <p:cNvPr id="11307" name="Oval 11306">
            <a:extLst>
              <a:ext uri="{FF2B5EF4-FFF2-40B4-BE49-F238E27FC236}">
                <a16:creationId xmlns:a16="http://schemas.microsoft.com/office/drawing/2014/main" id="{78418A25-6EAC-4140-BFE6-284E1925B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0967" y="561316"/>
            <a:ext cx="3182112" cy="3182112"/>
          </a:xfrm>
          <a:prstGeom prst="ellipse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268" name="Picture 4" descr="How To Use Apple Health: Get Fit With Apple's Health App on iPhone |  Macworld">
            <a:extLst>
              <a:ext uri="{FF2B5EF4-FFF2-40B4-BE49-F238E27FC236}">
                <a16:creationId xmlns:a16="http://schemas.microsoft.com/office/drawing/2014/main" id="{7DAAD0A5-49A6-BCAD-1359-044C2A41335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37" r="16214" b="3"/>
          <a:stretch>
            <a:fillRect/>
          </a:stretch>
        </p:blipFill>
        <p:spPr bwMode="auto">
          <a:xfrm>
            <a:off x="5525559" y="725908"/>
            <a:ext cx="2852928" cy="2852928"/>
          </a:xfrm>
          <a:custGeom>
            <a:avLst/>
            <a:gdLst/>
            <a:ahLst/>
            <a:cxnLst/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309" name="Freeform: Shape 11308">
            <a:extLst>
              <a:ext uri="{FF2B5EF4-FFF2-40B4-BE49-F238E27FC236}">
                <a16:creationId xmlns:a16="http://schemas.microsoft.com/office/drawing/2014/main" id="{6B9D64DB-4D5C-4A91-B45F-F301E3174F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2568" y="-4332"/>
            <a:ext cx="3439432" cy="3550083"/>
          </a:xfrm>
          <a:custGeom>
            <a:avLst/>
            <a:gdLst>
              <a:gd name="connsiteX0" fmla="*/ 115336 w 3439432"/>
              <a:gd name="connsiteY0" fmla="*/ 0 h 3550083"/>
              <a:gd name="connsiteX1" fmla="*/ 3439432 w 3439432"/>
              <a:gd name="connsiteY1" fmla="*/ 0 h 3550083"/>
              <a:gd name="connsiteX2" fmla="*/ 3439432 w 3439432"/>
              <a:gd name="connsiteY2" fmla="*/ 3462762 h 3550083"/>
              <a:gd name="connsiteX3" fmla="*/ 3318024 w 3439432"/>
              <a:gd name="connsiteY3" fmla="*/ 3493980 h 3550083"/>
              <a:gd name="connsiteX4" fmla="*/ 2761488 w 3439432"/>
              <a:gd name="connsiteY4" fmla="*/ 3550083 h 3550083"/>
              <a:gd name="connsiteX5" fmla="*/ 0 w 3439432"/>
              <a:gd name="connsiteY5" fmla="*/ 788595 h 3550083"/>
              <a:gd name="connsiteX6" fmla="*/ 70713 w 3439432"/>
              <a:gd name="connsiteY6" fmla="*/ 164949 h 35500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39432" h="3550083">
                <a:moveTo>
                  <a:pt x="115336" y="0"/>
                </a:moveTo>
                <a:lnTo>
                  <a:pt x="3439432" y="0"/>
                </a:lnTo>
                <a:lnTo>
                  <a:pt x="3439432" y="3462762"/>
                </a:lnTo>
                <a:lnTo>
                  <a:pt x="3318024" y="3493980"/>
                </a:lnTo>
                <a:cubicBezTo>
                  <a:pt x="3138258" y="3530765"/>
                  <a:pt x="2952129" y="3550083"/>
                  <a:pt x="2761488" y="3550083"/>
                </a:cubicBezTo>
                <a:cubicBezTo>
                  <a:pt x="1236360" y="3550083"/>
                  <a:pt x="0" y="2313723"/>
                  <a:pt x="0" y="788595"/>
                </a:cubicBezTo>
                <a:cubicBezTo>
                  <a:pt x="0" y="574124"/>
                  <a:pt x="24450" y="365364"/>
                  <a:pt x="70713" y="164949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270" name="Picture 6" descr="Apple Fitness+: Everything You Need to Know About Apple's Workout Service -  MacRumors">
            <a:extLst>
              <a:ext uri="{FF2B5EF4-FFF2-40B4-BE49-F238E27FC236}">
                <a16:creationId xmlns:a16="http://schemas.microsoft.com/office/drawing/2014/main" id="{237397EC-FF21-CDC3-AC3C-83298B4DCC6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01" r="22590" b="3"/>
          <a:stretch>
            <a:fillRect/>
          </a:stretch>
        </p:blipFill>
        <p:spPr bwMode="auto">
          <a:xfrm>
            <a:off x="8918761" y="-4331"/>
            <a:ext cx="3273238" cy="3383891"/>
          </a:xfrm>
          <a:custGeom>
            <a:avLst/>
            <a:gdLst/>
            <a:ahLst/>
            <a:cxnLst/>
            <a:rect l="l" t="t" r="r" b="b"/>
            <a:pathLst>
              <a:path w="3273238" h="3383891">
                <a:moveTo>
                  <a:pt x="122841" y="0"/>
                </a:moveTo>
                <a:lnTo>
                  <a:pt x="3273238" y="0"/>
                </a:lnTo>
                <a:lnTo>
                  <a:pt x="3273238" y="3291335"/>
                </a:lnTo>
                <a:lnTo>
                  <a:pt x="3118338" y="3331164"/>
                </a:lnTo>
                <a:cubicBezTo>
                  <a:pt x="2949390" y="3365736"/>
                  <a:pt x="2774463" y="3383891"/>
                  <a:pt x="2595295" y="3383891"/>
                </a:cubicBezTo>
                <a:cubicBezTo>
                  <a:pt x="1161953" y="3383891"/>
                  <a:pt x="0" y="2221938"/>
                  <a:pt x="0" y="788596"/>
                </a:cubicBezTo>
                <a:cubicBezTo>
                  <a:pt x="0" y="519845"/>
                  <a:pt x="40850" y="260634"/>
                  <a:pt x="116679" y="1683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311" name="Freeform: Shape 11310">
            <a:extLst>
              <a:ext uri="{FF2B5EF4-FFF2-40B4-BE49-F238E27FC236}">
                <a16:creationId xmlns:a16="http://schemas.microsoft.com/office/drawing/2014/main" id="{CB14CE1B-4BC5-4EF2-BE3D-05E4F580B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99331" y="3907418"/>
            <a:ext cx="2992669" cy="2950582"/>
          </a:xfrm>
          <a:custGeom>
            <a:avLst/>
            <a:gdLst>
              <a:gd name="connsiteX0" fmla="*/ 2052140 w 2992669"/>
              <a:gd name="connsiteY0" fmla="*/ 0 h 2950582"/>
              <a:gd name="connsiteX1" fmla="*/ 2850926 w 2992669"/>
              <a:gd name="connsiteY1" fmla="*/ 161267 h 2950582"/>
              <a:gd name="connsiteX2" fmla="*/ 2992669 w 2992669"/>
              <a:gd name="connsiteY2" fmla="*/ 229549 h 2950582"/>
              <a:gd name="connsiteX3" fmla="*/ 2992669 w 2992669"/>
              <a:gd name="connsiteY3" fmla="*/ 2950582 h 2950582"/>
              <a:gd name="connsiteX4" fmla="*/ 209274 w 2992669"/>
              <a:gd name="connsiteY4" fmla="*/ 2950582 h 2950582"/>
              <a:gd name="connsiteX5" fmla="*/ 161267 w 2992669"/>
              <a:gd name="connsiteY5" fmla="*/ 2850926 h 2950582"/>
              <a:gd name="connsiteX6" fmla="*/ 0 w 2992669"/>
              <a:gd name="connsiteY6" fmla="*/ 2052140 h 2950582"/>
              <a:gd name="connsiteX7" fmla="*/ 2052140 w 2992669"/>
              <a:gd name="connsiteY7" fmla="*/ 0 h 2950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92669" h="2950582">
                <a:moveTo>
                  <a:pt x="2052140" y="0"/>
                </a:moveTo>
                <a:cubicBezTo>
                  <a:pt x="2335482" y="0"/>
                  <a:pt x="2605411" y="57424"/>
                  <a:pt x="2850926" y="161267"/>
                </a:cubicBezTo>
                <a:lnTo>
                  <a:pt x="2992669" y="229549"/>
                </a:lnTo>
                <a:lnTo>
                  <a:pt x="2992669" y="2950582"/>
                </a:lnTo>
                <a:lnTo>
                  <a:pt x="209274" y="2950582"/>
                </a:lnTo>
                <a:lnTo>
                  <a:pt x="161267" y="2850926"/>
                </a:lnTo>
                <a:cubicBezTo>
                  <a:pt x="57423" y="2605411"/>
                  <a:pt x="0" y="2335482"/>
                  <a:pt x="0" y="2052140"/>
                </a:cubicBezTo>
                <a:cubicBezTo>
                  <a:pt x="0" y="918774"/>
                  <a:pt x="918774" y="0"/>
                  <a:pt x="2052140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266" name="Picture 2" descr="MyFitnessPal - Wikipedia">
            <a:extLst>
              <a:ext uri="{FF2B5EF4-FFF2-40B4-BE49-F238E27FC236}">
                <a16:creationId xmlns:a16="http://schemas.microsoft.com/office/drawing/2014/main" id="{D0704D91-2A90-E5CA-4F15-DABDA11BCE2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489"/>
          <a:stretch>
            <a:fillRect/>
          </a:stretch>
        </p:blipFill>
        <p:spPr bwMode="auto">
          <a:xfrm>
            <a:off x="9363236" y="4071322"/>
            <a:ext cx="2828765" cy="2786678"/>
          </a:xfrm>
          <a:custGeom>
            <a:avLst/>
            <a:gdLst/>
            <a:ahLst/>
            <a:cxnLst/>
            <a:rect l="l" t="t" r="r" b="b"/>
            <a:pathLst>
              <a:path w="2828765" h="2786678">
                <a:moveTo>
                  <a:pt x="1888236" y="0"/>
                </a:moveTo>
                <a:cubicBezTo>
                  <a:pt x="2214125" y="0"/>
                  <a:pt x="2520731" y="82558"/>
                  <a:pt x="2788281" y="227900"/>
                </a:cubicBezTo>
                <a:lnTo>
                  <a:pt x="2828765" y="252495"/>
                </a:lnTo>
                <a:lnTo>
                  <a:pt x="2828765" y="2786678"/>
                </a:lnTo>
                <a:lnTo>
                  <a:pt x="227128" y="2786678"/>
                </a:lnTo>
                <a:lnTo>
                  <a:pt x="148387" y="2623223"/>
                </a:lnTo>
                <a:cubicBezTo>
                  <a:pt x="52837" y="2397318"/>
                  <a:pt x="0" y="2148947"/>
                  <a:pt x="0" y="1888236"/>
                </a:cubicBezTo>
                <a:cubicBezTo>
                  <a:pt x="0" y="845392"/>
                  <a:pt x="845392" y="0"/>
                  <a:pt x="1888236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2117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16D90-959A-DC09-C0E2-3BFF5C50E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6009" y="137521"/>
            <a:ext cx="5444382" cy="733625"/>
          </a:xfrm>
        </p:spPr>
        <p:txBody>
          <a:bodyPr anchor="t">
            <a:normAutofit/>
          </a:bodyPr>
          <a:lstStyle/>
          <a:p>
            <a:pPr algn="ctr"/>
            <a:r>
              <a:rPr lang="en-US" b="1" dirty="0">
                <a:latin typeface="+mn-lt"/>
              </a:rPr>
              <a:t>Immersive Technology </a:t>
            </a:r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7611369D-B476-208A-A059-85F2246E51C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8660" r="9089"/>
          <a:stretch/>
        </p:blipFill>
        <p:spPr>
          <a:xfrm>
            <a:off x="-1" y="10"/>
            <a:ext cx="3454401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00A2A6-74DF-30F3-7641-49BBE5C1F8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12444" y="1075652"/>
            <a:ext cx="8579556" cy="5560312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3300" b="1" i="0" dirty="0">
                <a:effectLst/>
              </a:rPr>
              <a:t>AR - Augmented Reality</a:t>
            </a:r>
            <a:r>
              <a:rPr lang="en-GB" sz="3300" dirty="0"/>
              <a:t>: </a:t>
            </a:r>
            <a:r>
              <a:rPr lang="en-GB" sz="3300" b="0" i="0" dirty="0">
                <a:effectLst/>
              </a:rPr>
              <a:t>technology to superimpose digital elements (such as sounds, images, </a:t>
            </a:r>
            <a:r>
              <a:rPr lang="en-GB" sz="3300" dirty="0"/>
              <a:t>models, visualisation)</a:t>
            </a:r>
            <a:r>
              <a:rPr lang="en-GB" sz="3300" b="0" i="0" dirty="0">
                <a:effectLst/>
              </a:rPr>
              <a:t> to the world we see using a tablet, or a smartphone camera.</a:t>
            </a:r>
            <a:endParaRPr lang="en-GB" sz="3300" b="0" i="0" dirty="0">
              <a:effectLst/>
              <a:ea typeface="Calibri"/>
              <a:cs typeface="Calibri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3300" b="1" i="0" dirty="0">
                <a:effectLst/>
              </a:rPr>
              <a:t>Virtual Reality</a:t>
            </a:r>
            <a:r>
              <a:rPr lang="en-GB" sz="3300" b="0" i="0" dirty="0">
                <a:effectLst/>
              </a:rPr>
              <a:t> is an immersive, three-dimensional, computer-generated environment which can be explored and interacted with by a person.</a:t>
            </a:r>
            <a:endParaRPr lang="en-GB" sz="3300" b="0" i="0" dirty="0">
              <a:effectLst/>
              <a:ea typeface="Calibri"/>
              <a:cs typeface="Calibri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3300" b="1" i="0" dirty="0">
                <a:effectLst/>
              </a:rPr>
              <a:t>Mixed Reality</a:t>
            </a:r>
            <a:r>
              <a:rPr lang="en-GB" sz="3300" b="0" i="0" dirty="0">
                <a:effectLst/>
              </a:rPr>
              <a:t> is the merging of real and virtual worlds to produce new environments where both physical and digital objects co-exist and interact in real time. </a:t>
            </a:r>
            <a:r>
              <a:rPr lang="en-GB" sz="3300" dirty="0"/>
              <a:t>Mixed reality could be used for…</a:t>
            </a:r>
            <a:endParaRPr lang="en-GB" sz="3300" dirty="0">
              <a:ea typeface="+mn-lt"/>
              <a:cs typeface="+mn-lt"/>
            </a:endParaRPr>
          </a:p>
          <a:p>
            <a:pPr>
              <a:lnSpc>
                <a:spcPct val="170000"/>
              </a:lnSpc>
              <a:buFont typeface="Arial"/>
              <a:buChar char="•"/>
            </a:pPr>
            <a:r>
              <a:rPr lang="en-GB" sz="3300" b="1" dirty="0">
                <a:ea typeface="+mn-lt"/>
                <a:cs typeface="+mn-lt"/>
              </a:rPr>
              <a:t>Physical rehabilitation</a:t>
            </a:r>
            <a:r>
              <a:rPr lang="en-GB" sz="3300" dirty="0">
                <a:ea typeface="+mn-lt"/>
                <a:cs typeface="+mn-lt"/>
              </a:rPr>
              <a:t>: Patients recovering from injuries could use MR to engage in exercises within a virtual environment, allowing for real-time feedback and a more immersive recovery experience.</a:t>
            </a:r>
            <a:endParaRPr lang="en-US" sz="3300" dirty="0">
              <a:ea typeface="+mn-lt"/>
              <a:cs typeface="+mn-lt"/>
            </a:endParaRPr>
          </a:p>
          <a:p>
            <a:pPr>
              <a:lnSpc>
                <a:spcPct val="170000"/>
              </a:lnSpc>
              <a:buFont typeface="Arial"/>
              <a:buChar char="•"/>
            </a:pPr>
            <a:r>
              <a:rPr lang="en-GB" sz="3300" b="1" dirty="0">
                <a:ea typeface="+mn-lt"/>
                <a:cs typeface="+mn-lt"/>
              </a:rPr>
              <a:t>Training for medical staff</a:t>
            </a:r>
            <a:r>
              <a:rPr lang="en-GB" sz="3300" dirty="0">
                <a:ea typeface="+mn-lt"/>
                <a:cs typeface="+mn-lt"/>
              </a:rPr>
              <a:t>: MR could be used to simulate complex medical procedures, allowing staff to practice in a risk-free, interactive setting.</a:t>
            </a:r>
            <a:endParaRPr lang="en-US" sz="3300" dirty="0">
              <a:ea typeface="+mn-lt"/>
              <a:cs typeface="+mn-lt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24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84315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5068E0-137F-C289-D85C-DD9E1DFA86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311" y="107420"/>
            <a:ext cx="10515600" cy="603779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+mn-lt"/>
              </a:rPr>
              <a:t>Immersive Technology Application</a:t>
            </a:r>
          </a:p>
        </p:txBody>
      </p:sp>
      <p:pic>
        <p:nvPicPr>
          <p:cNvPr id="4" name="Online Media 3" descr="Immersive Learning in Healthcare">
            <a:hlinkClick r:id="" action="ppaction://media"/>
            <a:extLst>
              <a:ext uri="{FF2B5EF4-FFF2-40B4-BE49-F238E27FC236}">
                <a16:creationId xmlns:a16="http://schemas.microsoft.com/office/drawing/2014/main" id="{8238865A-5301-604E-76A3-7433452A4FE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558951" y="846667"/>
            <a:ext cx="9074097" cy="549945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A23DCEF-16BD-6816-7361-78CB679F2097}"/>
              </a:ext>
            </a:extLst>
          </p:cNvPr>
          <p:cNvSpPr txBox="1"/>
          <p:nvPr/>
        </p:nvSpPr>
        <p:spPr>
          <a:xfrm>
            <a:off x="9448800" y="6381248"/>
            <a:ext cx="2641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(3min. 26 seconds)</a:t>
            </a:r>
          </a:p>
        </p:txBody>
      </p:sp>
    </p:spTree>
    <p:extLst>
      <p:ext uri="{BB962C8B-B14F-4D97-AF65-F5344CB8AC3E}">
        <p14:creationId xmlns:p14="http://schemas.microsoft.com/office/powerpoint/2010/main" val="2328428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B290A-8CF8-1257-F74B-014A16057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5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5400" b="1" dirty="0">
                <a:latin typeface="+mn-lt"/>
              </a:rPr>
              <a:t>Artificial Intelligence and Dementia</a:t>
            </a:r>
          </a:p>
        </p:txBody>
      </p:sp>
      <p:pic>
        <p:nvPicPr>
          <p:cNvPr id="4" name="Online Media 3" descr="CognoSpeak - AI technology aims to speed up dementia diagnosis">
            <a:hlinkClick r:id="" action="ppaction://media"/>
            <a:extLst>
              <a:ext uri="{FF2B5EF4-FFF2-40B4-BE49-F238E27FC236}">
                <a16:creationId xmlns:a16="http://schemas.microsoft.com/office/drawing/2014/main" id="{7CCA7AD2-D4F0-27A9-749D-2ED28AE6867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772355" y="1117188"/>
            <a:ext cx="8874831" cy="501461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3B858E2-9BCB-5C77-A324-72221318240D}"/>
              </a:ext>
            </a:extLst>
          </p:cNvPr>
          <p:cNvSpPr txBox="1"/>
          <p:nvPr/>
        </p:nvSpPr>
        <p:spPr>
          <a:xfrm>
            <a:off x="9539992" y="6283868"/>
            <a:ext cx="295680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(7min. 17 seconds)</a:t>
            </a:r>
          </a:p>
        </p:txBody>
      </p:sp>
    </p:spTree>
    <p:extLst>
      <p:ext uri="{BB962C8B-B14F-4D97-AF65-F5344CB8AC3E}">
        <p14:creationId xmlns:p14="http://schemas.microsoft.com/office/powerpoint/2010/main" val="2656047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0305" y="0"/>
            <a:ext cx="4519378" cy="1182285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5400" b="1" dirty="0">
                <a:latin typeface="Calibri" panose="020F0502020204030204" pitchFamily="34" charset="0"/>
                <a:cs typeface="Calibri" panose="020F0502020204030204" pitchFamily="34" charset="0"/>
              </a:rPr>
              <a:t>Virtual Wards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F5C10BB-F87C-9408-B340-A5D937C22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203" y="1612753"/>
            <a:ext cx="6597905" cy="476228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400" dirty="0">
                <a:ea typeface="+mn-lt"/>
                <a:cs typeface="+mn-lt"/>
              </a:rPr>
              <a:t>These provide hospital-level care remotely, allowing patients to be monitored at home using digital tools. </a:t>
            </a:r>
          </a:p>
          <a:p>
            <a:r>
              <a:rPr lang="en-US" sz="2400" dirty="0">
                <a:ea typeface="+mn-lt"/>
                <a:cs typeface="+mn-lt"/>
              </a:rPr>
              <a:t> In community care, virtual wards reduce hospital admissions, support early discharge, and enhance care continuity by integrating hospital and community services.</a:t>
            </a:r>
          </a:p>
          <a:p>
            <a:r>
              <a:rPr lang="en-GB" sz="2400" dirty="0"/>
              <a:t>“Hospital at home services” is the wording  now commonly used across the NHS. </a:t>
            </a:r>
          </a:p>
          <a:p>
            <a:r>
              <a:rPr lang="en-GB" sz="2400" dirty="0"/>
              <a:t>Current NHS data suggests there are now over 12,000 virtual ward beds operating across England</a:t>
            </a:r>
            <a:endParaRPr lang="en-US" sz="2400" dirty="0">
              <a:ea typeface="+mn-lt"/>
              <a:cs typeface="+mn-lt"/>
            </a:endParaRPr>
          </a:p>
          <a:p>
            <a:r>
              <a:rPr lang="en-GB" sz="2400" dirty="0">
                <a:hlinkClick r:id="rId3"/>
              </a:rPr>
              <a:t>NHS England » Virtual wards</a:t>
            </a:r>
            <a:r>
              <a:rPr lang="en-US" sz="3600" dirty="0">
                <a:ea typeface="+mn-lt"/>
                <a:cs typeface="+mn-lt"/>
              </a:rPr>
              <a:t> </a:t>
            </a:r>
            <a:r>
              <a:rPr lang="en-US" sz="2400" dirty="0">
                <a:ea typeface="+mn-lt"/>
                <a:cs typeface="+mn-lt"/>
              </a:rPr>
              <a:t>(3min)</a:t>
            </a:r>
            <a:endParaRPr lang="en-US" sz="2400" dirty="0"/>
          </a:p>
        </p:txBody>
      </p:sp>
      <p:pic>
        <p:nvPicPr>
          <p:cNvPr id="10" name="Picture 9" descr="Mersey and West Lancashire Teaching Hospitals NHS Trust Southport and  Ormskirk | Respiratory Virtual Ward">
            <a:extLst>
              <a:ext uri="{FF2B5EF4-FFF2-40B4-BE49-F238E27FC236}">
                <a16:creationId xmlns:a16="http://schemas.microsoft.com/office/drawing/2014/main" id="{881E3DAC-4736-BD77-2162-685CAE6C5C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01609" y="930976"/>
            <a:ext cx="4829145" cy="461580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A2433F3-8513-E080-743B-EBB61490E481}"/>
              </a:ext>
            </a:extLst>
          </p:cNvPr>
          <p:cNvSpPr txBox="1"/>
          <p:nvPr/>
        </p:nvSpPr>
        <p:spPr>
          <a:xfrm>
            <a:off x="9809997" y="6375042"/>
            <a:ext cx="166782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latin typeface="Aptos"/>
                <a:cs typeface="Times New Roman"/>
              </a:rPr>
              <a:t>(NHS, 2022)</a:t>
            </a:r>
            <a:endParaRPr lang="en-US" dirty="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255526280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98BC7E1-DB69-5F2A-6B39-A314A4BE11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913979-A9C2-D8E7-B4C2-3D2BCAFC35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980" y="180736"/>
            <a:ext cx="3973689" cy="177393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dirty="0">
                <a:latin typeface="+mn-lt"/>
              </a:rPr>
              <a:t>Virtual Wards</a:t>
            </a:r>
            <a:br>
              <a:rPr lang="en-US" sz="4800" b="1" dirty="0">
                <a:latin typeface="+mn-lt"/>
              </a:rPr>
            </a:br>
            <a:r>
              <a:rPr lang="en-US" sz="4800" b="1" dirty="0">
                <a:latin typeface="+mn-lt"/>
              </a:rPr>
              <a:t>-Case Studies</a:t>
            </a:r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F98E0F8-91A0-5916-7831-9B87FA535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921" y="1508099"/>
            <a:ext cx="3429000" cy="4517909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0" indent="0">
              <a:buNone/>
            </a:pPr>
            <a:endParaRPr lang="en-GB" sz="1000" dirty="0">
              <a:hlinkClick r:id="rId3"/>
            </a:endParaRPr>
          </a:p>
          <a:p>
            <a:endParaRPr lang="en-GB" sz="1000" dirty="0">
              <a:hlinkClick r:id="rId3"/>
            </a:endParaRPr>
          </a:p>
          <a:p>
            <a:endParaRPr lang="en-GB" sz="1000" dirty="0">
              <a:hlinkClick r:id="rId3"/>
            </a:endParaRPr>
          </a:p>
          <a:p>
            <a:endParaRPr lang="en-GB" sz="1000" dirty="0">
              <a:hlinkClick r:id="rId3"/>
            </a:endParaRPr>
          </a:p>
          <a:p>
            <a:endParaRPr lang="en-GB" sz="1000" dirty="0">
              <a:hlinkClick r:id="rId3"/>
            </a:endParaRPr>
          </a:p>
          <a:p>
            <a:endParaRPr lang="en-GB" sz="1000" dirty="0">
              <a:hlinkClick r:id="rId3"/>
            </a:endParaRPr>
          </a:p>
          <a:p>
            <a:endParaRPr lang="en-GB" sz="4900" dirty="0">
              <a:hlinkClick r:id="rId3"/>
            </a:endParaRPr>
          </a:p>
          <a:p>
            <a:endParaRPr lang="en-GB" sz="4900" dirty="0">
              <a:hlinkClick r:id="rId3"/>
            </a:endParaRPr>
          </a:p>
          <a:p>
            <a:r>
              <a:rPr lang="en-GB" sz="4900" dirty="0">
                <a:hlinkClick r:id="rId3"/>
              </a:rPr>
              <a:t>NHS England » Virtual wards</a:t>
            </a:r>
            <a:br>
              <a:rPr lang="en-GB" sz="4900" dirty="0"/>
            </a:br>
            <a:endParaRPr lang="en-GB" sz="4900" dirty="0"/>
          </a:p>
          <a:p>
            <a:r>
              <a:rPr lang="en-GB" sz="4900" dirty="0">
                <a:hlinkClick r:id="rId4"/>
              </a:rPr>
              <a:t>Virtual wards :: Birmingham and Solihull ICS</a:t>
            </a:r>
            <a:r>
              <a:rPr lang="en-US" sz="4900" dirty="0">
                <a:ea typeface="+mn-lt"/>
                <a:cs typeface="+mn-lt"/>
              </a:rPr>
              <a:t> </a:t>
            </a:r>
            <a:endParaRPr lang="en-US" sz="49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EFE961-CF61-344B-F604-C0502F7E1B8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9468" y="129262"/>
            <a:ext cx="7890088" cy="6728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693214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9445" y="121848"/>
            <a:ext cx="5005387" cy="1335088"/>
          </a:xfrm>
        </p:spPr>
        <p:txBody>
          <a:bodyPr>
            <a:normAutofit/>
          </a:bodyPr>
          <a:lstStyle/>
          <a:p>
            <a:r>
              <a:rPr lang="en-US" sz="6000" b="1" dirty="0">
                <a:latin typeface="Calibri" panose="020F0502020204030204" pitchFamily="34" charset="0"/>
                <a:cs typeface="Calibri" panose="020F0502020204030204" pitchFamily="34" charset="0"/>
              </a:rPr>
              <a:t>Virtual Wards</a:t>
            </a:r>
          </a:p>
        </p:txBody>
      </p:sp>
      <p:pic>
        <p:nvPicPr>
          <p:cNvPr id="5" name="Content Placeholder 4" descr="A close-up of a white background&#10;&#10;Description automatically generated">
            <a:extLst>
              <a:ext uri="{FF2B5EF4-FFF2-40B4-BE49-F238E27FC236}">
                <a16:creationId xmlns:a16="http://schemas.microsoft.com/office/drawing/2014/main" id="{020EC88A-7E69-4AB2-F72B-D77B85AA91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134298" y="3979977"/>
            <a:ext cx="8804554" cy="1911350"/>
          </a:xfrm>
          <a:ln>
            <a:solidFill>
              <a:schemeClr val="tx1"/>
            </a:solidFill>
          </a:ln>
        </p:spPr>
      </p:pic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C6FEE746-2FDE-B39E-6B0E-C754170E17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7250" y="1602721"/>
            <a:ext cx="6254750" cy="2159000"/>
          </a:xfrm>
          <a:prstGeom prst="rect">
            <a:avLst/>
          </a:prstGeom>
          <a:ln w="15875">
            <a:solidFill>
              <a:schemeClr val="tx1"/>
            </a:solidFill>
          </a:ln>
        </p:spPr>
      </p:pic>
      <p:pic>
        <p:nvPicPr>
          <p:cNvPr id="7" name="Picture 6" descr="A green screen with white text&#10;&#10;Description automatically generated">
            <a:extLst>
              <a:ext uri="{FF2B5EF4-FFF2-40B4-BE49-F238E27FC236}">
                <a16:creationId xmlns:a16="http://schemas.microsoft.com/office/drawing/2014/main" id="{5527B7F5-52B4-A33C-9394-4E8C0D5E92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1602721"/>
            <a:ext cx="5705475" cy="2159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953D737-6175-36CA-00E7-CF8CFB27D53A}"/>
              </a:ext>
            </a:extLst>
          </p:cNvPr>
          <p:cNvSpPr txBox="1"/>
          <p:nvPr/>
        </p:nvSpPr>
        <p:spPr>
          <a:xfrm>
            <a:off x="488319" y="6215751"/>
            <a:ext cx="1150763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solidFill>
                  <a:srgbClr val="002060"/>
                </a:solidFill>
              </a:rPr>
              <a:t>Recent NHS data continues to show increasing use of virtual wards across England, particularly following the COVID 19 pandemic.</a:t>
            </a:r>
          </a:p>
        </p:txBody>
      </p:sp>
    </p:spTree>
    <p:extLst>
      <p:ext uri="{BB962C8B-B14F-4D97-AF65-F5344CB8AC3E}">
        <p14:creationId xmlns:p14="http://schemas.microsoft.com/office/powerpoint/2010/main" val="213590013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8A89F5-6215-90AB-BE15-55F02696AE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5FBFC-F2DE-2F5A-79F4-7BDC09AE5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98439" y="343074"/>
            <a:ext cx="5005387" cy="1335088"/>
          </a:xfrm>
        </p:spPr>
        <p:txBody>
          <a:bodyPr>
            <a:normAutofit/>
          </a:bodyPr>
          <a:lstStyle/>
          <a:p>
            <a:r>
              <a:rPr lang="en-US" sz="6000" b="1" dirty="0">
                <a:latin typeface="Calibri" panose="020F0502020204030204" pitchFamily="34" charset="0"/>
                <a:cs typeface="Calibri" panose="020F0502020204030204" pitchFamily="34" charset="0"/>
              </a:rPr>
              <a:t>Virtual Wards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5A003-A8F7-0448-08B1-3E6C160C50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59726"/>
            <a:ext cx="10515600" cy="4351338"/>
          </a:xfrm>
        </p:spPr>
        <p:txBody>
          <a:bodyPr/>
          <a:lstStyle/>
          <a:p>
            <a:r>
              <a:rPr lang="en-GB" dirty="0"/>
              <a:t>The NHS target was to provide 50,000 virtual ward beds by 2025 (40-50 beds per 100,000 people).</a:t>
            </a:r>
          </a:p>
          <a:p>
            <a:r>
              <a:rPr lang="en-GB" dirty="0"/>
              <a:t>Has this been achieved?</a:t>
            </a:r>
          </a:p>
          <a:p>
            <a:pPr marL="0" indent="0">
              <a:buNone/>
            </a:pPr>
            <a:r>
              <a:rPr lang="en-GB" dirty="0"/>
              <a:t>Look online and find out how many virtual ward beds there are currently</a:t>
            </a:r>
          </a:p>
          <a:p>
            <a:pPr marL="0" indent="0">
              <a:buNone/>
            </a:pPr>
            <a:r>
              <a:rPr lang="en-GB" dirty="0"/>
              <a:t>You could look at the following site </a:t>
            </a:r>
            <a:r>
              <a:rPr lang="en-GB" dirty="0">
                <a:hlinkClick r:id="rId3"/>
              </a:rPr>
              <a:t>Statistics » Virtual Ward</a:t>
            </a:r>
            <a:r>
              <a:rPr lang="en-GB" dirty="0"/>
              <a:t> 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b="1" i="1" dirty="0"/>
              <a:t>Why do you think there has not been more progress?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D4B338F-5EDE-EEE2-133D-0EB5A68112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15948" y="-115943"/>
            <a:ext cx="2272785" cy="1941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322850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CE057-D7C5-9398-1004-DAC536021B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>
                <a:latin typeface="+mn-lt"/>
              </a:rPr>
              <a:t>Activity 2- 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D45158-2457-0AE6-DCF8-0DB57B2740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6438"/>
            <a:ext cx="10993244" cy="4351338"/>
          </a:xfrm>
        </p:spPr>
        <p:txBody>
          <a:bodyPr/>
          <a:lstStyle/>
          <a:p>
            <a:pPr marL="0" indent="0">
              <a:buNone/>
            </a:pPr>
            <a:r>
              <a:rPr lang="en-GB" sz="3200" b="1" dirty="0"/>
              <a:t>In small groups…</a:t>
            </a:r>
          </a:p>
          <a:p>
            <a:r>
              <a:rPr lang="en-GB" dirty="0"/>
              <a:t>Look at the case study for Mr Jones</a:t>
            </a:r>
          </a:p>
          <a:p>
            <a:r>
              <a:rPr lang="en-GB" dirty="0"/>
              <a:t>Consider the questions provided and discuss in your groups</a:t>
            </a:r>
          </a:p>
          <a:p>
            <a:r>
              <a:rPr lang="en-GB" dirty="0"/>
              <a:t>Feedback to the class</a:t>
            </a:r>
          </a:p>
          <a:p>
            <a:pPr marL="0" indent="0">
              <a:buNone/>
            </a:pPr>
            <a:r>
              <a:rPr lang="en-GB" b="1" dirty="0"/>
              <a:t>You will find details on this activity in the week 4 tile on the Moodle page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5DEC3F-C9A3-0210-FB99-EB16FB5B00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91427" y="4728117"/>
            <a:ext cx="2840377" cy="1895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434808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8C8C1B-0A7C-626D-52BF-0ECE91F9E3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+mn-lt"/>
              </a:rPr>
              <a:t>From Digital Healthcare to Digital Identity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5AF0A5-86AF-DF6D-40EE-11A16D3ACD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b="1" dirty="0"/>
              <a:t>The Digital Professional</a:t>
            </a:r>
          </a:p>
          <a:p>
            <a:r>
              <a:rPr lang="en-GB" dirty="0"/>
              <a:t>Health and social care is becoming increasingly digital </a:t>
            </a:r>
          </a:p>
          <a:p>
            <a:r>
              <a:rPr lang="en-GB" dirty="0"/>
              <a:t>Professionals now communicate, learn, network, and share information online </a:t>
            </a:r>
          </a:p>
          <a:p>
            <a:r>
              <a:rPr lang="en-GB" dirty="0"/>
              <a:t>Employers increasingly consider digital professionalism and online presence </a:t>
            </a:r>
          </a:p>
          <a:p>
            <a:r>
              <a:rPr lang="en-GB" dirty="0"/>
              <a:t>Social media and digital platforms can positively or negatively impact careers </a:t>
            </a:r>
          </a:p>
          <a:p>
            <a:r>
              <a:rPr lang="en-GB" dirty="0"/>
              <a:t>Building a professional online reputation is now an important employability and professional practice skill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831155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 descr="7 Ways to Increase Your Online Presence | Forbes Books">
            <a:extLst>
              <a:ext uri="{FF2B5EF4-FFF2-40B4-BE49-F238E27FC236}">
                <a16:creationId xmlns:a16="http://schemas.microsoft.com/office/drawing/2014/main" id="{B377FF26-1DF2-CFA3-5996-1771EA4B1FD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91" r="581"/>
          <a:stretch>
            <a:fillRect/>
          </a:stretch>
        </p:blipFill>
        <p:spPr bwMode="auto">
          <a:xfrm>
            <a:off x="4121239" y="10"/>
            <a:ext cx="8077386" cy="6875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11B570-F05B-A883-DFE8-FF8C54752C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63298"/>
            <a:ext cx="3864077" cy="35314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6000" b="1" dirty="0">
                <a:solidFill>
                  <a:srgbClr val="FFFFFF"/>
                </a:solidFill>
                <a:latin typeface="+mn-lt"/>
              </a:rPr>
              <a:t>Building an Online Reputation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EC623B-5EB9-BFE5-99C8-4AF218E253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922" y="743803"/>
            <a:ext cx="2808844" cy="1382392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 algn="r">
              <a:buNone/>
            </a:pPr>
            <a:r>
              <a:rPr lang="en-US" sz="2000">
                <a:solidFill>
                  <a:srgbClr val="FFFFFF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8527619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DACDF03-6CF0-5CF8-CD2D-D0B42BCDEA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CFF3E5FB-7A1E-9969-845A-CBF52B974E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0">
            <a:extLst>
              <a:ext uri="{FF2B5EF4-FFF2-40B4-BE49-F238E27FC236}">
                <a16:creationId xmlns:a16="http://schemas.microsoft.com/office/drawing/2014/main" id="{45E5FF55-13B2-F5CA-FC66-4425E1E431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028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DA4C4A-D353-54E8-A356-AAE8D84CBA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84" y="431632"/>
            <a:ext cx="5504892" cy="1330839"/>
          </a:xfrm>
        </p:spPr>
        <p:txBody>
          <a:bodyPr>
            <a:noAutofit/>
          </a:bodyPr>
          <a:lstStyle/>
          <a:p>
            <a:pPr algn="ctr"/>
            <a:r>
              <a:rPr lang="en-US" sz="5400" b="1" dirty="0">
                <a:latin typeface="+mn-lt"/>
              </a:rPr>
              <a:t>Building an Online Reputation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F0B755-37B4-E54A-67C7-94C0901772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28" y="2194102"/>
            <a:ext cx="5779404" cy="466389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sz="2400" dirty="0"/>
              <a:t>Phillips and Ellinas (2014) advocates that people need to apply the ‘three Cs’ when attempting to develop their online reputation. </a:t>
            </a:r>
          </a:p>
          <a:p>
            <a:r>
              <a:rPr lang="en-US" sz="2400" b="1" dirty="0">
                <a:solidFill>
                  <a:srgbClr val="002060"/>
                </a:solidFill>
              </a:rPr>
              <a:t>Clarity </a:t>
            </a:r>
            <a:br>
              <a:rPr lang="en-US" sz="2400" b="1" dirty="0">
                <a:solidFill>
                  <a:srgbClr val="002060"/>
                </a:solidFill>
              </a:rPr>
            </a:br>
            <a:r>
              <a:rPr lang="en-US" sz="2400" dirty="0"/>
              <a:t>Focus on key messages you want to share online</a:t>
            </a:r>
          </a:p>
          <a:p>
            <a:r>
              <a:rPr lang="en-US" sz="2400" b="1" dirty="0">
                <a:solidFill>
                  <a:srgbClr val="002060"/>
                </a:solidFill>
              </a:rPr>
              <a:t>Consistency </a:t>
            </a:r>
            <a:br>
              <a:rPr lang="en-US" sz="2400" dirty="0"/>
            </a:br>
            <a:r>
              <a:rPr lang="en-US" sz="2400" dirty="0"/>
              <a:t>Apply consistent imagery and information across digital platforms) </a:t>
            </a:r>
          </a:p>
          <a:p>
            <a:r>
              <a:rPr lang="en-US" sz="2400" b="1" dirty="0">
                <a:solidFill>
                  <a:srgbClr val="002060"/>
                </a:solidFill>
              </a:rPr>
              <a:t>Care</a:t>
            </a:r>
            <a:br>
              <a:rPr lang="en-US" sz="2400" dirty="0"/>
            </a:br>
            <a:r>
              <a:rPr lang="en-GB" sz="2400" dirty="0"/>
              <a:t>Present yourself honestly, respectfully, and authentically online</a:t>
            </a:r>
            <a:endParaRPr lang="en-US" sz="2400" dirty="0"/>
          </a:p>
          <a:p>
            <a:pPr marL="0" indent="0">
              <a:buNone/>
            </a:pPr>
            <a:r>
              <a:rPr lang="en-US" sz="2400" dirty="0"/>
              <a:t> </a:t>
            </a:r>
          </a:p>
        </p:txBody>
      </p:sp>
      <p:pic>
        <p:nvPicPr>
          <p:cNvPr id="4" name="Picture 2" descr="7 Ways to Increase Your Online Presence | Forbes Books">
            <a:extLst>
              <a:ext uri="{FF2B5EF4-FFF2-40B4-BE49-F238E27FC236}">
                <a16:creationId xmlns:a16="http://schemas.microsoft.com/office/drawing/2014/main" id="{FA8152AB-4779-3287-7583-607617A8FB1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84" r="10075" b="2"/>
          <a:stretch/>
        </p:blipFill>
        <p:spPr bwMode="auto">
          <a:xfrm>
            <a:off x="5809460" y="1"/>
            <a:ext cx="6367512" cy="6857999"/>
          </a:xfrm>
          <a:custGeom>
            <a:avLst/>
            <a:gdLst/>
            <a:ahLst/>
            <a:cxnLst/>
            <a:rect l="l" t="t" r="r" b="b"/>
            <a:pathLst>
              <a:path w="7243812" h="6857999">
                <a:moveTo>
                  <a:pt x="609803" y="0"/>
                </a:moveTo>
                <a:lnTo>
                  <a:pt x="1222601" y="0"/>
                </a:lnTo>
                <a:lnTo>
                  <a:pt x="1223032" y="1645"/>
                </a:lnTo>
                <a:lnTo>
                  <a:pt x="1343371" y="1645"/>
                </a:lnTo>
                <a:lnTo>
                  <a:pt x="1343665" y="0"/>
                </a:lnTo>
                <a:lnTo>
                  <a:pt x="1884172" y="0"/>
                </a:lnTo>
                <a:lnTo>
                  <a:pt x="1884280" y="1645"/>
                </a:lnTo>
                <a:lnTo>
                  <a:pt x="7243812" y="1645"/>
                </a:lnTo>
                <a:lnTo>
                  <a:pt x="7243812" y="6857999"/>
                </a:lnTo>
                <a:lnTo>
                  <a:pt x="133676" y="6857999"/>
                </a:lnTo>
                <a:lnTo>
                  <a:pt x="114609" y="6843646"/>
                </a:lnTo>
                <a:cubicBezTo>
                  <a:pt x="106811" y="6836369"/>
                  <a:pt x="103243" y="6828354"/>
                  <a:pt x="111459" y="6817746"/>
                </a:cubicBezTo>
                <a:cubicBezTo>
                  <a:pt x="93943" y="6769544"/>
                  <a:pt x="97901" y="6796071"/>
                  <a:pt x="113412" y="6759582"/>
                </a:cubicBezTo>
                <a:cubicBezTo>
                  <a:pt x="110188" y="6732087"/>
                  <a:pt x="99653" y="6727133"/>
                  <a:pt x="100729" y="6705297"/>
                </a:cubicBezTo>
                <a:cubicBezTo>
                  <a:pt x="94563" y="6675394"/>
                  <a:pt x="99792" y="6669536"/>
                  <a:pt x="87662" y="6640957"/>
                </a:cubicBezTo>
                <a:cubicBezTo>
                  <a:pt x="74199" y="6591883"/>
                  <a:pt x="82185" y="6576319"/>
                  <a:pt x="83084" y="6541313"/>
                </a:cubicBezTo>
                <a:cubicBezTo>
                  <a:pt x="82225" y="6490855"/>
                  <a:pt x="67640" y="6422980"/>
                  <a:pt x="59444" y="6370251"/>
                </a:cubicBezTo>
                <a:cubicBezTo>
                  <a:pt x="51248" y="6317522"/>
                  <a:pt x="30729" y="6270972"/>
                  <a:pt x="33908" y="6224938"/>
                </a:cubicBezTo>
                <a:lnTo>
                  <a:pt x="30063" y="6089693"/>
                </a:lnTo>
                <a:cubicBezTo>
                  <a:pt x="25730" y="6032039"/>
                  <a:pt x="3474" y="5997051"/>
                  <a:pt x="29101" y="5973994"/>
                </a:cubicBezTo>
                <a:cubicBezTo>
                  <a:pt x="17018" y="5940131"/>
                  <a:pt x="41135" y="5955713"/>
                  <a:pt x="33855" y="5939847"/>
                </a:cubicBezTo>
                <a:lnTo>
                  <a:pt x="12982" y="5906467"/>
                </a:lnTo>
                <a:lnTo>
                  <a:pt x="8416" y="5862699"/>
                </a:lnTo>
                <a:cubicBezTo>
                  <a:pt x="7895" y="5838948"/>
                  <a:pt x="8409" y="5853058"/>
                  <a:pt x="12052" y="5823324"/>
                </a:cubicBezTo>
                <a:cubicBezTo>
                  <a:pt x="11631" y="5805291"/>
                  <a:pt x="11213" y="5787258"/>
                  <a:pt x="10793" y="5769225"/>
                </a:cubicBezTo>
                <a:cubicBezTo>
                  <a:pt x="17866" y="5738356"/>
                  <a:pt x="19121" y="5696311"/>
                  <a:pt x="25986" y="5667896"/>
                </a:cubicBezTo>
                <a:cubicBezTo>
                  <a:pt x="16329" y="5647975"/>
                  <a:pt x="42195" y="5619318"/>
                  <a:pt x="43687" y="5594585"/>
                </a:cubicBezTo>
                <a:cubicBezTo>
                  <a:pt x="32512" y="5517959"/>
                  <a:pt x="44052" y="5536542"/>
                  <a:pt x="40019" y="5464225"/>
                </a:cubicBezTo>
                <a:cubicBezTo>
                  <a:pt x="32676" y="5400671"/>
                  <a:pt x="26469" y="5311951"/>
                  <a:pt x="22904" y="5269726"/>
                </a:cubicBezTo>
                <a:cubicBezTo>
                  <a:pt x="19341" y="5227501"/>
                  <a:pt x="14742" y="5212581"/>
                  <a:pt x="18628" y="5210876"/>
                </a:cubicBezTo>
                <a:cubicBezTo>
                  <a:pt x="-20300" y="5161742"/>
                  <a:pt x="15511" y="5141336"/>
                  <a:pt x="5392" y="5111369"/>
                </a:cubicBezTo>
                <a:cubicBezTo>
                  <a:pt x="10662" y="5053859"/>
                  <a:pt x="15546" y="5034036"/>
                  <a:pt x="13324" y="5009272"/>
                </a:cubicBezTo>
                <a:cubicBezTo>
                  <a:pt x="25126" y="4982633"/>
                  <a:pt x="74251" y="4956261"/>
                  <a:pt x="48699" y="4925805"/>
                </a:cubicBezTo>
                <a:cubicBezTo>
                  <a:pt x="76704" y="4931200"/>
                  <a:pt x="39437" y="4888353"/>
                  <a:pt x="62925" y="4877992"/>
                </a:cubicBezTo>
                <a:cubicBezTo>
                  <a:pt x="82480" y="4871554"/>
                  <a:pt x="75731" y="4857054"/>
                  <a:pt x="79496" y="4844323"/>
                </a:cubicBezTo>
                <a:cubicBezTo>
                  <a:pt x="97657" y="4832308"/>
                  <a:pt x="110974" y="4752352"/>
                  <a:pt x="101400" y="4733115"/>
                </a:cubicBezTo>
                <a:cubicBezTo>
                  <a:pt x="108185" y="4679357"/>
                  <a:pt x="119720" y="4662889"/>
                  <a:pt x="111223" y="4625153"/>
                </a:cubicBezTo>
                <a:cubicBezTo>
                  <a:pt x="106592" y="4588197"/>
                  <a:pt x="114401" y="4567830"/>
                  <a:pt x="126359" y="4539168"/>
                </a:cubicBezTo>
                <a:cubicBezTo>
                  <a:pt x="126535" y="4522289"/>
                  <a:pt x="126710" y="4505410"/>
                  <a:pt x="126886" y="4488531"/>
                </a:cubicBezTo>
                <a:cubicBezTo>
                  <a:pt x="126165" y="4473140"/>
                  <a:pt x="132917" y="4437329"/>
                  <a:pt x="135099" y="4411258"/>
                </a:cubicBezTo>
                <a:cubicBezTo>
                  <a:pt x="107667" y="4345686"/>
                  <a:pt x="146840" y="4280033"/>
                  <a:pt x="132327" y="4219510"/>
                </a:cubicBezTo>
                <a:cubicBezTo>
                  <a:pt x="138549" y="4158987"/>
                  <a:pt x="124091" y="4192084"/>
                  <a:pt x="172424" y="4048117"/>
                </a:cubicBezTo>
                <a:cubicBezTo>
                  <a:pt x="167703" y="4015047"/>
                  <a:pt x="203806" y="3905047"/>
                  <a:pt x="177666" y="3878222"/>
                </a:cubicBezTo>
                <a:cubicBezTo>
                  <a:pt x="167714" y="3821305"/>
                  <a:pt x="183914" y="3845122"/>
                  <a:pt x="156982" y="3778166"/>
                </a:cubicBezTo>
                <a:cubicBezTo>
                  <a:pt x="160365" y="3760234"/>
                  <a:pt x="142791" y="3724716"/>
                  <a:pt x="142115" y="3707357"/>
                </a:cubicBezTo>
                <a:cubicBezTo>
                  <a:pt x="139253" y="3688591"/>
                  <a:pt x="140202" y="3672776"/>
                  <a:pt x="139805" y="3665569"/>
                </a:cubicBezTo>
                <a:cubicBezTo>
                  <a:pt x="139778" y="3665084"/>
                  <a:pt x="139750" y="3664599"/>
                  <a:pt x="139723" y="3664114"/>
                </a:cubicBezTo>
                <a:lnTo>
                  <a:pt x="134134" y="3653088"/>
                </a:lnTo>
                <a:lnTo>
                  <a:pt x="126568" y="3641228"/>
                </a:lnTo>
                <a:cubicBezTo>
                  <a:pt x="126560" y="3629488"/>
                  <a:pt x="126549" y="3617747"/>
                  <a:pt x="126540" y="3606007"/>
                </a:cubicBezTo>
                <a:lnTo>
                  <a:pt x="134645" y="3597336"/>
                </a:lnTo>
                <a:lnTo>
                  <a:pt x="131649" y="3586412"/>
                </a:lnTo>
                <a:lnTo>
                  <a:pt x="134221" y="3569719"/>
                </a:lnTo>
                <a:lnTo>
                  <a:pt x="133795" y="3568021"/>
                </a:lnTo>
                <a:lnTo>
                  <a:pt x="130189" y="3553678"/>
                </a:lnTo>
                <a:lnTo>
                  <a:pt x="129827" y="3552249"/>
                </a:lnTo>
                <a:lnTo>
                  <a:pt x="122183" y="3542019"/>
                </a:lnTo>
                <a:lnTo>
                  <a:pt x="112426" y="3531201"/>
                </a:lnTo>
                <a:lnTo>
                  <a:pt x="105626" y="3496391"/>
                </a:lnTo>
                <a:lnTo>
                  <a:pt x="111971" y="3486850"/>
                </a:lnTo>
                <a:lnTo>
                  <a:pt x="106910" y="3476412"/>
                </a:lnTo>
                <a:cubicBezTo>
                  <a:pt x="105781" y="3466028"/>
                  <a:pt x="105824" y="3433967"/>
                  <a:pt x="105209" y="3424545"/>
                </a:cubicBezTo>
                <a:lnTo>
                  <a:pt x="103215" y="3419880"/>
                </a:lnTo>
                <a:lnTo>
                  <a:pt x="104953" y="3415218"/>
                </a:lnTo>
                <a:lnTo>
                  <a:pt x="101255" y="3409825"/>
                </a:lnTo>
                <a:lnTo>
                  <a:pt x="103044" y="3407057"/>
                </a:lnTo>
                <a:lnTo>
                  <a:pt x="89764" y="3378959"/>
                </a:lnTo>
                <a:lnTo>
                  <a:pt x="83991" y="3362948"/>
                </a:lnTo>
                <a:lnTo>
                  <a:pt x="66858" y="3332072"/>
                </a:lnTo>
                <a:lnTo>
                  <a:pt x="69057" y="3325671"/>
                </a:lnTo>
                <a:lnTo>
                  <a:pt x="51631" y="3278130"/>
                </a:lnTo>
                <a:lnTo>
                  <a:pt x="53959" y="3277179"/>
                </a:lnTo>
                <a:lnTo>
                  <a:pt x="60205" y="3262610"/>
                </a:lnTo>
                <a:lnTo>
                  <a:pt x="58998" y="3258677"/>
                </a:lnTo>
                <a:cubicBezTo>
                  <a:pt x="46010" y="3210316"/>
                  <a:pt x="80872" y="3236545"/>
                  <a:pt x="45170" y="3180546"/>
                </a:cubicBezTo>
                <a:cubicBezTo>
                  <a:pt x="53643" y="3171780"/>
                  <a:pt x="52550" y="3163902"/>
                  <a:pt x="45228" y="3151828"/>
                </a:cubicBezTo>
                <a:cubicBezTo>
                  <a:pt x="39651" y="3128169"/>
                  <a:pt x="64667" y="3124610"/>
                  <a:pt x="45020" y="3103777"/>
                </a:cubicBezTo>
                <a:cubicBezTo>
                  <a:pt x="59127" y="3105196"/>
                  <a:pt x="41123" y="3057428"/>
                  <a:pt x="57092" y="3065434"/>
                </a:cubicBezTo>
                <a:cubicBezTo>
                  <a:pt x="55435" y="3051512"/>
                  <a:pt x="40803" y="3032637"/>
                  <a:pt x="35088" y="3020247"/>
                </a:cubicBezTo>
                <a:cubicBezTo>
                  <a:pt x="32503" y="3002537"/>
                  <a:pt x="18197" y="3001119"/>
                  <a:pt x="22803" y="2991092"/>
                </a:cubicBezTo>
                <a:cubicBezTo>
                  <a:pt x="24338" y="2987749"/>
                  <a:pt x="27975" y="2983455"/>
                  <a:pt x="34850" y="2977278"/>
                </a:cubicBezTo>
                <a:cubicBezTo>
                  <a:pt x="22587" y="2954448"/>
                  <a:pt x="35600" y="2946689"/>
                  <a:pt x="36223" y="2911749"/>
                </a:cubicBezTo>
                <a:cubicBezTo>
                  <a:pt x="35158" y="2886513"/>
                  <a:pt x="29761" y="2843788"/>
                  <a:pt x="28462" y="2825860"/>
                </a:cubicBezTo>
                <a:cubicBezTo>
                  <a:pt x="28449" y="2818634"/>
                  <a:pt x="28437" y="2811409"/>
                  <a:pt x="28424" y="2804183"/>
                </a:cubicBezTo>
                <a:lnTo>
                  <a:pt x="21292" y="2790136"/>
                </a:lnTo>
                <a:lnTo>
                  <a:pt x="16179" y="2760208"/>
                </a:lnTo>
                <a:lnTo>
                  <a:pt x="22858" y="2751112"/>
                </a:lnTo>
                <a:lnTo>
                  <a:pt x="18505" y="2740278"/>
                </a:lnTo>
                <a:lnTo>
                  <a:pt x="22482" y="2726489"/>
                </a:lnTo>
                <a:lnTo>
                  <a:pt x="18175" y="2725052"/>
                </a:lnTo>
                <a:lnTo>
                  <a:pt x="10521" y="2715895"/>
                </a:lnTo>
                <a:lnTo>
                  <a:pt x="25499" y="2665666"/>
                </a:lnTo>
                <a:lnTo>
                  <a:pt x="30658" y="2635351"/>
                </a:lnTo>
                <a:cubicBezTo>
                  <a:pt x="30723" y="2625597"/>
                  <a:pt x="30791" y="2615842"/>
                  <a:pt x="30857" y="2606088"/>
                </a:cubicBezTo>
                <a:lnTo>
                  <a:pt x="37532" y="2596456"/>
                </a:lnTo>
                <a:cubicBezTo>
                  <a:pt x="41239" y="2582253"/>
                  <a:pt x="34640" y="2564757"/>
                  <a:pt x="36511" y="2549900"/>
                </a:cubicBezTo>
                <a:lnTo>
                  <a:pt x="53712" y="2496499"/>
                </a:lnTo>
                <a:cubicBezTo>
                  <a:pt x="53527" y="2492743"/>
                  <a:pt x="64725" y="2449625"/>
                  <a:pt x="64540" y="2445869"/>
                </a:cubicBezTo>
                <a:cubicBezTo>
                  <a:pt x="61940" y="2441580"/>
                  <a:pt x="65575" y="2413465"/>
                  <a:pt x="64348" y="2408995"/>
                </a:cubicBezTo>
                <a:cubicBezTo>
                  <a:pt x="100333" y="2407546"/>
                  <a:pt x="71752" y="2329020"/>
                  <a:pt x="101725" y="2335735"/>
                </a:cubicBezTo>
                <a:cubicBezTo>
                  <a:pt x="120512" y="2299003"/>
                  <a:pt x="138791" y="2291744"/>
                  <a:pt x="147278" y="2260088"/>
                </a:cubicBezTo>
                <a:cubicBezTo>
                  <a:pt x="152668" y="2224200"/>
                  <a:pt x="143589" y="2220953"/>
                  <a:pt x="152643" y="2193455"/>
                </a:cubicBezTo>
                <a:cubicBezTo>
                  <a:pt x="152701" y="2159228"/>
                  <a:pt x="131577" y="2138038"/>
                  <a:pt x="161815" y="2107942"/>
                </a:cubicBezTo>
                <a:lnTo>
                  <a:pt x="168884" y="2024270"/>
                </a:lnTo>
                <a:lnTo>
                  <a:pt x="210800" y="1969445"/>
                </a:lnTo>
                <a:lnTo>
                  <a:pt x="215063" y="1961162"/>
                </a:lnTo>
                <a:lnTo>
                  <a:pt x="226767" y="1945112"/>
                </a:lnTo>
                <a:lnTo>
                  <a:pt x="225906" y="1942021"/>
                </a:lnTo>
                <a:lnTo>
                  <a:pt x="220555" y="1935584"/>
                </a:lnTo>
                <a:cubicBezTo>
                  <a:pt x="220179" y="1930292"/>
                  <a:pt x="223282" y="1914884"/>
                  <a:pt x="223648" y="1910265"/>
                </a:cubicBezTo>
                <a:cubicBezTo>
                  <a:pt x="221934" y="1909994"/>
                  <a:pt x="221895" y="1909162"/>
                  <a:pt x="222758" y="1907867"/>
                </a:cubicBezTo>
                <a:lnTo>
                  <a:pt x="229387" y="1899379"/>
                </a:lnTo>
                <a:lnTo>
                  <a:pt x="231548" y="1895114"/>
                </a:lnTo>
                <a:lnTo>
                  <a:pt x="216553" y="1892417"/>
                </a:lnTo>
                <a:cubicBezTo>
                  <a:pt x="209075" y="1884999"/>
                  <a:pt x="222114" y="1866643"/>
                  <a:pt x="209739" y="1861483"/>
                </a:cubicBezTo>
                <a:cubicBezTo>
                  <a:pt x="214584" y="1853278"/>
                  <a:pt x="219066" y="1844665"/>
                  <a:pt x="222950" y="1835810"/>
                </a:cubicBezTo>
                <a:lnTo>
                  <a:pt x="224812" y="1830569"/>
                </a:lnTo>
                <a:lnTo>
                  <a:pt x="224522" y="1830429"/>
                </a:lnTo>
                <a:cubicBezTo>
                  <a:pt x="224224" y="1829219"/>
                  <a:pt x="224571" y="1827468"/>
                  <a:pt x="225830" y="1824832"/>
                </a:cubicBezTo>
                <a:lnTo>
                  <a:pt x="228207" y="1821003"/>
                </a:lnTo>
                <a:lnTo>
                  <a:pt x="230878" y="1807109"/>
                </a:lnTo>
                <a:lnTo>
                  <a:pt x="227355" y="1805316"/>
                </a:lnTo>
                <a:lnTo>
                  <a:pt x="228132" y="1804434"/>
                </a:lnTo>
                <a:cubicBezTo>
                  <a:pt x="237533" y="1798221"/>
                  <a:pt x="248274" y="1797417"/>
                  <a:pt x="223762" y="1784314"/>
                </a:cubicBezTo>
                <a:cubicBezTo>
                  <a:pt x="240655" y="1769422"/>
                  <a:pt x="224912" y="1763793"/>
                  <a:pt x="226521" y="1740358"/>
                </a:cubicBezTo>
                <a:cubicBezTo>
                  <a:pt x="240385" y="1732435"/>
                  <a:pt x="239102" y="1724301"/>
                  <a:pt x="233164" y="1715685"/>
                </a:cubicBezTo>
                <a:cubicBezTo>
                  <a:pt x="245499" y="1694404"/>
                  <a:pt x="240415" y="1672675"/>
                  <a:pt x="245819" y="1647555"/>
                </a:cubicBezTo>
                <a:cubicBezTo>
                  <a:pt x="268668" y="1622803"/>
                  <a:pt x="248434" y="1605585"/>
                  <a:pt x="254317" y="1578752"/>
                </a:cubicBezTo>
                <a:lnTo>
                  <a:pt x="249918" y="1546022"/>
                </a:lnTo>
                <a:cubicBezTo>
                  <a:pt x="251996" y="1543635"/>
                  <a:pt x="248777" y="1521210"/>
                  <a:pt x="248927" y="1519929"/>
                </a:cubicBezTo>
                <a:lnTo>
                  <a:pt x="248704" y="1519731"/>
                </a:lnTo>
                <a:lnTo>
                  <a:pt x="252245" y="1514846"/>
                </a:lnTo>
                <a:cubicBezTo>
                  <a:pt x="255314" y="1501295"/>
                  <a:pt x="252199" y="1477394"/>
                  <a:pt x="254681" y="1463304"/>
                </a:cubicBezTo>
                <a:cubicBezTo>
                  <a:pt x="257024" y="1459891"/>
                  <a:pt x="268983" y="1432466"/>
                  <a:pt x="267138" y="1430305"/>
                </a:cubicBezTo>
                <a:lnTo>
                  <a:pt x="266110" y="1429568"/>
                </a:lnTo>
                <a:lnTo>
                  <a:pt x="286784" y="1404045"/>
                </a:lnTo>
                <a:lnTo>
                  <a:pt x="294521" y="1360879"/>
                </a:lnTo>
                <a:lnTo>
                  <a:pt x="324750" y="1301993"/>
                </a:lnTo>
                <a:lnTo>
                  <a:pt x="328780" y="1210776"/>
                </a:lnTo>
                <a:cubicBezTo>
                  <a:pt x="344171" y="1197232"/>
                  <a:pt x="343390" y="1192124"/>
                  <a:pt x="346123" y="1157176"/>
                </a:cubicBezTo>
                <a:cubicBezTo>
                  <a:pt x="359383" y="1110140"/>
                  <a:pt x="355619" y="1111028"/>
                  <a:pt x="349331" y="1063288"/>
                </a:cubicBezTo>
                <a:cubicBezTo>
                  <a:pt x="364194" y="1005331"/>
                  <a:pt x="362778" y="969963"/>
                  <a:pt x="431245" y="889417"/>
                </a:cubicBezTo>
                <a:lnTo>
                  <a:pt x="459477" y="816346"/>
                </a:lnTo>
                <a:cubicBezTo>
                  <a:pt x="465006" y="808083"/>
                  <a:pt x="496978" y="764380"/>
                  <a:pt x="489268" y="752692"/>
                </a:cubicBezTo>
                <a:lnTo>
                  <a:pt x="505368" y="724368"/>
                </a:lnTo>
                <a:lnTo>
                  <a:pt x="511178" y="722494"/>
                </a:lnTo>
                <a:lnTo>
                  <a:pt x="514451" y="717531"/>
                </a:lnTo>
                <a:cubicBezTo>
                  <a:pt x="514171" y="710761"/>
                  <a:pt x="513893" y="703992"/>
                  <a:pt x="513612" y="697222"/>
                </a:cubicBezTo>
                <a:cubicBezTo>
                  <a:pt x="513272" y="693376"/>
                  <a:pt x="513720" y="690905"/>
                  <a:pt x="514772" y="689289"/>
                </a:cubicBezTo>
                <a:lnTo>
                  <a:pt x="515249" y="689151"/>
                </a:lnTo>
                <a:cubicBezTo>
                  <a:pt x="515320" y="686637"/>
                  <a:pt x="515389" y="684122"/>
                  <a:pt x="515461" y="681608"/>
                </a:cubicBezTo>
                <a:cubicBezTo>
                  <a:pt x="522970" y="666964"/>
                  <a:pt x="551123" y="617831"/>
                  <a:pt x="560298" y="601285"/>
                </a:cubicBezTo>
                <a:cubicBezTo>
                  <a:pt x="558549" y="585107"/>
                  <a:pt x="540289" y="573171"/>
                  <a:pt x="570504" y="582332"/>
                </a:cubicBezTo>
                <a:cubicBezTo>
                  <a:pt x="570816" y="577121"/>
                  <a:pt x="573898" y="574271"/>
                  <a:pt x="578347" y="572511"/>
                </a:cubicBezTo>
                <a:lnTo>
                  <a:pt x="580375" y="572092"/>
                </a:lnTo>
                <a:lnTo>
                  <a:pt x="575722" y="536015"/>
                </a:lnTo>
                <a:lnTo>
                  <a:pt x="578705" y="531675"/>
                </a:lnTo>
                <a:lnTo>
                  <a:pt x="564084" y="491380"/>
                </a:lnTo>
                <a:cubicBezTo>
                  <a:pt x="560969" y="487340"/>
                  <a:pt x="560134" y="482008"/>
                  <a:pt x="564457" y="473782"/>
                </a:cubicBezTo>
                <a:lnTo>
                  <a:pt x="566413" y="472000"/>
                </a:lnTo>
                <a:lnTo>
                  <a:pt x="584600" y="354566"/>
                </a:lnTo>
                <a:cubicBezTo>
                  <a:pt x="586100" y="325288"/>
                  <a:pt x="584583" y="317533"/>
                  <a:pt x="588077" y="265704"/>
                </a:cubicBezTo>
                <a:cubicBezTo>
                  <a:pt x="588008" y="205530"/>
                  <a:pt x="578491" y="226511"/>
                  <a:pt x="580576" y="187093"/>
                </a:cubicBezTo>
                <a:cubicBezTo>
                  <a:pt x="579265" y="162458"/>
                  <a:pt x="569240" y="117589"/>
                  <a:pt x="587928" y="130336"/>
                </a:cubicBezTo>
                <a:cubicBezTo>
                  <a:pt x="552635" y="69804"/>
                  <a:pt x="604651" y="82036"/>
                  <a:pt x="593881" y="17287"/>
                </a:cubicBezTo>
                <a:cubicBezTo>
                  <a:pt x="600399" y="13784"/>
                  <a:pt x="605413" y="8440"/>
                  <a:pt x="609224" y="17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214349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46C5EE9-4EF3-7214-ECF5-58B9FC5D59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38DF3C-FDE4-C7C9-477F-5CC7B2144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6877" y="436507"/>
            <a:ext cx="9392421" cy="1330841"/>
          </a:xfrm>
        </p:spPr>
        <p:txBody>
          <a:bodyPr>
            <a:normAutofit/>
          </a:bodyPr>
          <a:lstStyle/>
          <a:p>
            <a:r>
              <a:rPr lang="en-US" sz="6600" b="1" dirty="0">
                <a:latin typeface="+mn-lt"/>
                <a:ea typeface="Calibri"/>
                <a:cs typeface="Calibri"/>
              </a:rPr>
              <a:t>What is a Blog?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BB78F0-8244-8C2F-058A-875A0EDCF9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592" y="1992602"/>
            <a:ext cx="11965407" cy="486539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/>
              <a:t>A blog is a type of website or online platform where individuals or groups regularly share content, ideas, reflections, or updates.</a:t>
            </a:r>
          </a:p>
          <a:p>
            <a:r>
              <a:rPr lang="en-GB" sz="2400" dirty="0"/>
              <a:t>Blogs are usually written in a conversational style and can focus on personal experiences, professional knowledge, or specific topics of interest.</a:t>
            </a:r>
          </a:p>
          <a:p>
            <a:r>
              <a:rPr lang="en-GB" sz="2400" dirty="0"/>
              <a:t>Blogs are typically organised in reverse chronological order, with the most recent posts appearing first.</a:t>
            </a:r>
          </a:p>
          <a:p>
            <a:pPr>
              <a:buNone/>
            </a:pPr>
            <a:r>
              <a:rPr lang="en-US" sz="2200" dirty="0">
                <a:ea typeface="+mn-lt"/>
                <a:cs typeface="+mn-lt"/>
              </a:rPr>
              <a:t>Blogs come in different types and can serve different purposes, such as:</a:t>
            </a:r>
            <a:endParaRPr lang="en-US" sz="2200" dirty="0"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US" sz="2200" b="1" dirty="0">
                <a:solidFill>
                  <a:srgbClr val="002060"/>
                </a:solidFill>
                <a:ea typeface="+mn-lt"/>
                <a:cs typeface="+mn-lt"/>
              </a:rPr>
              <a:t>Personal blogs</a:t>
            </a:r>
            <a:r>
              <a:rPr lang="en-US" sz="2200" dirty="0">
                <a:solidFill>
                  <a:srgbClr val="002060"/>
                </a:solidFill>
                <a:ea typeface="+mn-lt"/>
                <a:cs typeface="+mn-lt"/>
              </a:rPr>
              <a:t>: </a:t>
            </a:r>
            <a:r>
              <a:rPr lang="en-US" sz="2200" dirty="0">
                <a:ea typeface="+mn-lt"/>
                <a:cs typeface="+mn-lt"/>
              </a:rPr>
              <a:t>Sharing personal experiences, hobbies, or opinions.</a:t>
            </a:r>
            <a:endParaRPr lang="en-US" sz="2200" dirty="0"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US" sz="2200" b="1" dirty="0">
                <a:solidFill>
                  <a:srgbClr val="002060"/>
                </a:solidFill>
                <a:ea typeface="+mn-lt"/>
                <a:cs typeface="+mn-lt"/>
              </a:rPr>
              <a:t>Business blogs</a:t>
            </a:r>
            <a:r>
              <a:rPr lang="en-US" sz="2200" dirty="0">
                <a:solidFill>
                  <a:srgbClr val="002060"/>
                </a:solidFill>
                <a:ea typeface="+mn-lt"/>
                <a:cs typeface="+mn-lt"/>
              </a:rPr>
              <a:t>: </a:t>
            </a:r>
            <a:r>
              <a:rPr lang="en-US" sz="2200" dirty="0">
                <a:ea typeface="+mn-lt"/>
                <a:cs typeface="+mn-lt"/>
              </a:rPr>
              <a:t>A tool for marketing, sharing product updates, or engaging with customers.</a:t>
            </a:r>
            <a:endParaRPr lang="en-US" sz="2200" dirty="0"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US" sz="2200" b="1" dirty="0">
                <a:solidFill>
                  <a:srgbClr val="002060"/>
                </a:solidFill>
                <a:ea typeface="+mn-lt"/>
                <a:cs typeface="+mn-lt"/>
              </a:rPr>
              <a:t>Niche blogs</a:t>
            </a:r>
            <a:r>
              <a:rPr lang="en-US" sz="2200" dirty="0">
                <a:solidFill>
                  <a:srgbClr val="002060"/>
                </a:solidFill>
                <a:ea typeface="+mn-lt"/>
                <a:cs typeface="+mn-lt"/>
              </a:rPr>
              <a:t>: </a:t>
            </a:r>
            <a:r>
              <a:rPr lang="en-US" sz="2200" dirty="0">
                <a:ea typeface="+mn-lt"/>
                <a:cs typeface="+mn-lt"/>
              </a:rPr>
              <a:t>Focused on specific topics (like technology, travel, or current context within a sector).</a:t>
            </a:r>
            <a:endParaRPr lang="en-US" sz="2200" dirty="0"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US" sz="2200" b="1" dirty="0">
                <a:solidFill>
                  <a:srgbClr val="002060"/>
                </a:solidFill>
                <a:ea typeface="+mn-lt"/>
                <a:cs typeface="+mn-lt"/>
              </a:rPr>
              <a:t>Professional blogs</a:t>
            </a:r>
            <a:r>
              <a:rPr lang="en-US" sz="2200" dirty="0">
                <a:solidFill>
                  <a:srgbClr val="002060"/>
                </a:solidFill>
                <a:ea typeface="+mn-lt"/>
                <a:cs typeface="+mn-lt"/>
              </a:rPr>
              <a:t>: </a:t>
            </a:r>
            <a:r>
              <a:rPr lang="en-US" sz="2200" dirty="0">
                <a:ea typeface="+mn-lt"/>
                <a:cs typeface="+mn-lt"/>
              </a:rPr>
              <a:t>Used to showcase expertise and knowledge, often by individuals or </a:t>
            </a:r>
            <a:r>
              <a:rPr lang="en-US" sz="2200" dirty="0" err="1">
                <a:ea typeface="+mn-lt"/>
                <a:cs typeface="+mn-lt"/>
              </a:rPr>
              <a:t>organisations</a:t>
            </a:r>
            <a:r>
              <a:rPr lang="en-US" sz="2200" dirty="0">
                <a:ea typeface="+mn-lt"/>
                <a:cs typeface="+mn-lt"/>
              </a:rPr>
              <a:t> in a specific industry.</a:t>
            </a:r>
            <a:endParaRPr lang="en-US" sz="2200" dirty="0"/>
          </a:p>
          <a:p>
            <a:pPr marL="0" indent="0">
              <a:buNone/>
            </a:pPr>
            <a:endParaRPr lang="en-US" sz="2200" dirty="0">
              <a:ea typeface="Calibri"/>
              <a:cs typeface="Calibri"/>
            </a:endParaRPr>
          </a:p>
        </p:txBody>
      </p:sp>
      <p:pic>
        <p:nvPicPr>
          <p:cNvPr id="4" name="Picture 3" descr="Image result for blog">
            <a:extLst>
              <a:ext uri="{FF2B5EF4-FFF2-40B4-BE49-F238E27FC236}">
                <a16:creationId xmlns:a16="http://schemas.microsoft.com/office/drawing/2014/main" id="{DF839FDA-92DC-9901-09D6-9A4C61CF05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37231" y="232279"/>
            <a:ext cx="2427390" cy="1733805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51087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3BB0D53-21D4-236F-C618-2F78F7771E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5" name="Rectangle 6154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40EFD-B5FC-397A-EBC9-1AF5EDF1C3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 b="1" dirty="0">
                <a:latin typeface="+mn-lt"/>
              </a:rPr>
              <a:t>How can Blogs be Useful?</a:t>
            </a:r>
          </a:p>
        </p:txBody>
      </p:sp>
      <p:sp>
        <p:nvSpPr>
          <p:cNvPr id="6156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18DF16-364F-69EF-472A-5EF9BD39F6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934" y="2054123"/>
            <a:ext cx="11559822" cy="4565337"/>
          </a:xfrm>
        </p:spPr>
        <p:txBody>
          <a:bodyPr anchor="t">
            <a:noAutofit/>
          </a:bodyPr>
          <a:lstStyle/>
          <a:p>
            <a:r>
              <a:rPr lang="en-GB" sz="2000" dirty="0">
                <a:ea typeface="+mn-lt"/>
                <a:cs typeface="+mn-lt"/>
              </a:rPr>
              <a:t>The main goal of a blog is to engage readers, provide value, and sometimes encourage conversation through comments. It’s also a great way to share information, attract an audience, and even monetize the content through ads, affiliate links, or sponsored posts</a:t>
            </a:r>
            <a:endParaRPr lang="en-US" sz="20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 b="1" dirty="0"/>
              <a:t>Students can build an online reputation through reading blogs by:</a:t>
            </a:r>
            <a:endParaRPr lang="en-GB" sz="2000" b="1" dirty="0">
              <a:ea typeface="Calibri" panose="020F0502020204030204"/>
              <a:cs typeface="Calibri" panose="020F0502020204030204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002060"/>
                </a:solidFill>
              </a:rPr>
              <a:t>Engaging with Quality Content</a:t>
            </a:r>
            <a:r>
              <a:rPr lang="en-GB" sz="2000" dirty="0">
                <a:solidFill>
                  <a:srgbClr val="002060"/>
                </a:solidFill>
              </a:rPr>
              <a:t>: </a:t>
            </a:r>
            <a:r>
              <a:rPr lang="en-GB" sz="2000" dirty="0"/>
              <a:t>Regularly read reputable blogs and professional articles to stay informed and show professional growth.</a:t>
            </a:r>
            <a:endParaRPr lang="en-GB" sz="2000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002060"/>
                </a:solidFill>
              </a:rPr>
              <a:t>Sharing Professional Insights</a:t>
            </a:r>
            <a:r>
              <a:rPr lang="en-GB" sz="2000" dirty="0">
                <a:solidFill>
                  <a:srgbClr val="002060"/>
                </a:solidFill>
              </a:rPr>
              <a:t>: </a:t>
            </a:r>
            <a:r>
              <a:rPr lang="en-GB" sz="2000" dirty="0"/>
              <a:t>Post key insights from blogs on LinkedIn or Twitter to showcase knowledge.</a:t>
            </a:r>
            <a:endParaRPr lang="en-GB" sz="2000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002060"/>
                </a:solidFill>
              </a:rPr>
              <a:t>Commenting and Participating</a:t>
            </a:r>
            <a:r>
              <a:rPr lang="en-GB" sz="2000" dirty="0">
                <a:solidFill>
                  <a:srgbClr val="002060"/>
                </a:solidFill>
              </a:rPr>
              <a:t>: </a:t>
            </a:r>
            <a:r>
              <a:rPr lang="en-GB" sz="2000" dirty="0"/>
              <a:t>Contribute thoughtful comments to discussions on blogs to increase visibility.</a:t>
            </a:r>
            <a:endParaRPr lang="en-GB" sz="2000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002060"/>
                </a:solidFill>
              </a:rPr>
              <a:t>Writing their Own Blog</a:t>
            </a:r>
            <a:r>
              <a:rPr lang="en-GB" sz="2000" dirty="0">
                <a:solidFill>
                  <a:srgbClr val="002060"/>
                </a:solidFill>
              </a:rPr>
              <a:t>: </a:t>
            </a:r>
            <a:r>
              <a:rPr lang="en-GB" sz="2000" dirty="0"/>
              <a:t>Share personal blog posts or articles based on learning, experience or professional interests to establish a voice.</a:t>
            </a:r>
            <a:endParaRPr lang="en-GB" sz="2000" dirty="0"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002060"/>
                </a:solidFill>
              </a:rPr>
              <a:t>Networking with Influencers</a:t>
            </a:r>
            <a:r>
              <a:rPr lang="en-GB" sz="2000" dirty="0">
                <a:solidFill>
                  <a:srgbClr val="002060"/>
                </a:solidFill>
              </a:rPr>
              <a:t>: </a:t>
            </a:r>
            <a:r>
              <a:rPr lang="en-GB" sz="2000" dirty="0"/>
              <a:t>Follow and engage with industry leaders to build connections and credibility.</a:t>
            </a:r>
            <a:endParaRPr lang="en-GB" sz="20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2000" dirty="0"/>
              <a:t> </a:t>
            </a:r>
            <a:endParaRPr lang="en-US" sz="2000" dirty="0">
              <a:ea typeface="Calibri"/>
              <a:cs typeface="Calibri"/>
            </a:endParaRPr>
          </a:p>
        </p:txBody>
      </p:sp>
      <p:pic>
        <p:nvPicPr>
          <p:cNvPr id="6146" name="Picture 2" descr="Hear from Claire on things independent health and social care | Blogs |  Royal College of Nursing">
            <a:extLst>
              <a:ext uri="{FF2B5EF4-FFF2-40B4-BE49-F238E27FC236}">
                <a16:creationId xmlns:a16="http://schemas.microsoft.com/office/drawing/2014/main" id="{7EBA9976-3961-0B90-447A-7E7E54A8AE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36" r="26654"/>
          <a:stretch/>
        </p:blipFill>
        <p:spPr bwMode="auto">
          <a:xfrm>
            <a:off x="10239554" y="95842"/>
            <a:ext cx="1862133" cy="1518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992618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DBC882-C939-5054-DEF9-51FBF8AA1C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7C750-64DF-1D40-CBFD-CE1EB1382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 fontScale="90000"/>
          </a:bodyPr>
          <a:lstStyle/>
          <a:p>
            <a:r>
              <a:rPr lang="en-US" sz="5400" b="1" dirty="0">
                <a:latin typeface="+mn-lt"/>
              </a:rPr>
              <a:t>Quality H&amp;SC Blogs – 30 minutes Reading Activity</a:t>
            </a:r>
            <a:endParaRPr lang="en-US" sz="5400" b="1" dirty="0">
              <a:latin typeface="+mn-lt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3FE323-5EC8-885D-15F1-7FB8CF92DC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1868018"/>
            <a:ext cx="8056352" cy="41191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3200" dirty="0"/>
              <a:t>Let's explore the following health and social care blogs </a:t>
            </a:r>
          </a:p>
          <a:p>
            <a:pPr marL="0" indent="0">
              <a:buNone/>
            </a:pPr>
            <a:r>
              <a:rPr lang="en-US" sz="3200" dirty="0"/>
              <a:t>Make a note of topics of interest to you and your career</a:t>
            </a:r>
          </a:p>
          <a:p>
            <a:pPr marL="0" indent="0">
              <a:buNone/>
            </a:pPr>
            <a:r>
              <a:rPr lang="en-US" sz="3200" dirty="0"/>
              <a:t>Do you follow these </a:t>
            </a:r>
            <a:r>
              <a:rPr lang="en-US" sz="3200" dirty="0" err="1"/>
              <a:t>organisations</a:t>
            </a:r>
            <a:r>
              <a:rPr lang="en-US" sz="3200" dirty="0"/>
              <a:t> on </a:t>
            </a:r>
            <a:r>
              <a:rPr lang="en-US" sz="3200" dirty="0" err="1"/>
              <a:t>Linkedin</a:t>
            </a:r>
            <a:r>
              <a:rPr lang="en-US" sz="3200" dirty="0"/>
              <a:t>?</a:t>
            </a:r>
          </a:p>
        </p:txBody>
      </p:sp>
      <p:pic>
        <p:nvPicPr>
          <p:cNvPr id="7170" name="Picture 2" descr="National Centre for Social Research">
            <a:extLst>
              <a:ext uri="{FF2B5EF4-FFF2-40B4-BE49-F238E27FC236}">
                <a16:creationId xmlns:a16="http://schemas.microsoft.com/office/drawing/2014/main" id="{AA4D9C13-7D97-1FCA-D581-73BDA53422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3890" y="959922"/>
            <a:ext cx="2867025" cy="159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Social Care Institute for Excellence ...">
            <a:extLst>
              <a:ext uri="{FF2B5EF4-FFF2-40B4-BE49-F238E27FC236}">
                <a16:creationId xmlns:a16="http://schemas.microsoft.com/office/drawing/2014/main" id="{6A24627E-7E38-CDEE-5978-D199F528E3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2744" y="5030932"/>
            <a:ext cx="2695823" cy="931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The Health Foundation - HDR UK">
            <a:extLst>
              <a:ext uri="{FF2B5EF4-FFF2-40B4-BE49-F238E27FC236}">
                <a16:creationId xmlns:a16="http://schemas.microsoft.com/office/drawing/2014/main" id="{15C55DAA-4ED5-7197-A013-199B789944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185" y="4843367"/>
            <a:ext cx="3448050" cy="132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NHS Vector Logo - Download Free SVG Icon | Worldvectorlogo">
            <a:extLst>
              <a:ext uri="{FF2B5EF4-FFF2-40B4-BE49-F238E27FC236}">
                <a16:creationId xmlns:a16="http://schemas.microsoft.com/office/drawing/2014/main" id="{520D22D3-29BF-8249-4376-AA97ABCB03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2575" y="2743071"/>
            <a:ext cx="19431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A logo for a social care company&#10;&#10;AI-generated content may be incorrect.">
            <a:extLst>
              <a:ext uri="{FF2B5EF4-FFF2-40B4-BE49-F238E27FC236}">
                <a16:creationId xmlns:a16="http://schemas.microsoft.com/office/drawing/2014/main" id="{9A5BD195-2F8A-68DD-CAD7-1F5EB37DCD5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49574" y="4829174"/>
            <a:ext cx="1466232" cy="1336222"/>
          </a:xfrm>
          <a:prstGeom prst="rect">
            <a:avLst/>
          </a:prstGeom>
        </p:spPr>
      </p:pic>
      <p:pic>
        <p:nvPicPr>
          <p:cNvPr id="5" name="Picture 4" descr="A blue and white logo&#10;&#10;AI-generated content may be incorrect.">
            <a:extLst>
              <a:ext uri="{FF2B5EF4-FFF2-40B4-BE49-F238E27FC236}">
                <a16:creationId xmlns:a16="http://schemas.microsoft.com/office/drawing/2014/main" id="{3F3728B9-A47C-1611-0C1D-6BF508EF9EA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1176" y="5094761"/>
            <a:ext cx="2256065" cy="1002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82657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rawings on colourful paper">
            <a:extLst>
              <a:ext uri="{FF2B5EF4-FFF2-40B4-BE49-F238E27FC236}">
                <a16:creationId xmlns:a16="http://schemas.microsoft.com/office/drawing/2014/main" id="{ED455737-5B18-F121-0395-838546F6999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b="15730"/>
          <a:stretch/>
        </p:blipFill>
        <p:spPr>
          <a:xfrm>
            <a:off x="215680" y="-310549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A4CD60-E18C-A10D-3CA7-FB3EB8949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883" y="576465"/>
            <a:ext cx="6567153" cy="4726276"/>
          </a:xfrm>
          <a:noFill/>
        </p:spPr>
        <p:txBody>
          <a:bodyPr>
            <a:normAutofit/>
          </a:bodyPr>
          <a:lstStyle/>
          <a:p>
            <a:pPr algn="r"/>
            <a:r>
              <a:rPr lang="en-US" sz="8000" b="1" dirty="0">
                <a:ln w="22225"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</a:rPr>
              <a:t>Blog Structure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6A8629B-8289-498B-939B-1CA0C1061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2899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88F6A-9B13-480C-46CF-D3B357B0D4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73783" y="193675"/>
            <a:ext cx="4334469" cy="6470650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US" sz="4000" b="1" u="sng" dirty="0">
                <a:solidFill>
                  <a:srgbClr val="FFFFFF"/>
                </a:solidFill>
              </a:rPr>
              <a:t>A blog will have 4 elements: </a:t>
            </a:r>
            <a:endParaRPr lang="en-US" sz="3600" b="1" dirty="0">
              <a:solidFill>
                <a:srgbClr val="FFFFFF"/>
              </a:solidFill>
            </a:endParaRPr>
          </a:p>
          <a:p>
            <a:r>
              <a:rPr lang="en-US" sz="3200" b="1" dirty="0">
                <a:solidFill>
                  <a:srgbClr val="FFFFFF"/>
                </a:solidFill>
              </a:rPr>
              <a:t>Title/ Headline </a:t>
            </a:r>
          </a:p>
          <a:p>
            <a:endParaRPr lang="en-US" sz="3200" b="1" dirty="0">
              <a:solidFill>
                <a:srgbClr val="FFFFFF"/>
              </a:solidFill>
            </a:endParaRPr>
          </a:p>
          <a:p>
            <a:r>
              <a:rPr lang="en-US" sz="3200" b="1" dirty="0">
                <a:solidFill>
                  <a:srgbClr val="FFFFFF"/>
                </a:solidFill>
              </a:rPr>
              <a:t>Introduction </a:t>
            </a:r>
          </a:p>
          <a:p>
            <a:endParaRPr lang="en-US" sz="3200" b="1" dirty="0">
              <a:solidFill>
                <a:srgbClr val="FFFFFF"/>
              </a:solidFill>
            </a:endParaRPr>
          </a:p>
          <a:p>
            <a:r>
              <a:rPr lang="en-US" sz="3200" b="1" dirty="0">
                <a:solidFill>
                  <a:srgbClr val="FFFFFF"/>
                </a:solidFill>
              </a:rPr>
              <a:t>Main Body </a:t>
            </a:r>
          </a:p>
          <a:p>
            <a:endParaRPr lang="en-US" sz="3200" b="1" dirty="0">
              <a:solidFill>
                <a:srgbClr val="FFFFFF"/>
              </a:solidFill>
            </a:endParaRPr>
          </a:p>
          <a:p>
            <a:r>
              <a:rPr lang="en-US" sz="3200" b="1" dirty="0">
                <a:solidFill>
                  <a:srgbClr val="FFFFFF"/>
                </a:solidFill>
              </a:rPr>
              <a:t>Conclusion </a:t>
            </a:r>
            <a:br>
              <a:rPr lang="en-US" sz="3200" b="1" dirty="0">
                <a:solidFill>
                  <a:srgbClr val="FFFFFF"/>
                </a:solidFill>
              </a:rPr>
            </a:br>
            <a:endParaRPr lang="en-US" sz="3200" b="1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3200" b="1" dirty="0">
                <a:solidFill>
                  <a:srgbClr val="FFFFFF"/>
                </a:solidFill>
              </a:rPr>
              <a:t>A good blog should be informative, engaging, and easy to read</a:t>
            </a:r>
            <a:endParaRPr lang="en-US" sz="32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52774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A8DD99-7D87-1779-CE42-28018B385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035" y="902603"/>
            <a:ext cx="4639565" cy="613202"/>
          </a:xfrm>
        </p:spPr>
        <p:txBody>
          <a:bodyPr anchor="b">
            <a:noAutofit/>
          </a:bodyPr>
          <a:lstStyle/>
          <a:p>
            <a:r>
              <a:rPr lang="en-US" sz="4800" b="1" dirty="0">
                <a:latin typeface="+mn-lt"/>
              </a:rPr>
              <a:t>Blog Examples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BDA28-3AEB-EA0B-7A6D-8760D3EB41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035" y="1973909"/>
            <a:ext cx="4959603" cy="279650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2400" dirty="0"/>
              <a:t>How to structure the perfect blog: </a:t>
            </a:r>
          </a:p>
          <a:p>
            <a:pPr marL="0" indent="0">
              <a:buNone/>
            </a:pPr>
            <a:r>
              <a:rPr lang="en-GB" sz="2400" dirty="0">
                <a:hlinkClick r:id="rId3"/>
              </a:rPr>
              <a:t>https://www.blogtyrant.com/blog-post-style/</a:t>
            </a:r>
            <a:r>
              <a:rPr lang="en-GB" sz="2400" dirty="0"/>
              <a:t> </a:t>
            </a:r>
            <a:endParaRPr lang="en-US" sz="2400" dirty="0"/>
          </a:p>
          <a:p>
            <a:pPr marL="0" indent="0">
              <a:buNone/>
            </a:pPr>
            <a:r>
              <a:rPr lang="en-US" sz="2400" dirty="0"/>
              <a:t>Blog examples: </a:t>
            </a:r>
          </a:p>
          <a:p>
            <a:pPr marL="0" indent="0">
              <a:buNone/>
            </a:pPr>
            <a:r>
              <a:rPr lang="en-US" sz="2400" dirty="0">
                <a:hlinkClick r:id="rId4"/>
              </a:rPr>
              <a:t>https://www.championingsocialcare.org.uk/blog/</a:t>
            </a:r>
            <a:r>
              <a:rPr lang="en-US" sz="2400" dirty="0"/>
              <a:t> 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</p:txBody>
      </p:sp>
      <p:sp>
        <p:nvSpPr>
          <p:cNvPr id="3081" name="Rectangle 3080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3" name="Rectangle 3082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8EA756-C861-E70E-6286-4572B9FF739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3789" t="14213" r="29974" b="9864"/>
          <a:stretch>
            <a:fillRect/>
          </a:stretch>
        </p:blipFill>
        <p:spPr>
          <a:xfrm>
            <a:off x="6092496" y="1973909"/>
            <a:ext cx="5762646" cy="27965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5A96F01-7C50-3401-3126-E343BDF9A659}"/>
              </a:ext>
            </a:extLst>
          </p:cNvPr>
          <p:cNvSpPr txBox="1"/>
          <p:nvPr/>
        </p:nvSpPr>
        <p:spPr>
          <a:xfrm>
            <a:off x="508958" y="5123939"/>
            <a:ext cx="10990053" cy="923330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While reviewing the examples, consider:</a:t>
            </a:r>
          </a:p>
          <a:p>
            <a:r>
              <a:rPr lang="en-GB" dirty="0"/>
              <a:t>How is the blog structured? - What makes it engaging? - How are visuals used? Is the tone formal or conversational?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707441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5" name="Rectangle 4102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794D4C-DCD5-0C8E-58AC-EB205E868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pPr algn="ctr"/>
            <a:r>
              <a:rPr lang="en-US" sz="4800" b="1" dirty="0">
                <a:latin typeface="+mn-lt"/>
              </a:rPr>
              <a:t>Vlogging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1282E-5178-534C-AAE0-ACDAE4D801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052" y="1843088"/>
            <a:ext cx="6746748" cy="47482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Since the development of digital platforms like YouTube, vlogging (Video Blog)  as been an accessible and creating method of providing informative information in creative ways. 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000" dirty="0"/>
              <a:t>Personal insight to your life</a:t>
            </a:r>
          </a:p>
          <a:p>
            <a:endParaRPr lang="en-US" sz="2000" dirty="0"/>
          </a:p>
          <a:p>
            <a:r>
              <a:rPr lang="en-US" sz="2000" dirty="0"/>
              <a:t>Insight to practice </a:t>
            </a:r>
          </a:p>
          <a:p>
            <a:endParaRPr lang="en-US" sz="2000" dirty="0"/>
          </a:p>
          <a:p>
            <a:r>
              <a:rPr lang="en-US" sz="2000" dirty="0"/>
              <a:t>Platform to share experiences</a:t>
            </a:r>
          </a:p>
          <a:p>
            <a:endParaRPr lang="en-US" sz="2000" dirty="0"/>
          </a:p>
          <a:p>
            <a:r>
              <a:rPr lang="en-US" sz="2000" dirty="0"/>
              <a:t>Platform to raise awareness </a:t>
            </a:r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4098" name="Picture 2" descr="Best Camera for Vlogging in 2023 for All Budgets">
            <a:extLst>
              <a:ext uri="{FF2B5EF4-FFF2-40B4-BE49-F238E27FC236}">
                <a16:creationId xmlns:a16="http://schemas.microsoft.com/office/drawing/2014/main" id="{FEA3D0F5-DB5F-1488-35B8-DD5220715B4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98" r="24272" b="-1"/>
          <a:stretch/>
        </p:blipFill>
        <p:spPr bwMode="auto">
          <a:xfrm>
            <a:off x="6940684" y="10"/>
            <a:ext cx="5251316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072309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6" name="Rectangle 5135">
            <a:extLst>
              <a:ext uri="{FF2B5EF4-FFF2-40B4-BE49-F238E27FC236}">
                <a16:creationId xmlns:a16="http://schemas.microsoft.com/office/drawing/2014/main" id="{B712E947-0734-45F9-9C4F-41114EC3A3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67BCFE-E6B6-3A01-2F25-ED8ABE748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4507" y="309882"/>
            <a:ext cx="6743698" cy="642471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US" sz="5300" b="1" dirty="0">
                <a:latin typeface="+mn-lt"/>
              </a:rPr>
              <a:t>Podcasts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249ADD-4D60-BA9B-2C7D-A6666CBBA7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536" y="1107508"/>
            <a:ext cx="9436100" cy="513813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1" i="0" dirty="0">
                <a:effectLst/>
              </a:rPr>
              <a:t>What is a podcast?</a:t>
            </a:r>
          </a:p>
          <a:p>
            <a:pPr marL="0" indent="0">
              <a:buNone/>
            </a:pPr>
            <a:r>
              <a:rPr lang="en-GB" sz="2000" dirty="0"/>
              <a:t>A</a:t>
            </a:r>
            <a:r>
              <a:rPr lang="en-GB" sz="2000" i="0" dirty="0">
                <a:effectLst/>
              </a:rPr>
              <a:t> podcast is an audio programme, just like Talk Radio, but you subscribe to it on your smartphone and listen to it whenever you like.</a:t>
            </a:r>
            <a:endParaRPr lang="en-US" sz="2000" i="0">
              <a:effectLst/>
              <a:ea typeface="Calibri"/>
              <a:cs typeface="Calibri"/>
            </a:endParaRPr>
          </a:p>
          <a:p>
            <a:pPr marL="0" indent="0">
              <a:buNone/>
            </a:pPr>
            <a:endParaRPr lang="en-US" sz="2000" b="1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2000" b="1" dirty="0"/>
              <a:t>Purpose: </a:t>
            </a:r>
            <a:endParaRPr lang="en-US" sz="2000" b="1" dirty="0">
              <a:ea typeface="Calibri"/>
              <a:cs typeface="Calibri"/>
            </a:endParaRPr>
          </a:p>
          <a:p>
            <a:r>
              <a:rPr lang="en-GB" sz="2000" b="0" i="0" dirty="0">
                <a:effectLst/>
              </a:rPr>
              <a:t>To entertain its audience. </a:t>
            </a:r>
            <a:endParaRPr lang="en-GB" sz="2000" b="0" i="0" dirty="0">
              <a:effectLst/>
              <a:ea typeface="Calibri"/>
              <a:cs typeface="Calibri"/>
            </a:endParaRPr>
          </a:p>
          <a:p>
            <a:r>
              <a:rPr lang="en-GB" sz="2000" dirty="0"/>
              <a:t>Listeners </a:t>
            </a:r>
            <a:r>
              <a:rPr lang="en-GB" sz="2000" b="0" i="0" dirty="0">
                <a:effectLst/>
              </a:rPr>
              <a:t>might want to hear  updates and breakdowns of current events</a:t>
            </a:r>
            <a:endParaRPr lang="en-GB" sz="2000" b="0" i="0" dirty="0">
              <a:effectLst/>
              <a:ea typeface="Calibri"/>
              <a:cs typeface="Calibri"/>
            </a:endParaRPr>
          </a:p>
          <a:p>
            <a:pPr marL="0" indent="0">
              <a:buNone/>
            </a:pPr>
            <a:endParaRPr lang="en-GB" sz="20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 b="1" i="0" dirty="0">
                <a:effectLst/>
              </a:rPr>
              <a:t>Podcasts Types: </a:t>
            </a:r>
            <a:endParaRPr lang="en-GB" sz="2000" b="1" i="0" dirty="0">
              <a:effectLst/>
              <a:ea typeface="Calibri"/>
              <a:cs typeface="Calibri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</a:rPr>
              <a:t>Conversational ( Informal and topics are organically generated)</a:t>
            </a:r>
            <a:endParaRPr lang="en-GB" sz="2000" b="0" i="0" dirty="0">
              <a:effectLst/>
              <a:ea typeface="Calibri"/>
              <a:cs typeface="Calibri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</a:rPr>
              <a:t> Narrative nonfiction (Long-form story telling) </a:t>
            </a:r>
            <a:endParaRPr lang="en-GB" sz="2000" b="0" i="0" dirty="0">
              <a:effectLst/>
              <a:ea typeface="Calibri"/>
              <a:cs typeface="Calibri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</a:rPr>
              <a:t>Scripted fiction (Fictional entertainment such as TV and movies; episodic nature)  </a:t>
            </a:r>
            <a:endParaRPr lang="en-GB" sz="2000" b="0" i="0" dirty="0">
              <a:effectLst/>
              <a:ea typeface="Calibri"/>
              <a:cs typeface="Calibri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</a:rPr>
              <a:t>Repurposed content (repacking existing content) </a:t>
            </a:r>
            <a:endParaRPr lang="en-GB" sz="2000" b="0" i="0" dirty="0">
              <a:effectLst/>
              <a:ea typeface="Calibri"/>
              <a:cs typeface="Calibri"/>
            </a:endParaRPr>
          </a:p>
          <a:p>
            <a:pPr marL="0" indent="0">
              <a:buNone/>
            </a:pPr>
            <a:endParaRPr lang="en-GB" sz="1800" b="0" i="0" dirty="0">
              <a:effectLst/>
              <a:latin typeface="Google Sans"/>
            </a:endParaRPr>
          </a:p>
        </p:txBody>
      </p:sp>
      <p:pic>
        <p:nvPicPr>
          <p:cNvPr id="5122" name="Picture 2" descr="Joe Rogan explains why he often says things he doesn't agree with on JRE  Podcast - Dexerto">
            <a:extLst>
              <a:ext uri="{FF2B5EF4-FFF2-40B4-BE49-F238E27FC236}">
                <a16:creationId xmlns:a16="http://schemas.microsoft.com/office/drawing/2014/main" id="{9E853FFA-8B28-C679-3BAD-B2F792E4B1D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99" r="18753" b="4"/>
          <a:stretch/>
        </p:blipFill>
        <p:spPr bwMode="auto">
          <a:xfrm>
            <a:off x="9297394" y="395867"/>
            <a:ext cx="2592126" cy="2592126"/>
          </a:xfrm>
          <a:custGeom>
            <a:avLst/>
            <a:gdLst/>
            <a:ahLst/>
            <a:cxnLst/>
            <a:rect l="l" t="t" r="r" b="b"/>
            <a:pathLst>
              <a:path w="2592126" h="2592126">
                <a:moveTo>
                  <a:pt x="1296063" y="0"/>
                </a:moveTo>
                <a:cubicBezTo>
                  <a:pt x="2011859" y="0"/>
                  <a:pt x="2592126" y="580267"/>
                  <a:pt x="2592126" y="1296063"/>
                </a:cubicBezTo>
                <a:cubicBezTo>
                  <a:pt x="2592126" y="2011859"/>
                  <a:pt x="2011859" y="2592126"/>
                  <a:pt x="1296063" y="2592126"/>
                </a:cubicBezTo>
                <a:cubicBezTo>
                  <a:pt x="580267" y="2592126"/>
                  <a:pt x="0" y="2011859"/>
                  <a:pt x="0" y="1296063"/>
                </a:cubicBezTo>
                <a:cubicBezTo>
                  <a:pt x="0" y="580267"/>
                  <a:pt x="580267" y="0"/>
                  <a:pt x="1296063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You have an Endless Potential | The Jordan B. Peterson Podcast Transcripts  | Podgist">
            <a:extLst>
              <a:ext uri="{FF2B5EF4-FFF2-40B4-BE49-F238E27FC236}">
                <a16:creationId xmlns:a16="http://schemas.microsoft.com/office/drawing/2014/main" id="{94547568-BC75-B05D-5B75-14A65D114AA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5" b="-5"/>
          <a:stretch/>
        </p:blipFill>
        <p:spPr bwMode="auto">
          <a:xfrm>
            <a:off x="9297394" y="3383860"/>
            <a:ext cx="2592126" cy="2592126"/>
          </a:xfrm>
          <a:custGeom>
            <a:avLst/>
            <a:gdLst/>
            <a:ahLst/>
            <a:cxnLst/>
            <a:rect l="l" t="t" r="r" b="b"/>
            <a:pathLst>
              <a:path w="2592126" h="2592126">
                <a:moveTo>
                  <a:pt x="1296063" y="0"/>
                </a:moveTo>
                <a:cubicBezTo>
                  <a:pt x="2011859" y="0"/>
                  <a:pt x="2592126" y="580267"/>
                  <a:pt x="2592126" y="1296063"/>
                </a:cubicBezTo>
                <a:cubicBezTo>
                  <a:pt x="2592126" y="2011859"/>
                  <a:pt x="2011859" y="2592126"/>
                  <a:pt x="1296063" y="2592126"/>
                </a:cubicBezTo>
                <a:cubicBezTo>
                  <a:pt x="580267" y="2592126"/>
                  <a:pt x="0" y="2011859"/>
                  <a:pt x="0" y="1296063"/>
                </a:cubicBezTo>
                <a:cubicBezTo>
                  <a:pt x="0" y="580267"/>
                  <a:pt x="580267" y="0"/>
                  <a:pt x="1296063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38" name="Rectangle 5137">
            <a:extLst>
              <a:ext uri="{FF2B5EF4-FFF2-40B4-BE49-F238E27FC236}">
                <a16:creationId xmlns:a16="http://schemas.microsoft.com/office/drawing/2014/main" id="{5A65989E-BBD5-44D7-AA86-7AFD5D46B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40" name="Rectangle 5139">
            <a:extLst>
              <a:ext uri="{FF2B5EF4-FFF2-40B4-BE49-F238E27FC236}">
                <a16:creationId xmlns:a16="http://schemas.microsoft.com/office/drawing/2014/main" id="{231A2881-D8D7-4A7D-ACA3-E9F849F853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084053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0">
            <a:extLst>
              <a:ext uri="{FF2B5EF4-FFF2-40B4-BE49-F238E27FC236}">
                <a16:creationId xmlns:a16="http://schemas.microsoft.com/office/drawing/2014/main" id="{B3F59054-3394-4D87-8BD0-A28DCD47F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" descr="Podcasting Starter Guide: 7 Tips for a Successful Podcast">
            <a:extLst>
              <a:ext uri="{FF2B5EF4-FFF2-40B4-BE49-F238E27FC236}">
                <a16:creationId xmlns:a16="http://schemas.microsoft.com/office/drawing/2014/main" id="{A21C1D2D-0221-7014-7291-0352CB09EC1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58" r="61123"/>
          <a:stretch/>
        </p:blipFill>
        <p:spPr bwMode="auto">
          <a:xfrm>
            <a:off x="10046871" y="0"/>
            <a:ext cx="2145129" cy="6858000"/>
          </a:xfrm>
          <a:custGeom>
            <a:avLst/>
            <a:gdLst/>
            <a:ahLst/>
            <a:cxnLst/>
            <a:rect l="l" t="t" r="r" b="b"/>
            <a:pathLst>
              <a:path w="4817171" h="6858000">
                <a:moveTo>
                  <a:pt x="22751" y="0"/>
                </a:moveTo>
                <a:lnTo>
                  <a:pt x="4817171" y="0"/>
                </a:lnTo>
                <a:lnTo>
                  <a:pt x="4817171" y="6858000"/>
                </a:lnTo>
                <a:lnTo>
                  <a:pt x="0" y="6858000"/>
                </a:lnTo>
                <a:lnTo>
                  <a:pt x="6679" y="6845555"/>
                </a:lnTo>
                <a:cubicBezTo>
                  <a:pt x="496584" y="5886487"/>
                  <a:pt x="786702" y="4695963"/>
                  <a:pt x="786702" y="3406233"/>
                </a:cubicBezTo>
                <a:cubicBezTo>
                  <a:pt x="786702" y="2215714"/>
                  <a:pt x="539501" y="1109724"/>
                  <a:pt x="116147" y="19228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Blog Types and Blog Examples to Inspire You | Constant Contact">
            <a:extLst>
              <a:ext uri="{FF2B5EF4-FFF2-40B4-BE49-F238E27FC236}">
                <a16:creationId xmlns:a16="http://schemas.microsoft.com/office/drawing/2014/main" id="{C7CEA2E3-B176-BA9A-B1EF-8C7285BEF61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51" r="1" b="1"/>
          <a:stretch/>
        </p:blipFill>
        <p:spPr bwMode="auto">
          <a:xfrm>
            <a:off x="8601740" y="1820"/>
            <a:ext cx="1787667" cy="3698896"/>
          </a:xfrm>
          <a:custGeom>
            <a:avLst/>
            <a:gdLst/>
            <a:ahLst/>
            <a:cxnLst/>
            <a:rect l="l" t="t" r="r" b="b"/>
            <a:pathLst>
              <a:path w="4979304" h="3364992">
                <a:moveTo>
                  <a:pt x="0" y="0"/>
                </a:moveTo>
                <a:lnTo>
                  <a:pt x="4211250" y="0"/>
                </a:lnTo>
                <a:lnTo>
                  <a:pt x="4309461" y="192282"/>
                </a:lnTo>
                <a:cubicBezTo>
                  <a:pt x="4697535" y="1033269"/>
                  <a:pt x="4937593" y="2032690"/>
                  <a:pt x="4974907" y="3110424"/>
                </a:cubicBezTo>
                <a:lnTo>
                  <a:pt x="4979304" y="3364992"/>
                </a:lnTo>
                <a:lnTo>
                  <a:pt x="800592" y="3364992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Best Camera for Vlogging in 2023 for All Budgets">
            <a:extLst>
              <a:ext uri="{FF2B5EF4-FFF2-40B4-BE49-F238E27FC236}">
                <a16:creationId xmlns:a16="http://schemas.microsoft.com/office/drawing/2014/main" id="{B66772BE-599F-F13A-28ED-DEC3CFE5C1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83" r="9156" b="-3"/>
          <a:stretch/>
        </p:blipFill>
        <p:spPr bwMode="auto">
          <a:xfrm>
            <a:off x="8592596" y="3700716"/>
            <a:ext cx="1787666" cy="3157284"/>
          </a:xfrm>
          <a:custGeom>
            <a:avLst/>
            <a:gdLst/>
            <a:ahLst/>
            <a:cxnLst/>
            <a:rect l="l" t="t" r="r" b="b"/>
            <a:pathLst>
              <a:path w="4925479" h="3364992">
                <a:moveTo>
                  <a:pt x="749362" y="0"/>
                </a:moveTo>
                <a:lnTo>
                  <a:pt x="4925479" y="0"/>
                </a:lnTo>
                <a:lnTo>
                  <a:pt x="4921868" y="209033"/>
                </a:lnTo>
                <a:cubicBezTo>
                  <a:pt x="4884554" y="1286766"/>
                  <a:pt x="4644496" y="2286187"/>
                  <a:pt x="4256422" y="3127175"/>
                </a:cubicBezTo>
                <a:lnTo>
                  <a:pt x="4134952" y="3364992"/>
                </a:lnTo>
                <a:lnTo>
                  <a:pt x="0" y="3364992"/>
                </a:lnTo>
                <a:lnTo>
                  <a:pt x="79008" y="3202330"/>
                </a:lnTo>
                <a:cubicBezTo>
                  <a:pt x="467082" y="2361343"/>
                  <a:pt x="707140" y="1361922"/>
                  <a:pt x="744454" y="28418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2FE0ABA9-CAF1-4816-837D-5F28AAA08E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45815" cy="6858000"/>
          </a:xfrm>
          <a:custGeom>
            <a:avLst/>
            <a:gdLst>
              <a:gd name="connsiteX0" fmla="*/ 0 w 3945815"/>
              <a:gd name="connsiteY0" fmla="*/ 0 h 6858000"/>
              <a:gd name="connsiteX1" fmla="*/ 3138662 w 3945815"/>
              <a:gd name="connsiteY1" fmla="*/ 0 h 6858000"/>
              <a:gd name="connsiteX2" fmla="*/ 3275260 w 3945815"/>
              <a:gd name="connsiteY2" fmla="*/ 267438 h 6858000"/>
              <a:gd name="connsiteX3" fmla="*/ 3945815 w 3945815"/>
              <a:gd name="connsiteY3" fmla="*/ 3481388 h 6858000"/>
              <a:gd name="connsiteX4" fmla="*/ 3275260 w 3945815"/>
              <a:gd name="connsiteY4" fmla="*/ 6695338 h 6858000"/>
              <a:gd name="connsiteX5" fmla="*/ 3192177 w 3945815"/>
              <a:gd name="connsiteY5" fmla="*/ 6858000 h 6858000"/>
              <a:gd name="connsiteX6" fmla="*/ 0 w 394581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5815" h="6858000">
                <a:moveTo>
                  <a:pt x="0" y="0"/>
                </a:moveTo>
                <a:lnTo>
                  <a:pt x="3138662" y="0"/>
                </a:lnTo>
                <a:lnTo>
                  <a:pt x="3275260" y="267438"/>
                </a:lnTo>
                <a:cubicBezTo>
                  <a:pt x="3698614" y="1184879"/>
                  <a:pt x="3945815" y="2290869"/>
                  <a:pt x="3945815" y="3481388"/>
                </a:cubicBezTo>
                <a:cubicBezTo>
                  <a:pt x="3945815" y="4671908"/>
                  <a:pt x="3698614" y="5777898"/>
                  <a:pt x="3275260" y="6695338"/>
                </a:cubicBezTo>
                <a:lnTo>
                  <a:pt x="319217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BC8B9C14-70F0-4F42-85FF-0DD3D5A58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36670" cy="6858000"/>
          </a:xfrm>
          <a:custGeom>
            <a:avLst/>
            <a:gdLst>
              <a:gd name="connsiteX0" fmla="*/ 0 w 3936670"/>
              <a:gd name="connsiteY0" fmla="*/ 0 h 6858000"/>
              <a:gd name="connsiteX1" fmla="*/ 3129517 w 3936670"/>
              <a:gd name="connsiteY1" fmla="*/ 0 h 6858000"/>
              <a:gd name="connsiteX2" fmla="*/ 3266115 w 3936670"/>
              <a:gd name="connsiteY2" fmla="*/ 267438 h 6858000"/>
              <a:gd name="connsiteX3" fmla="*/ 3936670 w 3936670"/>
              <a:gd name="connsiteY3" fmla="*/ 3481388 h 6858000"/>
              <a:gd name="connsiteX4" fmla="*/ 3266115 w 3936670"/>
              <a:gd name="connsiteY4" fmla="*/ 6695338 h 6858000"/>
              <a:gd name="connsiteX5" fmla="*/ 3183032 w 3936670"/>
              <a:gd name="connsiteY5" fmla="*/ 6858000 h 6858000"/>
              <a:gd name="connsiteX6" fmla="*/ 0 w 39366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6670" h="6858000">
                <a:moveTo>
                  <a:pt x="0" y="0"/>
                </a:moveTo>
                <a:lnTo>
                  <a:pt x="3129517" y="0"/>
                </a:lnTo>
                <a:lnTo>
                  <a:pt x="3266115" y="267438"/>
                </a:lnTo>
                <a:cubicBezTo>
                  <a:pt x="3689469" y="1184879"/>
                  <a:pt x="3936670" y="2290869"/>
                  <a:pt x="3936670" y="3481388"/>
                </a:cubicBezTo>
                <a:cubicBezTo>
                  <a:pt x="3936670" y="4671908"/>
                  <a:pt x="3689469" y="5777898"/>
                  <a:pt x="3266115" y="6695338"/>
                </a:cubicBezTo>
                <a:lnTo>
                  <a:pt x="3183032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610568-EAF5-2D84-3738-C55B4981F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5" y="685800"/>
            <a:ext cx="4273781" cy="1325563"/>
          </a:xfrm>
        </p:spPr>
        <p:txBody>
          <a:bodyPr>
            <a:noAutofit/>
          </a:bodyPr>
          <a:lstStyle/>
          <a:p>
            <a:pPr algn="ctr"/>
            <a:r>
              <a:rPr lang="en-US" sz="6000" b="1" dirty="0">
                <a:latin typeface="+mn-lt"/>
              </a:rPr>
              <a:t>Task 3-Blog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8DE6C44-43F8-4DE4-AB81-66853FFEA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0685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409529B-9B56-4F10-BE4D-F934DB89E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2089941"/>
            <a:ext cx="2834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3EE6E1-9A96-87B4-7ECA-F7D52DF555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016" y="2183398"/>
            <a:ext cx="8807116" cy="45994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Each of the seven tasks will be combined and submitted to form the Portfolio for Assessment 1 </a:t>
            </a:r>
            <a:endParaRPr lang="en-US" sz="2400" dirty="0"/>
          </a:p>
          <a:p>
            <a:pPr marL="0" indent="0">
              <a:buNone/>
            </a:pPr>
            <a:r>
              <a:rPr lang="en-US" sz="2400" dirty="0"/>
              <a:t>Each student will need to think of a current topic or issue within the HSC sector and use an online platform to inform a specific target audience. </a:t>
            </a:r>
          </a:p>
          <a:p>
            <a:r>
              <a:rPr lang="en-US" sz="2400" dirty="0"/>
              <a:t>Students should present their findings in a Blog.  </a:t>
            </a:r>
          </a:p>
          <a:p>
            <a:r>
              <a:rPr lang="en-US" sz="2400" dirty="0"/>
              <a:t>This should be </a:t>
            </a:r>
            <a:r>
              <a:rPr lang="en-US" sz="2400" dirty="0" err="1"/>
              <a:t>approx</a:t>
            </a:r>
            <a:r>
              <a:rPr lang="en-US" sz="2400" dirty="0"/>
              <a:t> 400-words in length.</a:t>
            </a:r>
          </a:p>
          <a:p>
            <a:r>
              <a:rPr lang="en-US" sz="2400" dirty="0"/>
              <a:t>You can include images/diagrams to support your claims.</a:t>
            </a:r>
          </a:p>
          <a:p>
            <a:pPr marL="0" indent="0">
              <a:buNone/>
            </a:pPr>
            <a:r>
              <a:rPr lang="en-GB" sz="2400" b="1" dirty="0"/>
              <a:t>You will find a more detailed copy of this task in the Week 4 Tile.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12777059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5C027-1E2A-33BE-E2CD-CD7577E0B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54000"/>
            <a:ext cx="10515600" cy="1325563"/>
          </a:xfrm>
        </p:spPr>
        <p:txBody>
          <a:bodyPr/>
          <a:lstStyle/>
          <a:p>
            <a:r>
              <a:rPr lang="en-US" b="1" dirty="0">
                <a:latin typeface="+mn-lt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A5FB5A-2F65-2DA8-C425-D77C01A54C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" y="465931"/>
            <a:ext cx="11643360" cy="6163469"/>
          </a:xfrm>
        </p:spPr>
        <p:txBody>
          <a:bodyPr>
            <a:noAutofit/>
          </a:bodyPr>
          <a:lstStyle/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endParaRPr lang="en-GB" sz="1200" kern="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lvl="0" indent="0">
              <a:lnSpc>
                <a:spcPct val="120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Gov. UK (2025) </a:t>
            </a:r>
            <a:r>
              <a:rPr lang="en-GB" sz="1200" i="1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Major NHS App expansion cuts waiting times </a:t>
            </a:r>
            <a:r>
              <a:rPr lang="en-GB" sz="12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Available at: </a:t>
            </a:r>
            <a:r>
              <a:rPr lang="en-GB" sz="12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https://www.gov.uk/government/news/major-nhs-app-expansion-cuts-waiting-times</a:t>
            </a:r>
            <a:r>
              <a:rPr lang="en-GB" sz="12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(Accessed: 27 May 2025).</a:t>
            </a:r>
            <a:endParaRPr lang="en-US" sz="1200" i="1" kern="1200" dirty="0">
              <a:solidFill>
                <a:srgbClr val="000000"/>
              </a:solidFill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lvl="0" indent="0">
              <a:lnSpc>
                <a:spcPct val="120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Good Things Foundation (2024) </a:t>
            </a:r>
            <a:r>
              <a:rPr lang="en-GB" sz="1200" i="1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Digital inclusion: What the main UK datasets tell us</a:t>
            </a:r>
            <a:r>
              <a:rPr lang="en-US" sz="1200" i="1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sz="12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Available at: </a:t>
            </a:r>
            <a:r>
              <a:rPr lang="en-GB" sz="1000" dirty="0">
                <a:hlinkClick r:id="rId4"/>
              </a:rPr>
              <a:t>What We Know About Digital Inclusion | Good Things Foundation</a:t>
            </a:r>
            <a:r>
              <a:rPr lang="en-US" sz="1200" u="sng" dirty="0">
                <a:solidFill>
                  <a:srgbClr val="00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sz="12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(Accessed: 27 May 2025).</a:t>
            </a:r>
            <a:endParaRPr lang="en-GB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lvl="0" indent="0">
              <a:lnSpc>
                <a:spcPct val="120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2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Hitchings, R. (2020) </a:t>
            </a:r>
            <a:r>
              <a:rPr lang="en-GB" sz="1200" i="1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The impact of Covid-19 on the use of digital technology in the NHS. </a:t>
            </a:r>
            <a:r>
              <a:rPr lang="en-GB" sz="12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London: Nuffield Trust. </a:t>
            </a:r>
            <a:endParaRPr lang="en-GB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US" sz="12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National Health Service (2022) </a:t>
            </a:r>
            <a:r>
              <a:rPr lang="en-GB" sz="1200" i="1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Why Digital Inclusion Matters to Health and Social Care. </a:t>
            </a:r>
            <a:r>
              <a:rPr lang="en-GB" sz="12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Available at: </a:t>
            </a:r>
            <a:r>
              <a:rPr lang="en-US" sz="1200" u="sng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  <a:hlinkClick r:id="rId5"/>
              </a:rPr>
              <a:t>https://digital.nhs.uk/about-nhs-digital/corporate-information-and-documents/digital-inclusion/digital-inclusion-in-health-and-social-care</a:t>
            </a:r>
            <a:r>
              <a:rPr lang="en-US" sz="1200" u="sng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(Accessed: 30 May 2024).</a:t>
            </a:r>
            <a:endParaRPr lang="en-GB" sz="1200" kern="100" dirty="0"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NHS England (2025) </a:t>
            </a:r>
            <a:r>
              <a:rPr lang="en-GB" sz="1200" i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NHS Vacancy Statistics (and previous NHS Vacancies Survey) 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Available at: 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  <a:hlinkClick r:id="rId6"/>
              </a:rPr>
              <a:t>https://digital.nhs.uk/data-and-information/publications/statistical/nhs-vacancies-survey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(Accessed: 30 March 2025).</a:t>
            </a: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NHS England (2023) </a:t>
            </a:r>
            <a:r>
              <a:rPr lang="en-GB" sz="1200" i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NHS Long Term Workforce Plan. 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Available at: 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  <a:hlinkClick r:id="rId7"/>
              </a:rPr>
              <a:t>https://www.england.nhs.uk/long-read/nhs-long-term-workforce-plan/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  (Accessed: 30 May 2025).</a:t>
            </a: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NHS England (2014) </a:t>
            </a:r>
            <a:r>
              <a:rPr lang="en-GB" sz="1200" i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Technology Enabled Care Services (TECS). 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Available at: https://www.england.nhs.uk/wp-content/uploads/2014/12/TECS_FinalDraft_0901.pdf (Accessed: 29 May 2025).</a:t>
            </a: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NHS England (no </a:t>
            </a:r>
            <a:r>
              <a:rPr lang="en-GB" sz="12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datea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) </a:t>
            </a:r>
            <a:r>
              <a:rPr lang="en-GB" sz="1200" i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Digital Transformation and the Application of Technology. 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Available at: https://www.england.nhs.uk/ahp/greener-ahp-hub/specific-areas-for-consideration/digital-transformation-and-the-application-of-technology/ (Accessed: 29 May 2025).</a:t>
            </a: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NHS England (no </a:t>
            </a:r>
            <a:r>
              <a:rPr lang="en-GB" sz="12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dateb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) </a:t>
            </a:r>
            <a:r>
              <a:rPr lang="en-GB" sz="1200" i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Remote Consulting. 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Available at: https://www.england.nhs.uk/long-read/remote-consulting/ (Accessed: 29 May 2025).</a:t>
            </a:r>
            <a:b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</a:br>
            <a:endParaRPr lang="en-GB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403532367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E32A65-4FCB-6112-2F8B-AD9741EE65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225A7-1D7E-BA2C-378C-9DF21313B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54000"/>
            <a:ext cx="10515600" cy="1325563"/>
          </a:xfrm>
        </p:spPr>
        <p:txBody>
          <a:bodyPr/>
          <a:lstStyle/>
          <a:p>
            <a:r>
              <a:rPr lang="en-US" b="1" dirty="0">
                <a:latin typeface="+mn-lt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6D047B-1042-DC43-B26F-160FC57120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250" y="557371"/>
            <a:ext cx="11765280" cy="5032375"/>
          </a:xfrm>
        </p:spPr>
        <p:txBody>
          <a:bodyPr>
            <a:noAutofit/>
          </a:bodyPr>
          <a:lstStyle/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endParaRPr lang="en-GB" sz="1100" kern="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lvl="0" indent="0">
              <a:lnSpc>
                <a:spcPct val="120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1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Ofcom (2025) </a:t>
            </a:r>
            <a:r>
              <a:rPr lang="en-GB" sz="1100" i="1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Adults’ Media Use and Attitudes. </a:t>
            </a:r>
            <a:r>
              <a:rPr lang="en-GB" sz="11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Available at: </a:t>
            </a:r>
            <a:r>
              <a:rPr lang="en-GB" sz="11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https://www.ofcom.org.uk/research-and-data/media-literacy-research/adults/adults-media-use-and-attitudes</a:t>
            </a:r>
            <a:r>
              <a:rPr lang="en-GB" sz="11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  (Accessed: 30 May 2025).</a:t>
            </a:r>
          </a:p>
          <a:p>
            <a:pPr marL="0" lvl="0" indent="0">
              <a:lnSpc>
                <a:spcPct val="120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1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Olla, P. and Tan, J. (2009) </a:t>
            </a:r>
            <a:r>
              <a:rPr lang="en-GB" sz="1100" i="1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Mobile Health Solutions for Biomedical Applications. </a:t>
            </a:r>
            <a:r>
              <a:rPr lang="en-GB" sz="11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London: Information Science Reference</a:t>
            </a:r>
            <a:endParaRPr lang="en-GB" sz="11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lvl="0" indent="0">
              <a:lnSpc>
                <a:spcPct val="120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100" kern="12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Pagliari</a:t>
            </a:r>
            <a:r>
              <a:rPr lang="en-GB" sz="1100" kern="12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C. </a:t>
            </a:r>
            <a:r>
              <a:rPr lang="en-GB" sz="1100" kern="12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Detmer</a:t>
            </a:r>
            <a:r>
              <a:rPr lang="en-GB" sz="1100" kern="12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D. and Singleton, P. (2007) </a:t>
            </a:r>
            <a:r>
              <a:rPr lang="en-GB" sz="1100" i="1" kern="12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ELECTRONIC </a:t>
            </a:r>
            <a:r>
              <a:rPr lang="en-GB" sz="1100" i="1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PERSONAL HEALTH RECORDS. </a:t>
            </a:r>
            <a:r>
              <a:rPr lang="en-GB" sz="11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London: Nuffield Trust. </a:t>
            </a:r>
            <a:endParaRPr lang="en-GB" sz="11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lvl="0" indent="0">
              <a:lnSpc>
                <a:spcPct val="120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1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PHILLIPS, S. and ELLINAS, S., 2014.</a:t>
            </a:r>
            <a:r>
              <a:rPr lang="en-GB" sz="11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r>
              <a:rPr lang="en-GB" sz="1100" i="1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Chapter 06: Building your reputation online.</a:t>
            </a:r>
            <a:r>
              <a:rPr lang="en-GB" sz="1100" i="1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r>
              <a:rPr lang="en-GB" sz="11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London: Kogan Page Ltd.</a:t>
            </a:r>
            <a:endParaRPr lang="en-GB" sz="11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1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Spencer J and </a:t>
            </a:r>
            <a:r>
              <a:rPr lang="en-GB" sz="1100" kern="1200" dirty="0" err="1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Oung</a:t>
            </a:r>
            <a:r>
              <a:rPr lang="en-GB" sz="11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C (2020) </a:t>
            </a:r>
            <a:r>
              <a:rPr lang="en-GB" sz="11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‘</a:t>
            </a:r>
            <a:r>
              <a:rPr lang="en-GB" sz="11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How has lockdown affected general practice and where do we go from here?</a:t>
            </a:r>
            <a:r>
              <a:rPr lang="en-GB" sz="11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’</a:t>
            </a:r>
            <a:r>
              <a:rPr lang="en-GB" sz="11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. </a:t>
            </a:r>
            <a:r>
              <a:rPr lang="en-GB" sz="1100" i="1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Nuffield Trust blog. </a:t>
            </a:r>
            <a:r>
              <a:rPr lang="en-GB" sz="11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Available at: </a:t>
            </a:r>
            <a:r>
              <a:rPr lang="en-GB" sz="1100" i="1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1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  <a:hlinkClick r:id="rId4"/>
              </a:rPr>
              <a:t>www.nuffieldtrust.org.uk/news-item/how-has-lockdown-affectedgeneral-practice-and-where-do-we-go-from-here</a:t>
            </a:r>
            <a:r>
              <a:rPr lang="en-GB" sz="11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. </a:t>
            </a:r>
            <a:r>
              <a:rPr lang="en-GB" sz="11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(Accessed: 30 May 2024).</a:t>
            </a:r>
            <a:endParaRPr lang="en-GB" sz="1100" kern="1200" dirty="0">
              <a:solidFill>
                <a:srgbClr val="000000"/>
              </a:solidFill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lvl="0" indent="0">
              <a:lnSpc>
                <a:spcPct val="120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1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Statista (2024) </a:t>
            </a:r>
            <a:r>
              <a:rPr lang="en-GB" sz="1100" i="1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Percentage of Global Population Accessing the Internet From 2019 to 2023, By Gender</a:t>
            </a:r>
            <a:r>
              <a:rPr lang="en-GB" sz="11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Available at:  </a:t>
            </a:r>
            <a:r>
              <a:rPr lang="en-GB" sz="1100" u="sng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  <a:hlinkClick r:id="rId5"/>
              </a:rPr>
              <a:t>https://www.statista.com/statistics/1362981/share-of-internet-users-worldwide-by-gender/#:~:text=As%20of%202023%2C%20the%20share,male%20users%20was%2062%20percent</a:t>
            </a:r>
            <a:r>
              <a:rPr lang="en-GB" sz="11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. (Accessed: 25 May 2024).</a:t>
            </a:r>
          </a:p>
          <a:p>
            <a:pPr marL="0" lvl="0" indent="0">
              <a:lnSpc>
                <a:spcPct val="120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1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The Health Foundation (2024) </a:t>
            </a:r>
            <a:r>
              <a:rPr lang="en-GB" sz="1100" i="1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Which technologies offer the biggest opportunities to save time in the NHS? </a:t>
            </a:r>
            <a:r>
              <a:rPr lang="en-GB" sz="11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Available at: </a:t>
            </a:r>
            <a:r>
              <a:rPr lang="en-GB" sz="11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  <a:hlinkClick r:id="rId6"/>
              </a:rPr>
              <a:t>https://www.health.org.uk/publications/long-reads/which-technologies-offer-the-biggest-opportunities-to-save-time-in-the-nhs</a:t>
            </a:r>
            <a:r>
              <a:rPr lang="en-GB" sz="11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(Accessed: 30 May 2024).</a:t>
            </a:r>
          </a:p>
          <a:p>
            <a:pPr marL="0" lvl="0" indent="0">
              <a:lnSpc>
                <a:spcPct val="120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100" dirty="0">
                <a:solidFill>
                  <a:srgbClr val="00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Trussell (2023) </a:t>
            </a:r>
            <a:r>
              <a:rPr lang="en-GB" sz="1100" i="1" dirty="0">
                <a:solidFill>
                  <a:srgbClr val="00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Hunger in the UK </a:t>
            </a:r>
            <a:r>
              <a:rPr lang="en-GB" sz="1100" dirty="0">
                <a:solidFill>
                  <a:srgbClr val="00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Available at: </a:t>
            </a:r>
            <a:r>
              <a:rPr lang="en-GB" sz="1100" dirty="0">
                <a:solidFill>
                  <a:srgbClr val="000000"/>
                </a:solidFill>
                <a:ea typeface="DengXian" panose="02010600030101010101" pitchFamily="2" charset="-122"/>
                <a:cs typeface="Times New Roman" panose="02020603050405020304" pitchFamily="18" charset="0"/>
                <a:hlinkClick r:id="rId7"/>
              </a:rPr>
              <a:t>https://cms.trussell.org.uk/sites/default/files/wp-assets/2023-The-Trussell-Trust-Hunger-in-the-UK-report-web-updated-10Aug23.pdf</a:t>
            </a:r>
            <a:r>
              <a:rPr lang="en-GB" sz="1100" dirty="0">
                <a:solidFill>
                  <a:srgbClr val="00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 (Accessed: 30 May 2025).</a:t>
            </a:r>
            <a:endParaRPr lang="en-GB" sz="1100" i="1" kern="1200" dirty="0">
              <a:solidFill>
                <a:srgbClr val="000000"/>
              </a:solidFill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lvl="0" indent="0">
              <a:lnSpc>
                <a:spcPct val="120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100" kern="100" dirty="0">
                <a:ea typeface="DengXian" panose="02010600030101010101" pitchFamily="2" charset="-122"/>
                <a:cs typeface="Times New Roman" panose="02020603050405020304" pitchFamily="18" charset="0"/>
              </a:rPr>
              <a:t>U</a:t>
            </a:r>
            <a:r>
              <a:rPr lang="en-GB" sz="11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N. (2023) </a:t>
            </a:r>
            <a:r>
              <a:rPr lang="en-GB" sz="1100" i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Widening Digital Gap between Developed, Developing States Threatening to Exclude World’s Poorest from Next Industrial Revolution, Speakers Tell Second Committee </a:t>
            </a:r>
            <a:r>
              <a:rPr lang="en-GB" sz="11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Available at: </a:t>
            </a:r>
            <a:r>
              <a:rPr lang="en-GB" sz="11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  <a:hlinkClick r:id="rId8"/>
              </a:rPr>
              <a:t>https://press.un.org/en/2023/gaef3587.doc.htm</a:t>
            </a:r>
            <a:r>
              <a:rPr lang="en-GB" sz="11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(Accessed: 30 May 2024).</a:t>
            </a:r>
            <a:endParaRPr lang="en-GB" sz="1100" i="1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1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Welsh Government (2019) </a:t>
            </a:r>
            <a:r>
              <a:rPr lang="en-GB" sz="1100" i="1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Digital 30: A strategic framework for post-16 digital learning in Wales.  </a:t>
            </a:r>
            <a:r>
              <a:rPr lang="en-GB" sz="11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Available at: </a:t>
            </a:r>
            <a:r>
              <a:rPr lang="en-GB" sz="1100" u="sng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  <a:hlinkClick r:id="rId9"/>
              </a:rPr>
              <a:t>https://gov.wales/sites/default/files/publications/2019-06/digital-2030-a-strategic-framework-for-post-16-digital-learning-in-wales.pdf</a:t>
            </a:r>
            <a:r>
              <a:rPr lang="en-GB" sz="1100" kern="12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1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(Accessed: 30 May 2024).</a:t>
            </a:r>
            <a:endParaRPr lang="en-GB" sz="1100" i="1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11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4517677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3343</Words>
  <Application>Microsoft Office PowerPoint</Application>
  <PresentationFormat>Widescreen</PresentationFormat>
  <Paragraphs>333</Paragraphs>
  <Slides>44</Slides>
  <Notes>43</Notes>
  <HiddenSlides>0</HiddenSlides>
  <MMClips>5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3" baseType="lpstr">
      <vt:lpstr>DengXian</vt:lpstr>
      <vt:lpstr>Google Sans</vt:lpstr>
      <vt:lpstr>Söhne</vt:lpstr>
      <vt:lpstr>Aptos</vt:lpstr>
      <vt:lpstr>Arial</vt:lpstr>
      <vt:lpstr>Calibri</vt:lpstr>
      <vt:lpstr>Calibri Light</vt:lpstr>
      <vt:lpstr>Times New Roman</vt:lpstr>
      <vt:lpstr>Office Theme</vt:lpstr>
      <vt:lpstr>The use of Contemporary Technologies in Health and Social Care </vt:lpstr>
      <vt:lpstr>Learning Outcomes</vt:lpstr>
      <vt:lpstr>Recap on Health and Social Care in the UK</vt:lpstr>
      <vt:lpstr>Key issues facing UK H&amp;SC</vt:lpstr>
      <vt:lpstr>Issues facing UK H&amp;SC cont… Choose one to look into – what are the reasons? What are the sources?</vt:lpstr>
      <vt:lpstr>Issues facing UK H&amp;SC cont… Choose one to look into – what are the reasons? What are the sources?</vt:lpstr>
      <vt:lpstr>How can we Address these Issues?</vt:lpstr>
      <vt:lpstr>How Can We Address These Issues?</vt:lpstr>
      <vt:lpstr>Digital Age</vt:lpstr>
      <vt:lpstr>PowerPoint Presentation</vt:lpstr>
      <vt:lpstr>Digital Exclusion</vt:lpstr>
      <vt:lpstr>Digital Inclusion within Health and Social Care</vt:lpstr>
      <vt:lpstr>Challenges of Digital Inclusion within H&amp;SC</vt:lpstr>
      <vt:lpstr>Challenges of Digital Inclusion within H&amp;SC</vt:lpstr>
      <vt:lpstr>Electronic Health Records</vt:lpstr>
      <vt:lpstr>Electronic Health Records</vt:lpstr>
      <vt:lpstr>Testimony on EPHR</vt:lpstr>
      <vt:lpstr>PowerPoint Presentation</vt:lpstr>
      <vt:lpstr>Telehealth and Telemedicine</vt:lpstr>
      <vt:lpstr>Telehealth and Telemedicine</vt:lpstr>
      <vt:lpstr>Telehealth and Telemedicine </vt:lpstr>
      <vt:lpstr>Telehealth and Telemedicine </vt:lpstr>
      <vt:lpstr>Health Apps</vt:lpstr>
      <vt:lpstr>Immersive Technology </vt:lpstr>
      <vt:lpstr>Immersive Technology Application</vt:lpstr>
      <vt:lpstr>Artificial Intelligence and Dementia</vt:lpstr>
      <vt:lpstr>Virtual Wards</vt:lpstr>
      <vt:lpstr>Virtual Wards -Case Studies</vt:lpstr>
      <vt:lpstr>Virtual Wards</vt:lpstr>
      <vt:lpstr>Virtual Wards</vt:lpstr>
      <vt:lpstr>Activity 2- Case Study</vt:lpstr>
      <vt:lpstr>From Digital Healthcare to Digital Identity</vt:lpstr>
      <vt:lpstr>Building an Online Reputation </vt:lpstr>
      <vt:lpstr>Building an Online Reputation </vt:lpstr>
      <vt:lpstr>What is a Blog?</vt:lpstr>
      <vt:lpstr>How can Blogs be Useful?</vt:lpstr>
      <vt:lpstr>Quality H&amp;SC Blogs – 30 minutes Reading Activity</vt:lpstr>
      <vt:lpstr>Blog Structure</vt:lpstr>
      <vt:lpstr>Blog Examples </vt:lpstr>
      <vt:lpstr>Vlogging </vt:lpstr>
      <vt:lpstr>Podcasts </vt:lpstr>
      <vt:lpstr>Task 3-Blog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Contemporary technologies</dc:title>
  <dc:creator>Jonathan Wyatt (P144511)</dc:creator>
  <cp:lastModifiedBy>Joanne Davies (Yr Athrofa)</cp:lastModifiedBy>
  <cp:revision>89</cp:revision>
  <dcterms:created xsi:type="dcterms:W3CDTF">2023-01-19T11:07:15Z</dcterms:created>
  <dcterms:modified xsi:type="dcterms:W3CDTF">2026-05-13T17:02:48Z</dcterms:modified>
</cp:coreProperties>
</file>