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0" r:id="rId13"/>
    <p:sldId id="269" r:id="rId14"/>
    <p:sldId id="266" r:id="rId15"/>
  </p:sldIdLst>
  <p:sldSz cx="9144000" cy="6858000" type="screen4x3"/>
  <p:notesSz cx="6867525" cy="99949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BC2977-6488-4438-B033-B54C79211F72}" type="datetimeFigureOut">
              <a:rPr lang="en-GB" smtClean="0"/>
              <a:pPr/>
              <a:t>21/10/2019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B9DCB92-E91C-46B4-9E05-8CFA49B61B8A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url?sa=i&amp;rct=j&amp;q=&amp;esrc=s&amp;frm=1&amp;source=images&amp;cd=&amp;cad=rja&amp;docid=SbJLxPwiPDjDbM&amp;tbnid=q2eUj3Dzq6XlvM:&amp;ved=0CAUQjRw&amp;url=http://geology.com/articles/difficult-rocks/&amp;ei=QzMXUt3tH8Kr0QWL24Fw&amp;psig=AFQjCNEfkCi3WZEVVLrQZrmyyh3mIDhVGA&amp;ust=1377338509628248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mapapps.bgs.ac.uk/geologyofbritain/home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http://www.google.co.uk/url?sa=i&amp;rct=j&amp;q=crinoidal+limestone&amp;source=images&amp;cd=&amp;docid=sBshIcHUaDE53M&amp;tbnid=nmicbDA6rYGevM:&amp;ved=0CAUQjRw&amp;url=http://higheredbcs.wiley.com/legacy/college/levin/0471697435/chap_tut/chaps/chapter11-04.html&amp;ei=4wLoUaLPCc7jObfZgIAN&amp;psig=AFQjCNG9bf9I2fIKG3G5cUPcCkyhhIwhdA&amp;ust=1374245924875543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o.uk/url?sa=i&amp;rct=j&amp;q=Siliceous+Sandstone&amp;source=images&amp;cd=&amp;docid=qSDEV6xsahWqDM&amp;tbnid=SMj33W5pnFlMJM:&amp;ved=0CAUQjRw&amp;url=http://www.csulb.edu/~rodrigue/geog140/lectures/crustmaterials.html&amp;ei=3AboUYOzHca9Pd6ZgYgL&amp;psig=AFQjCNFuBEjDwIVjSxcpOmsV5MIW4M85xg&amp;ust=1374246995706659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8.jpeg"/><Relationship Id="rId7" Type="http://schemas.openxmlformats.org/officeDocument/2006/relationships/hyperlink" Target="http://www.google.co.uk/url?sa=i&amp;rct=j&amp;q=coal+shale&amp;source=images&amp;cd=&amp;docid=nOsyOPGkjtrQrM&amp;tbnid=E8bq7i_pFpvBWM:&amp;ved=0CAUQjRw&amp;url=http://www.bristol.ac.uk/centenary/look/cabinet/coal-plant.html&amp;ei=zArpUeQuyarRBbC_gLAN&amp;psig=AFQjCNHJ6jN29DIMX18EZEW9Gii4qJMsfg&amp;ust=1374313264990855" TargetMode="External"/><Relationship Id="rId2" Type="http://schemas.openxmlformats.org/officeDocument/2006/relationships/hyperlink" Target="http://www.google.co.uk/url?sa=i&amp;rct=j&amp;q=fossiliferous+shale&amp;source=images&amp;cd=&amp;cad=rja&amp;docid=cKJfhOjs5v0gNM&amp;tbnid=tk33j0MBjuONIM:&amp;ved=0CAUQjRw&amp;url=http://www.rockcollector.co.uk/editorial0109.htm&amp;ei=hQjoUer4FMKuPNzSgdAM&amp;psig=AFQjCNFn01gDzXgN7kf7_vNarzM7Otjyow&amp;ust=1374247394295366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hyperlink" Target="http://www.google.co.uk/url?sa=i&amp;rct=j&amp;q=slate&amp;source=images&amp;cd=&amp;cad=rja&amp;docid=EhUGJnnUrGTAgM&amp;tbnid=5pt88IWu_eDjJM:&amp;ved=0CAUQjRw&amp;url=http://www.wisegeek.com/what-is-a-slate-roof.htm&amp;ei=-wjoUbiPO8TBO9iSgKgN&amp;psig=AFQjCNHWKAMzLnAiYA6LgUgePhrZqSGVOA&amp;ust=1374247535136225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schist&amp;source=images&amp;cd=&amp;cad=rja&amp;docid=3NJSEd5y7JW9JM&amp;tbnid=tWd6mlpII4S3MM:&amp;ved=0CAUQjRw&amp;url=http://geology.about.com/od/rocks/ig/metrockindex/rocpicschist.htm&amp;ei=6loCUq2qLMKg0QWUsICYDA&amp;bvm=bv.50310824,d.d2k&amp;psig=AFQjCNH6UEpIt7bz7WEfCR3apP_OkVcXQg&amp;ust=1375972390222755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url?sa=i&amp;rct=j&amp;q=calcareous%20tufa&amp;source=images&amp;cd=&amp;docid=toJGW75faqglLM&amp;tbnid=y6MH31oTU7TE2M:&amp;ved=0CAUQjRw&amp;url=http://www.geodil.com/image.asp?ImageID=742&amp;ei=I1sCUrP-L8LO0QXUjoAw&amp;bvm=bv.50310824,d.d2k&amp;psig=AFQjCNFLLaH-0J1i5rOxEdyJYlLDIaZScA&amp;ust=1375972494312374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hyperlink" Target="http://www.google.co.uk/url?sa=i&amp;rct=j&amp;q=quartzite&amp;source=images&amp;cd=&amp;cad=rja&amp;docid=24oZGEHViBwKWM&amp;tbnid=IErZN9cFdQ1adM:&amp;ved=0CAUQjRw&amp;url=http://www.pitt.edu/~cejones/GeoImages/6MetamorphicRocks/Quartzite.html&amp;ei=WFsCUvCSH8WV0AWOuID4Ag&amp;psig=AFQjCNGsAvrZmblcBBQVShV9VXPCwXW-Dg&amp;ust=1375972548601643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www.google.co.uk/url?sa=i&amp;rct=j&amp;q=conglomerate&amp;source=images&amp;cd=&amp;cad=rja&amp;docid=A7XsF2ZNCoOCbM&amp;tbnid=0pghjhcWq7lOuM:&amp;ved=0CAUQjRw&amp;url=http://www.soil-net.com/album/Soils_Rocks/slides/Rock%20Conglomerate.html&amp;ei=C1wCUojqHcyS0QWa6oHoDA&amp;bvm=bv.50310824,d.d2k&amp;psig=AFQjCNHVlxpjxlpdgpM3ijeOCMExYmrw4A&amp;ust=137597272056785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o.uk/url?sa=i&amp;rct=j&amp;q=rhyolite&amp;source=images&amp;cd=&amp;cad=rja&amp;docid=DxS1Y9w2HzN4cM&amp;tbnid=koTGeUspM1otjM:&amp;ved=0CAUQjRw&amp;url=http://geology.com/rocks/rhyolite.shtml&amp;ei=dVwCUp2qL6mc0QW43oCoBQ&amp;bvm=bv.50310824,d.d2k&amp;psig=AFQjCNF9_5ausqKZsxAWFAsCyTZiG8YJLg&amp;ust=1375972835146568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www.google.co.uk/url?sa=i&amp;rct=j&amp;q=gneiss&amp;source=images&amp;cd=&amp;cad=rja&amp;docid=IRB1hD8uepYQLM&amp;tbnid=NuFQqG_iTvtGUM:&amp;ved=0CAUQjRw&amp;url=http://geology.about.com/od/rocks/ig/metrockindex/rocpicgneiss.htm&amp;ei=SlwCUp3LE-vP0AWGi4HwBA&amp;bvm=bv.50310824,d.d2k&amp;psig=AFQjCNHgABJHI-l3yUO8YCRzZPJAZWsOkA&amp;ust=1375972779629890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geology.com/articles/difficult-rocks/rocks-to-identif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844824"/>
            <a:ext cx="71437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52536" y="1124744"/>
            <a:ext cx="7772400" cy="56525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Rock Identification Exercise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55776" y="4797152"/>
            <a:ext cx="6400800" cy="1752600"/>
          </a:xfrm>
        </p:spPr>
        <p:txBody>
          <a:bodyPr>
            <a:normAutofit/>
          </a:bodyPr>
          <a:lstStyle/>
          <a:p>
            <a:pPr algn="r"/>
            <a:r>
              <a:rPr lang="en-GB" b="1" dirty="0" smtClean="0">
                <a:solidFill>
                  <a:schemeClr val="tx1"/>
                </a:solidFill>
              </a:rPr>
              <a:t>Wales </a:t>
            </a:r>
            <a:r>
              <a:rPr lang="en-GB" b="1" dirty="0" err="1" smtClean="0">
                <a:solidFill>
                  <a:schemeClr val="tx1"/>
                </a:solidFill>
              </a:rPr>
              <a:t>Instiute</a:t>
            </a:r>
            <a:r>
              <a:rPr lang="en-GB" b="1" dirty="0" smtClean="0">
                <a:solidFill>
                  <a:schemeClr val="tx1"/>
                </a:solidFill>
              </a:rPr>
              <a:t> of Science and Art</a:t>
            </a:r>
            <a:endParaRPr lang="en-GB" dirty="0">
              <a:solidFill>
                <a:schemeClr val="tx1"/>
              </a:solidFill>
            </a:endParaRPr>
          </a:p>
          <a:p>
            <a:pPr algn="r"/>
            <a:r>
              <a:rPr lang="en-US" b="1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Allan Nantel</a:t>
            </a:r>
          </a:p>
          <a:p>
            <a:pPr algn="r"/>
            <a:r>
              <a:rPr lang="en-US" b="1" dirty="0" smtClean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September 2019</a:t>
            </a:r>
            <a:endParaRPr lang="en-US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39552" y="404664"/>
            <a:ext cx="32909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/>
              <a:t>GEOLOGY AND SOIL MECHANICS</a:t>
            </a:r>
          </a:p>
        </p:txBody>
      </p:sp>
    </p:spTree>
    <p:extLst>
      <p:ext uri="{BB962C8B-B14F-4D97-AF65-F5344CB8AC3E}">
        <p14:creationId xmlns:p14="http://schemas.microsoft.com/office/powerpoint/2010/main" val="1121603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08575" y="1412776"/>
            <a:ext cx="7632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What Rocks Characterise the South Wales region?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043608" y="2564904"/>
            <a:ext cx="73448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 smtClean="0"/>
              <a:t>South Wales Coalfield</a:t>
            </a:r>
          </a:p>
          <a:p>
            <a:pPr marL="342900" indent="-342900">
              <a:buAutoNum type="arabicPeriod"/>
            </a:pPr>
            <a:r>
              <a:rPr lang="en-GB" dirty="0" smtClean="0"/>
              <a:t>Carboniferous Era</a:t>
            </a:r>
          </a:p>
          <a:p>
            <a:pPr marL="342900" indent="-342900">
              <a:buAutoNum type="arabicPeriod"/>
            </a:pPr>
            <a:r>
              <a:rPr lang="en-GB" dirty="0" smtClean="0"/>
              <a:t>Coal Measures</a:t>
            </a:r>
          </a:p>
          <a:p>
            <a:pPr marL="342900" indent="-342900">
              <a:buAutoNum type="arabicPeriod"/>
            </a:pPr>
            <a:r>
              <a:rPr lang="en-GB" dirty="0" smtClean="0"/>
              <a:t>Bituminous Coal Seams</a:t>
            </a:r>
          </a:p>
          <a:p>
            <a:pPr marL="342900" indent="-342900">
              <a:buAutoNum type="arabicPeriod"/>
            </a:pPr>
            <a:r>
              <a:rPr lang="en-GB" dirty="0" smtClean="0"/>
              <a:t>Anthracite</a:t>
            </a:r>
          </a:p>
          <a:p>
            <a:pPr marL="342900" indent="-342900">
              <a:buAutoNum type="arabicPeriod"/>
            </a:pPr>
            <a:r>
              <a:rPr lang="en-GB" dirty="0" smtClean="0"/>
              <a:t>Coal Measure Shales</a:t>
            </a:r>
          </a:p>
          <a:p>
            <a:pPr marL="342900" indent="-342900">
              <a:buAutoNum type="arabicPeriod"/>
            </a:pPr>
            <a:r>
              <a:rPr lang="en-GB" dirty="0" smtClean="0"/>
              <a:t>Pennant Sandstones</a:t>
            </a:r>
          </a:p>
          <a:p>
            <a:pPr marL="342900" indent="-342900">
              <a:buAutoNum type="arabicPeriod"/>
            </a:pPr>
            <a:r>
              <a:rPr lang="en-GB" dirty="0" smtClean="0"/>
              <a:t>Carboniferous Limestone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04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276" y="0"/>
            <a:ext cx="4946315" cy="6885409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4932039" y="764704"/>
            <a:ext cx="4113177" cy="4985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Geological Map of Great Britain</a:t>
            </a:r>
            <a:b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</a:b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KEY: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>
                <a:latin typeface="Calibri" pitchFamily="34" charset="0"/>
                <a:cs typeface="Times New Roman" pitchFamily="18" charset="0"/>
              </a:rPr>
              <a:t>White – </a:t>
            </a:r>
            <a:r>
              <a:rPr lang="en-GB" sz="1200" b="1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Quaternary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Beige – </a:t>
            </a: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Paleogene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>
                <a:latin typeface="Calibri" pitchFamily="34" charset="0"/>
                <a:cs typeface="Times New Roman" pitchFamily="18" charset="0"/>
              </a:rPr>
              <a:t>Lime Green – </a:t>
            </a:r>
            <a:r>
              <a:rPr lang="en-GB" sz="1200" b="1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Cretaceous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Blue Green – </a:t>
            </a: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Lower Cretaceous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>
                <a:latin typeface="Calibri" pitchFamily="34" charset="0"/>
                <a:cs typeface="Times New Roman" pitchFamily="18" charset="0"/>
              </a:rPr>
              <a:t>Light Blue – </a:t>
            </a:r>
            <a:r>
              <a:rPr lang="en-GB" sz="1200" b="1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Middle/Upper Jurassic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Mid Blue – </a:t>
            </a: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Lower Jurassic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>
                <a:latin typeface="Calibri" pitchFamily="34" charset="0"/>
                <a:cs typeface="Times New Roman" pitchFamily="18" charset="0"/>
              </a:rPr>
              <a:t>Dark Purple – </a:t>
            </a:r>
            <a:r>
              <a:rPr lang="en-GB" sz="1200" b="1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Upper Triassic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Light Purple – </a:t>
            </a: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Lower Triassic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>
                <a:latin typeface="Calibri" pitchFamily="34" charset="0"/>
                <a:cs typeface="Times New Roman" pitchFamily="18" charset="0"/>
              </a:rPr>
              <a:t>Light Orange – </a:t>
            </a:r>
            <a:r>
              <a:rPr lang="en-GB" sz="1200" b="1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Upper Permian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Brick Orange – </a:t>
            </a: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Lower Permian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 smtClean="0">
                <a:latin typeface="Calibri" pitchFamily="34" charset="0"/>
                <a:cs typeface="Times New Roman" pitchFamily="18" charset="0"/>
              </a:rPr>
              <a:t>Light Blue – </a:t>
            </a:r>
            <a:r>
              <a:rPr lang="en-GB" sz="1200" b="1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Upper Carboniferous (Coal Measures)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Mid</a:t>
            </a:r>
            <a:r>
              <a:rPr kumimoji="0" lang="en-GB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 Blue – 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Middle Carboniferous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aseline="0" dirty="0" smtClean="0">
                <a:latin typeface="Calibri" pitchFamily="34" charset="0"/>
                <a:cs typeface="Times New Roman" pitchFamily="18" charset="0"/>
              </a:rPr>
              <a:t>Mud Blue – </a:t>
            </a:r>
            <a:r>
              <a:rPr lang="en-GB" sz="1200" b="1" baseline="0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Lower Carboniferous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Orange and Brown – 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Devonian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aseline="0" dirty="0" smtClean="0">
                <a:latin typeface="Calibri" pitchFamily="34" charset="0"/>
                <a:cs typeface="Times New Roman" pitchFamily="18" charset="0"/>
              </a:rPr>
              <a:t>Sky Blue – </a:t>
            </a:r>
            <a:r>
              <a:rPr lang="en-GB" sz="1200" b="1" baseline="0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Silurian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Slate Blue – 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Ordovician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aseline="0" dirty="0" smtClean="0">
                <a:latin typeface="Calibri" pitchFamily="34" charset="0"/>
                <a:cs typeface="Times New Roman" pitchFamily="18" charset="0"/>
              </a:rPr>
              <a:t>Dark Slate Blue – </a:t>
            </a:r>
            <a:r>
              <a:rPr lang="en-GB" sz="1200" b="1" baseline="0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Cambrian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Mid Orange – 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Neoproterozoic (Dalradian)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aseline="0" dirty="0" smtClean="0">
                <a:latin typeface="Calibri" pitchFamily="34" charset="0"/>
                <a:cs typeface="Times New Roman" pitchFamily="18" charset="0"/>
              </a:rPr>
              <a:t>Dark Green – </a:t>
            </a:r>
            <a:r>
              <a:rPr lang="en-GB" sz="1200" b="1" baseline="0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Neoproterozoic (Torridonian)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Pink – 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Lewisian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aseline="0" dirty="0" smtClean="0">
                <a:latin typeface="Calibri" pitchFamily="34" charset="0"/>
                <a:cs typeface="Times New Roman" pitchFamily="18" charset="0"/>
              </a:rPr>
              <a:t>Bright Red – </a:t>
            </a:r>
            <a:r>
              <a:rPr lang="en-GB" sz="1200" b="1" baseline="0" dirty="0" smtClean="0">
                <a:solidFill>
                  <a:srgbClr val="0070C0"/>
                </a:solidFill>
                <a:latin typeface="Calibri" pitchFamily="34" charset="0"/>
                <a:cs typeface="Times New Roman" pitchFamily="18" charset="0"/>
              </a:rPr>
              <a:t>Granite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Times New Roman" pitchFamily="18" charset="0"/>
              </a:rPr>
              <a:t>Dull red – </a:t>
            </a:r>
            <a:r>
              <a:rPr kumimoji="0" lang="en-GB" sz="1200" b="1" i="0" u="none" strike="noStrike" cap="none" normalizeH="0" dirty="0" smtClean="0">
                <a:ln>
                  <a:noFill/>
                </a:ln>
                <a:solidFill>
                  <a:srgbClr val="0070C0"/>
                </a:solidFill>
                <a:effectLst/>
                <a:latin typeface="Calibri" pitchFamily="34" charset="0"/>
                <a:cs typeface="Times New Roman" pitchFamily="18" charset="0"/>
              </a:rPr>
              <a:t>Palaeogene volcanics</a:t>
            </a:r>
            <a:endParaRPr kumimoji="0" lang="en-GB" sz="1200" b="1" i="0" u="none" strike="noStrike" cap="none" normalizeH="0" baseline="0" dirty="0" smtClean="0">
              <a:ln>
                <a:noFill/>
              </a:ln>
              <a:solidFill>
                <a:srgbClr val="0070C0"/>
              </a:solidFill>
              <a:effectLst/>
              <a:latin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8100392" y="4581128"/>
            <a:ext cx="0" cy="79208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7956376" y="4581128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7936677" y="5373216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8100392" y="4777117"/>
            <a:ext cx="73977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/>
              <a:t>Pre-Cambrian</a:t>
            </a:r>
            <a:endParaRPr lang="en-GB" sz="1000" dirty="0"/>
          </a:p>
        </p:txBody>
      </p:sp>
      <p:sp>
        <p:nvSpPr>
          <p:cNvPr id="10" name="Rectangle 9"/>
          <p:cNvSpPr/>
          <p:nvPr/>
        </p:nvSpPr>
        <p:spPr>
          <a:xfrm>
            <a:off x="5076056" y="5733256"/>
            <a:ext cx="3744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 smtClean="0">
                <a:hlinkClick r:id="rId3"/>
              </a:rPr>
              <a:t>http://mapapps.bgs.ac.uk/geologyofbritain/home.html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64088" y="648866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www.bgs.ac.uk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618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8265" y="764704"/>
            <a:ext cx="784887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Examples of commonly occurring rocks: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sz="2400" b="1" dirty="0" smtClean="0">
                <a:solidFill>
                  <a:srgbClr val="0070C0"/>
                </a:solidFill>
              </a:rPr>
              <a:t>GRANITE:</a:t>
            </a:r>
          </a:p>
          <a:p>
            <a:r>
              <a:rPr lang="en-GB" dirty="0" smtClean="0"/>
              <a:t>Igneous – Hard and durable -  Formed from magma crystallisation with interlocking minerals. Colours vary greatly – Principally composed of: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Orthoclase and Plagioclase Feldspars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Biotite and Muscovite Micas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Quartz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sz="2400" b="1" dirty="0" smtClean="0">
                <a:solidFill>
                  <a:srgbClr val="0070C0"/>
                </a:solidFill>
              </a:rPr>
              <a:t>LIMESTONE:</a:t>
            </a:r>
          </a:p>
          <a:p>
            <a:pPr algn="just"/>
            <a:r>
              <a:rPr lang="en-GB" dirty="0" smtClean="0"/>
              <a:t>Sedimentary</a:t>
            </a:r>
            <a:r>
              <a:rPr lang="en-GB" b="1" dirty="0"/>
              <a:t> </a:t>
            </a:r>
            <a:r>
              <a:rPr lang="en-GB" b="1" dirty="0" smtClean="0"/>
              <a:t>– </a:t>
            </a:r>
            <a:r>
              <a:rPr lang="en-GB" dirty="0" smtClean="0"/>
              <a:t>often organic from soft bodied sea creature shells of </a:t>
            </a:r>
            <a:r>
              <a:rPr lang="en-GB" b="1" dirty="0" smtClean="0">
                <a:solidFill>
                  <a:srgbClr val="0070C0"/>
                </a:solidFill>
              </a:rPr>
              <a:t>calcium carbonate</a:t>
            </a:r>
            <a:r>
              <a:rPr lang="en-GB" dirty="0" smtClean="0"/>
              <a:t>. These accumulate at sea floor and compact under there own weight with time. Limestones composed of tiny rounded grains are called ‘</a:t>
            </a:r>
            <a:r>
              <a:rPr lang="en-GB" b="1" dirty="0" smtClean="0">
                <a:solidFill>
                  <a:srgbClr val="0070C0"/>
                </a:solidFill>
              </a:rPr>
              <a:t>Oolitic</a:t>
            </a:r>
            <a:r>
              <a:rPr lang="en-GB" dirty="0" smtClean="0"/>
              <a:t>’ limestones. When composed largely of ancient corals, these limestones are called ‘</a:t>
            </a:r>
            <a:r>
              <a:rPr lang="en-GB" b="1" dirty="0" smtClean="0">
                <a:solidFill>
                  <a:srgbClr val="0070C0"/>
                </a:solidFill>
              </a:rPr>
              <a:t>Crinoidal</a:t>
            </a:r>
            <a:r>
              <a:rPr lang="en-GB" dirty="0" smtClean="0"/>
              <a:t>’. These form the basis of the Carboniferous limestone deposits in the UK (around 500m thick). Very Fossiliferous.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7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mnautiyalmarbles.com/gallery-slider/images/granite/granite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03671"/>
            <a:ext cx="4128394" cy="4164836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drannabalog.com/Phisical/oolit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500" y="909369"/>
            <a:ext cx="4030010" cy="2435722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higheredbcs.wiley.com/legacy/college/levin/0471697435/chap_tut/images/le09_06l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500" y="3861048"/>
            <a:ext cx="4030011" cy="2410968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179512" y="188640"/>
            <a:ext cx="54742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Examples of commonly occurring rocks: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19672" y="546850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Granite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810396" y="3386089"/>
            <a:ext cx="3157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Oolitic Limestone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762908" y="6381328"/>
            <a:ext cx="3157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Crinoidal Limestone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308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24132" y="404664"/>
            <a:ext cx="8540356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Examples of commonly occurring rocks</a:t>
            </a:r>
            <a:r>
              <a:rPr lang="en-GB" sz="2400" dirty="0" smtClean="0"/>
              <a:t>:</a:t>
            </a:r>
          </a:p>
          <a:p>
            <a:endParaRPr lang="en-GB" dirty="0"/>
          </a:p>
          <a:p>
            <a:r>
              <a:rPr lang="en-GB" sz="2400" b="1" dirty="0" smtClean="0">
                <a:solidFill>
                  <a:srgbClr val="0070C0"/>
                </a:solidFill>
              </a:rPr>
              <a:t>SANDSTONE:</a:t>
            </a:r>
          </a:p>
          <a:p>
            <a:endParaRPr lang="en-GB" b="1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Consolidated sedimentary rocks of clear glassy grain (broken fragments of quartz), </a:t>
            </a:r>
          </a:p>
          <a:p>
            <a:r>
              <a:rPr lang="en-GB" dirty="0" smtClean="0"/>
              <a:t>rounded by the action of water transportation. If the particles are angular and sharp,</a:t>
            </a:r>
          </a:p>
          <a:p>
            <a:r>
              <a:rPr lang="en-GB" dirty="0" smtClean="0"/>
              <a:t>the sandstone is referred to as a ‘grit’. </a:t>
            </a:r>
          </a:p>
          <a:p>
            <a:r>
              <a:rPr lang="en-GB" dirty="0" smtClean="0"/>
              <a:t>They are classified according to the natural cement that fills the voids between particles: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rgbClr val="0070C0"/>
                </a:solidFill>
              </a:rPr>
              <a:t>Siliceous – based on Silicon </a:t>
            </a:r>
            <a:r>
              <a:rPr lang="en-GB" b="1" dirty="0">
                <a:solidFill>
                  <a:srgbClr val="0070C0"/>
                </a:solidFill>
              </a:rPr>
              <a:t>D</a:t>
            </a:r>
            <a:r>
              <a:rPr lang="en-GB" b="1" dirty="0" smtClean="0">
                <a:solidFill>
                  <a:srgbClr val="0070C0"/>
                </a:solidFill>
              </a:rPr>
              <a:t>ioxide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rgbClr val="0070C0"/>
                </a:solidFill>
              </a:rPr>
              <a:t>Calcareous – based on </a:t>
            </a:r>
            <a:r>
              <a:rPr lang="en-GB" b="1" dirty="0">
                <a:solidFill>
                  <a:srgbClr val="0070C0"/>
                </a:solidFill>
              </a:rPr>
              <a:t>C</a:t>
            </a:r>
            <a:r>
              <a:rPr lang="en-GB" b="1" dirty="0" smtClean="0">
                <a:solidFill>
                  <a:srgbClr val="0070C0"/>
                </a:solidFill>
              </a:rPr>
              <a:t>alcium </a:t>
            </a:r>
            <a:r>
              <a:rPr lang="en-GB" b="1" dirty="0">
                <a:solidFill>
                  <a:srgbClr val="0070C0"/>
                </a:solidFill>
              </a:rPr>
              <a:t>C</a:t>
            </a:r>
            <a:r>
              <a:rPr lang="en-GB" b="1" dirty="0" smtClean="0">
                <a:solidFill>
                  <a:srgbClr val="0070C0"/>
                </a:solidFill>
              </a:rPr>
              <a:t>arbonate</a:t>
            </a:r>
          </a:p>
          <a:p>
            <a:pPr marL="342900" indent="-342900">
              <a:buAutoNum type="arabicPeriod"/>
            </a:pPr>
            <a:r>
              <a:rPr lang="en-GB" b="1" dirty="0" smtClean="0">
                <a:solidFill>
                  <a:srgbClr val="0070C0"/>
                </a:solidFill>
              </a:rPr>
              <a:t>Ferruginous – based on Iron Oxide</a:t>
            </a:r>
          </a:p>
          <a:p>
            <a:pPr marL="342900" indent="-342900">
              <a:buAutoNum type="arabicPeriod"/>
            </a:pPr>
            <a:endParaRPr lang="en-GB" b="1" dirty="0" smtClean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endParaRPr lang="en-GB" b="1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endParaRPr lang="en-GB" b="1" dirty="0">
              <a:solidFill>
                <a:srgbClr val="0070C0"/>
              </a:solidFill>
            </a:endParaRPr>
          </a:p>
          <a:p>
            <a:r>
              <a:rPr lang="en-GB" dirty="0" smtClean="0"/>
              <a:t>Sandstones consolidated by 1 above are hardest and light in colour.</a:t>
            </a:r>
          </a:p>
          <a:p>
            <a:endParaRPr lang="en-GB" dirty="0"/>
          </a:p>
          <a:p>
            <a:r>
              <a:rPr lang="en-GB" dirty="0" smtClean="0"/>
              <a:t>With 2 above, the sandstones are grey or white and fizz weak acid.</a:t>
            </a:r>
          </a:p>
          <a:p>
            <a:endParaRPr lang="en-GB" dirty="0"/>
          </a:p>
          <a:p>
            <a:r>
              <a:rPr lang="en-GB" dirty="0" smtClean="0"/>
              <a:t>With 3 above, the sandstone has strong red colouration.</a:t>
            </a:r>
          </a:p>
          <a:p>
            <a:endParaRPr lang="en-GB" dirty="0"/>
          </a:p>
        </p:txBody>
      </p:sp>
      <p:pic>
        <p:nvPicPr>
          <p:cNvPr id="2050" name="Picture 2" descr="http://www.beg.utexas.edu/mainweb/publications/graphics/sandstone4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713" y="2827881"/>
            <a:ext cx="2808311" cy="2106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758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0812" y="252011"/>
            <a:ext cx="885698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Examples of commonly occurring </a:t>
            </a:r>
            <a:endParaRPr lang="en-GB" sz="2400" dirty="0" smtClean="0"/>
          </a:p>
          <a:p>
            <a:r>
              <a:rPr lang="en-GB" sz="2400" dirty="0" smtClean="0"/>
              <a:t>rocks:</a:t>
            </a:r>
          </a:p>
          <a:p>
            <a:endParaRPr lang="en-GB" dirty="0" smtClean="0"/>
          </a:p>
          <a:p>
            <a:r>
              <a:rPr lang="en-GB" sz="2400" b="1" dirty="0" smtClean="0">
                <a:solidFill>
                  <a:srgbClr val="0070C0"/>
                </a:solidFill>
              </a:rPr>
              <a:t>SHALES: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pPr algn="just"/>
            <a:r>
              <a:rPr lang="en-GB" dirty="0" smtClean="0"/>
              <a:t>Formed from clay layers that are compressed with excessive</a:t>
            </a:r>
          </a:p>
          <a:p>
            <a:pPr algn="just"/>
            <a:r>
              <a:rPr lang="en-GB" dirty="0" smtClean="0"/>
              <a:t>weight over time, squeezing out the water. </a:t>
            </a:r>
          </a:p>
          <a:p>
            <a:pPr algn="just"/>
            <a:r>
              <a:rPr lang="en-GB" dirty="0" smtClean="0"/>
              <a:t>Usually fossiliferous and easily split along bedding </a:t>
            </a:r>
          </a:p>
          <a:p>
            <a:pPr algn="just"/>
            <a:r>
              <a:rPr lang="en-GB" dirty="0" smtClean="0"/>
              <a:t>planes into slabs. Coal tips are dominated by waste shale…</a:t>
            </a:r>
          </a:p>
          <a:p>
            <a:pPr algn="just"/>
            <a:r>
              <a:rPr lang="en-GB" dirty="0"/>
              <a:t>a</a:t>
            </a:r>
            <a:r>
              <a:rPr lang="en-GB" dirty="0" smtClean="0"/>
              <a:t>s they are closely associated with coal deposits.</a:t>
            </a:r>
          </a:p>
        </p:txBody>
      </p:sp>
      <p:pic>
        <p:nvPicPr>
          <p:cNvPr id="3074" name="Picture 2" descr="http://www.rockcollector.co.uk/graphics/editorialb01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137" y="404663"/>
            <a:ext cx="1655359" cy="1543689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images.wisegeek.com/black-slat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666" y="4052791"/>
            <a:ext cx="3387292" cy="2457104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642670" y="6250323"/>
            <a:ext cx="1030288" cy="25957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096" y="3717032"/>
            <a:ext cx="50519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SLATE: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3299" y="4437112"/>
            <a:ext cx="47027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Ancient sedimentary shale that has been subjected to extreme heating and pressure, creating the new metamorphic structure of slate. Can be split into very thin plates – this is ‘</a:t>
            </a:r>
            <a:r>
              <a:rPr lang="en-GB" b="1" dirty="0" smtClean="0">
                <a:solidFill>
                  <a:srgbClr val="0070C0"/>
                </a:solidFill>
              </a:rPr>
              <a:t>slatey cleavage</a:t>
            </a:r>
            <a:r>
              <a:rPr lang="en-GB" dirty="0" smtClean="0"/>
              <a:t>’.</a:t>
            </a:r>
            <a:endParaRPr lang="en-GB" dirty="0"/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	</a:t>
            </a:r>
          </a:p>
        </p:txBody>
      </p:sp>
      <p:pic>
        <p:nvPicPr>
          <p:cNvPr id="1027" name="Picture 3" descr="http://www.dmr.go.th/images/English/coa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104" y="1988840"/>
            <a:ext cx="1705252" cy="1597253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ttp://www.bristol.ac.uk/university/media/centenary/cabinet/coal-plan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820" y="404663"/>
            <a:ext cx="2114938" cy="1417009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152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6270" y="188640"/>
            <a:ext cx="4686539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Examples of commonly occurring </a:t>
            </a:r>
            <a:endParaRPr lang="en-GB" sz="2400" dirty="0" smtClean="0"/>
          </a:p>
          <a:p>
            <a:r>
              <a:rPr lang="en-GB" sz="2400" dirty="0" smtClean="0"/>
              <a:t>rocks:</a:t>
            </a:r>
          </a:p>
          <a:p>
            <a:endParaRPr lang="en-GB" dirty="0"/>
          </a:p>
          <a:p>
            <a:r>
              <a:rPr lang="en-GB" sz="2400" b="1" dirty="0" smtClean="0">
                <a:solidFill>
                  <a:srgbClr val="0070C0"/>
                </a:solidFill>
              </a:rPr>
              <a:t>MARBLE:</a:t>
            </a:r>
          </a:p>
        </p:txBody>
      </p:sp>
      <p:pic>
        <p:nvPicPr>
          <p:cNvPr id="4098" name="Picture 2" descr="http://www.rocksforkids.com/images/Marble%20Madoc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3259"/>
            <a:ext cx="3016468" cy="2822898"/>
          </a:xfrm>
          <a:prstGeom prst="rect">
            <a:avLst/>
          </a:prstGeom>
          <a:noFill/>
          <a:ln w="190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28362" y="341191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SCHIST</a:t>
            </a:r>
            <a:endParaRPr lang="en-GB" sz="24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http://0.tqn.com/d/geology/1/0/x/E/1/NYCschis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637" y="3873575"/>
            <a:ext cx="2641418" cy="208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328362" y="3908335"/>
            <a:ext cx="503572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/>
              <a:t>A</a:t>
            </a:r>
            <a:r>
              <a:rPr lang="en-GB" dirty="0" smtClean="0"/>
              <a:t> </a:t>
            </a:r>
            <a:r>
              <a:rPr lang="en-GB" dirty="0"/>
              <a:t>medium-grade metamorphic </a:t>
            </a:r>
            <a:r>
              <a:rPr lang="en-GB" dirty="0" smtClean="0"/>
              <a:t>rock with </a:t>
            </a:r>
            <a:r>
              <a:rPr lang="en-GB" dirty="0"/>
              <a:t>medium to large grains of mica flakes in a preferred orientation (nearby mica flakes are roughly parallel</a:t>
            </a:r>
            <a:r>
              <a:rPr lang="en-GB" dirty="0" smtClean="0"/>
              <a:t>).</a:t>
            </a:r>
            <a:r>
              <a:rPr lang="en-GB" baseline="30000" dirty="0"/>
              <a:t> </a:t>
            </a:r>
            <a:r>
              <a:rPr lang="en-GB" dirty="0" smtClean="0"/>
              <a:t>It </a:t>
            </a:r>
            <a:r>
              <a:rPr lang="en-GB" dirty="0"/>
              <a:t>is defined by having more than 50% platy and elongated minerals, often finely interleaved with quartz and </a:t>
            </a:r>
            <a:r>
              <a:rPr lang="en-GB" dirty="0" smtClean="0"/>
              <a:t>feldspar. Schist </a:t>
            </a:r>
            <a:r>
              <a:rPr lang="en-GB" dirty="0"/>
              <a:t>is often </a:t>
            </a:r>
            <a:r>
              <a:rPr lang="en-GB" dirty="0" smtClean="0"/>
              <a:t>garnetiferous. Schists</a:t>
            </a:r>
            <a:r>
              <a:rPr lang="en-GB" dirty="0"/>
              <a:t> </a:t>
            </a:r>
            <a:r>
              <a:rPr lang="en-GB" dirty="0" smtClean="0"/>
              <a:t>are regional and form </a:t>
            </a:r>
            <a:r>
              <a:rPr lang="en-GB" dirty="0"/>
              <a:t>at a higher </a:t>
            </a:r>
            <a:r>
              <a:rPr lang="en-GB" dirty="0" smtClean="0"/>
              <a:t>temperature, and are typically ‘soapy’ to the touch.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01608" y="1644784"/>
            <a:ext cx="4990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Created by regional or contact metamorphism </a:t>
            </a:r>
          </a:p>
          <a:p>
            <a:pPr algn="just"/>
            <a:r>
              <a:rPr lang="en-GB" dirty="0"/>
              <a:t>of Limestone. Complete re-crystallisation of </a:t>
            </a:r>
            <a:r>
              <a:rPr lang="en-GB" dirty="0" smtClean="0"/>
              <a:t>the </a:t>
            </a:r>
            <a:r>
              <a:rPr lang="en-GB" dirty="0"/>
              <a:t>calcium  carbonate creates the very </a:t>
            </a:r>
            <a:r>
              <a:rPr lang="en-GB" dirty="0" smtClean="0"/>
              <a:t>dense </a:t>
            </a:r>
            <a:r>
              <a:rPr lang="en-GB" dirty="0"/>
              <a:t>and durable </a:t>
            </a:r>
            <a:r>
              <a:rPr lang="en-GB" dirty="0" smtClean="0"/>
              <a:t>Marble.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217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90704" y="745280"/>
            <a:ext cx="562483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CALCAREOUS TUFA</a:t>
            </a:r>
          </a:p>
          <a:p>
            <a:pPr algn="just"/>
            <a:r>
              <a:rPr lang="en-GB" sz="1600" dirty="0"/>
              <a:t>I</a:t>
            </a:r>
            <a:r>
              <a:rPr lang="en-GB" sz="1600" dirty="0" smtClean="0"/>
              <a:t>s </a:t>
            </a:r>
            <a:r>
              <a:rPr lang="en-GB" sz="1600" dirty="0"/>
              <a:t>a variety of </a:t>
            </a:r>
            <a:r>
              <a:rPr lang="en-GB" sz="1600" dirty="0" smtClean="0"/>
              <a:t>limestone</a:t>
            </a:r>
            <a:r>
              <a:rPr lang="en-GB" sz="1600" dirty="0"/>
              <a:t> </a:t>
            </a:r>
            <a:r>
              <a:rPr lang="en-GB" sz="1600" dirty="0" smtClean="0"/>
              <a:t>formed </a:t>
            </a:r>
            <a:r>
              <a:rPr lang="en-GB" sz="1600" dirty="0"/>
              <a:t>by the </a:t>
            </a:r>
            <a:r>
              <a:rPr lang="en-GB" sz="1600" dirty="0" smtClean="0"/>
              <a:t>precipitation of </a:t>
            </a:r>
            <a:r>
              <a:rPr lang="en-GB" sz="1600" dirty="0"/>
              <a:t>carbonate </a:t>
            </a:r>
            <a:r>
              <a:rPr lang="en-GB" sz="1600" dirty="0" smtClean="0"/>
              <a:t>minerals from </a:t>
            </a:r>
            <a:r>
              <a:rPr lang="en-GB" sz="1600" dirty="0"/>
              <a:t>ambient temperature water bodies. Geothermally heated </a:t>
            </a:r>
            <a:r>
              <a:rPr lang="en-GB" sz="1600" dirty="0" smtClean="0"/>
              <a:t>hot-springs sometimes </a:t>
            </a:r>
            <a:r>
              <a:rPr lang="en-GB" sz="1600" dirty="0"/>
              <a:t>produce similar (but less porous) carbonate deposits known as </a:t>
            </a:r>
            <a:r>
              <a:rPr lang="en-GB" sz="1600" b="1" dirty="0" smtClean="0">
                <a:solidFill>
                  <a:srgbClr val="0070C0"/>
                </a:solidFill>
              </a:rPr>
              <a:t>Travertine</a:t>
            </a:r>
            <a:r>
              <a:rPr lang="en-GB" sz="1600" dirty="0" smtClean="0"/>
              <a:t>. 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41783" y="2600777"/>
            <a:ext cx="551791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QUARTZITE</a:t>
            </a:r>
          </a:p>
          <a:p>
            <a:pPr algn="just"/>
            <a:r>
              <a:rPr lang="en-GB" sz="1600" dirty="0" smtClean="0"/>
              <a:t>Is </a:t>
            </a:r>
            <a:r>
              <a:rPr lang="en-GB" sz="1600" dirty="0"/>
              <a:t>a hard, non-foliated metamorphic rock which was originally pure </a:t>
            </a:r>
            <a:r>
              <a:rPr lang="en-GB" sz="1600" dirty="0" smtClean="0"/>
              <a:t>quartz sandstone. Sandstone </a:t>
            </a:r>
            <a:r>
              <a:rPr lang="en-GB" sz="1600" dirty="0"/>
              <a:t>is converted into quartzite through heating and pressure usually related to </a:t>
            </a:r>
            <a:r>
              <a:rPr lang="en-GB" sz="1600" dirty="0" smtClean="0"/>
              <a:t>tectonic compression </a:t>
            </a:r>
            <a:r>
              <a:rPr lang="en-GB" sz="1600" dirty="0"/>
              <a:t>within orogenic </a:t>
            </a:r>
            <a:r>
              <a:rPr lang="en-GB" sz="1600" dirty="0" smtClean="0"/>
              <a:t>belts. Pure </a:t>
            </a:r>
            <a:r>
              <a:rPr lang="en-GB" sz="1600" dirty="0"/>
              <a:t>quartzite is usually white to </a:t>
            </a:r>
            <a:r>
              <a:rPr lang="en-GB" sz="1600" dirty="0" smtClean="0"/>
              <a:t>grey.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1783" y="4595936"/>
            <a:ext cx="5573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SCORIA</a:t>
            </a:r>
          </a:p>
          <a:p>
            <a:pPr algn="just"/>
            <a:r>
              <a:rPr lang="en-GB" sz="1600" dirty="0"/>
              <a:t>I</a:t>
            </a:r>
            <a:r>
              <a:rPr lang="en-GB" sz="1600" dirty="0" smtClean="0"/>
              <a:t>s </a:t>
            </a:r>
            <a:r>
              <a:rPr lang="en-GB" sz="1600" dirty="0"/>
              <a:t>a highly </a:t>
            </a:r>
            <a:r>
              <a:rPr lang="en-GB" sz="1600" dirty="0" smtClean="0"/>
              <a:t>vesicular  </a:t>
            </a:r>
            <a:r>
              <a:rPr lang="en-GB" sz="1600" dirty="0"/>
              <a:t>dark </a:t>
            </a:r>
            <a:r>
              <a:rPr lang="en-GB" sz="1600" dirty="0" smtClean="0"/>
              <a:t>coloured </a:t>
            </a:r>
            <a:r>
              <a:rPr lang="en-GB" sz="1600" dirty="0"/>
              <a:t>volcanic </a:t>
            </a:r>
            <a:r>
              <a:rPr lang="en-GB" sz="1600" dirty="0" smtClean="0"/>
              <a:t>rock that </a:t>
            </a:r>
            <a:r>
              <a:rPr lang="en-GB" sz="1600" dirty="0"/>
              <a:t>may or may not contain crystals (</a:t>
            </a:r>
            <a:r>
              <a:rPr lang="en-GB" sz="1600" dirty="0" smtClean="0"/>
              <a:t>phenocrysts). </a:t>
            </a:r>
            <a:r>
              <a:rPr lang="en-GB" sz="1600" dirty="0"/>
              <a:t>It is typically dark in </a:t>
            </a:r>
            <a:r>
              <a:rPr lang="en-GB" sz="1600" dirty="0" smtClean="0"/>
              <a:t>colour </a:t>
            </a:r>
            <a:r>
              <a:rPr lang="en-GB" sz="1600" dirty="0"/>
              <a:t>(generally dark brown, black or purplish red), and basaltic or andesitic in composition. Scoria is relatively low in mass The holes or vesicles form </a:t>
            </a:r>
            <a:r>
              <a:rPr lang="en-GB" sz="1600" dirty="0" smtClean="0"/>
              <a:t>from gases </a:t>
            </a:r>
            <a:r>
              <a:rPr lang="en-GB" sz="1600" dirty="0"/>
              <a:t>that were dissolved in </a:t>
            </a:r>
            <a:r>
              <a:rPr lang="en-GB" sz="1600" dirty="0" smtClean="0"/>
              <a:t>the magma.</a:t>
            </a:r>
            <a:endParaRPr lang="en-GB" sz="16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http://t3.gstatic.com/images?q=tbn:ANd9GcT__LgYyBt78gjx1EMbxu9aY-zbM4QwqLlUqP8bPmmpDkH5HFvS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427" y="866329"/>
            <a:ext cx="2203691" cy="1604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pitt.edu/~cejones/GeoImages/6MetamorphicRocks/Quartzite/QuartziteTanSm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427" y="2839242"/>
            <a:ext cx="2337806" cy="175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lh4.ggpht.com/-WtPbNdiJ3Ts/UQbT8qdrA6I/AAAAAAAAFJI/F_IEf07X4yU/s720/00530%252520IMG_8131%2525207%252520cm%252520scoria%252520Tenerif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0864" y="4826769"/>
            <a:ext cx="2474931" cy="184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41783" y="116632"/>
            <a:ext cx="70065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Examples of commonly occurring </a:t>
            </a:r>
            <a:r>
              <a:rPr lang="en-GB" sz="2400" dirty="0" smtClean="0"/>
              <a:t>rocks</a:t>
            </a:r>
            <a:r>
              <a:rPr lang="en-GB" sz="2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71493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2906" y="764704"/>
            <a:ext cx="59766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CONGLOMERATE</a:t>
            </a:r>
          </a:p>
          <a:p>
            <a:pPr algn="just"/>
            <a:r>
              <a:rPr lang="en-GB" sz="1600" dirty="0"/>
              <a:t>I</a:t>
            </a:r>
            <a:r>
              <a:rPr lang="en-GB" sz="1600" dirty="0" smtClean="0"/>
              <a:t>s </a:t>
            </a:r>
            <a:r>
              <a:rPr lang="en-GB" sz="1600" dirty="0"/>
              <a:t>a rock consisting of individual </a:t>
            </a:r>
            <a:r>
              <a:rPr lang="en-GB" sz="1600" dirty="0" smtClean="0"/>
              <a:t>clasts  within </a:t>
            </a:r>
            <a:r>
              <a:rPr lang="en-GB" sz="1600" dirty="0"/>
              <a:t>a finer-grained matrix that have become cemented together. Conglomerates are sedimentary rocks consisting of rounded fragments and are thus differentiated from </a:t>
            </a:r>
            <a:r>
              <a:rPr lang="en-GB" sz="1600" dirty="0" smtClean="0"/>
              <a:t>breccias, </a:t>
            </a:r>
            <a:r>
              <a:rPr lang="en-GB" sz="1600" dirty="0"/>
              <a:t>which consist of angular </a:t>
            </a:r>
            <a:r>
              <a:rPr lang="en-GB" sz="1600" dirty="0" smtClean="0"/>
              <a:t>clasts.</a:t>
            </a:r>
            <a:r>
              <a:rPr lang="en-GB" sz="1600" baseline="30000" dirty="0"/>
              <a:t> </a:t>
            </a:r>
            <a:r>
              <a:rPr lang="en-GB" sz="1600" dirty="0" smtClean="0"/>
              <a:t>Both </a:t>
            </a:r>
            <a:r>
              <a:rPr lang="en-GB" sz="1600" dirty="0"/>
              <a:t>conglomerates and </a:t>
            </a:r>
            <a:r>
              <a:rPr lang="en-GB" sz="1600" dirty="0" smtClean="0"/>
              <a:t>breccia </a:t>
            </a:r>
            <a:r>
              <a:rPr lang="en-GB" sz="1600" dirty="0"/>
              <a:t>are characterized by clasts larger than sand (&gt;2 mm).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2885" y="2780928"/>
            <a:ext cx="59567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GNEISS</a:t>
            </a:r>
          </a:p>
          <a:p>
            <a:pPr algn="just"/>
            <a:r>
              <a:rPr lang="en-GB" sz="1600" b="1" dirty="0"/>
              <a:t>I</a:t>
            </a:r>
            <a:r>
              <a:rPr lang="en-GB" sz="1600" dirty="0" smtClean="0"/>
              <a:t>s </a:t>
            </a:r>
            <a:r>
              <a:rPr lang="en-GB" sz="1600" dirty="0"/>
              <a:t>a common and widely distributed type of </a:t>
            </a:r>
            <a:r>
              <a:rPr lang="en-GB" sz="1600" dirty="0" smtClean="0"/>
              <a:t>rock formed </a:t>
            </a:r>
            <a:r>
              <a:rPr lang="en-GB" sz="1600" dirty="0"/>
              <a:t>by high-grade regional metamorphic processes from pre-existing formations that were originally either </a:t>
            </a:r>
            <a:r>
              <a:rPr lang="en-GB" sz="1600" dirty="0" smtClean="0"/>
              <a:t>igneous or </a:t>
            </a:r>
            <a:r>
              <a:rPr lang="en-GB" sz="1600" dirty="0"/>
              <a:t>sedimentary </a:t>
            </a:r>
            <a:r>
              <a:rPr lang="en-GB" sz="1600" dirty="0" smtClean="0"/>
              <a:t>rocks. </a:t>
            </a:r>
            <a:r>
              <a:rPr lang="en-GB" sz="1600" dirty="0"/>
              <a:t>It is </a:t>
            </a:r>
            <a:r>
              <a:rPr lang="en-GB" sz="1600" dirty="0" smtClean="0"/>
              <a:t>foliated (composed </a:t>
            </a:r>
            <a:r>
              <a:rPr lang="en-GB" sz="1600" dirty="0"/>
              <a:t>of layers of sheet-like </a:t>
            </a:r>
            <a:r>
              <a:rPr lang="en-GB" sz="1600" dirty="0" smtClean="0"/>
              <a:t>planar structures</a:t>
            </a:r>
            <a:r>
              <a:rPr lang="en-GB" sz="1600" dirty="0"/>
              <a:t>). The foliations are characterized by alternating darker and lighter </a:t>
            </a:r>
            <a:r>
              <a:rPr lang="en-GB" sz="1600" dirty="0" smtClean="0"/>
              <a:t>coloured </a:t>
            </a:r>
            <a:r>
              <a:rPr lang="en-GB" sz="1600" dirty="0"/>
              <a:t>bands, called "</a:t>
            </a:r>
            <a:r>
              <a:rPr lang="en-GB" sz="1600" b="1" dirty="0">
                <a:solidFill>
                  <a:srgbClr val="0070C0"/>
                </a:solidFill>
              </a:rPr>
              <a:t>gneissic banding</a:t>
            </a:r>
            <a:r>
              <a:rPr lang="en-GB" sz="1600" dirty="0"/>
              <a:t>".</a:t>
            </a:r>
            <a:endParaRPr lang="en-GB" sz="16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88302" y="4874907"/>
            <a:ext cx="58398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RHYOLITE</a:t>
            </a:r>
          </a:p>
          <a:p>
            <a:r>
              <a:rPr lang="en-GB" sz="1600" b="1" dirty="0"/>
              <a:t>Rhyolite</a:t>
            </a:r>
            <a:r>
              <a:rPr lang="en-GB" sz="1600" dirty="0"/>
              <a:t> is an </a:t>
            </a:r>
            <a:r>
              <a:rPr lang="en-GB" sz="1600" dirty="0" smtClean="0"/>
              <a:t>extrusive igneous </a:t>
            </a:r>
            <a:r>
              <a:rPr lang="en-GB" sz="1600" dirty="0"/>
              <a:t>volcanic rock, of </a:t>
            </a:r>
            <a:r>
              <a:rPr lang="en-GB" sz="1600" dirty="0" smtClean="0"/>
              <a:t>felsic (silica-rich</a:t>
            </a:r>
            <a:r>
              <a:rPr lang="en-GB" sz="1600" dirty="0"/>
              <a:t>) composition (typically &gt; </a:t>
            </a:r>
            <a:r>
              <a:rPr lang="en-GB" sz="1600" dirty="0" smtClean="0"/>
              <a:t>69%). It </a:t>
            </a:r>
            <a:r>
              <a:rPr lang="en-GB" sz="1600" dirty="0"/>
              <a:t>may have any texture from </a:t>
            </a:r>
            <a:r>
              <a:rPr lang="en-GB" sz="1600" dirty="0" smtClean="0"/>
              <a:t>glassy to </a:t>
            </a:r>
            <a:r>
              <a:rPr lang="en-GB" sz="1600" dirty="0"/>
              <a:t>porphyritic. The </a:t>
            </a:r>
            <a:r>
              <a:rPr lang="en-GB" sz="1600" dirty="0" smtClean="0"/>
              <a:t>mineral assemblage </a:t>
            </a:r>
            <a:r>
              <a:rPr lang="en-GB" sz="1600" dirty="0"/>
              <a:t>is usually quartz, alkali feldspar and </a:t>
            </a:r>
            <a:r>
              <a:rPr lang="en-GB" sz="1600" dirty="0" smtClean="0"/>
              <a:t>plagioclase</a:t>
            </a:r>
            <a:r>
              <a:rPr lang="en-GB" sz="1600" dirty="0"/>
              <a:t>. Rhyolites that cool too quickly to grow crystals form a natural glass or </a:t>
            </a:r>
            <a:r>
              <a:rPr lang="en-GB" sz="1600" dirty="0" smtClean="0"/>
              <a:t>vitrophyre, also </a:t>
            </a:r>
            <a:r>
              <a:rPr lang="en-GB" sz="1600" dirty="0"/>
              <a:t>called </a:t>
            </a:r>
            <a:r>
              <a:rPr lang="en-GB" sz="1600" dirty="0" smtClean="0"/>
              <a:t>obsidian.</a:t>
            </a:r>
            <a:endParaRPr lang="en-GB" sz="16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http://www.soil-net.com/album/Soils_Rocks/slides/Rock%20Conglomera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662" y="1000610"/>
            <a:ext cx="2352211" cy="2095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0.tqn.com/d/geology/1/0/Y/S/1/rocpicgneis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634" y="3199705"/>
            <a:ext cx="1954270" cy="174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geology.com/rocks/pictures/rhyolit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169" y="5172727"/>
            <a:ext cx="1995199" cy="149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366548" y="188640"/>
            <a:ext cx="54742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Examples of commonly occurring rocks:</a:t>
            </a:r>
          </a:p>
        </p:txBody>
      </p:sp>
    </p:spTree>
    <p:extLst>
      <p:ext uri="{BB962C8B-B14F-4D97-AF65-F5344CB8AC3E}">
        <p14:creationId xmlns:p14="http://schemas.microsoft.com/office/powerpoint/2010/main" val="2578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76470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 smtClean="0">
                <a:solidFill>
                  <a:srgbClr val="0070C0"/>
                </a:solidFill>
              </a:rPr>
              <a:t>The name of a rock is only a shorthand way of describing what it is made of and its conditions of formation. </a:t>
            </a:r>
            <a:r>
              <a:rPr lang="en-GB" dirty="0" smtClean="0"/>
              <a:t>It is more important to the engineer to describe the sample accurately and from that description, draw conclusions about the </a:t>
            </a:r>
            <a:r>
              <a:rPr lang="en-GB" dirty="0" smtClean="0"/>
              <a:t>nature</a:t>
            </a:r>
            <a:r>
              <a:rPr lang="en-GB" dirty="0" smtClean="0"/>
              <a:t> </a:t>
            </a:r>
            <a:r>
              <a:rPr lang="en-GB" dirty="0" smtClean="0"/>
              <a:t>of the rocks formation and its strength.</a:t>
            </a:r>
          </a:p>
          <a:p>
            <a:r>
              <a:rPr lang="en-GB" dirty="0" smtClean="0"/>
              <a:t>For example…..</a:t>
            </a:r>
            <a:r>
              <a:rPr lang="en-GB" b="1" dirty="0" smtClean="0">
                <a:solidFill>
                  <a:srgbClr val="0070C0"/>
                </a:solidFill>
              </a:rPr>
              <a:t>what are the following common rocks?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34989" y="3011760"/>
            <a:ext cx="35283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A fine grained(less than 1mm)crystalline rock, very dark colour.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No Cleavage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Black Streak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Crystals are randomly oriented with some feldspar crystals visible with a hand lens.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Small crystals indicate the rock was cooled rapidly at the earth surface as a lava.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It is therefore extrusive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Its dark colour indicates that it contains a high proportion of dark minerals such as Pyroxene, Iron or magnesium.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This is therefore a MAFIC rock.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400" dirty="0" smtClean="0"/>
              <a:t>Classification – </a:t>
            </a:r>
            <a:r>
              <a:rPr lang="en-GB" sz="1400" b="1" dirty="0" smtClean="0">
                <a:solidFill>
                  <a:srgbClr val="0070C0"/>
                </a:solidFill>
              </a:rPr>
              <a:t>Igneous origin</a:t>
            </a:r>
            <a:endParaRPr lang="en-GB" sz="1400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55576" y="2550297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1.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628300" y="2550095"/>
            <a:ext cx="421246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2.</a:t>
            </a:r>
          </a:p>
          <a:p>
            <a:endParaRPr lang="en-GB" sz="1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Course grained (crystals 2-5mm or bigger)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No Cleavage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Pale coloured crystalline rock with feldspar, quartz and mica evident.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Random orientation of the minerals indicates an igneous origin.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Medium –large crystal size indicates slow cooling at depth.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It is therefore intrusive.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/>
              <a:t>Pale colour indicates that there are few iron rich minerals present.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It is a FELSIC rock.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1400" dirty="0" smtClean="0"/>
              <a:t>Classification – </a:t>
            </a:r>
            <a:r>
              <a:rPr lang="en-GB" sz="1400" b="1" dirty="0" smtClean="0">
                <a:solidFill>
                  <a:srgbClr val="0070C0"/>
                </a:solidFill>
              </a:rPr>
              <a:t>Igneous origin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1225062" y="2596261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BASALT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187538" y="2596261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0070C0"/>
                </a:solidFill>
              </a:rPr>
              <a:t>GRANITE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267744" y="2242032"/>
            <a:ext cx="46805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rgbClr val="0070C0"/>
                </a:solidFill>
              </a:rPr>
              <a:t>Use the ‘Igneous Rock Classification’ summary sheet</a:t>
            </a:r>
            <a:endParaRPr lang="en-GB" sz="1400" b="1" dirty="0">
              <a:solidFill>
                <a:srgbClr val="0070C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80112" y="6397145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>
                <a:solidFill>
                  <a:srgbClr val="0070C0"/>
                </a:solidFill>
              </a:rPr>
              <a:t>Examples</a:t>
            </a: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65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8768" y="836712"/>
            <a:ext cx="8373712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</a:t>
            </a:r>
            <a:r>
              <a:rPr lang="en-GB" dirty="0" smtClean="0"/>
              <a:t>will have </a:t>
            </a:r>
            <a:r>
              <a:rPr lang="en-GB" dirty="0" smtClean="0"/>
              <a:t>in front of you:</a:t>
            </a:r>
          </a:p>
          <a:p>
            <a:endParaRPr lang="en-GB" dirty="0" smtClean="0"/>
          </a:p>
          <a:p>
            <a:r>
              <a:rPr lang="en-GB" b="1" dirty="0" smtClean="0">
                <a:solidFill>
                  <a:srgbClr val="0070C0"/>
                </a:solidFill>
              </a:rPr>
              <a:t>A microscope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A streak scratch plate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A set of hardness pencils 3-9 </a:t>
            </a:r>
            <a:r>
              <a:rPr lang="en-GB" dirty="0" smtClean="0"/>
              <a:t>(</a:t>
            </a:r>
            <a:r>
              <a:rPr lang="en-GB" sz="1400" dirty="0" smtClean="0"/>
              <a:t>anything below 3 you can mark with your fingernail</a:t>
            </a:r>
            <a:r>
              <a:rPr lang="en-GB" dirty="0" smtClean="0"/>
              <a:t>)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A set of rock samples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Some information sheets</a:t>
            </a:r>
          </a:p>
          <a:p>
            <a:endParaRPr lang="en-GB" dirty="0"/>
          </a:p>
          <a:p>
            <a:r>
              <a:rPr lang="en-GB" dirty="0" smtClean="0"/>
              <a:t>HANDLE THE EQUIPMENT AND SAMPLES WITH CARE !!</a:t>
            </a:r>
          </a:p>
          <a:p>
            <a:endParaRPr lang="en-GB" dirty="0" smtClean="0"/>
          </a:p>
          <a:p>
            <a:r>
              <a:rPr lang="en-GB" dirty="0" smtClean="0"/>
              <a:t>1.Work in groups and use the microscope, visual perception and the tools provided to complete the first </a:t>
            </a:r>
            <a:r>
              <a:rPr lang="en-GB" sz="2000" b="1" dirty="0" smtClean="0">
                <a:solidFill>
                  <a:srgbClr val="0070C0"/>
                </a:solidFill>
              </a:rPr>
              <a:t>7</a:t>
            </a:r>
            <a:r>
              <a:rPr lang="en-GB" dirty="0" smtClean="0"/>
              <a:t> boxes of the identification table for the </a:t>
            </a:r>
            <a:r>
              <a:rPr lang="en-GB" sz="2000" b="1" dirty="0" smtClean="0">
                <a:solidFill>
                  <a:srgbClr val="0070C0"/>
                </a:solidFill>
              </a:rPr>
              <a:t>15</a:t>
            </a:r>
            <a:r>
              <a:rPr lang="en-GB" dirty="0" smtClean="0"/>
              <a:t> samples provided.</a:t>
            </a:r>
          </a:p>
          <a:p>
            <a:endParaRPr lang="en-GB" dirty="0"/>
          </a:p>
          <a:p>
            <a:r>
              <a:rPr lang="en-GB" dirty="0" smtClean="0"/>
              <a:t>2.Use your findings to agree </a:t>
            </a:r>
            <a:r>
              <a:rPr lang="en-GB" sz="2400" b="1" dirty="0" smtClean="0">
                <a:solidFill>
                  <a:srgbClr val="0070C0"/>
                </a:solidFill>
              </a:rPr>
              <a:t>the origin </a:t>
            </a:r>
            <a:r>
              <a:rPr lang="en-GB" dirty="0" smtClean="0"/>
              <a:t>of the sample with your group</a:t>
            </a:r>
          </a:p>
          <a:p>
            <a:r>
              <a:rPr lang="en-GB" dirty="0" smtClean="0"/>
              <a:t>IGNEOUS, SEDIMENTARY or METAMORPHIC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b="1" dirty="0" smtClean="0">
                <a:solidFill>
                  <a:srgbClr val="0070C0"/>
                </a:solidFill>
              </a:rPr>
              <a:t>Finally….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 smtClean="0">
                <a:solidFill>
                  <a:srgbClr val="0070C0"/>
                </a:solidFill>
              </a:rPr>
              <a:t>Determine the name of the rock itself using the 15 options 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18768" y="260648"/>
            <a:ext cx="4629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 LAB CLASS NEXT WEEK……..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68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39952" y="1484784"/>
            <a:ext cx="26642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Calcareous Tufa</a:t>
            </a:r>
          </a:p>
          <a:p>
            <a:r>
              <a:rPr lang="en-GB" dirty="0" smtClean="0"/>
              <a:t>Marble</a:t>
            </a:r>
          </a:p>
          <a:p>
            <a:r>
              <a:rPr lang="en-GB" dirty="0" smtClean="0"/>
              <a:t>Granite</a:t>
            </a:r>
          </a:p>
          <a:p>
            <a:r>
              <a:rPr lang="en-GB" dirty="0" smtClean="0"/>
              <a:t>Gneiss</a:t>
            </a:r>
          </a:p>
          <a:p>
            <a:r>
              <a:rPr lang="en-GB" dirty="0" smtClean="0"/>
              <a:t>Conglomerate</a:t>
            </a:r>
          </a:p>
          <a:p>
            <a:r>
              <a:rPr lang="en-GB" dirty="0" smtClean="0"/>
              <a:t>Scoria</a:t>
            </a:r>
          </a:p>
          <a:p>
            <a:r>
              <a:rPr lang="en-GB" dirty="0" smtClean="0"/>
              <a:t>Schist</a:t>
            </a:r>
          </a:p>
          <a:p>
            <a:r>
              <a:rPr lang="en-GB" dirty="0" smtClean="0"/>
              <a:t>Rhyolite</a:t>
            </a:r>
          </a:p>
          <a:p>
            <a:r>
              <a:rPr lang="en-GB" dirty="0" smtClean="0"/>
              <a:t>Limestone</a:t>
            </a:r>
          </a:p>
          <a:p>
            <a:r>
              <a:rPr lang="en-GB" dirty="0" smtClean="0"/>
              <a:t>Obsidian</a:t>
            </a:r>
          </a:p>
          <a:p>
            <a:r>
              <a:rPr lang="en-GB" dirty="0" smtClean="0"/>
              <a:t>Slate</a:t>
            </a:r>
          </a:p>
          <a:p>
            <a:r>
              <a:rPr lang="en-GB" dirty="0" smtClean="0"/>
              <a:t>Shale</a:t>
            </a:r>
          </a:p>
          <a:p>
            <a:r>
              <a:rPr lang="en-GB" dirty="0" smtClean="0"/>
              <a:t>Basalt</a:t>
            </a:r>
          </a:p>
          <a:p>
            <a:r>
              <a:rPr lang="en-GB" dirty="0" smtClean="0"/>
              <a:t>Sandstone</a:t>
            </a:r>
          </a:p>
          <a:p>
            <a:r>
              <a:rPr lang="en-GB" dirty="0" smtClean="0"/>
              <a:t>Quartzite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87624" y="2636912"/>
            <a:ext cx="25202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You have specimens of</a:t>
            </a:r>
          </a:p>
          <a:p>
            <a:r>
              <a:rPr lang="en-GB" dirty="0" smtClean="0"/>
              <a:t> 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5 Igneous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5 Sedimentary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5 metamorphic</a:t>
            </a:r>
          </a:p>
          <a:p>
            <a:r>
              <a:rPr lang="en-GB" b="1" dirty="0" smtClean="0">
                <a:solidFill>
                  <a:srgbClr val="0070C0"/>
                </a:solidFill>
              </a:rPr>
              <a:t>rocks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995936" y="980728"/>
            <a:ext cx="3240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In no particular order….they are: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3771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7802" y="620688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0070C0"/>
                </a:solidFill>
              </a:rPr>
              <a:t>ROCK IDENTIFICATION AND CLASSIFICATION EXCERCISE</a:t>
            </a:r>
            <a:endParaRPr lang="en-GB" sz="2000" b="1" dirty="0">
              <a:solidFill>
                <a:srgbClr val="0070C0"/>
              </a:solidFill>
            </a:endParaRP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781858"/>
              </p:ext>
            </p:extLst>
          </p:nvPr>
        </p:nvGraphicFramePr>
        <p:xfrm>
          <a:off x="251521" y="1306448"/>
          <a:ext cx="8712967" cy="5074876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8640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45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23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815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431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859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3878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9030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8024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54884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53007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499019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525713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503376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52135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713552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59550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12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13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14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Texture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6089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Grain Size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Colour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Streak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Cleavage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Lustre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Hardness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Origin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541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 smtClean="0"/>
                        <a:t>Rock Type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091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219</TotalTime>
  <Words>1228</Words>
  <Application>Microsoft Office PowerPoint</Application>
  <PresentationFormat>On-screen Show (4:3)</PresentationFormat>
  <Paragraphs>204</Paragraphs>
  <Slides>14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Constantia</vt:lpstr>
      <vt:lpstr>Lucida Sans Unicode</vt:lpstr>
      <vt:lpstr>Times New Roman</vt:lpstr>
      <vt:lpstr>Wingdings 2</vt:lpstr>
      <vt:lpstr>Flow</vt:lpstr>
      <vt:lpstr>Rock Identification 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Nantel, Allan</dc:creator>
  <cp:lastModifiedBy>Alan Nantel</cp:lastModifiedBy>
  <cp:revision>25</cp:revision>
  <cp:lastPrinted>2013-11-06T12:03:06Z</cp:lastPrinted>
  <dcterms:created xsi:type="dcterms:W3CDTF">2013-08-23T09:11:12Z</dcterms:created>
  <dcterms:modified xsi:type="dcterms:W3CDTF">2019-10-21T15:29:14Z</dcterms:modified>
</cp:coreProperties>
</file>