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0" r:id="rId4"/>
  </p:sldMasterIdLst>
  <p:notesMasterIdLst>
    <p:notesMasterId r:id="rId31"/>
  </p:notesMasterIdLst>
  <p:handoutMasterIdLst>
    <p:handoutMasterId r:id="rId32"/>
  </p:handoutMasterIdLst>
  <p:sldIdLst>
    <p:sldId id="322" r:id="rId5"/>
    <p:sldId id="257" r:id="rId6"/>
    <p:sldId id="258" r:id="rId7"/>
    <p:sldId id="266" r:id="rId8"/>
    <p:sldId id="260" r:id="rId9"/>
    <p:sldId id="259" r:id="rId10"/>
    <p:sldId id="261" r:id="rId11"/>
    <p:sldId id="262" r:id="rId12"/>
    <p:sldId id="274" r:id="rId13"/>
    <p:sldId id="276" r:id="rId14"/>
    <p:sldId id="277" r:id="rId15"/>
    <p:sldId id="269" r:id="rId16"/>
    <p:sldId id="334" r:id="rId17"/>
    <p:sldId id="333" r:id="rId18"/>
    <p:sldId id="335" r:id="rId19"/>
    <p:sldId id="331" r:id="rId20"/>
    <p:sldId id="329" r:id="rId21"/>
    <p:sldId id="332" r:id="rId22"/>
    <p:sldId id="267" r:id="rId23"/>
    <p:sldId id="320" r:id="rId24"/>
    <p:sldId id="325" r:id="rId25"/>
    <p:sldId id="327" r:id="rId26"/>
    <p:sldId id="326" r:id="rId27"/>
    <p:sldId id="264" r:id="rId28"/>
    <p:sldId id="263" r:id="rId29"/>
    <p:sldId id="27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CDC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A9E7C8-DBAD-3FE7-1BEE-930C6A6ACE62}" v="397" dt="2026-04-12T21:25:34.930"/>
    <p1510:client id="{0EE3F42E-DEE1-76BA-FDEA-F8E5B77BFC02}" v="3331" dt="2026-04-12T11:28:49.081"/>
    <p1510:client id="{1CA16E95-A8AE-4BE2-8AF6-99D7D36F00FB}" v="446" dt="2026-04-12T13:58:04.251"/>
    <p1510:client id="{27E64D90-E076-95FF-B6A7-11D198AE7A3B}" v="292" dt="2026-04-12T10:38:24.631"/>
    <p1510:client id="{2EB684BA-7508-64D6-000B-20788396DA5A}" v="4069" dt="2026-04-12T22:06:44.896"/>
    <p1510:client id="{68ADDFF8-BB7B-98DC-387C-C1510BD59928}" v="169" dt="2026-04-12T10:39:46.962"/>
    <p1510:client id="{7C68A8F1-ED83-374E-B0F7-7BBE091A64B7}" v="16" dt="2026-04-12T12:21:33.246"/>
    <p1510:client id="{8F6C9FB0-9FE1-D111-4DD7-0699433D51EE}" v="71" dt="2026-04-12T22:20:17.775"/>
    <p1510:client id="{9498B5EA-EC6E-EE07-EB5D-3DF2F93DCDF9}" v="29" dt="2026-04-12T10:16:21.582"/>
    <p1510:client id="{F52EAB67-1326-C36B-F784-D78F0CA8303B}" v="72" dt="2026-04-12T11:46:44.659"/>
    <p1510:client id="{FF2645DE-41C7-6133-6A89-E0FFC0E34CDA}" v="103" dt="2026-04-12T09:01:44.896"/>
  </p1510:revLst>
</p1510:revInfo>
</file>

<file path=ppt/tableStyles.xml><?xml version="1.0" encoding="utf-8"?>
<a:tblStyleLst xmlns:a="http://schemas.openxmlformats.org/drawingml/2006/main" def="{5DA37D80-6434-44D0-A028-1B22A696006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DAA091-6DA5-4F45-A480-C003AB07A10B}"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44B8ECC6-53D6-43D3-8B8C-A9FABC06FA5F}">
      <dgm:prSet custT="1"/>
      <dgm:spPr/>
      <dgm:t>
        <a:bodyPr/>
        <a:lstStyle/>
        <a:p>
          <a:pPr>
            <a:defRPr cap="all"/>
          </a:pPr>
          <a:r>
            <a:rPr lang="en-GB" sz="1600">
              <a:latin typeface="Arial" panose="020B0604020202020204" pitchFamily="34" charset="0"/>
              <a:cs typeface="Arial" panose="020B0604020202020204" pitchFamily="34" charset="0"/>
            </a:rPr>
            <a:t>Flight Foods Ltd is losing business due to poor food standards and operational mistakes.</a:t>
          </a:r>
          <a:endParaRPr lang="en-US" sz="1600">
            <a:latin typeface="Arial" panose="020B0604020202020204" pitchFamily="34" charset="0"/>
            <a:cs typeface="Arial" panose="020B0604020202020204" pitchFamily="34" charset="0"/>
          </a:endParaRPr>
        </a:p>
      </dgm:t>
    </dgm:pt>
    <dgm:pt modelId="{97CF2778-060C-4B03-B294-59323184DB66}" type="parTrans" cxnId="{D44EF0CE-CFDB-4CE5-8AA2-182020567815}">
      <dgm:prSet/>
      <dgm:spPr/>
      <dgm:t>
        <a:bodyPr/>
        <a:lstStyle/>
        <a:p>
          <a:endParaRPr lang="en-US"/>
        </a:p>
      </dgm:t>
    </dgm:pt>
    <dgm:pt modelId="{8A9948A5-DD56-4188-92C7-3079232F3746}" type="sibTrans" cxnId="{D44EF0CE-CFDB-4CE5-8AA2-182020567815}">
      <dgm:prSet/>
      <dgm:spPr/>
      <dgm:t>
        <a:bodyPr/>
        <a:lstStyle/>
        <a:p>
          <a:endParaRPr lang="en-US"/>
        </a:p>
      </dgm:t>
    </dgm:pt>
    <dgm:pt modelId="{40FD2F9C-0DF1-461E-8E19-5C646A0BAE1C}">
      <dgm:prSet custT="1"/>
      <dgm:spPr/>
      <dgm:t>
        <a:bodyPr/>
        <a:lstStyle/>
        <a:p>
          <a:pPr>
            <a:defRPr cap="all"/>
          </a:pPr>
          <a:r>
            <a:rPr lang="en-GB" sz="1600">
              <a:latin typeface="Arial" panose="020B0604020202020204" pitchFamily="34" charset="0"/>
              <a:cs typeface="Arial" panose="020B0604020202020204" pitchFamily="34" charset="0"/>
            </a:rPr>
            <a:t>A diverse workforce (ages 16–60, five cultural groups, limited English proficiency).</a:t>
          </a:r>
          <a:endParaRPr lang="en-US" sz="1600">
            <a:latin typeface="Arial" panose="020B0604020202020204" pitchFamily="34" charset="0"/>
            <a:cs typeface="Arial" panose="020B0604020202020204" pitchFamily="34" charset="0"/>
          </a:endParaRPr>
        </a:p>
      </dgm:t>
    </dgm:pt>
    <dgm:pt modelId="{80C000A9-BC62-46AF-BC3F-5A5E86120B35}" type="parTrans" cxnId="{4FDCF857-5748-4EB0-9F9F-2F8E79110D16}">
      <dgm:prSet/>
      <dgm:spPr/>
      <dgm:t>
        <a:bodyPr/>
        <a:lstStyle/>
        <a:p>
          <a:endParaRPr lang="en-US"/>
        </a:p>
      </dgm:t>
    </dgm:pt>
    <dgm:pt modelId="{4D129E62-85E4-4E4C-9B2F-01F748DB1326}" type="sibTrans" cxnId="{4FDCF857-5748-4EB0-9F9F-2F8E79110D16}">
      <dgm:prSet/>
      <dgm:spPr/>
      <dgm:t>
        <a:bodyPr/>
        <a:lstStyle/>
        <a:p>
          <a:endParaRPr lang="en-US"/>
        </a:p>
      </dgm:t>
    </dgm:pt>
    <dgm:pt modelId="{DB61C0EC-F6F1-42D7-9E60-0A6649F1B038}">
      <dgm:prSet custT="1"/>
      <dgm:spPr/>
      <dgm:t>
        <a:bodyPr/>
        <a:lstStyle/>
        <a:p>
          <a:pPr>
            <a:defRPr cap="all"/>
          </a:pPr>
          <a:r>
            <a:rPr lang="en-GB" sz="1600">
              <a:latin typeface="Arial" panose="020B0604020202020204" pitchFamily="34" charset="0"/>
              <a:cs typeface="Arial" panose="020B0604020202020204" pitchFamily="34" charset="0"/>
            </a:rPr>
            <a:t>Communication breakdowns between the floor manager (Gary) and staff contribute to errors.</a:t>
          </a:r>
          <a:endParaRPr lang="en-US" sz="1600">
            <a:latin typeface="Arial" panose="020B0604020202020204" pitchFamily="34" charset="0"/>
            <a:cs typeface="Arial" panose="020B0604020202020204" pitchFamily="34" charset="0"/>
          </a:endParaRPr>
        </a:p>
      </dgm:t>
    </dgm:pt>
    <dgm:pt modelId="{A984E8F5-DAC4-4034-9753-97711396A941}" type="parTrans" cxnId="{1E0CAFD0-966B-4270-88CE-8498198F7D71}">
      <dgm:prSet/>
      <dgm:spPr/>
      <dgm:t>
        <a:bodyPr/>
        <a:lstStyle/>
        <a:p>
          <a:endParaRPr lang="en-US"/>
        </a:p>
      </dgm:t>
    </dgm:pt>
    <dgm:pt modelId="{04991254-D9D6-43D5-A1B1-9EAC9D70CE78}" type="sibTrans" cxnId="{1E0CAFD0-966B-4270-88CE-8498198F7D71}">
      <dgm:prSet/>
      <dgm:spPr/>
      <dgm:t>
        <a:bodyPr/>
        <a:lstStyle/>
        <a:p>
          <a:endParaRPr lang="en-US"/>
        </a:p>
      </dgm:t>
    </dgm:pt>
    <dgm:pt modelId="{4A39DC37-8B07-40B7-BA32-A109E024DA7F}">
      <dgm:prSet custT="1"/>
      <dgm:spPr/>
      <dgm:t>
        <a:bodyPr/>
        <a:lstStyle/>
        <a:p>
          <a:pPr>
            <a:defRPr cap="all"/>
          </a:pPr>
          <a:r>
            <a:rPr lang="en-GB" sz="1600">
              <a:latin typeface="Arial" panose="020B0604020202020204" pitchFamily="34" charset="0"/>
              <a:cs typeface="Arial" panose="020B0604020202020204" pitchFamily="34" charset="0"/>
            </a:rPr>
            <a:t>Main barriers: Language barriers, communication barriers, body language and cultural misunderstandings.</a:t>
          </a:r>
          <a:endParaRPr lang="en-US" sz="1600">
            <a:latin typeface="Arial" panose="020B0604020202020204" pitchFamily="34" charset="0"/>
            <a:cs typeface="Arial" panose="020B0604020202020204" pitchFamily="34" charset="0"/>
          </a:endParaRPr>
        </a:p>
      </dgm:t>
    </dgm:pt>
    <dgm:pt modelId="{ABC3C48B-FDC1-4611-A08E-322D861C7C4C}" type="parTrans" cxnId="{CD5B4BC0-F98B-4BEE-8EA6-13A12BC5CEF5}">
      <dgm:prSet/>
      <dgm:spPr/>
      <dgm:t>
        <a:bodyPr/>
        <a:lstStyle/>
        <a:p>
          <a:endParaRPr lang="en-US"/>
        </a:p>
      </dgm:t>
    </dgm:pt>
    <dgm:pt modelId="{BD02EB84-6E2C-4E9A-8884-2B8A8B24884C}" type="sibTrans" cxnId="{CD5B4BC0-F98B-4BEE-8EA6-13A12BC5CEF5}">
      <dgm:prSet/>
      <dgm:spPr/>
      <dgm:t>
        <a:bodyPr/>
        <a:lstStyle/>
        <a:p>
          <a:endParaRPr lang="en-US"/>
        </a:p>
      </dgm:t>
    </dgm:pt>
    <dgm:pt modelId="{A553D895-52CC-42CC-BABD-30C4FA3706C6}" type="pres">
      <dgm:prSet presAssocID="{1DDAA091-6DA5-4F45-A480-C003AB07A10B}" presName="root" presStyleCnt="0">
        <dgm:presLayoutVars>
          <dgm:dir/>
          <dgm:resizeHandles val="exact"/>
        </dgm:presLayoutVars>
      </dgm:prSet>
      <dgm:spPr/>
    </dgm:pt>
    <dgm:pt modelId="{51CB3106-057E-4985-8CFD-AB5D3DDCEDA9}" type="pres">
      <dgm:prSet presAssocID="{44B8ECC6-53D6-43D3-8B8C-A9FABC06FA5F}" presName="compNode" presStyleCnt="0"/>
      <dgm:spPr/>
    </dgm:pt>
    <dgm:pt modelId="{8D0ECD36-E13D-4C74-AB7E-1407493822AA}" type="pres">
      <dgm:prSet presAssocID="{44B8ECC6-53D6-43D3-8B8C-A9FABC06FA5F}" presName="iconBgRect" presStyleLbl="bgShp" presStyleIdx="0" presStyleCnt="4"/>
      <dgm:spPr/>
    </dgm:pt>
    <dgm:pt modelId="{AA39C7BB-7E9C-4A0D-9DC7-AC6CEE2B67CC}" type="pres">
      <dgm:prSet presAssocID="{44B8ECC6-53D6-43D3-8B8C-A9FABC06FA5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Aeroplane"/>
        </a:ext>
      </dgm:extLst>
    </dgm:pt>
    <dgm:pt modelId="{F8FDA41D-DF32-47CF-B4E5-9DB04028EBC1}" type="pres">
      <dgm:prSet presAssocID="{44B8ECC6-53D6-43D3-8B8C-A9FABC06FA5F}" presName="spaceRect" presStyleCnt="0"/>
      <dgm:spPr/>
    </dgm:pt>
    <dgm:pt modelId="{52D1C515-97EC-4C8B-96D2-4C04D0B1A843}" type="pres">
      <dgm:prSet presAssocID="{44B8ECC6-53D6-43D3-8B8C-A9FABC06FA5F}" presName="textRect" presStyleLbl="revTx" presStyleIdx="0" presStyleCnt="4">
        <dgm:presLayoutVars>
          <dgm:chMax val="1"/>
          <dgm:chPref val="1"/>
        </dgm:presLayoutVars>
      </dgm:prSet>
      <dgm:spPr/>
    </dgm:pt>
    <dgm:pt modelId="{0D92CDBA-E6FF-4178-AFD4-863367C6CD82}" type="pres">
      <dgm:prSet presAssocID="{8A9948A5-DD56-4188-92C7-3079232F3746}" presName="sibTrans" presStyleCnt="0"/>
      <dgm:spPr/>
    </dgm:pt>
    <dgm:pt modelId="{10FD2A08-C974-4025-896A-6DD04134E2CC}" type="pres">
      <dgm:prSet presAssocID="{40FD2F9C-0DF1-461E-8E19-5C646A0BAE1C}" presName="compNode" presStyleCnt="0"/>
      <dgm:spPr/>
    </dgm:pt>
    <dgm:pt modelId="{A872E272-C1FB-4892-A150-63FD57B81AD1}" type="pres">
      <dgm:prSet presAssocID="{40FD2F9C-0DF1-461E-8E19-5C646A0BAE1C}" presName="iconBgRect" presStyleLbl="bgShp" presStyleIdx="1" presStyleCnt="4"/>
      <dgm:spPr/>
    </dgm:pt>
    <dgm:pt modelId="{8E09323E-B1D3-435C-9D51-6BCCDCAA9A30}" type="pres">
      <dgm:prSet presAssocID="{40FD2F9C-0DF1-461E-8E19-5C646A0BAE1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E1FC8FC3-84B6-45C5-A8CD-688DF6349E4D}" type="pres">
      <dgm:prSet presAssocID="{40FD2F9C-0DF1-461E-8E19-5C646A0BAE1C}" presName="spaceRect" presStyleCnt="0"/>
      <dgm:spPr/>
    </dgm:pt>
    <dgm:pt modelId="{8B6943D3-7F91-4A07-ABBB-C9D72EAFC0A0}" type="pres">
      <dgm:prSet presAssocID="{40FD2F9C-0DF1-461E-8E19-5C646A0BAE1C}" presName="textRect" presStyleLbl="revTx" presStyleIdx="1" presStyleCnt="4">
        <dgm:presLayoutVars>
          <dgm:chMax val="1"/>
          <dgm:chPref val="1"/>
        </dgm:presLayoutVars>
      </dgm:prSet>
      <dgm:spPr/>
    </dgm:pt>
    <dgm:pt modelId="{255D455A-71C6-491B-BCF0-D417462AC06C}" type="pres">
      <dgm:prSet presAssocID="{4D129E62-85E4-4E4C-9B2F-01F748DB1326}" presName="sibTrans" presStyleCnt="0"/>
      <dgm:spPr/>
    </dgm:pt>
    <dgm:pt modelId="{53CD0EF3-6111-4B58-BD85-29B872A78D3A}" type="pres">
      <dgm:prSet presAssocID="{DB61C0EC-F6F1-42D7-9E60-0A6649F1B038}" presName="compNode" presStyleCnt="0"/>
      <dgm:spPr/>
    </dgm:pt>
    <dgm:pt modelId="{440BC842-567B-4047-BE6A-8EA1E6911122}" type="pres">
      <dgm:prSet presAssocID="{DB61C0EC-F6F1-42D7-9E60-0A6649F1B038}" presName="iconBgRect" presStyleLbl="bgShp" presStyleIdx="2" presStyleCnt="4"/>
      <dgm:spPr/>
    </dgm:pt>
    <dgm:pt modelId="{6FB0E416-F71D-4DEA-88A6-A516DE20739A}" type="pres">
      <dgm:prSet presAssocID="{DB61C0EC-F6F1-42D7-9E60-0A6649F1B03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 Network"/>
        </a:ext>
      </dgm:extLst>
    </dgm:pt>
    <dgm:pt modelId="{E179BE5F-0CD4-4E09-8896-B134870FB22D}" type="pres">
      <dgm:prSet presAssocID="{DB61C0EC-F6F1-42D7-9E60-0A6649F1B038}" presName="spaceRect" presStyleCnt="0"/>
      <dgm:spPr/>
    </dgm:pt>
    <dgm:pt modelId="{E3818192-F9A2-4B3C-931A-D13535ECC5B1}" type="pres">
      <dgm:prSet presAssocID="{DB61C0EC-F6F1-42D7-9E60-0A6649F1B038}" presName="textRect" presStyleLbl="revTx" presStyleIdx="2" presStyleCnt="4">
        <dgm:presLayoutVars>
          <dgm:chMax val="1"/>
          <dgm:chPref val="1"/>
        </dgm:presLayoutVars>
      </dgm:prSet>
      <dgm:spPr/>
    </dgm:pt>
    <dgm:pt modelId="{F40392B2-9BB6-4E11-9AFC-BA0A1B45610F}" type="pres">
      <dgm:prSet presAssocID="{04991254-D9D6-43D5-A1B1-9EAC9D70CE78}" presName="sibTrans" presStyleCnt="0"/>
      <dgm:spPr/>
    </dgm:pt>
    <dgm:pt modelId="{D4C296E5-C856-4C56-B917-BDA3D2BF2E7E}" type="pres">
      <dgm:prSet presAssocID="{4A39DC37-8B07-40B7-BA32-A109E024DA7F}" presName="compNode" presStyleCnt="0"/>
      <dgm:spPr/>
    </dgm:pt>
    <dgm:pt modelId="{F513322C-FA0C-4CA5-9A8A-9730927B9375}" type="pres">
      <dgm:prSet presAssocID="{4A39DC37-8B07-40B7-BA32-A109E024DA7F}" presName="iconBgRect" presStyleLbl="bgShp" presStyleIdx="3" presStyleCnt="4"/>
      <dgm:spPr/>
    </dgm:pt>
    <dgm:pt modelId="{5D6B7B90-2BDA-4E88-A12C-9DDD5BC933C1}" type="pres">
      <dgm:prSet presAssocID="{4A39DC37-8B07-40B7-BA32-A109E024DA7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0C7BB0F7-0C6A-4044-9512-38453A0799C4}" type="pres">
      <dgm:prSet presAssocID="{4A39DC37-8B07-40B7-BA32-A109E024DA7F}" presName="spaceRect" presStyleCnt="0"/>
      <dgm:spPr/>
    </dgm:pt>
    <dgm:pt modelId="{21F80360-F4C4-4C54-AC0C-6A4F56C7B571}" type="pres">
      <dgm:prSet presAssocID="{4A39DC37-8B07-40B7-BA32-A109E024DA7F}" presName="textRect" presStyleLbl="revTx" presStyleIdx="3" presStyleCnt="4">
        <dgm:presLayoutVars>
          <dgm:chMax val="1"/>
          <dgm:chPref val="1"/>
        </dgm:presLayoutVars>
      </dgm:prSet>
      <dgm:spPr/>
    </dgm:pt>
  </dgm:ptLst>
  <dgm:cxnLst>
    <dgm:cxn modelId="{E8A36E14-DEB3-4250-9A02-0A352B81521B}" type="presOf" srcId="{44B8ECC6-53D6-43D3-8B8C-A9FABC06FA5F}" destId="{52D1C515-97EC-4C8B-96D2-4C04D0B1A843}" srcOrd="0" destOrd="0" presId="urn:microsoft.com/office/officeart/2018/5/layout/IconCircleLabelList"/>
    <dgm:cxn modelId="{47CA3063-D776-4652-944C-99D800C0EF65}" type="presOf" srcId="{DB61C0EC-F6F1-42D7-9E60-0A6649F1B038}" destId="{E3818192-F9A2-4B3C-931A-D13535ECC5B1}" srcOrd="0" destOrd="0" presId="urn:microsoft.com/office/officeart/2018/5/layout/IconCircleLabelList"/>
    <dgm:cxn modelId="{4FDCF857-5748-4EB0-9F9F-2F8E79110D16}" srcId="{1DDAA091-6DA5-4F45-A480-C003AB07A10B}" destId="{40FD2F9C-0DF1-461E-8E19-5C646A0BAE1C}" srcOrd="1" destOrd="0" parTransId="{80C000A9-BC62-46AF-BC3F-5A5E86120B35}" sibTransId="{4D129E62-85E4-4E4C-9B2F-01F748DB1326}"/>
    <dgm:cxn modelId="{A1FBFA8E-7020-4F91-BC52-A9AA9035B2EE}" type="presOf" srcId="{1DDAA091-6DA5-4F45-A480-C003AB07A10B}" destId="{A553D895-52CC-42CC-BABD-30C4FA3706C6}" srcOrd="0" destOrd="0" presId="urn:microsoft.com/office/officeart/2018/5/layout/IconCircleLabelList"/>
    <dgm:cxn modelId="{9B04EB91-487C-4B9A-9AC8-5ED3584D6958}" type="presOf" srcId="{4A39DC37-8B07-40B7-BA32-A109E024DA7F}" destId="{21F80360-F4C4-4C54-AC0C-6A4F56C7B571}" srcOrd="0" destOrd="0" presId="urn:microsoft.com/office/officeart/2018/5/layout/IconCircleLabelList"/>
    <dgm:cxn modelId="{CD5B4BC0-F98B-4BEE-8EA6-13A12BC5CEF5}" srcId="{1DDAA091-6DA5-4F45-A480-C003AB07A10B}" destId="{4A39DC37-8B07-40B7-BA32-A109E024DA7F}" srcOrd="3" destOrd="0" parTransId="{ABC3C48B-FDC1-4611-A08E-322D861C7C4C}" sibTransId="{BD02EB84-6E2C-4E9A-8884-2B8A8B24884C}"/>
    <dgm:cxn modelId="{BF10B4C9-E16D-4560-8570-E60533019C95}" type="presOf" srcId="{40FD2F9C-0DF1-461E-8E19-5C646A0BAE1C}" destId="{8B6943D3-7F91-4A07-ABBB-C9D72EAFC0A0}" srcOrd="0" destOrd="0" presId="urn:microsoft.com/office/officeart/2018/5/layout/IconCircleLabelList"/>
    <dgm:cxn modelId="{D44EF0CE-CFDB-4CE5-8AA2-182020567815}" srcId="{1DDAA091-6DA5-4F45-A480-C003AB07A10B}" destId="{44B8ECC6-53D6-43D3-8B8C-A9FABC06FA5F}" srcOrd="0" destOrd="0" parTransId="{97CF2778-060C-4B03-B294-59323184DB66}" sibTransId="{8A9948A5-DD56-4188-92C7-3079232F3746}"/>
    <dgm:cxn modelId="{1E0CAFD0-966B-4270-88CE-8498198F7D71}" srcId="{1DDAA091-6DA5-4F45-A480-C003AB07A10B}" destId="{DB61C0EC-F6F1-42D7-9E60-0A6649F1B038}" srcOrd="2" destOrd="0" parTransId="{A984E8F5-DAC4-4034-9753-97711396A941}" sibTransId="{04991254-D9D6-43D5-A1B1-9EAC9D70CE78}"/>
    <dgm:cxn modelId="{36E2FE31-58FC-4518-A963-7821DFADB826}" type="presParOf" srcId="{A553D895-52CC-42CC-BABD-30C4FA3706C6}" destId="{51CB3106-057E-4985-8CFD-AB5D3DDCEDA9}" srcOrd="0" destOrd="0" presId="urn:microsoft.com/office/officeart/2018/5/layout/IconCircleLabelList"/>
    <dgm:cxn modelId="{9C11CDBA-B683-4D2D-BACC-9441EC2ED157}" type="presParOf" srcId="{51CB3106-057E-4985-8CFD-AB5D3DDCEDA9}" destId="{8D0ECD36-E13D-4C74-AB7E-1407493822AA}" srcOrd="0" destOrd="0" presId="urn:microsoft.com/office/officeart/2018/5/layout/IconCircleLabelList"/>
    <dgm:cxn modelId="{EBF3C0F4-FF5B-460C-97E0-66CF37E1F0D0}" type="presParOf" srcId="{51CB3106-057E-4985-8CFD-AB5D3DDCEDA9}" destId="{AA39C7BB-7E9C-4A0D-9DC7-AC6CEE2B67CC}" srcOrd="1" destOrd="0" presId="urn:microsoft.com/office/officeart/2018/5/layout/IconCircleLabelList"/>
    <dgm:cxn modelId="{8EA4C232-EC8F-4617-BA9D-DA4B7497FB48}" type="presParOf" srcId="{51CB3106-057E-4985-8CFD-AB5D3DDCEDA9}" destId="{F8FDA41D-DF32-47CF-B4E5-9DB04028EBC1}" srcOrd="2" destOrd="0" presId="urn:microsoft.com/office/officeart/2018/5/layout/IconCircleLabelList"/>
    <dgm:cxn modelId="{72228078-C952-455F-995A-95291A1883E9}" type="presParOf" srcId="{51CB3106-057E-4985-8CFD-AB5D3DDCEDA9}" destId="{52D1C515-97EC-4C8B-96D2-4C04D0B1A843}" srcOrd="3" destOrd="0" presId="urn:microsoft.com/office/officeart/2018/5/layout/IconCircleLabelList"/>
    <dgm:cxn modelId="{1F1CAD41-9C70-4D04-BBDF-111A954404F0}" type="presParOf" srcId="{A553D895-52CC-42CC-BABD-30C4FA3706C6}" destId="{0D92CDBA-E6FF-4178-AFD4-863367C6CD82}" srcOrd="1" destOrd="0" presId="urn:microsoft.com/office/officeart/2018/5/layout/IconCircleLabelList"/>
    <dgm:cxn modelId="{A80F48C5-97FF-4FE6-884B-510FCC407249}" type="presParOf" srcId="{A553D895-52CC-42CC-BABD-30C4FA3706C6}" destId="{10FD2A08-C974-4025-896A-6DD04134E2CC}" srcOrd="2" destOrd="0" presId="urn:microsoft.com/office/officeart/2018/5/layout/IconCircleLabelList"/>
    <dgm:cxn modelId="{76347A7E-089C-4DBF-90A6-C35E18C37B90}" type="presParOf" srcId="{10FD2A08-C974-4025-896A-6DD04134E2CC}" destId="{A872E272-C1FB-4892-A150-63FD57B81AD1}" srcOrd="0" destOrd="0" presId="urn:microsoft.com/office/officeart/2018/5/layout/IconCircleLabelList"/>
    <dgm:cxn modelId="{5CE8517C-4FF4-4CE2-80E1-BBC3E6856055}" type="presParOf" srcId="{10FD2A08-C974-4025-896A-6DD04134E2CC}" destId="{8E09323E-B1D3-435C-9D51-6BCCDCAA9A30}" srcOrd="1" destOrd="0" presId="urn:microsoft.com/office/officeart/2018/5/layout/IconCircleLabelList"/>
    <dgm:cxn modelId="{68861E73-F90C-408E-96B6-B064F89B0970}" type="presParOf" srcId="{10FD2A08-C974-4025-896A-6DD04134E2CC}" destId="{E1FC8FC3-84B6-45C5-A8CD-688DF6349E4D}" srcOrd="2" destOrd="0" presId="urn:microsoft.com/office/officeart/2018/5/layout/IconCircleLabelList"/>
    <dgm:cxn modelId="{02DB9D44-24DE-4426-B27F-24C00C8A293E}" type="presParOf" srcId="{10FD2A08-C974-4025-896A-6DD04134E2CC}" destId="{8B6943D3-7F91-4A07-ABBB-C9D72EAFC0A0}" srcOrd="3" destOrd="0" presId="urn:microsoft.com/office/officeart/2018/5/layout/IconCircleLabelList"/>
    <dgm:cxn modelId="{037252A4-CAE4-48C9-8CD5-887A241926C3}" type="presParOf" srcId="{A553D895-52CC-42CC-BABD-30C4FA3706C6}" destId="{255D455A-71C6-491B-BCF0-D417462AC06C}" srcOrd="3" destOrd="0" presId="urn:microsoft.com/office/officeart/2018/5/layout/IconCircleLabelList"/>
    <dgm:cxn modelId="{C76BB864-B93F-4823-BC86-51531AA5A59A}" type="presParOf" srcId="{A553D895-52CC-42CC-BABD-30C4FA3706C6}" destId="{53CD0EF3-6111-4B58-BD85-29B872A78D3A}" srcOrd="4" destOrd="0" presId="urn:microsoft.com/office/officeart/2018/5/layout/IconCircleLabelList"/>
    <dgm:cxn modelId="{F3505899-37AD-4A81-8E91-4914F44677F0}" type="presParOf" srcId="{53CD0EF3-6111-4B58-BD85-29B872A78D3A}" destId="{440BC842-567B-4047-BE6A-8EA1E6911122}" srcOrd="0" destOrd="0" presId="urn:microsoft.com/office/officeart/2018/5/layout/IconCircleLabelList"/>
    <dgm:cxn modelId="{E34B94BB-4EA7-4A6B-9CFC-73A78EAC6F80}" type="presParOf" srcId="{53CD0EF3-6111-4B58-BD85-29B872A78D3A}" destId="{6FB0E416-F71D-4DEA-88A6-A516DE20739A}" srcOrd="1" destOrd="0" presId="urn:microsoft.com/office/officeart/2018/5/layout/IconCircleLabelList"/>
    <dgm:cxn modelId="{AE2FD10D-3289-42C2-8FC0-B55D85ADD4C6}" type="presParOf" srcId="{53CD0EF3-6111-4B58-BD85-29B872A78D3A}" destId="{E179BE5F-0CD4-4E09-8896-B134870FB22D}" srcOrd="2" destOrd="0" presId="urn:microsoft.com/office/officeart/2018/5/layout/IconCircleLabelList"/>
    <dgm:cxn modelId="{2A14E2F0-6D58-4B4F-983E-78B07F6814A5}" type="presParOf" srcId="{53CD0EF3-6111-4B58-BD85-29B872A78D3A}" destId="{E3818192-F9A2-4B3C-931A-D13535ECC5B1}" srcOrd="3" destOrd="0" presId="urn:microsoft.com/office/officeart/2018/5/layout/IconCircleLabelList"/>
    <dgm:cxn modelId="{CA11EBAC-4BF6-488A-9A71-98058B9FEE93}" type="presParOf" srcId="{A553D895-52CC-42CC-BABD-30C4FA3706C6}" destId="{F40392B2-9BB6-4E11-9AFC-BA0A1B45610F}" srcOrd="5" destOrd="0" presId="urn:microsoft.com/office/officeart/2018/5/layout/IconCircleLabelList"/>
    <dgm:cxn modelId="{F6A82B91-B1D1-4FE8-B19A-BB0CF8500F16}" type="presParOf" srcId="{A553D895-52CC-42CC-BABD-30C4FA3706C6}" destId="{D4C296E5-C856-4C56-B917-BDA3D2BF2E7E}" srcOrd="6" destOrd="0" presId="urn:microsoft.com/office/officeart/2018/5/layout/IconCircleLabelList"/>
    <dgm:cxn modelId="{E13ADCEC-5280-4BE5-814F-51C58C6221FA}" type="presParOf" srcId="{D4C296E5-C856-4C56-B917-BDA3D2BF2E7E}" destId="{F513322C-FA0C-4CA5-9A8A-9730927B9375}" srcOrd="0" destOrd="0" presId="urn:microsoft.com/office/officeart/2018/5/layout/IconCircleLabelList"/>
    <dgm:cxn modelId="{96489615-209D-4DD6-BC3C-44D1AF1E80CD}" type="presParOf" srcId="{D4C296E5-C856-4C56-B917-BDA3D2BF2E7E}" destId="{5D6B7B90-2BDA-4E88-A12C-9DDD5BC933C1}" srcOrd="1" destOrd="0" presId="urn:microsoft.com/office/officeart/2018/5/layout/IconCircleLabelList"/>
    <dgm:cxn modelId="{6064722C-BF1B-468D-881D-B38C2B26F656}" type="presParOf" srcId="{D4C296E5-C856-4C56-B917-BDA3D2BF2E7E}" destId="{0C7BB0F7-0C6A-4044-9512-38453A0799C4}" srcOrd="2" destOrd="0" presId="urn:microsoft.com/office/officeart/2018/5/layout/IconCircleLabelList"/>
    <dgm:cxn modelId="{72F35E04-D71A-48B0-8DBB-259F71FFAE3F}" type="presParOf" srcId="{D4C296E5-C856-4C56-B917-BDA3D2BF2E7E}" destId="{21F80360-F4C4-4C54-AC0C-6A4F56C7B57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E4489C-7AC4-4DA7-ADC6-CBBCB434F81E}"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D3529AD0-14C9-433F-9FD5-28907E1D5B03}">
      <dgm:prSet custT="1"/>
      <dgm:spPr/>
      <dgm:t>
        <a:bodyPr/>
        <a:lstStyle/>
        <a:p>
          <a:r>
            <a:rPr lang="en-GB" sz="2400">
              <a:latin typeface="Arial" panose="020B0604020202020204" pitchFamily="34" charset="0"/>
              <a:cs typeface="Arial" panose="020B0604020202020204" pitchFamily="34" charset="0"/>
            </a:rPr>
            <a:t>Many staff speak their own language with a few English words.</a:t>
          </a:r>
          <a:endParaRPr lang="en-US" sz="2400">
            <a:latin typeface="Arial" panose="020B0604020202020204" pitchFamily="34" charset="0"/>
            <a:cs typeface="Arial" panose="020B0604020202020204" pitchFamily="34" charset="0"/>
          </a:endParaRPr>
        </a:p>
      </dgm:t>
    </dgm:pt>
    <dgm:pt modelId="{01F011BE-1793-44B7-8DB7-41AB5DA9A210}" type="parTrans" cxnId="{A5E31D97-2648-4CC8-B90A-D84F57B9B810}">
      <dgm:prSet/>
      <dgm:spPr/>
      <dgm:t>
        <a:bodyPr/>
        <a:lstStyle/>
        <a:p>
          <a:endParaRPr lang="en-US"/>
        </a:p>
      </dgm:t>
    </dgm:pt>
    <dgm:pt modelId="{D4A09148-ABC4-4E89-8639-21CEED4A2D95}" type="sibTrans" cxnId="{A5E31D97-2648-4CC8-B90A-D84F57B9B810}">
      <dgm:prSet/>
      <dgm:spPr/>
      <dgm:t>
        <a:bodyPr/>
        <a:lstStyle/>
        <a:p>
          <a:endParaRPr lang="en-US"/>
        </a:p>
      </dgm:t>
    </dgm:pt>
    <dgm:pt modelId="{FB45F6C0-0284-4D37-A65B-0FC7DB6360A0}">
      <dgm:prSet custT="1"/>
      <dgm:spPr/>
      <dgm:t>
        <a:bodyPr/>
        <a:lstStyle/>
        <a:p>
          <a:r>
            <a:rPr lang="en-GB" sz="2400">
              <a:latin typeface="Arial" panose="020B0604020202020204" pitchFamily="34" charset="0"/>
              <a:cs typeface="Arial" panose="020B0604020202020204" pitchFamily="34" charset="0"/>
            </a:rPr>
            <a:t>Instructions are misunderstood, especially by younger workers.</a:t>
          </a:r>
          <a:endParaRPr lang="en-US" sz="2400">
            <a:latin typeface="Arial" panose="020B0604020202020204" pitchFamily="34" charset="0"/>
            <a:cs typeface="Arial" panose="020B0604020202020204" pitchFamily="34" charset="0"/>
          </a:endParaRPr>
        </a:p>
      </dgm:t>
    </dgm:pt>
    <dgm:pt modelId="{3C7D15E0-DEA2-4E8A-80D4-F920E482DE1A}" type="parTrans" cxnId="{761FB7D7-55C2-4872-B513-03C6AF5B054B}">
      <dgm:prSet/>
      <dgm:spPr/>
      <dgm:t>
        <a:bodyPr/>
        <a:lstStyle/>
        <a:p>
          <a:endParaRPr lang="en-US"/>
        </a:p>
      </dgm:t>
    </dgm:pt>
    <dgm:pt modelId="{A5317FA5-4A0A-49ED-82DE-17466E36A524}" type="sibTrans" cxnId="{761FB7D7-55C2-4872-B513-03C6AF5B054B}">
      <dgm:prSet/>
      <dgm:spPr/>
      <dgm:t>
        <a:bodyPr/>
        <a:lstStyle/>
        <a:p>
          <a:endParaRPr lang="en-US"/>
        </a:p>
      </dgm:t>
    </dgm:pt>
    <dgm:pt modelId="{062F044E-36A2-4856-99D4-A3404811CCF9}">
      <dgm:prSet custT="1"/>
      <dgm:spPr/>
      <dgm:t>
        <a:bodyPr/>
        <a:lstStyle/>
        <a:p>
          <a:r>
            <a:rPr lang="en-GB" sz="2400">
              <a:latin typeface="Arial" panose="020B0604020202020204" pitchFamily="34" charset="0"/>
              <a:cs typeface="Arial" panose="020B0604020202020204" pitchFamily="34" charset="0"/>
            </a:rPr>
            <a:t>Written signs are ineffective due to limited English literacy.</a:t>
          </a:r>
          <a:endParaRPr lang="en-US" sz="2400">
            <a:latin typeface="Arial" panose="020B0604020202020204" pitchFamily="34" charset="0"/>
            <a:cs typeface="Arial" panose="020B0604020202020204" pitchFamily="34" charset="0"/>
          </a:endParaRPr>
        </a:p>
      </dgm:t>
    </dgm:pt>
    <dgm:pt modelId="{8E6683F6-2BC6-4878-9444-699EDD90A978}" type="parTrans" cxnId="{8AF17840-A41A-48BD-AF5A-934DF7BBCEFA}">
      <dgm:prSet/>
      <dgm:spPr/>
      <dgm:t>
        <a:bodyPr/>
        <a:lstStyle/>
        <a:p>
          <a:endParaRPr lang="en-US"/>
        </a:p>
      </dgm:t>
    </dgm:pt>
    <dgm:pt modelId="{FA56BE69-6FC9-4B1D-B153-C5A945E3DFDA}" type="sibTrans" cxnId="{8AF17840-A41A-48BD-AF5A-934DF7BBCEFA}">
      <dgm:prSet/>
      <dgm:spPr/>
      <dgm:t>
        <a:bodyPr/>
        <a:lstStyle/>
        <a:p>
          <a:endParaRPr lang="en-US"/>
        </a:p>
      </dgm:t>
    </dgm:pt>
    <dgm:pt modelId="{226DC3D4-9F70-4B4A-BD79-A42E1624E478}">
      <dgm:prSet custT="1"/>
      <dgm:spPr/>
      <dgm:t>
        <a:bodyPr/>
        <a:lstStyle/>
        <a:p>
          <a:r>
            <a:rPr lang="en-GB" sz="2400">
              <a:latin typeface="Arial" panose="020B0604020202020204" pitchFamily="34" charset="0"/>
              <a:cs typeface="Arial" panose="020B0604020202020204" pitchFamily="34" charset="0"/>
            </a:rPr>
            <a:t>Impact: incorrect food handling, misinterpretation of hygiene instructions, reduced efficiency.</a:t>
          </a:r>
          <a:endParaRPr lang="en-US" sz="2400">
            <a:latin typeface="Arial" panose="020B0604020202020204" pitchFamily="34" charset="0"/>
            <a:cs typeface="Arial" panose="020B0604020202020204" pitchFamily="34" charset="0"/>
          </a:endParaRPr>
        </a:p>
      </dgm:t>
    </dgm:pt>
    <dgm:pt modelId="{517DE510-A328-4F1D-AF0E-994146D7BD11}" type="parTrans" cxnId="{8F5BCC5F-6D6C-4E64-A1D4-83D0D170889F}">
      <dgm:prSet/>
      <dgm:spPr/>
      <dgm:t>
        <a:bodyPr/>
        <a:lstStyle/>
        <a:p>
          <a:endParaRPr lang="en-US"/>
        </a:p>
      </dgm:t>
    </dgm:pt>
    <dgm:pt modelId="{BD17E4CD-CFA5-440C-9D23-1ED3E4A20D86}" type="sibTrans" cxnId="{8F5BCC5F-6D6C-4E64-A1D4-83D0D170889F}">
      <dgm:prSet/>
      <dgm:spPr/>
      <dgm:t>
        <a:bodyPr/>
        <a:lstStyle/>
        <a:p>
          <a:endParaRPr lang="en-US"/>
        </a:p>
      </dgm:t>
    </dgm:pt>
    <dgm:pt modelId="{85B343E5-9603-455A-AD95-B28CD2751C1E}" type="pres">
      <dgm:prSet presAssocID="{23E4489C-7AC4-4DA7-ADC6-CBBCB434F81E}" presName="linear" presStyleCnt="0">
        <dgm:presLayoutVars>
          <dgm:animLvl val="lvl"/>
          <dgm:resizeHandles val="exact"/>
        </dgm:presLayoutVars>
      </dgm:prSet>
      <dgm:spPr/>
    </dgm:pt>
    <dgm:pt modelId="{21BD73C3-778E-45DF-9B9C-3975A65AAFF1}" type="pres">
      <dgm:prSet presAssocID="{D3529AD0-14C9-433F-9FD5-28907E1D5B03}" presName="parentText" presStyleLbl="node1" presStyleIdx="0" presStyleCnt="4">
        <dgm:presLayoutVars>
          <dgm:chMax val="0"/>
          <dgm:bulletEnabled val="1"/>
        </dgm:presLayoutVars>
      </dgm:prSet>
      <dgm:spPr/>
    </dgm:pt>
    <dgm:pt modelId="{A5D03E2A-CA01-49DA-9FED-56C83BCD96C5}" type="pres">
      <dgm:prSet presAssocID="{D4A09148-ABC4-4E89-8639-21CEED4A2D95}" presName="spacer" presStyleCnt="0"/>
      <dgm:spPr/>
    </dgm:pt>
    <dgm:pt modelId="{B587E6F4-83AC-475F-972A-4E35C91FAFBE}" type="pres">
      <dgm:prSet presAssocID="{FB45F6C0-0284-4D37-A65B-0FC7DB6360A0}" presName="parentText" presStyleLbl="node1" presStyleIdx="1" presStyleCnt="4">
        <dgm:presLayoutVars>
          <dgm:chMax val="0"/>
          <dgm:bulletEnabled val="1"/>
        </dgm:presLayoutVars>
      </dgm:prSet>
      <dgm:spPr/>
    </dgm:pt>
    <dgm:pt modelId="{7A3F5CCA-A5EB-485F-860E-96F6B979FA09}" type="pres">
      <dgm:prSet presAssocID="{A5317FA5-4A0A-49ED-82DE-17466E36A524}" presName="spacer" presStyleCnt="0"/>
      <dgm:spPr/>
    </dgm:pt>
    <dgm:pt modelId="{59C1F0A3-7513-476A-B1C6-0C5ECB5A596C}" type="pres">
      <dgm:prSet presAssocID="{062F044E-36A2-4856-99D4-A3404811CCF9}" presName="parentText" presStyleLbl="node1" presStyleIdx="2" presStyleCnt="4">
        <dgm:presLayoutVars>
          <dgm:chMax val="0"/>
          <dgm:bulletEnabled val="1"/>
        </dgm:presLayoutVars>
      </dgm:prSet>
      <dgm:spPr/>
    </dgm:pt>
    <dgm:pt modelId="{7F32D6C9-5418-43AC-850D-3D11274A5AB0}" type="pres">
      <dgm:prSet presAssocID="{FA56BE69-6FC9-4B1D-B153-C5A945E3DFDA}" presName="spacer" presStyleCnt="0"/>
      <dgm:spPr/>
    </dgm:pt>
    <dgm:pt modelId="{B597D8E9-4241-490C-942F-1E956A3A61FB}" type="pres">
      <dgm:prSet presAssocID="{226DC3D4-9F70-4B4A-BD79-A42E1624E478}" presName="parentText" presStyleLbl="node1" presStyleIdx="3" presStyleCnt="4">
        <dgm:presLayoutVars>
          <dgm:chMax val="0"/>
          <dgm:bulletEnabled val="1"/>
        </dgm:presLayoutVars>
      </dgm:prSet>
      <dgm:spPr/>
    </dgm:pt>
  </dgm:ptLst>
  <dgm:cxnLst>
    <dgm:cxn modelId="{8AF17840-A41A-48BD-AF5A-934DF7BBCEFA}" srcId="{23E4489C-7AC4-4DA7-ADC6-CBBCB434F81E}" destId="{062F044E-36A2-4856-99D4-A3404811CCF9}" srcOrd="2" destOrd="0" parTransId="{8E6683F6-2BC6-4878-9444-699EDD90A978}" sibTransId="{FA56BE69-6FC9-4B1D-B153-C5A945E3DFDA}"/>
    <dgm:cxn modelId="{8F5BCC5F-6D6C-4E64-A1D4-83D0D170889F}" srcId="{23E4489C-7AC4-4DA7-ADC6-CBBCB434F81E}" destId="{226DC3D4-9F70-4B4A-BD79-A42E1624E478}" srcOrd="3" destOrd="0" parTransId="{517DE510-A328-4F1D-AF0E-994146D7BD11}" sibTransId="{BD17E4CD-CFA5-440C-9D23-1ED3E4A20D86}"/>
    <dgm:cxn modelId="{1A8FB14F-C40E-4960-AB6C-1C29D79D43BC}" type="presOf" srcId="{062F044E-36A2-4856-99D4-A3404811CCF9}" destId="{59C1F0A3-7513-476A-B1C6-0C5ECB5A596C}" srcOrd="0" destOrd="0" presId="urn:microsoft.com/office/officeart/2005/8/layout/vList2"/>
    <dgm:cxn modelId="{022CF084-81B4-4C72-8181-E3A543A08A5A}" type="presOf" srcId="{23E4489C-7AC4-4DA7-ADC6-CBBCB434F81E}" destId="{85B343E5-9603-455A-AD95-B28CD2751C1E}" srcOrd="0" destOrd="0" presId="urn:microsoft.com/office/officeart/2005/8/layout/vList2"/>
    <dgm:cxn modelId="{1F80FD8C-E09D-43CF-ABE0-563285C06ED9}" type="presOf" srcId="{D3529AD0-14C9-433F-9FD5-28907E1D5B03}" destId="{21BD73C3-778E-45DF-9B9C-3975A65AAFF1}" srcOrd="0" destOrd="0" presId="urn:microsoft.com/office/officeart/2005/8/layout/vList2"/>
    <dgm:cxn modelId="{A5E31D97-2648-4CC8-B90A-D84F57B9B810}" srcId="{23E4489C-7AC4-4DA7-ADC6-CBBCB434F81E}" destId="{D3529AD0-14C9-433F-9FD5-28907E1D5B03}" srcOrd="0" destOrd="0" parTransId="{01F011BE-1793-44B7-8DB7-41AB5DA9A210}" sibTransId="{D4A09148-ABC4-4E89-8639-21CEED4A2D95}"/>
    <dgm:cxn modelId="{555FB1C2-B2E1-4545-BC3F-231199324FE3}" type="presOf" srcId="{FB45F6C0-0284-4D37-A65B-0FC7DB6360A0}" destId="{B587E6F4-83AC-475F-972A-4E35C91FAFBE}" srcOrd="0" destOrd="0" presId="urn:microsoft.com/office/officeart/2005/8/layout/vList2"/>
    <dgm:cxn modelId="{761FB7D7-55C2-4872-B513-03C6AF5B054B}" srcId="{23E4489C-7AC4-4DA7-ADC6-CBBCB434F81E}" destId="{FB45F6C0-0284-4D37-A65B-0FC7DB6360A0}" srcOrd="1" destOrd="0" parTransId="{3C7D15E0-DEA2-4E8A-80D4-F920E482DE1A}" sibTransId="{A5317FA5-4A0A-49ED-82DE-17466E36A524}"/>
    <dgm:cxn modelId="{4BE34BF7-C6DE-4686-AFCB-9E08F5EA76EC}" type="presOf" srcId="{226DC3D4-9F70-4B4A-BD79-A42E1624E478}" destId="{B597D8E9-4241-490C-942F-1E956A3A61FB}" srcOrd="0" destOrd="0" presId="urn:microsoft.com/office/officeart/2005/8/layout/vList2"/>
    <dgm:cxn modelId="{873A4D0A-2C75-4982-84D3-4425182FF65C}" type="presParOf" srcId="{85B343E5-9603-455A-AD95-B28CD2751C1E}" destId="{21BD73C3-778E-45DF-9B9C-3975A65AAFF1}" srcOrd="0" destOrd="0" presId="urn:microsoft.com/office/officeart/2005/8/layout/vList2"/>
    <dgm:cxn modelId="{D0AAA73C-E6DA-4B21-8BB1-E453939BDCEA}" type="presParOf" srcId="{85B343E5-9603-455A-AD95-B28CD2751C1E}" destId="{A5D03E2A-CA01-49DA-9FED-56C83BCD96C5}" srcOrd="1" destOrd="0" presId="urn:microsoft.com/office/officeart/2005/8/layout/vList2"/>
    <dgm:cxn modelId="{BD40FA25-01D2-47F3-8201-996DD1721154}" type="presParOf" srcId="{85B343E5-9603-455A-AD95-B28CD2751C1E}" destId="{B587E6F4-83AC-475F-972A-4E35C91FAFBE}" srcOrd="2" destOrd="0" presId="urn:microsoft.com/office/officeart/2005/8/layout/vList2"/>
    <dgm:cxn modelId="{9684EEA0-6F62-4A90-A45D-93CC1C9AC343}" type="presParOf" srcId="{85B343E5-9603-455A-AD95-B28CD2751C1E}" destId="{7A3F5CCA-A5EB-485F-860E-96F6B979FA09}" srcOrd="3" destOrd="0" presId="urn:microsoft.com/office/officeart/2005/8/layout/vList2"/>
    <dgm:cxn modelId="{66496F02-F367-4367-B919-F9A14EE1E0F7}" type="presParOf" srcId="{85B343E5-9603-455A-AD95-B28CD2751C1E}" destId="{59C1F0A3-7513-476A-B1C6-0C5ECB5A596C}" srcOrd="4" destOrd="0" presId="urn:microsoft.com/office/officeart/2005/8/layout/vList2"/>
    <dgm:cxn modelId="{C59BC5E3-C1C4-482F-B9BE-23B4E6F1EF21}" type="presParOf" srcId="{85B343E5-9603-455A-AD95-B28CD2751C1E}" destId="{7F32D6C9-5418-43AC-850D-3D11274A5AB0}" srcOrd="5" destOrd="0" presId="urn:microsoft.com/office/officeart/2005/8/layout/vList2"/>
    <dgm:cxn modelId="{F0E3CBB5-7BDF-4E11-96BF-1BF70D81C026}" type="presParOf" srcId="{85B343E5-9603-455A-AD95-B28CD2751C1E}" destId="{B597D8E9-4241-490C-942F-1E956A3A61F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28E25B-75A7-491A-A2D4-6174F181FE9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1766FD8-F029-48EE-A5E8-8677FBFFC2CB}">
      <dgm:prSet custT="1"/>
      <dgm:spPr/>
      <dgm:t>
        <a:bodyPr/>
        <a:lstStyle/>
        <a:p>
          <a:pPr>
            <a:lnSpc>
              <a:spcPct val="100000"/>
            </a:lnSpc>
          </a:pPr>
          <a:r>
            <a:rPr lang="en-GB" sz="1600">
              <a:latin typeface="Arial" panose="020B0604020202020204" pitchFamily="34" charset="0"/>
              <a:cs typeface="Arial" panose="020B0604020202020204" pitchFamily="34" charset="0"/>
            </a:rPr>
            <a:t>Verbal: unclear instructions, rushed explanations.</a:t>
          </a:r>
          <a:endParaRPr lang="en-US" sz="1600">
            <a:latin typeface="Arial" panose="020B0604020202020204" pitchFamily="34" charset="0"/>
            <a:cs typeface="Arial" panose="020B0604020202020204" pitchFamily="34" charset="0"/>
          </a:endParaRPr>
        </a:p>
      </dgm:t>
    </dgm:pt>
    <dgm:pt modelId="{70208367-A5D1-454F-859F-CDF6799C8CBE}" type="parTrans" cxnId="{E438228B-FBFA-4444-A486-8F7EF00993CA}">
      <dgm:prSet/>
      <dgm:spPr/>
      <dgm:t>
        <a:bodyPr/>
        <a:lstStyle/>
        <a:p>
          <a:endParaRPr lang="en-US"/>
        </a:p>
      </dgm:t>
    </dgm:pt>
    <dgm:pt modelId="{C2509A32-7515-463E-8C81-F1BD01319FAD}" type="sibTrans" cxnId="{E438228B-FBFA-4444-A486-8F7EF00993CA}">
      <dgm:prSet/>
      <dgm:spPr/>
      <dgm:t>
        <a:bodyPr/>
        <a:lstStyle/>
        <a:p>
          <a:endParaRPr lang="en-US"/>
        </a:p>
      </dgm:t>
    </dgm:pt>
    <dgm:pt modelId="{D247E4CC-672A-433D-8CF9-A4828BF4C7F2}">
      <dgm:prSet custT="1"/>
      <dgm:spPr/>
      <dgm:t>
        <a:bodyPr/>
        <a:lstStyle/>
        <a:p>
          <a:pPr>
            <a:lnSpc>
              <a:spcPct val="100000"/>
            </a:lnSpc>
          </a:pPr>
          <a:r>
            <a:rPr lang="en-GB" sz="1600">
              <a:latin typeface="Arial" panose="020B0604020202020204" pitchFamily="34" charset="0"/>
              <a:cs typeface="Arial" panose="020B0604020202020204" pitchFamily="34" charset="0"/>
            </a:rPr>
            <a:t>Organisational: no formal training, reliance on on-the-job teaching.</a:t>
          </a:r>
          <a:endParaRPr lang="en-US" sz="1600">
            <a:latin typeface="Arial" panose="020B0604020202020204" pitchFamily="34" charset="0"/>
            <a:cs typeface="Arial" panose="020B0604020202020204" pitchFamily="34" charset="0"/>
          </a:endParaRPr>
        </a:p>
      </dgm:t>
    </dgm:pt>
    <dgm:pt modelId="{6B181B85-5040-4D5D-8E67-A71031BEC920}" type="parTrans" cxnId="{04831CB6-293D-4002-9E5D-307EB8A90170}">
      <dgm:prSet/>
      <dgm:spPr/>
      <dgm:t>
        <a:bodyPr/>
        <a:lstStyle/>
        <a:p>
          <a:endParaRPr lang="en-US"/>
        </a:p>
      </dgm:t>
    </dgm:pt>
    <dgm:pt modelId="{FD80DD16-CE04-4736-A3DA-8D3755E1654F}" type="sibTrans" cxnId="{04831CB6-293D-4002-9E5D-307EB8A90170}">
      <dgm:prSet/>
      <dgm:spPr/>
      <dgm:t>
        <a:bodyPr/>
        <a:lstStyle/>
        <a:p>
          <a:endParaRPr lang="en-US"/>
        </a:p>
      </dgm:t>
    </dgm:pt>
    <dgm:pt modelId="{C305F2B8-4F13-42DF-90A6-23F2F112F4D5}">
      <dgm:prSet custT="1"/>
      <dgm:spPr/>
      <dgm:t>
        <a:bodyPr/>
        <a:lstStyle/>
        <a:p>
          <a:pPr>
            <a:lnSpc>
              <a:spcPct val="100000"/>
            </a:lnSpc>
          </a:pPr>
          <a:r>
            <a:rPr lang="en-GB" sz="1600">
              <a:latin typeface="Arial" panose="020B0604020202020204" pitchFamily="34" charset="0"/>
              <a:cs typeface="Arial" panose="020B0604020202020204" pitchFamily="34" charset="0"/>
            </a:rPr>
            <a:t>Environmental: noisy, old machinery.</a:t>
          </a:r>
          <a:endParaRPr lang="en-US" sz="1600">
            <a:latin typeface="Arial" panose="020B0604020202020204" pitchFamily="34" charset="0"/>
            <a:cs typeface="Arial" panose="020B0604020202020204" pitchFamily="34" charset="0"/>
          </a:endParaRPr>
        </a:p>
      </dgm:t>
    </dgm:pt>
    <dgm:pt modelId="{AAFEA182-83FC-4F8E-AF6C-3717C6DD9D46}" type="parTrans" cxnId="{D27DC27B-8536-4EDF-9572-F919FBB3B628}">
      <dgm:prSet/>
      <dgm:spPr/>
      <dgm:t>
        <a:bodyPr/>
        <a:lstStyle/>
        <a:p>
          <a:endParaRPr lang="en-US"/>
        </a:p>
      </dgm:t>
    </dgm:pt>
    <dgm:pt modelId="{A61BCF9D-50AF-42B2-BC8A-0424FB454DDF}" type="sibTrans" cxnId="{D27DC27B-8536-4EDF-9572-F919FBB3B628}">
      <dgm:prSet/>
      <dgm:spPr/>
      <dgm:t>
        <a:bodyPr/>
        <a:lstStyle/>
        <a:p>
          <a:endParaRPr lang="en-US"/>
        </a:p>
      </dgm:t>
    </dgm:pt>
    <dgm:pt modelId="{673D6DA8-2508-46ED-80BB-F3CFE9744B82}">
      <dgm:prSet custT="1"/>
      <dgm:spPr/>
      <dgm:t>
        <a:bodyPr/>
        <a:lstStyle/>
        <a:p>
          <a:pPr>
            <a:lnSpc>
              <a:spcPct val="100000"/>
            </a:lnSpc>
          </a:pPr>
          <a:r>
            <a:rPr lang="en-GB" sz="1600">
              <a:latin typeface="Arial" panose="020B0604020202020204" pitchFamily="34" charset="0"/>
              <a:cs typeface="Arial" panose="020B0604020202020204" pitchFamily="34" charset="0"/>
            </a:rPr>
            <a:t>Psychological: stress, frustration, lack of trust.</a:t>
          </a:r>
          <a:endParaRPr lang="en-US" sz="1600">
            <a:latin typeface="Arial" panose="020B0604020202020204" pitchFamily="34" charset="0"/>
            <a:cs typeface="Arial" panose="020B0604020202020204" pitchFamily="34" charset="0"/>
          </a:endParaRPr>
        </a:p>
      </dgm:t>
    </dgm:pt>
    <dgm:pt modelId="{BA663E05-C0D2-4F7F-88E7-44A55593E86B}" type="parTrans" cxnId="{B4CCD7EA-7249-4F55-9B46-F03DC4E7F1E9}">
      <dgm:prSet/>
      <dgm:spPr/>
      <dgm:t>
        <a:bodyPr/>
        <a:lstStyle/>
        <a:p>
          <a:endParaRPr lang="en-US"/>
        </a:p>
      </dgm:t>
    </dgm:pt>
    <dgm:pt modelId="{93473088-43AF-4E5D-90D8-C0919DB3B0DB}" type="sibTrans" cxnId="{B4CCD7EA-7249-4F55-9B46-F03DC4E7F1E9}">
      <dgm:prSet/>
      <dgm:spPr/>
      <dgm:t>
        <a:bodyPr/>
        <a:lstStyle/>
        <a:p>
          <a:endParaRPr lang="en-US"/>
        </a:p>
      </dgm:t>
    </dgm:pt>
    <dgm:pt modelId="{598FABA6-77E6-4EAE-9383-B45C8692CE84}">
      <dgm:prSet custT="1"/>
      <dgm:spPr/>
      <dgm:t>
        <a:bodyPr/>
        <a:lstStyle/>
        <a:p>
          <a:pPr>
            <a:lnSpc>
              <a:spcPct val="100000"/>
            </a:lnSpc>
          </a:pPr>
          <a:r>
            <a:rPr lang="en-GB" sz="1600">
              <a:latin typeface="Arial" panose="020B0604020202020204" pitchFamily="34" charset="0"/>
              <a:cs typeface="Arial" panose="020B0604020202020204" pitchFamily="34" charset="0"/>
            </a:rPr>
            <a:t>Consequences: incorrect tasks, overwhelmed manager, customer complaints.</a:t>
          </a:r>
          <a:endParaRPr lang="en-US" sz="1600">
            <a:latin typeface="Arial" panose="020B0604020202020204" pitchFamily="34" charset="0"/>
            <a:cs typeface="Arial" panose="020B0604020202020204" pitchFamily="34" charset="0"/>
          </a:endParaRPr>
        </a:p>
      </dgm:t>
    </dgm:pt>
    <dgm:pt modelId="{15876D0B-FF3F-4660-A3E2-B8160960273B}" type="parTrans" cxnId="{2E9A26CB-D3D8-410A-8048-4B3CF6D52554}">
      <dgm:prSet/>
      <dgm:spPr/>
      <dgm:t>
        <a:bodyPr/>
        <a:lstStyle/>
        <a:p>
          <a:endParaRPr lang="en-US"/>
        </a:p>
      </dgm:t>
    </dgm:pt>
    <dgm:pt modelId="{42E85544-0AE5-4BAB-BCA3-A1ADF4C655CC}" type="sibTrans" cxnId="{2E9A26CB-D3D8-410A-8048-4B3CF6D52554}">
      <dgm:prSet/>
      <dgm:spPr/>
      <dgm:t>
        <a:bodyPr/>
        <a:lstStyle/>
        <a:p>
          <a:endParaRPr lang="en-US"/>
        </a:p>
      </dgm:t>
    </dgm:pt>
    <dgm:pt modelId="{BBE7A4BD-E091-4E62-BBD1-0E865A93096B}" type="pres">
      <dgm:prSet presAssocID="{9E28E25B-75A7-491A-A2D4-6174F181FE91}" presName="root" presStyleCnt="0">
        <dgm:presLayoutVars>
          <dgm:dir/>
          <dgm:resizeHandles val="exact"/>
        </dgm:presLayoutVars>
      </dgm:prSet>
      <dgm:spPr/>
    </dgm:pt>
    <dgm:pt modelId="{1F01F6E1-9197-4A21-96F1-89E10C1D9FCD}" type="pres">
      <dgm:prSet presAssocID="{C1766FD8-F029-48EE-A5E8-8677FBFFC2CB}" presName="compNode" presStyleCnt="0"/>
      <dgm:spPr/>
    </dgm:pt>
    <dgm:pt modelId="{FCE4DA9C-A9F2-4449-8CEF-5AAE5DF97D3C}" type="pres">
      <dgm:prSet presAssocID="{C1766FD8-F029-48EE-A5E8-8677FBFFC2C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7173F722-805E-4A2D-90DF-5A5D60A56A42}" type="pres">
      <dgm:prSet presAssocID="{C1766FD8-F029-48EE-A5E8-8677FBFFC2CB}" presName="spaceRect" presStyleCnt="0"/>
      <dgm:spPr/>
    </dgm:pt>
    <dgm:pt modelId="{A1976831-BCD4-417B-B182-DEFFC7A71F82}" type="pres">
      <dgm:prSet presAssocID="{C1766FD8-F029-48EE-A5E8-8677FBFFC2CB}" presName="textRect" presStyleLbl="revTx" presStyleIdx="0" presStyleCnt="5">
        <dgm:presLayoutVars>
          <dgm:chMax val="1"/>
          <dgm:chPref val="1"/>
        </dgm:presLayoutVars>
      </dgm:prSet>
      <dgm:spPr/>
    </dgm:pt>
    <dgm:pt modelId="{67B2212E-6D52-4D1A-94F0-8D518C4EE289}" type="pres">
      <dgm:prSet presAssocID="{C2509A32-7515-463E-8C81-F1BD01319FAD}" presName="sibTrans" presStyleCnt="0"/>
      <dgm:spPr/>
    </dgm:pt>
    <dgm:pt modelId="{5330C15E-5A77-4630-AF93-792409B9D3F2}" type="pres">
      <dgm:prSet presAssocID="{D247E4CC-672A-433D-8CF9-A4828BF4C7F2}" presName="compNode" presStyleCnt="0"/>
      <dgm:spPr/>
    </dgm:pt>
    <dgm:pt modelId="{6F52C78B-74A3-4ED9-AFE9-69A734D81B88}" type="pres">
      <dgm:prSet presAssocID="{D247E4CC-672A-433D-8CF9-A4828BF4C7F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1298270B-B30F-4E6B-AEAD-0B213866BF29}" type="pres">
      <dgm:prSet presAssocID="{D247E4CC-672A-433D-8CF9-A4828BF4C7F2}" presName="spaceRect" presStyleCnt="0"/>
      <dgm:spPr/>
    </dgm:pt>
    <dgm:pt modelId="{3B9AAD2B-E627-40D2-8325-BF19E0D8BB8D}" type="pres">
      <dgm:prSet presAssocID="{D247E4CC-672A-433D-8CF9-A4828BF4C7F2}" presName="textRect" presStyleLbl="revTx" presStyleIdx="1" presStyleCnt="5">
        <dgm:presLayoutVars>
          <dgm:chMax val="1"/>
          <dgm:chPref val="1"/>
        </dgm:presLayoutVars>
      </dgm:prSet>
      <dgm:spPr/>
    </dgm:pt>
    <dgm:pt modelId="{4579DC7D-98B2-42AB-B600-5B0E8D09306B}" type="pres">
      <dgm:prSet presAssocID="{FD80DD16-CE04-4736-A3DA-8D3755E1654F}" presName="sibTrans" presStyleCnt="0"/>
      <dgm:spPr/>
    </dgm:pt>
    <dgm:pt modelId="{D250E384-DA8D-48B2-A533-AE37756A4D27}" type="pres">
      <dgm:prSet presAssocID="{C305F2B8-4F13-42DF-90A6-23F2F112F4D5}" presName="compNode" presStyleCnt="0"/>
      <dgm:spPr/>
    </dgm:pt>
    <dgm:pt modelId="{81233ED7-3199-4D0C-9F82-3629FAA8B6EF}" type="pres">
      <dgm:prSet presAssocID="{C305F2B8-4F13-42DF-90A6-23F2F112F4D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elder"/>
        </a:ext>
      </dgm:extLst>
    </dgm:pt>
    <dgm:pt modelId="{8A260167-EC64-486F-AD79-26B35E675D1B}" type="pres">
      <dgm:prSet presAssocID="{C305F2B8-4F13-42DF-90A6-23F2F112F4D5}" presName="spaceRect" presStyleCnt="0"/>
      <dgm:spPr/>
    </dgm:pt>
    <dgm:pt modelId="{6FD2B4C7-1E81-459C-8CDA-F7751A34ECA0}" type="pres">
      <dgm:prSet presAssocID="{C305F2B8-4F13-42DF-90A6-23F2F112F4D5}" presName="textRect" presStyleLbl="revTx" presStyleIdx="2" presStyleCnt="5">
        <dgm:presLayoutVars>
          <dgm:chMax val="1"/>
          <dgm:chPref val="1"/>
        </dgm:presLayoutVars>
      </dgm:prSet>
      <dgm:spPr/>
    </dgm:pt>
    <dgm:pt modelId="{D180F3C1-EF56-4F23-83C7-656AE9DCCC3F}" type="pres">
      <dgm:prSet presAssocID="{A61BCF9D-50AF-42B2-BC8A-0424FB454DDF}" presName="sibTrans" presStyleCnt="0"/>
      <dgm:spPr/>
    </dgm:pt>
    <dgm:pt modelId="{18B3E39A-E415-42D6-9013-4240511112C9}" type="pres">
      <dgm:prSet presAssocID="{673D6DA8-2508-46ED-80BB-F3CFE9744B82}" presName="compNode" presStyleCnt="0"/>
      <dgm:spPr/>
    </dgm:pt>
    <dgm:pt modelId="{81B42EDB-55B8-44F1-8734-DF5557139302}" type="pres">
      <dgm:prSet presAssocID="{673D6DA8-2508-46ED-80BB-F3CFE9744B8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0DE21183-20AE-40DB-9E91-93CBBC367C45}" type="pres">
      <dgm:prSet presAssocID="{673D6DA8-2508-46ED-80BB-F3CFE9744B82}" presName="spaceRect" presStyleCnt="0"/>
      <dgm:spPr/>
    </dgm:pt>
    <dgm:pt modelId="{DBB2ADC4-2B6B-476D-9402-392578A3C80B}" type="pres">
      <dgm:prSet presAssocID="{673D6DA8-2508-46ED-80BB-F3CFE9744B82}" presName="textRect" presStyleLbl="revTx" presStyleIdx="3" presStyleCnt="5">
        <dgm:presLayoutVars>
          <dgm:chMax val="1"/>
          <dgm:chPref val="1"/>
        </dgm:presLayoutVars>
      </dgm:prSet>
      <dgm:spPr/>
    </dgm:pt>
    <dgm:pt modelId="{8CA644B7-2074-4B69-B901-6FF34622918D}" type="pres">
      <dgm:prSet presAssocID="{93473088-43AF-4E5D-90D8-C0919DB3B0DB}" presName="sibTrans" presStyleCnt="0"/>
      <dgm:spPr/>
    </dgm:pt>
    <dgm:pt modelId="{A0D9F737-5CD3-4679-8E68-62167032C14B}" type="pres">
      <dgm:prSet presAssocID="{598FABA6-77E6-4EAE-9383-B45C8692CE84}" presName="compNode" presStyleCnt="0"/>
      <dgm:spPr/>
    </dgm:pt>
    <dgm:pt modelId="{08E12F9D-5FD1-4C7B-8FB6-A83DA3599F75}" type="pres">
      <dgm:prSet presAssocID="{598FABA6-77E6-4EAE-9383-B45C8692CE8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Irritant"/>
        </a:ext>
      </dgm:extLst>
    </dgm:pt>
    <dgm:pt modelId="{88F7910C-6105-4C3B-B21C-C431521F893C}" type="pres">
      <dgm:prSet presAssocID="{598FABA6-77E6-4EAE-9383-B45C8692CE84}" presName="spaceRect" presStyleCnt="0"/>
      <dgm:spPr/>
    </dgm:pt>
    <dgm:pt modelId="{EB0411B4-2C22-4D31-9AD9-FEF8AEEBB815}" type="pres">
      <dgm:prSet presAssocID="{598FABA6-77E6-4EAE-9383-B45C8692CE84}" presName="textRect" presStyleLbl="revTx" presStyleIdx="4" presStyleCnt="5">
        <dgm:presLayoutVars>
          <dgm:chMax val="1"/>
          <dgm:chPref val="1"/>
        </dgm:presLayoutVars>
      </dgm:prSet>
      <dgm:spPr/>
    </dgm:pt>
  </dgm:ptLst>
  <dgm:cxnLst>
    <dgm:cxn modelId="{CDE3B83E-DE5F-4957-BA4D-EA3F4600649E}" type="presOf" srcId="{C305F2B8-4F13-42DF-90A6-23F2F112F4D5}" destId="{6FD2B4C7-1E81-459C-8CDA-F7751A34ECA0}" srcOrd="0" destOrd="0" presId="urn:microsoft.com/office/officeart/2018/2/layout/IconLabelList"/>
    <dgm:cxn modelId="{C4294B60-0FC9-4571-9220-2777EA780065}" type="presOf" srcId="{598FABA6-77E6-4EAE-9383-B45C8692CE84}" destId="{EB0411B4-2C22-4D31-9AD9-FEF8AEEBB815}" srcOrd="0" destOrd="0" presId="urn:microsoft.com/office/officeart/2018/2/layout/IconLabelList"/>
    <dgm:cxn modelId="{95A5BA6F-19D8-41D9-876A-22923400EA0C}" type="presOf" srcId="{9E28E25B-75A7-491A-A2D4-6174F181FE91}" destId="{BBE7A4BD-E091-4E62-BBD1-0E865A93096B}" srcOrd="0" destOrd="0" presId="urn:microsoft.com/office/officeart/2018/2/layout/IconLabelList"/>
    <dgm:cxn modelId="{D27DC27B-8536-4EDF-9572-F919FBB3B628}" srcId="{9E28E25B-75A7-491A-A2D4-6174F181FE91}" destId="{C305F2B8-4F13-42DF-90A6-23F2F112F4D5}" srcOrd="2" destOrd="0" parTransId="{AAFEA182-83FC-4F8E-AF6C-3717C6DD9D46}" sibTransId="{A61BCF9D-50AF-42B2-BC8A-0424FB454DDF}"/>
    <dgm:cxn modelId="{5806A589-622F-4D6F-AF5F-949334354317}" type="presOf" srcId="{C1766FD8-F029-48EE-A5E8-8677FBFFC2CB}" destId="{A1976831-BCD4-417B-B182-DEFFC7A71F82}" srcOrd="0" destOrd="0" presId="urn:microsoft.com/office/officeart/2018/2/layout/IconLabelList"/>
    <dgm:cxn modelId="{E438228B-FBFA-4444-A486-8F7EF00993CA}" srcId="{9E28E25B-75A7-491A-A2D4-6174F181FE91}" destId="{C1766FD8-F029-48EE-A5E8-8677FBFFC2CB}" srcOrd="0" destOrd="0" parTransId="{70208367-A5D1-454F-859F-CDF6799C8CBE}" sibTransId="{C2509A32-7515-463E-8C81-F1BD01319FAD}"/>
    <dgm:cxn modelId="{04831CB6-293D-4002-9E5D-307EB8A90170}" srcId="{9E28E25B-75A7-491A-A2D4-6174F181FE91}" destId="{D247E4CC-672A-433D-8CF9-A4828BF4C7F2}" srcOrd="1" destOrd="0" parTransId="{6B181B85-5040-4D5D-8E67-A71031BEC920}" sibTransId="{FD80DD16-CE04-4736-A3DA-8D3755E1654F}"/>
    <dgm:cxn modelId="{07D9AEBA-7867-4B47-8322-AEE1F4240122}" type="presOf" srcId="{D247E4CC-672A-433D-8CF9-A4828BF4C7F2}" destId="{3B9AAD2B-E627-40D2-8325-BF19E0D8BB8D}" srcOrd="0" destOrd="0" presId="urn:microsoft.com/office/officeart/2018/2/layout/IconLabelList"/>
    <dgm:cxn modelId="{2E9A26CB-D3D8-410A-8048-4B3CF6D52554}" srcId="{9E28E25B-75A7-491A-A2D4-6174F181FE91}" destId="{598FABA6-77E6-4EAE-9383-B45C8692CE84}" srcOrd="4" destOrd="0" parTransId="{15876D0B-FF3F-4660-A3E2-B8160960273B}" sibTransId="{42E85544-0AE5-4BAB-BCA3-A1ADF4C655CC}"/>
    <dgm:cxn modelId="{B4CCD7EA-7249-4F55-9B46-F03DC4E7F1E9}" srcId="{9E28E25B-75A7-491A-A2D4-6174F181FE91}" destId="{673D6DA8-2508-46ED-80BB-F3CFE9744B82}" srcOrd="3" destOrd="0" parTransId="{BA663E05-C0D2-4F7F-88E7-44A55593E86B}" sibTransId="{93473088-43AF-4E5D-90D8-C0919DB3B0DB}"/>
    <dgm:cxn modelId="{2FDC35F5-3E6C-4DAA-A6B2-0067C1A3FB25}" type="presOf" srcId="{673D6DA8-2508-46ED-80BB-F3CFE9744B82}" destId="{DBB2ADC4-2B6B-476D-9402-392578A3C80B}" srcOrd="0" destOrd="0" presId="urn:microsoft.com/office/officeart/2018/2/layout/IconLabelList"/>
    <dgm:cxn modelId="{49394877-F1ED-49DF-AEFF-3AE9123C9D89}" type="presParOf" srcId="{BBE7A4BD-E091-4E62-BBD1-0E865A93096B}" destId="{1F01F6E1-9197-4A21-96F1-89E10C1D9FCD}" srcOrd="0" destOrd="0" presId="urn:microsoft.com/office/officeart/2018/2/layout/IconLabelList"/>
    <dgm:cxn modelId="{4BF6F1A2-F340-425F-9BD6-66D016A8C4B4}" type="presParOf" srcId="{1F01F6E1-9197-4A21-96F1-89E10C1D9FCD}" destId="{FCE4DA9C-A9F2-4449-8CEF-5AAE5DF97D3C}" srcOrd="0" destOrd="0" presId="urn:microsoft.com/office/officeart/2018/2/layout/IconLabelList"/>
    <dgm:cxn modelId="{CBC9124E-7999-4945-B74A-1D8441DDA8DC}" type="presParOf" srcId="{1F01F6E1-9197-4A21-96F1-89E10C1D9FCD}" destId="{7173F722-805E-4A2D-90DF-5A5D60A56A42}" srcOrd="1" destOrd="0" presId="urn:microsoft.com/office/officeart/2018/2/layout/IconLabelList"/>
    <dgm:cxn modelId="{6A17448C-C339-4616-AD6D-7143ED0073E7}" type="presParOf" srcId="{1F01F6E1-9197-4A21-96F1-89E10C1D9FCD}" destId="{A1976831-BCD4-417B-B182-DEFFC7A71F82}" srcOrd="2" destOrd="0" presId="urn:microsoft.com/office/officeart/2018/2/layout/IconLabelList"/>
    <dgm:cxn modelId="{29251EC5-5372-48B9-8B20-5A28F57CB043}" type="presParOf" srcId="{BBE7A4BD-E091-4E62-BBD1-0E865A93096B}" destId="{67B2212E-6D52-4D1A-94F0-8D518C4EE289}" srcOrd="1" destOrd="0" presId="urn:microsoft.com/office/officeart/2018/2/layout/IconLabelList"/>
    <dgm:cxn modelId="{0E0EF871-0865-4A3C-AA71-53DCD7A95580}" type="presParOf" srcId="{BBE7A4BD-E091-4E62-BBD1-0E865A93096B}" destId="{5330C15E-5A77-4630-AF93-792409B9D3F2}" srcOrd="2" destOrd="0" presId="urn:microsoft.com/office/officeart/2018/2/layout/IconLabelList"/>
    <dgm:cxn modelId="{21A2A4BC-36B3-41FD-B823-15924D212BA1}" type="presParOf" srcId="{5330C15E-5A77-4630-AF93-792409B9D3F2}" destId="{6F52C78B-74A3-4ED9-AFE9-69A734D81B88}" srcOrd="0" destOrd="0" presId="urn:microsoft.com/office/officeart/2018/2/layout/IconLabelList"/>
    <dgm:cxn modelId="{0BB1F170-EBC1-4906-95A1-CBE1CD08ABC0}" type="presParOf" srcId="{5330C15E-5A77-4630-AF93-792409B9D3F2}" destId="{1298270B-B30F-4E6B-AEAD-0B213866BF29}" srcOrd="1" destOrd="0" presId="urn:microsoft.com/office/officeart/2018/2/layout/IconLabelList"/>
    <dgm:cxn modelId="{4616C6A9-01C2-465A-89D9-86CC60837D45}" type="presParOf" srcId="{5330C15E-5A77-4630-AF93-792409B9D3F2}" destId="{3B9AAD2B-E627-40D2-8325-BF19E0D8BB8D}" srcOrd="2" destOrd="0" presId="urn:microsoft.com/office/officeart/2018/2/layout/IconLabelList"/>
    <dgm:cxn modelId="{65171D26-8BDD-4B6D-AED0-82517CF2071F}" type="presParOf" srcId="{BBE7A4BD-E091-4E62-BBD1-0E865A93096B}" destId="{4579DC7D-98B2-42AB-B600-5B0E8D09306B}" srcOrd="3" destOrd="0" presId="urn:microsoft.com/office/officeart/2018/2/layout/IconLabelList"/>
    <dgm:cxn modelId="{4141565A-B759-43AC-A774-3752CA161DC9}" type="presParOf" srcId="{BBE7A4BD-E091-4E62-BBD1-0E865A93096B}" destId="{D250E384-DA8D-48B2-A533-AE37756A4D27}" srcOrd="4" destOrd="0" presId="urn:microsoft.com/office/officeart/2018/2/layout/IconLabelList"/>
    <dgm:cxn modelId="{363E043A-8866-4961-A3DD-A29D8BE04B57}" type="presParOf" srcId="{D250E384-DA8D-48B2-A533-AE37756A4D27}" destId="{81233ED7-3199-4D0C-9F82-3629FAA8B6EF}" srcOrd="0" destOrd="0" presId="urn:microsoft.com/office/officeart/2018/2/layout/IconLabelList"/>
    <dgm:cxn modelId="{856DB3C4-2EDA-4D00-9D98-281884D99A91}" type="presParOf" srcId="{D250E384-DA8D-48B2-A533-AE37756A4D27}" destId="{8A260167-EC64-486F-AD79-26B35E675D1B}" srcOrd="1" destOrd="0" presId="urn:microsoft.com/office/officeart/2018/2/layout/IconLabelList"/>
    <dgm:cxn modelId="{CCFDB0CF-B9A2-4529-A006-2620B49322BC}" type="presParOf" srcId="{D250E384-DA8D-48B2-A533-AE37756A4D27}" destId="{6FD2B4C7-1E81-459C-8CDA-F7751A34ECA0}" srcOrd="2" destOrd="0" presId="urn:microsoft.com/office/officeart/2018/2/layout/IconLabelList"/>
    <dgm:cxn modelId="{AF8D81FE-64CA-4000-B277-C45901DB8CEC}" type="presParOf" srcId="{BBE7A4BD-E091-4E62-BBD1-0E865A93096B}" destId="{D180F3C1-EF56-4F23-83C7-656AE9DCCC3F}" srcOrd="5" destOrd="0" presId="urn:microsoft.com/office/officeart/2018/2/layout/IconLabelList"/>
    <dgm:cxn modelId="{76AA77B2-4DB7-42AC-B7BE-CE163A34F328}" type="presParOf" srcId="{BBE7A4BD-E091-4E62-BBD1-0E865A93096B}" destId="{18B3E39A-E415-42D6-9013-4240511112C9}" srcOrd="6" destOrd="0" presId="urn:microsoft.com/office/officeart/2018/2/layout/IconLabelList"/>
    <dgm:cxn modelId="{0648C564-9584-4959-9047-90B4046326B1}" type="presParOf" srcId="{18B3E39A-E415-42D6-9013-4240511112C9}" destId="{81B42EDB-55B8-44F1-8734-DF5557139302}" srcOrd="0" destOrd="0" presId="urn:microsoft.com/office/officeart/2018/2/layout/IconLabelList"/>
    <dgm:cxn modelId="{FEDCC8A6-9C1F-4B29-BC75-D22259BC44BB}" type="presParOf" srcId="{18B3E39A-E415-42D6-9013-4240511112C9}" destId="{0DE21183-20AE-40DB-9E91-93CBBC367C45}" srcOrd="1" destOrd="0" presId="urn:microsoft.com/office/officeart/2018/2/layout/IconLabelList"/>
    <dgm:cxn modelId="{C4911861-16A9-40C5-9704-B9C5836E653A}" type="presParOf" srcId="{18B3E39A-E415-42D6-9013-4240511112C9}" destId="{DBB2ADC4-2B6B-476D-9402-392578A3C80B}" srcOrd="2" destOrd="0" presId="urn:microsoft.com/office/officeart/2018/2/layout/IconLabelList"/>
    <dgm:cxn modelId="{092FD3A9-D126-49B8-839D-88E0BCF631C9}" type="presParOf" srcId="{BBE7A4BD-E091-4E62-BBD1-0E865A93096B}" destId="{8CA644B7-2074-4B69-B901-6FF34622918D}" srcOrd="7" destOrd="0" presId="urn:microsoft.com/office/officeart/2018/2/layout/IconLabelList"/>
    <dgm:cxn modelId="{E46812FF-9BDE-4E08-91B3-18E62B4ADB8E}" type="presParOf" srcId="{BBE7A4BD-E091-4E62-BBD1-0E865A93096B}" destId="{A0D9F737-5CD3-4679-8E68-62167032C14B}" srcOrd="8" destOrd="0" presId="urn:microsoft.com/office/officeart/2018/2/layout/IconLabelList"/>
    <dgm:cxn modelId="{F76200A9-B3B9-459E-A99E-6FCD4C3FAE83}" type="presParOf" srcId="{A0D9F737-5CD3-4679-8E68-62167032C14B}" destId="{08E12F9D-5FD1-4C7B-8FB6-A83DA3599F75}" srcOrd="0" destOrd="0" presId="urn:microsoft.com/office/officeart/2018/2/layout/IconLabelList"/>
    <dgm:cxn modelId="{61641C71-BDE5-46AA-8CFF-D35C6F22F204}" type="presParOf" srcId="{A0D9F737-5CD3-4679-8E68-62167032C14B}" destId="{88F7910C-6105-4C3B-B21C-C431521F893C}" srcOrd="1" destOrd="0" presId="urn:microsoft.com/office/officeart/2018/2/layout/IconLabelList"/>
    <dgm:cxn modelId="{38FC08AD-C743-4870-B4D6-6C0ED01DF5DB}" type="presParOf" srcId="{A0D9F737-5CD3-4679-8E68-62167032C14B}" destId="{EB0411B4-2C22-4D31-9AD9-FEF8AEEBB81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ECD36-E13D-4C74-AB7E-1407493822AA}">
      <dsp:nvSpPr>
        <dsp:cNvPr id="0" name=""/>
        <dsp:cNvSpPr/>
      </dsp:nvSpPr>
      <dsp:spPr>
        <a:xfrm>
          <a:off x="535257" y="303415"/>
          <a:ext cx="1244967" cy="124496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39C7BB-7E9C-4A0D-9DC7-AC6CEE2B67CC}">
      <dsp:nvSpPr>
        <dsp:cNvPr id="0" name=""/>
        <dsp:cNvSpPr/>
      </dsp:nvSpPr>
      <dsp:spPr>
        <a:xfrm>
          <a:off x="800578" y="568736"/>
          <a:ext cx="714325" cy="714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D1C515-97EC-4C8B-96D2-4C04D0B1A843}">
      <dsp:nvSpPr>
        <dsp:cNvPr id="0" name=""/>
        <dsp:cNvSpPr/>
      </dsp:nvSpPr>
      <dsp:spPr>
        <a:xfrm>
          <a:off x="137275" y="1936159"/>
          <a:ext cx="2040930" cy="190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latin typeface="Arial" panose="020B0604020202020204" pitchFamily="34" charset="0"/>
              <a:cs typeface="Arial" panose="020B0604020202020204" pitchFamily="34" charset="0"/>
            </a:rPr>
            <a:t>Flight Foods Ltd is losing business due to poor food standards and operational mistakes.</a:t>
          </a:r>
          <a:endParaRPr lang="en-US" sz="1600" kern="1200">
            <a:latin typeface="Arial" panose="020B0604020202020204" pitchFamily="34" charset="0"/>
            <a:cs typeface="Arial" panose="020B0604020202020204" pitchFamily="34" charset="0"/>
          </a:endParaRPr>
        </a:p>
      </dsp:txBody>
      <dsp:txXfrm>
        <a:off x="137275" y="1936159"/>
        <a:ext cx="2040930" cy="1902656"/>
      </dsp:txXfrm>
    </dsp:sp>
    <dsp:sp modelId="{A872E272-C1FB-4892-A150-63FD57B81AD1}">
      <dsp:nvSpPr>
        <dsp:cNvPr id="0" name=""/>
        <dsp:cNvSpPr/>
      </dsp:nvSpPr>
      <dsp:spPr>
        <a:xfrm>
          <a:off x="2933349" y="303415"/>
          <a:ext cx="1244967" cy="124496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9323E-B1D3-435C-9D51-6BCCDCAA9A30}">
      <dsp:nvSpPr>
        <dsp:cNvPr id="0" name=""/>
        <dsp:cNvSpPr/>
      </dsp:nvSpPr>
      <dsp:spPr>
        <a:xfrm>
          <a:off x="3198670" y="568736"/>
          <a:ext cx="714325" cy="714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6943D3-7F91-4A07-ABBB-C9D72EAFC0A0}">
      <dsp:nvSpPr>
        <dsp:cNvPr id="0" name=""/>
        <dsp:cNvSpPr/>
      </dsp:nvSpPr>
      <dsp:spPr>
        <a:xfrm>
          <a:off x="2535368" y="1936159"/>
          <a:ext cx="2040930" cy="190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latin typeface="Arial" panose="020B0604020202020204" pitchFamily="34" charset="0"/>
              <a:cs typeface="Arial" panose="020B0604020202020204" pitchFamily="34" charset="0"/>
            </a:rPr>
            <a:t>A diverse workforce (ages 16–60, five cultural groups, limited English proficiency).</a:t>
          </a:r>
          <a:endParaRPr lang="en-US" sz="1600" kern="1200">
            <a:latin typeface="Arial" panose="020B0604020202020204" pitchFamily="34" charset="0"/>
            <a:cs typeface="Arial" panose="020B0604020202020204" pitchFamily="34" charset="0"/>
          </a:endParaRPr>
        </a:p>
      </dsp:txBody>
      <dsp:txXfrm>
        <a:off x="2535368" y="1936159"/>
        <a:ext cx="2040930" cy="1902656"/>
      </dsp:txXfrm>
    </dsp:sp>
    <dsp:sp modelId="{440BC842-567B-4047-BE6A-8EA1E6911122}">
      <dsp:nvSpPr>
        <dsp:cNvPr id="0" name=""/>
        <dsp:cNvSpPr/>
      </dsp:nvSpPr>
      <dsp:spPr>
        <a:xfrm>
          <a:off x="5331442" y="303415"/>
          <a:ext cx="1244967" cy="124496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B0E416-F71D-4DEA-88A6-A516DE20739A}">
      <dsp:nvSpPr>
        <dsp:cNvPr id="0" name=""/>
        <dsp:cNvSpPr/>
      </dsp:nvSpPr>
      <dsp:spPr>
        <a:xfrm>
          <a:off x="5596763" y="568736"/>
          <a:ext cx="714325" cy="714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818192-F9A2-4B3C-931A-D13535ECC5B1}">
      <dsp:nvSpPr>
        <dsp:cNvPr id="0" name=""/>
        <dsp:cNvSpPr/>
      </dsp:nvSpPr>
      <dsp:spPr>
        <a:xfrm>
          <a:off x="4933461" y="1936159"/>
          <a:ext cx="2040930" cy="190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latin typeface="Arial" panose="020B0604020202020204" pitchFamily="34" charset="0"/>
              <a:cs typeface="Arial" panose="020B0604020202020204" pitchFamily="34" charset="0"/>
            </a:rPr>
            <a:t>Communication breakdowns between the floor manager (Gary) and staff contribute to errors.</a:t>
          </a:r>
          <a:endParaRPr lang="en-US" sz="1600" kern="1200">
            <a:latin typeface="Arial" panose="020B0604020202020204" pitchFamily="34" charset="0"/>
            <a:cs typeface="Arial" panose="020B0604020202020204" pitchFamily="34" charset="0"/>
          </a:endParaRPr>
        </a:p>
      </dsp:txBody>
      <dsp:txXfrm>
        <a:off x="4933461" y="1936159"/>
        <a:ext cx="2040930" cy="1902656"/>
      </dsp:txXfrm>
    </dsp:sp>
    <dsp:sp modelId="{F513322C-FA0C-4CA5-9A8A-9730927B9375}">
      <dsp:nvSpPr>
        <dsp:cNvPr id="0" name=""/>
        <dsp:cNvSpPr/>
      </dsp:nvSpPr>
      <dsp:spPr>
        <a:xfrm>
          <a:off x="7729535" y="303415"/>
          <a:ext cx="1244967" cy="124496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6B7B90-2BDA-4E88-A12C-9DDD5BC933C1}">
      <dsp:nvSpPr>
        <dsp:cNvPr id="0" name=""/>
        <dsp:cNvSpPr/>
      </dsp:nvSpPr>
      <dsp:spPr>
        <a:xfrm>
          <a:off x="7994856" y="568736"/>
          <a:ext cx="714325" cy="714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F80360-F4C4-4C54-AC0C-6A4F56C7B571}">
      <dsp:nvSpPr>
        <dsp:cNvPr id="0" name=""/>
        <dsp:cNvSpPr/>
      </dsp:nvSpPr>
      <dsp:spPr>
        <a:xfrm>
          <a:off x="7331554" y="1936159"/>
          <a:ext cx="2040930" cy="190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latin typeface="Arial" panose="020B0604020202020204" pitchFamily="34" charset="0"/>
              <a:cs typeface="Arial" panose="020B0604020202020204" pitchFamily="34" charset="0"/>
            </a:rPr>
            <a:t>Main barriers: Language barriers, communication barriers, body language and cultural misunderstandings.</a:t>
          </a:r>
          <a:endParaRPr lang="en-US" sz="1600" kern="1200">
            <a:latin typeface="Arial" panose="020B0604020202020204" pitchFamily="34" charset="0"/>
            <a:cs typeface="Arial" panose="020B0604020202020204" pitchFamily="34" charset="0"/>
          </a:endParaRPr>
        </a:p>
      </dsp:txBody>
      <dsp:txXfrm>
        <a:off x="7331554" y="1936159"/>
        <a:ext cx="2040930" cy="19026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D73C3-778E-45DF-9B9C-3975A65AAFF1}">
      <dsp:nvSpPr>
        <dsp:cNvPr id="0" name=""/>
        <dsp:cNvSpPr/>
      </dsp:nvSpPr>
      <dsp:spPr>
        <a:xfrm>
          <a:off x="0" y="24875"/>
          <a:ext cx="9509760" cy="917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Many staff speak their own language with a few English words.</a:t>
          </a:r>
          <a:endParaRPr lang="en-US" sz="2400" kern="1200">
            <a:latin typeface="Arial" panose="020B0604020202020204" pitchFamily="34" charset="0"/>
            <a:cs typeface="Arial" panose="020B0604020202020204" pitchFamily="34" charset="0"/>
          </a:endParaRPr>
        </a:p>
      </dsp:txBody>
      <dsp:txXfrm>
        <a:off x="44778" y="69653"/>
        <a:ext cx="9420204" cy="827724"/>
      </dsp:txXfrm>
    </dsp:sp>
    <dsp:sp modelId="{B587E6F4-83AC-475F-972A-4E35C91FAFBE}">
      <dsp:nvSpPr>
        <dsp:cNvPr id="0" name=""/>
        <dsp:cNvSpPr/>
      </dsp:nvSpPr>
      <dsp:spPr>
        <a:xfrm>
          <a:off x="0" y="1083276"/>
          <a:ext cx="9509760" cy="917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Instructions are misunderstood, especially by younger workers.</a:t>
          </a:r>
          <a:endParaRPr lang="en-US" sz="2400" kern="1200">
            <a:latin typeface="Arial" panose="020B0604020202020204" pitchFamily="34" charset="0"/>
            <a:cs typeface="Arial" panose="020B0604020202020204" pitchFamily="34" charset="0"/>
          </a:endParaRPr>
        </a:p>
      </dsp:txBody>
      <dsp:txXfrm>
        <a:off x="44778" y="1128054"/>
        <a:ext cx="9420204" cy="827724"/>
      </dsp:txXfrm>
    </dsp:sp>
    <dsp:sp modelId="{59C1F0A3-7513-476A-B1C6-0C5ECB5A596C}">
      <dsp:nvSpPr>
        <dsp:cNvPr id="0" name=""/>
        <dsp:cNvSpPr/>
      </dsp:nvSpPr>
      <dsp:spPr>
        <a:xfrm>
          <a:off x="0" y="2141676"/>
          <a:ext cx="9509760" cy="917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Written signs are ineffective due to limited English literacy.</a:t>
          </a:r>
          <a:endParaRPr lang="en-US" sz="2400" kern="1200">
            <a:latin typeface="Arial" panose="020B0604020202020204" pitchFamily="34" charset="0"/>
            <a:cs typeface="Arial" panose="020B0604020202020204" pitchFamily="34" charset="0"/>
          </a:endParaRPr>
        </a:p>
      </dsp:txBody>
      <dsp:txXfrm>
        <a:off x="44778" y="2186454"/>
        <a:ext cx="9420204" cy="827724"/>
      </dsp:txXfrm>
    </dsp:sp>
    <dsp:sp modelId="{B597D8E9-4241-490C-942F-1E956A3A61FB}">
      <dsp:nvSpPr>
        <dsp:cNvPr id="0" name=""/>
        <dsp:cNvSpPr/>
      </dsp:nvSpPr>
      <dsp:spPr>
        <a:xfrm>
          <a:off x="0" y="3200075"/>
          <a:ext cx="9509760" cy="917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Impact: incorrect food handling, misinterpretation of hygiene instructions, reduced efficiency.</a:t>
          </a:r>
          <a:endParaRPr lang="en-US" sz="2400" kern="1200">
            <a:latin typeface="Arial" panose="020B0604020202020204" pitchFamily="34" charset="0"/>
            <a:cs typeface="Arial" panose="020B0604020202020204" pitchFamily="34" charset="0"/>
          </a:endParaRPr>
        </a:p>
      </dsp:txBody>
      <dsp:txXfrm>
        <a:off x="44778" y="3244853"/>
        <a:ext cx="9420204" cy="8277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4DA9C-A9F2-4449-8CEF-5AAE5DF97D3C}">
      <dsp:nvSpPr>
        <dsp:cNvPr id="0" name=""/>
        <dsp:cNvSpPr/>
      </dsp:nvSpPr>
      <dsp:spPr>
        <a:xfrm>
          <a:off x="599141" y="254841"/>
          <a:ext cx="640722" cy="6407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976831-BCD4-417B-B182-DEFFC7A71F82}">
      <dsp:nvSpPr>
        <dsp:cNvPr id="0" name=""/>
        <dsp:cNvSpPr/>
      </dsp:nvSpPr>
      <dsp:spPr>
        <a:xfrm>
          <a:off x="207588" y="1173634"/>
          <a:ext cx="1423828" cy="934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Verbal: unclear instructions, rushed explanations.</a:t>
          </a:r>
          <a:endParaRPr lang="en-US" sz="1600" kern="1200">
            <a:latin typeface="Arial" panose="020B0604020202020204" pitchFamily="34" charset="0"/>
            <a:cs typeface="Arial" panose="020B0604020202020204" pitchFamily="34" charset="0"/>
          </a:endParaRPr>
        </a:p>
      </dsp:txBody>
      <dsp:txXfrm>
        <a:off x="207588" y="1173634"/>
        <a:ext cx="1423828" cy="934387"/>
      </dsp:txXfrm>
    </dsp:sp>
    <dsp:sp modelId="{6F52C78B-74A3-4ED9-AFE9-69A734D81B88}">
      <dsp:nvSpPr>
        <dsp:cNvPr id="0" name=""/>
        <dsp:cNvSpPr/>
      </dsp:nvSpPr>
      <dsp:spPr>
        <a:xfrm>
          <a:off x="2272139" y="254841"/>
          <a:ext cx="640722" cy="6407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9AAD2B-E627-40D2-8325-BF19E0D8BB8D}">
      <dsp:nvSpPr>
        <dsp:cNvPr id="0" name=""/>
        <dsp:cNvSpPr/>
      </dsp:nvSpPr>
      <dsp:spPr>
        <a:xfrm>
          <a:off x="1880586" y="1173634"/>
          <a:ext cx="1423828" cy="934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Organisational: no formal training, reliance on on-the-job teaching.</a:t>
          </a:r>
          <a:endParaRPr lang="en-US" sz="1600" kern="1200">
            <a:latin typeface="Arial" panose="020B0604020202020204" pitchFamily="34" charset="0"/>
            <a:cs typeface="Arial" panose="020B0604020202020204" pitchFamily="34" charset="0"/>
          </a:endParaRPr>
        </a:p>
      </dsp:txBody>
      <dsp:txXfrm>
        <a:off x="1880586" y="1173634"/>
        <a:ext cx="1423828" cy="934387"/>
      </dsp:txXfrm>
    </dsp:sp>
    <dsp:sp modelId="{81233ED7-3199-4D0C-9F82-3629FAA8B6EF}">
      <dsp:nvSpPr>
        <dsp:cNvPr id="0" name=""/>
        <dsp:cNvSpPr/>
      </dsp:nvSpPr>
      <dsp:spPr>
        <a:xfrm>
          <a:off x="3945137" y="254841"/>
          <a:ext cx="640722" cy="6407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D2B4C7-1E81-459C-8CDA-F7751A34ECA0}">
      <dsp:nvSpPr>
        <dsp:cNvPr id="0" name=""/>
        <dsp:cNvSpPr/>
      </dsp:nvSpPr>
      <dsp:spPr>
        <a:xfrm>
          <a:off x="3553584" y="1173634"/>
          <a:ext cx="1423828" cy="934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Environmental: noisy, old machinery.</a:t>
          </a:r>
          <a:endParaRPr lang="en-US" sz="1600" kern="1200">
            <a:latin typeface="Arial" panose="020B0604020202020204" pitchFamily="34" charset="0"/>
            <a:cs typeface="Arial" panose="020B0604020202020204" pitchFamily="34" charset="0"/>
          </a:endParaRPr>
        </a:p>
      </dsp:txBody>
      <dsp:txXfrm>
        <a:off x="3553584" y="1173634"/>
        <a:ext cx="1423828" cy="934387"/>
      </dsp:txXfrm>
    </dsp:sp>
    <dsp:sp modelId="{81B42EDB-55B8-44F1-8734-DF5557139302}">
      <dsp:nvSpPr>
        <dsp:cNvPr id="0" name=""/>
        <dsp:cNvSpPr/>
      </dsp:nvSpPr>
      <dsp:spPr>
        <a:xfrm>
          <a:off x="5618135" y="254841"/>
          <a:ext cx="640722" cy="6407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B2ADC4-2B6B-476D-9402-392578A3C80B}">
      <dsp:nvSpPr>
        <dsp:cNvPr id="0" name=""/>
        <dsp:cNvSpPr/>
      </dsp:nvSpPr>
      <dsp:spPr>
        <a:xfrm>
          <a:off x="5226583" y="1173634"/>
          <a:ext cx="1423828" cy="934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Psychological: stress, frustration, lack of trust.</a:t>
          </a:r>
          <a:endParaRPr lang="en-US" sz="1600" kern="1200">
            <a:latin typeface="Arial" panose="020B0604020202020204" pitchFamily="34" charset="0"/>
            <a:cs typeface="Arial" panose="020B0604020202020204" pitchFamily="34" charset="0"/>
          </a:endParaRPr>
        </a:p>
      </dsp:txBody>
      <dsp:txXfrm>
        <a:off x="5226583" y="1173634"/>
        <a:ext cx="1423828" cy="934387"/>
      </dsp:txXfrm>
    </dsp:sp>
    <dsp:sp modelId="{08E12F9D-5FD1-4C7B-8FB6-A83DA3599F75}">
      <dsp:nvSpPr>
        <dsp:cNvPr id="0" name=""/>
        <dsp:cNvSpPr/>
      </dsp:nvSpPr>
      <dsp:spPr>
        <a:xfrm>
          <a:off x="3108638" y="2463978"/>
          <a:ext cx="640722" cy="6407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0411B4-2C22-4D31-9AD9-FEF8AEEBB815}">
      <dsp:nvSpPr>
        <dsp:cNvPr id="0" name=""/>
        <dsp:cNvSpPr/>
      </dsp:nvSpPr>
      <dsp:spPr>
        <a:xfrm>
          <a:off x="2717085" y="3382771"/>
          <a:ext cx="1423828" cy="934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Consequences: incorrect tasks, overwhelmed manager, customer complaints.</a:t>
          </a:r>
          <a:endParaRPr lang="en-US" sz="1600" kern="1200">
            <a:latin typeface="Arial" panose="020B0604020202020204" pitchFamily="34" charset="0"/>
            <a:cs typeface="Arial" panose="020B0604020202020204" pitchFamily="34" charset="0"/>
          </a:endParaRPr>
        </a:p>
      </dsp:txBody>
      <dsp:txXfrm>
        <a:off x="2717085" y="3382771"/>
        <a:ext cx="1423828" cy="93438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71268B-8AC2-4239-8FAF-7C144C210720}" type="datetimeFigureOut">
              <a:rPr lang="en-US"/>
              <a:t>4/12/2026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02BA2C8-71FC-43D0-BD87-0547616971FA}" type="slidenum">
              <a:rPr/>
              <a:t>‹#›</a:t>
            </a:fld>
            <a:endParaRPr/>
          </a:p>
        </p:txBody>
      </p:sp>
    </p:spTree>
    <p:extLst>
      <p:ext uri="{BB962C8B-B14F-4D97-AF65-F5344CB8AC3E}">
        <p14:creationId xmlns:p14="http://schemas.microsoft.com/office/powerpoint/2010/main" val="37292136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D8362-6D63-40AC-BAA9-90C3AE6D5875}" type="datetimeFigureOut">
              <a:rPr lang="en-US"/>
              <a:t>4/12/2026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539446-6953-447E-A4E3-E7CFBF870046}" type="slidenum">
              <a:rPr/>
              <a:t>‹#›</a:t>
            </a:fld>
            <a:endParaRPr/>
          </a:p>
        </p:txBody>
      </p:sp>
    </p:spTree>
    <p:extLst>
      <p:ext uri="{BB962C8B-B14F-4D97-AF65-F5344CB8AC3E}">
        <p14:creationId xmlns:p14="http://schemas.microsoft.com/office/powerpoint/2010/main" val="1423929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539446-6953-447E-A4E3-E7CFBF870046}" type="slidenum">
              <a:rPr lang="en-GB" smtClean="0"/>
              <a:t>10</a:t>
            </a:fld>
            <a:endParaRPr lang="en-GB"/>
          </a:p>
        </p:txBody>
      </p:sp>
    </p:spTree>
    <p:extLst>
      <p:ext uri="{BB962C8B-B14F-4D97-AF65-F5344CB8AC3E}">
        <p14:creationId xmlns:p14="http://schemas.microsoft.com/office/powerpoint/2010/main" val="288590018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water3"/>
          <p:cNvSpPr/>
          <p:nvPr/>
        </p:nvSpPr>
        <p:spPr bwMode="gray">
          <a:xfrm>
            <a:off x="2552" y="5243129"/>
            <a:ext cx="12188952" cy="1614871"/>
          </a:xfrm>
          <a:prstGeom prst="rect">
            <a:avLst/>
          </a:prstGeom>
          <a:gradFill>
            <a:gsLst>
              <a:gs pos="833">
                <a:schemeClr val="accent2">
                  <a:lumMod val="60000"/>
                  <a:lumOff val="40000"/>
                  <a:alpha val="38000"/>
                </a:schemeClr>
              </a:gs>
              <a:gs pos="23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5" name="sky"/>
          <p:cNvSpPr/>
          <p:nvPr/>
        </p:nvSpPr>
        <p:spPr bwMode="white">
          <a:xfrm>
            <a:off x="2552" y="0"/>
            <a:ext cx="12188952" cy="5334000"/>
          </a:xfrm>
          <a:prstGeom prst="rect">
            <a:avLst/>
          </a:prstGeom>
          <a:gradFill>
            <a:gsLst>
              <a:gs pos="0">
                <a:schemeClr val="accent2">
                  <a:lumMod val="60000"/>
                  <a:lumOff val="40000"/>
                  <a:alpha val="80000"/>
                </a:schemeClr>
              </a:gs>
              <a:gs pos="99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6" name="water2"/>
          <p:cNvPicPr>
            <a:picLocks noChangeAspect="1"/>
          </p:cNvPicPr>
          <p:nvPr/>
        </p:nvPicPr>
        <p:blipFill rotWithShape="1">
          <a:blip r:embed="rId2" cstate="print">
            <a:extLst>
              <a:ext uri="{28A0092B-C50C-407E-A947-70E740481C1C}">
                <a14:useLocalDpi xmlns:a14="http://schemas.microsoft.com/office/drawing/2010/main" val="0"/>
              </a:ext>
            </a:extLst>
          </a:blip>
          <a:srcRect l="2674" r="9901"/>
          <a:stretch/>
        </p:blipFill>
        <p:spPr bwMode="ltGray">
          <a:xfrm>
            <a:off x="-1425" y="5497897"/>
            <a:ext cx="12188952" cy="463209"/>
          </a:xfrm>
          <a:prstGeom prst="rect">
            <a:avLst/>
          </a:prstGeom>
          <a:noFill/>
          <a:ln>
            <a:noFill/>
          </a:ln>
        </p:spPr>
      </p:pic>
      <p:pic>
        <p:nvPicPr>
          <p:cNvPr id="7" name="water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221111"/>
            <a:ext cx="12188952" cy="268288"/>
          </a:xfrm>
          <a:prstGeom prst="rect">
            <a:avLst/>
          </a:prstGeom>
          <a:noFill/>
          <a:ln>
            <a:noFill/>
          </a:ln>
        </p:spPr>
      </p:pic>
      <p:sp>
        <p:nvSpPr>
          <p:cNvPr id="8" name="Rectangle 7"/>
          <p:cNvSpPr/>
          <p:nvPr/>
        </p:nvSpPr>
        <p:spPr>
          <a:xfrm>
            <a:off x="-1425" y="5961106"/>
            <a:ext cx="12188952" cy="896846"/>
          </a:xfrm>
          <a:prstGeom prst="rect">
            <a:avLst/>
          </a:prstGeom>
          <a:gradFill>
            <a:gsLst>
              <a:gs pos="25000">
                <a:schemeClr val="accent6">
                  <a:lumMod val="60000"/>
                  <a:lumOff val="40000"/>
                  <a:alpha val="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305872" y="1309047"/>
            <a:ext cx="9602789" cy="2667000"/>
          </a:xfrm>
        </p:spPr>
        <p:txBody>
          <a:bodyPr anchor="b">
            <a:noAutofit/>
          </a:bodyPr>
          <a:lstStyle>
            <a:lvl1pPr algn="ctr">
              <a:defRPr sz="6000"/>
            </a:lvl1pPr>
          </a:lstStyle>
          <a:p>
            <a:r>
              <a:rPr lang="en-GB"/>
              <a:t>Click to edit Master title style</a:t>
            </a:r>
            <a:endParaRPr/>
          </a:p>
        </p:txBody>
      </p:sp>
      <p:sp>
        <p:nvSpPr>
          <p:cNvPr id="3" name="Subtitle 2"/>
          <p:cNvSpPr>
            <a:spLocks noGrp="1"/>
          </p:cNvSpPr>
          <p:nvPr>
            <p:ph type="subTitle" idx="1"/>
          </p:nvPr>
        </p:nvSpPr>
        <p:spPr>
          <a:xfrm>
            <a:off x="1305872" y="4038600"/>
            <a:ext cx="9601200" cy="990600"/>
          </a:xfrm>
        </p:spPr>
        <p:txBody>
          <a:bodyPr>
            <a:normAutofit/>
          </a:bodyPr>
          <a:lstStyle>
            <a:lvl1pPr marL="0" indent="0" algn="ctr">
              <a:spcBef>
                <a:spcPts val="0"/>
              </a:spcBef>
              <a:buNone/>
              <a:defRPr sz="1800" cap="all" baseline="0">
                <a:solidFill>
                  <a:schemeClr val="accent2">
                    <a:lumMod val="7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a:p>
        </p:txBody>
      </p:sp>
    </p:spTree>
    <p:extLst>
      <p:ext uri="{BB962C8B-B14F-4D97-AF65-F5344CB8AC3E}">
        <p14:creationId xmlns:p14="http://schemas.microsoft.com/office/powerpoint/2010/main" val="2942361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7B2D3E9E-A95C-48F2-B4BF-A71542E0BE9A}" type="datetime1">
              <a:rPr lang="en-US"/>
              <a:t>4/12/2026</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405082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2" name="Title 1"/>
          <p:cNvSpPr>
            <a:spLocks noGrp="1"/>
          </p:cNvSpPr>
          <p:nvPr>
            <p:ph type="title"/>
          </p:nvPr>
        </p:nvSpPr>
        <p:spPr>
          <a:xfrm>
            <a:off x="1293813" y="1309047"/>
            <a:ext cx="9601252" cy="2667000"/>
          </a:xfrm>
        </p:spPr>
        <p:txBody>
          <a:bodyPr anchor="b">
            <a:normAutofit/>
          </a:bodyPr>
          <a:lstStyle>
            <a:lvl1pPr algn="ctr">
              <a:defRPr sz="6000" b="0"/>
            </a:lvl1pPr>
          </a:lstStyle>
          <a:p>
            <a:r>
              <a:rPr lang="en-GB"/>
              <a:t>Click to edit Master title style</a:t>
            </a:r>
            <a:endParaRPr/>
          </a:p>
        </p:txBody>
      </p:sp>
      <p:sp>
        <p:nvSpPr>
          <p:cNvPr id="3" name="Text Placeholder 2"/>
          <p:cNvSpPr>
            <a:spLocks noGrp="1"/>
          </p:cNvSpPr>
          <p:nvPr>
            <p:ph type="body" idx="1"/>
          </p:nvPr>
        </p:nvSpPr>
        <p:spPr>
          <a:xfrm>
            <a:off x="1293813" y="4038600"/>
            <a:ext cx="9601200" cy="1143000"/>
          </a:xfrm>
        </p:spPr>
        <p:txBody>
          <a:bodyPr anchor="t">
            <a:normAutofit/>
          </a:bodyPr>
          <a:lstStyle>
            <a:lvl1pPr marL="0" indent="0" algn="ctr">
              <a:spcBef>
                <a:spcPts val="0"/>
              </a:spcBef>
              <a:buNone/>
              <a:defRPr sz="2000" cap="all" baseline="0">
                <a:solidFill>
                  <a:schemeClr val="accent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A50F84E2-2D7A-43CF-AC90-352A289A783A}" type="datetime1">
              <a:rPr lang="en-US"/>
              <a:t>4/12/2026</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04355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4" name="Content Placeholder 3"/>
          <p:cNvSpPr>
            <a:spLocks noGrp="1"/>
          </p:cNvSpPr>
          <p:nvPr>
            <p:ph sz="half" idx="2"/>
          </p:nvPr>
        </p:nvSpPr>
        <p:spPr>
          <a:xfrm>
            <a:off x="6278880" y="1572768"/>
            <a:ext cx="4572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3" name="Content Placeholder 2"/>
          <p:cNvSpPr>
            <a:spLocks noGrp="1"/>
          </p:cNvSpPr>
          <p:nvPr>
            <p:ph sz="half" idx="1"/>
          </p:nvPr>
        </p:nvSpPr>
        <p:spPr>
          <a:xfrm>
            <a:off x="1341120" y="1572768"/>
            <a:ext cx="4572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F12952B5-7A2F-4CC8-B7CE-9234E21C2837}" type="datetime1">
              <a:rPr lang="en-US"/>
              <a:t>4/12/2026</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4937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a:p>
        </p:txBody>
      </p:sp>
      <p:sp>
        <p:nvSpPr>
          <p:cNvPr id="3" name="Text Placeholder 2"/>
          <p:cNvSpPr>
            <a:spLocks noGrp="1"/>
          </p:cNvSpPr>
          <p:nvPr>
            <p:ph type="body" idx="1"/>
          </p:nvPr>
        </p:nvSpPr>
        <p:spPr>
          <a:xfrm>
            <a:off x="1341120" y="1572768"/>
            <a:ext cx="4572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41120" y="2365861"/>
            <a:ext cx="4572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Text Placeholder 4"/>
          <p:cNvSpPr>
            <a:spLocks noGrp="1"/>
          </p:cNvSpPr>
          <p:nvPr>
            <p:ph type="body" sz="quarter" idx="3"/>
          </p:nvPr>
        </p:nvSpPr>
        <p:spPr>
          <a:xfrm>
            <a:off x="6278880" y="1572768"/>
            <a:ext cx="4572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78880" y="2365861"/>
            <a:ext cx="4572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8" name="Footer Placeholder 7"/>
          <p:cNvSpPr>
            <a:spLocks noGrp="1"/>
          </p:cNvSpPr>
          <p:nvPr>
            <p:ph type="ftr" sz="quarter" idx="11"/>
          </p:nvPr>
        </p:nvSpPr>
        <p:spPr/>
        <p:txBody>
          <a:bodyPr/>
          <a:lstStyle/>
          <a:p>
            <a:r>
              <a:rPr lang="en-US"/>
              <a:t>Add a footer</a:t>
            </a:r>
            <a:endParaRPr/>
          </a:p>
        </p:txBody>
      </p:sp>
      <p:sp>
        <p:nvSpPr>
          <p:cNvPr id="7" name="Date Placeholder 6"/>
          <p:cNvSpPr>
            <a:spLocks noGrp="1"/>
          </p:cNvSpPr>
          <p:nvPr>
            <p:ph type="dt" sz="half" idx="10"/>
          </p:nvPr>
        </p:nvSpPr>
        <p:spPr/>
        <p:txBody>
          <a:bodyPr/>
          <a:lstStyle/>
          <a:p>
            <a:fld id="{CE1DA07A-9201-4B4B-BAF2-015AFA30F520}" type="datetime1">
              <a:rPr lang="en-US"/>
              <a:t>4/12/2026</a:t>
            </a:fld>
            <a:endParaRPr/>
          </a:p>
        </p:txBody>
      </p:sp>
      <p:sp>
        <p:nvSpPr>
          <p:cNvPr id="9" name="Slide Number Placeholder 8"/>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072378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a:p>
        </p:txBody>
      </p:sp>
      <p:sp>
        <p:nvSpPr>
          <p:cNvPr id="4" name="Footer Placeholder 3"/>
          <p:cNvSpPr>
            <a:spLocks noGrp="1"/>
          </p:cNvSpPr>
          <p:nvPr>
            <p:ph type="ftr" sz="quarter" idx="11"/>
          </p:nvPr>
        </p:nvSpPr>
        <p:spPr/>
        <p:txBody>
          <a:bodyPr/>
          <a:lstStyle/>
          <a:p>
            <a:r>
              <a:rPr lang="en-US"/>
              <a:t>Add a footer</a:t>
            </a:r>
            <a:endParaRPr/>
          </a:p>
        </p:txBody>
      </p:sp>
      <p:sp>
        <p:nvSpPr>
          <p:cNvPr id="3" name="Date Placeholder 2"/>
          <p:cNvSpPr>
            <a:spLocks noGrp="1"/>
          </p:cNvSpPr>
          <p:nvPr>
            <p:ph type="dt" sz="half" idx="10"/>
          </p:nvPr>
        </p:nvSpPr>
        <p:spPr/>
        <p:txBody>
          <a:bodyPr/>
          <a:lstStyle/>
          <a:p>
            <a:fld id="{73D7E00A-486F-4252-8B1D-E32645521F49}" type="datetime1">
              <a:rPr lang="en-US"/>
              <a:t>4/12/2026</a:t>
            </a:fld>
            <a:endParaRPr/>
          </a:p>
        </p:txBody>
      </p:sp>
      <p:sp>
        <p:nvSpPr>
          <p:cNvPr id="5" name="Slide Number Placeholder 4"/>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681886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3" name="Footer Placeholder 2"/>
          <p:cNvSpPr>
            <a:spLocks noGrp="1"/>
          </p:cNvSpPr>
          <p:nvPr>
            <p:ph type="ftr" sz="quarter" idx="11"/>
          </p:nvPr>
        </p:nvSpPr>
        <p:spPr/>
        <p:txBody>
          <a:bodyPr/>
          <a:lstStyle/>
          <a:p>
            <a:r>
              <a:rPr lang="en-US"/>
              <a:t>Add a footer</a:t>
            </a:r>
            <a:endParaRPr/>
          </a:p>
        </p:txBody>
      </p:sp>
      <p:sp>
        <p:nvSpPr>
          <p:cNvPr id="2" name="Date Placeholder 1"/>
          <p:cNvSpPr>
            <a:spLocks noGrp="1"/>
          </p:cNvSpPr>
          <p:nvPr>
            <p:ph type="dt" sz="half" idx="10"/>
          </p:nvPr>
        </p:nvSpPr>
        <p:spPr/>
        <p:txBody>
          <a:bodyPr/>
          <a:lstStyle/>
          <a:p>
            <a:fld id="{8DDF5F92-E675-4B36-9A60-69A962A68675}" type="datetime1">
              <a:rPr lang="en-US"/>
              <a:t>4/12/2026</a:t>
            </a:fld>
            <a:endParaRPr/>
          </a:p>
        </p:txBody>
      </p:sp>
      <p:sp>
        <p:nvSpPr>
          <p:cNvPr id="4" name="Slide Number Placeholder 3"/>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92262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anchor="b">
            <a:normAutofit/>
          </a:bodyPr>
          <a:lstStyle>
            <a:lvl1pPr>
              <a:defRPr sz="3200" b="0"/>
            </a:lvl1pPr>
          </a:lstStyle>
          <a:p>
            <a:r>
              <a:rPr lang="en-GB"/>
              <a:t>Click to edit Master title style</a:t>
            </a:r>
            <a:endParaRPr/>
          </a:p>
        </p:txBody>
      </p:sp>
      <p:sp>
        <p:nvSpPr>
          <p:cNvPr id="3" name="Content Placeholder 2"/>
          <p:cNvSpPr>
            <a:spLocks noGrp="1"/>
          </p:cNvSpPr>
          <p:nvPr>
            <p:ph idx="1"/>
          </p:nvPr>
        </p:nvSpPr>
        <p:spPr>
          <a:xfrm>
            <a:off x="760413" y="685800"/>
            <a:ext cx="6858000" cy="4572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Text Placeholder 3"/>
          <p:cNvSpPr>
            <a:spLocks noGrp="1"/>
          </p:cNvSpPr>
          <p:nvPr>
            <p:ph type="body" sz="half" idx="2"/>
          </p:nvPr>
        </p:nvSpPr>
        <p:spPr>
          <a:xfrm>
            <a:off x="8127479" y="3554104"/>
            <a:ext cx="3377133" cy="1703696"/>
          </a:xfrm>
        </p:spPr>
        <p:txBody>
          <a:bodyPr>
            <a:normAutofit/>
          </a:bodyPr>
          <a:lstStyle>
            <a:lvl1pPr marL="0" indent="0">
              <a:lnSpc>
                <a:spcPct val="9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AF6E2C9B-5FA2-460D-9BE7-B0812FC2A6FF}" type="datetime1">
              <a:rPr lang="en-US"/>
              <a:t>4/12/2026</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483897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anchor="b">
            <a:normAutofit/>
          </a:bodyPr>
          <a:lstStyle>
            <a:lvl1pPr>
              <a:defRPr sz="3400" b="0"/>
            </a:lvl1pPr>
          </a:lstStyle>
          <a:p>
            <a:r>
              <a:rPr lang="en-GB"/>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760413" y="685800"/>
            <a:ext cx="6858000" cy="4572000"/>
          </a:xfrm>
          <a:solidFill>
            <a:schemeClr val="bg1">
              <a:lumMod val="95000"/>
            </a:schemeClr>
          </a:solidFill>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a:p>
        </p:txBody>
      </p:sp>
      <p:sp>
        <p:nvSpPr>
          <p:cNvPr id="4" name="Text Placeholder 3"/>
          <p:cNvSpPr>
            <a:spLocks noGrp="1"/>
          </p:cNvSpPr>
          <p:nvPr>
            <p:ph type="body" sz="half" idx="2"/>
          </p:nvPr>
        </p:nvSpPr>
        <p:spPr>
          <a:xfrm>
            <a:off x="8127479" y="3554104"/>
            <a:ext cx="3377133" cy="1703696"/>
          </a:xfrm>
        </p:spPr>
        <p:txBody>
          <a:bodyPr>
            <a:normAutofit/>
          </a:bodyPr>
          <a:lstStyle>
            <a:lvl1pPr marL="0" indent="0">
              <a:lnSpc>
                <a:spcPct val="10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1D374940-A916-4C8B-9648-02A2D3898F9E}" type="datetime1">
              <a:rPr lang="en-US"/>
              <a:t>4/12/2026</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16615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5F4E5243-F52A-4D37-9694-EB26C6C31910}" type="datetime1">
              <a:rPr lang="en-US"/>
              <a:t>4/12/2026</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536256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440362"/>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838200" y="274638"/>
            <a:ext cx="7734300" cy="54403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3A77B6E1-634A-48DC-9E8B-D894023267EF}" type="datetime1">
              <a:rPr lang="en-US"/>
              <a:t>4/12/2026</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358651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US"/>
              <a:t>Click icon to add picture</a:t>
            </a:r>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a:t>Click to add subtitle</a:t>
            </a:r>
          </a:p>
        </p:txBody>
      </p:sp>
    </p:spTree>
    <p:extLst>
      <p:ext uri="{BB962C8B-B14F-4D97-AF65-F5344CB8AC3E}">
        <p14:creationId xmlns:p14="http://schemas.microsoft.com/office/powerpoint/2010/main" val="13625902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a:p>
        </p:txBody>
      </p:sp>
    </p:spTree>
    <p:extLst>
      <p:ext uri="{BB962C8B-B14F-4D97-AF65-F5344CB8AC3E}">
        <p14:creationId xmlns:p14="http://schemas.microsoft.com/office/powerpoint/2010/main" val="3415694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US"/>
              <a:t>Click icon to add picture</a:t>
            </a:r>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4896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58000"/>
                </a:schemeClr>
              </a:gs>
              <a:gs pos="88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a:p>
        </p:txBody>
      </p:sp>
      <p:sp>
        <p:nvSpPr>
          <p:cNvPr id="8" name="water3"/>
          <p:cNvSpPr/>
          <p:nvPr/>
        </p:nvSpPr>
        <p:spPr bwMode="gray">
          <a:xfrm>
            <a:off x="2552" y="6064101"/>
            <a:ext cx="12188952" cy="793899"/>
          </a:xfrm>
          <a:prstGeom prst="rect">
            <a:avLst/>
          </a:prstGeom>
          <a:gradFill>
            <a:gsLst>
              <a:gs pos="833">
                <a:schemeClr val="accent2">
                  <a:lumMod val="60000"/>
                  <a:lumOff val="40000"/>
                  <a:alpha val="38000"/>
                </a:schemeClr>
              </a:gs>
              <a:gs pos="49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9" name="water2"/>
          <p:cNvPicPr>
            <a:picLocks noChangeAspect="1"/>
          </p:cNvPicPr>
          <p:nvPr/>
        </p:nvPicPr>
        <p:blipFill rotWithShape="1">
          <a:blip r:embed="rId16" cstate="print">
            <a:extLst>
              <a:ext uri="{28A0092B-C50C-407E-A947-70E740481C1C}">
                <a14:useLocalDpi xmlns:a14="http://schemas.microsoft.com/office/drawing/2010/main" val="0"/>
              </a:ext>
            </a:extLst>
          </a:blip>
          <a:srcRect l="2674" r="9901"/>
          <a:stretch/>
        </p:blipFill>
        <p:spPr bwMode="white">
          <a:xfrm>
            <a:off x="-1425" y="6256181"/>
            <a:ext cx="12188952" cy="463209"/>
          </a:xfrm>
          <a:prstGeom prst="rect">
            <a:avLst/>
          </a:prstGeom>
          <a:noFill/>
          <a:ln>
            <a:noFill/>
          </a:ln>
        </p:spPr>
      </p:pic>
      <p:pic>
        <p:nvPicPr>
          <p:cNvPr id="10" name="water1"/>
          <p:cNvPicPr>
            <a:picLocks noChangeAspect="1"/>
          </p:cNvPicPr>
          <p:nvPr/>
        </p:nvPicPr>
        <p:blipFill rotWithShape="1">
          <a:blip r:embed="rId17"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979395"/>
            <a:ext cx="12188952" cy="268288"/>
          </a:xfrm>
          <a:prstGeom prst="rect">
            <a:avLst/>
          </a:prstGeom>
          <a:noFill/>
          <a:ln>
            <a:noFill/>
          </a:ln>
        </p:spPr>
      </p:pic>
      <p:sp>
        <p:nvSpPr>
          <p:cNvPr id="2" name="Title Placeholder 1"/>
          <p:cNvSpPr>
            <a:spLocks noGrp="1"/>
          </p:cNvSpPr>
          <p:nvPr>
            <p:ph type="title"/>
          </p:nvPr>
        </p:nvSpPr>
        <p:spPr>
          <a:xfrm>
            <a:off x="1341120" y="265176"/>
            <a:ext cx="9509759" cy="1088136"/>
          </a:xfrm>
          <a:prstGeom prst="rect">
            <a:avLst/>
          </a:prstGeom>
        </p:spPr>
        <p:txBody>
          <a:bodyPr vert="horz" lIns="91440" tIns="45720" rIns="91440" bIns="45720" rtlCol="0" anchor="b">
            <a:normAutofit/>
          </a:bodyPr>
          <a:lstStyle/>
          <a:p>
            <a:r>
              <a:rPr lang="en-GB"/>
              <a:t>Click to edit Master title style</a:t>
            </a:r>
            <a:endParaRPr/>
          </a:p>
        </p:txBody>
      </p:sp>
      <p:sp>
        <p:nvSpPr>
          <p:cNvPr id="3" name="Text Placeholder 2"/>
          <p:cNvSpPr>
            <a:spLocks noGrp="1"/>
          </p:cNvSpPr>
          <p:nvPr>
            <p:ph type="body" idx="1"/>
          </p:nvPr>
        </p:nvSpPr>
        <p:spPr>
          <a:xfrm>
            <a:off x="1341120" y="1572768"/>
            <a:ext cx="9509760" cy="41422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1341120" y="6601968"/>
            <a:ext cx="7159752" cy="23774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p>
        </p:txBody>
      </p:sp>
      <p:sp>
        <p:nvSpPr>
          <p:cNvPr id="4" name="Date Placeholder 3"/>
          <p:cNvSpPr>
            <a:spLocks noGrp="1"/>
          </p:cNvSpPr>
          <p:nvPr>
            <p:ph type="dt" sz="half" idx="2"/>
          </p:nvPr>
        </p:nvSpPr>
        <p:spPr>
          <a:xfrm>
            <a:off x="8875776" y="6601968"/>
            <a:ext cx="960120" cy="237744"/>
          </a:xfrm>
          <a:prstGeom prst="rect">
            <a:avLst/>
          </a:prstGeom>
        </p:spPr>
        <p:txBody>
          <a:bodyPr vert="horz" lIns="91440" tIns="45720" rIns="91440" bIns="45720" rtlCol="0" anchor="ctr"/>
          <a:lstStyle>
            <a:lvl1pPr algn="l">
              <a:defRPr sz="1100" cap="all" baseline="0">
                <a:solidFill>
                  <a:schemeClr val="tx1"/>
                </a:solidFill>
              </a:defRPr>
            </a:lvl1pPr>
          </a:lstStyle>
          <a:p>
            <a:fld id="{5586B75A-687E-405C-8A0B-8D00578BA2C3}" type="datetime1">
              <a:rPr lang="en-US" smtClean="0"/>
              <a:pPr/>
              <a:t>4/12/2026</a:t>
            </a:fld>
            <a:endParaRPr lang="en-US"/>
          </a:p>
        </p:txBody>
      </p:sp>
      <p:sp>
        <p:nvSpPr>
          <p:cNvPr id="6" name="Slide Number Placeholder 5"/>
          <p:cNvSpPr>
            <a:spLocks noGrp="1"/>
          </p:cNvSpPr>
          <p:nvPr>
            <p:ph type="sldNum" sz="quarter" idx="4"/>
          </p:nvPr>
        </p:nvSpPr>
        <p:spPr>
          <a:xfrm>
            <a:off x="10210800" y="6601968"/>
            <a:ext cx="640080" cy="237744"/>
          </a:xfrm>
          <a:prstGeom prst="rect">
            <a:avLst/>
          </a:prstGeom>
        </p:spPr>
        <p:txBody>
          <a:bodyPr vert="horz" lIns="91440" tIns="45720" rIns="91440" bIns="45720" rtlCol="0" anchor="ctr"/>
          <a:lstStyle>
            <a:lvl1pPr algn="r">
              <a:defRPr sz="1100" cap="all" baseline="0">
                <a:solidFill>
                  <a:schemeClr val="tx1"/>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800" kern="1200">
          <a:solidFill>
            <a:schemeClr val="accent2">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50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50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50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8pPr>
      <a:lvl9pPr marL="2240280" indent="0" algn="l" defTabSz="914400" rtl="0" eaLnBrk="1" latinLnBrk="0" hangingPunct="1">
        <a:lnSpc>
          <a:spcPct val="90000"/>
        </a:lnSpc>
        <a:spcBef>
          <a:spcPts val="800"/>
        </a:spcBef>
        <a:buSzPct val="100000"/>
        <a:buFont typeface="Arial" pitchFamily="34" charset="0"/>
        <a:buNone/>
        <a:defRPr sz="1400" kern="1200">
          <a:solidFill>
            <a:schemeClr val="accent2">
              <a:lumMod val="50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www.reference.com/business-finance/environmental-barriers-communication-dbffee910dd7b6e3"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docsity.com/en/docs/business-communication-the-shannon-weaver-mathematical-model/30554/" TargetMode="External"/><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hyperlink" Target="https://technofaq.org/posts/2015/03/the-importance-employee-happiness/" TargetMode="External"/><Relationship Id="rId2" Type="http://schemas.openxmlformats.org/officeDocument/2006/relationships/image" Target="../media/image15.jpe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AF1F2">
            <a:alpha val="51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1353827" y="2231714"/>
            <a:ext cx="9923770" cy="1438762"/>
          </a:xfrm>
        </p:spPr>
        <p:txBody>
          <a:bodyPr anchor="b">
            <a:normAutofit/>
          </a:bodyPr>
          <a:lstStyle/>
          <a:p>
            <a:r>
              <a:rPr lang="en-US" sz="4000" b="1"/>
              <a:t>Group  Presentation (Team 2)</a:t>
            </a:r>
          </a:p>
        </p:txBody>
      </p:sp>
      <p:sp>
        <p:nvSpPr>
          <p:cNvPr id="9" name="Text Placeholder 3">
            <a:extLst>
              <a:ext uri="{FF2B5EF4-FFF2-40B4-BE49-F238E27FC236}">
                <a16:creationId xmlns:a16="http://schemas.microsoft.com/office/drawing/2014/main" id="{E9DAC812-47D5-E4F6-B458-FD1414796B8A}"/>
              </a:ext>
            </a:extLst>
          </p:cNvPr>
          <p:cNvSpPr>
            <a:spLocks noGrp="1"/>
          </p:cNvSpPr>
          <p:nvPr>
            <p:ph type="body" sz="quarter" idx="12"/>
          </p:nvPr>
        </p:nvSpPr>
        <p:spPr>
          <a:xfrm>
            <a:off x="1353828" y="4347735"/>
            <a:ext cx="9923770" cy="1368256"/>
          </a:xfrm>
        </p:spPr>
        <p:txBody>
          <a:bodyPr>
            <a:normAutofit fontScale="92500" lnSpcReduction="20000"/>
          </a:bodyPr>
          <a:lstStyle/>
          <a:p>
            <a:r>
              <a:rPr lang="en-US" sz="2800" b="1">
                <a:latin typeface="Arial"/>
                <a:cs typeface="Arial"/>
              </a:rPr>
              <a:t>Effective Teamworking and Communication</a:t>
            </a:r>
            <a:endParaRPr lang="en-US"/>
          </a:p>
          <a:p>
            <a:endParaRPr lang="en-US" sz="2800" b="1">
              <a:latin typeface="Arial"/>
              <a:cs typeface="Arial"/>
            </a:endParaRPr>
          </a:p>
          <a:p>
            <a:r>
              <a:rPr lang="en-US" sz="2800" b="1">
                <a:latin typeface="Arial"/>
                <a:cs typeface="Arial"/>
              </a:rPr>
              <a:t> (LCLM4003_LON)</a:t>
            </a:r>
            <a:endParaRPr lang="en-US"/>
          </a:p>
          <a:p>
            <a:endParaRPr lang="en-US" sz="2800" b="1">
              <a:latin typeface="Arial"/>
              <a:cs typeface="Arial"/>
            </a:endParaRPr>
          </a:p>
          <a:p>
            <a:r>
              <a:rPr lang="en-US" sz="2800" b="1">
                <a:latin typeface="Arial"/>
                <a:cs typeface="Arial"/>
              </a:rPr>
              <a:t>Lecturer: Professor Mohammad Rahman</a:t>
            </a:r>
            <a:endParaRPr lang="en-US"/>
          </a:p>
        </p:txBody>
      </p:sp>
    </p:spTree>
    <p:extLst>
      <p:ext uri="{BB962C8B-B14F-4D97-AF65-F5344CB8AC3E}">
        <p14:creationId xmlns:p14="http://schemas.microsoft.com/office/powerpoint/2010/main" val="3378822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2A032F6-B4A2-6AE3-3274-1CE049D940D0}"/>
              </a:ext>
            </a:extLst>
          </p:cNvPr>
          <p:cNvSpPr txBox="1"/>
          <p:nvPr/>
        </p:nvSpPr>
        <p:spPr>
          <a:xfrm>
            <a:off x="590204" y="2536637"/>
            <a:ext cx="3359909" cy="2739211"/>
          </a:xfrm>
          <a:prstGeom prst="rect">
            <a:avLst/>
          </a:prstGeom>
          <a:noFill/>
        </p:spPr>
        <p:txBody>
          <a:bodyPr wrap="square" lIns="91440" tIns="45720" rIns="91440" bIns="45720" rtlCol="0" anchor="t">
            <a:spAutoFit/>
          </a:bodyPr>
          <a:lstStyle/>
          <a:p>
            <a:pPr algn="ctr"/>
            <a:r>
              <a:rPr lang="en-GB" sz="3200" b="1">
                <a:latin typeface="Arial"/>
                <a:cs typeface="Arial"/>
              </a:rPr>
              <a:t>(Team 2)</a:t>
            </a:r>
            <a:endParaRPr lang="en-US" sz="3200"/>
          </a:p>
          <a:p>
            <a:pPr algn="ctr"/>
            <a:endParaRPr lang="en-GB" sz="2800" b="1">
              <a:latin typeface="Arial"/>
              <a:cs typeface="Arial"/>
            </a:endParaRPr>
          </a:p>
          <a:p>
            <a:pPr algn="ctr"/>
            <a:r>
              <a:rPr lang="en-GB" sz="2800" b="1">
                <a:latin typeface="Arial"/>
                <a:cs typeface="Arial"/>
              </a:rPr>
              <a:t>FLIGHT FOODS LTD</a:t>
            </a:r>
            <a:endParaRPr lang="en-GB">
              <a:latin typeface="Arial"/>
              <a:cs typeface="Arial"/>
            </a:endParaRPr>
          </a:p>
          <a:p>
            <a:pPr algn="ctr"/>
            <a:endParaRPr lang="en-GB" sz="2800" b="1">
              <a:latin typeface="Arial"/>
              <a:cs typeface="Arial"/>
            </a:endParaRPr>
          </a:p>
          <a:p>
            <a:pPr algn="ctr"/>
            <a:endParaRPr lang="en-GB" sz="2800" b="1">
              <a:latin typeface="Arial"/>
              <a:cs typeface="Arial"/>
            </a:endParaRPr>
          </a:p>
        </p:txBody>
      </p:sp>
      <p:sp>
        <p:nvSpPr>
          <p:cNvPr id="2" name="TextBox 1">
            <a:extLst>
              <a:ext uri="{FF2B5EF4-FFF2-40B4-BE49-F238E27FC236}">
                <a16:creationId xmlns:a16="http://schemas.microsoft.com/office/drawing/2014/main" id="{1D9A5C0A-FFA4-5223-C0F6-2D0A027032E3}"/>
              </a:ext>
            </a:extLst>
          </p:cNvPr>
          <p:cNvSpPr txBox="1"/>
          <p:nvPr/>
        </p:nvSpPr>
        <p:spPr>
          <a:xfrm>
            <a:off x="4833770" y="839609"/>
            <a:ext cx="7399910" cy="5016758"/>
          </a:xfrm>
          <a:prstGeom prst="rect">
            <a:avLst/>
          </a:prstGeom>
          <a:noFill/>
        </p:spPr>
        <p:txBody>
          <a:bodyPr wrap="square" lIns="91440" tIns="45720" rIns="91440" bIns="45720" rtlCol="0" anchor="t">
            <a:spAutoFit/>
          </a:bodyPr>
          <a:lstStyle/>
          <a:p>
            <a:pPr marL="457200" indent="-457200">
              <a:buFont typeface="Wingdings" panose="05000000000000000000" pitchFamily="2" charset="2"/>
              <a:buChar char="v"/>
            </a:pPr>
            <a:r>
              <a:rPr lang="en-GB" sz="3200" b="1">
                <a:latin typeface="Arial"/>
                <a:cs typeface="Arial"/>
              </a:rPr>
              <a:t>Anna Lizza Reyes Marquez Leader</a:t>
            </a:r>
            <a:r>
              <a:rPr lang="en-GB" sz="3200" b="1">
                <a:solidFill>
                  <a:srgbClr val="000000"/>
                </a:solidFill>
                <a:latin typeface="Arial"/>
                <a:cs typeface="Arial"/>
              </a:rPr>
              <a:t> </a:t>
            </a:r>
            <a:r>
              <a:rPr lang="en-GB" sz="3200" b="1">
                <a:solidFill>
                  <a:srgbClr val="0070C0"/>
                </a:solidFill>
                <a:latin typeface="Arial"/>
                <a:cs typeface="Arial"/>
              </a:rPr>
              <a:t>(2512366) </a:t>
            </a:r>
            <a:endParaRPr lang="en-GB" sz="3200" b="1">
              <a:latin typeface="Arial"/>
              <a:cs typeface="Arial"/>
            </a:endParaRPr>
          </a:p>
          <a:p>
            <a:pPr marL="457200" indent="-457200">
              <a:buFont typeface="Wingdings" panose="05000000000000000000" pitchFamily="2" charset="2"/>
              <a:buChar char="v"/>
            </a:pPr>
            <a:r>
              <a:rPr lang="en-GB" sz="3200" b="1">
                <a:latin typeface="Arial"/>
                <a:cs typeface="Arial"/>
              </a:rPr>
              <a:t>Denisa Ioana </a:t>
            </a:r>
            <a:r>
              <a:rPr lang="en-GB" sz="3200" b="1" err="1">
                <a:latin typeface="Arial"/>
                <a:cs typeface="Arial"/>
              </a:rPr>
              <a:t>Ivanciu</a:t>
            </a:r>
            <a:r>
              <a:rPr lang="en-GB" sz="3200" b="1">
                <a:latin typeface="Arial"/>
                <a:cs typeface="Arial"/>
              </a:rPr>
              <a:t> </a:t>
            </a:r>
          </a:p>
          <a:p>
            <a:r>
              <a:rPr lang="en-GB" sz="3200" b="1">
                <a:solidFill>
                  <a:srgbClr val="0070C0"/>
                </a:solidFill>
                <a:latin typeface="Arial" panose="020B0604020202020204" pitchFamily="34" charset="0"/>
                <a:cs typeface="Arial" panose="020B0604020202020204" pitchFamily="34" charset="0"/>
              </a:rPr>
              <a:t>    (2510153)</a:t>
            </a:r>
          </a:p>
          <a:p>
            <a:pPr marL="457200" indent="-457200">
              <a:buFont typeface="Wingdings" panose="05000000000000000000" pitchFamily="2" charset="2"/>
              <a:buChar char="v"/>
            </a:pPr>
            <a:r>
              <a:rPr lang="en-GB" sz="3200" b="1">
                <a:latin typeface="Arial"/>
                <a:cs typeface="Arial"/>
              </a:rPr>
              <a:t>Myrna </a:t>
            </a:r>
            <a:r>
              <a:rPr lang="en-GB" sz="3200" b="1" err="1">
                <a:latin typeface="Arial"/>
                <a:cs typeface="Arial"/>
              </a:rPr>
              <a:t>Bangona</a:t>
            </a:r>
            <a:r>
              <a:rPr lang="en-GB" sz="3200" b="1">
                <a:latin typeface="Arial"/>
                <a:cs typeface="Arial"/>
              </a:rPr>
              <a:t> Villegas</a:t>
            </a:r>
          </a:p>
          <a:p>
            <a:r>
              <a:rPr lang="en-GB" sz="3200" b="1">
                <a:latin typeface="Arial"/>
                <a:cs typeface="Arial"/>
              </a:rPr>
              <a:t> </a:t>
            </a:r>
            <a:r>
              <a:rPr lang="en-GB" sz="3200" b="1">
                <a:solidFill>
                  <a:srgbClr val="0070C0"/>
                </a:solidFill>
                <a:latin typeface="Arial"/>
                <a:cs typeface="Arial"/>
              </a:rPr>
              <a:t>(2512501)</a:t>
            </a:r>
            <a:endParaRPr lang="en-GB"/>
          </a:p>
          <a:p>
            <a:pPr marL="457200" indent="-457200">
              <a:buFont typeface="Wingdings" panose="05000000000000000000" pitchFamily="2" charset="2"/>
              <a:buChar char="v"/>
            </a:pPr>
            <a:r>
              <a:rPr lang="en-GB" sz="3200" b="1">
                <a:latin typeface="Arial" panose="020B0604020202020204" pitchFamily="34" charset="0"/>
                <a:cs typeface="Arial" panose="020B0604020202020204" pitchFamily="34" charset="0"/>
              </a:rPr>
              <a:t>Nerio Lopez </a:t>
            </a:r>
          </a:p>
          <a:p>
            <a:r>
              <a:rPr lang="en-GB" sz="3200" b="1">
                <a:latin typeface="Arial"/>
                <a:cs typeface="Arial"/>
              </a:rPr>
              <a:t>    </a:t>
            </a:r>
            <a:r>
              <a:rPr lang="en-GB" sz="3200" b="1">
                <a:solidFill>
                  <a:srgbClr val="0070C0"/>
                </a:solidFill>
                <a:latin typeface="Arial"/>
                <a:cs typeface="Arial"/>
              </a:rPr>
              <a:t>(2517195)</a:t>
            </a:r>
          </a:p>
          <a:p>
            <a:pPr marL="457200" indent="-457200">
              <a:buFont typeface="Wingdings" panose="05000000000000000000" pitchFamily="2" charset="2"/>
              <a:buChar char="v"/>
            </a:pPr>
            <a:r>
              <a:rPr lang="en-GB" sz="3200" b="1">
                <a:latin typeface="Arial"/>
                <a:cs typeface="Arial"/>
              </a:rPr>
              <a:t>Tajudeen Olawale Oyefesobi </a:t>
            </a:r>
            <a:endParaRPr lang="en-GB" sz="3200" b="1">
              <a:solidFill>
                <a:srgbClr val="000000"/>
              </a:solidFill>
              <a:latin typeface="Arial"/>
              <a:cs typeface="Arial"/>
            </a:endParaRPr>
          </a:p>
          <a:p>
            <a:r>
              <a:rPr lang="en-GB" sz="3200" b="1">
                <a:solidFill>
                  <a:srgbClr val="0070C0"/>
                </a:solidFill>
                <a:latin typeface="Arial"/>
                <a:cs typeface="Arial"/>
              </a:rPr>
              <a:t>(2514938)</a:t>
            </a:r>
            <a:endParaRPr lang="en-GB"/>
          </a:p>
        </p:txBody>
      </p:sp>
      <p:sp>
        <p:nvSpPr>
          <p:cNvPr id="3" name="Left Brace 2">
            <a:extLst>
              <a:ext uri="{FF2B5EF4-FFF2-40B4-BE49-F238E27FC236}">
                <a16:creationId xmlns:a16="http://schemas.microsoft.com/office/drawing/2014/main" id="{6C278D72-8401-4FA6-8646-357EC154E833}"/>
              </a:ext>
            </a:extLst>
          </p:cNvPr>
          <p:cNvSpPr/>
          <p:nvPr/>
        </p:nvSpPr>
        <p:spPr>
          <a:xfrm>
            <a:off x="3965097" y="841571"/>
            <a:ext cx="1084333" cy="5235547"/>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327456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25DD95A-EC5F-7FA9-8C57-D3D4F4BCFE0D}"/>
              </a:ext>
            </a:extLst>
          </p:cNvPr>
          <p:cNvSpPr txBox="1"/>
          <p:nvPr/>
        </p:nvSpPr>
        <p:spPr>
          <a:xfrm>
            <a:off x="712099" y="2474893"/>
            <a:ext cx="2314322" cy="1754326"/>
          </a:xfrm>
          <a:prstGeom prst="rect">
            <a:avLst/>
          </a:prstGeom>
          <a:noFill/>
        </p:spPr>
        <p:txBody>
          <a:bodyPr wrap="square" rtlCol="0">
            <a:spAutoFit/>
          </a:bodyPr>
          <a:lstStyle/>
          <a:p>
            <a:pPr algn="ctr"/>
            <a:r>
              <a:rPr lang="en-GB" sz="3600" b="1">
                <a:latin typeface="Arial" panose="020B0604020202020204" pitchFamily="34" charset="0"/>
                <a:cs typeface="Arial" panose="020B0604020202020204" pitchFamily="34" charset="0"/>
              </a:rPr>
              <a:t>Table </a:t>
            </a:r>
          </a:p>
          <a:p>
            <a:pPr algn="ctr"/>
            <a:r>
              <a:rPr lang="en-GB" sz="3600" b="1">
                <a:latin typeface="Arial" panose="020B0604020202020204" pitchFamily="34" charset="0"/>
                <a:cs typeface="Arial" panose="020B0604020202020204" pitchFamily="34" charset="0"/>
              </a:rPr>
              <a:t>of Content</a:t>
            </a:r>
          </a:p>
        </p:txBody>
      </p:sp>
      <p:sp>
        <p:nvSpPr>
          <p:cNvPr id="10" name="Left Brace 9">
            <a:extLst>
              <a:ext uri="{FF2B5EF4-FFF2-40B4-BE49-F238E27FC236}">
                <a16:creationId xmlns:a16="http://schemas.microsoft.com/office/drawing/2014/main" id="{6F1BED82-69AC-630B-CC3D-572B1D34F6C6}"/>
              </a:ext>
            </a:extLst>
          </p:cNvPr>
          <p:cNvSpPr/>
          <p:nvPr/>
        </p:nvSpPr>
        <p:spPr>
          <a:xfrm>
            <a:off x="3250276" y="1354975"/>
            <a:ext cx="1255222" cy="3732414"/>
          </a:xfrm>
          <a:prstGeom prst="leftBrace">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a:extLst>
              <a:ext uri="{FF2B5EF4-FFF2-40B4-BE49-F238E27FC236}">
                <a16:creationId xmlns:a16="http://schemas.microsoft.com/office/drawing/2014/main" id="{BA33A09C-AF2A-1CD1-5F3F-AB6E5CDE00F2}"/>
              </a:ext>
            </a:extLst>
          </p:cNvPr>
          <p:cNvSpPr txBox="1">
            <a:spLocks noGrp="1" noRot="1" noMove="1" noResize="1" noEditPoints="1" noAdjustHandles="1" noChangeArrowheads="1" noChangeShapeType="1"/>
          </p:cNvSpPr>
          <p:nvPr/>
        </p:nvSpPr>
        <p:spPr>
          <a:xfrm>
            <a:off x="4962698" y="1371600"/>
            <a:ext cx="6600306" cy="3724096"/>
          </a:xfrm>
          <a:prstGeom prst="rect">
            <a:avLst/>
          </a:prstGeom>
          <a:noFill/>
        </p:spPr>
        <p:txBody>
          <a:bodyPr wrap="square" rtlCol="0">
            <a:spAutoFit/>
          </a:bodyPr>
          <a:lstStyle/>
          <a:p>
            <a:pPr marL="400050" indent="-400050">
              <a:buAutoNum type="romanUcPeriod"/>
            </a:pPr>
            <a:r>
              <a:rPr lang="en-GB" sz="2000">
                <a:latin typeface="Arial" panose="020B0604020202020204" pitchFamily="34" charset="0"/>
                <a:cs typeface="Arial" panose="020B0604020202020204" pitchFamily="34" charset="0"/>
              </a:rPr>
              <a:t>Introduction</a:t>
            </a:r>
          </a:p>
          <a:p>
            <a:pPr marL="400050" indent="-400050">
              <a:buAutoNum type="romanUcPeriod"/>
            </a:pPr>
            <a:r>
              <a:rPr lang="en-GB" sz="2000">
                <a:latin typeface="Arial" panose="020B0604020202020204" pitchFamily="34" charset="0"/>
                <a:cs typeface="Arial" panose="020B0604020202020204" pitchFamily="34" charset="0"/>
              </a:rPr>
              <a:t>Overview of the key components.</a:t>
            </a:r>
          </a:p>
          <a:p>
            <a:pPr marL="400050" indent="-400050">
              <a:buAutoNum type="romanUcPeriod"/>
            </a:pPr>
            <a:r>
              <a:rPr lang="en-GB" sz="2000">
                <a:latin typeface="Arial" panose="020B0604020202020204" pitchFamily="34" charset="0"/>
                <a:cs typeface="Arial" panose="020B0604020202020204" pitchFamily="34" charset="0"/>
              </a:rPr>
              <a:t>Explanation of the key barriers.</a:t>
            </a:r>
          </a:p>
          <a:p>
            <a:r>
              <a:rPr lang="en-GB" sz="2000">
                <a:latin typeface="Arial" panose="020B0604020202020204" pitchFamily="34" charset="0"/>
                <a:cs typeface="Arial" panose="020B0604020202020204" pitchFamily="34" charset="0"/>
              </a:rPr>
              <a:t>             a) Environmental Noise</a:t>
            </a:r>
          </a:p>
          <a:p>
            <a:r>
              <a:rPr lang="en-GB" sz="2000">
                <a:latin typeface="Arial" panose="020B0604020202020204" pitchFamily="34" charset="0"/>
                <a:cs typeface="Arial" panose="020B0604020202020204" pitchFamily="34" charset="0"/>
              </a:rPr>
              <a:t>             b) Language/Communication/Body Language</a:t>
            </a:r>
          </a:p>
          <a:p>
            <a:r>
              <a:rPr lang="en-GB" sz="2000">
                <a:latin typeface="Arial" panose="020B0604020202020204" pitchFamily="34" charset="0"/>
                <a:cs typeface="Arial" panose="020B0604020202020204" pitchFamily="34" charset="0"/>
              </a:rPr>
              <a:t>             c) Age/Generational</a:t>
            </a:r>
          </a:p>
          <a:p>
            <a:r>
              <a:rPr lang="en-GB" sz="2000">
                <a:latin typeface="Arial" panose="020B0604020202020204" pitchFamily="34" charset="0"/>
                <a:cs typeface="Arial" panose="020B0604020202020204" pitchFamily="34" charset="0"/>
              </a:rPr>
              <a:t>             d) Cultural (standards and practice)</a:t>
            </a:r>
          </a:p>
          <a:p>
            <a:r>
              <a:rPr lang="en-GB" sz="2000">
                <a:latin typeface="Arial" panose="020B0604020202020204" pitchFamily="34" charset="0"/>
                <a:cs typeface="Arial" panose="020B0604020202020204" pitchFamily="34" charset="0"/>
              </a:rPr>
              <a:t>             e) Emotional</a:t>
            </a:r>
          </a:p>
          <a:p>
            <a:pPr marL="400050" indent="-400050">
              <a:buAutoNum type="romanUcPeriod" startAt="4"/>
            </a:pPr>
            <a:r>
              <a:rPr lang="en-GB" sz="2000">
                <a:latin typeface="Arial" panose="020B0604020202020204" pitchFamily="34" charset="0"/>
                <a:cs typeface="Arial" panose="020B0604020202020204" pitchFamily="34" charset="0"/>
              </a:rPr>
              <a:t>Suggestions for removing barriers</a:t>
            </a:r>
          </a:p>
          <a:p>
            <a:pPr marL="400050" indent="-400050">
              <a:buAutoNum type="romanUcPeriod" startAt="4"/>
            </a:pPr>
            <a:r>
              <a:rPr lang="en-GB" sz="2000">
                <a:latin typeface="Arial" panose="020B0604020202020204" pitchFamily="34" charset="0"/>
                <a:cs typeface="Arial" panose="020B0604020202020204" pitchFamily="34" charset="0"/>
              </a:rPr>
              <a:t>Conclusion </a:t>
            </a:r>
          </a:p>
          <a:p>
            <a:pPr marL="400050" indent="-400050">
              <a:buAutoNum type="romanUcPeriod" startAt="4"/>
            </a:pPr>
            <a:r>
              <a:rPr lang="en-GB" sz="2000">
                <a:latin typeface="Arial" panose="020B0604020202020204" pitchFamily="34" charset="0"/>
                <a:cs typeface="Arial" panose="020B0604020202020204" pitchFamily="34" charset="0"/>
              </a:rPr>
              <a:t>References </a:t>
            </a:r>
          </a:p>
          <a:p>
            <a:r>
              <a:rPr lang="en-GB" sz="16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8687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51CDF2F3-25F6-30F3-3541-FEBE2A7DA7BC}"/>
              </a:ext>
            </a:extLst>
          </p:cNvPr>
          <p:cNvSpPr txBox="1"/>
          <p:nvPr/>
        </p:nvSpPr>
        <p:spPr>
          <a:xfrm>
            <a:off x="1670859" y="1537854"/>
            <a:ext cx="9684327" cy="3939540"/>
          </a:xfrm>
          <a:prstGeom prst="rect">
            <a:avLst/>
          </a:prstGeom>
          <a:noFill/>
        </p:spPr>
        <p:txBody>
          <a:bodyPr wrap="square" rtlCol="0">
            <a:spAutoFit/>
          </a:bodyPr>
          <a:lstStyle/>
          <a:p>
            <a:pPr marL="342900" indent="-342900">
              <a:buFont typeface="Wingdings" panose="05000000000000000000" pitchFamily="2" charset="2"/>
              <a:buChar char="Ø"/>
            </a:pPr>
            <a:r>
              <a:rPr lang="en-GB" sz="2400">
                <a:latin typeface="Arial" panose="020B0604020202020204" pitchFamily="34" charset="0"/>
                <a:cs typeface="Arial" panose="020B0604020202020204" pitchFamily="34" charset="0"/>
              </a:rPr>
              <a:t>Flight Foods Ltd produces ready-made airline meals.</a:t>
            </a:r>
          </a:p>
          <a:p>
            <a:pPr marL="342900" indent="-342900">
              <a:buFont typeface="Wingdings" panose="05000000000000000000" pitchFamily="2" charset="2"/>
              <a:buChar char="Ø"/>
            </a:pPr>
            <a:r>
              <a:rPr lang="en-GB" sz="2400">
                <a:latin typeface="Arial" panose="020B0604020202020204" pitchFamily="34" charset="0"/>
                <a:cs typeface="Arial" panose="020B0604020202020204" pitchFamily="34" charset="0"/>
              </a:rPr>
              <a:t>It operates a large but outdated factory with a culturally diverse workforce.</a:t>
            </a:r>
          </a:p>
          <a:p>
            <a:pPr marL="342900" indent="-342900">
              <a:buFont typeface="Wingdings" panose="05000000000000000000" pitchFamily="2" charset="2"/>
              <a:buChar char="Ø"/>
            </a:pPr>
            <a:r>
              <a:rPr lang="en-GB" sz="2400">
                <a:latin typeface="Arial" panose="020B0604020202020204" pitchFamily="34" charset="0"/>
                <a:cs typeface="Arial" panose="020B0604020202020204" pitchFamily="34" charset="0"/>
              </a:rPr>
              <a:t>The company must meet strict food safety, hygiene, and quality standards required by the aviation industry.</a:t>
            </a:r>
          </a:p>
          <a:p>
            <a:pPr marL="342900" indent="-342900">
              <a:buFont typeface="Wingdings" panose="05000000000000000000" pitchFamily="2" charset="2"/>
              <a:buChar char="Ø"/>
            </a:pPr>
            <a:r>
              <a:rPr lang="en-GB" sz="2400">
                <a:latin typeface="Arial" panose="020B0604020202020204" pitchFamily="34" charset="0"/>
                <a:cs typeface="Arial" panose="020B0604020202020204" pitchFamily="34" charset="0"/>
              </a:rPr>
              <a:t>Purpose of the presentation: To examine the operational and communication challenges affecting food quality and safety at Flight Foods Ltd.</a:t>
            </a:r>
          </a:p>
          <a:p>
            <a:pPr marL="342900" indent="-342900">
              <a:buFont typeface="Wingdings" panose="05000000000000000000" pitchFamily="2" charset="2"/>
              <a:buChar char="Ø"/>
            </a:pPr>
            <a:r>
              <a:rPr lang="en-GB" sz="2400">
                <a:latin typeface="Arial" panose="020B0604020202020204" pitchFamily="34" charset="0"/>
                <a:cs typeface="Arial" panose="020B0604020202020204" pitchFamily="34" charset="0"/>
              </a:rPr>
              <a:t>Why communication issues matter: Impact on quality, safety, and customer satisfaction</a:t>
            </a:r>
          </a:p>
          <a:p>
            <a:r>
              <a:rPr lang="en-GB" sz="1000">
                <a:latin typeface="Arial" panose="020B0604020202020204" pitchFamily="34" charset="0"/>
                <a:cs typeface="Arial" panose="020B0604020202020204" pitchFamily="34" charset="0"/>
              </a:rPr>
              <a:t> </a:t>
            </a:r>
          </a:p>
        </p:txBody>
      </p:sp>
      <p:sp>
        <p:nvSpPr>
          <p:cNvPr id="12" name="TextBox 11">
            <a:extLst>
              <a:ext uri="{FF2B5EF4-FFF2-40B4-BE49-F238E27FC236}">
                <a16:creationId xmlns:a16="http://schemas.microsoft.com/office/drawing/2014/main" id="{AAF8D6B9-4AF6-7F99-C8FF-FA67B60AF6FE}"/>
              </a:ext>
            </a:extLst>
          </p:cNvPr>
          <p:cNvSpPr txBox="1"/>
          <p:nvPr/>
        </p:nvSpPr>
        <p:spPr>
          <a:xfrm>
            <a:off x="3124200" y="488054"/>
            <a:ext cx="7689272" cy="523220"/>
          </a:xfrm>
          <a:prstGeom prst="rect">
            <a:avLst/>
          </a:prstGeom>
          <a:noFill/>
        </p:spPr>
        <p:txBody>
          <a:bodyPr wrap="square" rtlCol="0">
            <a:spAutoFit/>
          </a:bodyPr>
          <a:lstStyle/>
          <a:p>
            <a:r>
              <a:rPr lang="en-GB" sz="2800" b="1">
                <a:latin typeface="Arial" panose="020B0604020202020204" pitchFamily="34" charset="0"/>
                <a:cs typeface="Arial" panose="020B0604020202020204" pitchFamily="34" charset="0"/>
              </a:rPr>
              <a:t>INTRODUCTION AND CONTEXT</a:t>
            </a:r>
          </a:p>
        </p:txBody>
      </p:sp>
    </p:spTree>
    <p:extLst>
      <p:ext uri="{BB962C8B-B14F-4D97-AF65-F5344CB8AC3E}">
        <p14:creationId xmlns:p14="http://schemas.microsoft.com/office/powerpoint/2010/main" val="361883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959E0C4-FA83-10F7-A7D9-256E5327B11F}"/>
              </a:ext>
            </a:extLst>
          </p:cNvPr>
          <p:cNvSpPr txBox="1">
            <a:spLocks noGrp="1" noRot="1" noMove="1" noResize="1" noEditPoints="1" noAdjustHandles="1" noChangeArrowheads="1" noChangeShapeType="1"/>
          </p:cNvSpPr>
          <p:nvPr/>
        </p:nvSpPr>
        <p:spPr>
          <a:xfrm>
            <a:off x="3582786" y="731520"/>
            <a:ext cx="8079970" cy="6186309"/>
          </a:xfrm>
          <a:prstGeom prst="rect">
            <a:avLst/>
          </a:prstGeom>
          <a:noFill/>
        </p:spPr>
        <p:txBody>
          <a:bodyPr wrap="square" lIns="91440" tIns="45720" rIns="91440" bIns="45720" rtlCol="0" anchor="t">
            <a:spAutoFit/>
          </a:bodyPr>
          <a:lstStyle/>
          <a:p>
            <a:r>
              <a:rPr lang="en-GB">
                <a:latin typeface="Arial"/>
                <a:cs typeface="Arial"/>
              </a:rPr>
              <a:t>This presentation is structured to provide a comprehensive analysis on communication barriers at Flight Food Ltd using the appropriate theoretical model such as Shannon and Weaver, Schramm, and Berlo.</a:t>
            </a:r>
            <a:r>
              <a:rPr lang="en-GB"/>
              <a:t> </a:t>
            </a:r>
            <a:r>
              <a:rPr lang="en-GB">
                <a:latin typeface="Arial"/>
                <a:cs typeface="Arial"/>
              </a:rPr>
              <a:t>We will analyse how these challenges impact food safety, operational efficiency, and ultimately customer satisfaction. The core of our investigation will focus on the following key areas:</a:t>
            </a:r>
          </a:p>
          <a:p>
            <a:r>
              <a:rPr lang="en-GB">
                <a:latin typeface="Arial"/>
                <a:cs typeface="Arial"/>
              </a:rPr>
              <a:t> </a:t>
            </a:r>
          </a:p>
          <a:p>
            <a:pPr marL="285750" indent="-285750">
              <a:buFont typeface="Wingdings" panose="05000000000000000000" pitchFamily="2" charset="2"/>
              <a:buChar char="v"/>
            </a:pPr>
            <a:r>
              <a:rPr lang="en-GB">
                <a:latin typeface="Arial" panose="020B0604020202020204" pitchFamily="34" charset="0"/>
                <a:cs typeface="Arial" panose="020B0604020202020204" pitchFamily="34" charset="0"/>
              </a:rPr>
              <a:t>Environmental Noise Barriers: Shannon-Weaver Mathematical Method, 1949 </a:t>
            </a:r>
          </a:p>
          <a:p>
            <a:endParaRPr lang="en-GB">
              <a:latin typeface="Arial"/>
              <a:cs typeface="Arial"/>
            </a:endParaRPr>
          </a:p>
          <a:p>
            <a:pPr marL="285750" indent="-285750">
              <a:buFont typeface="Wingdings" panose="05000000000000000000" pitchFamily="2" charset="2"/>
              <a:buChar char="v"/>
            </a:pPr>
            <a:r>
              <a:rPr lang="en-GB">
                <a:latin typeface="Arial" panose="020B0604020202020204" pitchFamily="34" charset="0"/>
                <a:cs typeface="Arial" panose="020B0604020202020204" pitchFamily="34" charset="0"/>
              </a:rPr>
              <a:t>Language/Communication/Body Language: Schramm’s Circular Model (1954)</a:t>
            </a:r>
          </a:p>
          <a:p>
            <a:endParaRPr lang="en-GB">
              <a:latin typeface="Arial"/>
              <a:cs typeface="Arial"/>
            </a:endParaRPr>
          </a:p>
          <a:p>
            <a:pPr marL="285750" indent="-285750">
              <a:buFont typeface="Wingdings" panose="05000000000000000000" pitchFamily="2" charset="2"/>
              <a:buChar char="v"/>
            </a:pPr>
            <a:r>
              <a:rPr lang="en-GB">
                <a:latin typeface="Arial"/>
                <a:cs typeface="Arial"/>
              </a:rPr>
              <a:t>Age/Generational: Berlo's Model of Communication (1961)</a:t>
            </a:r>
            <a:endParaRPr lang="en-GB">
              <a:latin typeface="Arial" panose="020B0604020202020204" pitchFamily="34" charset="0"/>
              <a:cs typeface="Arial" panose="020B0604020202020204" pitchFamily="34" charset="0"/>
            </a:endParaRPr>
          </a:p>
          <a:p>
            <a:endParaRPr lang="en-GB">
              <a:latin typeface="Arial"/>
              <a:cs typeface="Arial"/>
            </a:endParaRPr>
          </a:p>
          <a:p>
            <a:pPr marL="285750" indent="-285750">
              <a:buFont typeface="Wingdings" panose="05000000000000000000" pitchFamily="2" charset="2"/>
              <a:buChar char="v"/>
            </a:pPr>
            <a:r>
              <a:rPr lang="en-GB">
                <a:latin typeface="Arial"/>
                <a:cs typeface="Arial"/>
              </a:rPr>
              <a:t>Cultural (Standards and Practice): Berlo's Model of Communication (1961) </a:t>
            </a:r>
            <a:endParaRPr lang="en-GB">
              <a:latin typeface="Arial" panose="020B0604020202020204" pitchFamily="34" charset="0"/>
              <a:cs typeface="Arial" panose="020B0604020202020204" pitchFamily="34" charset="0"/>
            </a:endParaRPr>
          </a:p>
          <a:p>
            <a:endParaRPr lang="en-GB">
              <a:latin typeface="Arial"/>
              <a:cs typeface="Arial"/>
            </a:endParaRPr>
          </a:p>
          <a:p>
            <a:pPr marL="285750" indent="-285750">
              <a:buFont typeface="Wingdings" panose="05000000000000000000" pitchFamily="2" charset="2"/>
              <a:buChar char="v"/>
            </a:pPr>
            <a:r>
              <a:rPr lang="en-GB">
                <a:latin typeface="Arial"/>
                <a:cs typeface="Arial"/>
              </a:rPr>
              <a:t>Emotional: </a:t>
            </a:r>
            <a:r>
              <a:rPr lang="en-GB">
                <a:latin typeface="Arial"/>
                <a:ea typeface="+mn-lt"/>
                <a:cs typeface="Arial"/>
              </a:rPr>
              <a:t>Berlo's Model of Communication (1961) </a:t>
            </a:r>
            <a:endParaRPr lang="en-GB">
              <a:latin typeface="Arial"/>
              <a:cs typeface="Arial"/>
            </a:endParaRPr>
          </a:p>
          <a:p>
            <a:pPr marL="285750" indent="-285750">
              <a:buFont typeface="Wingdings" panose="05000000000000000000" pitchFamily="2" charset="2"/>
              <a:buChar char="v"/>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a:p>
            <a:pPr marL="285750" indent="-285750">
              <a:buFont typeface="Wingdings" panose="05000000000000000000" pitchFamily="2" charset="2"/>
              <a:buChar char="v"/>
            </a:pPr>
            <a:endParaRPr lang="en-GB"/>
          </a:p>
        </p:txBody>
      </p:sp>
      <p:sp>
        <p:nvSpPr>
          <p:cNvPr id="12" name="TextBox 11">
            <a:extLst>
              <a:ext uri="{FF2B5EF4-FFF2-40B4-BE49-F238E27FC236}">
                <a16:creationId xmlns:a16="http://schemas.microsoft.com/office/drawing/2014/main" id="{E64F853B-995E-CCCC-65C6-E692EC543FD2}"/>
              </a:ext>
            </a:extLst>
          </p:cNvPr>
          <p:cNvSpPr txBox="1"/>
          <p:nvPr/>
        </p:nvSpPr>
        <p:spPr>
          <a:xfrm>
            <a:off x="239293" y="3041047"/>
            <a:ext cx="2867890" cy="523220"/>
          </a:xfrm>
          <a:prstGeom prst="rect">
            <a:avLst/>
          </a:prstGeom>
          <a:noFill/>
        </p:spPr>
        <p:txBody>
          <a:bodyPr wrap="square" rtlCol="0">
            <a:spAutoFit/>
          </a:bodyPr>
          <a:lstStyle/>
          <a:p>
            <a:r>
              <a:rPr lang="en-GB" sz="2800" b="1">
                <a:latin typeface="Arial" panose="020B0604020202020204" pitchFamily="34" charset="0"/>
                <a:cs typeface="Arial" panose="020B0604020202020204" pitchFamily="34" charset="0"/>
              </a:rPr>
              <a:t>OVERVIEW</a:t>
            </a:r>
            <a:r>
              <a:rPr lang="en-GB"/>
              <a:t> </a:t>
            </a:r>
          </a:p>
        </p:txBody>
      </p:sp>
      <p:sp>
        <p:nvSpPr>
          <p:cNvPr id="13" name="Left Brace 12">
            <a:extLst>
              <a:ext uri="{FF2B5EF4-FFF2-40B4-BE49-F238E27FC236}">
                <a16:creationId xmlns:a16="http://schemas.microsoft.com/office/drawing/2014/main" id="{D93F0A3A-F496-D045-D2DB-DC546635EEAC}"/>
              </a:ext>
            </a:extLst>
          </p:cNvPr>
          <p:cNvSpPr/>
          <p:nvPr/>
        </p:nvSpPr>
        <p:spPr>
          <a:xfrm>
            <a:off x="2389711" y="598518"/>
            <a:ext cx="1173282" cy="5276996"/>
          </a:xfrm>
          <a:prstGeom prst="leftBrace">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952036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15C9A45-EA68-A80D-021D-3C629E145572}"/>
              </a:ext>
            </a:extLst>
          </p:cNvPr>
          <p:cNvSpPr txBox="1"/>
          <p:nvPr/>
        </p:nvSpPr>
        <p:spPr>
          <a:xfrm>
            <a:off x="676102" y="349530"/>
            <a:ext cx="11047615" cy="5816977"/>
          </a:xfrm>
          <a:prstGeom prst="rect">
            <a:avLst/>
          </a:prstGeom>
          <a:noFill/>
        </p:spPr>
        <p:txBody>
          <a:bodyPr wrap="square" lIns="91440" tIns="45720" rIns="91440" bIns="45720" rtlCol="0" anchor="t">
            <a:spAutoFit/>
          </a:bodyPr>
          <a:lstStyle/>
          <a:p>
            <a:pPr algn="ctr"/>
            <a:r>
              <a:rPr lang="en-GB" sz="3600" b="1">
                <a:latin typeface="Arial"/>
                <a:cs typeface="Arial"/>
              </a:rPr>
              <a:t>🌍 Environmental Noise Barriers </a:t>
            </a:r>
            <a:endParaRPr lang="en-GB" sz="3600" b="1">
              <a:latin typeface="Arial" panose="020B0604020202020204" pitchFamily="34" charset="0"/>
              <a:cs typeface="Arial" panose="020B0604020202020204" pitchFamily="34" charset="0"/>
            </a:endParaRPr>
          </a:p>
          <a:p>
            <a:pPr algn="ctr"/>
            <a:endParaRPr lang="en-GB" sz="1400" b="1">
              <a:solidFill>
                <a:schemeClr val="accent1"/>
              </a:solidFill>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r>
              <a:rPr lang="en-GB" sz="2400">
                <a:latin typeface="Arial"/>
                <a:cs typeface="Arial"/>
              </a:rPr>
              <a:t>According to Reference.com (2025), </a:t>
            </a:r>
            <a:r>
              <a:rPr lang="en-GB" sz="2400">
                <a:latin typeface="Arial"/>
                <a:cs typeface="Arial"/>
                <a:hlinkClick r:id="rId2"/>
              </a:rPr>
              <a:t>environmental noise</a:t>
            </a:r>
            <a:r>
              <a:rPr lang="en-GB" sz="2400">
                <a:latin typeface="Arial"/>
                <a:cs typeface="Arial"/>
              </a:rPr>
              <a:t> refers to anything in the physical or social environment that interferes with communication. In Flight Foods Ltd, several forms of environmental noise are present:</a:t>
            </a:r>
          </a:p>
          <a:p>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a:latin typeface="Arial" panose="020B0604020202020204" pitchFamily="34" charset="0"/>
                <a:cs typeface="Arial" panose="020B0604020202020204" pitchFamily="34" charset="0"/>
              </a:rPr>
              <a:t>Physical Noise:  Old machineries, constant movement, and open space and                     metal equipment.</a:t>
            </a:r>
          </a:p>
          <a:p>
            <a:pPr marL="342900" indent="-342900">
              <a:buFont typeface="Wingdings" panose="05000000000000000000" pitchFamily="2" charset="2"/>
              <a:buChar char="Ø"/>
            </a:pPr>
            <a:r>
              <a:rPr lang="en-GB" sz="2400">
                <a:latin typeface="Arial" panose="020B0604020202020204" pitchFamily="34" charset="0"/>
                <a:cs typeface="Arial" panose="020B0604020202020204" pitchFamily="34" charset="0"/>
              </a:rPr>
              <a:t>Linguistic Noise: Workers speaking different languages.</a:t>
            </a:r>
          </a:p>
          <a:p>
            <a:pPr marL="342900" indent="-342900">
              <a:buFont typeface="Wingdings" panose="05000000000000000000" pitchFamily="2" charset="2"/>
              <a:buChar char="Ø"/>
            </a:pPr>
            <a:r>
              <a:rPr lang="en-GB" sz="2400">
                <a:latin typeface="Arial" panose="020B0604020202020204" pitchFamily="34" charset="0"/>
                <a:cs typeface="Arial" panose="020B0604020202020204" pitchFamily="34" charset="0"/>
              </a:rPr>
              <a:t>Psychological Noise: Five distinct cultural groups with different norms, murmuring.</a:t>
            </a:r>
          </a:p>
          <a:p>
            <a:pPr marL="342900" indent="-342900">
              <a:buFont typeface="Wingdings" panose="05000000000000000000" pitchFamily="2" charset="2"/>
              <a:buChar char="Ø"/>
            </a:pPr>
            <a:r>
              <a:rPr lang="en-GB" sz="2400">
                <a:latin typeface="Arial" panose="020B0604020202020204" pitchFamily="34" charset="0"/>
                <a:cs typeface="Arial" panose="020B0604020202020204" pitchFamily="34" charset="0"/>
              </a:rPr>
              <a:t>Organisational Noise: Conflicting expectations between management and workers.</a:t>
            </a:r>
          </a:p>
          <a:p>
            <a:endParaRPr lang="en-GB" sz="2400">
              <a:latin typeface="Arial" panose="020B0604020202020204" pitchFamily="34" charset="0"/>
              <a:cs typeface="Arial" panose="020B0604020202020204" pitchFamily="34" charset="0"/>
            </a:endParaRPr>
          </a:p>
          <a:p>
            <a:endParaRPr lang="en-GB" sz="100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551AE730-2461-5EA3-A7AD-A473B9F61D9C}"/>
              </a:ext>
            </a:extLst>
          </p:cNvPr>
          <p:cNvSpPr txBox="1"/>
          <p:nvPr/>
        </p:nvSpPr>
        <p:spPr>
          <a:xfrm>
            <a:off x="4092763" y="968885"/>
            <a:ext cx="42216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4557A1"/>
                </a:solidFill>
              </a:rPr>
              <a:t>(Myrna Villegas – 2512501)</a:t>
            </a:r>
          </a:p>
        </p:txBody>
      </p:sp>
    </p:spTree>
    <p:extLst>
      <p:ext uri="{BB962C8B-B14F-4D97-AF65-F5344CB8AC3E}">
        <p14:creationId xmlns:p14="http://schemas.microsoft.com/office/powerpoint/2010/main" val="1441075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Business Communication - The Shannon - Weaver Mathematical Model - Docsity">
            <a:extLst>
              <a:ext uri="{FF2B5EF4-FFF2-40B4-BE49-F238E27FC236}">
                <a16:creationId xmlns:a16="http://schemas.microsoft.com/office/drawing/2014/main" id="{4450B9EF-12EF-4998-48A2-B2F3F5DAA15B}"/>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309253" y="417011"/>
            <a:ext cx="9784080" cy="54593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0C7D29D-71CE-F3BD-9B24-533DA158C024}"/>
              </a:ext>
            </a:extLst>
          </p:cNvPr>
          <p:cNvSpPr txBox="1">
            <a:spLocks noGrp="1" noRot="1" noMove="1" noResize="1" noEditPoints="1" noAdjustHandles="1" noChangeArrowheads="1" noChangeShapeType="1"/>
          </p:cNvSpPr>
          <p:nvPr/>
        </p:nvSpPr>
        <p:spPr>
          <a:xfrm>
            <a:off x="2377440" y="6010102"/>
            <a:ext cx="7032567" cy="430887"/>
          </a:xfrm>
          <a:prstGeom prst="rect">
            <a:avLst/>
          </a:prstGeom>
          <a:noFill/>
        </p:spPr>
        <p:txBody>
          <a:bodyPr wrap="square" rtlCol="0">
            <a:spAutoFit/>
          </a:bodyPr>
          <a:lstStyle/>
          <a:p>
            <a:r>
              <a:rPr lang="en-GB" sz="1100" b="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Business Communication - The Shannon - Weaver Mathematical Model | Study notes Communication and Presentation Skills | </a:t>
            </a:r>
            <a:r>
              <a:rPr lang="en-GB" sz="1100" b="1"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Docsity</a:t>
            </a:r>
            <a:endParaRPr lang="en-GB" sz="1100" b="1">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CCB9030E-3613-BF5D-B662-103D4382DEBD}"/>
              </a:ext>
            </a:extLst>
          </p:cNvPr>
          <p:cNvSpPr txBox="1">
            <a:spLocks noGrp="1" noRot="1" noMove="1" noResize="1" noEditPoints="1" noAdjustHandles="1" noChangeArrowheads="1" noChangeShapeType="1"/>
          </p:cNvSpPr>
          <p:nvPr/>
        </p:nvSpPr>
        <p:spPr>
          <a:xfrm>
            <a:off x="5677592" y="2443392"/>
            <a:ext cx="1047403" cy="400110"/>
          </a:xfrm>
          <a:prstGeom prst="rect">
            <a:avLst/>
          </a:prstGeom>
          <a:solidFill>
            <a:schemeClr val="accent2">
              <a:lumMod val="40000"/>
              <a:lumOff val="60000"/>
            </a:schemeClr>
          </a:solidFill>
          <a:ln w="28575">
            <a:solidFill>
              <a:srgbClr val="002060"/>
            </a:solidFill>
          </a:ln>
        </p:spPr>
        <p:txBody>
          <a:bodyPr wrap="square" rtlCol="0">
            <a:spAutoFit/>
          </a:bodyPr>
          <a:lstStyle/>
          <a:p>
            <a:r>
              <a:rPr lang="en-GB" sz="1000">
                <a:latin typeface="Arial" panose="020B0604020202020204" pitchFamily="34" charset="0"/>
                <a:cs typeface="Arial" panose="020B0604020202020204" pitchFamily="34" charset="0"/>
              </a:rPr>
              <a:t>Verbal</a:t>
            </a:r>
          </a:p>
          <a:p>
            <a:r>
              <a:rPr lang="en-GB" sz="1000">
                <a:latin typeface="Arial" panose="020B0604020202020204" pitchFamily="34" charset="0"/>
                <a:cs typeface="Arial" panose="020B0604020202020204" pitchFamily="34" charset="0"/>
              </a:rPr>
              <a:t>Visual signs </a:t>
            </a:r>
          </a:p>
        </p:txBody>
      </p:sp>
      <p:sp>
        <p:nvSpPr>
          <p:cNvPr id="12" name="TextBox 11">
            <a:extLst>
              <a:ext uri="{FF2B5EF4-FFF2-40B4-BE49-F238E27FC236}">
                <a16:creationId xmlns:a16="http://schemas.microsoft.com/office/drawing/2014/main" id="{39E4C016-33A7-A881-27AB-031BC0E61A93}"/>
              </a:ext>
            </a:extLst>
          </p:cNvPr>
          <p:cNvSpPr txBox="1">
            <a:spLocks noGrp="1" noRot="1" noMove="1" noResize="1" noEditPoints="1" noAdjustHandles="1" noChangeArrowheads="1" noChangeShapeType="1"/>
          </p:cNvSpPr>
          <p:nvPr/>
        </p:nvSpPr>
        <p:spPr>
          <a:xfrm>
            <a:off x="5677592" y="4214553"/>
            <a:ext cx="1288473" cy="1107996"/>
          </a:xfrm>
          <a:prstGeom prst="rect">
            <a:avLst/>
          </a:prstGeom>
          <a:noFill/>
          <a:ln w="28575">
            <a:solidFill>
              <a:srgbClr val="C00000"/>
            </a:solidFill>
          </a:ln>
        </p:spPr>
        <p:txBody>
          <a:bodyPr wrap="square" rtlCol="0">
            <a:spAutoFit/>
          </a:bodyPr>
          <a:lstStyle/>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Physical noise</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Linguistic noise</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Cultural noise</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Organisational noise </a:t>
            </a:r>
          </a:p>
        </p:txBody>
      </p:sp>
      <p:sp>
        <p:nvSpPr>
          <p:cNvPr id="13" name="Rectangle 12">
            <a:extLst>
              <a:ext uri="{FF2B5EF4-FFF2-40B4-BE49-F238E27FC236}">
                <a16:creationId xmlns:a16="http://schemas.microsoft.com/office/drawing/2014/main" id="{825FCB79-F0CD-B3AE-E8C3-4CF4230CDDE8}"/>
              </a:ext>
            </a:extLst>
          </p:cNvPr>
          <p:cNvSpPr>
            <a:spLocks noGrp="1" noRot="1" noMove="1" noResize="1" noEditPoints="1" noAdjustHandles="1" noChangeArrowheads="1" noChangeShapeType="1"/>
          </p:cNvSpPr>
          <p:nvPr/>
        </p:nvSpPr>
        <p:spPr>
          <a:xfrm>
            <a:off x="2003367" y="3598242"/>
            <a:ext cx="748146" cy="390698"/>
          </a:xfrm>
          <a:prstGeom prst="rect">
            <a:avLst/>
          </a:prstGeom>
          <a:noFill/>
          <a:ln w="2857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Arial" panose="020B0604020202020204" pitchFamily="34" charset="0"/>
                <a:cs typeface="Arial" panose="020B0604020202020204" pitchFamily="34" charset="0"/>
              </a:rPr>
              <a:t>Gary</a:t>
            </a:r>
            <a:r>
              <a:rPr lang="en-GB"/>
              <a:t> </a:t>
            </a:r>
          </a:p>
        </p:txBody>
      </p:sp>
      <p:sp>
        <p:nvSpPr>
          <p:cNvPr id="14" name="TextBox 13">
            <a:extLst>
              <a:ext uri="{FF2B5EF4-FFF2-40B4-BE49-F238E27FC236}">
                <a16:creationId xmlns:a16="http://schemas.microsoft.com/office/drawing/2014/main" id="{7F90795B-2CE4-9B68-1FAA-9DE056EFD526}"/>
              </a:ext>
            </a:extLst>
          </p:cNvPr>
          <p:cNvSpPr txBox="1">
            <a:spLocks noGrp="1" noRot="1" noMove="1" noResize="1" noEditPoints="1" noAdjustHandles="1" noChangeArrowheads="1" noChangeShapeType="1"/>
          </p:cNvSpPr>
          <p:nvPr/>
        </p:nvSpPr>
        <p:spPr>
          <a:xfrm>
            <a:off x="4048988" y="3594670"/>
            <a:ext cx="1305099" cy="738664"/>
          </a:xfrm>
          <a:prstGeom prst="rect">
            <a:avLst/>
          </a:prstGeom>
          <a:solidFill>
            <a:schemeClr val="bg1"/>
          </a:solidFill>
          <a:ln w="28575">
            <a:solidFill>
              <a:srgbClr val="92D050"/>
            </a:solidFill>
          </a:ln>
        </p:spPr>
        <p:txBody>
          <a:bodyPr wrap="square" rtlCol="0">
            <a:spAutoFit/>
          </a:bodyPr>
          <a:lstStyle/>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Speaking</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Written</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Sign</a:t>
            </a:r>
          </a:p>
        </p:txBody>
      </p:sp>
      <p:sp>
        <p:nvSpPr>
          <p:cNvPr id="16" name="TextBox 15">
            <a:extLst>
              <a:ext uri="{FF2B5EF4-FFF2-40B4-BE49-F238E27FC236}">
                <a16:creationId xmlns:a16="http://schemas.microsoft.com/office/drawing/2014/main" id="{573C9828-4026-3C79-AFD0-7AD0CBFD0092}"/>
              </a:ext>
            </a:extLst>
          </p:cNvPr>
          <p:cNvSpPr txBox="1">
            <a:spLocks noGrp="1" noRot="1" noMove="1" noResize="1" noEditPoints="1" noAdjustHandles="1" noChangeArrowheads="1" noChangeShapeType="1"/>
          </p:cNvSpPr>
          <p:nvPr/>
        </p:nvSpPr>
        <p:spPr>
          <a:xfrm>
            <a:off x="7247313" y="3598826"/>
            <a:ext cx="1130530" cy="646331"/>
          </a:xfrm>
          <a:prstGeom prst="rect">
            <a:avLst/>
          </a:prstGeom>
          <a:noFill/>
          <a:ln w="28575">
            <a:solidFill>
              <a:srgbClr val="FFFF00"/>
            </a:solidFill>
          </a:ln>
        </p:spPr>
        <p:txBody>
          <a:bodyPr wrap="square" rtlCol="0">
            <a:spAutoFit/>
          </a:bodyPr>
          <a:lstStyle/>
          <a:p>
            <a:r>
              <a:rPr lang="en-GB" sz="1200">
                <a:latin typeface="Arial" panose="020B0604020202020204" pitchFamily="34" charset="0"/>
                <a:cs typeface="Arial" panose="020B0604020202020204" pitchFamily="34" charset="0"/>
              </a:rPr>
              <a:t>Workers from 5 different languages</a:t>
            </a:r>
          </a:p>
        </p:txBody>
      </p:sp>
      <p:sp>
        <p:nvSpPr>
          <p:cNvPr id="17" name="TextBox 16">
            <a:extLst>
              <a:ext uri="{FF2B5EF4-FFF2-40B4-BE49-F238E27FC236}">
                <a16:creationId xmlns:a16="http://schemas.microsoft.com/office/drawing/2014/main" id="{45871961-ADA8-C503-2727-56A7863363EA}"/>
              </a:ext>
            </a:extLst>
          </p:cNvPr>
          <p:cNvSpPr txBox="1">
            <a:spLocks noGrp="1" noRot="1" noMove="1" noResize="1" noEditPoints="1" noAdjustHandles="1" noChangeArrowheads="1" noChangeShapeType="1"/>
          </p:cNvSpPr>
          <p:nvPr/>
        </p:nvSpPr>
        <p:spPr>
          <a:xfrm>
            <a:off x="8799716" y="3827659"/>
            <a:ext cx="1471353" cy="1200329"/>
          </a:xfrm>
          <a:prstGeom prst="rect">
            <a:avLst/>
          </a:prstGeom>
          <a:noFill/>
          <a:ln w="28575">
            <a:solidFill>
              <a:schemeClr val="accent5">
                <a:lumMod val="50000"/>
              </a:schemeClr>
            </a:solidFill>
          </a:ln>
        </p:spPr>
        <p:txBody>
          <a:bodyPr wrap="square" rtlCol="0">
            <a:spAutoFit/>
          </a:bodyPr>
          <a:lstStyle/>
          <a:p>
            <a:r>
              <a:rPr lang="en-GB" sz="1200">
                <a:latin typeface="Arial" panose="020B0604020202020204" pitchFamily="34" charset="0"/>
                <a:cs typeface="Arial" panose="020B0604020202020204" pitchFamily="34" charset="0"/>
              </a:rPr>
              <a:t>Proper understanding and execution of food hygiene and safety procedures by workers.</a:t>
            </a:r>
          </a:p>
        </p:txBody>
      </p:sp>
      <p:cxnSp>
        <p:nvCxnSpPr>
          <p:cNvPr id="19" name="Straight Arrow Connector 18">
            <a:extLst>
              <a:ext uri="{FF2B5EF4-FFF2-40B4-BE49-F238E27FC236}">
                <a16:creationId xmlns:a16="http://schemas.microsoft.com/office/drawing/2014/main" id="{A6293AC9-4E34-E2E1-F108-3398C34D42DE}"/>
              </a:ext>
            </a:extLst>
          </p:cNvPr>
          <p:cNvCxnSpPr>
            <a:cxnSpLocks noGrp="1" noRot="1" noMove="1" noResize="1" noEditPoints="1" noAdjustHandles="1" noChangeArrowheads="1" noChangeShapeType="1"/>
          </p:cNvCxnSpPr>
          <p:nvPr/>
        </p:nvCxnSpPr>
        <p:spPr>
          <a:xfrm flipV="1">
            <a:off x="2269375" y="3184943"/>
            <a:ext cx="216130" cy="393686"/>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344FD480-46FF-F108-E48C-C4CB1A3A4ED2}"/>
              </a:ext>
            </a:extLst>
          </p:cNvPr>
          <p:cNvCxnSpPr>
            <a:cxnSpLocks noGrp="1" noRot="1" noMove="1" noResize="1" noEditPoints="1" noAdjustHandles="1" noChangeArrowheads="1" noChangeShapeType="1"/>
          </p:cNvCxnSpPr>
          <p:nvPr/>
        </p:nvCxnSpPr>
        <p:spPr>
          <a:xfrm flipV="1">
            <a:off x="4206240" y="3277634"/>
            <a:ext cx="132312" cy="263696"/>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7" name="Arrow: Curved Right 26">
            <a:extLst>
              <a:ext uri="{FF2B5EF4-FFF2-40B4-BE49-F238E27FC236}">
                <a16:creationId xmlns:a16="http://schemas.microsoft.com/office/drawing/2014/main" id="{D3DCCE49-0B34-8AF9-D255-E656BAFE0A35}"/>
              </a:ext>
            </a:extLst>
          </p:cNvPr>
          <p:cNvSpPr>
            <a:spLocks noGrp="1" noRot="1" noMove="1" noResize="1" noEditPoints="1" noAdjustHandles="1" noChangeArrowheads="1" noChangeShapeType="1"/>
          </p:cNvSpPr>
          <p:nvPr/>
        </p:nvSpPr>
        <p:spPr>
          <a:xfrm>
            <a:off x="5354087" y="2643447"/>
            <a:ext cx="323505" cy="400110"/>
          </a:xfrm>
          <a:prstGeom prst="curvedRightArrow">
            <a:avLst/>
          </a:prstGeom>
          <a:solidFill>
            <a:srgbClr val="FFFF00"/>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8" name="Arrow: Curved Right 27">
            <a:extLst>
              <a:ext uri="{FF2B5EF4-FFF2-40B4-BE49-F238E27FC236}">
                <a16:creationId xmlns:a16="http://schemas.microsoft.com/office/drawing/2014/main" id="{08737DEC-1123-E96A-85A1-76EA02E60BD3}"/>
              </a:ext>
            </a:extLst>
          </p:cNvPr>
          <p:cNvSpPr>
            <a:spLocks noGrp="1" noRot="1" noMove="1" noResize="1" noEditPoints="1" noAdjustHandles="1" noChangeArrowheads="1" noChangeShapeType="1"/>
          </p:cNvSpPr>
          <p:nvPr/>
        </p:nvSpPr>
        <p:spPr>
          <a:xfrm>
            <a:off x="5396344" y="4027714"/>
            <a:ext cx="323505" cy="400110"/>
          </a:xfrm>
          <a:prstGeom prst="curvedRightArrow">
            <a:avLst/>
          </a:prstGeom>
          <a:solidFill>
            <a:srgbClr val="FFFF00"/>
          </a:solid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29" name="Straight Arrow Connector 28">
            <a:extLst>
              <a:ext uri="{FF2B5EF4-FFF2-40B4-BE49-F238E27FC236}">
                <a16:creationId xmlns:a16="http://schemas.microsoft.com/office/drawing/2014/main" id="{162805D6-2BED-C302-6C65-9D61CDC561C6}"/>
              </a:ext>
            </a:extLst>
          </p:cNvPr>
          <p:cNvCxnSpPr>
            <a:cxnSpLocks noGrp="1" noRot="1" noMove="1" noResize="1" noEditPoints="1" noAdjustHandles="1" noChangeArrowheads="1" noChangeShapeType="1"/>
          </p:cNvCxnSpPr>
          <p:nvPr/>
        </p:nvCxnSpPr>
        <p:spPr>
          <a:xfrm flipV="1">
            <a:off x="7649786" y="3286055"/>
            <a:ext cx="132312" cy="308615"/>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48D0CAEA-D504-51A2-56CC-41B1FD9EE7A0}"/>
              </a:ext>
            </a:extLst>
          </p:cNvPr>
          <p:cNvCxnSpPr>
            <a:cxnSpLocks noGrp="1" noRot="1" noMove="1" noResize="1" noEditPoints="1" noAdjustHandles="1" noChangeArrowheads="1" noChangeShapeType="1"/>
          </p:cNvCxnSpPr>
          <p:nvPr/>
        </p:nvCxnSpPr>
        <p:spPr>
          <a:xfrm flipV="1">
            <a:off x="9277695" y="3277634"/>
            <a:ext cx="257697" cy="550025"/>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673A2A97-6C36-20A8-39CE-78193687CABF}"/>
              </a:ext>
            </a:extLst>
          </p:cNvPr>
          <p:cNvSpPr txBox="1"/>
          <p:nvPr/>
        </p:nvSpPr>
        <p:spPr>
          <a:xfrm>
            <a:off x="7443595" y="6444336"/>
            <a:ext cx="4747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(Myrna Villegas – 2152501)</a:t>
            </a:r>
          </a:p>
        </p:txBody>
      </p:sp>
    </p:spTree>
    <p:extLst>
      <p:ext uri="{BB962C8B-B14F-4D97-AF65-F5344CB8AC3E}">
        <p14:creationId xmlns:p14="http://schemas.microsoft.com/office/powerpoint/2010/main" val="2255057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EAFB05-621D-955A-DCF4-D1EE23D86416}"/>
              </a:ext>
            </a:extLst>
          </p:cNvPr>
          <p:cNvSpPr txBox="1"/>
          <p:nvPr/>
        </p:nvSpPr>
        <p:spPr>
          <a:xfrm>
            <a:off x="630579" y="306780"/>
            <a:ext cx="10640291" cy="6832640"/>
          </a:xfrm>
          <a:prstGeom prst="rect">
            <a:avLst/>
          </a:prstGeom>
          <a:noFill/>
        </p:spPr>
        <p:txBody>
          <a:bodyPr wrap="square" lIns="91440" tIns="45720" rIns="91440" bIns="45720" rtlCol="0" anchor="t">
            <a:spAutoFit/>
          </a:bodyPr>
          <a:lstStyle/>
          <a:p>
            <a:pPr algn="ctr"/>
            <a:r>
              <a:rPr lang="en-GB" sz="2800" b="1">
                <a:latin typeface="Arial"/>
                <a:cs typeface="Arial"/>
              </a:rPr>
              <a:t>🔵 Shannon &amp; Weaver Model </a:t>
            </a:r>
          </a:p>
          <a:p>
            <a:pPr algn="ctr"/>
            <a:r>
              <a:rPr lang="en-GB" sz="1200" b="1" i="1">
                <a:solidFill>
                  <a:schemeClr val="accent1"/>
                </a:solidFill>
                <a:latin typeface="Arial"/>
                <a:cs typeface="Arial"/>
              </a:rPr>
              <a:t>(Myrna Villegas – 2512501)</a:t>
            </a:r>
            <a:endParaRPr lang="en-GB" sz="2800" b="1" i="1">
              <a:solidFill>
                <a:schemeClr val="accent1"/>
              </a:solidFill>
              <a:latin typeface="Arial"/>
              <a:cs typeface="Arial"/>
            </a:endParaRPr>
          </a:p>
          <a:p>
            <a:endParaRPr lang="en-GB" sz="1400">
              <a:latin typeface="Arial" panose="020B0604020202020204" pitchFamily="34" charset="0"/>
              <a:cs typeface="Arial" panose="020B0604020202020204" pitchFamily="34" charset="0"/>
            </a:endParaRPr>
          </a:p>
          <a:p>
            <a:r>
              <a:rPr lang="en-GB" sz="2400">
                <a:latin typeface="Arial"/>
                <a:cs typeface="Arial"/>
              </a:rPr>
              <a:t>According to Shannon and Weaver (1949), communication is a linear process that flows from the sender to the receiver through a channel; however, the message received is not always the same as the message sent because noise—such as environmental sounds or people chatting—can interfere with hearing and understanding.</a:t>
            </a:r>
          </a:p>
          <a:p>
            <a:endParaRPr lang="en-GB" sz="2400">
              <a:latin typeface="Arial" panose="020B0604020202020204" pitchFamily="34" charset="0"/>
              <a:cs typeface="Arial" panose="020B0604020202020204" pitchFamily="34" charset="0"/>
            </a:endParaRPr>
          </a:p>
          <a:p>
            <a:r>
              <a:rPr lang="en-GB" sz="2400">
                <a:latin typeface="Arial"/>
                <a:cs typeface="Arial"/>
              </a:rPr>
              <a:t>🔹 </a:t>
            </a:r>
            <a:r>
              <a:rPr lang="en-GB" sz="2400" b="1">
                <a:latin typeface="Arial"/>
                <a:cs typeface="Arial"/>
              </a:rPr>
              <a:t>Key Barriers (Shannon &amp; Weaver)</a:t>
            </a:r>
          </a:p>
          <a:p>
            <a:endParaRPr lang="en-GB" sz="2400">
              <a:latin typeface="Arial" panose="020B0604020202020204" pitchFamily="34" charset="0"/>
              <a:cs typeface="Arial" panose="020B0604020202020204" pitchFamily="34" charset="0"/>
            </a:endParaRPr>
          </a:p>
          <a:p>
            <a:r>
              <a:rPr lang="en-GB" sz="2400">
                <a:latin typeface="Arial"/>
                <a:cs typeface="Arial"/>
              </a:rPr>
              <a:t>1. Physical Noise: Loud machinery makes it hard to hear Gary’s instructions.</a:t>
            </a:r>
          </a:p>
          <a:p>
            <a:endParaRPr lang="en-GB" sz="2400">
              <a:latin typeface="Arial" panose="020B0604020202020204" pitchFamily="34" charset="0"/>
              <a:cs typeface="Arial" panose="020B0604020202020204" pitchFamily="34" charset="0"/>
            </a:endParaRPr>
          </a:p>
          <a:p>
            <a:r>
              <a:rPr lang="en-GB" sz="2400">
                <a:latin typeface="Arial"/>
                <a:cs typeface="Arial"/>
              </a:rPr>
              <a:t>2. Linguistic Noise: Language barriers as workers have limited English and signs are only in English, leading to misunderstandings.</a:t>
            </a:r>
          </a:p>
          <a:p>
            <a:endParaRPr lang="en-GB" sz="2400">
              <a:latin typeface="Arial" panose="020B0604020202020204" pitchFamily="34" charset="0"/>
              <a:cs typeface="Arial" panose="020B0604020202020204" pitchFamily="34" charset="0"/>
            </a:endParaRPr>
          </a:p>
          <a:p>
            <a:r>
              <a:rPr lang="en-GB" sz="2400">
                <a:latin typeface="Arial"/>
                <a:cs typeface="Arial"/>
              </a:rPr>
              <a:t>3. Psychological Noise: Stress, frustration, and cultural differences, worsened by Gary’s harsh tone, hinder clear communication.</a:t>
            </a:r>
          </a:p>
          <a:p>
            <a:endParaRPr lang="en-GB" sz="2400">
              <a:latin typeface="Arial"/>
              <a:cs typeface="Arial"/>
            </a:endParaRPr>
          </a:p>
        </p:txBody>
      </p:sp>
    </p:spTree>
    <p:extLst>
      <p:ext uri="{BB962C8B-B14F-4D97-AF65-F5344CB8AC3E}">
        <p14:creationId xmlns:p14="http://schemas.microsoft.com/office/powerpoint/2010/main" val="212726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A30726-BC80-C285-4CE3-C342002B4F2B}"/>
              </a:ext>
            </a:extLst>
          </p:cNvPr>
          <p:cNvSpPr txBox="1"/>
          <p:nvPr/>
        </p:nvSpPr>
        <p:spPr>
          <a:xfrm>
            <a:off x="1266701" y="856014"/>
            <a:ext cx="9816934"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3200" b="1">
                <a:latin typeface="Arial"/>
                <a:cs typeface="Arial"/>
              </a:rPr>
              <a:t>🔹 How Gary Can Overcome These Barriers</a:t>
            </a:r>
            <a:r>
              <a:rPr lang="en-US" sz="3200" b="1">
                <a:latin typeface="Arial"/>
                <a:cs typeface="Arial"/>
              </a:rPr>
              <a:t>​</a:t>
            </a:r>
          </a:p>
          <a:p>
            <a:pPr rtl="0"/>
            <a:r>
              <a:rPr lang="en-GB"/>
              <a:t>​</a:t>
            </a:r>
          </a:p>
          <a:p>
            <a:pPr marL="285750" indent="-285750" rtl="0">
              <a:buFont typeface="Wingdings"/>
              <a:buChar char="Ø"/>
            </a:pPr>
            <a:r>
              <a:rPr lang="en-GB"/>
              <a:t> </a:t>
            </a:r>
            <a:r>
              <a:rPr lang="en-GB" sz="2400">
                <a:latin typeface="Arial"/>
                <a:cs typeface="Arial"/>
              </a:rPr>
              <a:t>Use visual communication (pictures, colour‑coded charts, icons).​</a:t>
            </a:r>
          </a:p>
          <a:p>
            <a:pPr marL="342900" indent="-342900">
              <a:buFont typeface="Wingdings"/>
              <a:buChar char="Ø"/>
            </a:pPr>
            <a:endParaRPr lang="en-GB" sz="2400">
              <a:latin typeface="Arial"/>
              <a:cs typeface="Arial"/>
            </a:endParaRPr>
          </a:p>
          <a:p>
            <a:pPr marL="342900" indent="-342900" rtl="0">
              <a:buFont typeface="Wingdings"/>
              <a:buChar char="Ø"/>
            </a:pPr>
            <a:r>
              <a:rPr lang="en-GB" sz="2400">
                <a:latin typeface="Arial"/>
                <a:cs typeface="Arial"/>
              </a:rPr>
              <a:t>Provide multilingual signage and translated SOPs.​</a:t>
            </a:r>
          </a:p>
          <a:p>
            <a:pPr marL="342900" indent="-342900">
              <a:buFont typeface="Wingdings"/>
              <a:buChar char="Ø"/>
            </a:pPr>
            <a:endParaRPr lang="en-GB" sz="2400">
              <a:latin typeface="Arial"/>
              <a:cs typeface="Arial"/>
            </a:endParaRPr>
          </a:p>
          <a:p>
            <a:pPr marL="342900" indent="-342900" rtl="0">
              <a:buFont typeface="Wingdings"/>
              <a:buChar char="Ø"/>
            </a:pPr>
            <a:r>
              <a:rPr lang="en-GB" sz="2400">
                <a:latin typeface="Arial"/>
                <a:cs typeface="Arial"/>
              </a:rPr>
              <a:t> Reduce reliance on verbal instructions in noisy areas.​</a:t>
            </a:r>
          </a:p>
          <a:p>
            <a:pPr marL="342900" indent="-342900">
              <a:buFont typeface="Wingdings"/>
              <a:buChar char="Ø"/>
            </a:pPr>
            <a:endParaRPr lang="en-GB" sz="2400">
              <a:latin typeface="Arial"/>
              <a:cs typeface="Arial"/>
            </a:endParaRPr>
          </a:p>
          <a:p>
            <a:pPr marL="342900" indent="-342900">
              <a:buFont typeface="Wingdings"/>
              <a:buChar char="Ø"/>
            </a:pPr>
            <a:r>
              <a:rPr lang="en-GB" sz="2400">
                <a:latin typeface="Arial"/>
                <a:cs typeface="Arial"/>
              </a:rPr>
              <a:t>Introduce quiet briefing sessions before shifts.</a:t>
            </a:r>
          </a:p>
          <a:p>
            <a:pPr marL="342900" indent="-342900">
              <a:buFont typeface="Wingdings"/>
              <a:buChar char="Ø"/>
            </a:pPr>
            <a:endParaRPr lang="en-GB" sz="2400">
              <a:latin typeface="Arial"/>
              <a:cs typeface="Arial"/>
            </a:endParaRPr>
          </a:p>
          <a:p>
            <a:pPr marL="342900" indent="-342900">
              <a:buFont typeface="Wingdings"/>
              <a:buChar char="Ø"/>
            </a:pPr>
            <a:r>
              <a:rPr lang="en-GB" sz="2400">
                <a:latin typeface="Arial"/>
                <a:cs typeface="Arial"/>
              </a:rPr>
              <a:t>Use demonstrations instead of spoken explanations.</a:t>
            </a:r>
          </a:p>
          <a:p>
            <a:pPr marL="342900" indent="-342900">
              <a:buFont typeface="Wingdings"/>
              <a:buChar char="Ø"/>
            </a:pPr>
            <a:endParaRPr lang="en-GB" sz="2400">
              <a:latin typeface="Arial"/>
              <a:cs typeface="Arial"/>
            </a:endParaRPr>
          </a:p>
          <a:p>
            <a:pPr marL="342900" indent="-342900" rtl="0">
              <a:buFont typeface="Wingdings"/>
              <a:buChar char="Ø"/>
            </a:pPr>
            <a:r>
              <a:rPr lang="en-GB" sz="2400">
                <a:latin typeface="Arial"/>
                <a:cs typeface="Arial"/>
              </a:rPr>
              <a:t>Maintain a calm, respectful tone to reduce psychological noise.​</a:t>
            </a:r>
          </a:p>
          <a:p>
            <a:pPr algn="ctr"/>
            <a:endParaRPr lang="en-GB" sz="2400">
              <a:latin typeface="Arial"/>
              <a:cs typeface="Arial"/>
            </a:endParaRPr>
          </a:p>
        </p:txBody>
      </p:sp>
      <p:sp>
        <p:nvSpPr>
          <p:cNvPr id="2" name="TextBox 1">
            <a:extLst>
              <a:ext uri="{FF2B5EF4-FFF2-40B4-BE49-F238E27FC236}">
                <a16:creationId xmlns:a16="http://schemas.microsoft.com/office/drawing/2014/main" id="{E14DEEE0-6D28-478D-80AF-CEFFE0611400}"/>
              </a:ext>
            </a:extLst>
          </p:cNvPr>
          <p:cNvSpPr txBox="1"/>
          <p:nvPr/>
        </p:nvSpPr>
        <p:spPr>
          <a:xfrm>
            <a:off x="3864578" y="6296223"/>
            <a:ext cx="42409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Myrna Villegas – 2512501)</a:t>
            </a:r>
          </a:p>
        </p:txBody>
      </p:sp>
    </p:spTree>
    <p:extLst>
      <p:ext uri="{BB962C8B-B14F-4D97-AF65-F5344CB8AC3E}">
        <p14:creationId xmlns:p14="http://schemas.microsoft.com/office/powerpoint/2010/main" val="2516627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C3C96-E340-007F-3E09-A895B1315622}"/>
              </a:ext>
            </a:extLst>
          </p:cNvPr>
          <p:cNvSpPr>
            <a:spLocks noGrp="1"/>
          </p:cNvSpPr>
          <p:nvPr>
            <p:ph type="title"/>
          </p:nvPr>
        </p:nvSpPr>
        <p:spPr>
          <a:xfrm>
            <a:off x="1341120" y="265176"/>
            <a:ext cx="9509759" cy="1088136"/>
          </a:xfrm>
        </p:spPr>
        <p:txBody>
          <a:bodyPr anchor="b">
            <a:normAutofit/>
          </a:bodyPr>
          <a:lstStyle/>
          <a:p>
            <a:r>
              <a:rPr lang="en-GB" sz="2700">
                <a:latin typeface="Arial" panose="020B0604020202020204" pitchFamily="34" charset="0"/>
                <a:cs typeface="Arial" panose="020B0604020202020204" pitchFamily="34" charset="0"/>
              </a:rPr>
              <a:t>Introduction to Communication Issues at Flight Foods Ltd</a:t>
            </a:r>
            <a:br>
              <a:rPr lang="en-GB" sz="2700">
                <a:latin typeface="Arial" panose="020B0604020202020204" pitchFamily="34" charset="0"/>
                <a:cs typeface="Arial" panose="020B0604020202020204" pitchFamily="34" charset="0"/>
              </a:rPr>
            </a:br>
            <a:r>
              <a:rPr lang="en-GB" sz="2700">
                <a:latin typeface="Arial" panose="020B0604020202020204" pitchFamily="34" charset="0"/>
                <a:cs typeface="Arial" panose="020B0604020202020204" pitchFamily="34" charset="0"/>
              </a:rPr>
              <a:t>                     Denisa Ioana Ivanciu (2510153)</a:t>
            </a:r>
          </a:p>
        </p:txBody>
      </p:sp>
      <p:graphicFrame>
        <p:nvGraphicFramePr>
          <p:cNvPr id="8" name="Content Placeholder 5">
            <a:extLst>
              <a:ext uri="{FF2B5EF4-FFF2-40B4-BE49-F238E27FC236}">
                <a16:creationId xmlns:a16="http://schemas.microsoft.com/office/drawing/2014/main" id="{BD56F840-F18F-4635-EB2D-0E09EC1E834D}"/>
              </a:ext>
            </a:extLst>
          </p:cNvPr>
          <p:cNvGraphicFramePr>
            <a:graphicFrameLocks noGrp="1"/>
          </p:cNvGraphicFramePr>
          <p:nvPr>
            <p:ph idx="1"/>
            <p:extLst>
              <p:ext uri="{D42A27DB-BD31-4B8C-83A1-F6EECF244321}">
                <p14:modId xmlns:p14="http://schemas.microsoft.com/office/powerpoint/2010/main" val="3489089073"/>
              </p:ext>
            </p:extLst>
          </p:nvPr>
        </p:nvGraphicFramePr>
        <p:xfrm>
          <a:off x="1341120" y="1572768"/>
          <a:ext cx="9509760" cy="4142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9492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557AB-ACC3-1332-EBC5-FF7F7FF14044}"/>
              </a:ext>
            </a:extLst>
          </p:cNvPr>
          <p:cNvSpPr>
            <a:spLocks noGrp="1"/>
          </p:cNvSpPr>
          <p:nvPr>
            <p:ph type="title"/>
          </p:nvPr>
        </p:nvSpPr>
        <p:spPr>
          <a:xfrm>
            <a:off x="1341120" y="265176"/>
            <a:ext cx="9509759" cy="1088136"/>
          </a:xfrm>
        </p:spPr>
        <p:txBody>
          <a:bodyPr anchor="b">
            <a:normAutofit/>
          </a:bodyPr>
          <a:lstStyle/>
          <a:p>
            <a:r>
              <a:rPr lang="en-GB" sz="3600">
                <a:latin typeface="Arial" panose="020B0604020202020204" pitchFamily="34" charset="0"/>
                <a:cs typeface="Arial" panose="020B0604020202020204" pitchFamily="34" charset="0"/>
              </a:rPr>
              <a:t>Language</a:t>
            </a:r>
            <a:r>
              <a:rPr lang="en-GB"/>
              <a:t> </a:t>
            </a:r>
            <a:r>
              <a:rPr lang="en-GB" sz="3600">
                <a:latin typeface="Arial" panose="020B0604020202020204" pitchFamily="34" charset="0"/>
                <a:cs typeface="Arial" panose="020B0604020202020204" pitchFamily="34" charset="0"/>
              </a:rPr>
              <a:t>barrier</a:t>
            </a:r>
            <a:r>
              <a:rPr lang="en-GB"/>
              <a:t> </a:t>
            </a:r>
          </a:p>
        </p:txBody>
      </p:sp>
      <p:graphicFrame>
        <p:nvGraphicFramePr>
          <p:cNvPr id="8" name="Content Placeholder 5">
            <a:extLst>
              <a:ext uri="{FF2B5EF4-FFF2-40B4-BE49-F238E27FC236}">
                <a16:creationId xmlns:a16="http://schemas.microsoft.com/office/drawing/2014/main" id="{748A55D0-5B12-DF7C-55A5-10395C327290}"/>
              </a:ext>
            </a:extLst>
          </p:cNvPr>
          <p:cNvGraphicFramePr>
            <a:graphicFrameLocks noGrp="1"/>
          </p:cNvGraphicFramePr>
          <p:nvPr>
            <p:ph idx="1"/>
            <p:extLst>
              <p:ext uri="{D42A27DB-BD31-4B8C-83A1-F6EECF244321}">
                <p14:modId xmlns:p14="http://schemas.microsoft.com/office/powerpoint/2010/main" val="2138118164"/>
              </p:ext>
            </p:extLst>
          </p:nvPr>
        </p:nvGraphicFramePr>
        <p:xfrm>
          <a:off x="1341120" y="1572768"/>
          <a:ext cx="9509760" cy="41422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5565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1CBC7-91DD-C1E4-CE72-5BFB8468E7D8}"/>
              </a:ext>
            </a:extLst>
          </p:cNvPr>
          <p:cNvSpPr>
            <a:spLocks noGrp="1"/>
          </p:cNvSpPr>
          <p:nvPr>
            <p:ph type="title"/>
          </p:nvPr>
        </p:nvSpPr>
        <p:spPr>
          <a:xfrm>
            <a:off x="8127479" y="762000"/>
            <a:ext cx="3377133" cy="2743200"/>
          </a:xfrm>
        </p:spPr>
        <p:txBody>
          <a:bodyPr anchor="b">
            <a:normAutofit/>
          </a:bodyPr>
          <a:lstStyle/>
          <a:p>
            <a:r>
              <a:rPr lang="en-GB" sz="3600">
                <a:latin typeface="Arial" panose="020B0604020202020204" pitchFamily="34" charset="0"/>
                <a:cs typeface="Arial" panose="020B0604020202020204" pitchFamily="34" charset="0"/>
              </a:rPr>
              <a:t>Communication barriers </a:t>
            </a:r>
          </a:p>
        </p:txBody>
      </p:sp>
      <p:graphicFrame>
        <p:nvGraphicFramePr>
          <p:cNvPr id="15" name="Content Placeholder 5">
            <a:extLst>
              <a:ext uri="{FF2B5EF4-FFF2-40B4-BE49-F238E27FC236}">
                <a16:creationId xmlns:a16="http://schemas.microsoft.com/office/drawing/2014/main" id="{BC1D0083-09F5-DC5A-7D5F-DE85B9AF4FB0}"/>
              </a:ext>
            </a:extLst>
          </p:cNvPr>
          <p:cNvGraphicFramePr>
            <a:graphicFrameLocks noGrp="1"/>
          </p:cNvGraphicFramePr>
          <p:nvPr>
            <p:ph idx="1"/>
            <p:extLst>
              <p:ext uri="{D42A27DB-BD31-4B8C-83A1-F6EECF244321}">
                <p14:modId xmlns:p14="http://schemas.microsoft.com/office/powerpoint/2010/main" val="3916830622"/>
              </p:ext>
            </p:extLst>
          </p:nvPr>
        </p:nvGraphicFramePr>
        <p:xfrm>
          <a:off x="760413" y="685800"/>
          <a:ext cx="68580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5875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B7D3B21-85D3-E480-26A5-75769D261815}"/>
              </a:ext>
            </a:extLst>
          </p:cNvPr>
          <p:cNvPicPr>
            <a:picLocks noGrp="1" noChangeAspect="1"/>
          </p:cNvPicPr>
          <p:nvPr>
            <p:ph idx="1"/>
          </p:nvPr>
        </p:nvPicPr>
        <p:blipFill>
          <a:blip r:embed="rId2"/>
          <a:stretch>
            <a:fillRect/>
          </a:stretch>
        </p:blipFill>
        <p:spPr>
          <a:xfrm>
            <a:off x="737062" y="275374"/>
            <a:ext cx="10717875" cy="6307252"/>
          </a:xfrm>
          <a:prstGeom prst="rect">
            <a:avLst/>
          </a:prstGeom>
        </p:spPr>
      </p:pic>
    </p:spTree>
    <p:extLst>
      <p:ext uri="{BB962C8B-B14F-4D97-AF65-F5344CB8AC3E}">
        <p14:creationId xmlns:p14="http://schemas.microsoft.com/office/powerpoint/2010/main" val="883081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5EEE9EA7-D929-9698-9301-E3D271F57F7A}"/>
              </a:ext>
            </a:extLst>
          </p:cNvPr>
          <p:cNvGrpSpPr/>
          <p:nvPr/>
        </p:nvGrpSpPr>
        <p:grpSpPr>
          <a:xfrm>
            <a:off x="-631" y="711075"/>
            <a:ext cx="11756198" cy="6095229"/>
            <a:chOff x="-631" y="711075"/>
            <a:chExt cx="11756198" cy="6095229"/>
          </a:xfrm>
        </p:grpSpPr>
        <p:sp>
          <p:nvSpPr>
            <p:cNvPr id="3" name="TextBox 2">
              <a:extLst>
                <a:ext uri="{FF2B5EF4-FFF2-40B4-BE49-F238E27FC236}">
                  <a16:creationId xmlns:a16="http://schemas.microsoft.com/office/drawing/2014/main" id="{01C6C419-EAC2-01A3-D820-8E9D207E63BF}"/>
                </a:ext>
              </a:extLst>
            </p:cNvPr>
            <p:cNvSpPr txBox="1"/>
            <p:nvPr/>
          </p:nvSpPr>
          <p:spPr>
            <a:xfrm>
              <a:off x="-631" y="1890403"/>
              <a:ext cx="3514189" cy="677108"/>
            </a:xfrm>
            <a:prstGeom prst="rect">
              <a:avLst/>
            </a:prstGeom>
            <a:solidFill>
              <a:schemeClr val="bg1"/>
            </a:solidFill>
          </p:spPr>
          <p:txBody>
            <a:bodyPr wrap="square" lIns="91440" tIns="45720" rIns="91440" bIns="45720" rtlCol="0" anchor="t">
              <a:spAutoFit/>
            </a:bodyPr>
            <a:lstStyle/>
            <a:p>
              <a:r>
                <a:rPr lang="en-GB" sz="2000" b="1"/>
                <a:t> </a:t>
              </a:r>
              <a:r>
                <a:rPr lang="en-GB" b="1"/>
                <a:t> Traditional </a:t>
              </a:r>
            </a:p>
            <a:p>
              <a:r>
                <a:rPr lang="en-GB" b="1"/>
                <a:t>       Born 1990-1945</a:t>
              </a:r>
            </a:p>
          </p:txBody>
        </p:sp>
        <p:sp>
          <p:nvSpPr>
            <p:cNvPr id="8" name="TextBox 7">
              <a:extLst>
                <a:ext uri="{FF2B5EF4-FFF2-40B4-BE49-F238E27FC236}">
                  <a16:creationId xmlns:a16="http://schemas.microsoft.com/office/drawing/2014/main" id="{E2A9B842-756A-1D79-3D09-63FD166747C0}"/>
                </a:ext>
              </a:extLst>
            </p:cNvPr>
            <p:cNvSpPr txBox="1"/>
            <p:nvPr/>
          </p:nvSpPr>
          <p:spPr>
            <a:xfrm>
              <a:off x="2623676" y="1959859"/>
              <a:ext cx="2140384" cy="646331"/>
            </a:xfrm>
            <a:prstGeom prst="rect">
              <a:avLst/>
            </a:prstGeom>
            <a:solidFill>
              <a:schemeClr val="bg1"/>
            </a:solidFill>
          </p:spPr>
          <p:txBody>
            <a:bodyPr wrap="square" rtlCol="0">
              <a:spAutoFit/>
            </a:bodyPr>
            <a:lstStyle/>
            <a:p>
              <a:r>
                <a:rPr lang="en-GB" b="1"/>
                <a:t>  Baby boomer                                        born 1946-1964        </a:t>
              </a:r>
            </a:p>
          </p:txBody>
        </p:sp>
        <p:sp>
          <p:nvSpPr>
            <p:cNvPr id="9" name="TextBox 8">
              <a:extLst>
                <a:ext uri="{FF2B5EF4-FFF2-40B4-BE49-F238E27FC236}">
                  <a16:creationId xmlns:a16="http://schemas.microsoft.com/office/drawing/2014/main" id="{B272F2F8-6A57-BD68-70D9-AA15F5B3C7E3}"/>
                </a:ext>
              </a:extLst>
            </p:cNvPr>
            <p:cNvSpPr txBox="1"/>
            <p:nvPr/>
          </p:nvSpPr>
          <p:spPr>
            <a:xfrm>
              <a:off x="4803391" y="1973981"/>
              <a:ext cx="2171837" cy="646331"/>
            </a:xfrm>
            <a:prstGeom prst="rect">
              <a:avLst/>
            </a:prstGeom>
            <a:solidFill>
              <a:schemeClr val="bg1"/>
            </a:solidFill>
          </p:spPr>
          <p:txBody>
            <a:bodyPr wrap="square" rtlCol="0">
              <a:spAutoFit/>
            </a:bodyPr>
            <a:lstStyle/>
            <a:p>
              <a:r>
                <a:rPr lang="en-GB" b="1"/>
                <a:t>Generation x born1965-1980</a:t>
              </a:r>
            </a:p>
          </p:txBody>
        </p:sp>
        <p:sp>
          <p:nvSpPr>
            <p:cNvPr id="10" name="TextBox 9">
              <a:extLst>
                <a:ext uri="{FF2B5EF4-FFF2-40B4-BE49-F238E27FC236}">
                  <a16:creationId xmlns:a16="http://schemas.microsoft.com/office/drawing/2014/main" id="{B6849570-4D6D-39D9-C18E-BB5401F95564}"/>
                </a:ext>
              </a:extLst>
            </p:cNvPr>
            <p:cNvSpPr txBox="1"/>
            <p:nvPr/>
          </p:nvSpPr>
          <p:spPr>
            <a:xfrm flipH="1">
              <a:off x="6973507" y="1845750"/>
              <a:ext cx="2190586" cy="923330"/>
            </a:xfrm>
            <a:prstGeom prst="rect">
              <a:avLst/>
            </a:prstGeom>
            <a:solidFill>
              <a:schemeClr val="bg1"/>
            </a:solidFill>
          </p:spPr>
          <p:txBody>
            <a:bodyPr wrap="square" rtlCol="0">
              <a:spAutoFit/>
            </a:bodyPr>
            <a:lstStyle/>
            <a:p>
              <a:r>
                <a:rPr lang="en-GB" b="1"/>
                <a:t>Generation Y millennials</a:t>
              </a:r>
            </a:p>
            <a:p>
              <a:r>
                <a:rPr lang="en-GB" b="1"/>
                <a:t> born 1981-1996</a:t>
              </a:r>
            </a:p>
          </p:txBody>
        </p:sp>
        <p:sp>
          <p:nvSpPr>
            <p:cNvPr id="11" name="TextBox 10">
              <a:extLst>
                <a:ext uri="{FF2B5EF4-FFF2-40B4-BE49-F238E27FC236}">
                  <a16:creationId xmlns:a16="http://schemas.microsoft.com/office/drawing/2014/main" id="{5ED4632A-C976-6CB4-878D-1123925F6617}"/>
                </a:ext>
              </a:extLst>
            </p:cNvPr>
            <p:cNvSpPr txBox="1"/>
            <p:nvPr/>
          </p:nvSpPr>
          <p:spPr>
            <a:xfrm>
              <a:off x="9370465" y="1870320"/>
              <a:ext cx="2385102" cy="646331"/>
            </a:xfrm>
            <a:prstGeom prst="rect">
              <a:avLst/>
            </a:prstGeom>
            <a:solidFill>
              <a:schemeClr val="bg1"/>
            </a:solidFill>
          </p:spPr>
          <p:txBody>
            <a:bodyPr wrap="square" rtlCol="0">
              <a:spAutoFit/>
            </a:bodyPr>
            <a:lstStyle/>
            <a:p>
              <a:r>
                <a:rPr lang="en-GB" b="1"/>
                <a:t>Generation Z </a:t>
              </a:r>
            </a:p>
            <a:p>
              <a:r>
                <a:rPr lang="en-GB" b="1"/>
                <a:t>     Digital natives</a:t>
              </a:r>
            </a:p>
          </p:txBody>
        </p:sp>
        <p:sp>
          <p:nvSpPr>
            <p:cNvPr id="12" name="TextBox 11">
              <a:extLst>
                <a:ext uri="{FF2B5EF4-FFF2-40B4-BE49-F238E27FC236}">
                  <a16:creationId xmlns:a16="http://schemas.microsoft.com/office/drawing/2014/main" id="{27168D11-C841-0132-81E4-A0D9071E36B1}"/>
                </a:ext>
              </a:extLst>
            </p:cNvPr>
            <p:cNvSpPr txBox="1"/>
            <p:nvPr/>
          </p:nvSpPr>
          <p:spPr>
            <a:xfrm>
              <a:off x="481618" y="3389984"/>
              <a:ext cx="1939731" cy="2308324"/>
            </a:xfrm>
            <a:prstGeom prst="rect">
              <a:avLst/>
            </a:prstGeom>
            <a:noFill/>
          </p:spPr>
          <p:txBody>
            <a:bodyPr wrap="square" rtlCol="0">
              <a:spAutoFit/>
            </a:bodyPr>
            <a:lstStyle/>
            <a:p>
              <a:pPr marL="285750" indent="-285750">
                <a:buFont typeface="Arial" panose="020B0604020202020204" pitchFamily="34" charset="0"/>
                <a:buChar char="•"/>
              </a:pPr>
              <a:r>
                <a:rPr lang="en-GB"/>
                <a:t>Loyal to the company</a:t>
              </a:r>
            </a:p>
            <a:p>
              <a:pPr marL="285750" indent="-285750">
                <a:buFont typeface="Arial" panose="020B0604020202020204" pitchFamily="34" charset="0"/>
                <a:buChar char="•"/>
              </a:pPr>
              <a:r>
                <a:rPr lang="en-GB"/>
                <a:t>Passionate</a:t>
              </a:r>
            </a:p>
            <a:p>
              <a:pPr marL="285750" indent="-285750">
                <a:buFont typeface="Arial" panose="020B0604020202020204" pitchFamily="34" charset="0"/>
                <a:buChar char="•"/>
              </a:pPr>
              <a:r>
                <a:rPr lang="en-GB"/>
                <a:t>Strong work ethics</a:t>
              </a:r>
            </a:p>
            <a:p>
              <a:pPr marL="285750" indent="-285750">
                <a:buFont typeface="Arial" panose="020B0604020202020204" pitchFamily="34" charset="0"/>
                <a:buChar char="•"/>
              </a:pPr>
              <a:r>
                <a:rPr lang="en-GB"/>
                <a:t>Job for life</a:t>
              </a:r>
            </a:p>
            <a:p>
              <a:pPr marL="285750" indent="-285750">
                <a:buFont typeface="Arial" panose="020B0604020202020204" pitchFamily="34" charset="0"/>
                <a:buChar char="•"/>
              </a:pPr>
              <a:r>
                <a:rPr lang="en-GB"/>
                <a:t>Lifetime employment</a:t>
              </a:r>
            </a:p>
          </p:txBody>
        </p:sp>
        <p:sp>
          <p:nvSpPr>
            <p:cNvPr id="13" name="TextBox 12">
              <a:extLst>
                <a:ext uri="{FF2B5EF4-FFF2-40B4-BE49-F238E27FC236}">
                  <a16:creationId xmlns:a16="http://schemas.microsoft.com/office/drawing/2014/main" id="{95529794-809E-B513-94F0-B5C9BDD850C8}"/>
                </a:ext>
              </a:extLst>
            </p:cNvPr>
            <p:cNvSpPr txBox="1"/>
            <p:nvPr/>
          </p:nvSpPr>
          <p:spPr>
            <a:xfrm>
              <a:off x="2691082" y="3343812"/>
              <a:ext cx="2039815" cy="2308324"/>
            </a:xfrm>
            <a:prstGeom prst="rect">
              <a:avLst/>
            </a:prstGeom>
            <a:noFill/>
          </p:spPr>
          <p:txBody>
            <a:bodyPr wrap="square" rtlCol="0">
              <a:spAutoFit/>
            </a:bodyPr>
            <a:lstStyle/>
            <a:p>
              <a:pPr marL="285750" indent="-285750">
                <a:buFont typeface="Arial" panose="020B0604020202020204" pitchFamily="34" charset="0"/>
                <a:buChar char="•"/>
              </a:pPr>
              <a:r>
                <a:rPr lang="en-GB"/>
                <a:t>Goal oriented mindset</a:t>
              </a:r>
            </a:p>
            <a:p>
              <a:pPr marL="285750" indent="-285750">
                <a:buFont typeface="Arial" panose="020B0604020202020204" pitchFamily="34" charset="0"/>
                <a:buChar char="•"/>
              </a:pPr>
              <a:r>
                <a:rPr lang="en-GB"/>
                <a:t>independent</a:t>
              </a:r>
            </a:p>
            <a:p>
              <a:pPr marL="285750" indent="-285750">
                <a:buFont typeface="Arial" panose="020B0604020202020204" pitchFamily="34" charset="0"/>
                <a:buChar char="•"/>
              </a:pPr>
              <a:r>
                <a:rPr lang="en-GB"/>
                <a:t>Communication style</a:t>
              </a:r>
            </a:p>
            <a:p>
              <a:pPr marL="285750" indent="-285750">
                <a:buFont typeface="Arial" panose="020B0604020202020204" pitchFamily="34" charset="0"/>
                <a:buChar char="•"/>
              </a:pPr>
              <a:r>
                <a:rPr lang="en-GB"/>
                <a:t>Team oriented</a:t>
              </a:r>
            </a:p>
            <a:p>
              <a:pPr marL="285750" indent="-285750">
                <a:buFont typeface="Arial" panose="020B0604020202020204" pitchFamily="34" charset="0"/>
                <a:buChar char="•"/>
              </a:pPr>
              <a:r>
                <a:rPr lang="en-GB"/>
                <a:t>Optimistic and positive</a:t>
              </a:r>
            </a:p>
          </p:txBody>
        </p:sp>
        <p:sp>
          <p:nvSpPr>
            <p:cNvPr id="14" name="TextBox 13">
              <a:extLst>
                <a:ext uri="{FF2B5EF4-FFF2-40B4-BE49-F238E27FC236}">
                  <a16:creationId xmlns:a16="http://schemas.microsoft.com/office/drawing/2014/main" id="{3AC40A4C-CD61-3FA8-5C5F-976D5918F565}"/>
                </a:ext>
              </a:extLst>
            </p:cNvPr>
            <p:cNvSpPr txBox="1"/>
            <p:nvPr/>
          </p:nvSpPr>
          <p:spPr>
            <a:xfrm>
              <a:off x="5102955" y="3389984"/>
              <a:ext cx="1748504" cy="3416320"/>
            </a:xfrm>
            <a:prstGeom prst="rect">
              <a:avLst/>
            </a:prstGeom>
            <a:noFill/>
          </p:spPr>
          <p:txBody>
            <a:bodyPr wrap="square" rtlCol="0">
              <a:spAutoFit/>
            </a:bodyPr>
            <a:lstStyle/>
            <a:p>
              <a:pPr marL="285750" indent="-285750">
                <a:buFont typeface="Arial" panose="020B0604020202020204" pitchFamily="34" charset="0"/>
                <a:buChar char="•"/>
              </a:pPr>
              <a:r>
                <a:rPr lang="en-GB"/>
                <a:t>Open minded appreciate diversity</a:t>
              </a:r>
            </a:p>
            <a:p>
              <a:pPr marL="285750" indent="-285750">
                <a:buFont typeface="Arial" panose="020B0604020202020204" pitchFamily="34" charset="0"/>
                <a:buChar char="•"/>
              </a:pPr>
              <a:r>
                <a:rPr lang="en-GB"/>
                <a:t>Work life balance focus</a:t>
              </a:r>
            </a:p>
            <a:p>
              <a:pPr marL="285750" indent="-285750">
                <a:buFont typeface="Arial" panose="020B0604020202020204" pitchFamily="34" charset="0"/>
                <a:buChar char="•"/>
              </a:pPr>
              <a:r>
                <a:rPr lang="en-GB"/>
                <a:t>Competitive</a:t>
              </a:r>
            </a:p>
            <a:p>
              <a:pPr marL="285750" indent="-285750">
                <a:buFont typeface="Arial" panose="020B0604020202020204" pitchFamily="34" charset="0"/>
                <a:buChar char="•"/>
              </a:pPr>
              <a:r>
                <a:rPr lang="en-GB"/>
                <a:t>Entrepreneurial</a:t>
              </a:r>
            </a:p>
            <a:p>
              <a:pPr marL="285750" indent="-285750">
                <a:buFont typeface="Arial" panose="020B0604020202020204" pitchFamily="34" charset="0"/>
                <a:buChar char="•"/>
              </a:pPr>
              <a:r>
                <a:rPr lang="en-GB"/>
                <a:t>Resourceful and resilient</a:t>
              </a:r>
            </a:p>
          </p:txBody>
        </p:sp>
        <p:sp>
          <p:nvSpPr>
            <p:cNvPr id="15" name="TextBox 14">
              <a:extLst>
                <a:ext uri="{FF2B5EF4-FFF2-40B4-BE49-F238E27FC236}">
                  <a16:creationId xmlns:a16="http://schemas.microsoft.com/office/drawing/2014/main" id="{F029C481-DA29-CB0A-296C-6E9A50FFBA6E}"/>
                </a:ext>
              </a:extLst>
            </p:cNvPr>
            <p:cNvSpPr txBox="1"/>
            <p:nvPr/>
          </p:nvSpPr>
          <p:spPr>
            <a:xfrm>
              <a:off x="7210094" y="3350257"/>
              <a:ext cx="2039815" cy="2308324"/>
            </a:xfrm>
            <a:prstGeom prst="rect">
              <a:avLst/>
            </a:prstGeom>
            <a:noFill/>
          </p:spPr>
          <p:txBody>
            <a:bodyPr wrap="square" rtlCol="0">
              <a:spAutoFit/>
            </a:bodyPr>
            <a:lstStyle/>
            <a:p>
              <a:pPr marL="285750" indent="-285750">
                <a:buFont typeface="Arial" panose="020B0604020202020204" pitchFamily="34" charset="0"/>
                <a:buChar char="•"/>
              </a:pPr>
              <a:r>
                <a:rPr lang="en-GB"/>
                <a:t>Ambitious</a:t>
              </a:r>
            </a:p>
            <a:p>
              <a:pPr marL="285750" indent="-285750">
                <a:buFont typeface="Arial" panose="020B0604020202020204" pitchFamily="34" charset="0"/>
                <a:buChar char="•"/>
              </a:pPr>
              <a:r>
                <a:rPr lang="en-GB"/>
                <a:t>Collaborative</a:t>
              </a:r>
            </a:p>
            <a:p>
              <a:pPr marL="285750" indent="-285750">
                <a:buFont typeface="Arial" panose="020B0604020202020204" pitchFamily="34" charset="0"/>
                <a:buChar char="•"/>
              </a:pPr>
              <a:r>
                <a:rPr lang="en-GB"/>
                <a:t>Keen on mobility</a:t>
              </a:r>
            </a:p>
            <a:p>
              <a:pPr marL="285750" indent="-285750">
                <a:buFont typeface="Arial" panose="020B0604020202020204" pitchFamily="34" charset="0"/>
                <a:buChar char="•"/>
              </a:pPr>
              <a:r>
                <a:rPr lang="en-GB"/>
                <a:t>Socially vocal</a:t>
              </a:r>
            </a:p>
            <a:p>
              <a:pPr marL="285750" indent="-285750">
                <a:buFont typeface="Arial" panose="020B0604020202020204" pitchFamily="34" charset="0"/>
                <a:buChar char="•"/>
              </a:pPr>
              <a:r>
                <a:rPr lang="en-GB"/>
                <a:t>Tech fluency</a:t>
              </a:r>
            </a:p>
            <a:p>
              <a:pPr marL="285750" indent="-285750">
                <a:buFont typeface="Arial" panose="020B0604020202020204" pitchFamily="34" charset="0"/>
                <a:buChar char="•"/>
              </a:pPr>
              <a:r>
                <a:rPr lang="en-GB"/>
                <a:t>Flexible workers</a:t>
              </a:r>
            </a:p>
          </p:txBody>
        </p:sp>
        <p:sp>
          <p:nvSpPr>
            <p:cNvPr id="16" name="TextBox 15">
              <a:extLst>
                <a:ext uri="{FF2B5EF4-FFF2-40B4-BE49-F238E27FC236}">
                  <a16:creationId xmlns:a16="http://schemas.microsoft.com/office/drawing/2014/main" id="{698144DD-752F-B6EE-6E3F-596C642DB290}"/>
                </a:ext>
              </a:extLst>
            </p:cNvPr>
            <p:cNvSpPr txBox="1"/>
            <p:nvPr/>
          </p:nvSpPr>
          <p:spPr>
            <a:xfrm>
              <a:off x="9505890" y="3343812"/>
              <a:ext cx="2114252" cy="2585323"/>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t>Mental health conscious</a:t>
              </a:r>
            </a:p>
            <a:p>
              <a:pPr marL="285750" indent="-285750">
                <a:buFont typeface="Arial" panose="020B0604020202020204" pitchFamily="34" charset="0"/>
                <a:buChar char="•"/>
              </a:pPr>
              <a:r>
                <a:rPr lang="en-GB"/>
                <a:t>Career multitasker</a:t>
              </a:r>
            </a:p>
            <a:p>
              <a:pPr marL="285750" indent="-285750">
                <a:buFont typeface="Arial" panose="020B0604020202020204" pitchFamily="34" charset="0"/>
                <a:buChar char="•"/>
              </a:pPr>
              <a:r>
                <a:rPr lang="en-GB"/>
                <a:t>Technology is intuitive</a:t>
              </a:r>
            </a:p>
            <a:p>
              <a:pPr marL="285750" indent="-285750">
                <a:buFont typeface="Arial" panose="020B0604020202020204" pitchFamily="34" charset="0"/>
                <a:buChar char="•"/>
              </a:pPr>
              <a:r>
                <a:rPr lang="en-GB"/>
                <a:t>High expectation </a:t>
              </a:r>
            </a:p>
            <a:p>
              <a:pPr marL="285750" indent="-285750">
                <a:buFont typeface="Arial" panose="020B0604020202020204" pitchFamily="34" charset="0"/>
                <a:buChar char="•"/>
              </a:pPr>
              <a:r>
                <a:rPr lang="en-GB"/>
                <a:t>Flexibility</a:t>
              </a:r>
            </a:p>
          </p:txBody>
        </p:sp>
        <p:sp>
          <p:nvSpPr>
            <p:cNvPr id="18" name="TextBox 17">
              <a:extLst>
                <a:ext uri="{FF2B5EF4-FFF2-40B4-BE49-F238E27FC236}">
                  <a16:creationId xmlns:a16="http://schemas.microsoft.com/office/drawing/2014/main" id="{B341C5C8-11B0-9FB7-D988-7DB1368F9CA0}"/>
                </a:ext>
              </a:extLst>
            </p:cNvPr>
            <p:cNvSpPr txBox="1"/>
            <p:nvPr/>
          </p:nvSpPr>
          <p:spPr>
            <a:xfrm>
              <a:off x="2995570" y="711075"/>
              <a:ext cx="8317149" cy="646331"/>
            </a:xfrm>
            <a:prstGeom prst="rect">
              <a:avLst/>
            </a:prstGeom>
            <a:noFill/>
          </p:spPr>
          <p:txBody>
            <a:bodyPr wrap="square" rtlCol="0">
              <a:spAutoFit/>
            </a:bodyPr>
            <a:lstStyle/>
            <a:p>
              <a:r>
                <a:rPr lang="en-GB" spc="2000"/>
                <a:t>AGE/GENERATIONAL</a:t>
              </a:r>
            </a:p>
            <a:p>
              <a:endParaRPr lang="en-GB" spc="2000"/>
            </a:p>
          </p:txBody>
        </p:sp>
        <p:sp>
          <p:nvSpPr>
            <p:cNvPr id="19" name="TextBox 18">
              <a:extLst>
                <a:ext uri="{FF2B5EF4-FFF2-40B4-BE49-F238E27FC236}">
                  <a16:creationId xmlns:a16="http://schemas.microsoft.com/office/drawing/2014/main" id="{7AF4B6AF-1090-D6D8-3E32-2C6AEB1CED8D}"/>
                </a:ext>
              </a:extLst>
            </p:cNvPr>
            <p:cNvSpPr txBox="1"/>
            <p:nvPr/>
          </p:nvSpPr>
          <p:spPr>
            <a:xfrm>
              <a:off x="4499386" y="1199419"/>
              <a:ext cx="3623843" cy="369332"/>
            </a:xfrm>
            <a:prstGeom prst="rect">
              <a:avLst/>
            </a:prstGeom>
            <a:noFill/>
          </p:spPr>
          <p:txBody>
            <a:bodyPr wrap="square" rtlCol="0">
              <a:spAutoFit/>
            </a:bodyPr>
            <a:lstStyle/>
            <a:p>
              <a:r>
                <a:rPr lang="en-GB"/>
                <a:t>Nerio Lopez (2517195)</a:t>
              </a:r>
            </a:p>
          </p:txBody>
        </p:sp>
      </p:grpSp>
    </p:spTree>
    <p:extLst>
      <p:ext uri="{BB962C8B-B14F-4D97-AF65-F5344CB8AC3E}">
        <p14:creationId xmlns:p14="http://schemas.microsoft.com/office/powerpoint/2010/main" val="17962810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27C12B-3627-C428-DF6F-80FD816C0586}"/>
              </a:ext>
            </a:extLst>
          </p:cNvPr>
          <p:cNvSpPr txBox="1"/>
          <p:nvPr/>
        </p:nvSpPr>
        <p:spPr>
          <a:xfrm>
            <a:off x="2703081" y="404618"/>
            <a:ext cx="7617124"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t>Communication Barrier - Cultural</a:t>
            </a:r>
          </a:p>
          <a:p>
            <a:pPr algn="l"/>
            <a:endParaRPr lang="en-US"/>
          </a:p>
        </p:txBody>
      </p:sp>
      <p:sp>
        <p:nvSpPr>
          <p:cNvPr id="5" name="TextBox 4">
            <a:extLst>
              <a:ext uri="{FF2B5EF4-FFF2-40B4-BE49-F238E27FC236}">
                <a16:creationId xmlns:a16="http://schemas.microsoft.com/office/drawing/2014/main" id="{B180E2E8-C60A-A43C-817A-8B60C475563E}"/>
              </a:ext>
            </a:extLst>
          </p:cNvPr>
          <p:cNvSpPr txBox="1"/>
          <p:nvPr/>
        </p:nvSpPr>
        <p:spPr>
          <a:xfrm>
            <a:off x="3466382" y="1063925"/>
            <a:ext cx="471289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aseline="0">
                <a:solidFill>
                  <a:srgbClr val="1B4855"/>
                </a:solidFill>
                <a:latin typeface="Tisa Offc Serif Pro"/>
              </a:rPr>
              <a:t>(Tajudeen Olawale Oyefesobi-2514938) </a:t>
            </a:r>
            <a:endParaRPr lang="en-US" sz="2000"/>
          </a:p>
        </p:txBody>
      </p:sp>
      <p:sp>
        <p:nvSpPr>
          <p:cNvPr id="6" name="TextBox 5">
            <a:extLst>
              <a:ext uri="{FF2B5EF4-FFF2-40B4-BE49-F238E27FC236}">
                <a16:creationId xmlns:a16="http://schemas.microsoft.com/office/drawing/2014/main" id="{3E8CBB94-68EB-430E-A387-1C7B55EDEECB}"/>
              </a:ext>
            </a:extLst>
          </p:cNvPr>
          <p:cNvSpPr txBox="1"/>
          <p:nvPr/>
        </p:nvSpPr>
        <p:spPr>
          <a:xfrm>
            <a:off x="1334576" y="2369815"/>
            <a:ext cx="1190446" cy="923330"/>
          </a:xfrm>
          <a:prstGeom prst="rect">
            <a:avLst/>
          </a:prstGeom>
          <a:noFill/>
          <a:ln>
            <a:solidFill>
              <a:schemeClr val="tx1">
                <a:lumMod val="85000"/>
                <a:lumOff val="1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Arial"/>
              <a:cs typeface="Arial"/>
            </a:endParaRPr>
          </a:p>
          <a:p>
            <a:r>
              <a:rPr lang="en-US">
                <a:latin typeface="Arial"/>
                <a:cs typeface="Arial"/>
              </a:rPr>
              <a:t> Source</a:t>
            </a:r>
          </a:p>
          <a:p>
            <a:pPr algn="l"/>
            <a:endParaRPr lang="en-US">
              <a:latin typeface="Arial"/>
              <a:cs typeface="Arial"/>
            </a:endParaRPr>
          </a:p>
        </p:txBody>
      </p:sp>
      <p:cxnSp>
        <p:nvCxnSpPr>
          <p:cNvPr id="7" name="Straight Arrow Connector 6">
            <a:extLst>
              <a:ext uri="{FF2B5EF4-FFF2-40B4-BE49-F238E27FC236}">
                <a16:creationId xmlns:a16="http://schemas.microsoft.com/office/drawing/2014/main" id="{FC0D2D75-3DE7-C1C8-DE85-AAA0ACFE8D45}"/>
              </a:ext>
            </a:extLst>
          </p:cNvPr>
          <p:cNvCxnSpPr/>
          <p:nvPr/>
        </p:nvCxnSpPr>
        <p:spPr>
          <a:xfrm flipV="1">
            <a:off x="2825323" y="3005034"/>
            <a:ext cx="756249" cy="1638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AB803189-23CF-4940-5523-BCF2D9682890}"/>
              </a:ext>
            </a:extLst>
          </p:cNvPr>
          <p:cNvSpPr txBox="1"/>
          <p:nvPr/>
        </p:nvSpPr>
        <p:spPr>
          <a:xfrm>
            <a:off x="3836374" y="2361216"/>
            <a:ext cx="1118559" cy="952084"/>
          </a:xfrm>
          <a:prstGeom prst="rect">
            <a:avLst/>
          </a:prstGeom>
          <a:noFill/>
          <a:ln>
            <a:solidFill>
              <a:schemeClr val="tx1">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lgn="l"/>
            <a:r>
              <a:rPr lang="en-US"/>
              <a:t>Message</a:t>
            </a:r>
          </a:p>
          <a:p>
            <a:endParaRPr lang="en-US"/>
          </a:p>
        </p:txBody>
      </p:sp>
      <p:sp>
        <p:nvSpPr>
          <p:cNvPr id="10" name="TextBox 9">
            <a:extLst>
              <a:ext uri="{FF2B5EF4-FFF2-40B4-BE49-F238E27FC236}">
                <a16:creationId xmlns:a16="http://schemas.microsoft.com/office/drawing/2014/main" id="{C123B94F-2300-714E-C992-9AC13727B237}"/>
              </a:ext>
            </a:extLst>
          </p:cNvPr>
          <p:cNvSpPr txBox="1"/>
          <p:nvPr/>
        </p:nvSpPr>
        <p:spPr>
          <a:xfrm>
            <a:off x="2632639" y="258030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Encodes</a:t>
            </a:r>
          </a:p>
        </p:txBody>
      </p:sp>
      <p:cxnSp>
        <p:nvCxnSpPr>
          <p:cNvPr id="11" name="Straight Arrow Connector 10">
            <a:extLst>
              <a:ext uri="{FF2B5EF4-FFF2-40B4-BE49-F238E27FC236}">
                <a16:creationId xmlns:a16="http://schemas.microsoft.com/office/drawing/2014/main" id="{AC922AFF-3311-0E33-9321-EEC7E2B62755}"/>
              </a:ext>
            </a:extLst>
          </p:cNvPr>
          <p:cNvCxnSpPr/>
          <p:nvPr/>
        </p:nvCxnSpPr>
        <p:spPr>
          <a:xfrm flipV="1">
            <a:off x="5266117" y="3017966"/>
            <a:ext cx="885644" cy="1926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F92F29D-D043-47FF-5DB1-17A029EDC479}"/>
              </a:ext>
            </a:extLst>
          </p:cNvPr>
          <p:cNvSpPr txBox="1"/>
          <p:nvPr/>
        </p:nvSpPr>
        <p:spPr>
          <a:xfrm>
            <a:off x="6469316" y="2339080"/>
            <a:ext cx="1161691" cy="923330"/>
          </a:xfrm>
          <a:prstGeom prst="rect">
            <a:avLst/>
          </a:prstGeom>
          <a:noFill/>
          <a:ln>
            <a:solidFill>
              <a:schemeClr val="tx1">
                <a:lumMod val="65000"/>
                <a:lumOff val="3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lgn="l"/>
            <a:r>
              <a:rPr lang="en-US"/>
              <a:t>Channel</a:t>
            </a:r>
          </a:p>
          <a:p>
            <a:endParaRPr lang="en-US"/>
          </a:p>
        </p:txBody>
      </p:sp>
      <p:sp>
        <p:nvSpPr>
          <p:cNvPr id="13" name="TextBox 12">
            <a:extLst>
              <a:ext uri="{FF2B5EF4-FFF2-40B4-BE49-F238E27FC236}">
                <a16:creationId xmlns:a16="http://schemas.microsoft.com/office/drawing/2014/main" id="{13D4FC8E-EA1C-91C5-545A-A6233C4AF517}"/>
              </a:ext>
            </a:extLst>
          </p:cNvPr>
          <p:cNvSpPr txBox="1"/>
          <p:nvPr/>
        </p:nvSpPr>
        <p:spPr>
          <a:xfrm>
            <a:off x="5050457" y="2504688"/>
            <a:ext cx="19955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Decodes</a:t>
            </a:r>
          </a:p>
        </p:txBody>
      </p:sp>
      <p:cxnSp>
        <p:nvCxnSpPr>
          <p:cNvPr id="14" name="Straight Arrow Connector 13">
            <a:extLst>
              <a:ext uri="{FF2B5EF4-FFF2-40B4-BE49-F238E27FC236}">
                <a16:creationId xmlns:a16="http://schemas.microsoft.com/office/drawing/2014/main" id="{047F11C7-2994-1EA0-634C-BAEE4B9B125C}"/>
              </a:ext>
            </a:extLst>
          </p:cNvPr>
          <p:cNvCxnSpPr/>
          <p:nvPr/>
        </p:nvCxnSpPr>
        <p:spPr>
          <a:xfrm flipV="1">
            <a:off x="7744334" y="2929418"/>
            <a:ext cx="684363" cy="2070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AAC14C99-06A0-B486-4FCB-9A5AA0172B39}"/>
              </a:ext>
            </a:extLst>
          </p:cNvPr>
          <p:cNvSpPr txBox="1"/>
          <p:nvPr/>
        </p:nvSpPr>
        <p:spPr>
          <a:xfrm>
            <a:off x="8583160" y="2371563"/>
            <a:ext cx="1104182" cy="923330"/>
          </a:xfrm>
          <a:prstGeom prst="rect">
            <a:avLst/>
          </a:prstGeom>
          <a:noFill/>
          <a:ln>
            <a:solidFill>
              <a:schemeClr val="tx1">
                <a:lumMod val="65000"/>
                <a:lumOff val="3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lgn="l"/>
            <a:r>
              <a:rPr lang="en-US"/>
              <a:t>Receiver</a:t>
            </a:r>
          </a:p>
          <a:p>
            <a:endParaRPr lang="en-US"/>
          </a:p>
        </p:txBody>
      </p:sp>
      <p:sp>
        <p:nvSpPr>
          <p:cNvPr id="17" name="TextBox 16">
            <a:extLst>
              <a:ext uri="{FF2B5EF4-FFF2-40B4-BE49-F238E27FC236}">
                <a16:creationId xmlns:a16="http://schemas.microsoft.com/office/drawing/2014/main" id="{F6581529-DB16-E60F-1087-916C29186DBB}"/>
              </a:ext>
            </a:extLst>
          </p:cNvPr>
          <p:cNvSpPr txBox="1"/>
          <p:nvPr/>
        </p:nvSpPr>
        <p:spPr>
          <a:xfrm>
            <a:off x="920151" y="3601529"/>
            <a:ext cx="2271623"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Sans-Serif"/>
              <a:buChar char="v"/>
            </a:pPr>
            <a:r>
              <a:rPr lang="en-US" sz="1600">
                <a:latin typeface="Georgia"/>
                <a:ea typeface="Arial"/>
                <a:cs typeface="Arial"/>
              </a:rPr>
              <a:t>Manager(Gary)</a:t>
            </a:r>
          </a:p>
          <a:p>
            <a:r>
              <a:rPr lang="en-US" sz="1600">
                <a:latin typeface="Georgia"/>
                <a:ea typeface="Arial"/>
                <a:cs typeface="Arial"/>
              </a:rPr>
              <a:t>  message  with from       his belief. </a:t>
            </a:r>
            <a:endParaRPr lang="en-US"/>
          </a:p>
          <a:p>
            <a:endParaRPr lang="en-US" sz="1600">
              <a:latin typeface="Georgia"/>
              <a:ea typeface="Arial"/>
              <a:cs typeface="Arial"/>
            </a:endParaRPr>
          </a:p>
          <a:p>
            <a:pPr marL="285750" lvl="0" indent="-285750">
              <a:buFont typeface="Wingdings,Sans-Serif"/>
              <a:buChar char="v"/>
            </a:pPr>
            <a:r>
              <a:rPr lang="en-US" sz="1600" baseline="0">
                <a:latin typeface="Georgia"/>
                <a:ea typeface="Arial"/>
                <a:cs typeface="Arial"/>
              </a:rPr>
              <a:t>Culture is made up of beliefs, behaviors, and material </a:t>
            </a:r>
            <a:r>
              <a:rPr lang="en-US" sz="1600">
                <a:latin typeface="Georgia"/>
                <a:ea typeface="Arial"/>
                <a:cs typeface="Arial"/>
              </a:rPr>
              <a:t>aspects</a:t>
            </a:r>
            <a:r>
              <a:rPr lang="en-US" sz="1600" baseline="0">
                <a:latin typeface="Georgia"/>
                <a:ea typeface="Arial"/>
                <a:cs typeface="Arial"/>
              </a:rPr>
              <a:t> in life. </a:t>
            </a:r>
            <a:endParaRPr lang="en-US"/>
          </a:p>
          <a:p>
            <a:pPr algn="ctr"/>
            <a:endParaRPr lang="en-US" sz="1600"/>
          </a:p>
        </p:txBody>
      </p:sp>
      <p:sp>
        <p:nvSpPr>
          <p:cNvPr id="18" name="TextBox 17">
            <a:extLst>
              <a:ext uri="{FF2B5EF4-FFF2-40B4-BE49-F238E27FC236}">
                <a16:creationId xmlns:a16="http://schemas.microsoft.com/office/drawing/2014/main" id="{43248D53-A805-F5E3-D0B8-171CB55F6153}"/>
              </a:ext>
            </a:extLst>
          </p:cNvPr>
          <p:cNvSpPr txBox="1"/>
          <p:nvPr/>
        </p:nvSpPr>
        <p:spPr>
          <a:xfrm>
            <a:off x="2119318" y="1055395"/>
            <a:ext cx="7746521"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400">
                <a:latin typeface="Tisa Offc Serif Pro"/>
                <a:ea typeface="Tisa Offc Serif Pro"/>
                <a:cs typeface="Tisa Offc Serif Pro"/>
              </a:rPr>
              <a:t>​</a:t>
            </a:r>
            <a:br>
              <a:rPr lang="en-US" sz="3400">
                <a:latin typeface="Tisa Offc Serif Pro"/>
                <a:ea typeface="Tisa Offc Serif Pro"/>
                <a:cs typeface="Tisa Offc Serif Pro"/>
              </a:rPr>
            </a:br>
            <a:r>
              <a:rPr lang="en-US" sz="3400" baseline="0">
                <a:solidFill>
                  <a:srgbClr val="1B4855"/>
                </a:solidFill>
                <a:latin typeface="Tisa Offc Serif Pro"/>
              </a:rPr>
              <a:t>Berlo's Model Communication(1961)</a:t>
            </a:r>
            <a:endParaRPr lang="en-US"/>
          </a:p>
        </p:txBody>
      </p:sp>
      <p:sp>
        <p:nvSpPr>
          <p:cNvPr id="19" name="TextBox 18">
            <a:extLst>
              <a:ext uri="{FF2B5EF4-FFF2-40B4-BE49-F238E27FC236}">
                <a16:creationId xmlns:a16="http://schemas.microsoft.com/office/drawing/2014/main" id="{6CC166AC-C4ED-A69A-63D8-1FF035206720}"/>
              </a:ext>
            </a:extLst>
          </p:cNvPr>
          <p:cNvSpPr txBox="1"/>
          <p:nvPr/>
        </p:nvSpPr>
        <p:spPr>
          <a:xfrm>
            <a:off x="3651850" y="3299602"/>
            <a:ext cx="189781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endParaRPr lang="en-US">
              <a:latin typeface="Georgia"/>
              <a:ea typeface="Arial"/>
              <a:cs typeface="Arial"/>
            </a:endParaRPr>
          </a:p>
          <a:p>
            <a:pPr marL="285750" indent="-285750">
              <a:buFont typeface="Wingdings"/>
              <a:buChar char="v"/>
            </a:pPr>
            <a:r>
              <a:rPr lang="en-US" sz="1800" baseline="0">
                <a:latin typeface="Georgia"/>
                <a:ea typeface="Arial"/>
                <a:cs typeface="Arial"/>
              </a:rPr>
              <a:t>These preferences are shaped by people's knowledge, experience, and backgrounds.</a:t>
            </a:r>
            <a:r>
              <a:rPr sz="1800">
                <a:latin typeface="Georgia"/>
                <a:ea typeface="Georgia"/>
                <a:cs typeface="Georgia"/>
              </a:rPr>
              <a:t>​</a:t>
            </a:r>
            <a:endParaRPr lang="en-US"/>
          </a:p>
          <a:p>
            <a:pPr algn="ctr"/>
            <a:endParaRPr lang="en-US"/>
          </a:p>
        </p:txBody>
      </p:sp>
      <p:sp>
        <p:nvSpPr>
          <p:cNvPr id="20" name="TextBox 19">
            <a:extLst>
              <a:ext uri="{FF2B5EF4-FFF2-40B4-BE49-F238E27FC236}">
                <a16:creationId xmlns:a16="http://schemas.microsoft.com/office/drawing/2014/main" id="{AF29E576-04FF-5859-BBB4-1DC35111B95A}"/>
              </a:ext>
            </a:extLst>
          </p:cNvPr>
          <p:cNvSpPr txBox="1"/>
          <p:nvPr/>
        </p:nvSpPr>
        <p:spPr>
          <a:xfrm>
            <a:off x="8441598" y="3565614"/>
            <a:ext cx="1909314"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Sans-Serif"/>
              <a:buChar char="v"/>
            </a:pPr>
            <a:r>
              <a:rPr lang="en-US" sz="1600">
                <a:latin typeface="Georgia"/>
                <a:ea typeface="Arial"/>
                <a:cs typeface="Arial"/>
              </a:rPr>
              <a:t>Staff</a:t>
            </a:r>
          </a:p>
          <a:p>
            <a:pPr marL="285750" indent="-285750">
              <a:buFont typeface="Wingdings,Sans-Serif"/>
              <a:buChar char="v"/>
            </a:pPr>
            <a:endParaRPr lang="en-US" sz="1600">
              <a:latin typeface="Georgia"/>
              <a:ea typeface="Arial"/>
              <a:cs typeface="Arial"/>
            </a:endParaRPr>
          </a:p>
          <a:p>
            <a:pPr marL="285750" indent="-285750">
              <a:buFont typeface="Wingdings,Sans-Serif"/>
              <a:buChar char="v"/>
            </a:pPr>
            <a:r>
              <a:rPr lang="en-US" sz="1600" baseline="0">
                <a:latin typeface="Georgia"/>
                <a:ea typeface="Arial"/>
                <a:cs typeface="Arial"/>
              </a:rPr>
              <a:t>These cultural elements influence how people understand and response to the</a:t>
            </a:r>
            <a:r>
              <a:rPr lang="en-US" sz="1600">
                <a:latin typeface="Georgia"/>
                <a:ea typeface="Arial"/>
                <a:cs typeface="Arial"/>
              </a:rPr>
              <a:t> message . </a:t>
            </a:r>
            <a:endParaRPr lang="en-US" sz="1600">
              <a:cs typeface="Arial"/>
            </a:endParaRPr>
          </a:p>
          <a:p>
            <a:pPr algn="ctr" rtl="0"/>
            <a:r>
              <a:rPr lang="en-US" sz="1600">
                <a:latin typeface="Georgia"/>
                <a:ea typeface="Segoe UI"/>
                <a:cs typeface="Segoe UI"/>
              </a:rPr>
              <a:t>​</a:t>
            </a:r>
            <a:endParaRPr lang="en-US"/>
          </a:p>
        </p:txBody>
      </p:sp>
      <p:sp>
        <p:nvSpPr>
          <p:cNvPr id="21" name="TextBox 20">
            <a:extLst>
              <a:ext uri="{FF2B5EF4-FFF2-40B4-BE49-F238E27FC236}">
                <a16:creationId xmlns:a16="http://schemas.microsoft.com/office/drawing/2014/main" id="{A148D685-4586-023D-39A9-0F66084F8157}"/>
              </a:ext>
            </a:extLst>
          </p:cNvPr>
          <p:cNvSpPr txBox="1"/>
          <p:nvPr/>
        </p:nvSpPr>
        <p:spPr>
          <a:xfrm>
            <a:off x="5736565" y="3299604"/>
            <a:ext cx="248728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800">
                <a:latin typeface="Georgia"/>
                <a:ea typeface="Segoe UI"/>
                <a:cs typeface="Segoe UI"/>
              </a:rPr>
              <a:t>​</a:t>
            </a:r>
          </a:p>
          <a:p>
            <a:pPr marL="285750" lvl="0" indent="-285750" rtl="0">
              <a:buFont typeface="Wingdings,Sans-Serif"/>
              <a:buChar char="v"/>
            </a:pPr>
            <a:r>
              <a:rPr lang="en-US" sz="1800" baseline="0">
                <a:latin typeface="Georgia"/>
                <a:ea typeface="Arial"/>
                <a:cs typeface="Arial"/>
              </a:rPr>
              <a:t>They  can sometimes be difficult outsiders to fully understand because they are deeply rooted in a group shared meanings and ways of communication</a:t>
            </a:r>
            <a:r>
              <a:rPr lang="en-US">
                <a:latin typeface="Georgia"/>
                <a:ea typeface="Arial"/>
                <a:cs typeface="Arial"/>
              </a:rPr>
              <a:t>.</a:t>
            </a:r>
            <a:endParaRPr lang="en-US" sz="1800" baseline="0">
              <a:latin typeface="Georgia"/>
              <a:ea typeface="Arial"/>
              <a:cs typeface="Arial"/>
            </a:endParaRPr>
          </a:p>
          <a:p>
            <a:pPr algn="ctr"/>
            <a:endParaRPr lang="en-US"/>
          </a:p>
        </p:txBody>
      </p:sp>
    </p:spTree>
    <p:extLst>
      <p:ext uri="{BB962C8B-B14F-4D97-AF65-F5344CB8AC3E}">
        <p14:creationId xmlns:p14="http://schemas.microsoft.com/office/powerpoint/2010/main" val="2200247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00DBDBE-3ED6-F8BD-63A7-B18C4A938877}"/>
              </a:ext>
            </a:extLst>
          </p:cNvPr>
          <p:cNvGrpSpPr/>
          <p:nvPr/>
        </p:nvGrpSpPr>
        <p:grpSpPr>
          <a:xfrm>
            <a:off x="32285" y="417015"/>
            <a:ext cx="12196230" cy="6572128"/>
            <a:chOff x="32285" y="417015"/>
            <a:chExt cx="12196230" cy="6572128"/>
          </a:xfrm>
        </p:grpSpPr>
        <p:sp>
          <p:nvSpPr>
            <p:cNvPr id="2" name="Rectangle 1">
              <a:extLst>
                <a:ext uri="{FF2B5EF4-FFF2-40B4-BE49-F238E27FC236}">
                  <a16:creationId xmlns:a16="http://schemas.microsoft.com/office/drawing/2014/main" id="{95E33682-FB65-ACC5-DB6A-6BD2BFFC6615}"/>
                </a:ext>
              </a:extLst>
            </p:cNvPr>
            <p:cNvSpPr/>
            <p:nvPr/>
          </p:nvSpPr>
          <p:spPr>
            <a:xfrm>
              <a:off x="32285" y="1433128"/>
              <a:ext cx="6096000" cy="290613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CB3B6245-EE92-F106-C962-A6DFC6C7F2FB}"/>
                </a:ext>
              </a:extLst>
            </p:cNvPr>
            <p:cNvSpPr/>
            <p:nvPr/>
          </p:nvSpPr>
          <p:spPr>
            <a:xfrm>
              <a:off x="6169028" y="1433128"/>
              <a:ext cx="6059487" cy="2906137"/>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chemeClr val="tx1">
                      <a:lumMod val="95000"/>
                      <a:lumOff val="5000"/>
                    </a:schemeClr>
                  </a:solidFill>
                </a:rPr>
                <a:t>Message</a:t>
              </a:r>
            </a:p>
            <a:p>
              <a:r>
                <a:rPr lang="en-GB">
                  <a:solidFill>
                    <a:schemeClr val="tx1">
                      <a:lumMod val="95000"/>
                      <a:lumOff val="5000"/>
                    </a:schemeClr>
                  </a:solidFill>
                </a:rPr>
                <a:t>.  is the information being  communicated</a:t>
              </a:r>
            </a:p>
            <a:p>
              <a:pPr marL="285750" indent="-285750">
                <a:buFont typeface="Arial" panose="020B0604020202020204" pitchFamily="34" charset="0"/>
                <a:buChar char="•"/>
              </a:pPr>
              <a:r>
                <a:rPr lang="en-GB">
                  <a:solidFill>
                    <a:schemeClr val="tx1">
                      <a:lumMod val="95000"/>
                      <a:lumOff val="5000"/>
                    </a:schemeClr>
                  </a:solidFill>
                </a:rPr>
                <a:t>In food flight</a:t>
              </a:r>
            </a:p>
            <a:p>
              <a:pPr marL="285750" indent="-285750">
                <a:buFont typeface="Arial" panose="020B0604020202020204" pitchFamily="34" charset="0"/>
                <a:buChar char="•"/>
              </a:pPr>
              <a:r>
                <a:rPr lang="en-GB">
                  <a:solidFill>
                    <a:schemeClr val="tx1">
                      <a:lumMod val="95000"/>
                      <a:lumOff val="5000"/>
                    </a:schemeClr>
                  </a:solidFill>
                </a:rPr>
                <a:t>New  updates</a:t>
              </a:r>
            </a:p>
            <a:p>
              <a:pPr marL="285750" indent="-285750">
                <a:buFont typeface="Arial" panose="020B0604020202020204" pitchFamily="34" charset="0"/>
                <a:buChar char="•"/>
              </a:pPr>
              <a:r>
                <a:rPr lang="en-GB">
                  <a:solidFill>
                    <a:schemeClr val="tx1">
                      <a:lumMod val="95000"/>
                      <a:lumOff val="5000"/>
                    </a:schemeClr>
                  </a:solidFill>
                </a:rPr>
                <a:t>Hygiene standards </a:t>
              </a:r>
            </a:p>
            <a:p>
              <a:pPr marL="285750" indent="-285750">
                <a:buFont typeface="Arial" panose="020B0604020202020204" pitchFamily="34" charset="0"/>
                <a:buChar char="•"/>
              </a:pPr>
              <a:r>
                <a:rPr lang="en-GB">
                  <a:solidFill>
                    <a:schemeClr val="tx1">
                      <a:lumMod val="95000"/>
                      <a:lumOff val="5000"/>
                    </a:schemeClr>
                  </a:solidFill>
                </a:rPr>
                <a:t>Delivery schedules</a:t>
              </a:r>
            </a:p>
            <a:p>
              <a:pPr marL="285750" indent="-285750">
                <a:buFont typeface="Arial" panose="020B0604020202020204" pitchFamily="34" charset="0"/>
                <a:buChar char="•"/>
              </a:pPr>
              <a:r>
                <a:rPr lang="en-GB">
                  <a:solidFill>
                    <a:schemeClr val="tx1">
                      <a:lumMod val="95000"/>
                      <a:lumOff val="5000"/>
                    </a:schemeClr>
                  </a:solidFill>
                </a:rPr>
                <a:t>Costumer service instructions example new vegan meal option will be introduced next month key  aspect clarity structure relevance </a:t>
              </a:r>
            </a:p>
          </p:txBody>
        </p:sp>
        <p:sp>
          <p:nvSpPr>
            <p:cNvPr id="4" name="Rectangle 3">
              <a:extLst>
                <a:ext uri="{FF2B5EF4-FFF2-40B4-BE49-F238E27FC236}">
                  <a16:creationId xmlns:a16="http://schemas.microsoft.com/office/drawing/2014/main" id="{4F5F3507-6D9A-B0C9-E0B0-EAAE0F43AE73}"/>
                </a:ext>
              </a:extLst>
            </p:cNvPr>
            <p:cNvSpPr/>
            <p:nvPr/>
          </p:nvSpPr>
          <p:spPr>
            <a:xfrm>
              <a:off x="6132743" y="4451352"/>
              <a:ext cx="6059486" cy="2537791"/>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chemeClr val="tx1">
                      <a:lumMod val="95000"/>
                      <a:lumOff val="5000"/>
                    </a:schemeClr>
                  </a:solidFill>
                </a:rPr>
                <a:t>Receiver</a:t>
              </a:r>
            </a:p>
            <a:p>
              <a:pPr marL="285750" indent="-285750">
                <a:buFont typeface="Arial" panose="020B0604020202020204" pitchFamily="34" charset="0"/>
                <a:buChar char="•"/>
              </a:pPr>
              <a:r>
                <a:rPr lang="en-GB">
                  <a:solidFill>
                    <a:schemeClr val="tx1">
                      <a:lumMod val="95000"/>
                      <a:lumOff val="5000"/>
                    </a:schemeClr>
                  </a:solidFill>
                </a:rPr>
                <a:t> is the person or group who gets the message in food flight ltd</a:t>
              </a:r>
            </a:p>
            <a:p>
              <a:pPr marL="285750" indent="-285750">
                <a:buFont typeface="Arial" panose="020B0604020202020204" pitchFamily="34" charset="0"/>
                <a:buChar char="•"/>
              </a:pPr>
              <a:r>
                <a:rPr lang="en-GB">
                  <a:solidFill>
                    <a:schemeClr val="tx1">
                      <a:lumMod val="95000"/>
                      <a:lumOff val="5000"/>
                    </a:schemeClr>
                  </a:solidFill>
                </a:rPr>
                <a:t>Kitchen staff delivery teams cabin crew partners customers example  understand must understand and implement the new vegan menu factors affecting receiver understanding language skills attitude experience</a:t>
              </a:r>
            </a:p>
          </p:txBody>
        </p:sp>
        <p:sp>
          <p:nvSpPr>
            <p:cNvPr id="5" name="Rectangle 4">
              <a:extLst>
                <a:ext uri="{FF2B5EF4-FFF2-40B4-BE49-F238E27FC236}">
                  <a16:creationId xmlns:a16="http://schemas.microsoft.com/office/drawing/2014/main" id="{BC232D60-1580-B819-0540-A56001B3325F}"/>
                </a:ext>
              </a:extLst>
            </p:cNvPr>
            <p:cNvSpPr/>
            <p:nvPr/>
          </p:nvSpPr>
          <p:spPr>
            <a:xfrm>
              <a:off x="36513" y="4451352"/>
              <a:ext cx="6096000" cy="2537791"/>
            </a:xfrm>
            <a:prstGeom prst="rect">
              <a:avLst/>
            </a:prstGeom>
            <a:solidFill>
              <a:schemeClr val="tx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chemeClr val="tx1">
                      <a:lumMod val="95000"/>
                      <a:lumOff val="5000"/>
                    </a:schemeClr>
                  </a:solidFill>
                </a:rPr>
                <a:t>Channel</a:t>
              </a:r>
            </a:p>
            <a:p>
              <a:pPr marL="285750" indent="-285750">
                <a:buFont typeface="Arial" panose="020B0604020202020204" pitchFamily="34" charset="0"/>
                <a:buChar char="•"/>
              </a:pPr>
              <a:r>
                <a:rPr lang="en-GB">
                  <a:solidFill>
                    <a:schemeClr val="tx1">
                      <a:lumMod val="95000"/>
                      <a:lumOff val="5000"/>
                    </a:schemeClr>
                  </a:solidFill>
                </a:rPr>
                <a:t> this how the message is transmitted in food flight ltd emails staff meetings training sessions internal apps memos</a:t>
              </a:r>
            </a:p>
            <a:p>
              <a:pPr marL="285750" indent="-285750">
                <a:buFont typeface="Arial" panose="020B0604020202020204" pitchFamily="34" charset="0"/>
                <a:buChar char="•"/>
              </a:pPr>
              <a:r>
                <a:rPr lang="en-GB">
                  <a:solidFill>
                    <a:schemeClr val="tx1">
                      <a:lumMod val="95000"/>
                      <a:lumOff val="5000"/>
                    </a:schemeClr>
                  </a:solidFill>
                </a:rPr>
                <a:t>Example the message about new meals via </a:t>
              </a:r>
            </a:p>
            <a:p>
              <a:pPr marL="285750" indent="-285750">
                <a:buFont typeface="Arial" panose="020B0604020202020204" pitchFamily="34" charset="0"/>
                <a:buChar char="•"/>
              </a:pPr>
              <a:r>
                <a:rPr lang="en-GB">
                  <a:solidFill>
                    <a:schemeClr val="tx1">
                      <a:lumMod val="95000"/>
                      <a:lumOff val="5000"/>
                    </a:schemeClr>
                  </a:solidFill>
                </a:rPr>
                <a:t>Email+ staff briefing</a:t>
              </a:r>
            </a:p>
            <a:p>
              <a:pPr marL="285750" indent="-285750">
                <a:buFont typeface="Arial" panose="020B0604020202020204" pitchFamily="34" charset="0"/>
                <a:buChar char="•"/>
              </a:pPr>
              <a:r>
                <a:rPr lang="en-GB">
                  <a:solidFill>
                    <a:schemeClr val="tx1">
                      <a:lumMod val="95000"/>
                      <a:lumOff val="5000"/>
                    </a:schemeClr>
                  </a:solidFill>
                </a:rPr>
                <a:t>Important  point</a:t>
              </a:r>
            </a:p>
            <a:p>
              <a:pPr marL="285750" indent="-285750">
                <a:buFont typeface="Arial" panose="020B0604020202020204" pitchFamily="34" charset="0"/>
                <a:buChar char="•"/>
              </a:pPr>
              <a:r>
                <a:rPr lang="en-GB">
                  <a:solidFill>
                    <a:schemeClr val="tx1">
                      <a:lumMod val="95000"/>
                      <a:lumOff val="5000"/>
                    </a:schemeClr>
                  </a:solidFill>
                </a:rPr>
                <a:t>Choosing the wrong channel can cause miscommunication</a:t>
              </a:r>
            </a:p>
          </p:txBody>
        </p:sp>
        <p:sp>
          <p:nvSpPr>
            <p:cNvPr id="6" name="TextBox 5">
              <a:extLst>
                <a:ext uri="{FF2B5EF4-FFF2-40B4-BE49-F238E27FC236}">
                  <a16:creationId xmlns:a16="http://schemas.microsoft.com/office/drawing/2014/main" id="{9BB047A3-759E-3451-54AA-59FBD51F91AF}"/>
                </a:ext>
              </a:extLst>
            </p:cNvPr>
            <p:cNvSpPr txBox="1"/>
            <p:nvPr/>
          </p:nvSpPr>
          <p:spPr>
            <a:xfrm>
              <a:off x="2169500" y="417015"/>
              <a:ext cx="8850393" cy="584775"/>
            </a:xfrm>
            <a:prstGeom prst="rect">
              <a:avLst/>
            </a:prstGeom>
            <a:noFill/>
          </p:spPr>
          <p:txBody>
            <a:bodyPr wrap="square" rtlCol="0">
              <a:spAutoFit/>
            </a:bodyPr>
            <a:lstStyle/>
            <a:p>
              <a:r>
                <a:rPr lang="en-GB" sz="3200" b="1"/>
                <a:t>Berlo s model of communications 1961</a:t>
              </a:r>
            </a:p>
          </p:txBody>
        </p:sp>
        <p:sp>
          <p:nvSpPr>
            <p:cNvPr id="7" name="Rectangle 6">
              <a:extLst>
                <a:ext uri="{FF2B5EF4-FFF2-40B4-BE49-F238E27FC236}">
                  <a16:creationId xmlns:a16="http://schemas.microsoft.com/office/drawing/2014/main" id="{7B17B50F-261E-9373-D525-326D27AE14B4}"/>
                </a:ext>
              </a:extLst>
            </p:cNvPr>
            <p:cNvSpPr/>
            <p:nvPr/>
          </p:nvSpPr>
          <p:spPr>
            <a:xfrm>
              <a:off x="149826" y="1726173"/>
              <a:ext cx="5715776" cy="2320047"/>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chemeClr val="tx1">
                      <a:lumMod val="95000"/>
                      <a:lumOff val="5000"/>
                    </a:schemeClr>
                  </a:solidFill>
                </a:rPr>
                <a:t>Sender</a:t>
              </a:r>
            </a:p>
            <a:p>
              <a:pPr marL="285750" indent="-285750">
                <a:buFont typeface="Arial" panose="020B0604020202020204" pitchFamily="34" charset="0"/>
                <a:buChar char="•"/>
              </a:pPr>
              <a:r>
                <a:rPr lang="en-GB">
                  <a:solidFill>
                    <a:schemeClr val="tx1">
                      <a:lumMod val="95000"/>
                      <a:lumOff val="5000"/>
                    </a:schemeClr>
                  </a:solidFill>
                </a:rPr>
                <a:t>At food flight ltd management CEO marketing team hr</a:t>
              </a:r>
            </a:p>
            <a:p>
              <a:pPr marL="285750" indent="-285750">
                <a:buFont typeface="Arial" panose="020B0604020202020204" pitchFamily="34" charset="0"/>
                <a:buChar char="•"/>
              </a:pPr>
              <a:r>
                <a:rPr lang="en-GB">
                  <a:solidFill>
                    <a:schemeClr val="tx1">
                      <a:lumMod val="95000"/>
                      <a:lumOff val="5000"/>
                    </a:schemeClr>
                  </a:solidFill>
                </a:rPr>
                <a:t>Example the marketing manager launching a new airline meal service is the sender</a:t>
              </a:r>
            </a:p>
            <a:p>
              <a:pPr marL="285750" indent="-285750">
                <a:buFont typeface="Arial" panose="020B0604020202020204" pitchFamily="34" charset="0"/>
                <a:buChar char="•"/>
              </a:pPr>
              <a:r>
                <a:rPr lang="en-GB">
                  <a:solidFill>
                    <a:schemeClr val="tx1">
                      <a:lumMod val="95000"/>
                      <a:lumOff val="5000"/>
                    </a:schemeClr>
                  </a:solidFill>
                </a:rPr>
                <a:t>Factors affecting sender</a:t>
              </a:r>
            </a:p>
            <a:p>
              <a:pPr marL="285750" indent="-285750">
                <a:buFont typeface="Arial" panose="020B0604020202020204" pitchFamily="34" charset="0"/>
                <a:buChar char="•"/>
              </a:pPr>
              <a:r>
                <a:rPr lang="en-GB">
                  <a:solidFill>
                    <a:schemeClr val="tx1">
                      <a:lumMod val="95000"/>
                      <a:lumOff val="5000"/>
                    </a:schemeClr>
                  </a:solidFill>
                </a:rPr>
                <a:t>Communication skills</a:t>
              </a:r>
            </a:p>
            <a:p>
              <a:pPr marL="285750" indent="-285750">
                <a:buFont typeface="Arial" panose="020B0604020202020204" pitchFamily="34" charset="0"/>
                <a:buChar char="•"/>
              </a:pPr>
              <a:r>
                <a:rPr lang="en-GB">
                  <a:solidFill>
                    <a:schemeClr val="tx1">
                      <a:lumMod val="95000"/>
                      <a:lumOff val="5000"/>
                    </a:schemeClr>
                  </a:solidFill>
                </a:rPr>
                <a:t>Attitude towards employees/customers knowledge of</a:t>
              </a:r>
              <a:r>
                <a:rPr lang="en-GB"/>
                <a:t> </a:t>
              </a:r>
              <a:r>
                <a:rPr lang="en-GB">
                  <a:solidFill>
                    <a:srgbClr val="461A31"/>
                  </a:solidFill>
                </a:rPr>
                <a:t>product(food services airline logistics</a:t>
              </a:r>
            </a:p>
          </p:txBody>
        </p:sp>
        <p:sp>
          <p:nvSpPr>
            <p:cNvPr id="8" name="TextBox 7">
              <a:extLst>
                <a:ext uri="{FF2B5EF4-FFF2-40B4-BE49-F238E27FC236}">
                  <a16:creationId xmlns:a16="http://schemas.microsoft.com/office/drawing/2014/main" id="{8BD7E8BE-BA07-34BE-3293-FB588F6D0EF9}"/>
                </a:ext>
              </a:extLst>
            </p:cNvPr>
            <p:cNvSpPr txBox="1"/>
            <p:nvPr/>
          </p:nvSpPr>
          <p:spPr>
            <a:xfrm>
              <a:off x="4965968" y="1006697"/>
              <a:ext cx="3030168" cy="369332"/>
            </a:xfrm>
            <a:prstGeom prst="rect">
              <a:avLst/>
            </a:prstGeom>
            <a:noFill/>
          </p:spPr>
          <p:txBody>
            <a:bodyPr wrap="square" rtlCol="0">
              <a:spAutoFit/>
            </a:bodyPr>
            <a:lstStyle/>
            <a:p>
              <a:r>
                <a:rPr lang="en-GB"/>
                <a:t>Nerio Lopez (2517195)</a:t>
              </a:r>
            </a:p>
          </p:txBody>
        </p:sp>
      </p:grpSp>
    </p:spTree>
    <p:extLst>
      <p:ext uri="{BB962C8B-B14F-4D97-AF65-F5344CB8AC3E}">
        <p14:creationId xmlns:p14="http://schemas.microsoft.com/office/powerpoint/2010/main" val="2426329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C5B5A-00B6-2811-0851-BD683B2A09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751652-2C3B-DB4E-ACB1-F95B2269ADC6}"/>
              </a:ext>
            </a:extLst>
          </p:cNvPr>
          <p:cNvSpPr>
            <a:spLocks noGrp="1"/>
          </p:cNvSpPr>
          <p:nvPr>
            <p:ph type="title"/>
          </p:nvPr>
        </p:nvSpPr>
        <p:spPr>
          <a:xfrm>
            <a:off x="1039195" y="567101"/>
            <a:ext cx="9509759" cy="1088136"/>
          </a:xfrm>
        </p:spPr>
        <p:txBody>
          <a:bodyPr>
            <a:normAutofit fontScale="90000"/>
          </a:bodyPr>
          <a:lstStyle/>
          <a:p>
            <a:br>
              <a:rPr lang="en-GB"/>
            </a:br>
            <a:br>
              <a:rPr lang="en-GB"/>
            </a:br>
            <a:br>
              <a:rPr lang="en-GB"/>
            </a:br>
            <a:r>
              <a:rPr lang="en-GB" sz="1800">
                <a:latin typeface="Tisa Offc Serif Pro"/>
              </a:rPr>
              <a:t> </a:t>
            </a:r>
            <a:br>
              <a:rPr lang="en-GB" sz="1800">
                <a:latin typeface="Tisa Offc Serif Pro"/>
              </a:rPr>
            </a:br>
            <a:br>
              <a:rPr lang="en-GB">
                <a:latin typeface="Tisa Offc Serif Pro"/>
              </a:rPr>
            </a:br>
            <a:r>
              <a:rPr lang="en-GB">
                <a:latin typeface="Tisa Offc Serif Pro"/>
              </a:rPr>
              <a:t>Berlo's Model Communication(1961)</a:t>
            </a:r>
          </a:p>
        </p:txBody>
      </p:sp>
      <p:sp>
        <p:nvSpPr>
          <p:cNvPr id="3" name="Content Placeholder 2">
            <a:extLst>
              <a:ext uri="{FF2B5EF4-FFF2-40B4-BE49-F238E27FC236}">
                <a16:creationId xmlns:a16="http://schemas.microsoft.com/office/drawing/2014/main" id="{EE7005C2-3803-CE0E-4DB4-2A681896A88B}"/>
              </a:ext>
            </a:extLst>
          </p:cNvPr>
          <p:cNvSpPr>
            <a:spLocks noGrp="1"/>
          </p:cNvSpPr>
          <p:nvPr>
            <p:ph idx="1"/>
          </p:nvPr>
        </p:nvSpPr>
        <p:spPr>
          <a:xfrm>
            <a:off x="909800" y="1716542"/>
            <a:ext cx="9941080" cy="1381778"/>
          </a:xfrm>
        </p:spPr>
        <p:txBody>
          <a:bodyPr vert="horz" lIns="91440" tIns="45720" rIns="91440" bIns="45720" rtlCol="0" anchor="t">
            <a:normAutofit/>
          </a:bodyPr>
          <a:lstStyle/>
          <a:p>
            <a:r>
              <a:rPr lang="en-GB"/>
              <a:t>Culture refers to the shared behaviours, belief, traditions and attitudes of </a:t>
            </a:r>
            <a:r>
              <a:rPr lang="en-GB" err="1"/>
              <a:t>particural</a:t>
            </a:r>
            <a:r>
              <a:rPr lang="en-GB"/>
              <a:t> society or group of people. It includes elements such as language, religion, and social habits, as well as intellectual and artistic expressions like literature, music and dance, culture shapes how people think, communicate , and interact with the world</a:t>
            </a:r>
          </a:p>
          <a:p>
            <a:endParaRPr lang="en-GB"/>
          </a:p>
          <a:p>
            <a:endParaRPr lang="en-GB"/>
          </a:p>
        </p:txBody>
      </p:sp>
      <p:graphicFrame>
        <p:nvGraphicFramePr>
          <p:cNvPr id="4" name="Table 3">
            <a:extLst>
              <a:ext uri="{FF2B5EF4-FFF2-40B4-BE49-F238E27FC236}">
                <a16:creationId xmlns:a16="http://schemas.microsoft.com/office/drawing/2014/main" id="{95943CE0-6BA3-0950-0741-E7DE76A7AC2C}"/>
              </a:ext>
            </a:extLst>
          </p:cNvPr>
          <p:cNvGraphicFramePr>
            <a:graphicFrameLocks noGrp="1"/>
          </p:cNvGraphicFramePr>
          <p:nvPr>
            <p:extLst>
              <p:ext uri="{D42A27DB-BD31-4B8C-83A1-F6EECF244321}">
                <p14:modId xmlns:p14="http://schemas.microsoft.com/office/powerpoint/2010/main" val="4077884999"/>
              </p:ext>
            </p:extLst>
          </p:nvPr>
        </p:nvGraphicFramePr>
        <p:xfrm>
          <a:off x="862642" y="3148640"/>
          <a:ext cx="11325056" cy="3795798"/>
        </p:xfrm>
        <a:graphic>
          <a:graphicData uri="http://schemas.openxmlformats.org/drawingml/2006/table">
            <a:tbl>
              <a:tblPr firstRow="1" bandRow="1">
                <a:tableStyleId>{5DA37D80-6434-44D0-A028-1B22A696006F}</a:tableStyleId>
              </a:tblPr>
              <a:tblGrid>
                <a:gridCol w="2336771">
                  <a:extLst>
                    <a:ext uri="{9D8B030D-6E8A-4147-A177-3AD203B41FA5}">
                      <a16:colId xmlns:a16="http://schemas.microsoft.com/office/drawing/2014/main" val="3650305061"/>
                    </a:ext>
                  </a:extLst>
                </a:gridCol>
                <a:gridCol w="3276600">
                  <a:extLst>
                    <a:ext uri="{9D8B030D-6E8A-4147-A177-3AD203B41FA5}">
                      <a16:colId xmlns:a16="http://schemas.microsoft.com/office/drawing/2014/main" val="3525895843"/>
                    </a:ext>
                  </a:extLst>
                </a:gridCol>
                <a:gridCol w="2294554">
                  <a:extLst>
                    <a:ext uri="{9D8B030D-6E8A-4147-A177-3AD203B41FA5}">
                      <a16:colId xmlns:a16="http://schemas.microsoft.com/office/drawing/2014/main" val="4065048739"/>
                    </a:ext>
                  </a:extLst>
                </a:gridCol>
                <a:gridCol w="2998470">
                  <a:extLst>
                    <a:ext uri="{9D8B030D-6E8A-4147-A177-3AD203B41FA5}">
                      <a16:colId xmlns:a16="http://schemas.microsoft.com/office/drawing/2014/main" val="3999203143"/>
                    </a:ext>
                  </a:extLst>
                </a:gridCol>
                <a:gridCol w="210381">
                  <a:extLst>
                    <a:ext uri="{9D8B030D-6E8A-4147-A177-3AD203B41FA5}">
                      <a16:colId xmlns:a16="http://schemas.microsoft.com/office/drawing/2014/main" val="2829008420"/>
                    </a:ext>
                  </a:extLst>
                </a:gridCol>
                <a:gridCol w="208280">
                  <a:extLst>
                    <a:ext uri="{9D8B030D-6E8A-4147-A177-3AD203B41FA5}">
                      <a16:colId xmlns:a16="http://schemas.microsoft.com/office/drawing/2014/main" val="978321729"/>
                    </a:ext>
                  </a:extLst>
                </a:gridCol>
              </a:tblGrid>
              <a:tr h="686838">
                <a:tc>
                  <a:txBody>
                    <a:bodyPr/>
                    <a:lstStyle/>
                    <a:p>
                      <a:r>
                        <a:rPr lang="en-US"/>
                        <a:t>Popular Culture</a:t>
                      </a:r>
                    </a:p>
                  </a:txBody>
                  <a:tcPr/>
                </a:tc>
                <a:tc>
                  <a:txBody>
                    <a:bodyPr/>
                    <a:lstStyle/>
                    <a:p>
                      <a:r>
                        <a:rPr lang="en-US"/>
                        <a:t>High Culture</a:t>
                      </a:r>
                      <a:endParaRPr lang="en-US" err="1"/>
                    </a:p>
                  </a:txBody>
                  <a:tcPr/>
                </a:tc>
                <a:tc>
                  <a:txBody>
                    <a:bodyPr/>
                    <a:lstStyle/>
                    <a:p>
                      <a:r>
                        <a:rPr lang="en-US"/>
                        <a:t>Sub-Culture</a:t>
                      </a:r>
                    </a:p>
                  </a:txBody>
                  <a:tcPr/>
                </a:tc>
                <a:tc>
                  <a:txBody>
                    <a:bodyPr/>
                    <a:lstStyle/>
                    <a:p>
                      <a:r>
                        <a:rPr lang="en-US"/>
                        <a:t>Folk Culture</a:t>
                      </a:r>
                    </a:p>
                  </a:txBody>
                  <a:tcPr/>
                </a:tc>
                <a:tc>
                  <a:txBody>
                    <a:bodyPr/>
                    <a:lstStyle/>
                    <a:p>
                      <a:pPr lvl="0">
                        <a:buNone/>
                      </a:pPr>
                      <a:endParaRPr lang="en-US"/>
                    </a:p>
                  </a:txBody>
                  <a:tcPr/>
                </a:tc>
                <a:tc>
                  <a:txBody>
                    <a:bodyPr/>
                    <a:lstStyle/>
                    <a:p>
                      <a:pPr lvl="0">
                        <a:buNone/>
                      </a:pPr>
                      <a:endParaRPr lang="en-US"/>
                    </a:p>
                  </a:txBody>
                  <a:tcPr/>
                </a:tc>
                <a:extLst>
                  <a:ext uri="{0D108BD9-81ED-4DB2-BD59-A6C34878D82A}">
                    <a16:rowId xmlns:a16="http://schemas.microsoft.com/office/drawing/2014/main" val="620106521"/>
                  </a:ext>
                </a:extLst>
              </a:tr>
              <a:tr h="2663590">
                <a:tc>
                  <a:txBody>
                    <a:bodyPr/>
                    <a:lstStyle/>
                    <a:p>
                      <a:pPr marL="285750" indent="-285750">
                        <a:buFont typeface="Wingdings"/>
                        <a:buChar char="Ø"/>
                      </a:pPr>
                      <a:r>
                        <a:rPr lang="en-US"/>
                        <a:t>This includes widely accepted and practiced cultural elements such as television, film, and mainstream music.</a:t>
                      </a:r>
                    </a:p>
                    <a:p>
                      <a:pPr marL="285750" lvl="0" indent="-285750">
                        <a:buFont typeface="Wingdings"/>
                        <a:buChar char="Ø"/>
                      </a:pPr>
                      <a:r>
                        <a:rPr lang="en-US"/>
                        <a:t>Its influenced heavily by mass media</a:t>
                      </a:r>
                    </a:p>
                  </a:txBody>
                  <a:tcPr/>
                </a:tc>
                <a:tc>
                  <a:txBody>
                    <a:bodyPr/>
                    <a:lstStyle/>
                    <a:p>
                      <a:pPr marL="285750" indent="-285750">
                        <a:buFont typeface="Wingdings"/>
                        <a:buChar char="Ø"/>
                      </a:pPr>
                      <a:r>
                        <a:rPr lang="en-US"/>
                        <a:t>This cultural products that are often associated with the elite or highly educated group in society.</a:t>
                      </a:r>
                    </a:p>
                    <a:p>
                      <a:pPr marL="285750" lvl="0" indent="-285750">
                        <a:buFont typeface="Wingdings"/>
                        <a:buChar char="Ø"/>
                      </a:pPr>
                      <a:r>
                        <a:rPr lang="en-US"/>
                        <a:t>Such as classical music, fine art, and literature.</a:t>
                      </a:r>
                    </a:p>
                    <a:p>
                      <a:pPr marL="0" lvl="0" indent="0">
                        <a:buNone/>
                      </a:pPr>
                      <a:endParaRPr lang="en-US"/>
                    </a:p>
                  </a:txBody>
                  <a:tcPr/>
                </a:tc>
                <a:tc>
                  <a:txBody>
                    <a:bodyPr/>
                    <a:lstStyle/>
                    <a:p>
                      <a:pPr marL="285750" indent="-285750">
                        <a:buFont typeface="Wingdings"/>
                        <a:buChar char="Ø"/>
                      </a:pPr>
                      <a:r>
                        <a:rPr lang="en-US"/>
                        <a:t>There are `smaller cultural groups with-in the larger society.</a:t>
                      </a:r>
                    </a:p>
                    <a:p>
                      <a:pPr marL="285750" lvl="0" indent="-285750">
                        <a:buFont typeface="Wingdings"/>
                        <a:buChar char="Ø"/>
                      </a:pPr>
                      <a:r>
                        <a:rPr lang="en-US"/>
                        <a:t>Distinct beliefs, </a:t>
                      </a:r>
                      <a:r>
                        <a:rPr lang="en-US" err="1"/>
                        <a:t>behaviour</a:t>
                      </a:r>
                      <a:r>
                        <a:rPr lang="en-US"/>
                        <a:t>, or interest (</a:t>
                      </a:r>
                      <a:r>
                        <a:rPr lang="en-US" err="1"/>
                        <a:t>eg.</a:t>
                      </a:r>
                      <a:r>
                        <a:rPr lang="en-US"/>
                        <a:t> Youth cultures, gaming, communities).</a:t>
                      </a:r>
                    </a:p>
                    <a:p>
                      <a:pPr marL="0" lvl="0" indent="0">
                        <a:buNone/>
                      </a:pPr>
                      <a:endParaRPr lang="en-US"/>
                    </a:p>
                  </a:txBody>
                  <a:tcPr/>
                </a:tc>
                <a:tc>
                  <a:txBody>
                    <a:bodyPr/>
                    <a:lstStyle/>
                    <a:p>
                      <a:pPr marL="285750" indent="-285750">
                        <a:buFont typeface="Wingdings"/>
                        <a:buChar char="Ø"/>
                      </a:pPr>
                      <a:r>
                        <a:rPr lang="en-US"/>
                        <a:t>This includes traditional practices, </a:t>
                      </a:r>
                      <a:r>
                        <a:rPr lang="en-US" err="1"/>
                        <a:t>customes</a:t>
                      </a:r>
                      <a:r>
                        <a:rPr lang="en-US"/>
                        <a:t>, and rituals.</a:t>
                      </a:r>
                    </a:p>
                    <a:p>
                      <a:pPr marL="285750" lvl="0" indent="-285750">
                        <a:buFont typeface="Wingdings"/>
                        <a:buChar char="Ø"/>
                      </a:pPr>
                      <a:r>
                        <a:rPr lang="en-US"/>
                        <a:t>Passed down through generations with-in the community.</a:t>
                      </a:r>
                    </a:p>
                  </a:txBody>
                  <a:tcPr/>
                </a:tc>
                <a:tc>
                  <a:txBody>
                    <a:bodyPr/>
                    <a:lstStyle/>
                    <a:p>
                      <a:pPr lvl="0">
                        <a:buNone/>
                      </a:pPr>
                      <a:endParaRPr lang="en-US"/>
                    </a:p>
                  </a:txBody>
                  <a:tcPr/>
                </a:tc>
                <a:tc>
                  <a:txBody>
                    <a:bodyPr/>
                    <a:lstStyle/>
                    <a:p>
                      <a:pPr lvl="0">
                        <a:buNone/>
                      </a:pPr>
                      <a:endParaRPr lang="en-US"/>
                    </a:p>
                  </a:txBody>
                  <a:tcPr/>
                </a:tc>
                <a:extLst>
                  <a:ext uri="{0D108BD9-81ED-4DB2-BD59-A6C34878D82A}">
                    <a16:rowId xmlns:a16="http://schemas.microsoft.com/office/drawing/2014/main" val="1157738736"/>
                  </a:ext>
                </a:extLst>
              </a:tr>
            </a:tbl>
          </a:graphicData>
        </a:graphic>
      </p:graphicFrame>
      <p:sp>
        <p:nvSpPr>
          <p:cNvPr id="5" name="TextBox 4">
            <a:extLst>
              <a:ext uri="{FF2B5EF4-FFF2-40B4-BE49-F238E27FC236}">
                <a16:creationId xmlns:a16="http://schemas.microsoft.com/office/drawing/2014/main" id="{7759BB6A-63A5-A665-5849-28BB374B8D56}"/>
              </a:ext>
            </a:extLst>
          </p:cNvPr>
          <p:cNvSpPr txBox="1"/>
          <p:nvPr/>
        </p:nvSpPr>
        <p:spPr>
          <a:xfrm>
            <a:off x="3581401" y="718868"/>
            <a:ext cx="43678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aseline="0">
                <a:solidFill>
                  <a:srgbClr val="1B4855"/>
                </a:solidFill>
                <a:latin typeface="Tisa Offc Serif Pro"/>
              </a:rPr>
              <a:t>(Tajudeen Olawale Oyefesobi-2514938) </a:t>
            </a:r>
            <a:endParaRPr lang="en-US"/>
          </a:p>
        </p:txBody>
      </p:sp>
      <p:sp>
        <p:nvSpPr>
          <p:cNvPr id="6" name="TextBox 5">
            <a:extLst>
              <a:ext uri="{FF2B5EF4-FFF2-40B4-BE49-F238E27FC236}">
                <a16:creationId xmlns:a16="http://schemas.microsoft.com/office/drawing/2014/main" id="{1195A9D7-A357-BE49-F258-C1D22C534B0D}"/>
              </a:ext>
            </a:extLst>
          </p:cNvPr>
          <p:cNvSpPr txBox="1"/>
          <p:nvPr/>
        </p:nvSpPr>
        <p:spPr>
          <a:xfrm>
            <a:off x="2412881" y="217818"/>
            <a:ext cx="72001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t>Communication Barrier - Cultural</a:t>
            </a:r>
          </a:p>
        </p:txBody>
      </p:sp>
    </p:spTree>
    <p:extLst>
      <p:ext uri="{BB962C8B-B14F-4D97-AF65-F5344CB8AC3E}">
        <p14:creationId xmlns:p14="http://schemas.microsoft.com/office/powerpoint/2010/main" val="605141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D89806-4518-8E84-5F70-E175957F53CC}"/>
              </a:ext>
            </a:extLst>
          </p:cNvPr>
          <p:cNvSpPr txBox="1"/>
          <p:nvPr/>
        </p:nvSpPr>
        <p:spPr>
          <a:xfrm>
            <a:off x="293806" y="1015807"/>
            <a:ext cx="2838045" cy="4524315"/>
          </a:xfrm>
          <a:prstGeom prst="rect">
            <a:avLst/>
          </a:prstGeom>
          <a:noFill/>
        </p:spPr>
        <p:txBody>
          <a:bodyPr wrap="square">
            <a:spAutoFit/>
          </a:bodyPr>
          <a:lstStyle/>
          <a:p>
            <a:r>
              <a:rPr lang="en-GB"/>
              <a:t> Advantages and disadvantages of older and </a:t>
            </a:r>
          </a:p>
          <a:p>
            <a:r>
              <a:rPr lang="en-GB"/>
              <a:t>        younger employees </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sz="1800"/>
              <a:t>Older employees are more experienced in food production</a:t>
            </a:r>
          </a:p>
          <a:p>
            <a:pPr marL="285750" indent="-285750">
              <a:buFont typeface="Arial" panose="020B0604020202020204" pitchFamily="34" charset="0"/>
              <a:buChar char="•"/>
            </a:pPr>
            <a:r>
              <a:rPr lang="en-GB" sz="1800"/>
              <a:t>Younger employees are trainees and new staff</a:t>
            </a:r>
          </a:p>
          <a:p>
            <a:pPr marL="285750" indent="-285750">
              <a:buFont typeface="Arial" panose="020B0604020202020204" pitchFamily="34" charset="0"/>
              <a:buChar char="•"/>
            </a:pPr>
            <a:r>
              <a:rPr lang="en-GB" sz="1800"/>
              <a:t>Older people may prefer face to face instructions and traditional methods</a:t>
            </a:r>
          </a:p>
          <a:p>
            <a:pPr marL="285750" indent="-285750">
              <a:buFont typeface="Arial" panose="020B0604020202020204" pitchFamily="34" charset="0"/>
              <a:buChar char="•"/>
            </a:pPr>
            <a:r>
              <a:rPr lang="en-GB" sz="1800"/>
              <a:t>Younger people may prefer digital communication app </a:t>
            </a:r>
            <a:endParaRPr lang="en-GB"/>
          </a:p>
        </p:txBody>
      </p:sp>
      <p:sp>
        <p:nvSpPr>
          <p:cNvPr id="5" name="TextBox 4">
            <a:extLst>
              <a:ext uri="{FF2B5EF4-FFF2-40B4-BE49-F238E27FC236}">
                <a16:creationId xmlns:a16="http://schemas.microsoft.com/office/drawing/2014/main" id="{B8D55CB1-539C-D5AB-AC4C-74014FD670FB}"/>
              </a:ext>
            </a:extLst>
          </p:cNvPr>
          <p:cNvSpPr txBox="1"/>
          <p:nvPr/>
        </p:nvSpPr>
        <p:spPr>
          <a:xfrm>
            <a:off x="3044535" y="1016347"/>
            <a:ext cx="2701858" cy="4247317"/>
          </a:xfrm>
          <a:prstGeom prst="rect">
            <a:avLst/>
          </a:prstGeom>
          <a:noFill/>
        </p:spPr>
        <p:txBody>
          <a:bodyPr wrap="square" lIns="91440" tIns="45720" rIns="91440" bIns="45720" anchor="t">
            <a:spAutoFit/>
          </a:bodyPr>
          <a:lstStyle/>
          <a:p>
            <a:r>
              <a:rPr lang="en-GB"/>
              <a:t>    What happen when  </a:t>
            </a:r>
          </a:p>
          <a:p>
            <a:r>
              <a:rPr lang="en-GB"/>
              <a:t>    communication is   </a:t>
            </a:r>
          </a:p>
          <a:p>
            <a:r>
              <a:rPr lang="en-GB"/>
              <a:t>    poor</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sz="1800"/>
              <a:t>Cooking instruction maybe misunderstood</a:t>
            </a:r>
          </a:p>
          <a:p>
            <a:pPr marL="285750" indent="-285750">
              <a:buFont typeface="Arial" panose="020B0604020202020204" pitchFamily="34" charset="0"/>
              <a:buChar char="•"/>
            </a:pPr>
            <a:r>
              <a:rPr lang="en-GB" sz="1800"/>
              <a:t>Packaging guidelines may not be clearly followed</a:t>
            </a:r>
          </a:p>
          <a:p>
            <a:pPr marL="285750" indent="-285750">
              <a:buFont typeface="Arial" panose="020B0604020202020204" pitchFamily="34" charset="0"/>
              <a:buChar char="•"/>
            </a:pPr>
            <a:r>
              <a:rPr lang="en-GB" sz="1800"/>
              <a:t>Staff may not properly check.eg vegetarian meals leading to meat mixed up</a:t>
            </a:r>
            <a:endParaRPr lang="en-GB"/>
          </a:p>
        </p:txBody>
      </p:sp>
      <p:sp>
        <p:nvSpPr>
          <p:cNvPr id="7" name="TextBox 6">
            <a:extLst>
              <a:ext uri="{FF2B5EF4-FFF2-40B4-BE49-F238E27FC236}">
                <a16:creationId xmlns:a16="http://schemas.microsoft.com/office/drawing/2014/main" id="{AF15DB42-1006-6151-F851-DF48990EB7AE}"/>
              </a:ext>
            </a:extLst>
          </p:cNvPr>
          <p:cNvSpPr txBox="1"/>
          <p:nvPr/>
        </p:nvSpPr>
        <p:spPr>
          <a:xfrm>
            <a:off x="5879612" y="1021311"/>
            <a:ext cx="2589689" cy="3139321"/>
          </a:xfrm>
          <a:prstGeom prst="rect">
            <a:avLst/>
          </a:prstGeom>
          <a:noFill/>
        </p:spPr>
        <p:txBody>
          <a:bodyPr wrap="square" lIns="91440" tIns="45720" rIns="91440" bIns="45720" anchor="t">
            <a:spAutoFit/>
          </a:bodyPr>
          <a:lstStyle/>
          <a:p>
            <a:r>
              <a:rPr lang="en-GB"/>
              <a:t>          Impact to the </a:t>
            </a:r>
          </a:p>
          <a:p>
            <a:r>
              <a:rPr lang="en-GB"/>
              <a:t>             company</a:t>
            </a:r>
          </a:p>
          <a:p>
            <a:pPr marL="285750" indent="-285750">
              <a:buFont typeface="Arial" panose="020B0604020202020204" pitchFamily="34" charset="0"/>
              <a:buChar char="•"/>
            </a:pPr>
            <a:endParaRPr lang="en-GB" sz="1800"/>
          </a:p>
          <a:p>
            <a:pPr marL="285750" indent="-285750">
              <a:buFont typeface="Arial" panose="020B0604020202020204" pitchFamily="34" charset="0"/>
              <a:buChar char="•"/>
            </a:pPr>
            <a:endParaRPr lang="en-GB" sz="1800"/>
          </a:p>
          <a:p>
            <a:pPr marL="285750" indent="-285750">
              <a:buFont typeface="Arial" panose="020B0604020202020204" pitchFamily="34" charset="0"/>
              <a:buChar char="•"/>
            </a:pPr>
            <a:r>
              <a:rPr lang="en-GB" sz="1800"/>
              <a:t>Lower food quality</a:t>
            </a:r>
          </a:p>
          <a:p>
            <a:pPr marL="285750" indent="-285750">
              <a:buFont typeface="Arial" panose="020B0604020202020204" pitchFamily="34" charset="0"/>
              <a:buChar char="•"/>
            </a:pPr>
            <a:r>
              <a:rPr lang="en-GB" sz="1800"/>
              <a:t>Airline complaints</a:t>
            </a:r>
          </a:p>
          <a:p>
            <a:pPr marL="285750" indent="-285750">
              <a:buFont typeface="Arial" panose="020B0604020202020204" pitchFamily="34" charset="0"/>
              <a:buChar char="•"/>
            </a:pPr>
            <a:r>
              <a:rPr lang="en-GB" sz="1800"/>
              <a:t>Loss of costumers and market share</a:t>
            </a:r>
          </a:p>
          <a:p>
            <a:pPr marL="285750" indent="-285750">
              <a:buFont typeface="Arial" panose="020B0604020202020204" pitchFamily="34" charset="0"/>
              <a:buChar char="•"/>
            </a:pPr>
            <a:r>
              <a:rPr lang="en-GB" sz="1800"/>
              <a:t>Poor teamwork in production department</a:t>
            </a:r>
            <a:endParaRPr lang="en-GB"/>
          </a:p>
        </p:txBody>
      </p:sp>
      <p:sp>
        <p:nvSpPr>
          <p:cNvPr id="10" name="TextBox 9">
            <a:extLst>
              <a:ext uri="{FF2B5EF4-FFF2-40B4-BE49-F238E27FC236}">
                <a16:creationId xmlns:a16="http://schemas.microsoft.com/office/drawing/2014/main" id="{5DB72D92-727E-B611-1FED-5BB47124DCB6}"/>
              </a:ext>
            </a:extLst>
          </p:cNvPr>
          <p:cNvSpPr txBox="1"/>
          <p:nvPr/>
        </p:nvSpPr>
        <p:spPr>
          <a:xfrm>
            <a:off x="8993638" y="1015808"/>
            <a:ext cx="2929241" cy="4524315"/>
          </a:xfrm>
          <a:prstGeom prst="rect">
            <a:avLst/>
          </a:prstGeom>
          <a:noFill/>
        </p:spPr>
        <p:txBody>
          <a:bodyPr wrap="square">
            <a:spAutoFit/>
          </a:bodyPr>
          <a:lstStyle/>
          <a:p>
            <a:r>
              <a:rPr lang="en-GB"/>
              <a:t> Possible solutions</a:t>
            </a:r>
          </a:p>
          <a:p>
            <a:pPr marL="285750" indent="-285750">
              <a:buFont typeface="Arial" panose="020B0604020202020204" pitchFamily="34" charset="0"/>
              <a:buChar char="•"/>
            </a:pPr>
            <a:endParaRPr lang="en-GB" sz="1800"/>
          </a:p>
          <a:p>
            <a:pPr marL="285750" indent="-285750">
              <a:buFont typeface="Arial" panose="020B0604020202020204" pitchFamily="34" charset="0"/>
              <a:buChar char="•"/>
            </a:pPr>
            <a:r>
              <a:rPr lang="en-GB" sz="1800"/>
              <a:t>Clear procedure(</a:t>
            </a:r>
            <a:r>
              <a:rPr lang="en-GB" sz="1050"/>
              <a:t>simple and specific in written</a:t>
            </a:r>
            <a:r>
              <a:rPr lang="en-GB" sz="1800"/>
              <a:t> )</a:t>
            </a:r>
          </a:p>
          <a:p>
            <a:pPr marL="285750" indent="-285750">
              <a:buFont typeface="Arial" panose="020B0604020202020204" pitchFamily="34" charset="0"/>
              <a:buChar char="•"/>
            </a:pPr>
            <a:r>
              <a:rPr lang="en-GB" sz="1800"/>
              <a:t>Staff training</a:t>
            </a:r>
          </a:p>
          <a:p>
            <a:pPr marL="285750" indent="-285750">
              <a:buFont typeface="Arial" panose="020B0604020202020204" pitchFamily="34" charset="0"/>
              <a:buChar char="•"/>
            </a:pPr>
            <a:r>
              <a:rPr lang="en-GB" sz="1800"/>
              <a:t>Better communication system(written instruction in food preparation time and packaging</a:t>
            </a:r>
          </a:p>
          <a:p>
            <a:pPr marL="285750" indent="-285750">
              <a:buFont typeface="Arial" panose="020B0604020202020204" pitchFamily="34" charset="0"/>
              <a:buChar char="•"/>
            </a:pPr>
            <a:r>
              <a:rPr lang="en-GB" sz="1800"/>
              <a:t>Digital communication flatform(quick send updates, share production information, report problem instantly</a:t>
            </a:r>
          </a:p>
          <a:p>
            <a:pPr marL="285750" indent="-285750">
              <a:buFont typeface="Arial" panose="020B0604020202020204" pitchFamily="34" charset="0"/>
              <a:buChar char="•"/>
            </a:pPr>
            <a:r>
              <a:rPr lang="en-GB" sz="1800"/>
              <a:t>Daily team meetings</a:t>
            </a:r>
            <a:endParaRPr lang="en-GB"/>
          </a:p>
        </p:txBody>
      </p:sp>
      <p:pic>
        <p:nvPicPr>
          <p:cNvPr id="2" name="Picture 1">
            <a:extLst>
              <a:ext uri="{FF2B5EF4-FFF2-40B4-BE49-F238E27FC236}">
                <a16:creationId xmlns:a16="http://schemas.microsoft.com/office/drawing/2014/main" id="{0386E67D-A059-419E-08D0-0CFB01A5A144}"/>
              </a:ext>
            </a:extLst>
          </p:cNvPr>
          <p:cNvPicPr>
            <a:picLocks noChangeAspect="1"/>
          </p:cNvPicPr>
          <p:nvPr/>
        </p:nvPicPr>
        <p:blipFill>
          <a:blip r:embed="rId2"/>
          <a:srcRect l="20" t="-2019" r="85" b="-545"/>
          <a:stretch>
            <a:fillRect/>
          </a:stretch>
        </p:blipFill>
        <p:spPr>
          <a:xfrm>
            <a:off x="959950" y="6442684"/>
            <a:ext cx="9839325" cy="413098"/>
          </a:xfrm>
          <a:prstGeom prst="rect">
            <a:avLst/>
          </a:prstGeom>
        </p:spPr>
      </p:pic>
    </p:spTree>
    <p:extLst>
      <p:ext uri="{BB962C8B-B14F-4D97-AF65-F5344CB8AC3E}">
        <p14:creationId xmlns:p14="http://schemas.microsoft.com/office/powerpoint/2010/main" val="37372037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D98103-2C1D-BCC3-534C-3083976A2BD7}"/>
              </a:ext>
            </a:extLst>
          </p:cNvPr>
          <p:cNvSpPr txBox="1"/>
          <p:nvPr/>
        </p:nvSpPr>
        <p:spPr>
          <a:xfrm>
            <a:off x="706510" y="832619"/>
            <a:ext cx="8062822"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Tisa Offc Serif Pro"/>
              </a:rPr>
              <a:t>Cultural Element and Influence:</a:t>
            </a:r>
          </a:p>
          <a:p>
            <a:endParaRPr lang="en-US" sz="3200">
              <a:latin typeface="Tisa Offc Serif Pro"/>
            </a:endParaRPr>
          </a:p>
          <a:p>
            <a:endParaRPr lang="en-US" sz="3200">
              <a:latin typeface="Tisa Offc Serif Pro"/>
            </a:endParaRPr>
          </a:p>
          <a:p>
            <a:endParaRPr lang="en-US" sz="3200">
              <a:latin typeface="Tisa Offc Serif Pro"/>
            </a:endParaRPr>
          </a:p>
          <a:p>
            <a:endParaRPr lang="en-US" sz="3200">
              <a:latin typeface="Tisa Offc Serif Pro"/>
            </a:endParaRPr>
          </a:p>
          <a:p>
            <a:r>
              <a:rPr lang="en-US" sz="3200">
                <a:latin typeface="Tisa Offc Serif Pro"/>
              </a:rPr>
              <a:t>Cultural Preferences:</a:t>
            </a:r>
          </a:p>
          <a:p>
            <a:endParaRPr lang="en-US" sz="3200">
              <a:latin typeface="Tisa Offc Serif Pro"/>
            </a:endParaRPr>
          </a:p>
        </p:txBody>
      </p:sp>
      <p:sp>
        <p:nvSpPr>
          <p:cNvPr id="5" name="TextBox 4">
            <a:extLst>
              <a:ext uri="{FF2B5EF4-FFF2-40B4-BE49-F238E27FC236}">
                <a16:creationId xmlns:a16="http://schemas.microsoft.com/office/drawing/2014/main" id="{18D060ED-FE9E-DB36-131C-E9B638BE6F4D}"/>
              </a:ext>
            </a:extLst>
          </p:cNvPr>
          <p:cNvSpPr txBox="1"/>
          <p:nvPr/>
        </p:nvSpPr>
        <p:spPr>
          <a:xfrm>
            <a:off x="843369" y="1914825"/>
            <a:ext cx="1053572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a:t>Culture is made up of beliefs, behaviors, and material </a:t>
            </a:r>
            <a:r>
              <a:rPr lang="en-US" err="1"/>
              <a:t>asfects</a:t>
            </a:r>
            <a:r>
              <a:rPr lang="en-US"/>
              <a:t> in life. It can be shaped by mass media, traditional rituals, and identities of specific groups. These cultural elements influence how people understand and response to the world.</a:t>
            </a:r>
          </a:p>
          <a:p>
            <a:endParaRPr lang="en-US"/>
          </a:p>
          <a:p>
            <a:pPr marL="285750" indent="-285750">
              <a:buFont typeface="Wingdings"/>
              <a:buChar char="v"/>
            </a:pPr>
            <a:endParaRPr lang="en-US"/>
          </a:p>
          <a:p>
            <a:endParaRPr lang="en-US"/>
          </a:p>
          <a:p>
            <a:endParaRPr lang="en-US"/>
          </a:p>
          <a:p>
            <a:endParaRPr lang="en-US"/>
          </a:p>
          <a:p>
            <a:endParaRPr lang="en-US"/>
          </a:p>
        </p:txBody>
      </p:sp>
      <p:sp>
        <p:nvSpPr>
          <p:cNvPr id="6" name="TextBox 5">
            <a:extLst>
              <a:ext uri="{FF2B5EF4-FFF2-40B4-BE49-F238E27FC236}">
                <a16:creationId xmlns:a16="http://schemas.microsoft.com/office/drawing/2014/main" id="{FB291200-2052-048A-6176-38A25F72696B}"/>
              </a:ext>
            </a:extLst>
          </p:cNvPr>
          <p:cNvSpPr txBox="1"/>
          <p:nvPr/>
        </p:nvSpPr>
        <p:spPr>
          <a:xfrm>
            <a:off x="1013535" y="4083719"/>
            <a:ext cx="1033444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a:t>Cultural preferences include interests in areas such as popular culture, television, film, music, history, and everyday life. These preferences are shaped by people's knowledge, experience, and backgrounds.</a:t>
            </a:r>
          </a:p>
          <a:p>
            <a:endParaRPr lang="en-US"/>
          </a:p>
          <a:p>
            <a:pPr marL="285750" indent="-285750">
              <a:buFont typeface="Wingdings"/>
              <a:buChar char="v"/>
            </a:pPr>
            <a:r>
              <a:rPr lang="en-US"/>
              <a:t>They  can sometimes be difficult outsiders to fully understand because they are deeply rooted in a group shared meanings and ways of communication.  </a:t>
            </a:r>
          </a:p>
        </p:txBody>
      </p:sp>
    </p:spTree>
    <p:extLst>
      <p:ext uri="{BB962C8B-B14F-4D97-AF65-F5344CB8AC3E}">
        <p14:creationId xmlns:p14="http://schemas.microsoft.com/office/powerpoint/2010/main" val="2520538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D0E47E-D228-15EB-5886-33E9AA181D03}"/>
              </a:ext>
            </a:extLst>
          </p:cNvPr>
          <p:cNvSpPr>
            <a:spLocks noGrp="1"/>
          </p:cNvSpPr>
          <p:nvPr>
            <p:ph type="title"/>
          </p:nvPr>
        </p:nvSpPr>
        <p:spPr>
          <a:xfrm>
            <a:off x="1626997" y="1436444"/>
            <a:ext cx="7746392" cy="705953"/>
          </a:xfrm>
        </p:spPr>
        <p:txBody>
          <a:bodyPr>
            <a:normAutofit fontScale="90000"/>
          </a:bodyPr>
          <a:lstStyle/>
          <a:p>
            <a:br>
              <a:rPr lang="en-US"/>
            </a:br>
            <a:r>
              <a:rPr lang="en-US"/>
              <a:t>    </a:t>
            </a:r>
            <a:br>
              <a:rPr lang="en-US"/>
            </a:br>
            <a:r>
              <a:rPr lang="en-US"/>
              <a:t>Berlo's Model of Communication (1961)</a:t>
            </a:r>
          </a:p>
        </p:txBody>
      </p:sp>
      <p:sp>
        <p:nvSpPr>
          <p:cNvPr id="5" name="TextBox 4">
            <a:extLst>
              <a:ext uri="{FF2B5EF4-FFF2-40B4-BE49-F238E27FC236}">
                <a16:creationId xmlns:a16="http://schemas.microsoft.com/office/drawing/2014/main" id="{DB379078-0AEA-06CF-1D88-AFB8A19CCF05}"/>
              </a:ext>
            </a:extLst>
          </p:cNvPr>
          <p:cNvSpPr txBox="1"/>
          <p:nvPr/>
        </p:nvSpPr>
        <p:spPr>
          <a:xfrm>
            <a:off x="2266727" y="384765"/>
            <a:ext cx="902062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Tisa Offc Serif Pro"/>
              </a:rPr>
              <a:t>Communication Barrier – Emotional</a:t>
            </a:r>
          </a:p>
          <a:p>
            <a:r>
              <a:rPr lang="en-US" sz="3200">
                <a:latin typeface="Tisa Offc Serif Pro"/>
              </a:rPr>
              <a:t>                   </a:t>
            </a:r>
            <a:r>
              <a:rPr lang="en-US">
                <a:latin typeface="Tisa Offc Serif Pro"/>
              </a:rPr>
              <a:t> (Anna Lizza Marquez- 2512366)</a:t>
            </a:r>
          </a:p>
          <a:p>
            <a:endParaRPr lang="en-US" sz="3200"/>
          </a:p>
        </p:txBody>
      </p:sp>
      <p:sp>
        <p:nvSpPr>
          <p:cNvPr id="2" name="TextBox 1">
            <a:extLst>
              <a:ext uri="{FF2B5EF4-FFF2-40B4-BE49-F238E27FC236}">
                <a16:creationId xmlns:a16="http://schemas.microsoft.com/office/drawing/2014/main" id="{D455AA3A-BD4F-DF3D-A867-859A23AA38B3}"/>
              </a:ext>
            </a:extLst>
          </p:cNvPr>
          <p:cNvSpPr txBox="1"/>
          <p:nvPr/>
        </p:nvSpPr>
        <p:spPr>
          <a:xfrm>
            <a:off x="1805077" y="2524305"/>
            <a:ext cx="1247955" cy="923330"/>
          </a:xfrm>
          <a:prstGeom prst="rect">
            <a:avLst/>
          </a:prstGeom>
          <a:solidFill>
            <a:srgbClr val="ED7D31"/>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a:t>  Source</a:t>
            </a:r>
          </a:p>
          <a:p>
            <a:endParaRPr lang="en-US"/>
          </a:p>
        </p:txBody>
      </p:sp>
      <p:sp>
        <p:nvSpPr>
          <p:cNvPr id="9" name="TextBox 8">
            <a:extLst>
              <a:ext uri="{FF2B5EF4-FFF2-40B4-BE49-F238E27FC236}">
                <a16:creationId xmlns:a16="http://schemas.microsoft.com/office/drawing/2014/main" id="{46BC0933-70F7-31F6-882E-4E03E48A1917}"/>
              </a:ext>
            </a:extLst>
          </p:cNvPr>
          <p:cNvSpPr txBox="1"/>
          <p:nvPr/>
        </p:nvSpPr>
        <p:spPr>
          <a:xfrm>
            <a:off x="3074958" y="2587924"/>
            <a:ext cx="2800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Encodes</a:t>
            </a:r>
          </a:p>
        </p:txBody>
      </p:sp>
      <p:sp>
        <p:nvSpPr>
          <p:cNvPr id="12" name="Arrow: Right 11">
            <a:extLst>
              <a:ext uri="{FF2B5EF4-FFF2-40B4-BE49-F238E27FC236}">
                <a16:creationId xmlns:a16="http://schemas.microsoft.com/office/drawing/2014/main" id="{4641AF3B-6CCE-51A9-8597-41937963F02C}"/>
              </a:ext>
            </a:extLst>
          </p:cNvPr>
          <p:cNvSpPr/>
          <p:nvPr/>
        </p:nvSpPr>
        <p:spPr>
          <a:xfrm>
            <a:off x="3272960" y="2900487"/>
            <a:ext cx="949651" cy="12519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Right 13">
            <a:extLst>
              <a:ext uri="{FF2B5EF4-FFF2-40B4-BE49-F238E27FC236}">
                <a16:creationId xmlns:a16="http://schemas.microsoft.com/office/drawing/2014/main" id="{95A5BCE3-F52D-87B8-91EA-D7A0512466C5}"/>
              </a:ext>
            </a:extLst>
          </p:cNvPr>
          <p:cNvSpPr/>
          <p:nvPr/>
        </p:nvSpPr>
        <p:spPr>
          <a:xfrm>
            <a:off x="5764965" y="2783719"/>
            <a:ext cx="920900" cy="182708"/>
          </a:xfrm>
          <a:prstGeom prst="rightArrow">
            <a:avLst/>
          </a:prstGeom>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E38DDAA8-A3CE-18CE-F48E-ABC65B4B6DE9}"/>
              </a:ext>
            </a:extLst>
          </p:cNvPr>
          <p:cNvSpPr txBox="1"/>
          <p:nvPr/>
        </p:nvSpPr>
        <p:spPr>
          <a:xfrm>
            <a:off x="6827829" y="2463789"/>
            <a:ext cx="1176067" cy="92333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lgn="l"/>
            <a:r>
              <a:rPr lang="en-US"/>
              <a:t>Channel</a:t>
            </a:r>
          </a:p>
          <a:p>
            <a:endParaRPr lang="en-US"/>
          </a:p>
        </p:txBody>
      </p:sp>
      <p:sp>
        <p:nvSpPr>
          <p:cNvPr id="16" name="TextBox 15">
            <a:extLst>
              <a:ext uri="{FF2B5EF4-FFF2-40B4-BE49-F238E27FC236}">
                <a16:creationId xmlns:a16="http://schemas.microsoft.com/office/drawing/2014/main" id="{2555D1DD-EE97-4053-366B-8C022E9C1640}"/>
              </a:ext>
            </a:extLst>
          </p:cNvPr>
          <p:cNvSpPr txBox="1"/>
          <p:nvPr/>
        </p:nvSpPr>
        <p:spPr>
          <a:xfrm>
            <a:off x="4390507" y="2482335"/>
            <a:ext cx="1190444" cy="923330"/>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chemeClr val="accent2">
                  <a:lumMod val="60000"/>
                  <a:lumOff val="40000"/>
                </a:schemeClr>
              </a:solidFill>
            </a:endParaRPr>
          </a:p>
          <a:p>
            <a:r>
              <a:rPr lang="en-US"/>
              <a:t> Message</a:t>
            </a:r>
          </a:p>
          <a:p>
            <a:endParaRPr lang="en-US"/>
          </a:p>
        </p:txBody>
      </p:sp>
      <p:sp>
        <p:nvSpPr>
          <p:cNvPr id="17" name="TextBox 16">
            <a:extLst>
              <a:ext uri="{FF2B5EF4-FFF2-40B4-BE49-F238E27FC236}">
                <a16:creationId xmlns:a16="http://schemas.microsoft.com/office/drawing/2014/main" id="{E9DF632D-F79D-60AA-7FC3-E00651E273C6}"/>
              </a:ext>
            </a:extLst>
          </p:cNvPr>
          <p:cNvSpPr txBox="1"/>
          <p:nvPr/>
        </p:nvSpPr>
        <p:spPr>
          <a:xfrm>
            <a:off x="8105236" y="258504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Decodes</a:t>
            </a:r>
          </a:p>
        </p:txBody>
      </p:sp>
      <p:sp>
        <p:nvSpPr>
          <p:cNvPr id="18" name="Arrow: Right 17">
            <a:extLst>
              <a:ext uri="{FF2B5EF4-FFF2-40B4-BE49-F238E27FC236}">
                <a16:creationId xmlns:a16="http://schemas.microsoft.com/office/drawing/2014/main" id="{3C697A54-4167-9310-C48A-B1FC722E41E9}"/>
              </a:ext>
            </a:extLst>
          </p:cNvPr>
          <p:cNvSpPr/>
          <p:nvPr/>
        </p:nvSpPr>
        <p:spPr>
          <a:xfrm>
            <a:off x="8317662" y="2861454"/>
            <a:ext cx="978408" cy="16833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F4B4846C-D13F-E9B0-719E-CECFB77812E5}"/>
              </a:ext>
            </a:extLst>
          </p:cNvPr>
          <p:cNvSpPr txBox="1"/>
          <p:nvPr/>
        </p:nvSpPr>
        <p:spPr>
          <a:xfrm>
            <a:off x="9448800" y="2478297"/>
            <a:ext cx="1147314" cy="923330"/>
          </a:xfrm>
          <a:prstGeom prst="rect">
            <a:avLst/>
          </a:prstGeom>
          <a:solidFill>
            <a:schemeClr val="accent1">
              <a:lumMod val="60000"/>
              <a:lumOff val="40000"/>
            </a:schemeClr>
          </a:solid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lgn="l"/>
            <a:r>
              <a:rPr lang="en-US"/>
              <a:t>Receiver</a:t>
            </a:r>
          </a:p>
          <a:p>
            <a:endParaRPr lang="en-US"/>
          </a:p>
        </p:txBody>
      </p:sp>
      <p:sp>
        <p:nvSpPr>
          <p:cNvPr id="20" name="TextBox 19">
            <a:extLst>
              <a:ext uri="{FF2B5EF4-FFF2-40B4-BE49-F238E27FC236}">
                <a16:creationId xmlns:a16="http://schemas.microsoft.com/office/drawing/2014/main" id="{51C03688-B4A8-28E5-A993-A75BE9A7D486}"/>
              </a:ext>
            </a:extLst>
          </p:cNvPr>
          <p:cNvSpPr txBox="1"/>
          <p:nvPr/>
        </p:nvSpPr>
        <p:spPr>
          <a:xfrm>
            <a:off x="1682510" y="3637831"/>
            <a:ext cx="239814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Gary</a:t>
            </a:r>
          </a:p>
          <a:p>
            <a:pPr algn="l"/>
            <a:r>
              <a:rPr lang="en-US"/>
              <a:t>(Manager)</a:t>
            </a:r>
          </a:p>
          <a:p>
            <a:pPr marL="285750" indent="-285750">
              <a:buFont typeface="Arial"/>
              <a:buChar char="•"/>
            </a:pPr>
            <a:r>
              <a:rPr lang="en-US"/>
              <a:t>Lots of emotion</a:t>
            </a:r>
          </a:p>
          <a:p>
            <a:pPr marL="285750" indent="-285750">
              <a:buFont typeface="Arial"/>
              <a:buChar char="•"/>
            </a:pPr>
            <a:r>
              <a:rPr lang="en-US"/>
              <a:t>Stress and burn out</a:t>
            </a:r>
          </a:p>
          <a:p>
            <a:pPr marL="285750" indent="-285750">
              <a:buFont typeface="Arial"/>
              <a:buChar char="•"/>
            </a:pPr>
            <a:r>
              <a:rPr lang="en-US"/>
              <a:t>Attitude problem</a:t>
            </a:r>
          </a:p>
          <a:p>
            <a:pPr marL="285750" indent="-285750">
              <a:buFont typeface="Arial"/>
              <a:buChar char="•"/>
            </a:pPr>
            <a:r>
              <a:rPr lang="en-US"/>
              <a:t>Lack of time management</a:t>
            </a:r>
          </a:p>
          <a:p>
            <a:pPr marL="285750" indent="-285750">
              <a:buFont typeface="Arial"/>
              <a:buChar char="•"/>
            </a:pPr>
            <a:r>
              <a:rPr lang="en-US"/>
              <a:t>no Team coordination</a:t>
            </a:r>
          </a:p>
          <a:p>
            <a:pPr marL="285750" indent="-285750">
              <a:buFont typeface="Arial"/>
              <a:buChar char="•"/>
            </a:pPr>
            <a:r>
              <a:rPr lang="en-US"/>
              <a:t>No goals</a:t>
            </a:r>
          </a:p>
          <a:p>
            <a:pPr marL="285750" indent="-285750">
              <a:buFont typeface="Arial"/>
              <a:buChar char="•"/>
            </a:pPr>
            <a:endParaRPr lang="en-US"/>
          </a:p>
        </p:txBody>
      </p:sp>
      <p:sp>
        <p:nvSpPr>
          <p:cNvPr id="21" name="TextBox 20">
            <a:extLst>
              <a:ext uri="{FF2B5EF4-FFF2-40B4-BE49-F238E27FC236}">
                <a16:creationId xmlns:a16="http://schemas.microsoft.com/office/drawing/2014/main" id="{E926DAFB-7C01-4835-D5CD-0691F222AABC}"/>
              </a:ext>
            </a:extLst>
          </p:cNvPr>
          <p:cNvSpPr txBox="1"/>
          <p:nvPr/>
        </p:nvSpPr>
        <p:spPr>
          <a:xfrm>
            <a:off x="4101502" y="3757164"/>
            <a:ext cx="241251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No proper orientation</a:t>
            </a:r>
          </a:p>
          <a:p>
            <a:pPr marL="285750" indent="-285750">
              <a:buFont typeface="Arial"/>
              <a:buChar char="•"/>
            </a:pPr>
            <a:r>
              <a:rPr lang="en-US"/>
              <a:t>No staff </a:t>
            </a:r>
            <a:r>
              <a:rPr lang="en-US" err="1"/>
              <a:t>deligation</a:t>
            </a:r>
            <a:r>
              <a:rPr lang="en-US"/>
              <a:t> and training</a:t>
            </a:r>
          </a:p>
          <a:p>
            <a:pPr marL="285750" indent="-285750">
              <a:buFont typeface="Arial"/>
              <a:buChar char="•"/>
            </a:pPr>
            <a:r>
              <a:rPr lang="en-US"/>
              <a:t> Unclear  message to every-one</a:t>
            </a:r>
          </a:p>
          <a:p>
            <a:pPr marL="285750" indent="-285750">
              <a:buFont typeface="Arial"/>
              <a:buChar char="•"/>
            </a:pPr>
            <a:r>
              <a:rPr lang="en-US"/>
              <a:t>Lacking structure</a:t>
            </a:r>
          </a:p>
        </p:txBody>
      </p:sp>
      <p:sp>
        <p:nvSpPr>
          <p:cNvPr id="25" name="TextBox 24">
            <a:extLst>
              <a:ext uri="{FF2B5EF4-FFF2-40B4-BE49-F238E27FC236}">
                <a16:creationId xmlns:a16="http://schemas.microsoft.com/office/drawing/2014/main" id="{7DDAF283-07A8-3604-1B4D-A78BC726B8D4}"/>
              </a:ext>
            </a:extLst>
          </p:cNvPr>
          <p:cNvSpPr txBox="1"/>
          <p:nvPr/>
        </p:nvSpPr>
        <p:spPr>
          <a:xfrm>
            <a:off x="6703084" y="3789153"/>
            <a:ext cx="175116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Lots of conflict</a:t>
            </a:r>
          </a:p>
          <a:p>
            <a:pPr marL="285750" indent="-285750">
              <a:buFont typeface="Arial"/>
              <a:buChar char="•"/>
            </a:pPr>
            <a:r>
              <a:rPr lang="en-US"/>
              <a:t>Stress and burnout</a:t>
            </a:r>
          </a:p>
          <a:p>
            <a:pPr marL="285750" indent="-285750">
              <a:buFont typeface="Arial"/>
              <a:buChar char="•"/>
            </a:pPr>
            <a:r>
              <a:rPr lang="en-US"/>
              <a:t>Fatigue </a:t>
            </a:r>
          </a:p>
          <a:p>
            <a:pPr marL="285750" indent="-285750">
              <a:buFont typeface="Arial"/>
              <a:buChar char="•"/>
            </a:pPr>
            <a:r>
              <a:rPr lang="en-US"/>
              <a:t>Frustration</a:t>
            </a:r>
          </a:p>
          <a:p>
            <a:pPr marL="285750" indent="-285750">
              <a:buFont typeface="Arial"/>
              <a:buChar char="•"/>
            </a:pPr>
            <a:endParaRPr lang="en-US"/>
          </a:p>
          <a:p>
            <a:pPr marL="285750" indent="-285750">
              <a:buFont typeface="Arial"/>
              <a:buChar char="•"/>
            </a:pPr>
            <a:endParaRPr lang="en-US"/>
          </a:p>
          <a:p>
            <a:r>
              <a:rPr lang="en-US"/>
              <a:t>                                             </a:t>
            </a:r>
          </a:p>
        </p:txBody>
      </p:sp>
      <p:sp>
        <p:nvSpPr>
          <p:cNvPr id="27" name="TextBox 26">
            <a:extLst>
              <a:ext uri="{FF2B5EF4-FFF2-40B4-BE49-F238E27FC236}">
                <a16:creationId xmlns:a16="http://schemas.microsoft.com/office/drawing/2014/main" id="{4CAE816F-1FB7-6209-A99B-25676A8F1392}"/>
              </a:ext>
            </a:extLst>
          </p:cNvPr>
          <p:cNvSpPr txBox="1"/>
          <p:nvPr/>
        </p:nvSpPr>
        <p:spPr>
          <a:xfrm flipH="1">
            <a:off x="9601200" y="4229100"/>
            <a:ext cx="1687183" cy="9334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1" name="TextBox 30">
            <a:extLst>
              <a:ext uri="{FF2B5EF4-FFF2-40B4-BE49-F238E27FC236}">
                <a16:creationId xmlns:a16="http://schemas.microsoft.com/office/drawing/2014/main" id="{6775BF1F-60BB-5295-292F-9A2948E49538}"/>
              </a:ext>
            </a:extLst>
          </p:cNvPr>
          <p:cNvSpPr txBox="1"/>
          <p:nvPr/>
        </p:nvSpPr>
        <p:spPr>
          <a:xfrm>
            <a:off x="8897787" y="3749615"/>
            <a:ext cx="27432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Workers(16-60 yrs. Old) </a:t>
            </a:r>
          </a:p>
          <a:p>
            <a:pPr marL="285750" indent="-285750">
              <a:buFont typeface="Arial"/>
              <a:buChar char="•"/>
            </a:pPr>
            <a:r>
              <a:rPr lang="en-US"/>
              <a:t>Multi-generational group</a:t>
            </a:r>
          </a:p>
          <a:p>
            <a:pPr marL="285750" indent="-285750">
              <a:buFont typeface="Arial"/>
              <a:buChar char="•"/>
            </a:pPr>
            <a:r>
              <a:rPr lang="en-US"/>
              <a:t>Different emotion </a:t>
            </a:r>
          </a:p>
          <a:p>
            <a:pPr marL="285750" indent="-285750">
              <a:buFont typeface="Arial"/>
              <a:buChar char="•"/>
            </a:pPr>
            <a:r>
              <a:rPr lang="en-US"/>
              <a:t>Different Attitudes</a:t>
            </a:r>
          </a:p>
          <a:p>
            <a:pPr marL="285750" indent="-285750">
              <a:buFont typeface="Arial"/>
              <a:buChar char="•"/>
            </a:pPr>
            <a:r>
              <a:rPr lang="en-US"/>
              <a:t>Not enough knowledge</a:t>
            </a:r>
          </a:p>
          <a:p>
            <a:pPr marL="285750" indent="-285750">
              <a:buFont typeface="Arial"/>
              <a:buChar char="•"/>
            </a:pPr>
            <a:endParaRPr lang="en-US"/>
          </a:p>
          <a:p>
            <a:pPr marL="285750" indent="-285750">
              <a:buFont typeface="Arial"/>
              <a:buChar char="•"/>
            </a:pPr>
            <a:endParaRPr lang="en-US"/>
          </a:p>
        </p:txBody>
      </p:sp>
    </p:spTree>
    <p:extLst>
      <p:ext uri="{BB962C8B-B14F-4D97-AF65-F5344CB8AC3E}">
        <p14:creationId xmlns:p14="http://schemas.microsoft.com/office/powerpoint/2010/main" val="3752118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475A0-12E2-2186-9CE1-85176CCE3890}"/>
              </a:ext>
            </a:extLst>
          </p:cNvPr>
          <p:cNvSpPr>
            <a:spLocks noGrp="1"/>
          </p:cNvSpPr>
          <p:nvPr>
            <p:ph type="title"/>
          </p:nvPr>
        </p:nvSpPr>
        <p:spPr>
          <a:xfrm>
            <a:off x="1483223" y="199994"/>
            <a:ext cx="7430090" cy="1065385"/>
          </a:xfrm>
        </p:spPr>
        <p:txBody>
          <a:bodyPr>
            <a:normAutofit/>
          </a:bodyPr>
          <a:lstStyle/>
          <a:p>
            <a:r>
              <a:rPr lang="en-US"/>
              <a:t>Younger Worker  (Approx.16-30's)</a:t>
            </a:r>
          </a:p>
        </p:txBody>
      </p:sp>
      <p:sp>
        <p:nvSpPr>
          <p:cNvPr id="6" name="TextBox 5">
            <a:extLst>
              <a:ext uri="{FF2B5EF4-FFF2-40B4-BE49-F238E27FC236}">
                <a16:creationId xmlns:a16="http://schemas.microsoft.com/office/drawing/2014/main" id="{13BE2071-B888-DDA7-1022-9BB9DD13F8E2}"/>
              </a:ext>
            </a:extLst>
          </p:cNvPr>
          <p:cNvSpPr txBox="1"/>
          <p:nvPr/>
        </p:nvSpPr>
        <p:spPr>
          <a:xfrm>
            <a:off x="1130421" y="1775605"/>
            <a:ext cx="5733688" cy="341632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High- Arousal of Emotion: such as nervousness, worry and anger</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Stress and Burnout Risk: Due to poor mental health</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Goal Focus: They are Driven by knowledge  acquisition ,Career advancement and skill accumulation.</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Emotion Regulation: Surface Acting or faking emotion</a:t>
            </a:r>
          </a:p>
          <a:p>
            <a:pPr marL="285750" indent="-285750">
              <a:buFont typeface="Arial"/>
              <a:buChar char="•"/>
            </a:pPr>
            <a:endParaRPr lang="en-US">
              <a:latin typeface="Arial"/>
              <a:cs typeface="Arial"/>
            </a:endParaRPr>
          </a:p>
        </p:txBody>
      </p:sp>
      <p:pic>
        <p:nvPicPr>
          <p:cNvPr id="7" name="Picture 6" descr="A group of women in aprons preparing food&#10;&#10;AI-generated content may be incorrect.">
            <a:extLst>
              <a:ext uri="{FF2B5EF4-FFF2-40B4-BE49-F238E27FC236}">
                <a16:creationId xmlns:a16="http://schemas.microsoft.com/office/drawing/2014/main" id="{6B684C8E-44D8-FC6A-B3F5-27BFA8908C4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05925" y="1709708"/>
            <a:ext cx="5281283" cy="4746924"/>
          </a:xfrm>
          <a:prstGeom prst="rect">
            <a:avLst/>
          </a:prstGeom>
        </p:spPr>
      </p:pic>
    </p:spTree>
    <p:extLst>
      <p:ext uri="{BB962C8B-B14F-4D97-AF65-F5344CB8AC3E}">
        <p14:creationId xmlns:p14="http://schemas.microsoft.com/office/powerpoint/2010/main" val="28767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3B9E-0FF4-6A67-B7FD-835599D2A716}"/>
              </a:ext>
            </a:extLst>
          </p:cNvPr>
          <p:cNvSpPr>
            <a:spLocks noGrp="1"/>
          </p:cNvSpPr>
          <p:nvPr>
            <p:ph type="title"/>
          </p:nvPr>
        </p:nvSpPr>
        <p:spPr>
          <a:xfrm>
            <a:off x="1353827" y="-116309"/>
            <a:ext cx="7358204" cy="950368"/>
          </a:xfrm>
        </p:spPr>
        <p:txBody>
          <a:bodyPr>
            <a:normAutofit/>
          </a:bodyPr>
          <a:lstStyle/>
          <a:p>
            <a:r>
              <a:rPr lang="en-US" sz="2400" b="1"/>
              <a:t>Middle-Age Worker (Approx.35-50)</a:t>
            </a:r>
          </a:p>
        </p:txBody>
      </p:sp>
      <p:sp>
        <p:nvSpPr>
          <p:cNvPr id="5" name="TextBox 4">
            <a:extLst>
              <a:ext uri="{FF2B5EF4-FFF2-40B4-BE49-F238E27FC236}">
                <a16:creationId xmlns:a16="http://schemas.microsoft.com/office/drawing/2014/main" id="{4446A2D1-7B8C-8A2D-07BC-1E0161815221}"/>
              </a:ext>
            </a:extLst>
          </p:cNvPr>
          <p:cNvSpPr txBox="1"/>
          <p:nvPr/>
        </p:nvSpPr>
        <p:spPr>
          <a:xfrm>
            <a:off x="1767338" y="882410"/>
            <a:ext cx="9443048" cy="147732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Balancing Demands: Navigates high work-family conflict and role overload, which can lead to stressors.</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Shift in Perspective: As they transition towards later career stages, they put more value on emotional and social harmony at work.</a:t>
            </a:r>
          </a:p>
        </p:txBody>
      </p:sp>
      <p:sp>
        <p:nvSpPr>
          <p:cNvPr id="6" name="TextBox 5">
            <a:extLst>
              <a:ext uri="{FF2B5EF4-FFF2-40B4-BE49-F238E27FC236}">
                <a16:creationId xmlns:a16="http://schemas.microsoft.com/office/drawing/2014/main" id="{E58466F3-3DBF-52D1-029F-5E83EC25B795}"/>
              </a:ext>
            </a:extLst>
          </p:cNvPr>
          <p:cNvSpPr txBox="1"/>
          <p:nvPr/>
        </p:nvSpPr>
        <p:spPr>
          <a:xfrm>
            <a:off x="1369085" y="2587206"/>
            <a:ext cx="737270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Tisa Offc Serif Pro"/>
              </a:rPr>
              <a:t>Older Worker  (Approx. 55+)</a:t>
            </a:r>
          </a:p>
        </p:txBody>
      </p:sp>
      <p:sp>
        <p:nvSpPr>
          <p:cNvPr id="7" name="TextBox 6">
            <a:extLst>
              <a:ext uri="{FF2B5EF4-FFF2-40B4-BE49-F238E27FC236}">
                <a16:creationId xmlns:a16="http://schemas.microsoft.com/office/drawing/2014/main" id="{113826C8-9AA7-F024-1CE1-F0FAF39E93EE}"/>
              </a:ext>
            </a:extLst>
          </p:cNvPr>
          <p:cNvSpPr txBox="1"/>
          <p:nvPr/>
        </p:nvSpPr>
        <p:spPr>
          <a:xfrm>
            <a:off x="1767698" y="3125999"/>
            <a:ext cx="9443047" cy="286232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Older age advantage: experience fewer negative emotions and higher effective stability, leading to less burnout and higher job satisfaction.</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Prosocial Focus: Derive greater positive emotion-helping colleagues, mentoring and prosocial activities.</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Emotion Regulation: managing emotion internally to align with feelings.</a:t>
            </a:r>
          </a:p>
          <a:p>
            <a:endParaRPr lang="en-US">
              <a:latin typeface="Arial"/>
              <a:cs typeface="Arial"/>
            </a:endParaRP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Conflict management:  Avoid confrontation ( walk-away</a:t>
            </a:r>
            <a:r>
              <a:rPr lang="en-US"/>
              <a:t>)</a:t>
            </a:r>
          </a:p>
        </p:txBody>
      </p:sp>
    </p:spTree>
    <p:extLst>
      <p:ext uri="{BB962C8B-B14F-4D97-AF65-F5344CB8AC3E}">
        <p14:creationId xmlns:p14="http://schemas.microsoft.com/office/powerpoint/2010/main" val="3964245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819F5-0A8D-BA50-EF9F-D4F496EC4FA3}"/>
              </a:ext>
            </a:extLst>
          </p:cNvPr>
          <p:cNvSpPr>
            <a:spLocks noGrp="1"/>
          </p:cNvSpPr>
          <p:nvPr>
            <p:ph type="title"/>
          </p:nvPr>
        </p:nvSpPr>
        <p:spPr>
          <a:xfrm>
            <a:off x="1353827" y="1278294"/>
            <a:ext cx="7616997" cy="677198"/>
          </a:xfrm>
        </p:spPr>
        <p:txBody>
          <a:bodyPr>
            <a:normAutofit fontScale="90000"/>
          </a:bodyPr>
          <a:lstStyle/>
          <a:p>
            <a:br>
              <a:rPr lang="en-US"/>
            </a:br>
            <a:br>
              <a:rPr lang="en-US"/>
            </a:br>
            <a:endParaRPr lang="en-US"/>
          </a:p>
        </p:txBody>
      </p:sp>
      <p:sp>
        <p:nvSpPr>
          <p:cNvPr id="4" name="TextBox 3">
            <a:extLst>
              <a:ext uri="{FF2B5EF4-FFF2-40B4-BE49-F238E27FC236}">
                <a16:creationId xmlns:a16="http://schemas.microsoft.com/office/drawing/2014/main" id="{70C9DE0D-DF8C-FD35-AB96-0AE651C9BF80}"/>
              </a:ext>
            </a:extLst>
          </p:cNvPr>
          <p:cNvSpPr txBox="1"/>
          <p:nvPr/>
        </p:nvSpPr>
        <p:spPr>
          <a:xfrm>
            <a:off x="938483" y="1037690"/>
            <a:ext cx="10823272"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Emotional communication is matters to reduces Barrier in Flight Food Limited.</a:t>
            </a:r>
          </a:p>
          <a:p>
            <a:endParaRPr lang="en-US">
              <a:latin typeface="Arial"/>
              <a:ea typeface="Calibri"/>
              <a:cs typeface="Arial"/>
            </a:endParaRPr>
          </a:p>
          <a:p>
            <a:pPr marL="285750" indent="-285750">
              <a:buFont typeface="Arial"/>
              <a:buChar char="•"/>
            </a:pPr>
            <a:r>
              <a:rPr lang="en-US">
                <a:latin typeface="Arial"/>
                <a:cs typeface="Arial"/>
              </a:rPr>
              <a:t>Reduce conflict: It reduces misunderstanding and helps resolve issues effectively.</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Builds stronger relationship, it foster trust and deeper understanding in both personal and professional context.</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Improve well-being : sharing and processing emotion helps individuals feel more connected and understood to achieve goals.</a:t>
            </a:r>
          </a:p>
          <a:p>
            <a:endParaRPr lang="en-US">
              <a:latin typeface="Arial"/>
              <a:cs typeface="Arial"/>
            </a:endParaRPr>
          </a:p>
          <a:p>
            <a:pPr marL="342900" indent="-342900">
              <a:buFont typeface="Arial"/>
              <a:buChar char="•"/>
            </a:pPr>
            <a:r>
              <a:rPr lang="en-US">
                <a:latin typeface="Arial"/>
                <a:cs typeface="Arial"/>
              </a:rPr>
              <a:t>Our emotion can significantly affect how we communicate with others both  personal or in workplace. Stress , anxiety and other emotion can completely change the way we Interpret messages and act. This can lead to misunderstanding and conflict. That is what happened in Flight Food Lmt.</a:t>
            </a:r>
            <a:r>
              <a:rPr lang="en-US">
                <a:solidFill>
                  <a:srgbClr val="1B4855"/>
                </a:solidFill>
                <a:latin typeface="Arial"/>
                <a:cs typeface="Arial"/>
              </a:rPr>
              <a:t> </a:t>
            </a:r>
            <a:r>
              <a:rPr lang="en-US">
                <a:solidFill>
                  <a:srgbClr val="1B4855"/>
                </a:solidFill>
              </a:rPr>
              <a:t> </a:t>
            </a:r>
            <a:endParaRPr lang="en-US"/>
          </a:p>
          <a:p>
            <a:endParaRPr lang="en-US"/>
          </a:p>
          <a:p>
            <a:pPr marL="285750" indent="-285750">
              <a:buFont typeface="Arial"/>
              <a:buChar char="•"/>
            </a:pPr>
            <a:endParaRPr lang="en-US"/>
          </a:p>
        </p:txBody>
      </p:sp>
    </p:spTree>
    <p:extLst>
      <p:ext uri="{BB962C8B-B14F-4D97-AF65-F5344CB8AC3E}">
        <p14:creationId xmlns:p14="http://schemas.microsoft.com/office/powerpoint/2010/main" val="29700009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C39051-D767-84F7-6D3E-ED014821200B}"/>
              </a:ext>
            </a:extLst>
          </p:cNvPr>
          <p:cNvSpPr txBox="1"/>
          <p:nvPr/>
        </p:nvSpPr>
        <p:spPr>
          <a:xfrm>
            <a:off x="4378729" y="1049432"/>
            <a:ext cx="6718761" cy="3786358"/>
          </a:xfrm>
          <a:prstGeom prst="rect">
            <a:avLst/>
          </a:prstGeom>
          <a:noFill/>
        </p:spPr>
        <p:txBody>
          <a:bodyPr wrap="square" lIns="91440" tIns="45720" rIns="91440" bIns="45720" anchor="t">
            <a:spAutoFit/>
          </a:bodyPr>
          <a:lstStyle/>
          <a:p>
            <a:pPr algn="l">
              <a:lnSpc>
                <a:spcPts val="1800"/>
              </a:lnSpc>
            </a:pPr>
            <a:r>
              <a:rPr lang="en-GB" sz="2000" b="0">
                <a:solidFill>
                  <a:srgbClr val="1C1F23"/>
                </a:solidFill>
                <a:effectLst/>
                <a:latin typeface="Arial" panose="020B0604020202020204" pitchFamily="34" charset="0"/>
                <a:cs typeface="Arial" panose="020B0604020202020204" pitchFamily="34" charset="0"/>
              </a:rPr>
              <a:t>Across all three models, Gary can implement the following changes to transform the chaotic environment into a safer, more efficient, and communicative workplace—helping Flight Foods restore its reputation:</a:t>
            </a:r>
          </a:p>
          <a:p>
            <a:pPr marL="285750" indent="-285750" algn="l">
              <a:lnSpc>
                <a:spcPts val="1800"/>
              </a:lnSpc>
              <a:buFont typeface="Wingdings" panose="05000000000000000000" pitchFamily="2" charset="2"/>
              <a:buChar char="v"/>
            </a:pPr>
            <a:endParaRPr lang="en-GB" sz="2000" b="0">
              <a:solidFill>
                <a:srgbClr val="1C1F23"/>
              </a:solidFill>
              <a:effectLst/>
              <a:latin typeface="Arial" panose="020B0604020202020204" pitchFamily="34" charset="0"/>
              <a:cs typeface="Arial" panose="020B0604020202020204" pitchFamily="34" charset="0"/>
            </a:endParaRPr>
          </a:p>
          <a:p>
            <a:pPr marL="285750" indent="-285750" algn="l">
              <a:lnSpc>
                <a:spcPts val="1800"/>
              </a:lnSpc>
              <a:buFont typeface="Wingdings" panose="05000000000000000000" pitchFamily="2" charset="2"/>
              <a:buChar char="v"/>
            </a:pPr>
            <a:r>
              <a:rPr lang="en-GB" sz="2000" b="0">
                <a:solidFill>
                  <a:srgbClr val="1C1F23"/>
                </a:solidFill>
                <a:effectLst/>
                <a:latin typeface="Arial" panose="020B0604020202020204" pitchFamily="34" charset="0"/>
                <a:cs typeface="Arial" panose="020B0604020202020204" pitchFamily="34" charset="0"/>
              </a:rPr>
              <a:t>Reducing noise.</a:t>
            </a:r>
          </a:p>
          <a:p>
            <a:pPr>
              <a:lnSpc>
                <a:spcPts val="1800"/>
              </a:lnSpc>
            </a:pPr>
            <a:endParaRPr lang="en-GB" sz="2000">
              <a:solidFill>
                <a:srgbClr val="1C1F23"/>
              </a:solidFill>
              <a:latin typeface="Arial"/>
              <a:cs typeface="Arial"/>
            </a:endParaRPr>
          </a:p>
          <a:p>
            <a:pPr marL="285750" indent="-285750" algn="l">
              <a:lnSpc>
                <a:spcPts val="1800"/>
              </a:lnSpc>
              <a:buFont typeface="Wingdings" panose="05000000000000000000" pitchFamily="2" charset="2"/>
              <a:buChar char="v"/>
            </a:pPr>
            <a:r>
              <a:rPr lang="en-GB" sz="2000" b="0">
                <a:solidFill>
                  <a:srgbClr val="1C1F23"/>
                </a:solidFill>
                <a:effectLst/>
                <a:latin typeface="Arial" panose="020B0604020202020204" pitchFamily="34" charset="0"/>
                <a:cs typeface="Arial" panose="020B0604020202020204" pitchFamily="34" charset="0"/>
              </a:rPr>
              <a:t>Delivering clearer and simpler messages.</a:t>
            </a:r>
          </a:p>
          <a:p>
            <a:pPr>
              <a:lnSpc>
                <a:spcPts val="1800"/>
              </a:lnSpc>
            </a:pPr>
            <a:endParaRPr lang="en-GB" sz="2000">
              <a:solidFill>
                <a:srgbClr val="1C1F23"/>
              </a:solidFill>
              <a:latin typeface="Arial"/>
              <a:cs typeface="Arial"/>
            </a:endParaRPr>
          </a:p>
          <a:p>
            <a:pPr marL="285750" indent="-285750" algn="l">
              <a:lnSpc>
                <a:spcPts val="1800"/>
              </a:lnSpc>
              <a:buFont typeface="Wingdings" panose="05000000000000000000" pitchFamily="2" charset="2"/>
              <a:buChar char="v"/>
            </a:pPr>
            <a:r>
              <a:rPr lang="en-GB" sz="2000" b="0">
                <a:solidFill>
                  <a:srgbClr val="1C1F23"/>
                </a:solidFill>
                <a:effectLst/>
                <a:latin typeface="Arial" panose="020B0604020202020204" pitchFamily="34" charset="0"/>
                <a:cs typeface="Arial" panose="020B0604020202020204" pitchFamily="34" charset="0"/>
              </a:rPr>
              <a:t>Encouraging two-way communication.</a:t>
            </a:r>
          </a:p>
          <a:p>
            <a:pPr>
              <a:lnSpc>
                <a:spcPts val="1800"/>
              </a:lnSpc>
            </a:pPr>
            <a:endParaRPr lang="en-GB" sz="2000">
              <a:solidFill>
                <a:srgbClr val="1C1F23"/>
              </a:solidFill>
              <a:latin typeface="Arial"/>
              <a:cs typeface="Arial"/>
            </a:endParaRPr>
          </a:p>
          <a:p>
            <a:pPr marL="285750" indent="-285750" algn="l">
              <a:lnSpc>
                <a:spcPts val="1800"/>
              </a:lnSpc>
              <a:buFont typeface="Wingdings" panose="05000000000000000000" pitchFamily="2" charset="2"/>
              <a:buChar char="v"/>
            </a:pPr>
            <a:r>
              <a:rPr lang="en-GB" sz="2000" b="0">
                <a:solidFill>
                  <a:srgbClr val="1C1F23"/>
                </a:solidFill>
                <a:effectLst/>
                <a:latin typeface="Arial" panose="020B0604020202020204" pitchFamily="34" charset="0"/>
                <a:cs typeface="Arial" panose="020B0604020202020204" pitchFamily="34" charset="0"/>
              </a:rPr>
              <a:t>Adapting to cultural and linguistic differences.</a:t>
            </a:r>
          </a:p>
          <a:p>
            <a:pPr>
              <a:lnSpc>
                <a:spcPts val="1800"/>
              </a:lnSpc>
            </a:pPr>
            <a:endParaRPr lang="en-GB" sz="2000">
              <a:solidFill>
                <a:srgbClr val="1C1F23"/>
              </a:solidFill>
              <a:latin typeface="Arial"/>
              <a:cs typeface="Arial"/>
            </a:endParaRPr>
          </a:p>
          <a:p>
            <a:pPr marL="285750" indent="-285750" algn="l">
              <a:lnSpc>
                <a:spcPts val="1800"/>
              </a:lnSpc>
              <a:buFont typeface="Wingdings" panose="05000000000000000000" pitchFamily="2" charset="2"/>
              <a:buChar char="v"/>
            </a:pPr>
            <a:r>
              <a:rPr lang="en-GB" sz="2000" b="0">
                <a:solidFill>
                  <a:srgbClr val="1C1F23"/>
                </a:solidFill>
                <a:effectLst/>
                <a:latin typeface="Arial" panose="020B0604020202020204" pitchFamily="34" charset="0"/>
                <a:cs typeface="Arial" panose="020B0604020202020204" pitchFamily="34" charset="0"/>
              </a:rPr>
              <a:t>Improving leadership and setting positive examples.</a:t>
            </a:r>
          </a:p>
          <a:p>
            <a:pPr>
              <a:lnSpc>
                <a:spcPts val="1800"/>
              </a:lnSpc>
            </a:pPr>
            <a:endParaRPr lang="en-GB" sz="2000">
              <a:solidFill>
                <a:srgbClr val="1C1F23"/>
              </a:solidFill>
              <a:latin typeface="Arial"/>
              <a:cs typeface="Arial"/>
            </a:endParaRPr>
          </a:p>
          <a:p>
            <a:pPr marL="285750" indent="-285750" algn="l">
              <a:lnSpc>
                <a:spcPts val="1800"/>
              </a:lnSpc>
              <a:buFont typeface="Wingdings" panose="05000000000000000000" pitchFamily="2" charset="2"/>
              <a:buChar char="v"/>
            </a:pPr>
            <a:r>
              <a:rPr lang="en-GB" sz="2000" b="0">
                <a:solidFill>
                  <a:srgbClr val="1C1F23"/>
                </a:solidFill>
                <a:effectLst/>
                <a:latin typeface="Arial" panose="020B0604020202020204" pitchFamily="34" charset="0"/>
                <a:cs typeface="Arial" panose="020B0604020202020204" pitchFamily="34" charset="0"/>
              </a:rPr>
              <a:t>Providing structured training and onboarding programs.</a:t>
            </a:r>
          </a:p>
        </p:txBody>
      </p:sp>
      <p:sp>
        <p:nvSpPr>
          <p:cNvPr id="6" name="TextBox 5">
            <a:extLst>
              <a:ext uri="{FF2B5EF4-FFF2-40B4-BE49-F238E27FC236}">
                <a16:creationId xmlns:a16="http://schemas.microsoft.com/office/drawing/2014/main" id="{0A48F44B-B59F-A0BF-4F76-FEAA6BF15861}"/>
              </a:ext>
            </a:extLst>
          </p:cNvPr>
          <p:cNvSpPr txBox="1">
            <a:spLocks noGrp="1" noRot="1" noMove="1" noResize="1" noEditPoints="1" noAdjustHandles="1" noChangeArrowheads="1" noChangeShapeType="1"/>
          </p:cNvSpPr>
          <p:nvPr/>
        </p:nvSpPr>
        <p:spPr>
          <a:xfrm>
            <a:off x="673331" y="2010937"/>
            <a:ext cx="3200400" cy="1815882"/>
          </a:xfrm>
          <a:prstGeom prst="rect">
            <a:avLst/>
          </a:prstGeom>
          <a:noFill/>
        </p:spPr>
        <p:txBody>
          <a:bodyPr wrap="square" rtlCol="0">
            <a:spAutoFit/>
          </a:bodyPr>
          <a:lstStyle/>
          <a:p>
            <a:pPr algn="ctr"/>
            <a:r>
              <a:rPr lang="en-GB" sz="2800" b="1">
                <a:latin typeface="Arial" panose="020B0604020202020204" pitchFamily="34" charset="0"/>
                <a:cs typeface="Arial" panose="020B0604020202020204" pitchFamily="34" charset="0"/>
              </a:rPr>
              <a:t>SUGGESTIONS </a:t>
            </a:r>
          </a:p>
          <a:p>
            <a:pPr algn="ctr"/>
            <a:r>
              <a:rPr lang="en-GB" sz="2800" b="1">
                <a:latin typeface="Arial" panose="020B0604020202020204" pitchFamily="34" charset="0"/>
                <a:cs typeface="Arial" panose="020B0604020202020204" pitchFamily="34" charset="0"/>
              </a:rPr>
              <a:t>ON HOW TO </a:t>
            </a:r>
          </a:p>
          <a:p>
            <a:pPr algn="ctr"/>
            <a:r>
              <a:rPr lang="en-GB" sz="2800" b="1">
                <a:latin typeface="Arial" panose="020B0604020202020204" pitchFamily="34" charset="0"/>
                <a:cs typeface="Arial" panose="020B0604020202020204" pitchFamily="34" charset="0"/>
              </a:rPr>
              <a:t>REDUCE THIS BARRIERS</a:t>
            </a:r>
          </a:p>
        </p:txBody>
      </p:sp>
      <p:cxnSp>
        <p:nvCxnSpPr>
          <p:cNvPr id="8" name="Straight Connector 7">
            <a:extLst>
              <a:ext uri="{FF2B5EF4-FFF2-40B4-BE49-F238E27FC236}">
                <a16:creationId xmlns:a16="http://schemas.microsoft.com/office/drawing/2014/main" id="{E1665DF5-32E1-A8F7-787C-2A26BCA64590}"/>
              </a:ext>
            </a:extLst>
          </p:cNvPr>
          <p:cNvCxnSpPr>
            <a:cxnSpLocks/>
          </p:cNvCxnSpPr>
          <p:nvPr/>
        </p:nvCxnSpPr>
        <p:spPr>
          <a:xfrm>
            <a:off x="4048298" y="1172095"/>
            <a:ext cx="74815" cy="3549534"/>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241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D1483316-9C66-BC70-611A-DF18B481DC13}"/>
              </a:ext>
            </a:extLst>
          </p:cNvPr>
          <p:cNvGrpSpPr/>
          <p:nvPr/>
        </p:nvGrpSpPr>
        <p:grpSpPr>
          <a:xfrm>
            <a:off x="483327" y="288387"/>
            <a:ext cx="11226063" cy="6278642"/>
            <a:chOff x="483327" y="288387"/>
            <a:chExt cx="11226063" cy="6278642"/>
          </a:xfrm>
        </p:grpSpPr>
        <p:sp>
          <p:nvSpPr>
            <p:cNvPr id="6" name="TextBox 5">
              <a:extLst>
                <a:ext uri="{FF2B5EF4-FFF2-40B4-BE49-F238E27FC236}">
                  <a16:creationId xmlns:a16="http://schemas.microsoft.com/office/drawing/2014/main" id="{7596D1CD-8BEF-EFCD-BC44-CEB36F993DF5}"/>
                </a:ext>
              </a:extLst>
            </p:cNvPr>
            <p:cNvSpPr txBox="1"/>
            <p:nvPr/>
          </p:nvSpPr>
          <p:spPr>
            <a:xfrm>
              <a:off x="483327" y="2480352"/>
              <a:ext cx="2593571" cy="523220"/>
            </a:xfrm>
            <a:prstGeom prst="rect">
              <a:avLst/>
            </a:prstGeom>
            <a:noFill/>
          </p:spPr>
          <p:txBody>
            <a:bodyPr wrap="square" rtlCol="0">
              <a:spAutoFit/>
            </a:bodyPr>
            <a:lstStyle/>
            <a:p>
              <a:r>
                <a:rPr lang="en-GB" sz="2800" b="1">
                  <a:latin typeface="Arial" panose="020B0604020202020204" pitchFamily="34" charset="0"/>
                  <a:cs typeface="Arial" panose="020B0604020202020204" pitchFamily="34" charset="0"/>
                </a:rPr>
                <a:t>CONCLUSION</a:t>
              </a:r>
            </a:p>
          </p:txBody>
        </p:sp>
        <p:cxnSp>
          <p:nvCxnSpPr>
            <p:cNvPr id="8" name="Straight Connector 7">
              <a:extLst>
                <a:ext uri="{FF2B5EF4-FFF2-40B4-BE49-F238E27FC236}">
                  <a16:creationId xmlns:a16="http://schemas.microsoft.com/office/drawing/2014/main" id="{2342F46C-5DED-21B9-6CF7-C9883A93356B}"/>
                </a:ext>
              </a:extLst>
            </p:cNvPr>
            <p:cNvCxnSpPr/>
            <p:nvPr/>
          </p:nvCxnSpPr>
          <p:spPr>
            <a:xfrm flipH="1">
              <a:off x="3081251" y="553390"/>
              <a:ext cx="1" cy="5424251"/>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BD5FF82-1115-6FDA-FC2E-868A8823257F}"/>
                </a:ext>
              </a:extLst>
            </p:cNvPr>
            <p:cNvSpPr txBox="1"/>
            <p:nvPr/>
          </p:nvSpPr>
          <p:spPr>
            <a:xfrm>
              <a:off x="3849967" y="680281"/>
              <a:ext cx="7859423" cy="44869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DF2C0209-016A-FC09-C80A-A202BE20BFF5}"/>
                </a:ext>
              </a:extLst>
            </p:cNvPr>
            <p:cNvSpPr txBox="1"/>
            <p:nvPr/>
          </p:nvSpPr>
          <p:spPr>
            <a:xfrm>
              <a:off x="3575667" y="288387"/>
              <a:ext cx="7699169"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en-US" sz="2000">
                  <a:latin typeface="Arial"/>
                  <a:cs typeface="Arial"/>
                </a:rPr>
                <a:t>Flight Foods is suffering major operational and reputation issues due to long‑term communication problems. </a:t>
              </a:r>
            </a:p>
            <a:p>
              <a:endParaRPr lang="en-US" sz="2000">
                <a:latin typeface="Arial"/>
                <a:cs typeface="Arial"/>
              </a:endParaRPr>
            </a:p>
            <a:p>
              <a:pPr marL="342900" indent="-342900">
                <a:buFont typeface="Wingdings"/>
                <a:buChar char="Ø"/>
              </a:pPr>
              <a:r>
                <a:rPr lang="en-US" sz="2000">
                  <a:latin typeface="Arial"/>
                  <a:cs typeface="Arial"/>
                </a:rPr>
                <a:t>Communication models show issues like noise, weak feedback, and poor message alignment. </a:t>
              </a:r>
            </a:p>
            <a:p>
              <a:pPr marL="342900" indent="-342900">
                <a:buFont typeface="Wingdings"/>
                <a:buChar char="Ø"/>
              </a:pPr>
              <a:endParaRPr lang="en-US" sz="2000">
                <a:latin typeface="Arial"/>
                <a:cs typeface="Arial"/>
              </a:endParaRPr>
            </a:p>
            <a:p>
              <a:pPr marL="342900" indent="-342900">
                <a:buFont typeface="Wingdings"/>
                <a:buChar char="Ø"/>
              </a:pPr>
              <a:r>
                <a:rPr lang="en-US" sz="2000">
                  <a:latin typeface="Arial"/>
                  <a:cs typeface="Arial"/>
                </a:rPr>
                <a:t> These failures have led to unsafe food practices and damaged airline partnerships. </a:t>
              </a:r>
            </a:p>
            <a:p>
              <a:pPr marL="342900" indent="-342900">
                <a:lnSpc>
                  <a:spcPct val="90000"/>
                </a:lnSpc>
                <a:spcBef>
                  <a:spcPts val="1800"/>
                </a:spcBef>
                <a:buFont typeface="Wingdings"/>
                <a:buChar char="Ø"/>
              </a:pPr>
              <a:r>
                <a:rPr lang="en-GB" sz="2000">
                  <a:latin typeface="Arial"/>
                  <a:cs typeface="Arial"/>
                </a:rPr>
                <a:t>The case shows how language, communication, and body language barriers disrupt operations and reduce food safety.</a:t>
              </a:r>
              <a:endParaRPr lang="en-US" sz="2000">
                <a:latin typeface="Arial"/>
                <a:cs typeface="Arial"/>
              </a:endParaRPr>
            </a:p>
            <a:p>
              <a:pPr marL="342900" indent="-342900">
                <a:lnSpc>
                  <a:spcPct val="90000"/>
                </a:lnSpc>
                <a:spcBef>
                  <a:spcPts val="1800"/>
                </a:spcBef>
                <a:buFont typeface="Wingdings"/>
                <a:buChar char="Ø"/>
              </a:pPr>
              <a:r>
                <a:rPr lang="en-GB" sz="2000">
                  <a:latin typeface="Arial"/>
                  <a:cs typeface="Arial"/>
                </a:rPr>
                <a:t> Addressing these barriers through training, multilingual communication, and cultural awareness is essential</a:t>
              </a:r>
              <a:endParaRPr lang="en-US" sz="2000">
                <a:latin typeface="Arial"/>
                <a:cs typeface="Arial"/>
              </a:endParaRPr>
            </a:p>
            <a:p>
              <a:pPr marL="342900" indent="-342900">
                <a:lnSpc>
                  <a:spcPct val="90000"/>
                </a:lnSpc>
                <a:spcBef>
                  <a:spcPts val="1800"/>
                </a:spcBef>
                <a:buFont typeface="Wingdings"/>
                <a:buChar char="Ø"/>
              </a:pPr>
              <a:r>
                <a:rPr lang="en-US" sz="2000">
                  <a:latin typeface="Georgia"/>
                  <a:cs typeface="Arial"/>
                </a:rPr>
                <a:t>Emotional Barriers is one factor why the staff cannot receive the message and cannot accomplished  the task given to the staff.</a:t>
              </a:r>
              <a:endParaRPr lang="en-GB" sz="2000">
                <a:latin typeface="Georgia"/>
                <a:cs typeface="Arial"/>
              </a:endParaRPr>
            </a:p>
            <a:p>
              <a:pPr marL="342900" indent="-342900">
                <a:lnSpc>
                  <a:spcPct val="90000"/>
                </a:lnSpc>
                <a:spcBef>
                  <a:spcPts val="1800"/>
                </a:spcBef>
                <a:buFont typeface="Wingdings"/>
                <a:buChar char="Ø"/>
              </a:pPr>
              <a:r>
                <a:rPr lang="en-US" sz="2000">
                  <a:solidFill>
                    <a:srgbClr val="1B4855"/>
                  </a:solidFill>
                  <a:latin typeface="Arial"/>
                  <a:cs typeface="Arial"/>
                </a:rPr>
                <a:t>  </a:t>
              </a:r>
              <a:r>
                <a:rPr lang="en-US" sz="2000">
                  <a:latin typeface="Arial"/>
                  <a:cs typeface="Arial"/>
                </a:rPr>
                <a:t> Better communication tools, training, visuals, and leadership can improve safety, efficiency, morale, and customer trust. </a:t>
              </a:r>
              <a:endParaRPr lang="en-GB" sz="2000">
                <a:latin typeface="Arial"/>
                <a:cs typeface="Arial"/>
              </a:endParaRPr>
            </a:p>
            <a:p>
              <a:pPr marL="342900" indent="-342900">
                <a:buFont typeface="Wingdings"/>
                <a:buChar char="Ø"/>
              </a:pPr>
              <a:endParaRPr lang="en-US" sz="2000">
                <a:latin typeface="Arial"/>
                <a:cs typeface="Arial"/>
              </a:endParaRPr>
            </a:p>
          </p:txBody>
        </p:sp>
      </p:grpSp>
    </p:spTree>
    <p:extLst>
      <p:ext uri="{BB962C8B-B14F-4D97-AF65-F5344CB8AC3E}">
        <p14:creationId xmlns:p14="http://schemas.microsoft.com/office/powerpoint/2010/main" val="168935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19E73-05CE-C201-C276-9A59A3BBF7CD}"/>
              </a:ext>
            </a:extLst>
          </p:cNvPr>
          <p:cNvSpPr>
            <a:spLocks noGrp="1"/>
          </p:cNvSpPr>
          <p:nvPr>
            <p:ph type="title"/>
          </p:nvPr>
        </p:nvSpPr>
        <p:spPr>
          <a:xfrm>
            <a:off x="320328" y="6384"/>
            <a:ext cx="9509759" cy="1088136"/>
          </a:xfrm>
        </p:spPr>
        <p:txBody>
          <a:bodyPr>
            <a:normAutofit/>
          </a:bodyPr>
          <a:lstStyle/>
          <a:p>
            <a:r>
              <a:rPr lang="en-GB" sz="3600">
                <a:solidFill>
                  <a:schemeClr val="tx1"/>
                </a:solidFill>
                <a:latin typeface="Arial"/>
                <a:cs typeface="Arial"/>
              </a:rPr>
              <a:t>Reference: </a:t>
            </a:r>
          </a:p>
        </p:txBody>
      </p:sp>
      <p:sp>
        <p:nvSpPr>
          <p:cNvPr id="3" name="Content Placeholder 2">
            <a:extLst>
              <a:ext uri="{FF2B5EF4-FFF2-40B4-BE49-F238E27FC236}">
                <a16:creationId xmlns:a16="http://schemas.microsoft.com/office/drawing/2014/main" id="{C3D65619-154C-1F13-6D5F-EF7FE46331F4}"/>
              </a:ext>
            </a:extLst>
          </p:cNvPr>
          <p:cNvSpPr>
            <a:spLocks noGrp="1"/>
          </p:cNvSpPr>
          <p:nvPr>
            <p:ph idx="1"/>
          </p:nvPr>
        </p:nvSpPr>
        <p:spPr>
          <a:xfrm>
            <a:off x="315884" y="644588"/>
            <a:ext cx="11876116" cy="4516043"/>
          </a:xfrm>
        </p:spPr>
        <p:txBody>
          <a:bodyPr vert="horz" lIns="91440" tIns="45720" rIns="91440" bIns="45720" rtlCol="0" anchor="t">
            <a:normAutofit lnSpcReduction="10000"/>
          </a:bodyPr>
          <a:lstStyle/>
          <a:p>
            <a:pPr marL="45720" indent="0">
              <a:buNone/>
            </a:pPr>
            <a:r>
              <a:rPr lang="en-GB" sz="2400">
                <a:solidFill>
                  <a:schemeClr val="tx1"/>
                </a:solidFill>
                <a:latin typeface="Arial"/>
                <a:cs typeface="Arial"/>
              </a:rPr>
              <a:t> </a:t>
            </a:r>
            <a:endParaRPr lang="en-US">
              <a:solidFill>
                <a:schemeClr val="tx1"/>
              </a:solidFill>
              <a:latin typeface="Arial"/>
              <a:cs typeface="Arial"/>
            </a:endParaRPr>
          </a:p>
          <a:p>
            <a:r>
              <a:rPr lang="en-GB" sz="1400">
                <a:solidFill>
                  <a:schemeClr val="tx1"/>
                </a:solidFill>
                <a:latin typeface="Arial"/>
                <a:cs typeface="Arial"/>
              </a:rPr>
              <a:t>Adler, R., Rosenfeld, L. &amp; Proctor, R. (2018) Interplay: The Process of Interpersonal Communication.</a:t>
            </a:r>
          </a:p>
          <a:p>
            <a:r>
              <a:rPr lang="en-GB" sz="1400">
                <a:solidFill>
                  <a:schemeClr val="tx1"/>
                </a:solidFill>
                <a:latin typeface="Arial"/>
                <a:cs typeface="Arial"/>
              </a:rPr>
              <a:t>Gamble, T. &amp; Gamble, M. (2014) Interpersonal Communication: Building Connections Together.</a:t>
            </a:r>
          </a:p>
          <a:p>
            <a:r>
              <a:rPr lang="en-GB" sz="1400">
                <a:solidFill>
                  <a:schemeClr val="tx1"/>
                </a:solidFill>
                <a:latin typeface="Arial"/>
                <a:cs typeface="Arial"/>
              </a:rPr>
              <a:t>Samovar, L., Porter, R. &amp; McDaniel, E. (2017) Communication Between Cultures.</a:t>
            </a:r>
          </a:p>
          <a:p>
            <a:r>
              <a:rPr lang="en-GB" sz="1400">
                <a:solidFill>
                  <a:schemeClr val="tx1"/>
                </a:solidFill>
                <a:latin typeface="Arial"/>
                <a:cs typeface="Arial"/>
              </a:rPr>
              <a:t>UWTSD (2026) LCLM4003 ETW Assignment Case Study: Flight Foods Ltd.</a:t>
            </a:r>
          </a:p>
          <a:p>
            <a:r>
              <a:rPr lang="en-GB" sz="1400">
                <a:solidFill>
                  <a:schemeClr val="tx1"/>
                </a:solidFill>
                <a:latin typeface="Arial"/>
                <a:cs typeface="Arial"/>
              </a:rPr>
              <a:t>Wood, J. (2016) Interpersonal Communication: Everyday </a:t>
            </a:r>
            <a:r>
              <a:rPr lang="en-GB" sz="1400" err="1">
                <a:solidFill>
                  <a:schemeClr val="tx1"/>
                </a:solidFill>
                <a:latin typeface="Arial"/>
                <a:cs typeface="Arial"/>
              </a:rPr>
              <a:t>Encounters.</a:t>
            </a:r>
            <a:endParaRPr lang="en-GB" sz="1400" err="1">
              <a:solidFill>
                <a:schemeClr val="tx1"/>
              </a:solidFill>
              <a:latin typeface="Arial"/>
              <a:ea typeface="+mn-lt"/>
              <a:cs typeface="Arial"/>
            </a:endParaRPr>
          </a:p>
          <a:p>
            <a:r>
              <a:rPr lang="en-GB" sz="1400">
                <a:solidFill>
                  <a:schemeClr val="tx1"/>
                </a:solidFill>
                <a:latin typeface="Arial"/>
                <a:cs typeface="Arial"/>
              </a:rPr>
              <a:t>Shannon, C.E. and Weaver, W. (1949) </a:t>
            </a:r>
            <a:r>
              <a:rPr lang="en-GB" sz="1400" i="1">
                <a:solidFill>
                  <a:schemeClr val="tx1"/>
                </a:solidFill>
                <a:latin typeface="Arial"/>
                <a:cs typeface="Arial"/>
              </a:rPr>
              <a:t>The Mathematical Theory of Communication.</a:t>
            </a:r>
            <a:r>
              <a:rPr lang="en-GB" sz="1400">
                <a:solidFill>
                  <a:schemeClr val="tx1"/>
                </a:solidFill>
                <a:latin typeface="Arial"/>
                <a:cs typeface="Arial"/>
              </a:rPr>
              <a:t> Urbana: University of Illinois Press.</a:t>
            </a:r>
          </a:p>
          <a:p>
            <a:r>
              <a:rPr lang="en-GB" sz="1400" err="1">
                <a:solidFill>
                  <a:schemeClr val="tx1"/>
                </a:solidFill>
                <a:latin typeface="Arial"/>
                <a:cs typeface="Arial"/>
              </a:rPr>
              <a:t>Docsity</a:t>
            </a:r>
            <a:r>
              <a:rPr lang="en-GB" sz="1400">
                <a:solidFill>
                  <a:schemeClr val="tx1"/>
                </a:solidFill>
                <a:latin typeface="Arial"/>
                <a:cs typeface="Arial"/>
              </a:rPr>
              <a:t> (2011) Business Communication: </a:t>
            </a:r>
            <a:r>
              <a:rPr lang="en-GB" sz="1400" i="1">
                <a:solidFill>
                  <a:schemeClr val="tx1"/>
                </a:solidFill>
                <a:latin typeface="Arial"/>
                <a:cs typeface="Arial"/>
              </a:rPr>
              <a:t>The Shannon-Weaver Mathematical Model</a:t>
            </a:r>
            <a:r>
              <a:rPr lang="en-GB" sz="1400">
                <a:solidFill>
                  <a:schemeClr val="tx1"/>
                </a:solidFill>
                <a:latin typeface="Arial"/>
                <a:cs typeface="Arial"/>
              </a:rPr>
              <a:t>. Available at: https://www.docsity.com/en/docs/business-communication-the-shannon-weaver-mathematical-model/30554/ (Accessed: 6 April 2026).</a:t>
            </a:r>
          </a:p>
          <a:p>
            <a:r>
              <a:rPr lang="en-GB" sz="1400">
                <a:solidFill>
                  <a:schemeClr val="tx1"/>
                </a:solidFill>
                <a:latin typeface="Arial"/>
                <a:cs typeface="Arial"/>
              </a:rPr>
              <a:t>Reference.com (2025)</a:t>
            </a:r>
            <a:r>
              <a:rPr lang="en-GB" sz="1400" i="1">
                <a:solidFill>
                  <a:schemeClr val="tx1"/>
                </a:solidFill>
                <a:latin typeface="Arial"/>
                <a:cs typeface="Arial"/>
              </a:rPr>
              <a:t> What are environmental barriers to communication?</a:t>
            </a:r>
            <a:r>
              <a:rPr lang="en-GB" sz="1400">
                <a:solidFill>
                  <a:schemeClr val="tx1"/>
                </a:solidFill>
                <a:latin typeface="Arial"/>
                <a:cs typeface="Arial"/>
              </a:rPr>
              <a:t> Available at: https://www.reference.com/business-finance/environmental-barriers-communication-dbffee910dd7b6e3 (Accessed: 6 April 2026).</a:t>
            </a:r>
          </a:p>
          <a:p>
            <a:r>
              <a:rPr lang="en-GB" sz="1400">
                <a:solidFill>
                  <a:schemeClr val="tx1"/>
                </a:solidFill>
                <a:latin typeface="Arial"/>
                <a:cs typeface="Arial"/>
              </a:rPr>
              <a:t>Berlo, D. K. (1960) The process of Communication: An Introduction to Theory and Practice. New York</a:t>
            </a:r>
            <a:endParaRPr lang="en-GB" sz="1400" i="1" err="1">
              <a:solidFill>
                <a:schemeClr val="tx1"/>
              </a:solidFill>
              <a:latin typeface="Arial" panose="020B0604020202020204" pitchFamily="34" charset="0"/>
              <a:cs typeface="Arial" panose="020B0604020202020204" pitchFamily="34" charset="0"/>
            </a:endParaRPr>
          </a:p>
          <a:p>
            <a:endParaRPr lang="en-GB" sz="1400">
              <a:solidFill>
                <a:schemeClr val="tx1"/>
              </a:solidFill>
              <a:latin typeface="Arial" panose="020B0604020202020204" pitchFamily="34" charset="0"/>
              <a:cs typeface="Arial" panose="020B0604020202020204" pitchFamily="34" charset="0"/>
            </a:endParaRPr>
          </a:p>
          <a:p>
            <a:pPr marL="45720" indent="0">
              <a:buNone/>
            </a:pPr>
            <a:endParaRPr lang="en-GB" sz="240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6120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cean 16x9">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painting presentation (widescreen).potx" id="{7D8F5DB3-F878-46D5-AF2D-2DD5B7369221}" vid="{9251DF30-C224-466C-9BFA-3064FAD55731}"/>
    </a:ext>
  </a:extLst>
</a:theme>
</file>

<file path=ppt/theme/theme2.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cd5cfdde496bcea4cdeda6f5ae52c561">
  <xsd:schema xmlns:xsd="http://www.w3.org/2001/XMLSchema" xmlns:xs="http://www.w3.org/2001/XMLSchema" xmlns:p="http://schemas.microsoft.com/office/2006/metadata/properties" xmlns:ns3="b4f9f7ee-5770-4a14-8925-17f3d16e50b7" targetNamespace="http://schemas.microsoft.com/office/2006/metadata/properties" ma:root="true" ma:fieldsID="e1b3e69490c789bae7f35923bcd59083"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GenerationTime" minOccurs="0"/>
                <xsd:element ref="ns3:MediaServiceEventHashCode"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SystemTags" ma:index="15" nillable="true" ma:displayName="MediaServiceSystemTags" ma:hidden="true" ma:internalName="MediaServiceSystemTags" ma:readOnly="true">
      <xsd:simpleType>
        <xsd:restriction base="dms:Note"/>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22BC75-82B9-4F6C-8DFA-38024AE3771B}">
  <ds:schemaRefs>
    <ds:schemaRef ds:uri="b4f9f7ee-5770-4a14-8925-17f3d16e50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EB40CD3-056C-4E4B-A141-3AB44F9373CF}">
  <ds:schemaRefs>
    <ds:schemaRef ds:uri="http://schemas.microsoft.com/sharepoint/v3/contenttype/forms"/>
  </ds:schemaRefs>
</ds:datastoreItem>
</file>

<file path=customXml/itemProps3.xml><?xml version="1.0" encoding="utf-8"?>
<ds:datastoreItem xmlns:ds="http://schemas.openxmlformats.org/officeDocument/2006/customXml" ds:itemID="{3AD67B94-EE8C-4B46-8276-8D5EBE50C76D}">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Ocean painting presentation (widescreen)</Template>
  <Application>Microsoft Office PowerPoint</Application>
  <PresentationFormat>Widescreen</PresentationFormat>
  <Slides>26</Slides>
  <Notes>1</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Ocean 16x9</vt:lpstr>
      <vt:lpstr>Group  Presentation (Team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Introduction to Communication Issues at Flight Foods Ltd                      Denisa Ioana Ivanciu (2510153)</vt:lpstr>
      <vt:lpstr>Language barrier </vt:lpstr>
      <vt:lpstr>Communication barriers </vt:lpstr>
      <vt:lpstr>PowerPoint Presentation</vt:lpstr>
      <vt:lpstr>PowerPoint Presentation</vt:lpstr>
      <vt:lpstr>PowerPoint Presentation</vt:lpstr>
      <vt:lpstr>PowerPoint Presentation</vt:lpstr>
      <vt:lpstr>      Berlo's Model Communication(1961)</vt:lpstr>
      <vt:lpstr>PowerPoint Presentation</vt:lpstr>
      <vt:lpstr>PowerPoint Presentation</vt:lpstr>
      <vt:lpstr>      Berlo's Model of Communication (1961)</vt:lpstr>
      <vt:lpstr>Younger Worker  (Approx.16-30's)</vt:lpstr>
      <vt:lpstr>Middle-Age Worker (Approx.35-50)</vt:lpstr>
      <vt:lpstr>  </vt:lpstr>
      <vt:lpstr>PowerPoint Presentation</vt:lpstr>
      <vt:lpstr>PowerPoint Presentation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(Team 2)</dc:title>
  <dc:creator>Myrna Villegas</dc:creator>
  <cp:revision>2</cp:revision>
  <dcterms:created xsi:type="dcterms:W3CDTF">2026-04-06T08:43:47Z</dcterms:created>
  <dcterms:modified xsi:type="dcterms:W3CDTF">2026-04-12T22:48:55Z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0x01010060C4E9246EAD664A9A522726E403CA17</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