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339" r:id="rId3"/>
    <p:sldId id="368" r:id="rId4"/>
    <p:sldId id="369" r:id="rId5"/>
    <p:sldId id="357" r:id="rId6"/>
    <p:sldId id="338" r:id="rId7"/>
    <p:sldId id="363" r:id="rId8"/>
    <p:sldId id="364" r:id="rId9"/>
    <p:sldId id="353" r:id="rId10"/>
    <p:sldId id="354" r:id="rId11"/>
    <p:sldId id="356" r:id="rId12"/>
    <p:sldId id="359" r:id="rId13"/>
    <p:sldId id="358" r:id="rId14"/>
    <p:sldId id="360" r:id="rId15"/>
    <p:sldId id="260" r:id="rId16"/>
    <p:sldId id="262" r:id="rId17"/>
    <p:sldId id="258" r:id="rId18"/>
    <p:sldId id="263" r:id="rId19"/>
    <p:sldId id="271" r:id="rId20"/>
    <p:sldId id="272" r:id="rId21"/>
    <p:sldId id="273" r:id="rId22"/>
    <p:sldId id="346" r:id="rId23"/>
    <p:sldId id="276" r:id="rId24"/>
    <p:sldId id="342" r:id="rId25"/>
    <p:sldId id="279" r:id="rId26"/>
    <p:sldId id="284" r:id="rId27"/>
    <p:sldId id="292" r:id="rId28"/>
    <p:sldId id="293" r:id="rId29"/>
    <p:sldId id="361" r:id="rId30"/>
    <p:sldId id="305" r:id="rId31"/>
    <p:sldId id="302" r:id="rId32"/>
    <p:sldId id="300" r:id="rId33"/>
    <p:sldId id="307" r:id="rId34"/>
    <p:sldId id="310" r:id="rId35"/>
    <p:sldId id="311" r:id="rId36"/>
    <p:sldId id="315" r:id="rId37"/>
    <p:sldId id="371" r:id="rId38"/>
    <p:sldId id="316" r:id="rId39"/>
    <p:sldId id="318" r:id="rId40"/>
    <p:sldId id="370" r:id="rId41"/>
    <p:sldId id="321" r:id="rId42"/>
    <p:sldId id="328" r:id="rId43"/>
    <p:sldId id="366" r:id="rId44"/>
    <p:sldId id="333" r:id="rId45"/>
    <p:sldId id="36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10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133840-2558-434A-99EC-2D71CFEBD040}" type="datetimeFigureOut">
              <a:rPr lang="en-GB" smtClean="0"/>
              <a:pPr/>
              <a:t>20/06/2016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D4DA9C-C08E-47BC-ADEB-F3AF0B81793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26CC87E-0A98-44C2-8763-D03E9976B1C4}" type="slidenum">
              <a:rPr lang="en-US" smtClean="0"/>
              <a:pPr/>
              <a:t>15</a:t>
            </a:fld>
            <a:endParaRPr lang="en-US" smtClean="0"/>
          </a:p>
        </p:txBody>
      </p:sp>
      <p:sp>
        <p:nvSpPr>
          <p:cNvPr id="471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71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20/06/2016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58054F5F-0C11-4D18-B0E7-16902CED0544}"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518B11-DA04-4E65-8F94-64E662388FF6}" type="datetimeFigureOut">
              <a:rPr lang="en-GB" smtClean="0"/>
              <a:pPr/>
              <a:t>20/06/2016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102A0F-C4F5-48E1-B59B-E8DA387EC1B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hup.harvard.edu/catalog.php?isbn=9780674088207&amp;content=toc"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audio" Target="file:///C:\Data\VOICE\KEPLER\101\Greece%203%20Plato%20Aristotle.mp3" TargetMode="Externa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www.newadvent.org/summa/1075.htm"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4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newadvent.org/summa/309505.htm" TargetMode="External"/><Relationship Id="rId2" Type="http://schemas.openxmlformats.org/officeDocument/2006/relationships/hyperlink" Target="http://www.newadvent.org/cathen/01713a.htm" TargetMode="External"/><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39.jpeg"/></Relationships>
</file>

<file path=ppt/slides/_rels/slide4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www.newadvent.org/summa/309505.htm" TargetMode="Externa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43.xml.rels><?xml version="1.0" encoding="UTF-8" standalone="yes"?>
<Relationships xmlns="http://schemas.openxmlformats.org/package/2006/relationships"><Relationship Id="rId2" Type="http://schemas.openxmlformats.org/officeDocument/2006/relationships/hyperlink" Target="http://www.nd.edu/Departments/Maritain/etext/gc2_56.htm"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t/>
            </a:r>
            <a:br>
              <a:rPr lang="en-US" b="1" dirty="0" smtClean="0"/>
            </a:br>
            <a:r>
              <a:rPr lang="en-US" b="1" dirty="0" smtClean="0"/>
              <a:t>Psychology and Astronomy: The Discovery of the Self in the Middle Ages</a:t>
            </a:r>
            <a:r>
              <a:rPr lang="en-GB" b="1" dirty="0" smtClean="0"/>
              <a:t/>
            </a:r>
            <a:br>
              <a:rPr lang="en-GB" b="1" dirty="0" smtClean="0"/>
            </a:b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Dr Nicholas Campion,</a:t>
            </a:r>
          </a:p>
          <a:p>
            <a:r>
              <a:rPr lang="en-GB" dirty="0" smtClean="0"/>
              <a:t>Director, Sophia Centre for the Study of Cosmology in Culture,</a:t>
            </a:r>
          </a:p>
          <a:p>
            <a:r>
              <a:rPr lang="en-GB" dirty="0" smtClean="0"/>
              <a:t>School of Archaeology, History and Anthropology,</a:t>
            </a:r>
          </a:p>
          <a:p>
            <a:r>
              <a:rPr lang="en-GB" dirty="0" smtClean="0"/>
              <a:t>University of Wales Trinity Saint David,</a:t>
            </a:r>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059832" y="476672"/>
            <a:ext cx="3240360" cy="129614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dilemma</a:t>
            </a:r>
            <a:endParaRPr lang="en-GB" dirty="0"/>
          </a:p>
        </p:txBody>
      </p:sp>
      <p:sp>
        <p:nvSpPr>
          <p:cNvPr id="3" name="Content Placeholder 2"/>
          <p:cNvSpPr>
            <a:spLocks noGrp="1"/>
          </p:cNvSpPr>
          <p:nvPr>
            <p:ph idx="1"/>
          </p:nvPr>
        </p:nvSpPr>
        <p:spPr/>
        <p:txBody>
          <a:bodyPr>
            <a:normAutofit fontScale="77500" lnSpcReduction="20000"/>
          </a:bodyPr>
          <a:lstStyle/>
          <a:p>
            <a:pPr>
              <a:buNone/>
            </a:pPr>
            <a:r>
              <a:rPr lang="en-GB" i="1" dirty="0" smtClean="0">
                <a:latin typeface="Lucida Sans" pitchFamily="34" charset="0"/>
                <a:cs typeface="Lucida Sans" pitchFamily="34" charset="0"/>
              </a:rPr>
              <a:t>‘Many scholars think that the Self was discovered in the late nineteenth century. Some think it was discovered in the Renaissance. But it was in the thirteenth century that the translation of astrological texts from Arabic caused a crisis in the European mind. </a:t>
            </a:r>
            <a:endParaRPr lang="en-GB" i="1" dirty="0" smtClean="0">
              <a:latin typeface="Lucida Sans" pitchFamily="34" charset="0"/>
              <a:cs typeface="Lucida Sans" pitchFamily="34" charset="0"/>
            </a:endParaRPr>
          </a:p>
          <a:p>
            <a:pPr>
              <a:buNone/>
            </a:pPr>
            <a:r>
              <a:rPr lang="en-GB" i="1" dirty="0" smtClean="0">
                <a:latin typeface="Lucida Sans" pitchFamily="34" charset="0"/>
                <a:cs typeface="Lucida Sans" pitchFamily="34" charset="0"/>
              </a:rPr>
              <a:t>This </a:t>
            </a:r>
            <a:r>
              <a:rPr lang="en-GB" i="1" dirty="0" smtClean="0">
                <a:latin typeface="Lucida Sans" pitchFamily="34" charset="0"/>
                <a:cs typeface="Lucida Sans" pitchFamily="34" charset="0"/>
              </a:rPr>
              <a:t>revolutionary new material suggested that the soul was controlled by the stars and planets, posing a radical challenge to the Church. This talk will explore the solution to this problem, by which individual freedom was asserted and the psyche was freed from astrological influence’.</a:t>
            </a:r>
            <a:r>
              <a:rPr lang="en-GB" i="1" dirty="0" smtClean="0"/>
              <a:t/>
            </a:r>
            <a:br>
              <a:rPr lang="en-GB" i="1" dirty="0" smtClean="0"/>
            </a:br>
            <a:endParaRPr lang="en-GB" i="1"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6012160" y="5589240"/>
            <a:ext cx="2304256" cy="93610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Jean M. </a:t>
            </a:r>
            <a:r>
              <a:rPr lang="en-US" dirty="0" err="1" smtClean="0"/>
              <a:t>Twenge</a:t>
            </a:r>
            <a:r>
              <a:rPr lang="en-US" dirty="0" smtClean="0"/>
              <a:t> – </a:t>
            </a:r>
            <a:r>
              <a:rPr lang="en-US" i="1" dirty="0" smtClean="0"/>
              <a:t>Generation Me</a:t>
            </a:r>
            <a:endParaRPr lang="en-GB" i="1" dirty="0"/>
          </a:p>
        </p:txBody>
      </p:sp>
      <p:pic>
        <p:nvPicPr>
          <p:cNvPr id="1026" name="Picture 2"/>
          <p:cNvPicPr>
            <a:picLocks noGrp="1" noChangeAspect="1" noChangeArrowheads="1"/>
          </p:cNvPicPr>
          <p:nvPr>
            <p:ph idx="1"/>
          </p:nvPr>
        </p:nvPicPr>
        <p:blipFill>
          <a:blip r:embed="rId2" cstate="print"/>
          <a:srcRect l="13250" t="6364" r="57919" b="59584"/>
          <a:stretch>
            <a:fillRect/>
          </a:stretch>
        </p:blipFill>
        <p:spPr bwMode="auto">
          <a:xfrm>
            <a:off x="141108" y="2132856"/>
            <a:ext cx="8679364" cy="3456384"/>
          </a:xfrm>
          <a:prstGeom prst="rect">
            <a:avLst/>
          </a:prstGeom>
          <a:noFill/>
          <a:ln w="9525">
            <a:noFill/>
            <a:miter lim="800000"/>
            <a:headEnd/>
            <a:tailEnd/>
          </a:ln>
        </p:spPr>
      </p:pic>
      <p:pic>
        <p:nvPicPr>
          <p:cNvPr id="6" name="Picture 5" descr="Jean M Twenge.jpg"/>
          <p:cNvPicPr>
            <a:picLocks noChangeAspect="1"/>
          </p:cNvPicPr>
          <p:nvPr/>
        </p:nvPicPr>
        <p:blipFill>
          <a:blip r:embed="rId3" cstate="print"/>
          <a:stretch>
            <a:fillRect/>
          </a:stretch>
        </p:blipFill>
        <p:spPr>
          <a:xfrm>
            <a:off x="7487816" y="4904953"/>
            <a:ext cx="1656184" cy="1953047"/>
          </a:xfrm>
          <a:prstGeom prst="rect">
            <a:avLst/>
          </a:prstGeom>
        </p:spPr>
      </p:pic>
      <p:pic>
        <p:nvPicPr>
          <p:cNvPr id="7" name="Picture 6" descr="C:\Users\ablettm\AppData\Local\Microsoft\Windows\Temporary Internet Files\Content.Outlook\R41HOZLM\UWTSD Logo.jpg"/>
          <p:cNvPicPr/>
          <p:nvPr/>
        </p:nvPicPr>
        <p:blipFill>
          <a:blip r:embed="rId4"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23528" y="1268760"/>
            <a:ext cx="1728192" cy="72008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Jean M. </a:t>
            </a:r>
            <a:r>
              <a:rPr lang="en-US" dirty="0" err="1" smtClean="0"/>
              <a:t>Twenge</a:t>
            </a:r>
            <a:r>
              <a:rPr lang="en-US" dirty="0" smtClean="0"/>
              <a:t> – </a:t>
            </a:r>
            <a:r>
              <a:rPr lang="en-US" i="1" dirty="0" smtClean="0"/>
              <a:t>Generation Me</a:t>
            </a:r>
            <a:endParaRPr lang="en-GB" dirty="0"/>
          </a:p>
        </p:txBody>
      </p:sp>
      <p:pic>
        <p:nvPicPr>
          <p:cNvPr id="2050" name="Picture 2"/>
          <p:cNvPicPr>
            <a:picLocks noGrp="1" noChangeAspect="1" noChangeArrowheads="1"/>
          </p:cNvPicPr>
          <p:nvPr>
            <p:ph idx="1"/>
          </p:nvPr>
        </p:nvPicPr>
        <p:blipFill>
          <a:blip r:embed="rId2" cstate="print"/>
          <a:srcRect l="15000" t="46277" r="58801" b="26313"/>
          <a:stretch>
            <a:fillRect/>
          </a:stretch>
        </p:blipFill>
        <p:spPr bwMode="auto">
          <a:xfrm>
            <a:off x="179511" y="1268760"/>
            <a:ext cx="8732287" cy="3168352"/>
          </a:xfrm>
          <a:prstGeom prst="rect">
            <a:avLst/>
          </a:prstGeom>
          <a:noFill/>
          <a:ln w="9525">
            <a:noFill/>
            <a:miter lim="800000"/>
            <a:headEnd/>
            <a:tailEnd/>
          </a:ln>
        </p:spPr>
      </p:pic>
      <p:pic>
        <p:nvPicPr>
          <p:cNvPr id="5" name="Picture 4" descr="Twenge Generation Me.jpg"/>
          <p:cNvPicPr>
            <a:picLocks noChangeAspect="1"/>
          </p:cNvPicPr>
          <p:nvPr/>
        </p:nvPicPr>
        <p:blipFill>
          <a:blip r:embed="rId3" cstate="print"/>
          <a:stretch>
            <a:fillRect/>
          </a:stretch>
        </p:blipFill>
        <p:spPr>
          <a:xfrm>
            <a:off x="5724128" y="4554557"/>
            <a:ext cx="1512168" cy="2303443"/>
          </a:xfrm>
          <a:prstGeom prst="rect">
            <a:avLst/>
          </a:prstGeom>
        </p:spPr>
      </p:pic>
      <p:pic>
        <p:nvPicPr>
          <p:cNvPr id="6" name="Picture 5" descr="Jean M Twenge.jpg"/>
          <p:cNvPicPr>
            <a:picLocks noChangeAspect="1"/>
          </p:cNvPicPr>
          <p:nvPr/>
        </p:nvPicPr>
        <p:blipFill>
          <a:blip r:embed="rId4" cstate="print"/>
          <a:stretch>
            <a:fillRect/>
          </a:stretch>
        </p:blipFill>
        <p:spPr>
          <a:xfrm>
            <a:off x="3851920" y="4904953"/>
            <a:ext cx="1656184" cy="1953047"/>
          </a:xfrm>
          <a:prstGeom prst="rect">
            <a:avLst/>
          </a:prstGeom>
        </p:spPr>
      </p:pic>
      <p:pic>
        <p:nvPicPr>
          <p:cNvPr id="7" name="Picture 6" descr="C:\Users\ablettm\AppData\Local\Microsoft\Windows\Temporary Internet Files\Content.Outlook\R41HOZLM\UWTSD Logo.jpg"/>
          <p:cNvPicPr/>
          <p:nvPr/>
        </p:nvPicPr>
        <p:blipFill>
          <a:blip r:embed="rId5"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179512" y="5949280"/>
            <a:ext cx="1728192" cy="72008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cstate="print"/>
          <a:srcRect l="13250" t="33139" r="66625" b="14543"/>
          <a:stretch>
            <a:fillRect/>
          </a:stretch>
        </p:blipFill>
        <p:spPr bwMode="auto">
          <a:xfrm>
            <a:off x="1116795" y="260648"/>
            <a:ext cx="7152402" cy="5976664"/>
          </a:xfrm>
          <a:prstGeom prst="rect">
            <a:avLst/>
          </a:prstGeom>
          <a:noFill/>
          <a:ln w="9525">
            <a:noFill/>
            <a:miter lim="800000"/>
            <a:headEnd/>
            <a:tailEnd/>
          </a:ln>
        </p:spPr>
      </p:pic>
      <p:pic>
        <p:nvPicPr>
          <p:cNvPr id="4" name="Picture 3"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6012160" y="5589240"/>
            <a:ext cx="2304256" cy="93610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Self </a:t>
            </a:r>
            <a:br>
              <a:rPr lang="en-GB" dirty="0" smtClean="0"/>
            </a:br>
            <a:r>
              <a:rPr lang="en-GB" dirty="0" smtClean="0"/>
              <a:t>in Modern Psychology</a:t>
            </a:r>
            <a:endParaRPr lang="en-GB" dirty="0"/>
          </a:p>
        </p:txBody>
      </p:sp>
      <p:sp>
        <p:nvSpPr>
          <p:cNvPr id="3" name="Content Placeholder 2"/>
          <p:cNvSpPr>
            <a:spLocks noGrp="1"/>
          </p:cNvSpPr>
          <p:nvPr>
            <p:ph idx="1"/>
          </p:nvPr>
        </p:nvSpPr>
        <p:spPr/>
        <p:txBody>
          <a:bodyPr>
            <a:normAutofit/>
          </a:bodyPr>
          <a:lstStyle/>
          <a:p>
            <a:pPr>
              <a:buNone/>
            </a:pPr>
            <a:r>
              <a:rPr lang="en-GB" sz="1800" b="1" dirty="0" smtClean="0">
                <a:latin typeface="Lucida Sans Unicode" pitchFamily="34" charset="0"/>
                <a:cs typeface="Lucida Sans Unicode" pitchFamily="34" charset="0"/>
              </a:rPr>
              <a:t>Freud</a:t>
            </a:r>
            <a:r>
              <a:rPr lang="en-GB" sz="1800" dirty="0" smtClean="0">
                <a:latin typeface="Lucida Sans Unicode" pitchFamily="34" charset="0"/>
                <a:cs typeface="Lucida Sans Unicode" pitchFamily="34" charset="0"/>
              </a:rPr>
              <a:t>: the Id, the uncontrolled ‘I’, the Ego, the socially functioning self, and the Super-Ego (the ‘higher self’?) </a:t>
            </a:r>
          </a:p>
          <a:p>
            <a:pPr>
              <a:buNone/>
            </a:pPr>
            <a:r>
              <a:rPr lang="en-GB" sz="1800" b="1" dirty="0" smtClean="0">
                <a:latin typeface="Lucida Sans Unicode" pitchFamily="34" charset="0"/>
                <a:cs typeface="Lucida Sans Unicode" pitchFamily="34" charset="0"/>
              </a:rPr>
              <a:t>Jung:</a:t>
            </a:r>
            <a:r>
              <a:rPr lang="en-GB" sz="1800" dirty="0" smtClean="0">
                <a:latin typeface="Lucida Sans Unicode" pitchFamily="34" charset="0"/>
                <a:cs typeface="Lucida Sans Unicode" pitchFamily="34" charset="0"/>
              </a:rPr>
              <a:t>  the Self is the centre of the total personality, including consciousness, the unconscious, and the ego; it I san archetype and the end point of individuation.</a:t>
            </a:r>
          </a:p>
          <a:p>
            <a:endParaRPr lang="en-GB" sz="1800" dirty="0" smtClean="0">
              <a:latin typeface="Lucida Sans Unicode" pitchFamily="34" charset="0"/>
              <a:cs typeface="Lucida Sans Unicode" pitchFamily="34" charset="0"/>
            </a:endParaRPr>
          </a:p>
          <a:p>
            <a:pPr>
              <a:buNone/>
            </a:pPr>
            <a:endParaRPr lang="en-GB" sz="1800" dirty="0" smtClean="0">
              <a:latin typeface="Lucida Sans Unicode" pitchFamily="34" charset="0"/>
              <a:cs typeface="Lucida Sans Unicode" pitchFamily="34" charset="0"/>
            </a:endParaRPr>
          </a:p>
          <a:p>
            <a:pPr>
              <a:buNone/>
            </a:pPr>
            <a:r>
              <a:rPr lang="en-GB" sz="1800" dirty="0" smtClean="0">
                <a:latin typeface="Lucida Sans Unicode" pitchFamily="34" charset="0"/>
                <a:cs typeface="Lucida Sans Unicode" pitchFamily="34" charset="0"/>
              </a:rPr>
              <a:t>What all these have in common is that </a:t>
            </a:r>
            <a:r>
              <a:rPr lang="en-GB" sz="1800" b="1" dirty="0" smtClean="0">
                <a:latin typeface="Lucida Sans Unicode" pitchFamily="34" charset="0"/>
                <a:cs typeface="Lucida Sans Unicode" pitchFamily="34" charset="0"/>
              </a:rPr>
              <a:t>they are non-physical</a:t>
            </a:r>
          </a:p>
          <a:p>
            <a:endParaRPr lang="en-GB" sz="1800" dirty="0" smtClean="0">
              <a:latin typeface="Lucida Sans Unicode" pitchFamily="34" charset="0"/>
              <a:cs typeface="Lucida Sans Unicode" pitchFamily="34" charset="0"/>
            </a:endParaRPr>
          </a:p>
          <a:p>
            <a:pPr>
              <a:buNone/>
            </a:pPr>
            <a:r>
              <a:rPr lang="en-GB" sz="1800" dirty="0" smtClean="0">
                <a:latin typeface="Lucida Sans Unicode" pitchFamily="34" charset="0"/>
                <a:cs typeface="Lucida Sans Unicode" pitchFamily="34" charset="0"/>
              </a:rPr>
              <a:t>In modern English it is difficult to give words different meanings: they overlap:</a:t>
            </a:r>
            <a:endParaRPr lang="en-US" sz="1800" dirty="0" smtClean="0">
              <a:latin typeface="Lucida Sans Unicode" pitchFamily="34" charset="0"/>
              <a:cs typeface="Lucida Sans Unicode" pitchFamily="34" charset="0"/>
            </a:endParaRPr>
          </a:p>
          <a:p>
            <a:pPr>
              <a:buNone/>
            </a:pPr>
            <a:r>
              <a:rPr lang="en-US" sz="1800" dirty="0" smtClean="0">
                <a:latin typeface="Lucida Sans Unicode" pitchFamily="34" charset="0"/>
                <a:cs typeface="Lucida Sans Unicode" pitchFamily="34" charset="0"/>
              </a:rPr>
              <a:t>‘The Self, the Soul, and the Individual in the City of the </a:t>
            </a:r>
            <a:r>
              <a:rPr lang="en-US" sz="1800" i="1" dirty="0" smtClean="0">
                <a:latin typeface="Lucida Sans Unicode" pitchFamily="34" charset="0"/>
                <a:cs typeface="Lucida Sans Unicode" pitchFamily="34" charset="0"/>
              </a:rPr>
              <a:t>Laws’</a:t>
            </a:r>
            <a:r>
              <a:rPr lang="en-US" sz="1800" dirty="0" smtClean="0">
                <a:latin typeface="Lucida Sans Unicode" pitchFamily="34" charset="0"/>
                <a:cs typeface="Lucida Sans Unicode" pitchFamily="34" charset="0"/>
              </a:rPr>
              <a:t>, </a:t>
            </a:r>
            <a:r>
              <a:rPr lang="en-US" sz="1800" i="1" dirty="0" smtClean="0">
                <a:latin typeface="Lucida Sans Unicode" pitchFamily="34" charset="0"/>
                <a:cs typeface="Lucida Sans Unicode" pitchFamily="34" charset="0"/>
              </a:rPr>
              <a:t>MARIA MICHELA SASSI</a:t>
            </a:r>
            <a:r>
              <a:rPr lang="en-US" sz="1800" dirty="0" smtClean="0">
                <a:latin typeface="Lucida Sans Unicode" pitchFamily="34" charset="0"/>
                <a:cs typeface="Lucida Sans Unicode" pitchFamily="34" charset="0"/>
              </a:rPr>
              <a:t> in </a:t>
            </a:r>
            <a:r>
              <a:rPr lang="en-US" sz="1800" i="1" dirty="0" smtClean="0">
                <a:latin typeface="Lucida Sans Unicode" pitchFamily="34" charset="0"/>
                <a:cs typeface="Lucida Sans Unicode" pitchFamily="34" charset="0"/>
              </a:rPr>
              <a:t>Oxford Studies in Ancient Philosophy XXXV</a:t>
            </a:r>
            <a:r>
              <a:rPr lang="en-US" sz="1800" dirty="0" smtClean="0">
                <a:latin typeface="Lucida Sans Unicode" pitchFamily="34" charset="0"/>
                <a:cs typeface="Lucida Sans Unicode" pitchFamily="34" charset="0"/>
              </a:rPr>
              <a:t> ed. Brad </a:t>
            </a:r>
            <a:r>
              <a:rPr lang="en-US" sz="1800" dirty="0" err="1" smtClean="0">
                <a:latin typeface="Lucida Sans Unicode" pitchFamily="34" charset="0"/>
                <a:cs typeface="Lucida Sans Unicode" pitchFamily="34" charset="0"/>
              </a:rPr>
              <a:t>Inwood</a:t>
            </a:r>
            <a:r>
              <a:rPr lang="en-US" sz="1800" dirty="0" smtClean="0">
                <a:latin typeface="Lucida Sans Unicode" pitchFamily="34" charset="0"/>
                <a:cs typeface="Lucida Sans Unicode" pitchFamily="34" charset="0"/>
              </a:rPr>
              <a:t>, Oxford: Oxford University Press, 2008,</a:t>
            </a:r>
            <a:endParaRPr lang="en-GB" sz="1800" dirty="0" smtClean="0">
              <a:latin typeface="Lucida Sans Unicode" pitchFamily="34" charset="0"/>
              <a:cs typeface="Lucida Sans Unicode" pitchFamily="34" charset="0"/>
            </a:endParaRPr>
          </a:p>
          <a:p>
            <a:endParaRPr lang="en-GB" sz="1600" dirty="0"/>
          </a:p>
        </p:txBody>
      </p:sp>
      <p:pic>
        <p:nvPicPr>
          <p:cNvPr id="4" name="Picture 3" descr="Freud 3.jpg"/>
          <p:cNvPicPr>
            <a:picLocks noChangeAspect="1"/>
          </p:cNvPicPr>
          <p:nvPr/>
        </p:nvPicPr>
        <p:blipFill>
          <a:blip r:embed="rId2" cstate="print"/>
          <a:stretch>
            <a:fillRect/>
          </a:stretch>
        </p:blipFill>
        <p:spPr>
          <a:xfrm>
            <a:off x="8152948" y="1"/>
            <a:ext cx="991052" cy="1412776"/>
          </a:xfrm>
          <a:prstGeom prst="rect">
            <a:avLst/>
          </a:prstGeom>
        </p:spPr>
      </p:pic>
      <p:pic>
        <p:nvPicPr>
          <p:cNvPr id="5" name="Picture 4" descr="Jung.jpg"/>
          <p:cNvPicPr>
            <a:picLocks noChangeAspect="1"/>
          </p:cNvPicPr>
          <p:nvPr/>
        </p:nvPicPr>
        <p:blipFill>
          <a:blip r:embed="rId3" cstate="print"/>
          <a:stretch>
            <a:fillRect/>
          </a:stretch>
        </p:blipFill>
        <p:spPr>
          <a:xfrm>
            <a:off x="0" y="0"/>
            <a:ext cx="986408" cy="134603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t>The overlap between self and soul</a:t>
            </a:r>
            <a:endParaRPr lang="en-GB" i="1" dirty="0"/>
          </a:p>
        </p:txBody>
      </p:sp>
      <p:sp>
        <p:nvSpPr>
          <p:cNvPr id="3" name="Content Placeholder 2"/>
          <p:cNvSpPr>
            <a:spLocks noGrp="1"/>
          </p:cNvSpPr>
          <p:nvPr>
            <p:ph idx="1"/>
          </p:nvPr>
        </p:nvSpPr>
        <p:spPr/>
        <p:txBody>
          <a:bodyPr>
            <a:normAutofit/>
          </a:bodyPr>
          <a:lstStyle/>
          <a:p>
            <a:pPr>
              <a:buNone/>
            </a:pPr>
            <a:r>
              <a:rPr lang="en-GB" sz="1800" dirty="0" smtClean="0"/>
              <a:t>‘In a culture that has become progressively more </a:t>
            </a:r>
            <a:r>
              <a:rPr lang="en-GB" sz="1800" dirty="0" err="1" smtClean="0"/>
              <a:t>skeptical</a:t>
            </a:r>
            <a:r>
              <a:rPr lang="en-GB" sz="1800" dirty="0" smtClean="0"/>
              <a:t> and materialistic, the desires of the individual self stand supreme, </a:t>
            </a:r>
            <a:r>
              <a:rPr lang="en-GB" sz="1800" b="1" dirty="0" smtClean="0"/>
              <a:t>Mark </a:t>
            </a:r>
            <a:r>
              <a:rPr lang="en-GB" sz="1800" b="1" dirty="0" err="1" smtClean="0"/>
              <a:t>Edmundson</a:t>
            </a:r>
            <a:r>
              <a:rPr lang="en-GB" sz="1800" dirty="0" smtClean="0"/>
              <a:t> says. We spare little thought for the great ideals that once gave life meaning and worth. </a:t>
            </a:r>
            <a:r>
              <a:rPr lang="en-GB" sz="1800" i="1" dirty="0" smtClean="0"/>
              <a:t>Self and Soul</a:t>
            </a:r>
            <a:r>
              <a:rPr lang="en-GB" sz="1800" dirty="0" smtClean="0"/>
              <a:t> is an impassioned effort to defend the values of the Soul’.</a:t>
            </a:r>
          </a:p>
          <a:p>
            <a:pPr>
              <a:buNone/>
            </a:pPr>
            <a:r>
              <a:rPr lang="en-US" sz="1400" dirty="0" smtClean="0">
                <a:hlinkClick r:id="rId2"/>
              </a:rPr>
              <a:t>http://www.hup.harvard.edu/catalog.php?isbn=9780674088207&amp;content=toc</a:t>
            </a:r>
            <a:endParaRPr lang="en-US" sz="1400" dirty="0" smtClean="0"/>
          </a:p>
          <a:p>
            <a:pPr>
              <a:buNone/>
            </a:pPr>
            <a:endParaRPr lang="en-US" sz="1400" dirty="0" smtClean="0"/>
          </a:p>
          <a:p>
            <a:pPr>
              <a:buNone/>
            </a:pPr>
            <a:r>
              <a:rPr lang="en-GB" sz="1800" b="1" dirty="0" smtClean="0"/>
              <a:t>Mark </a:t>
            </a:r>
            <a:r>
              <a:rPr lang="en-GB" sz="1800" b="1" dirty="0" err="1" smtClean="0"/>
              <a:t>Edmundson</a:t>
            </a:r>
            <a:r>
              <a:rPr lang="en-GB" sz="1800" b="1" dirty="0" smtClean="0"/>
              <a:t>, </a:t>
            </a:r>
            <a:r>
              <a:rPr lang="en-GB" sz="1800" b="1" i="1" dirty="0" smtClean="0"/>
              <a:t>Self and Soul: </a:t>
            </a:r>
            <a:r>
              <a:rPr lang="en-GB" sz="1800" i="1" dirty="0" smtClean="0"/>
              <a:t>A </a:t>
            </a:r>
            <a:r>
              <a:rPr lang="en-GB" sz="1800" i="1" dirty="0" err="1" smtClean="0"/>
              <a:t>Defense</a:t>
            </a:r>
            <a:r>
              <a:rPr lang="en-GB" sz="1800" i="1" dirty="0" smtClean="0"/>
              <a:t> of Ideals</a:t>
            </a:r>
            <a:r>
              <a:rPr lang="en-GB" sz="1800" dirty="0" smtClean="0"/>
              <a:t>, </a:t>
            </a:r>
          </a:p>
          <a:p>
            <a:pPr>
              <a:buNone/>
            </a:pPr>
            <a:r>
              <a:rPr lang="en-US" sz="1800" dirty="0" smtClean="0"/>
              <a:t>Harvard University Press, 2015</a:t>
            </a:r>
            <a:endParaRPr lang="en-GB" sz="1800" dirty="0" smtClean="0"/>
          </a:p>
          <a:p>
            <a:pPr>
              <a:buNone/>
            </a:pPr>
            <a:endParaRPr lang="en-GB" sz="1800" dirty="0"/>
          </a:p>
        </p:txBody>
      </p:sp>
      <p:pic>
        <p:nvPicPr>
          <p:cNvPr id="4" name="Picture 3" descr="Edumundson Self and Soul.jpg"/>
          <p:cNvPicPr>
            <a:picLocks noChangeAspect="1"/>
          </p:cNvPicPr>
          <p:nvPr/>
        </p:nvPicPr>
        <p:blipFill>
          <a:blip r:embed="rId3" cstate="print"/>
          <a:stretch>
            <a:fillRect/>
          </a:stretch>
        </p:blipFill>
        <p:spPr>
          <a:xfrm>
            <a:off x="6804248" y="3429000"/>
            <a:ext cx="2173886" cy="3284984"/>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899592" y="5733256"/>
            <a:ext cx="2304256" cy="93610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Twelfth Century Renaissance</a:t>
            </a:r>
            <a:endParaRPr lang="en-GB" dirty="0"/>
          </a:p>
        </p:txBody>
      </p:sp>
      <p:sp>
        <p:nvSpPr>
          <p:cNvPr id="3" name="Content Placeholder 2"/>
          <p:cNvSpPr>
            <a:spLocks noGrp="1"/>
          </p:cNvSpPr>
          <p:nvPr>
            <p:ph idx="1"/>
          </p:nvPr>
        </p:nvSpPr>
        <p:spPr/>
        <p:txBody>
          <a:bodyPr/>
          <a:lstStyle/>
          <a:p>
            <a:r>
              <a:rPr lang="en-GB" sz="1800" dirty="0" smtClean="0"/>
              <a:t>Translation of material into Latin mainly from Arabic, but also from Greek</a:t>
            </a:r>
          </a:p>
          <a:p>
            <a:r>
              <a:rPr lang="en-GB" sz="1800" dirty="0" smtClean="0"/>
              <a:t>Included almost all of Aristotle</a:t>
            </a:r>
          </a:p>
          <a:p>
            <a:r>
              <a:rPr lang="en-GB" sz="1800" dirty="0" smtClean="0"/>
              <a:t>Significant astrological works – Abu </a:t>
            </a:r>
            <a:r>
              <a:rPr lang="en-GB" sz="1800" dirty="0" err="1" smtClean="0"/>
              <a:t>Ma’shar</a:t>
            </a:r>
            <a:r>
              <a:rPr lang="en-GB" sz="1800" dirty="0" smtClean="0"/>
              <a:t>, Ptolemy</a:t>
            </a:r>
          </a:p>
          <a:p>
            <a:r>
              <a:rPr lang="en-GB" b="1" dirty="0" smtClean="0"/>
              <a:t>Problem: </a:t>
            </a:r>
            <a:r>
              <a:rPr lang="en-GB" dirty="0" smtClean="0"/>
              <a:t>the stars can be a source of unavoidable, immoral behaviour. The stars, through their natural influences lead people to sin</a:t>
            </a:r>
          </a:p>
          <a:p>
            <a:endParaRPr lang="en-GB" dirty="0"/>
          </a:p>
        </p:txBody>
      </p:sp>
      <p:pic>
        <p:nvPicPr>
          <p:cNvPr id="4" name="Picture 3" descr="Europe 1100 upright.jpg"/>
          <p:cNvPicPr>
            <a:picLocks noChangeAspect="1"/>
          </p:cNvPicPr>
          <p:nvPr/>
        </p:nvPicPr>
        <p:blipFill>
          <a:blip r:embed="rId2" cstate="print"/>
          <a:stretch>
            <a:fillRect/>
          </a:stretch>
        </p:blipFill>
        <p:spPr>
          <a:xfrm>
            <a:off x="5626065" y="4214818"/>
            <a:ext cx="3160777" cy="2530633"/>
          </a:xfrm>
          <a:prstGeom prst="rect">
            <a:avLst/>
          </a:prstGeom>
        </p:spPr>
      </p:pic>
      <p:pic>
        <p:nvPicPr>
          <p:cNvPr id="5" name="Picture 4" descr="Haskins 12th c Renaissance.jpeg"/>
          <p:cNvPicPr>
            <a:picLocks noChangeAspect="1"/>
          </p:cNvPicPr>
          <p:nvPr/>
        </p:nvPicPr>
        <p:blipFill>
          <a:blip r:embed="rId3" cstate="print"/>
          <a:stretch>
            <a:fillRect/>
          </a:stretch>
        </p:blipFill>
        <p:spPr>
          <a:xfrm>
            <a:off x="3500430" y="4500570"/>
            <a:ext cx="1357322" cy="2171715"/>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179512" y="5733256"/>
            <a:ext cx="2057400" cy="8572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The Crisis of the Twelfth </a:t>
            </a:r>
            <a:r>
              <a:rPr lang="en-US" sz="3200" dirty="0" smtClean="0"/>
              <a:t>Century</a:t>
            </a:r>
            <a:br>
              <a:rPr lang="en-US" sz="3200" dirty="0" smtClean="0"/>
            </a:br>
            <a:r>
              <a:rPr lang="en-US" sz="3200" dirty="0" smtClean="0"/>
              <a:t>New/old ideas on the soul</a:t>
            </a:r>
            <a:endParaRPr lang="en-GB" sz="3200" dirty="0"/>
          </a:p>
        </p:txBody>
      </p:sp>
      <p:sp>
        <p:nvSpPr>
          <p:cNvPr id="3" name="Content Placeholder 2"/>
          <p:cNvSpPr>
            <a:spLocks noGrp="1"/>
          </p:cNvSpPr>
          <p:nvPr>
            <p:ph idx="1"/>
          </p:nvPr>
        </p:nvSpPr>
        <p:spPr/>
        <p:txBody>
          <a:bodyPr>
            <a:normAutofit fontScale="47500" lnSpcReduction="20000"/>
          </a:bodyPr>
          <a:lstStyle/>
          <a:p>
            <a:r>
              <a:rPr lang="en-US" dirty="0" smtClean="0"/>
              <a:t>Claudius Ptolemy</a:t>
            </a:r>
            <a:r>
              <a:rPr lang="en-US" dirty="0" smtClean="0"/>
              <a:t>, </a:t>
            </a:r>
            <a:r>
              <a:rPr lang="en-US" dirty="0" smtClean="0"/>
              <a:t>2</a:t>
            </a:r>
            <a:r>
              <a:rPr lang="en-US" baseline="30000" dirty="0" smtClean="0"/>
              <a:t>nd</a:t>
            </a:r>
            <a:r>
              <a:rPr lang="en-US" dirty="0" smtClean="0"/>
              <a:t> c CE</a:t>
            </a:r>
            <a:endParaRPr lang="en-GB" dirty="0" smtClean="0"/>
          </a:p>
          <a:p>
            <a:endParaRPr lang="en-US" dirty="0" smtClean="0"/>
          </a:p>
          <a:p>
            <a:r>
              <a:rPr lang="en-US" sz="3800" dirty="0" smtClean="0"/>
              <a:t>Ptolemy was clearly using the general Platonic-Aristotelian-Stoic version of the soul as related to body, as well as mind. </a:t>
            </a:r>
            <a:r>
              <a:rPr lang="en-US" sz="3800" dirty="0" smtClean="0"/>
              <a:t>While </a:t>
            </a:r>
            <a:r>
              <a:rPr lang="en-US" sz="3800" dirty="0" smtClean="0"/>
              <a:t>it is not clear from his discussion whether all the planets equate to the rational soul as well as to the irrational, emotional and physical souls, he explicitly stated that ‘the reason and the mind are apprehended by the means of the condition of Mercury’.</a:t>
            </a:r>
            <a:endParaRPr lang="en-GB" sz="3800" dirty="0" smtClean="0"/>
          </a:p>
          <a:p>
            <a:r>
              <a:rPr lang="en-US" sz="3800" dirty="0" smtClean="0"/>
              <a:t> </a:t>
            </a:r>
          </a:p>
          <a:p>
            <a:pPr marL="365760" indent="-256032">
              <a:buNone/>
              <a:defRPr/>
            </a:pPr>
            <a:r>
              <a:rPr lang="en-GB" sz="3800" b="1" dirty="0" smtClean="0"/>
              <a:t>When Mars dominated the soul, Ptolemy argued, the individual would display the planet’s qualities, whether negative or positive, either blind aggression or great courage. </a:t>
            </a:r>
          </a:p>
          <a:p>
            <a:pPr marL="365760" indent="-256032">
              <a:buNone/>
              <a:defRPr/>
            </a:pPr>
            <a:r>
              <a:rPr lang="en-GB" sz="3800" b="1" dirty="0" smtClean="0"/>
              <a:t>When Venus was dominant, the soul had the characteristic of that planet, whether pleasant affectionate and charming or 'careless, erotic, effeminate, womanish, timid…depraved and meriting reproach'.</a:t>
            </a:r>
          </a:p>
          <a:p>
            <a:endParaRPr lang="en-GB" dirty="0" smtClean="0"/>
          </a:p>
          <a:p>
            <a:r>
              <a:rPr lang="en-GB" dirty="0" smtClean="0"/>
              <a:t>Ptolemy</a:t>
            </a:r>
            <a:r>
              <a:rPr lang="en-GB" dirty="0" smtClean="0"/>
              <a:t>, Claudius, </a:t>
            </a:r>
            <a:r>
              <a:rPr lang="en-GB" i="1" dirty="0" err="1" smtClean="0"/>
              <a:t>Tetrabiblos</a:t>
            </a:r>
            <a:r>
              <a:rPr lang="en-GB" dirty="0" smtClean="0"/>
              <a:t>, trans. F.E. Robbins (Cambridge MA: Harvard University Press, 1940), </a:t>
            </a:r>
            <a:r>
              <a:rPr lang="en-US" dirty="0" smtClean="0"/>
              <a:t>III.13, Of the Quality of the Soul.</a:t>
            </a:r>
            <a:endParaRPr lang="en-GB" dirty="0" smtClean="0"/>
          </a:p>
          <a:p>
            <a:r>
              <a:rPr lang="en-US" dirty="0" smtClean="0"/>
              <a:t> </a:t>
            </a:r>
            <a:endParaRPr lang="en-GB" dirty="0" smtClean="0"/>
          </a:p>
          <a:p>
            <a:endParaRPr lang="en-GB" dirty="0"/>
          </a:p>
        </p:txBody>
      </p:sp>
      <p:pic>
        <p:nvPicPr>
          <p:cNvPr id="4" name="Picture 3" descr="Ptolemy 2.jpg"/>
          <p:cNvPicPr>
            <a:picLocks noChangeAspect="1"/>
          </p:cNvPicPr>
          <p:nvPr/>
        </p:nvPicPr>
        <p:blipFill>
          <a:blip r:embed="rId2" cstate="print"/>
          <a:stretch>
            <a:fillRect/>
          </a:stretch>
        </p:blipFill>
        <p:spPr>
          <a:xfrm>
            <a:off x="7883277" y="0"/>
            <a:ext cx="1260723" cy="181138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95536" y="6137920"/>
            <a:ext cx="2088232" cy="72008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Crisis of the Twelfth Century</a:t>
            </a:r>
            <a:endParaRPr lang="en-GB" dirty="0"/>
          </a:p>
        </p:txBody>
      </p:sp>
      <p:sp>
        <p:nvSpPr>
          <p:cNvPr id="3" name="Content Placeholder 2"/>
          <p:cNvSpPr>
            <a:spLocks noGrp="1"/>
          </p:cNvSpPr>
          <p:nvPr>
            <p:ph idx="1"/>
          </p:nvPr>
        </p:nvSpPr>
        <p:spPr/>
        <p:txBody>
          <a:bodyPr>
            <a:normAutofit lnSpcReduction="10000"/>
          </a:bodyPr>
          <a:lstStyle/>
          <a:p>
            <a:pPr fontAlgn="base"/>
            <a:r>
              <a:rPr lang="en-US" dirty="0" smtClean="0"/>
              <a:t>The importance of free choice in Christianity</a:t>
            </a:r>
          </a:p>
          <a:p>
            <a:pPr fontAlgn="base"/>
            <a:endParaRPr lang="en-GB" dirty="0" smtClean="0"/>
          </a:p>
          <a:p>
            <a:pPr fontAlgn="base">
              <a:buNone/>
            </a:pPr>
            <a:r>
              <a:rPr lang="en-GB" dirty="0" smtClean="0"/>
              <a:t>Job 34.4 Let us choose to us judgment: let us know among ourselves what </a:t>
            </a:r>
            <a:r>
              <a:rPr lang="en-GB" i="1" dirty="0" smtClean="0"/>
              <a:t>is</a:t>
            </a:r>
            <a:r>
              <a:rPr lang="en-GB" dirty="0" smtClean="0"/>
              <a:t> good.</a:t>
            </a:r>
          </a:p>
          <a:p>
            <a:pPr fontAlgn="base">
              <a:buNone/>
            </a:pPr>
            <a:endParaRPr lang="en-US" i="1" dirty="0" smtClean="0"/>
          </a:p>
          <a:p>
            <a:pPr fontAlgn="base">
              <a:buNone/>
            </a:pPr>
            <a:r>
              <a:rPr lang="en-US" i="1" dirty="0" smtClean="0"/>
              <a:t>King James Version</a:t>
            </a:r>
          </a:p>
          <a:p>
            <a:pPr fontAlgn="base"/>
            <a:endParaRPr lang="en-US" b="1" u="sng" dirty="0" smtClean="0"/>
          </a:p>
          <a:p>
            <a:pPr fontAlgn="base"/>
            <a:endParaRPr lang="en-GB" sz="1400" dirty="0" smtClean="0"/>
          </a:p>
          <a:p>
            <a:pPr fontAlgn="base"/>
            <a:endParaRPr lang="en-GB" sz="1400" dirty="0" smtClean="0"/>
          </a:p>
          <a:p>
            <a:pPr fontAlgn="base"/>
            <a:r>
              <a:rPr lang="en-GB" sz="1400" dirty="0" smtClean="0"/>
              <a:t>William Blake, Job Rebuked by His Friends. </a:t>
            </a:r>
            <a:endParaRPr lang="en-GB" sz="1400" b="1" u="sng" dirty="0" smtClean="0"/>
          </a:p>
        </p:txBody>
      </p:sp>
      <p:pic>
        <p:nvPicPr>
          <p:cNvPr id="4" name="Picture 3" descr="Blake Job rebuked by his friends.jpg"/>
          <p:cNvPicPr>
            <a:picLocks noChangeAspect="1"/>
          </p:cNvPicPr>
          <p:nvPr/>
        </p:nvPicPr>
        <p:blipFill>
          <a:blip r:embed="rId2" cstate="print"/>
          <a:stretch>
            <a:fillRect/>
          </a:stretch>
        </p:blipFill>
        <p:spPr>
          <a:xfrm>
            <a:off x="6097786" y="4365104"/>
            <a:ext cx="3046214" cy="2176986"/>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95536" y="6137920"/>
            <a:ext cx="2088232" cy="72008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The importance of free choice in Christianity</a:t>
            </a:r>
            <a:br>
              <a:rPr lang="en-US" dirty="0" smtClean="0"/>
            </a:br>
            <a:endParaRPr lang="en-GB" dirty="0"/>
          </a:p>
        </p:txBody>
      </p:sp>
      <p:sp>
        <p:nvSpPr>
          <p:cNvPr id="3" name="Content Placeholder 2"/>
          <p:cNvSpPr>
            <a:spLocks noGrp="1"/>
          </p:cNvSpPr>
          <p:nvPr>
            <p:ph idx="1"/>
          </p:nvPr>
        </p:nvSpPr>
        <p:spPr/>
        <p:txBody>
          <a:bodyPr/>
          <a:lstStyle/>
          <a:p>
            <a:r>
              <a:rPr lang="en-GB" dirty="0" smtClean="0"/>
              <a:t>1 Thessalonians 5:23New International Version (NIV)</a:t>
            </a:r>
          </a:p>
          <a:p>
            <a:r>
              <a:rPr lang="en-GB" b="1" baseline="30000" dirty="0" smtClean="0"/>
              <a:t>‘</a:t>
            </a:r>
            <a:r>
              <a:rPr lang="en-GB" dirty="0" smtClean="0"/>
              <a:t>May God himself, the God of peace, sanctify you through and through. May your whole spirit, soul and body be kept blameless at the coming of our Lord Jesus Christ’.</a:t>
            </a:r>
          </a:p>
          <a:p>
            <a:endParaRPr lang="en-GB" dirty="0"/>
          </a:p>
        </p:txBody>
      </p:sp>
      <p:pic>
        <p:nvPicPr>
          <p:cNvPr id="4" name="Picture 3" descr="St Paul.jpg"/>
          <p:cNvPicPr>
            <a:picLocks noChangeAspect="1"/>
          </p:cNvPicPr>
          <p:nvPr/>
        </p:nvPicPr>
        <p:blipFill>
          <a:blip r:embed="rId2" cstate="print"/>
          <a:stretch>
            <a:fillRect/>
          </a:stretch>
        </p:blipFill>
        <p:spPr>
          <a:xfrm>
            <a:off x="6444208" y="4467225"/>
            <a:ext cx="2524125" cy="2390775"/>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95536" y="6137920"/>
            <a:ext cx="2088232" cy="72008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importance of salvation in Christ</a:t>
            </a:r>
            <a:endParaRPr lang="en-GB" dirty="0"/>
          </a:p>
        </p:txBody>
      </p:sp>
      <p:sp>
        <p:nvSpPr>
          <p:cNvPr id="3" name="Content Placeholder 2"/>
          <p:cNvSpPr>
            <a:spLocks noGrp="1"/>
          </p:cNvSpPr>
          <p:nvPr>
            <p:ph idx="1"/>
          </p:nvPr>
        </p:nvSpPr>
        <p:spPr/>
        <p:txBody>
          <a:bodyPr/>
          <a:lstStyle/>
          <a:p>
            <a:r>
              <a:rPr lang="en-GB" dirty="0" smtClean="0"/>
              <a:t>Romans 8.2</a:t>
            </a:r>
          </a:p>
          <a:p>
            <a:r>
              <a:rPr lang="en-US" dirty="0" smtClean="0"/>
              <a:t>King James Version</a:t>
            </a:r>
            <a:endParaRPr lang="en-GB" dirty="0" smtClean="0"/>
          </a:p>
          <a:p>
            <a:endParaRPr lang="en-GB" i="1" dirty="0" smtClean="0"/>
          </a:p>
          <a:p>
            <a:r>
              <a:rPr lang="en-GB" i="1" dirty="0" smtClean="0"/>
              <a:t>For the law of the Spirit of life in Christ Jesus hath made me free from the law of sin and death.</a:t>
            </a:r>
            <a:endParaRPr lang="en-GB" i="1" dirty="0"/>
          </a:p>
        </p:txBody>
      </p:sp>
      <p:pic>
        <p:nvPicPr>
          <p:cNvPr id="4" name="Picture 3" descr="St Paul.jpg"/>
          <p:cNvPicPr>
            <a:picLocks noChangeAspect="1"/>
          </p:cNvPicPr>
          <p:nvPr/>
        </p:nvPicPr>
        <p:blipFill>
          <a:blip r:embed="rId2" cstate="print"/>
          <a:stretch>
            <a:fillRect/>
          </a:stretch>
        </p:blipFill>
        <p:spPr>
          <a:xfrm>
            <a:off x="6444208" y="4467225"/>
            <a:ext cx="2524125" cy="239077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Interiority of sin in Christianity:</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Matthew </a:t>
            </a:r>
            <a:r>
              <a:rPr lang="en-GB" dirty="0"/>
              <a:t>5: </a:t>
            </a:r>
            <a:r>
              <a:rPr lang="en-GB" dirty="0" smtClean="0"/>
              <a:t>27-28. Christ speaking:</a:t>
            </a:r>
          </a:p>
          <a:p>
            <a:r>
              <a:rPr lang="en-GB" dirty="0"/>
              <a:t>27. You have heard that it was said, ‘You shall not commit adultery’.</a:t>
            </a:r>
            <a:endParaRPr lang="en-GB" dirty="0" smtClean="0"/>
          </a:p>
          <a:p>
            <a:r>
              <a:rPr lang="en-GB" dirty="0"/>
              <a:t>28 But I tell you that </a:t>
            </a:r>
            <a:r>
              <a:rPr lang="en-GB" u="sng" dirty="0"/>
              <a:t>anyone who looks at a woman lustfully has already committed adultery with her </a:t>
            </a:r>
            <a:r>
              <a:rPr lang="en-GB" b="1" u="sng" dirty="0"/>
              <a:t>in his heart.</a:t>
            </a:r>
            <a:endParaRPr lang="en-GB" b="1" u="sng" dirty="0" smtClean="0"/>
          </a:p>
          <a:p>
            <a:r>
              <a:rPr lang="en-GB" dirty="0"/>
              <a:t> </a:t>
            </a:r>
            <a:endParaRPr lang="en-GB" dirty="0" smtClean="0"/>
          </a:p>
          <a:p>
            <a:r>
              <a:rPr lang="en-GB" dirty="0"/>
              <a:t>In Christianity ‘What must one </a:t>
            </a:r>
            <a:r>
              <a:rPr lang="en-GB" b="1" u="sng" dirty="0"/>
              <a:t>know about oneself </a:t>
            </a:r>
            <a:r>
              <a:rPr lang="en-GB" dirty="0"/>
              <a:t>in order to be willing to renounce anything?’</a:t>
            </a:r>
            <a:endParaRPr lang="en-GB" dirty="0" smtClean="0"/>
          </a:p>
          <a:p>
            <a:r>
              <a:rPr lang="en-GB" sz="1800" dirty="0"/>
              <a:t>Michel Foucault, ‘Technologies of the Self’, in </a:t>
            </a:r>
            <a:r>
              <a:rPr lang="en-GB" sz="1800" dirty="0" err="1"/>
              <a:t>L.H.Martin</a:t>
            </a:r>
            <a:r>
              <a:rPr lang="en-GB" sz="1800" dirty="0"/>
              <a:t>, </a:t>
            </a:r>
            <a:r>
              <a:rPr lang="en-GB" sz="1800" dirty="0" err="1"/>
              <a:t>H.Gutman</a:t>
            </a:r>
            <a:r>
              <a:rPr lang="en-GB" sz="1800" dirty="0"/>
              <a:t> and </a:t>
            </a:r>
            <a:r>
              <a:rPr lang="en-GB" sz="1800" dirty="0" err="1"/>
              <a:t>P.H.Hinton</a:t>
            </a:r>
            <a:r>
              <a:rPr lang="en-GB" sz="1800" dirty="0"/>
              <a:t> (</a:t>
            </a:r>
            <a:r>
              <a:rPr lang="en-GB" sz="1800" dirty="0" err="1"/>
              <a:t>eds</a:t>
            </a:r>
            <a:r>
              <a:rPr lang="en-GB" sz="1800" dirty="0"/>
              <a:t>), Technologies of the Self: A seminar with Michel Foucault (Amherst: University of Massachusetts Press, 1988), pp. 16-49 (p. 17).</a:t>
            </a:r>
            <a:endParaRPr lang="en-GB" sz="1800" dirty="0" smtClean="0"/>
          </a:p>
          <a:p>
            <a:r>
              <a:rPr lang="en-GB" dirty="0"/>
              <a:t> </a:t>
            </a:r>
            <a:endParaRPr lang="en-GB" dirty="0" smtClean="0"/>
          </a:p>
          <a:p>
            <a:endParaRPr lang="en-GB" dirty="0"/>
          </a:p>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0" y="142852"/>
            <a:ext cx="1214414" cy="500243"/>
          </a:xfrm>
          <a:prstGeom prst="rect">
            <a:avLst/>
          </a:prstGeom>
          <a:noFill/>
          <a:ln w="9525">
            <a:noFill/>
            <a:miter lim="800000"/>
            <a:headEnd/>
            <a:tailEnd/>
          </a:ln>
        </p:spPr>
      </p:pic>
      <p:pic>
        <p:nvPicPr>
          <p:cNvPr id="5" name="Picture 4" descr="Michel Foucault5.jpg"/>
          <p:cNvPicPr>
            <a:picLocks noChangeAspect="1"/>
          </p:cNvPicPr>
          <p:nvPr/>
        </p:nvPicPr>
        <p:blipFill>
          <a:blip r:embed="rId3" cstate="print"/>
          <a:stretch>
            <a:fillRect/>
          </a:stretch>
        </p:blipFill>
        <p:spPr>
          <a:xfrm>
            <a:off x="7500958" y="5643578"/>
            <a:ext cx="857256" cy="105400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Penitentials</a:t>
            </a:r>
            <a:r>
              <a:rPr lang="en-GB" dirty="0" smtClean="0"/>
              <a:t> – guides for penance,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Appear </a:t>
            </a:r>
            <a:r>
              <a:rPr lang="en-GB" dirty="0"/>
              <a:t>from the 7</a:t>
            </a:r>
            <a:r>
              <a:rPr lang="en-GB" baseline="30000" dirty="0"/>
              <a:t>th</a:t>
            </a:r>
            <a:r>
              <a:rPr lang="en-GB" dirty="0"/>
              <a:t> century.</a:t>
            </a:r>
            <a:endParaRPr lang="en-GB" dirty="0" smtClean="0"/>
          </a:p>
          <a:p>
            <a:r>
              <a:rPr lang="en-GB" dirty="0"/>
              <a:t> </a:t>
            </a:r>
            <a:endParaRPr lang="en-GB" dirty="0" smtClean="0"/>
          </a:p>
          <a:p>
            <a:r>
              <a:rPr lang="en-GB" dirty="0"/>
              <a:t>7</a:t>
            </a:r>
            <a:r>
              <a:rPr lang="en-GB" baseline="30000" dirty="0"/>
              <a:t>th</a:t>
            </a:r>
            <a:r>
              <a:rPr lang="en-GB" dirty="0"/>
              <a:t> century Irish </a:t>
            </a:r>
            <a:r>
              <a:rPr lang="en-GB" i="1" dirty="0"/>
              <a:t>Penitential of </a:t>
            </a:r>
            <a:r>
              <a:rPr lang="en-GB" i="1" dirty="0" err="1"/>
              <a:t>Cummean</a:t>
            </a:r>
            <a:r>
              <a:rPr lang="en-GB" dirty="0"/>
              <a:t>:</a:t>
            </a:r>
            <a:endParaRPr lang="en-GB" dirty="0" smtClean="0"/>
          </a:p>
          <a:p>
            <a:r>
              <a:rPr lang="en-GB" dirty="0" smtClean="0"/>
              <a:t>‘A </a:t>
            </a:r>
            <a:r>
              <a:rPr lang="en-GB" dirty="0"/>
              <a:t>presbyter or a deacon who commits natural fornication. Having previously taken the vow of a monk, shall do penance for seven years...he shall at all times </a:t>
            </a:r>
            <a:r>
              <a:rPr lang="en-GB" u="sng" dirty="0"/>
              <a:t>deplore his guilt from his inmost heart</a:t>
            </a:r>
            <a:r>
              <a:rPr lang="en-GB" dirty="0"/>
              <a:t>...After a year and a half he shall take the Eucharist with </a:t>
            </a:r>
            <a:r>
              <a:rPr lang="en-GB" dirty="0" smtClean="0"/>
              <a:t>hand, </a:t>
            </a:r>
            <a:r>
              <a:rPr lang="en-GB" dirty="0"/>
              <a:t>come to peace and sing the psalms with his brethren, </a:t>
            </a:r>
            <a:r>
              <a:rPr lang="en-GB" u="sng" dirty="0"/>
              <a:t>lest his soul within him perish through so long a time of the celestial </a:t>
            </a:r>
            <a:r>
              <a:rPr lang="en-GB" u="sng" dirty="0" smtClean="0"/>
              <a:t>medicine’</a:t>
            </a:r>
            <a:r>
              <a:rPr lang="en-GB" dirty="0" smtClean="0"/>
              <a:t>.</a:t>
            </a:r>
          </a:p>
          <a:p>
            <a:r>
              <a:rPr lang="en-GB" sz="2000" dirty="0"/>
              <a:t>John McNeill and H.M. Gamer, Medieval Handbook of Penance: A translation of the Principal </a:t>
            </a:r>
            <a:r>
              <a:rPr lang="en-GB" sz="2000" dirty="0" err="1"/>
              <a:t>Libri</a:t>
            </a:r>
            <a:r>
              <a:rPr lang="en-GB" sz="2000" dirty="0"/>
              <a:t> </a:t>
            </a:r>
            <a:r>
              <a:rPr lang="en-GB" sz="2000" dirty="0" err="1"/>
              <a:t>Poeniteniales</a:t>
            </a:r>
            <a:r>
              <a:rPr lang="en-GB" sz="2000" dirty="0"/>
              <a:t> and selection from related documents (New York: Octagon Books, 1965), p. 103.</a:t>
            </a:r>
          </a:p>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142844" y="6000768"/>
            <a:ext cx="1784350" cy="735012"/>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dirty="0" smtClean="0">
                <a:solidFill>
                  <a:srgbClr val="003399"/>
                </a:solidFill>
              </a:rPr>
              <a:t>The Classical Soul</a:t>
            </a:r>
            <a:endParaRPr lang="en-US" dirty="0" smtClean="0"/>
          </a:p>
        </p:txBody>
      </p:sp>
      <p:sp>
        <p:nvSpPr>
          <p:cNvPr id="7171" name="Rectangle 3"/>
          <p:cNvSpPr>
            <a:spLocks noGrp="1" noChangeArrowheads="1"/>
          </p:cNvSpPr>
          <p:nvPr>
            <p:ph type="body" sz="half" idx="1"/>
          </p:nvPr>
        </p:nvSpPr>
        <p:spPr>
          <a:xfrm>
            <a:off x="381000" y="1341438"/>
            <a:ext cx="3962400" cy="4525962"/>
          </a:xfrm>
        </p:spPr>
        <p:txBody>
          <a:bodyPr>
            <a:normAutofit lnSpcReduction="10000"/>
          </a:bodyPr>
          <a:lstStyle/>
          <a:p>
            <a:pPr eaLnBrk="1" hangingPunct="1">
              <a:buFontTx/>
              <a:buNone/>
            </a:pPr>
            <a:r>
              <a:rPr lang="en-GB" dirty="0" smtClean="0">
                <a:latin typeface="Lucida Sans Unicode" pitchFamily="34" charset="0"/>
                <a:cs typeface="Lucida Sans Unicode" pitchFamily="34" charset="0"/>
              </a:rPr>
              <a:t>The Key Philosophers</a:t>
            </a:r>
          </a:p>
          <a:p>
            <a:pPr eaLnBrk="1" hangingPunct="1">
              <a:buFontTx/>
              <a:buNone/>
            </a:pPr>
            <a:r>
              <a:rPr lang="en-GB" dirty="0" smtClean="0">
                <a:latin typeface="Lucida Sans Unicode" pitchFamily="34" charset="0"/>
                <a:cs typeface="Lucida Sans Unicode" pitchFamily="34" charset="0"/>
              </a:rPr>
              <a:t>Plato </a:t>
            </a:r>
            <a:r>
              <a:rPr lang="en-US" dirty="0" smtClean="0">
                <a:latin typeface="Lucida Sans Unicode" pitchFamily="34" charset="0"/>
                <a:cs typeface="Lucida Sans Unicode" pitchFamily="34" charset="0"/>
              </a:rPr>
              <a:t>c. 428-348 BCE  </a:t>
            </a:r>
            <a:endParaRPr lang="en-GB" dirty="0" smtClean="0">
              <a:latin typeface="Lucida Sans Unicode" pitchFamily="34" charset="0"/>
              <a:cs typeface="Lucida Sans Unicode" pitchFamily="34" charset="0"/>
            </a:endParaRPr>
          </a:p>
          <a:p>
            <a:pPr eaLnBrk="1" hangingPunct="1">
              <a:buFontTx/>
              <a:buNone/>
            </a:pPr>
            <a:r>
              <a:rPr lang="en-GB" dirty="0" smtClean="0">
                <a:latin typeface="Lucida Sans Unicode" pitchFamily="34" charset="0"/>
                <a:cs typeface="Lucida Sans Unicode" pitchFamily="34" charset="0"/>
              </a:rPr>
              <a:t>Aristotle </a:t>
            </a:r>
            <a:r>
              <a:rPr lang="en-US" dirty="0" smtClean="0">
                <a:latin typeface="Lucida Sans Unicode" pitchFamily="34" charset="0"/>
                <a:cs typeface="Lucida Sans Unicode" pitchFamily="34" charset="0"/>
              </a:rPr>
              <a:t>c. 384-323 BCE</a:t>
            </a:r>
          </a:p>
          <a:p>
            <a:pPr eaLnBrk="1" hangingPunct="1">
              <a:buFontTx/>
              <a:buNone/>
            </a:pPr>
            <a:r>
              <a:rPr lang="en-US" dirty="0" smtClean="0">
                <a:latin typeface="Lucida Sans Unicode" pitchFamily="34" charset="0"/>
                <a:cs typeface="Lucida Sans Unicode" pitchFamily="34" charset="0"/>
              </a:rPr>
              <a:t>Zeno of </a:t>
            </a:r>
            <a:r>
              <a:rPr lang="en-US" dirty="0" err="1" smtClean="0">
                <a:latin typeface="Lucida Sans Unicode" pitchFamily="34" charset="0"/>
                <a:cs typeface="Lucida Sans Unicode" pitchFamily="34" charset="0"/>
              </a:rPr>
              <a:t>Citium</a:t>
            </a:r>
            <a:r>
              <a:rPr lang="en-US"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c. 334 – c. 262 </a:t>
            </a:r>
          </a:p>
          <a:p>
            <a:pPr eaLnBrk="1" hangingPunct="1">
              <a:buFontTx/>
              <a:buNone/>
            </a:pPr>
            <a:r>
              <a:rPr lang="en-GB" dirty="0" smtClean="0">
                <a:latin typeface="Lucida Sans Unicode" pitchFamily="34" charset="0"/>
                <a:cs typeface="Lucida Sans Unicode" pitchFamily="34" charset="0"/>
              </a:rPr>
              <a:t>BCE</a:t>
            </a:r>
            <a:endParaRPr lang="en-US" dirty="0" smtClean="0">
              <a:latin typeface="Lucida Sans Unicode" pitchFamily="34" charset="0"/>
              <a:cs typeface="Lucida Sans Unicode" pitchFamily="34" charset="0"/>
            </a:endParaRPr>
          </a:p>
          <a:p>
            <a:pPr eaLnBrk="1" hangingPunct="1">
              <a:buFontTx/>
              <a:buNone/>
            </a:pPr>
            <a:endParaRPr lang="en-US" sz="2000" dirty="0" smtClean="0"/>
          </a:p>
        </p:txBody>
      </p:sp>
      <p:pic>
        <p:nvPicPr>
          <p:cNvPr id="7172" name="Picture 4" descr="Click to view full-sized image"/>
          <p:cNvPicPr>
            <a:picLocks noGrp="1" noChangeAspect="1" noChangeArrowheads="1"/>
          </p:cNvPicPr>
          <p:nvPr>
            <p:ph sz="half" idx="2"/>
          </p:nvPr>
        </p:nvPicPr>
        <p:blipFill>
          <a:blip r:embed="rId4" cstate="print"/>
          <a:srcRect/>
          <a:stretch>
            <a:fillRect/>
          </a:stretch>
        </p:blipFill>
        <p:spPr>
          <a:xfrm>
            <a:off x="4973638" y="1371600"/>
            <a:ext cx="3349625" cy="4191000"/>
          </a:xfrm>
          <a:noFill/>
        </p:spPr>
      </p:pic>
      <p:pic>
        <p:nvPicPr>
          <p:cNvPr id="59397" name="Greece 3 Plato Aristotle.mp3">
            <a:hlinkClick r:id="" action="ppaction://media"/>
          </p:cNvPr>
          <p:cNvPicPr>
            <a:picLocks noRot="1" noChangeAspect="1" noChangeArrowheads="1"/>
          </p:cNvPicPr>
          <p:nvPr>
            <a:audioFile r:link="rId1"/>
          </p:nvPr>
        </p:nvPicPr>
        <p:blipFill>
          <a:blip r:embed="rId5" cstate="print"/>
          <a:srcRect/>
          <a:stretch>
            <a:fillRect/>
          </a:stretch>
        </p:blipFill>
        <p:spPr bwMode="auto">
          <a:xfrm>
            <a:off x="1331913" y="620713"/>
            <a:ext cx="304800" cy="304800"/>
          </a:xfrm>
          <a:prstGeom prst="rect">
            <a:avLst/>
          </a:prstGeom>
          <a:noFill/>
          <a:ln w="9525">
            <a:noFill/>
            <a:miter lim="800000"/>
            <a:headEnd/>
            <a:tailEnd/>
          </a:ln>
        </p:spPr>
      </p:pic>
      <p:sp>
        <p:nvSpPr>
          <p:cNvPr id="7174" name="Rectangle 6"/>
          <p:cNvSpPr>
            <a:spLocks noChangeArrowheads="1"/>
          </p:cNvSpPr>
          <p:nvPr/>
        </p:nvSpPr>
        <p:spPr bwMode="auto">
          <a:xfrm>
            <a:off x="4343400" y="5715000"/>
            <a:ext cx="4648200" cy="581025"/>
          </a:xfrm>
          <a:prstGeom prst="rect">
            <a:avLst/>
          </a:prstGeom>
          <a:noFill/>
          <a:ln w="9525">
            <a:noFill/>
            <a:miter lim="800000"/>
            <a:headEnd/>
            <a:tailEnd/>
          </a:ln>
        </p:spPr>
        <p:txBody>
          <a:bodyPr>
            <a:spAutoFit/>
          </a:bodyPr>
          <a:lstStyle/>
          <a:p>
            <a:pPr algn="ctr"/>
            <a:r>
              <a:rPr lang="en-GB" sz="1600"/>
              <a:t>Plato and Aristotle, detail from </a:t>
            </a:r>
          </a:p>
          <a:p>
            <a:pPr algn="ctr"/>
            <a:r>
              <a:rPr lang="en-GB" sz="1600" i="1"/>
              <a:t>The School of Athens</a:t>
            </a:r>
            <a:r>
              <a:rPr lang="en-GB" sz="1600"/>
              <a:t>, Raphael (1483-1520)</a:t>
            </a:r>
          </a:p>
        </p:txBody>
      </p:sp>
      <p:pic>
        <p:nvPicPr>
          <p:cNvPr id="7175" name="Picture 6" descr="Zeno of Citium.bmp"/>
          <p:cNvPicPr>
            <a:picLocks noChangeAspect="1"/>
          </p:cNvPicPr>
          <p:nvPr/>
        </p:nvPicPr>
        <p:blipFill>
          <a:blip r:embed="rId6" cstate="print"/>
          <a:srcRect/>
          <a:stretch>
            <a:fillRect/>
          </a:stretch>
        </p:blipFill>
        <p:spPr bwMode="auto">
          <a:xfrm>
            <a:off x="3419872" y="5013176"/>
            <a:ext cx="1249573" cy="170080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939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789" fill="hold"/>
                                        <p:tgtEl>
                                          <p:spTgt spid="59397"/>
                                        </p:tgtEl>
                                      </p:cBhvr>
                                    </p:cmd>
                                  </p:childTnLst>
                                </p:cTn>
                              </p:par>
                            </p:childTnLst>
                          </p:cTn>
                        </p:par>
                      </p:childTnLst>
                    </p:cTn>
                  </p:par>
                </p:childTnLst>
              </p:cTn>
              <p:nextCondLst>
                <p:cond evt="onClick" delay="0">
                  <p:tgtEl>
                    <p:spTgt spid="59397"/>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939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dirty="0" smtClean="0">
                <a:latin typeface="Lucida Sans Unicode" pitchFamily="34" charset="0"/>
                <a:cs typeface="Lucida Sans Unicode" pitchFamily="34" charset="0"/>
              </a:rPr>
              <a:t>Plato Key Ideas</a:t>
            </a:r>
            <a:endParaRPr lang="en-US" dirty="0" smtClean="0">
              <a:latin typeface="Lucida Sans Unicode" pitchFamily="34" charset="0"/>
              <a:cs typeface="Lucida Sans Unicode" pitchFamily="34" charset="0"/>
            </a:endParaRPr>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b="1" i="1" dirty="0" smtClean="0">
                <a:latin typeface="Lucida Sans Unicode" pitchFamily="34" charset="0"/>
                <a:cs typeface="Lucida Sans Unicode" pitchFamily="34" charset="0"/>
              </a:rPr>
              <a:t>Single Creator/Source</a:t>
            </a:r>
          </a:p>
          <a:p>
            <a:pPr eaLnBrk="1" fontAlgn="auto" hangingPunct="1">
              <a:spcAft>
                <a:spcPts val="0"/>
              </a:spcAft>
              <a:buFont typeface="Arial" pitchFamily="34" charset="0"/>
              <a:buChar char="•"/>
              <a:defRPr/>
            </a:pPr>
            <a:r>
              <a:rPr lang="en-GB" b="1" i="1" dirty="0" smtClean="0">
                <a:latin typeface="Lucida Sans Unicode" pitchFamily="34" charset="0"/>
                <a:cs typeface="Lucida Sans Unicode" pitchFamily="34" charset="0"/>
              </a:rPr>
              <a:t>The creator is ‘Mind’</a:t>
            </a:r>
          </a:p>
          <a:p>
            <a:pPr eaLnBrk="1" fontAlgn="auto" hangingPunct="1">
              <a:spcAft>
                <a:spcPts val="0"/>
              </a:spcAft>
              <a:buFont typeface="Arial" pitchFamily="34" charset="0"/>
              <a:buChar char="•"/>
              <a:defRPr/>
            </a:pPr>
            <a:r>
              <a:rPr lang="en-GB" b="1" i="1" dirty="0" smtClean="0">
                <a:latin typeface="Lucida Sans Unicode" pitchFamily="34" charset="0"/>
                <a:cs typeface="Lucida Sans Unicode" pitchFamily="34" charset="0"/>
              </a:rPr>
              <a:t>(Therefore rationality is very important)</a:t>
            </a:r>
            <a:endParaRPr lang="en-US" i="1" dirty="0" smtClean="0">
              <a:latin typeface="Lucida Sans Unicode" pitchFamily="34" charset="0"/>
              <a:cs typeface="Lucida Sans Unicode" pitchFamily="34" charset="0"/>
            </a:endParaRPr>
          </a:p>
          <a:p>
            <a:pPr eaLnBrk="1" fontAlgn="auto" hangingPunct="1">
              <a:spcAft>
                <a:spcPts val="0"/>
              </a:spcAft>
              <a:buFont typeface="Arial" pitchFamily="34" charset="0"/>
              <a:buChar char="•"/>
              <a:defRPr/>
            </a:pPr>
            <a:r>
              <a:rPr lang="en-GB" b="1" i="1" dirty="0" smtClean="0">
                <a:latin typeface="Lucida Sans Unicode" pitchFamily="34" charset="0"/>
                <a:cs typeface="Lucida Sans Unicode" pitchFamily="34" charset="0"/>
              </a:rPr>
              <a:t>Emanation </a:t>
            </a:r>
            <a:r>
              <a:rPr lang="en-GB" b="1" i="1" dirty="0" smtClean="0">
                <a:latin typeface="Lucida Sans Unicode" pitchFamily="34" charset="0"/>
                <a:cs typeface="Lucida Sans Unicode" pitchFamily="34" charset="0"/>
              </a:rPr>
              <a:t>(rather than creation)</a:t>
            </a:r>
          </a:p>
          <a:p>
            <a:pPr eaLnBrk="1" fontAlgn="auto" hangingPunct="1">
              <a:spcAft>
                <a:spcPts val="0"/>
              </a:spcAft>
              <a:buFont typeface="Arial" pitchFamily="34" charset="0"/>
              <a:buChar char="•"/>
              <a:defRPr/>
            </a:pPr>
            <a:r>
              <a:rPr lang="en-GB" b="1" i="1" dirty="0" smtClean="0">
                <a:latin typeface="Lucida Sans Unicode" pitchFamily="34" charset="0"/>
                <a:cs typeface="Lucida Sans Unicode" pitchFamily="34" charset="0"/>
              </a:rPr>
              <a:t>Everything in the cosmos is interconnected </a:t>
            </a:r>
            <a:r>
              <a:rPr lang="en-GB" b="1" i="1" dirty="0" smtClean="0">
                <a:latin typeface="Lucida Sans Unicode" pitchFamily="34" charset="0"/>
                <a:cs typeface="Lucida Sans Unicode" pitchFamily="34" charset="0"/>
              </a:rPr>
              <a:t>Soul/mind permeates the material world but also exists </a:t>
            </a:r>
            <a:r>
              <a:rPr lang="en-GB" b="1" i="1" dirty="0" err="1" smtClean="0">
                <a:latin typeface="Lucida Sans Unicode" pitchFamily="34" charset="0"/>
                <a:cs typeface="Lucida Sans Unicode" pitchFamily="34" charset="0"/>
              </a:rPr>
              <a:t>seperately</a:t>
            </a:r>
            <a:r>
              <a:rPr lang="en-GB" b="1" i="1" dirty="0" smtClean="0">
                <a:latin typeface="Lucida Sans Unicode" pitchFamily="34" charset="0"/>
                <a:cs typeface="Lucida Sans Unicode" pitchFamily="34" charset="0"/>
              </a:rPr>
              <a:t> to it.</a:t>
            </a:r>
            <a:endParaRPr lang="en-US" i="1" dirty="0" smtClean="0">
              <a:latin typeface="Lucida Sans Unicode" pitchFamily="34" charset="0"/>
              <a:cs typeface="Lucida Sans Unicode" pitchFamily="34" charset="0"/>
            </a:endParaRPr>
          </a:p>
          <a:p>
            <a:pPr eaLnBrk="1" fontAlgn="auto" hangingPunct="1">
              <a:spcAft>
                <a:spcPts val="0"/>
              </a:spcAft>
              <a:buFont typeface="Arial" pitchFamily="34" charset="0"/>
              <a:buChar char="•"/>
              <a:defRPr/>
            </a:pPr>
            <a:endParaRPr lang="en-US" dirty="0" smtClean="0"/>
          </a:p>
        </p:txBody>
      </p:sp>
      <p:pic>
        <p:nvPicPr>
          <p:cNvPr id="18436" name="Picture 3" descr="Plato 3.jpeg"/>
          <p:cNvPicPr>
            <a:picLocks noChangeAspect="1"/>
          </p:cNvPicPr>
          <p:nvPr/>
        </p:nvPicPr>
        <p:blipFill>
          <a:blip r:embed="rId2" cstate="print"/>
          <a:srcRect/>
          <a:stretch>
            <a:fillRect/>
          </a:stretch>
        </p:blipFill>
        <p:spPr bwMode="auto">
          <a:xfrm>
            <a:off x="7981950" y="1412776"/>
            <a:ext cx="1162050" cy="1276350"/>
          </a:xfrm>
          <a:prstGeom prst="rect">
            <a:avLst/>
          </a:prstGeom>
          <a:noFill/>
          <a:ln w="9525">
            <a:noFill/>
            <a:miter lim="800000"/>
            <a:headEnd/>
            <a:tailEnd/>
          </a:ln>
        </p:spPr>
      </p:pic>
      <p:pic>
        <p:nvPicPr>
          <p:cNvPr id="18437" name="Picture 2"/>
          <p:cNvPicPr>
            <a:picLocks noChangeAspect="1" noChangeArrowheads="1"/>
          </p:cNvPicPr>
          <p:nvPr/>
        </p:nvPicPr>
        <p:blipFill>
          <a:blip r:embed="rId3" cstate="print"/>
          <a:srcRect/>
          <a:stretch>
            <a:fillRect/>
          </a:stretch>
        </p:blipFill>
        <p:spPr bwMode="auto">
          <a:xfrm>
            <a:off x="7502525" y="6000750"/>
            <a:ext cx="1641475" cy="676275"/>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a:t>
            </a:r>
            <a:r>
              <a:rPr lang="en-US" dirty="0" smtClean="0"/>
              <a:t>the three-fold of the soul</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smtClean="0">
                <a:latin typeface="Lucida Sans Unicode" pitchFamily="34" charset="0"/>
                <a:cs typeface="Lucida Sans Unicode" pitchFamily="34" charset="0"/>
              </a:rPr>
              <a:t>In </a:t>
            </a:r>
            <a:r>
              <a:rPr lang="en-US" i="1" dirty="0" smtClean="0">
                <a:latin typeface="Lucida Sans Unicode" pitchFamily="34" charset="0"/>
                <a:cs typeface="Lucida Sans Unicode" pitchFamily="34" charset="0"/>
              </a:rPr>
              <a:t>Phaedrus</a:t>
            </a:r>
            <a:r>
              <a:rPr lang="en-US" dirty="0" smtClean="0">
                <a:latin typeface="Lucida Sans Unicode" pitchFamily="34" charset="0"/>
                <a:cs typeface="Lucida Sans Unicode" pitchFamily="34" charset="0"/>
              </a:rPr>
              <a:t> Plato represented the three-fold structure as a charioteer and his two horses (246A, 253C-D). </a:t>
            </a:r>
          </a:p>
          <a:p>
            <a:pPr>
              <a:buFont typeface="Calibri" pitchFamily="34" charset="0"/>
              <a:buAutoNum type="arabicPeriod"/>
            </a:pPr>
            <a:r>
              <a:rPr lang="en-US" dirty="0" smtClean="0">
                <a:latin typeface="Lucida Sans Unicode" pitchFamily="34" charset="0"/>
                <a:cs typeface="Lucida Sans Unicode" pitchFamily="34" charset="0"/>
              </a:rPr>
              <a:t>The </a:t>
            </a:r>
            <a:r>
              <a:rPr lang="en-US" b="1" dirty="0" smtClean="0">
                <a:latin typeface="Lucida Sans Unicode" pitchFamily="34" charset="0"/>
                <a:cs typeface="Lucida Sans Unicode" pitchFamily="34" charset="0"/>
              </a:rPr>
              <a:t>highest part, </a:t>
            </a:r>
            <a:r>
              <a:rPr lang="en-US" dirty="0" smtClean="0">
                <a:latin typeface="Lucida Sans Unicode" pitchFamily="34" charset="0"/>
                <a:cs typeface="Lucida Sans Unicode" pitchFamily="34" charset="0"/>
              </a:rPr>
              <a:t>as he explained in </a:t>
            </a:r>
            <a:r>
              <a:rPr lang="en-US" i="1" dirty="0" err="1" smtClean="0">
                <a:latin typeface="Lucida Sans Unicode" pitchFamily="34" charset="0"/>
                <a:cs typeface="Lucida Sans Unicode" pitchFamily="34" charset="0"/>
              </a:rPr>
              <a:t>Timaeus</a:t>
            </a:r>
            <a:r>
              <a:rPr lang="en-US"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(28A), was the charioteer himself, the </a:t>
            </a:r>
            <a:r>
              <a:rPr lang="en-US" b="1" dirty="0" smtClean="0">
                <a:latin typeface="Lucida Sans Unicode" pitchFamily="34" charset="0"/>
                <a:cs typeface="Lucida Sans Unicode" pitchFamily="34" charset="0"/>
              </a:rPr>
              <a:t>rational soul, </a:t>
            </a:r>
            <a:r>
              <a:rPr lang="en-US" dirty="0" smtClean="0">
                <a:latin typeface="Lucida Sans Unicode" pitchFamily="34" charset="0"/>
                <a:cs typeface="Lucida Sans Unicode" pitchFamily="34" charset="0"/>
              </a:rPr>
              <a:t>mind or intellect, which discerns what is true, judges what is real and makes rational decisions. </a:t>
            </a:r>
          </a:p>
          <a:p>
            <a:pPr>
              <a:buFont typeface="Calibri" pitchFamily="34" charset="0"/>
              <a:buAutoNum type="arabicPeriod"/>
            </a:pPr>
            <a:r>
              <a:rPr lang="en-US" dirty="0" smtClean="0">
                <a:latin typeface="Lucida Sans Unicode" pitchFamily="34" charset="0"/>
                <a:cs typeface="Lucida Sans Unicode" pitchFamily="34" charset="0"/>
              </a:rPr>
              <a:t>Next was the </a:t>
            </a:r>
            <a:r>
              <a:rPr lang="en-US" b="1" dirty="0" smtClean="0">
                <a:latin typeface="Lucida Sans Unicode" pitchFamily="34" charset="0"/>
                <a:cs typeface="Lucida Sans Unicode" pitchFamily="34" charset="0"/>
              </a:rPr>
              <a:t>spirited soul</a:t>
            </a:r>
            <a:r>
              <a:rPr lang="en-US" dirty="0" smtClean="0">
                <a:latin typeface="Lucida Sans Unicode" pitchFamily="34" charset="0"/>
                <a:cs typeface="Lucida Sans Unicode" pitchFamily="34" charset="0"/>
              </a:rPr>
              <a:t>, the active part, the will, whose function was to carry out what reason has decided. </a:t>
            </a:r>
          </a:p>
          <a:p>
            <a:pPr>
              <a:buFont typeface="Calibri" pitchFamily="34" charset="0"/>
              <a:buAutoNum type="arabicPeriod"/>
            </a:pPr>
            <a:r>
              <a:rPr lang="en-US" dirty="0" smtClean="0">
                <a:latin typeface="Lucida Sans Unicode" pitchFamily="34" charset="0"/>
                <a:cs typeface="Lucida Sans Unicode" pitchFamily="34" charset="0"/>
              </a:rPr>
              <a:t>Last, and lowest, was the </a:t>
            </a:r>
            <a:r>
              <a:rPr lang="en-US" b="1" dirty="0" smtClean="0">
                <a:latin typeface="Lucida Sans Unicode" pitchFamily="34" charset="0"/>
                <a:cs typeface="Lucida Sans Unicode" pitchFamily="34" charset="0"/>
              </a:rPr>
              <a:t>appetitive soul</a:t>
            </a:r>
            <a:r>
              <a:rPr lang="en-US" dirty="0" smtClean="0">
                <a:latin typeface="Lucida Sans Unicode" pitchFamily="34" charset="0"/>
                <a:cs typeface="Lucida Sans Unicode" pitchFamily="34" charset="0"/>
              </a:rPr>
              <a:t>, the seat of emotion and desire, which needed to be restrained by the higher, rational, soul if the individual was to be saved from self-destructive </a:t>
            </a:r>
            <a:r>
              <a:rPr lang="en-US" dirty="0" err="1" smtClean="0">
                <a:latin typeface="Lucida Sans Unicode" pitchFamily="34" charset="0"/>
                <a:cs typeface="Lucida Sans Unicode" pitchFamily="34" charset="0"/>
              </a:rPr>
              <a:t>behaviour</a:t>
            </a:r>
            <a:r>
              <a:rPr lang="en-US" dirty="0" smtClean="0">
                <a:latin typeface="Lucida Sans Unicode" pitchFamily="34" charset="0"/>
                <a:cs typeface="Lucida Sans Unicode" pitchFamily="34" charset="0"/>
              </a:rPr>
              <a:t>. </a:t>
            </a:r>
          </a:p>
          <a:p>
            <a:endParaRPr lang="en-GB" dirty="0"/>
          </a:p>
        </p:txBody>
      </p:sp>
      <p:pic>
        <p:nvPicPr>
          <p:cNvPr id="4" name="Picture 3" descr="Plato 6.jpg"/>
          <p:cNvPicPr>
            <a:picLocks noChangeAspect="1"/>
          </p:cNvPicPr>
          <p:nvPr/>
        </p:nvPicPr>
        <p:blipFill>
          <a:blip r:embed="rId2" cstate="print"/>
          <a:srcRect/>
          <a:stretch>
            <a:fillRect/>
          </a:stretch>
        </p:blipFill>
        <p:spPr bwMode="auto">
          <a:xfrm>
            <a:off x="7020272" y="5229200"/>
            <a:ext cx="2123728" cy="1498115"/>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the Survival of the Soul</a:t>
            </a:r>
            <a:endParaRPr lang="en-GB" dirty="0"/>
          </a:p>
        </p:txBody>
      </p:sp>
      <p:sp>
        <p:nvSpPr>
          <p:cNvPr id="3" name="Content Placeholder 2"/>
          <p:cNvSpPr>
            <a:spLocks noGrp="1"/>
          </p:cNvSpPr>
          <p:nvPr>
            <p:ph idx="1"/>
          </p:nvPr>
        </p:nvSpPr>
        <p:spPr/>
        <p:txBody>
          <a:bodyPr>
            <a:normAutofit fontScale="40000" lnSpcReduction="20000"/>
          </a:bodyPr>
          <a:lstStyle/>
          <a:p>
            <a:r>
              <a:rPr lang="en-GB" sz="4500" dirty="0" smtClean="0"/>
              <a:t>Death is the separation of soul from body and the true philosopher should be prepared for </a:t>
            </a:r>
            <a:r>
              <a:rPr lang="en-GB" sz="4500" dirty="0" smtClean="0"/>
              <a:t>it.</a:t>
            </a:r>
            <a:endParaRPr lang="en-GB" sz="4500" dirty="0" smtClean="0"/>
          </a:p>
          <a:p>
            <a:r>
              <a:rPr lang="en-GB" sz="4500" dirty="0" smtClean="0"/>
              <a:t>The </a:t>
            </a:r>
            <a:r>
              <a:rPr lang="en-GB" sz="4500" dirty="0"/>
              <a:t>true philosophers practise dying’. </a:t>
            </a:r>
            <a:endParaRPr lang="en-GB" sz="4500" dirty="0" smtClean="0"/>
          </a:p>
          <a:p>
            <a:r>
              <a:rPr lang="en-GB" dirty="0" smtClean="0"/>
              <a:t>Plato</a:t>
            </a:r>
            <a:r>
              <a:rPr lang="en-GB" dirty="0"/>
              <a:t>, </a:t>
            </a:r>
            <a:r>
              <a:rPr lang="en-GB" i="1" dirty="0" err="1"/>
              <a:t>Phaedo</a:t>
            </a:r>
            <a:r>
              <a:rPr lang="en-GB" dirty="0"/>
              <a:t>, trans </a:t>
            </a:r>
            <a:r>
              <a:rPr lang="en-GB" dirty="0" err="1"/>
              <a:t>H.N.Fowler</a:t>
            </a:r>
            <a:r>
              <a:rPr lang="en-GB" dirty="0"/>
              <a:t>, Cambridge Mass., London: Harvard University Press, 1914, 68C. See also 80C-D.</a:t>
            </a:r>
          </a:p>
          <a:p>
            <a:endParaRPr lang="en-GB" dirty="0" smtClean="0"/>
          </a:p>
          <a:p>
            <a:r>
              <a:rPr lang="en-GB" sz="4500" dirty="0"/>
              <a:t> </a:t>
            </a:r>
            <a:r>
              <a:rPr lang="en-GB" sz="4500" dirty="0" smtClean="0"/>
              <a:t>Only </a:t>
            </a:r>
            <a:r>
              <a:rPr lang="en-GB" sz="4500" dirty="0"/>
              <a:t>the philosopher and lover of knowledge and philosopher can enter into communion with the gods after death</a:t>
            </a:r>
            <a:r>
              <a:rPr lang="en-GB" sz="4500" dirty="0" smtClean="0"/>
              <a:t>.</a:t>
            </a:r>
            <a:r>
              <a:rPr lang="en-GB" sz="4500" dirty="0"/>
              <a:t> </a:t>
            </a:r>
            <a:endParaRPr lang="en-GB" sz="4500" dirty="0" smtClean="0"/>
          </a:p>
          <a:p>
            <a:r>
              <a:rPr lang="en-GB" dirty="0" smtClean="0"/>
              <a:t>Plato</a:t>
            </a:r>
            <a:r>
              <a:rPr lang="en-GB" dirty="0"/>
              <a:t>, </a:t>
            </a:r>
            <a:r>
              <a:rPr lang="en-GB" i="1" dirty="0" err="1"/>
              <a:t>Phaedo</a:t>
            </a:r>
            <a:r>
              <a:rPr lang="en-GB" dirty="0"/>
              <a:t>, trans </a:t>
            </a:r>
            <a:r>
              <a:rPr lang="en-GB" dirty="0" err="1"/>
              <a:t>H.N.Fowler</a:t>
            </a:r>
            <a:r>
              <a:rPr lang="en-GB" dirty="0"/>
              <a:t>, Cambridge Mass., London: Harvard University Press, 1914, 82C.</a:t>
            </a:r>
          </a:p>
          <a:p>
            <a:endParaRPr lang="en-GB" dirty="0"/>
          </a:p>
          <a:p>
            <a:r>
              <a:rPr lang="en-GB" dirty="0"/>
              <a:t> </a:t>
            </a:r>
            <a:r>
              <a:rPr lang="en-GB" sz="4500" dirty="0" smtClean="0"/>
              <a:t>The </a:t>
            </a:r>
            <a:r>
              <a:rPr lang="en-GB" sz="4500" dirty="0"/>
              <a:t>virtuous/philosophical go to heaven after death, ‘raised up into a heavenly place by justice’, while the others go to the ‘places of correction under the earth’.</a:t>
            </a:r>
          </a:p>
          <a:p>
            <a:r>
              <a:rPr lang="en-GB" dirty="0"/>
              <a:t> Plato, </a:t>
            </a:r>
            <a:r>
              <a:rPr lang="en-GB" i="1" dirty="0"/>
              <a:t>Phaedrus</a:t>
            </a:r>
            <a:r>
              <a:rPr lang="en-GB" dirty="0"/>
              <a:t>, trans </a:t>
            </a:r>
            <a:r>
              <a:rPr lang="en-GB" dirty="0" err="1"/>
              <a:t>H.N.Fowler</a:t>
            </a:r>
            <a:r>
              <a:rPr lang="en-GB" dirty="0"/>
              <a:t>, Cambridge Mass., London: Harvard University Press, 1914, 249 A-B.</a:t>
            </a:r>
          </a:p>
          <a:p>
            <a:endParaRPr lang="en-GB" dirty="0"/>
          </a:p>
          <a:p>
            <a:r>
              <a:rPr lang="en-GB" sz="4500" dirty="0" err="1" smtClean="0"/>
              <a:t>Manilius</a:t>
            </a:r>
            <a:r>
              <a:rPr lang="en-GB" sz="4500" dirty="0"/>
              <a:t>: The souls of heroes travel to the stars.</a:t>
            </a:r>
          </a:p>
          <a:p>
            <a:r>
              <a:rPr lang="en-GB" dirty="0" err="1" smtClean="0"/>
              <a:t>Manilius</a:t>
            </a:r>
            <a:r>
              <a:rPr lang="en-GB" dirty="0" smtClean="0"/>
              <a:t>, Marcus, </a:t>
            </a:r>
            <a:r>
              <a:rPr lang="en-GB" i="1" dirty="0" err="1" smtClean="0"/>
              <a:t>Astronomica</a:t>
            </a:r>
            <a:r>
              <a:rPr lang="en-GB" dirty="0" smtClean="0"/>
              <a:t>, trans. </a:t>
            </a:r>
            <a:r>
              <a:rPr lang="en-GB" dirty="0" err="1" smtClean="0"/>
              <a:t>G.P.Goold</a:t>
            </a:r>
            <a:r>
              <a:rPr lang="en-GB" dirty="0" smtClean="0"/>
              <a:t>, Cambridge Mass., London: Harvard University Press, 1977, I.759.</a:t>
            </a:r>
          </a:p>
          <a:p>
            <a:endParaRPr lang="en-GB" dirty="0" smtClean="0"/>
          </a:p>
          <a:p>
            <a:r>
              <a:rPr lang="en-GB" dirty="0"/>
              <a:t> </a:t>
            </a:r>
          </a:p>
          <a:p>
            <a:endParaRPr lang="en-GB" dirty="0"/>
          </a:p>
        </p:txBody>
      </p:sp>
      <p:pic>
        <p:nvPicPr>
          <p:cNvPr id="4" name="Picture 3" descr="Plato 6.jpg"/>
          <p:cNvPicPr>
            <a:picLocks noChangeAspect="1"/>
          </p:cNvPicPr>
          <p:nvPr/>
        </p:nvPicPr>
        <p:blipFill>
          <a:blip r:embed="rId2" cstate="print"/>
          <a:srcRect/>
          <a:stretch>
            <a:fillRect/>
          </a:stretch>
        </p:blipFill>
        <p:spPr bwMode="auto">
          <a:xfrm>
            <a:off x="7452320" y="5664659"/>
            <a:ext cx="1691680" cy="1193341"/>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mtClean="0">
                <a:solidFill>
                  <a:srgbClr val="003399"/>
                </a:solidFill>
              </a:rPr>
              <a:t>Aristotle</a:t>
            </a:r>
            <a:endParaRPr lang="en-US" smtClean="0">
              <a:solidFill>
                <a:srgbClr val="003399"/>
              </a:solidFill>
            </a:endParaRPr>
          </a:p>
        </p:txBody>
      </p:sp>
      <p:pic>
        <p:nvPicPr>
          <p:cNvPr id="12291" name="Picture 4" descr="Aristotle"/>
          <p:cNvPicPr>
            <a:picLocks noGrp="1" noChangeAspect="1" noChangeArrowheads="1"/>
          </p:cNvPicPr>
          <p:nvPr>
            <p:ph sz="half" idx="2"/>
          </p:nvPr>
        </p:nvPicPr>
        <p:blipFill>
          <a:blip r:embed="rId2" cstate="print"/>
          <a:srcRect/>
          <a:stretch>
            <a:fillRect/>
          </a:stretch>
        </p:blipFill>
        <p:spPr>
          <a:xfrm>
            <a:off x="5173663" y="1576388"/>
            <a:ext cx="3055937" cy="3986212"/>
          </a:xfrm>
          <a:noFill/>
        </p:spPr>
      </p:pic>
      <p:sp>
        <p:nvSpPr>
          <p:cNvPr id="12292" name="Rectangle 5"/>
          <p:cNvSpPr>
            <a:spLocks noChangeArrowheads="1"/>
          </p:cNvSpPr>
          <p:nvPr/>
        </p:nvSpPr>
        <p:spPr bwMode="auto">
          <a:xfrm>
            <a:off x="533400" y="1930400"/>
            <a:ext cx="3810000" cy="3846513"/>
          </a:xfrm>
          <a:prstGeom prst="rect">
            <a:avLst/>
          </a:prstGeom>
          <a:noFill/>
          <a:ln w="9525">
            <a:noFill/>
            <a:miter lim="800000"/>
            <a:headEnd/>
            <a:tailEnd/>
          </a:ln>
        </p:spPr>
        <p:txBody>
          <a:bodyPr>
            <a:spAutoFit/>
          </a:bodyPr>
          <a:lstStyle/>
          <a:p>
            <a:pPr>
              <a:spcBef>
                <a:spcPct val="50000"/>
              </a:spcBef>
            </a:pPr>
            <a:r>
              <a:rPr lang="en-GB" sz="2800"/>
              <a:t>c. 384-323 BCE</a:t>
            </a:r>
          </a:p>
          <a:p>
            <a:pPr>
              <a:spcBef>
                <a:spcPct val="50000"/>
              </a:spcBef>
            </a:pPr>
            <a:r>
              <a:rPr lang="en-GB" sz="2400"/>
              <a:t>Student of Plato</a:t>
            </a:r>
          </a:p>
          <a:p>
            <a:pPr>
              <a:spcBef>
                <a:spcPct val="50000"/>
              </a:spcBef>
            </a:pPr>
            <a:r>
              <a:rPr lang="en-GB" sz="2400"/>
              <a:t>Tutor of Alexander the Great.</a:t>
            </a:r>
          </a:p>
          <a:p>
            <a:pPr>
              <a:spcBef>
                <a:spcPct val="50000"/>
              </a:spcBef>
            </a:pPr>
            <a:r>
              <a:rPr lang="en-GB" sz="2400"/>
              <a:t>Three levels of soul, like Plato, but embedded in nature, not transcendent.</a:t>
            </a:r>
          </a:p>
          <a:p>
            <a:pPr>
              <a:spcBef>
                <a:spcPct val="50000"/>
              </a:spcBef>
            </a:pPr>
            <a:r>
              <a:rPr lang="en-GB" sz="2400"/>
              <a:t>But : the ‘Active Intellect’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GB" smtClean="0"/>
              <a:t>Aristotle: soul as life force, coincident with body</a:t>
            </a:r>
          </a:p>
        </p:txBody>
      </p:sp>
      <p:sp>
        <p:nvSpPr>
          <p:cNvPr id="13315" name="Text Placeholder 2"/>
          <p:cNvSpPr>
            <a:spLocks noGrp="1"/>
          </p:cNvSpPr>
          <p:nvPr>
            <p:ph type="body" sz="half" idx="1"/>
          </p:nvPr>
        </p:nvSpPr>
        <p:spPr/>
        <p:txBody>
          <a:bodyPr/>
          <a:lstStyle/>
          <a:p>
            <a:pPr>
              <a:buNone/>
            </a:pPr>
            <a:r>
              <a:rPr lang="en-GB" sz="2400" dirty="0" smtClean="0"/>
              <a:t>‘Soul is substance in the sense of being the form of a natural body, which potentially has life. And substance in this sense is actuality. The soul, then, is the actuality of the kind of body we have described’.</a:t>
            </a:r>
          </a:p>
          <a:p>
            <a:pPr>
              <a:buNone/>
            </a:pPr>
            <a:r>
              <a:rPr lang="en-GB" sz="1600" dirty="0" smtClean="0"/>
              <a:t>Aristotle, </a:t>
            </a:r>
            <a:r>
              <a:rPr lang="en-GB" sz="1600" i="1" dirty="0" smtClean="0"/>
              <a:t>On the Soul</a:t>
            </a:r>
            <a:r>
              <a:rPr lang="en-GB" sz="1600" dirty="0" smtClean="0"/>
              <a:t>, trans. </a:t>
            </a:r>
            <a:r>
              <a:rPr lang="en-GB" sz="1600" dirty="0" err="1" smtClean="0"/>
              <a:t>W.S.Hett</a:t>
            </a:r>
            <a:r>
              <a:rPr lang="en-GB" sz="1600" dirty="0" smtClean="0"/>
              <a:t>, Cambridge Mass., London: Harvard University Press, 1936, II.1 (412a).</a:t>
            </a:r>
          </a:p>
          <a:p>
            <a:endParaRPr lang="en-GB" dirty="0" smtClean="0"/>
          </a:p>
          <a:p>
            <a:endParaRPr lang="en-GB" dirty="0" smtClean="0"/>
          </a:p>
        </p:txBody>
      </p:sp>
      <p:sp>
        <p:nvSpPr>
          <p:cNvPr id="13316" name="Content Placeholder 3"/>
          <p:cNvSpPr>
            <a:spLocks noGrp="1"/>
          </p:cNvSpPr>
          <p:nvPr>
            <p:ph sz="half" idx="2"/>
          </p:nvPr>
        </p:nvSpPr>
        <p:spPr/>
        <p:txBody>
          <a:bodyPr/>
          <a:lstStyle/>
          <a:p>
            <a:r>
              <a:rPr lang="en-GB" smtClean="0"/>
              <a:t>‘The soul is the cause and first principle of the living body’</a:t>
            </a:r>
          </a:p>
          <a:p>
            <a:r>
              <a:rPr lang="en-GB" sz="2000" smtClean="0"/>
              <a:t>Aristotle, </a:t>
            </a:r>
            <a:r>
              <a:rPr lang="en-GB" sz="2000" i="1" smtClean="0"/>
              <a:t>On the Soul</a:t>
            </a:r>
            <a:r>
              <a:rPr lang="en-GB" sz="2000" smtClean="0"/>
              <a:t>, trans. W.S.Hett, Cambridge Mass., London: Harvard University Press, 1936, II.IV (415b).</a:t>
            </a:r>
          </a:p>
          <a:p>
            <a:endParaRPr lang="en-GB" smtClean="0"/>
          </a:p>
        </p:txBody>
      </p:sp>
      <p:pic>
        <p:nvPicPr>
          <p:cNvPr id="13317" name="Picture 4" descr="Aristotle"/>
          <p:cNvPicPr>
            <a:picLocks noChangeAspect="1" noChangeArrowheads="1"/>
          </p:cNvPicPr>
          <p:nvPr/>
        </p:nvPicPr>
        <p:blipFill>
          <a:blip r:embed="rId2" cstate="print"/>
          <a:srcRect/>
          <a:stretch>
            <a:fillRect/>
          </a:stretch>
        </p:blipFill>
        <p:spPr bwMode="auto">
          <a:xfrm>
            <a:off x="7411769" y="4797152"/>
            <a:ext cx="1416319" cy="1848123"/>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smtClean="0"/>
              <a:t>Aristotle and kinds of soul</a:t>
            </a:r>
            <a:br>
              <a:rPr lang="en-GB" smtClean="0"/>
            </a:br>
            <a:r>
              <a:rPr lang="en-GB" smtClean="0"/>
              <a:t>De Anima (On the Soul)</a:t>
            </a:r>
          </a:p>
        </p:txBody>
      </p:sp>
      <p:sp>
        <p:nvSpPr>
          <p:cNvPr id="14339" name="Text Placeholder 2"/>
          <p:cNvSpPr>
            <a:spLocks noGrp="1"/>
          </p:cNvSpPr>
          <p:nvPr>
            <p:ph type="body" sz="half" idx="1"/>
          </p:nvPr>
        </p:nvSpPr>
        <p:spPr/>
        <p:txBody>
          <a:bodyPr/>
          <a:lstStyle/>
          <a:p>
            <a:r>
              <a:rPr lang="en-GB" sz="2000" dirty="0" smtClean="0"/>
              <a:t>II.III 414a-b The faculties (or senses - II.IV.415b) of the soul are </a:t>
            </a:r>
          </a:p>
          <a:p>
            <a:r>
              <a:rPr lang="en-GB" sz="2000" dirty="0" smtClean="0"/>
              <a:t>a) </a:t>
            </a:r>
            <a:r>
              <a:rPr lang="en-GB" sz="2000" b="1" dirty="0" smtClean="0"/>
              <a:t>Nutritive</a:t>
            </a:r>
            <a:r>
              <a:rPr lang="en-GB" sz="2000" dirty="0" smtClean="0"/>
              <a:t> (possessed by plants, animals and people) (see also II.IV.416a-b)</a:t>
            </a:r>
          </a:p>
          <a:p>
            <a:r>
              <a:rPr lang="en-GB" sz="2000" dirty="0" smtClean="0"/>
              <a:t>b) </a:t>
            </a:r>
            <a:r>
              <a:rPr lang="en-GB" sz="2000" b="1" dirty="0" smtClean="0"/>
              <a:t>Sensation</a:t>
            </a:r>
            <a:r>
              <a:rPr lang="en-GB" sz="2000" dirty="0" smtClean="0"/>
              <a:t> ( (possessed by animals, people) (see also II.V416b-417a). </a:t>
            </a:r>
          </a:p>
          <a:p>
            <a:r>
              <a:rPr lang="en-GB" sz="2000" dirty="0" smtClean="0"/>
              <a:t>c) </a:t>
            </a:r>
            <a:r>
              <a:rPr lang="en-GB" sz="2000" b="1" dirty="0" smtClean="0"/>
              <a:t>Thinking,</a:t>
            </a:r>
            <a:r>
              <a:rPr lang="en-GB" sz="2000" dirty="0" smtClean="0"/>
              <a:t> intelligence (possessed by people). (Knowledge is of universals II.V.417b)</a:t>
            </a:r>
          </a:p>
          <a:p>
            <a:endParaRPr lang="en-GB" dirty="0" smtClean="0"/>
          </a:p>
        </p:txBody>
      </p:sp>
      <p:sp>
        <p:nvSpPr>
          <p:cNvPr id="14340" name="Content Placeholder 3"/>
          <p:cNvSpPr>
            <a:spLocks noGrp="1"/>
          </p:cNvSpPr>
          <p:nvPr>
            <p:ph sz="half" idx="2"/>
          </p:nvPr>
        </p:nvSpPr>
        <p:spPr/>
        <p:txBody>
          <a:bodyPr/>
          <a:lstStyle/>
          <a:p>
            <a:r>
              <a:rPr lang="en-GB" sz="1600" dirty="0" smtClean="0"/>
              <a:t>III.V.430a</a:t>
            </a:r>
          </a:p>
          <a:p>
            <a:r>
              <a:rPr lang="en-GB" sz="1600" dirty="0" smtClean="0"/>
              <a:t>Divides the </a:t>
            </a:r>
            <a:r>
              <a:rPr lang="en-GB" sz="1600" b="1" dirty="0" smtClean="0"/>
              <a:t>intellect/thinking soul</a:t>
            </a:r>
            <a:r>
              <a:rPr lang="en-GB" sz="1600" dirty="0" smtClean="0"/>
              <a:t> into two </a:t>
            </a:r>
            <a:endParaRPr lang="en-GB" sz="1600" dirty="0" smtClean="0"/>
          </a:p>
          <a:p>
            <a:endParaRPr lang="en-GB" sz="1600" dirty="0" smtClean="0"/>
          </a:p>
          <a:p>
            <a:r>
              <a:rPr lang="en-GB" sz="1800" dirty="0" smtClean="0"/>
              <a:t>c1) </a:t>
            </a:r>
            <a:r>
              <a:rPr lang="en-GB" sz="1800" b="1" dirty="0" smtClean="0"/>
              <a:t>Passive</a:t>
            </a:r>
            <a:r>
              <a:rPr lang="en-GB" sz="1800" dirty="0" smtClean="0"/>
              <a:t>. ‘Becomes all things’, i.e. is undifferentiated potential.</a:t>
            </a:r>
          </a:p>
          <a:p>
            <a:r>
              <a:rPr lang="en-GB" sz="1800" dirty="0" smtClean="0"/>
              <a:t>c2) </a:t>
            </a:r>
            <a:r>
              <a:rPr lang="en-GB" sz="1800" b="1" dirty="0" smtClean="0"/>
              <a:t>Active</a:t>
            </a:r>
            <a:r>
              <a:rPr lang="en-GB" sz="1800" dirty="0" smtClean="0"/>
              <a:t> (This does not appear to be Aristotle’s term, but that of later commentators. </a:t>
            </a:r>
            <a:r>
              <a:rPr lang="en-GB" sz="1800" b="1" dirty="0" smtClean="0"/>
              <a:t>separable</a:t>
            </a:r>
            <a:r>
              <a:rPr lang="en-GB" sz="1800" b="1" dirty="0" smtClean="0"/>
              <a:t>, impassive, unmixed (i.e. exists by itself without mixing with other faculties) and </a:t>
            </a:r>
            <a:r>
              <a:rPr lang="en-GB" sz="1800" b="1" u="sng" dirty="0" smtClean="0"/>
              <a:t>immortal, </a:t>
            </a:r>
            <a:r>
              <a:rPr lang="en-GB" sz="1800" b="1" u="sng" dirty="0" smtClean="0"/>
              <a:t>everlasting</a:t>
            </a:r>
            <a:endParaRPr lang="en-GB" sz="1800" dirty="0" smtClean="0"/>
          </a:p>
          <a:p>
            <a:endParaRPr lang="en-GB" dirty="0" smtClean="0"/>
          </a:p>
        </p:txBody>
      </p:sp>
      <p:pic>
        <p:nvPicPr>
          <p:cNvPr id="14341" name="Picture 4" descr="Aristotle"/>
          <p:cNvPicPr>
            <a:picLocks noChangeAspect="1" noChangeArrowheads="1"/>
          </p:cNvPicPr>
          <p:nvPr/>
        </p:nvPicPr>
        <p:blipFill>
          <a:blip r:embed="rId2" cstate="print"/>
          <a:srcRect/>
          <a:stretch>
            <a:fillRect/>
          </a:stretch>
        </p:blipFill>
        <p:spPr bwMode="auto">
          <a:xfrm>
            <a:off x="7786688" y="214313"/>
            <a:ext cx="1041400" cy="13589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3399"/>
                </a:solidFill>
              </a:rPr>
              <a:t>Stoic Model of the Soul</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latin typeface="Lucida Sans Unicode" pitchFamily="34" charset="0"/>
                <a:cs typeface="Lucida Sans Unicode" pitchFamily="34" charset="0"/>
              </a:rPr>
              <a:t>Zeno of </a:t>
            </a:r>
            <a:r>
              <a:rPr lang="en-GB" dirty="0" err="1" smtClean="0">
                <a:latin typeface="Lucida Sans Unicode" pitchFamily="34" charset="0"/>
                <a:cs typeface="Lucida Sans Unicode" pitchFamily="34" charset="0"/>
              </a:rPr>
              <a:t>Citium</a:t>
            </a:r>
            <a:r>
              <a:rPr lang="en-GB" dirty="0" smtClean="0">
                <a:latin typeface="Lucida Sans Unicode" pitchFamily="34" charset="0"/>
                <a:cs typeface="Lucida Sans Unicode" pitchFamily="34" charset="0"/>
              </a:rPr>
              <a:t> c. 334 – c. 262 </a:t>
            </a:r>
          </a:p>
          <a:p>
            <a:r>
              <a:rPr lang="en-GB" dirty="0" smtClean="0">
                <a:latin typeface="Lucida Sans Unicode" pitchFamily="34" charset="0"/>
                <a:cs typeface="Lucida Sans Unicode" pitchFamily="34" charset="0"/>
              </a:rPr>
              <a:t>BCE</a:t>
            </a:r>
          </a:p>
          <a:p>
            <a:r>
              <a:rPr lang="en-GB" dirty="0" smtClean="0">
                <a:latin typeface="Lucida Sans Unicode" pitchFamily="34" charset="0"/>
                <a:cs typeface="Lucida Sans Unicode" pitchFamily="34" charset="0"/>
              </a:rPr>
              <a:t>Everything in the universe interdependent.</a:t>
            </a:r>
          </a:p>
          <a:p>
            <a:r>
              <a:rPr lang="en-GB" dirty="0" smtClean="0">
                <a:latin typeface="Lucida Sans Unicode" pitchFamily="34" charset="0"/>
                <a:cs typeface="Lucida Sans Unicode" pitchFamily="34" charset="0"/>
              </a:rPr>
              <a:t>Therefore soul, God, stars, nature – and all things that are part of nature – are inter-related.</a:t>
            </a:r>
          </a:p>
          <a:p>
            <a:r>
              <a:rPr lang="en-GB" dirty="0" smtClean="0">
                <a:latin typeface="Lucida Sans Unicode" pitchFamily="34" charset="0"/>
                <a:cs typeface="Lucida Sans Unicode" pitchFamily="34" charset="0"/>
              </a:rPr>
              <a:t>Soul = </a:t>
            </a:r>
            <a:r>
              <a:rPr lang="en-GB" dirty="0" err="1" smtClean="0">
                <a:latin typeface="Lucida Sans Unicode" pitchFamily="34" charset="0"/>
                <a:cs typeface="Lucida Sans Unicode" pitchFamily="34" charset="0"/>
              </a:rPr>
              <a:t>pneuma</a:t>
            </a:r>
            <a:r>
              <a:rPr lang="en-GB" dirty="0" smtClean="0">
                <a:latin typeface="Lucida Sans Unicode" pitchFamily="34" charset="0"/>
                <a:cs typeface="Lucida Sans Unicode" pitchFamily="34" charset="0"/>
              </a:rPr>
              <a:t> = breath = the life-force which allows movement and thought.</a:t>
            </a:r>
          </a:p>
          <a:p>
            <a:endParaRPr lang="en-US" dirty="0" smtClean="0"/>
          </a:p>
          <a:p>
            <a:endParaRPr lang="en-GB" dirty="0" smtClean="0">
              <a:latin typeface="Lucida Sans Unicode" pitchFamily="34" charset="0"/>
              <a:cs typeface="Lucida Sans Unicode" pitchFamily="34" charset="0"/>
            </a:endParaRPr>
          </a:p>
          <a:p>
            <a:endParaRPr lang="en-GB" dirty="0"/>
          </a:p>
        </p:txBody>
      </p:sp>
      <p:pic>
        <p:nvPicPr>
          <p:cNvPr id="6" name="Picture 6" descr="Zeno"/>
          <p:cNvPicPr>
            <a:picLocks noChangeAspect="1" noChangeArrowheads="1"/>
          </p:cNvPicPr>
          <p:nvPr/>
        </p:nvPicPr>
        <p:blipFill>
          <a:blip r:embed="rId2" cstate="print"/>
          <a:srcRect/>
          <a:stretch>
            <a:fillRect/>
          </a:stretch>
        </p:blipFill>
        <p:spPr>
          <a:xfrm>
            <a:off x="6372200" y="2204864"/>
            <a:ext cx="904875" cy="1257300"/>
          </a:xfrm>
          <a:prstGeom prst="rect">
            <a:avLst/>
          </a:prstGeom>
          <a:noFill/>
        </p:spPr>
      </p:pic>
      <p:pic>
        <p:nvPicPr>
          <p:cNvPr id="7" name="Picture 7" descr="Zeno 2"/>
          <p:cNvPicPr>
            <a:picLocks noChangeAspect="1" noChangeArrowheads="1"/>
          </p:cNvPicPr>
          <p:nvPr/>
        </p:nvPicPr>
        <p:blipFill>
          <a:blip r:embed="rId3" cstate="print"/>
          <a:srcRect/>
          <a:stretch>
            <a:fillRect/>
          </a:stretch>
        </p:blipFill>
        <p:spPr>
          <a:xfrm>
            <a:off x="7413625" y="764704"/>
            <a:ext cx="1730375" cy="2513012"/>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5"/>
          <p:cNvSpPr>
            <a:spLocks noGrp="1"/>
          </p:cNvSpPr>
          <p:nvPr>
            <p:ph idx="1"/>
          </p:nvPr>
        </p:nvSpPr>
        <p:spPr/>
        <p:txBody>
          <a:bodyPr>
            <a:normAutofit fontScale="85000" lnSpcReduction="10000"/>
          </a:bodyPr>
          <a:lstStyle/>
          <a:p>
            <a:r>
              <a:rPr lang="en-GB" b="1" dirty="0" smtClean="0"/>
              <a:t>To generalise:</a:t>
            </a:r>
          </a:p>
          <a:p>
            <a:r>
              <a:rPr lang="en-GB" dirty="0" smtClean="0"/>
              <a:t>Plato: soul animates the cosmos. Matter is made of soul. Soul is both in matter and transcendent</a:t>
            </a:r>
          </a:p>
          <a:p>
            <a:r>
              <a:rPr lang="en-GB" dirty="0" smtClean="0"/>
              <a:t>Aristotle: soul animates matter. Most soul dies with matter. Only one part, the active intellect  survives death</a:t>
            </a:r>
          </a:p>
          <a:p>
            <a:r>
              <a:rPr lang="en-GB" dirty="0" smtClean="0"/>
              <a:t>Zeno/Stoics: soul animates matter. Soul is not transcendent and dies either with the body or later, at the conflagration at the end of the world.</a:t>
            </a:r>
          </a:p>
          <a:p>
            <a:r>
              <a:rPr lang="en-GB" i="1" dirty="0" smtClean="0"/>
              <a:t>The soul can be completely embodied or partly embodied and partly non-embodied/ transcendent.</a:t>
            </a:r>
          </a:p>
          <a:p>
            <a:endParaRPr lang="en-US" i="1" dirty="0" smtClean="0"/>
          </a:p>
        </p:txBody>
      </p:sp>
      <p:sp>
        <p:nvSpPr>
          <p:cNvPr id="35842" name="Title 4"/>
          <p:cNvSpPr>
            <a:spLocks noGrp="1"/>
          </p:cNvSpPr>
          <p:nvPr>
            <p:ph type="title"/>
          </p:nvPr>
        </p:nvSpPr>
        <p:spPr/>
        <p:txBody>
          <a:bodyPr>
            <a:normAutofit fontScale="90000"/>
          </a:bodyPr>
          <a:lstStyle/>
          <a:p>
            <a:pPr fontAlgn="auto">
              <a:spcAft>
                <a:spcPts val="0"/>
              </a:spcAft>
              <a:defRPr/>
            </a:pPr>
            <a:r>
              <a:rPr lang="en-GB" dirty="0" smtClean="0"/>
              <a:t>Soul: The Classical Theories Summarised</a:t>
            </a:r>
            <a:endParaRPr lang="en-US"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a:xfrm>
            <a:off x="357188" y="1428750"/>
            <a:ext cx="8229600" cy="4525963"/>
          </a:xfrm>
        </p:spPr>
        <p:txBody>
          <a:bodyPr/>
          <a:lstStyle/>
          <a:p>
            <a:r>
              <a:rPr lang="en-GB" sz="1800" dirty="0" smtClean="0"/>
              <a:t>The application of the classical theories of soul to astrology occurs in the </a:t>
            </a:r>
            <a:r>
              <a:rPr lang="en-GB" sz="1800" b="1" i="1" dirty="0" smtClean="0"/>
              <a:t>Corpus </a:t>
            </a:r>
            <a:r>
              <a:rPr lang="en-GB" sz="1800" b="1" i="1" dirty="0" err="1" smtClean="0"/>
              <a:t>Hermeticum</a:t>
            </a:r>
            <a:r>
              <a:rPr lang="en-GB" sz="1800" b="1" dirty="0" smtClean="0"/>
              <a:t>, written in Egypt in Greek in the last centuries BCE.</a:t>
            </a:r>
          </a:p>
          <a:p>
            <a:endParaRPr lang="en-GB" sz="1800" dirty="0" smtClean="0"/>
          </a:p>
          <a:p>
            <a:r>
              <a:rPr lang="en-GB" sz="1800" dirty="0" smtClean="0"/>
              <a:t>Malicious daemons affect the irrational (emotional and animal) souls adversely, as the planets move, but specifically not the rational soul.</a:t>
            </a:r>
          </a:p>
          <a:p>
            <a:r>
              <a:rPr lang="en-GB" sz="1800" dirty="0" smtClean="0"/>
              <a:t> </a:t>
            </a:r>
            <a:r>
              <a:rPr lang="en-GB" sz="1600" i="1" dirty="0" smtClean="0"/>
              <a:t>‘But the rational part of the soul remains free from the dominion of the daemons, and fit to receive God in itself. If then the rational part of a man's soul is illumined by a ray of light from God, for that [in] man the working of the daemons is brought to nought; for no daemon and no god has power against a single ray of the light of God’</a:t>
            </a:r>
            <a:r>
              <a:rPr lang="en-GB" sz="1600" b="1" i="1" dirty="0" smtClean="0"/>
              <a:t>.</a:t>
            </a:r>
            <a:endParaRPr lang="en-GB" sz="1600" i="1" dirty="0" smtClean="0"/>
          </a:p>
          <a:p>
            <a:r>
              <a:rPr lang="en-US" sz="1600" dirty="0" err="1" smtClean="0"/>
              <a:t>Libellus</a:t>
            </a:r>
            <a:r>
              <a:rPr lang="en-US" sz="1600" dirty="0" smtClean="0"/>
              <a:t> XVI. 15-16 in Scott, </a:t>
            </a:r>
            <a:r>
              <a:rPr lang="en-US" sz="1600" i="1" dirty="0" err="1" smtClean="0"/>
              <a:t>Hermetica</a:t>
            </a:r>
            <a:r>
              <a:rPr lang="en-US" sz="1600" dirty="0" smtClean="0"/>
              <a:t>, p. 271</a:t>
            </a:r>
            <a:endParaRPr lang="en-GB" sz="1600" i="1" dirty="0" smtClean="0"/>
          </a:p>
          <a:p>
            <a:r>
              <a:rPr lang="en-GB" sz="1600" dirty="0" smtClean="0"/>
              <a:t>As the soul ascends to heaven it passes through the planetary spheres and, at each one, abandons the qualities of that planet.</a:t>
            </a:r>
          </a:p>
          <a:p>
            <a:r>
              <a:rPr lang="en-GB" sz="1600" dirty="0" smtClean="0"/>
              <a:t>In the western esoteric and magical tradition the ascent can happen in the psyche during life – as in </a:t>
            </a:r>
            <a:r>
              <a:rPr lang="en-GB" sz="1600" b="1" dirty="0" err="1" smtClean="0"/>
              <a:t>Kabbalah</a:t>
            </a:r>
            <a:r>
              <a:rPr lang="en-GB" sz="1600" dirty="0" smtClean="0"/>
              <a:t>.</a:t>
            </a:r>
          </a:p>
          <a:p>
            <a:endParaRPr lang="en-GB" sz="1600" i="1" dirty="0" smtClean="0"/>
          </a:p>
        </p:txBody>
      </p:sp>
      <p:sp>
        <p:nvSpPr>
          <p:cNvPr id="3" name="Title 2"/>
          <p:cNvSpPr>
            <a:spLocks noGrp="1"/>
          </p:cNvSpPr>
          <p:nvPr>
            <p:ph type="title"/>
          </p:nvPr>
        </p:nvSpPr>
        <p:spPr/>
        <p:txBody>
          <a:bodyPr>
            <a:normAutofit fontScale="90000"/>
          </a:bodyPr>
          <a:lstStyle/>
          <a:p>
            <a:pPr>
              <a:defRPr/>
            </a:pPr>
            <a:r>
              <a:rPr lang="en-GB" sz="4400" dirty="0" smtClean="0">
                <a:solidFill>
                  <a:srgbClr val="003399"/>
                </a:solidFill>
              </a:rPr>
              <a:t/>
            </a:r>
            <a:br>
              <a:rPr lang="en-GB" sz="4400" dirty="0" smtClean="0">
                <a:solidFill>
                  <a:srgbClr val="003399"/>
                </a:solidFill>
              </a:rPr>
            </a:br>
            <a:r>
              <a:rPr lang="en-GB" sz="4400" dirty="0" smtClean="0">
                <a:solidFill>
                  <a:srgbClr val="003399"/>
                </a:solidFill>
              </a:rPr>
              <a:t>The soul separates from the body</a:t>
            </a:r>
            <a:br>
              <a:rPr lang="en-GB" sz="4400" dirty="0" smtClean="0">
                <a:solidFill>
                  <a:srgbClr val="003399"/>
                </a:solidFill>
              </a:rPr>
            </a:br>
            <a:endParaRPr lang="en-GB" dirty="0"/>
          </a:p>
        </p:txBody>
      </p:sp>
      <p:pic>
        <p:nvPicPr>
          <p:cNvPr id="27652" name="Picture 3" descr="Hermes Trismegistus.jpg"/>
          <p:cNvPicPr>
            <a:picLocks noChangeAspect="1"/>
          </p:cNvPicPr>
          <p:nvPr/>
        </p:nvPicPr>
        <p:blipFill>
          <a:blip r:embed="rId2" cstate="print"/>
          <a:srcRect/>
          <a:stretch>
            <a:fillRect/>
          </a:stretch>
        </p:blipFill>
        <p:spPr bwMode="auto">
          <a:xfrm>
            <a:off x="7800975" y="5534025"/>
            <a:ext cx="1343025" cy="1323975"/>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Scriptural versions of the soul</a:t>
            </a:r>
            <a:endParaRPr lang="en-GB" dirty="0"/>
          </a:p>
        </p:txBody>
      </p:sp>
      <p:sp>
        <p:nvSpPr>
          <p:cNvPr id="3" name="Content Placeholder 2"/>
          <p:cNvSpPr>
            <a:spLocks noGrp="1"/>
          </p:cNvSpPr>
          <p:nvPr>
            <p:ph idx="1"/>
          </p:nvPr>
        </p:nvSpPr>
        <p:spPr/>
        <p:txBody>
          <a:bodyPr/>
          <a:lstStyle/>
          <a:p>
            <a:r>
              <a:rPr lang="en-GB" dirty="0" smtClean="0"/>
              <a:t>Genesis 2.7</a:t>
            </a:r>
          </a:p>
          <a:p>
            <a:r>
              <a:rPr lang="en-GB" dirty="0" smtClean="0"/>
              <a:t>‘The </a:t>
            </a:r>
            <a:r>
              <a:rPr lang="en-GB" dirty="0"/>
              <a:t>Lord God formed man of the dust of the ground, and breathed into his nostrils the breath of life; and man became a living soul [</a:t>
            </a:r>
            <a:r>
              <a:rPr lang="en-GB" i="1" dirty="0" err="1"/>
              <a:t>nephesh</a:t>
            </a:r>
            <a:r>
              <a:rPr lang="en-GB" dirty="0" smtClean="0"/>
              <a:t>]’ </a:t>
            </a:r>
            <a:r>
              <a:rPr lang="en-GB" dirty="0"/>
              <a:t>(King James Version). </a:t>
            </a:r>
            <a:endParaRPr lang="en-GB" dirty="0" smtClean="0"/>
          </a:p>
          <a:p>
            <a:r>
              <a:rPr lang="en-GB" dirty="0" smtClean="0"/>
              <a:t>‘man </a:t>
            </a:r>
            <a:r>
              <a:rPr lang="en-GB" dirty="0"/>
              <a:t>became a living </a:t>
            </a:r>
            <a:r>
              <a:rPr lang="en-GB" dirty="0" smtClean="0"/>
              <a:t>being’. (The New International Version) </a:t>
            </a:r>
            <a:endParaRPr lang="en-GB" dirty="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Philo of Alexandria</a:t>
            </a:r>
            <a:br>
              <a:rPr lang="en-GB" dirty="0" smtClean="0"/>
            </a:br>
            <a:r>
              <a:rPr lang="fr-FR" dirty="0" smtClean="0"/>
              <a:t>c</a:t>
            </a:r>
            <a:r>
              <a:rPr lang="fr-FR" dirty="0"/>
              <a:t>. 25 BCE – c. 50 CE</a:t>
            </a:r>
            <a:endParaRPr lang="en-GB" dirty="0"/>
          </a:p>
        </p:txBody>
      </p:sp>
      <p:sp>
        <p:nvSpPr>
          <p:cNvPr id="3" name="Content Placeholder 2"/>
          <p:cNvSpPr>
            <a:spLocks noGrp="1"/>
          </p:cNvSpPr>
          <p:nvPr>
            <p:ph idx="1"/>
          </p:nvPr>
        </p:nvSpPr>
        <p:spPr/>
        <p:txBody>
          <a:bodyPr/>
          <a:lstStyle/>
          <a:p>
            <a:r>
              <a:rPr lang="en-GB" dirty="0" err="1" smtClean="0"/>
              <a:t>Hellenisation</a:t>
            </a:r>
            <a:r>
              <a:rPr lang="en-GB" dirty="0" smtClean="0"/>
              <a:t> in Judaism: the impact of Platonism and </a:t>
            </a:r>
            <a:r>
              <a:rPr lang="en-GB" dirty="0" err="1" smtClean="0"/>
              <a:t>Hermeticism</a:t>
            </a:r>
            <a:endParaRPr lang="en-GB" dirty="0" smtClean="0"/>
          </a:p>
          <a:p>
            <a:r>
              <a:rPr lang="en-GB" i="1" dirty="0" smtClean="0"/>
              <a:t>‘… </a:t>
            </a:r>
            <a:r>
              <a:rPr lang="en-GB" i="1" dirty="0"/>
              <a:t>The death of a man is the separation of his soul from his body </a:t>
            </a:r>
            <a:r>
              <a:rPr lang="en-GB" i="1" dirty="0" smtClean="0"/>
              <a:t>…’ </a:t>
            </a:r>
          </a:p>
          <a:p>
            <a:r>
              <a:rPr lang="en-GB" i="1" dirty="0" smtClean="0"/>
              <a:t>The </a:t>
            </a:r>
            <a:r>
              <a:rPr lang="en-GB" i="1" dirty="0"/>
              <a:t>Works of Philo,</a:t>
            </a:r>
            <a:r>
              <a:rPr lang="en-GB" dirty="0"/>
              <a:t> </a:t>
            </a:r>
            <a:r>
              <a:rPr lang="en-GB" dirty="0" smtClean="0"/>
              <a:t>trans. </a:t>
            </a:r>
            <a:r>
              <a:rPr lang="en-GB" dirty="0"/>
              <a:t>by C.D. </a:t>
            </a:r>
            <a:r>
              <a:rPr lang="en-GB" dirty="0" err="1"/>
              <a:t>Yonge</a:t>
            </a:r>
            <a:r>
              <a:rPr lang="en-GB" dirty="0"/>
              <a:t>, 1993, p. 37). </a:t>
            </a:r>
          </a:p>
        </p:txBody>
      </p:sp>
      <p:pic>
        <p:nvPicPr>
          <p:cNvPr id="4" name="Picture 3" descr="Philo of Alexandria.jpg"/>
          <p:cNvPicPr>
            <a:picLocks noChangeAspect="1"/>
          </p:cNvPicPr>
          <p:nvPr/>
        </p:nvPicPr>
        <p:blipFill>
          <a:blip r:embed="rId2" cstate="print"/>
          <a:stretch>
            <a:fillRect/>
          </a:stretch>
        </p:blipFill>
        <p:spPr>
          <a:xfrm>
            <a:off x="7747000" y="5162550"/>
            <a:ext cx="1397000" cy="169545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95536" y="6137920"/>
            <a:ext cx="2088232" cy="72008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t>The Immortal Soul introduced into Christianity from Plato: Origen 184/185 – 253/254</a:t>
            </a:r>
            <a:br>
              <a:rPr lang="en-GB" sz="2800" dirty="0" smtClean="0"/>
            </a:br>
            <a:endParaRPr lang="en-GB" sz="2800" dirty="0"/>
          </a:p>
        </p:txBody>
      </p:sp>
      <p:sp>
        <p:nvSpPr>
          <p:cNvPr id="3" name="Content Placeholder 2"/>
          <p:cNvSpPr>
            <a:spLocks noGrp="1"/>
          </p:cNvSpPr>
          <p:nvPr>
            <p:ph idx="1"/>
          </p:nvPr>
        </p:nvSpPr>
        <p:spPr/>
        <p:txBody>
          <a:bodyPr>
            <a:normAutofit fontScale="70000" lnSpcReduction="20000"/>
          </a:bodyPr>
          <a:lstStyle/>
          <a:p>
            <a:r>
              <a:rPr lang="en-GB" i="1" dirty="0" smtClean="0"/>
              <a:t>Origen De </a:t>
            </a:r>
            <a:r>
              <a:rPr lang="en-GB" i="1" dirty="0" err="1" smtClean="0"/>
              <a:t>Principiis</a:t>
            </a:r>
            <a:r>
              <a:rPr lang="en-GB" dirty="0" smtClean="0"/>
              <a:t> ’</a:t>
            </a:r>
          </a:p>
          <a:p>
            <a:r>
              <a:rPr lang="en-GB" dirty="0" smtClean="0"/>
              <a:t>The soul, having a substance and life of its own, shall after its departure from the world, be rewarded according to its deserts, being destined to obtain either an inheritance of eternal life and blessedness, if its actions shall have procured this for it, or to be delivered up to eternal fire and punishments, if the guilt of its crimes shall have brought it down to this’.</a:t>
            </a:r>
          </a:p>
          <a:p>
            <a:r>
              <a:rPr lang="en-GB" i="1" dirty="0" smtClean="0"/>
              <a:t>Ante-Nicene Fathers,</a:t>
            </a:r>
            <a:r>
              <a:rPr lang="en-GB" dirty="0" smtClean="0"/>
              <a:t> Vol. 4, 1995, p. 240).</a:t>
            </a:r>
          </a:p>
          <a:p>
            <a:endParaRPr lang="en-GB" dirty="0" smtClean="0"/>
          </a:p>
          <a:p>
            <a:r>
              <a:rPr lang="en-GB" dirty="0" smtClean="0"/>
              <a:t>Human souls existed before the body</a:t>
            </a:r>
          </a:p>
          <a:p>
            <a:r>
              <a:rPr lang="en-GB" dirty="0" smtClean="0"/>
              <a:t>Are imprisoned in the physical world as a form of punishment. </a:t>
            </a:r>
          </a:p>
          <a:p>
            <a:r>
              <a:rPr lang="en-GB" dirty="0" smtClean="0"/>
              <a:t>Physical life is a purification process to return humans to a spiritual state.</a:t>
            </a:r>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6012160" y="5589240"/>
            <a:ext cx="2304256" cy="936104"/>
          </a:xfrm>
          <a:prstGeom prst="rect">
            <a:avLst/>
          </a:prstGeom>
          <a:noFill/>
          <a:ln>
            <a:noFill/>
          </a:ln>
        </p:spPr>
      </p:pic>
      <p:pic>
        <p:nvPicPr>
          <p:cNvPr id="5" name="Picture 4" descr="Origen.jpg"/>
          <p:cNvPicPr>
            <a:picLocks noChangeAspect="1"/>
          </p:cNvPicPr>
          <p:nvPr/>
        </p:nvPicPr>
        <p:blipFill>
          <a:blip r:embed="rId3" cstate="print"/>
          <a:stretch>
            <a:fillRect/>
          </a:stretch>
        </p:blipFill>
        <p:spPr>
          <a:xfrm>
            <a:off x="3347864" y="5517232"/>
            <a:ext cx="2335138" cy="1117118"/>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The Immortal Soul introduced into Christianity from Plato: Augustine (354-430) </a:t>
            </a:r>
            <a:endParaRPr lang="en-GB" sz="3200" dirty="0"/>
          </a:p>
        </p:txBody>
      </p:sp>
      <p:sp>
        <p:nvSpPr>
          <p:cNvPr id="3" name="Content Placeholder 2"/>
          <p:cNvSpPr>
            <a:spLocks noGrp="1"/>
          </p:cNvSpPr>
          <p:nvPr>
            <p:ph idx="1"/>
          </p:nvPr>
        </p:nvSpPr>
        <p:spPr/>
        <p:txBody>
          <a:bodyPr>
            <a:normAutofit fontScale="92500" lnSpcReduction="20000"/>
          </a:bodyPr>
          <a:lstStyle/>
          <a:p>
            <a:r>
              <a:rPr lang="en-GB" dirty="0" smtClean="0"/>
              <a:t>The soul ‘is therefore called immortal, because in a sense, it does not cease to live and to feel; while the body is called mortal because it can be forsaken of all life, and cannot by itself live at all. The death, then, of the soul, takes place when God forsakes it, as the death of the body when the soul forsakes it’ </a:t>
            </a:r>
          </a:p>
          <a:p>
            <a:r>
              <a:rPr lang="en-GB" sz="2100" dirty="0" smtClean="0"/>
              <a:t>(</a:t>
            </a:r>
            <a:r>
              <a:rPr lang="en-GB" sz="2100" i="1" dirty="0" smtClean="0"/>
              <a:t>The City of God , Ante-Nicene Fathers, </a:t>
            </a:r>
            <a:r>
              <a:rPr lang="en-GB" sz="2100" dirty="0" smtClean="0"/>
              <a:t>Vol. 2, 1995, p. 245.)</a:t>
            </a:r>
          </a:p>
          <a:p>
            <a:r>
              <a:rPr lang="en-GB" sz="2100" i="1" dirty="0" smtClean="0"/>
              <a:t>Death meant the destruction of the body.</a:t>
            </a:r>
          </a:p>
          <a:p>
            <a:r>
              <a:rPr lang="en-GB" sz="2100" i="1" dirty="0" smtClean="0"/>
              <a:t>The conscious soul would continue to live in either </a:t>
            </a:r>
          </a:p>
          <a:p>
            <a:r>
              <a:rPr lang="en-GB" sz="2100" i="1" dirty="0" smtClean="0"/>
              <a:t>1) a blissful state of union with God or </a:t>
            </a:r>
          </a:p>
          <a:p>
            <a:r>
              <a:rPr lang="en-GB" sz="2100" i="1" dirty="0" smtClean="0"/>
              <a:t>2) an agonizing state of separation from God.</a:t>
            </a:r>
          </a:p>
          <a:p>
            <a:endParaRPr lang="en-GB" dirty="0"/>
          </a:p>
        </p:txBody>
      </p:sp>
      <p:pic>
        <p:nvPicPr>
          <p:cNvPr id="4" name="Picture 3" descr="Augustine.jpg"/>
          <p:cNvPicPr>
            <a:picLocks noChangeAspect="1"/>
          </p:cNvPicPr>
          <p:nvPr/>
        </p:nvPicPr>
        <p:blipFill>
          <a:blip r:embed="rId2" cstate="print"/>
          <a:stretch>
            <a:fillRect/>
          </a:stretch>
        </p:blipFill>
        <p:spPr>
          <a:xfrm>
            <a:off x="7447856" y="4509120"/>
            <a:ext cx="1443880" cy="2100704"/>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sz="3200" smtClean="0"/>
              <a:t>Augustine dismisses astrologers claims that they are non-deterministic</a:t>
            </a:r>
          </a:p>
        </p:txBody>
      </p:sp>
      <p:sp>
        <p:nvSpPr>
          <p:cNvPr id="18435" name="Text Placeholder 2"/>
          <p:cNvSpPr>
            <a:spLocks noGrp="1"/>
          </p:cNvSpPr>
          <p:nvPr>
            <p:ph type="body" sz="half" idx="1"/>
          </p:nvPr>
        </p:nvSpPr>
        <p:spPr/>
        <p:txBody>
          <a:bodyPr/>
          <a:lstStyle/>
          <a:p>
            <a:r>
              <a:rPr lang="en-GB" sz="1800" smtClean="0"/>
              <a:t>‘But sometimes it may be said that the stars portend, but do not cause those deeds, so that their position, which foretells the future, is a kind of communication, not an active force.  This view has been held by men of no ordinary learning.  But the astrologers are not in the habit of saying, for instance:  “Mars in this position portends a murderer,” but “makes a murderer.”</a:t>
            </a:r>
            <a:r>
              <a:rPr lang="en-GB" sz="1800" baseline="30000" smtClean="0">
                <a:hlinkClick r:id="" action="ppaction://hlinkfile"/>
              </a:rPr>
              <a:t>15</a:t>
            </a:r>
            <a:endParaRPr lang="en-GB" sz="1800" smtClean="0"/>
          </a:p>
          <a:p>
            <a:r>
              <a:rPr lang="en-GB" sz="1800" i="1" smtClean="0"/>
              <a:t>The City of God</a:t>
            </a:r>
            <a:r>
              <a:rPr lang="en-GB" sz="1800" smtClean="0"/>
              <a:t>, Loeb edition, p.137</a:t>
            </a:r>
          </a:p>
          <a:p>
            <a:r>
              <a:rPr lang="en-GB" smtClean="0"/>
              <a:t> </a:t>
            </a:r>
          </a:p>
          <a:p>
            <a:endParaRPr lang="en-GB" smtClean="0"/>
          </a:p>
        </p:txBody>
      </p:sp>
      <p:pic>
        <p:nvPicPr>
          <p:cNvPr id="18436" name="Content Placeholder 5" descr="St_Augustine_jpg.jpg"/>
          <p:cNvPicPr>
            <a:picLocks noGrp="1" noChangeAspect="1"/>
          </p:cNvPicPr>
          <p:nvPr>
            <p:ph sz="half" idx="2"/>
          </p:nvPr>
        </p:nvPicPr>
        <p:blipFill>
          <a:blip r:embed="rId2" cstate="print"/>
          <a:srcRect/>
          <a:stretch>
            <a:fillRect/>
          </a:stretch>
        </p:blipFill>
        <p:spPr>
          <a:xfrm>
            <a:off x="5330825" y="1600200"/>
            <a:ext cx="2673350" cy="4525963"/>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the naturalistic rationale</a:t>
            </a: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smtClean="0"/>
              <a:t>‘The sun, together with the ambient, is always in some way affecting everything on the earth, not only by the changes that accompany the </a:t>
            </a:r>
            <a:r>
              <a:rPr lang="en-GB" u="sng" dirty="0" smtClean="0"/>
              <a:t>seasons of the year </a:t>
            </a:r>
            <a:r>
              <a:rPr lang="en-GB" dirty="0" smtClean="0"/>
              <a:t>to bring about the </a:t>
            </a:r>
            <a:r>
              <a:rPr lang="en-GB" u="sng" dirty="0" smtClean="0"/>
              <a:t>generation of animals, the productiveness of plants, the flowing of waters, and the changes of bodies,</a:t>
            </a:r>
            <a:r>
              <a:rPr lang="en-GB" dirty="0" smtClean="0"/>
              <a:t> but also by its </a:t>
            </a:r>
            <a:r>
              <a:rPr lang="en-GB" u="sng" dirty="0" smtClean="0"/>
              <a:t>daily revolutions furnishing heat, moisture, dryness, and cold </a:t>
            </a:r>
            <a:r>
              <a:rPr lang="en-GB" dirty="0" smtClean="0"/>
              <a:t>in regular order and in correspondence with its positions relative to the zenith…The active power of the sun’s essential nature is found to be heating and, to a certain degree, drying.’</a:t>
            </a:r>
          </a:p>
          <a:p>
            <a:pPr lvl="0"/>
            <a:r>
              <a:rPr lang="en-GB" dirty="0" smtClean="0"/>
              <a:t>– Ptolemy, </a:t>
            </a:r>
            <a:r>
              <a:rPr lang="en-GB" i="1" dirty="0" err="1" smtClean="0"/>
              <a:t>Tetrabiblos</a:t>
            </a:r>
            <a:r>
              <a:rPr lang="en-GB" dirty="0" smtClean="0"/>
              <a:t>, trans. F. E. Robbins (Cambridge, MA: Harvard University Press, 1971), I.2 (2</a:t>
            </a:r>
            <a:r>
              <a:rPr lang="en-GB" baseline="30000" dirty="0" smtClean="0"/>
              <a:t>nd</a:t>
            </a:r>
            <a:r>
              <a:rPr lang="en-GB" dirty="0" smtClean="0"/>
              <a:t> century CE, Greek) </a:t>
            </a:r>
          </a:p>
          <a:p>
            <a:endParaRPr lang="en-GB" dirty="0"/>
          </a:p>
        </p:txBody>
      </p:sp>
      <p:pic>
        <p:nvPicPr>
          <p:cNvPr id="4" name="Picture 3" descr="Ptolemy.jpg"/>
          <p:cNvPicPr>
            <a:picLocks noChangeAspect="1"/>
          </p:cNvPicPr>
          <p:nvPr/>
        </p:nvPicPr>
        <p:blipFill>
          <a:blip r:embed="rId2" cstate="print"/>
          <a:stretch>
            <a:fillRect/>
          </a:stretch>
        </p:blipFill>
        <p:spPr>
          <a:xfrm>
            <a:off x="6858016" y="5500702"/>
            <a:ext cx="885825" cy="112395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z="4000" smtClean="0"/>
              <a:t>But: Augustine on Celestial Influence</a:t>
            </a:r>
            <a:endParaRPr lang="en-US" sz="4000" smtClean="0"/>
          </a:p>
        </p:txBody>
      </p:sp>
      <p:sp>
        <p:nvSpPr>
          <p:cNvPr id="19459" name="Rectangle 3"/>
          <p:cNvSpPr>
            <a:spLocks noGrp="1" noChangeArrowheads="1"/>
          </p:cNvSpPr>
          <p:nvPr>
            <p:ph type="body" idx="1"/>
          </p:nvPr>
        </p:nvSpPr>
        <p:spPr/>
        <p:txBody>
          <a:bodyPr/>
          <a:lstStyle/>
          <a:p>
            <a:pPr eaLnBrk="1" hangingPunct="1">
              <a:lnSpc>
                <a:spcPct val="80000"/>
              </a:lnSpc>
            </a:pPr>
            <a:r>
              <a:rPr lang="en-GB" sz="2000" dirty="0" smtClean="0"/>
              <a:t>‘Now it could be maintained, without utter absurdity, that some influences from the stars have an effect on variations confined to the physical realm. We observe that the variation of the seasons depends on the approach and withdrawal of the sun, and the waxing and waning of the moon produces growth and diminution in certain species, such as sea-urchins and shell-fish, and also the marvellous variation of the tides’.[1]</a:t>
            </a:r>
            <a:endParaRPr lang="en-US" sz="2000" dirty="0" smtClean="0"/>
          </a:p>
          <a:p>
            <a:pPr eaLnBrk="1" hangingPunct="1">
              <a:lnSpc>
                <a:spcPct val="80000"/>
              </a:lnSpc>
            </a:pPr>
            <a:r>
              <a:rPr lang="en-US" sz="2800" dirty="0" smtClean="0"/>
              <a:t/>
            </a:r>
            <a:br>
              <a:rPr lang="en-US" sz="2800" dirty="0" smtClean="0"/>
            </a:br>
            <a:r>
              <a:rPr lang="en-US" sz="1800" dirty="0" smtClean="0"/>
              <a:t>[1]. Augustine, </a:t>
            </a:r>
            <a:r>
              <a:rPr lang="en-US" sz="1800" i="1" dirty="0" smtClean="0"/>
              <a:t>City of God</a:t>
            </a:r>
            <a:r>
              <a:rPr lang="en-US" sz="1800" dirty="0" smtClean="0"/>
              <a:t>, Book V, 6.</a:t>
            </a:r>
          </a:p>
        </p:txBody>
      </p:sp>
      <p:pic>
        <p:nvPicPr>
          <p:cNvPr id="19460" name="Content Placeholder 5" descr="St_Augustine_jpg.jpg"/>
          <p:cNvPicPr>
            <a:picLocks noChangeAspect="1"/>
          </p:cNvPicPr>
          <p:nvPr/>
        </p:nvPicPr>
        <p:blipFill>
          <a:blip r:embed="rId2" cstate="print"/>
          <a:srcRect/>
          <a:stretch>
            <a:fillRect/>
          </a:stretch>
        </p:blipFill>
        <p:spPr bwMode="auto">
          <a:xfrm>
            <a:off x="6876256" y="3787053"/>
            <a:ext cx="1728192" cy="2923161"/>
          </a:xfrm>
          <a:prstGeom prst="rect">
            <a:avLst/>
          </a:prstGeom>
          <a:noFill/>
          <a:ln w="9525">
            <a:noFill/>
            <a:miter lim="800000"/>
            <a:headEnd/>
            <a:tailEnd/>
          </a:ln>
        </p:spPr>
      </p:pic>
      <p:pic>
        <p:nvPicPr>
          <p:cNvPr id="5" name="Picture 4" descr="Planetary influences on a baby Page p"/>
          <p:cNvPicPr>
            <a:picLocks noChangeAspect="1" noChangeArrowheads="1"/>
          </p:cNvPicPr>
          <p:nvPr/>
        </p:nvPicPr>
        <p:blipFill>
          <a:blip r:embed="rId3" cstate="print"/>
          <a:srcRect/>
          <a:stretch>
            <a:fillRect/>
          </a:stretch>
        </p:blipFill>
        <p:spPr>
          <a:xfrm>
            <a:off x="5076056" y="5013176"/>
            <a:ext cx="1622524" cy="1733499"/>
          </a:xfrm>
          <a:prstGeom prst="rect">
            <a:avLst/>
          </a:prstGeom>
          <a:noFill/>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2195736" y="5877272"/>
            <a:ext cx="2448272" cy="864096"/>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Isidore</a:t>
            </a:r>
            <a:r>
              <a:rPr lang="en-US" dirty="0" smtClean="0"/>
              <a:t> of Seville (</a:t>
            </a:r>
            <a:r>
              <a:rPr lang="en-US" dirty="0" err="1" smtClean="0"/>
              <a:t>born.c</a:t>
            </a:r>
            <a:r>
              <a:rPr lang="en-US" dirty="0" smtClean="0"/>
              <a:t>. 560/70),</a:t>
            </a:r>
            <a:endParaRPr lang="en-GB" dirty="0"/>
          </a:p>
        </p:txBody>
      </p:sp>
      <p:sp>
        <p:nvSpPr>
          <p:cNvPr id="3" name="Content Placeholder 2"/>
          <p:cNvSpPr>
            <a:spLocks noGrp="1"/>
          </p:cNvSpPr>
          <p:nvPr>
            <p:ph idx="1"/>
          </p:nvPr>
        </p:nvSpPr>
        <p:spPr/>
        <p:txBody>
          <a:bodyPr>
            <a:normAutofit fontScale="47500" lnSpcReduction="20000"/>
          </a:bodyPr>
          <a:lstStyle/>
          <a:p>
            <a:r>
              <a:rPr lang="en-US" sz="3800" dirty="0" smtClean="0"/>
              <a:t>The last </a:t>
            </a:r>
            <a:r>
              <a:rPr lang="en-US" sz="3800" dirty="0" smtClean="0"/>
              <a:t>of the great classical compilers and bishop of Seville from 599 or 600, in his </a:t>
            </a:r>
            <a:r>
              <a:rPr lang="en-US" sz="3800" dirty="0" err="1" smtClean="0"/>
              <a:t>encyclopaedia</a:t>
            </a:r>
            <a:r>
              <a:rPr lang="en-US" sz="3800" dirty="0" smtClean="0"/>
              <a:t>, the </a:t>
            </a:r>
            <a:r>
              <a:rPr lang="en-US" sz="3800" i="1" dirty="0" err="1" smtClean="0"/>
              <a:t>Etymologiae</a:t>
            </a:r>
            <a:r>
              <a:rPr lang="en-US" sz="3800" dirty="0" smtClean="0"/>
              <a:t> </a:t>
            </a:r>
            <a:r>
              <a:rPr lang="en-US" sz="3800" dirty="0" err="1" smtClean="0"/>
              <a:t>Isidore</a:t>
            </a:r>
            <a:r>
              <a:rPr lang="en-US" sz="3800" dirty="0" smtClean="0"/>
              <a:t> followed Ptolemy in declaring that there were two parts to astronomy.</a:t>
            </a:r>
          </a:p>
          <a:p>
            <a:endParaRPr lang="en-US" sz="3800" dirty="0" smtClean="0"/>
          </a:p>
          <a:p>
            <a:r>
              <a:rPr lang="en-US" sz="3800" dirty="0" smtClean="0"/>
              <a:t>1. </a:t>
            </a:r>
            <a:r>
              <a:rPr lang="en-US" sz="3800" i="1" dirty="0" err="1" smtClean="0"/>
              <a:t>astronomia</a:t>
            </a:r>
            <a:r>
              <a:rPr lang="en-US" sz="3800" i="1" dirty="0" smtClean="0"/>
              <a:t> </a:t>
            </a:r>
            <a:r>
              <a:rPr lang="en-US" sz="3800" dirty="0" smtClean="0"/>
              <a:t>dealt with the laws of planetary motion</a:t>
            </a:r>
          </a:p>
          <a:p>
            <a:r>
              <a:rPr lang="en-US" sz="3800" dirty="0" smtClean="0"/>
              <a:t>2. </a:t>
            </a:r>
            <a:r>
              <a:rPr lang="en-US" sz="3800" i="1" dirty="0" err="1" smtClean="0"/>
              <a:t>astrologia</a:t>
            </a:r>
            <a:r>
              <a:rPr lang="en-US" sz="3800" i="1" dirty="0" smtClean="0"/>
              <a:t> </a:t>
            </a:r>
            <a:r>
              <a:rPr lang="en-US" sz="3800" dirty="0" smtClean="0"/>
              <a:t>dealt with its effects. </a:t>
            </a:r>
          </a:p>
          <a:p>
            <a:endParaRPr lang="en-US" sz="3800" dirty="0" smtClean="0"/>
          </a:p>
          <a:p>
            <a:r>
              <a:rPr lang="en-US" sz="3800" dirty="0" err="1" smtClean="0"/>
              <a:t>Isidore</a:t>
            </a:r>
            <a:r>
              <a:rPr lang="en-US" sz="3800" dirty="0" smtClean="0"/>
              <a:t> therefore clearly separated astrology into two parts. </a:t>
            </a:r>
          </a:p>
          <a:p>
            <a:r>
              <a:rPr lang="en-US" sz="3800" dirty="0" smtClean="0"/>
              <a:t>1. natural astrology, based on solar and lunar influences and seasonal changes in the positions of the stars. </a:t>
            </a:r>
          </a:p>
          <a:p>
            <a:r>
              <a:rPr lang="en-US" sz="3800" dirty="0" smtClean="0"/>
              <a:t>2. superstitious astrology. </a:t>
            </a:r>
          </a:p>
          <a:p>
            <a:r>
              <a:rPr lang="en-US" sz="3800" dirty="0" smtClean="0"/>
              <a:t>Mathematicians (i.e. astrologers, should under no circumstances ‘practice augury by the stars…associate the twelve signs of the zodiac with specific parts of the soul or body…or attempt to predict the nativities and characters of people by the motion of the stars’ </a:t>
            </a:r>
          </a:p>
          <a:p>
            <a:endParaRPr lang="en-US" sz="3800" dirty="0" smtClean="0"/>
          </a:p>
          <a:p>
            <a:r>
              <a:rPr lang="en-US" sz="3800" dirty="0" smtClean="0"/>
              <a:t>(</a:t>
            </a:r>
            <a:r>
              <a:rPr lang="en-US" sz="3800" dirty="0" err="1" smtClean="0"/>
              <a:t>Isidore</a:t>
            </a:r>
            <a:r>
              <a:rPr lang="en-US" sz="3800" dirty="0" smtClean="0"/>
              <a:t>, </a:t>
            </a:r>
            <a:r>
              <a:rPr lang="en-US" sz="3800" i="1" dirty="0" err="1" smtClean="0"/>
              <a:t>Etymologiae</a:t>
            </a:r>
            <a:r>
              <a:rPr lang="en-US" sz="3800" i="1" dirty="0" smtClean="0"/>
              <a:t> </a:t>
            </a:r>
            <a:r>
              <a:rPr lang="en-US" sz="3800" dirty="0" err="1" smtClean="0"/>
              <a:t>III.xxvii</a:t>
            </a:r>
            <a:r>
              <a:rPr lang="en-US" sz="3800" dirty="0" smtClean="0"/>
              <a:t>).  </a:t>
            </a:r>
            <a:endParaRPr lang="en-GB" sz="3800" dirty="0" smtClean="0"/>
          </a:p>
          <a:p>
            <a:endParaRPr lang="en-GB" dirty="0"/>
          </a:p>
        </p:txBody>
      </p:sp>
      <p:pic>
        <p:nvPicPr>
          <p:cNvPr id="4" name="Picture 3" descr="Isidor_von_Sevilla.jpeg.jpeg"/>
          <p:cNvPicPr>
            <a:picLocks noChangeAspect="1"/>
          </p:cNvPicPr>
          <p:nvPr/>
        </p:nvPicPr>
        <p:blipFill>
          <a:blip r:embed="rId2" cstate="print"/>
          <a:stretch>
            <a:fillRect/>
          </a:stretch>
        </p:blipFill>
        <p:spPr>
          <a:xfrm>
            <a:off x="7668344" y="5216333"/>
            <a:ext cx="1475656" cy="1641667"/>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5364088" y="6065912"/>
            <a:ext cx="2160240" cy="792088"/>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Twelfth Century Renaissance</a:t>
            </a:r>
            <a:endParaRPr lang="en-GB" dirty="0"/>
          </a:p>
        </p:txBody>
      </p:sp>
      <p:sp>
        <p:nvSpPr>
          <p:cNvPr id="3" name="Content Placeholder 2"/>
          <p:cNvSpPr>
            <a:spLocks noGrp="1"/>
          </p:cNvSpPr>
          <p:nvPr>
            <p:ph idx="1"/>
          </p:nvPr>
        </p:nvSpPr>
        <p:spPr/>
        <p:txBody>
          <a:bodyPr/>
          <a:lstStyle/>
          <a:p>
            <a:r>
              <a:rPr lang="en-GB" sz="1800" dirty="0" smtClean="0"/>
              <a:t>Translation of material into Latin mainly from Arabic, but also from Greek</a:t>
            </a:r>
          </a:p>
          <a:p>
            <a:r>
              <a:rPr lang="en-GB" sz="1800" dirty="0" smtClean="0"/>
              <a:t>Included almost all of Aristotle</a:t>
            </a:r>
          </a:p>
          <a:p>
            <a:r>
              <a:rPr lang="en-GB" sz="1800" dirty="0" smtClean="0"/>
              <a:t>Significant astrological works – Abu </a:t>
            </a:r>
            <a:r>
              <a:rPr lang="en-GB" sz="1800" dirty="0" err="1" smtClean="0"/>
              <a:t>Ma’shar</a:t>
            </a:r>
            <a:r>
              <a:rPr lang="en-GB" sz="1800" dirty="0" smtClean="0"/>
              <a:t>, </a:t>
            </a:r>
            <a:r>
              <a:rPr lang="en-GB" sz="1800" b="1" dirty="0" smtClean="0"/>
              <a:t>Ptolemy trans Plato of Tivoli 1138</a:t>
            </a:r>
            <a:endParaRPr lang="en-GB" sz="1800" b="1" dirty="0" smtClean="0"/>
          </a:p>
          <a:p>
            <a:r>
              <a:rPr lang="en-GB" b="1" dirty="0" smtClean="0"/>
              <a:t>Problem: </a:t>
            </a:r>
            <a:r>
              <a:rPr lang="en-GB" dirty="0" smtClean="0"/>
              <a:t>the stars can be a source of unavoidable, immoral behaviour. The stars, through their natural influences lead people to sin</a:t>
            </a:r>
          </a:p>
          <a:p>
            <a:endParaRPr lang="en-GB" dirty="0"/>
          </a:p>
        </p:txBody>
      </p:sp>
      <p:pic>
        <p:nvPicPr>
          <p:cNvPr id="4" name="Picture 3" descr="Europe 1100 upright.jpg"/>
          <p:cNvPicPr>
            <a:picLocks noChangeAspect="1"/>
          </p:cNvPicPr>
          <p:nvPr/>
        </p:nvPicPr>
        <p:blipFill>
          <a:blip r:embed="rId2" cstate="print"/>
          <a:stretch>
            <a:fillRect/>
          </a:stretch>
        </p:blipFill>
        <p:spPr>
          <a:xfrm>
            <a:off x="5626065" y="4214818"/>
            <a:ext cx="3160777" cy="2530633"/>
          </a:xfrm>
          <a:prstGeom prst="rect">
            <a:avLst/>
          </a:prstGeom>
        </p:spPr>
      </p:pic>
      <p:pic>
        <p:nvPicPr>
          <p:cNvPr id="5" name="Picture 4" descr="Haskins 12th c Renaissance.jpeg"/>
          <p:cNvPicPr>
            <a:picLocks noChangeAspect="1"/>
          </p:cNvPicPr>
          <p:nvPr/>
        </p:nvPicPr>
        <p:blipFill>
          <a:blip r:embed="rId3" cstate="print"/>
          <a:stretch>
            <a:fillRect/>
          </a:stretch>
        </p:blipFill>
        <p:spPr>
          <a:xfrm>
            <a:off x="3500430" y="4500570"/>
            <a:ext cx="1357322" cy="2171715"/>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179512" y="5733256"/>
            <a:ext cx="2057400" cy="85725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chemeClr val="accent1"/>
            </a:solidFill>
          </a:ln>
        </p:spPr>
        <p:txBody>
          <a:bodyPr>
            <a:normAutofit/>
          </a:bodyPr>
          <a:lstStyle/>
          <a:p>
            <a:pPr>
              <a:buNone/>
            </a:pPr>
            <a:r>
              <a:rPr lang="en-US" dirty="0" smtClean="0"/>
              <a:t>‘What those say in the third place, that the will of man wishes and chooses from necessity, no man is ever able to say such a thing unless he is deeply  illiterate, because every argument as well as every school of ethics, whether of the </a:t>
            </a:r>
            <a:r>
              <a:rPr lang="en-US" dirty="0" err="1" smtClean="0"/>
              <a:t>Peripatetics</a:t>
            </a:r>
            <a:r>
              <a:rPr lang="en-US" dirty="0" smtClean="0"/>
              <a:t> or of the Stoics, cries out that we are the lords of our acts’.</a:t>
            </a:r>
            <a:endParaRPr lang="en-GB" dirty="0" smtClean="0"/>
          </a:p>
          <a:p>
            <a:pPr>
              <a:buNone/>
            </a:pPr>
            <a:r>
              <a:rPr lang="es-MX" dirty="0" smtClean="0"/>
              <a:t>Albert, “De </a:t>
            </a:r>
            <a:r>
              <a:rPr lang="es-MX" dirty="0" err="1" smtClean="0"/>
              <a:t>quindecimproblematibus</a:t>
            </a:r>
            <a:r>
              <a:rPr lang="es-MX" dirty="0" smtClean="0"/>
              <a:t>,” 35. </a:t>
            </a:r>
            <a:endParaRPr lang="en-GB" dirty="0" smtClean="0"/>
          </a:p>
          <a:p>
            <a:endParaRPr lang="en-GB" dirty="0"/>
          </a:p>
        </p:txBody>
      </p:sp>
      <p:sp>
        <p:nvSpPr>
          <p:cNvPr id="3" name="Title 2"/>
          <p:cNvSpPr>
            <a:spLocks noGrp="1"/>
          </p:cNvSpPr>
          <p:nvPr>
            <p:ph type="title"/>
          </p:nvPr>
        </p:nvSpPr>
        <p:spPr/>
        <p:txBody>
          <a:bodyPr>
            <a:normAutofit fontScale="90000"/>
          </a:bodyPr>
          <a:lstStyle/>
          <a:p>
            <a:r>
              <a:rPr lang="en-US" dirty="0" smtClean="0"/>
              <a:t>The Solution:</a:t>
            </a:r>
            <a:r>
              <a:rPr lang="en-GB" dirty="0" smtClean="0"/>
              <a:t> </a:t>
            </a:r>
            <a:r>
              <a:rPr lang="en-GB" dirty="0" smtClean="0"/>
              <a:t/>
            </a:r>
            <a:br>
              <a:rPr lang="en-GB" dirty="0" smtClean="0"/>
            </a:br>
            <a:r>
              <a:rPr lang="en-GB" dirty="0" err="1" smtClean="0"/>
              <a:t>Albertus</a:t>
            </a:r>
            <a:r>
              <a:rPr lang="en-GB" dirty="0" smtClean="0"/>
              <a:t> </a:t>
            </a:r>
            <a:r>
              <a:rPr lang="en-GB" dirty="0" smtClean="0"/>
              <a:t>Magnus</a:t>
            </a:r>
            <a:r>
              <a:rPr lang="en-GB" b="0" dirty="0" smtClean="0"/>
              <a:t> c. 1200 – 1280</a:t>
            </a:r>
            <a:endParaRPr lang="en-GB" dirty="0"/>
          </a:p>
        </p:txBody>
      </p:sp>
      <p:pic>
        <p:nvPicPr>
          <p:cNvPr id="4" name="Picture 3" descr="albertus_magnus.jpg"/>
          <p:cNvPicPr>
            <a:picLocks noChangeAspect="1"/>
          </p:cNvPicPr>
          <p:nvPr/>
        </p:nvPicPr>
        <p:blipFill>
          <a:blip r:embed="rId2" cstate="print"/>
          <a:stretch>
            <a:fillRect/>
          </a:stretch>
        </p:blipFill>
        <p:spPr>
          <a:xfrm>
            <a:off x="7791788" y="5229200"/>
            <a:ext cx="1352211" cy="162880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23528" y="5805264"/>
            <a:ext cx="2057400" cy="85725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Lynn Thorndike, </a:t>
            </a:r>
            <a:r>
              <a:rPr lang="en-US" sz="2000" i="1" dirty="0" smtClean="0"/>
              <a:t>History of Magic and Experimental Science</a:t>
            </a:r>
            <a:r>
              <a:rPr lang="en-US" sz="2000" dirty="0" smtClean="0"/>
              <a:t> (New York: Columbia University Press, 1923)</a:t>
            </a:r>
            <a:r>
              <a:rPr lang="en-US" sz="2000" i="1" dirty="0" smtClean="0"/>
              <a:t>, </a:t>
            </a:r>
            <a:r>
              <a:rPr lang="en-US" sz="2000" dirty="0" smtClean="0"/>
              <a:t>vol. II, 584, 589. </a:t>
            </a:r>
          </a:p>
          <a:p>
            <a:r>
              <a:rPr lang="en-US" dirty="0" smtClean="0"/>
              <a:t>In his </a:t>
            </a:r>
            <a:r>
              <a:rPr lang="en-US" i="1" dirty="0" smtClean="0"/>
              <a:t>Summa</a:t>
            </a:r>
            <a:r>
              <a:rPr lang="en-US" dirty="0" smtClean="0"/>
              <a:t>, </a:t>
            </a:r>
            <a:r>
              <a:rPr lang="en-US" i="1" dirty="0" smtClean="0"/>
              <a:t>pars</a:t>
            </a:r>
            <a:r>
              <a:rPr lang="en-US" dirty="0" smtClean="0"/>
              <a:t> 1, </a:t>
            </a:r>
            <a:r>
              <a:rPr lang="en-US" dirty="0" err="1" smtClean="0"/>
              <a:t>Questio</a:t>
            </a:r>
            <a:r>
              <a:rPr lang="en-US" dirty="0" smtClean="0"/>
              <a:t> 68, Albert states that the stars govern even the souls, vegetable and sensitive, of plants and brutes, but man is made in the image of God, except as he yields to sin and the flesh: as such, the intellectual soul is free.</a:t>
            </a:r>
            <a:endParaRPr lang="en-GB" dirty="0" smtClean="0"/>
          </a:p>
          <a:p>
            <a:endParaRPr lang="en-GB" dirty="0"/>
          </a:p>
        </p:txBody>
      </p:sp>
      <p:sp>
        <p:nvSpPr>
          <p:cNvPr id="3" name="Title 2"/>
          <p:cNvSpPr>
            <a:spLocks noGrp="1"/>
          </p:cNvSpPr>
          <p:nvPr>
            <p:ph type="title"/>
          </p:nvPr>
        </p:nvSpPr>
        <p:spPr/>
        <p:txBody>
          <a:bodyPr/>
          <a:lstStyle/>
          <a:p>
            <a:r>
              <a:rPr lang="en-GB" dirty="0" err="1" smtClean="0"/>
              <a:t>Albertus</a:t>
            </a:r>
            <a:r>
              <a:rPr lang="en-GB" dirty="0" smtClean="0"/>
              <a:t> Magnus</a:t>
            </a:r>
            <a:endParaRPr lang="en-GB" dirty="0"/>
          </a:p>
        </p:txBody>
      </p:sp>
      <p:pic>
        <p:nvPicPr>
          <p:cNvPr id="4" name="Picture 3" descr="albertus_magnus.jpg"/>
          <p:cNvPicPr>
            <a:picLocks noChangeAspect="1"/>
          </p:cNvPicPr>
          <p:nvPr/>
        </p:nvPicPr>
        <p:blipFill>
          <a:blip r:embed="rId2" cstate="print"/>
          <a:stretch>
            <a:fillRect/>
          </a:stretch>
        </p:blipFill>
        <p:spPr>
          <a:xfrm>
            <a:off x="7884368" y="5340716"/>
            <a:ext cx="1259632" cy="151728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95536" y="5805264"/>
            <a:ext cx="2057400" cy="85725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US" dirty="0" smtClean="0"/>
              <a:t/>
            </a:r>
            <a:br>
              <a:rPr lang="en-US" dirty="0" smtClean="0"/>
            </a:br>
            <a:r>
              <a:rPr lang="en-US" dirty="0" smtClean="0"/>
              <a:t>The </a:t>
            </a:r>
            <a:r>
              <a:rPr lang="en-US" dirty="0" smtClean="0"/>
              <a:t>Solution:</a:t>
            </a:r>
            <a:r>
              <a:rPr lang="en-GB" dirty="0" smtClean="0"/>
              <a:t> </a:t>
            </a:r>
            <a:r>
              <a:rPr lang="en-GB" dirty="0" smtClean="0"/>
              <a:t>Thomas Aquinas</a:t>
            </a:r>
            <a:r>
              <a:rPr lang="en-US" dirty="0" smtClean="0"/>
              <a:t> 1225-74</a:t>
            </a:r>
            <a:endParaRPr lang="en-US" dirty="0" smtClean="0"/>
          </a:p>
        </p:txBody>
      </p:sp>
      <p:sp>
        <p:nvSpPr>
          <p:cNvPr id="10243" name="Content Placeholder 2"/>
          <p:cNvSpPr>
            <a:spLocks noGrp="1"/>
          </p:cNvSpPr>
          <p:nvPr>
            <p:ph idx="1"/>
          </p:nvPr>
        </p:nvSpPr>
        <p:spPr/>
        <p:txBody>
          <a:bodyPr/>
          <a:lstStyle/>
          <a:p>
            <a:pPr eaLnBrk="1" hangingPunct="1"/>
            <a:r>
              <a:rPr lang="en-GB" sz="2800" dirty="0" smtClean="0"/>
              <a:t>Thomas Aquinas</a:t>
            </a:r>
            <a:r>
              <a:rPr lang="en-GB" sz="2800" i="1" dirty="0" smtClean="0"/>
              <a:t>, Summa Contra Gentiles (= Against the Errors of the Infidels)</a:t>
            </a:r>
            <a:r>
              <a:rPr lang="en-GB" sz="2800" dirty="0" smtClean="0"/>
              <a:t>: </a:t>
            </a:r>
            <a:endParaRPr lang="en-GB" sz="2800" dirty="0" smtClean="0"/>
          </a:p>
          <a:p>
            <a:pPr eaLnBrk="1" hangingPunct="1"/>
            <a:r>
              <a:rPr lang="en-GB" sz="2000" dirty="0" smtClean="0"/>
              <a:t>A </a:t>
            </a:r>
            <a:r>
              <a:rPr lang="en-GB" sz="2000" dirty="0" smtClean="0"/>
              <a:t>response to the translations of Arabic astrological texts, written in an Aristotelian and Ptolemaic context, which presented astrology in a naturalistic framework and suggested that the soul was subject to natural influence.</a:t>
            </a:r>
          </a:p>
          <a:p>
            <a:pPr eaLnBrk="1" hangingPunct="1"/>
            <a:r>
              <a:rPr lang="en-GB" sz="2000" dirty="0" smtClean="0"/>
              <a:t>He relied on Aristotle, Plato, Ptolemy, Augustine and </a:t>
            </a:r>
            <a:r>
              <a:rPr lang="en-GB" sz="2000" dirty="0" err="1" smtClean="0"/>
              <a:t>Albertus</a:t>
            </a:r>
            <a:endParaRPr lang="en-GB" sz="2000" dirty="0" smtClean="0"/>
          </a:p>
          <a:p>
            <a:pPr eaLnBrk="1" hangingPunct="1"/>
            <a:endParaRPr lang="en-GB" sz="2000" dirty="0" smtClean="0"/>
          </a:p>
          <a:p>
            <a:pPr eaLnBrk="1" hangingPunct="1"/>
            <a:endParaRPr lang="en-GB" dirty="0" smtClean="0"/>
          </a:p>
          <a:p>
            <a:pPr eaLnBrk="1" hangingPunct="1"/>
            <a:endParaRPr lang="en-US" dirty="0" smtClean="0"/>
          </a:p>
        </p:txBody>
      </p:sp>
      <p:pic>
        <p:nvPicPr>
          <p:cNvPr id="10244" name="Picture 3" descr="Thomas Aquinas.jpeg"/>
          <p:cNvPicPr>
            <a:picLocks noChangeAspect="1"/>
          </p:cNvPicPr>
          <p:nvPr/>
        </p:nvPicPr>
        <p:blipFill>
          <a:blip r:embed="rId2" cstate="print"/>
          <a:srcRect/>
          <a:stretch>
            <a:fillRect/>
          </a:stretch>
        </p:blipFill>
        <p:spPr bwMode="auto">
          <a:xfrm>
            <a:off x="0" y="4442743"/>
            <a:ext cx="1835695" cy="2415257"/>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4788024" y="5805264"/>
            <a:ext cx="2057400" cy="857250"/>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smtClean="0"/>
              <a:t>But</a:t>
            </a:r>
            <a:endParaRPr lang="en-US" smtClean="0"/>
          </a:p>
        </p:txBody>
      </p:sp>
      <p:sp>
        <p:nvSpPr>
          <p:cNvPr id="12291" name="Content Placeholder 2"/>
          <p:cNvSpPr>
            <a:spLocks noGrp="1"/>
          </p:cNvSpPr>
          <p:nvPr>
            <p:ph idx="1"/>
          </p:nvPr>
        </p:nvSpPr>
        <p:spPr/>
        <p:txBody>
          <a:bodyPr/>
          <a:lstStyle/>
          <a:p>
            <a:pPr eaLnBrk="1" hangingPunct="1"/>
            <a:r>
              <a:rPr lang="en-GB" sz="1800" dirty="0" smtClean="0"/>
              <a:t>All people possess Active Intellect but only a few people develop it through Christian works and study (SCG 85).</a:t>
            </a:r>
            <a:endParaRPr lang="en-US" sz="1800" dirty="0" smtClean="0"/>
          </a:p>
          <a:p>
            <a:pPr eaLnBrk="1" hangingPunct="1"/>
            <a:r>
              <a:rPr lang="en-GB" sz="1800" dirty="0" smtClean="0"/>
              <a:t>(Aristotle)</a:t>
            </a:r>
          </a:p>
          <a:p>
            <a:pPr eaLnBrk="1" hangingPunct="1"/>
            <a:endParaRPr lang="en-GB" sz="1800" dirty="0" smtClean="0"/>
          </a:p>
          <a:p>
            <a:pPr eaLnBrk="1" hangingPunct="1"/>
            <a:r>
              <a:rPr lang="en-GB" sz="1800" dirty="0" smtClean="0"/>
              <a:t>‘</a:t>
            </a:r>
            <a:r>
              <a:rPr lang="en-GB" sz="1800" dirty="0" smtClean="0"/>
              <a:t>We should also note that, just as the active power of a spiritual nature is higher than a corporeal one, so also is it more universal. Consequently, the disposition resulting from a celestial body does not extend to all the objects which human choice covers’.</a:t>
            </a:r>
          </a:p>
          <a:p>
            <a:pPr eaLnBrk="1" hangingPunct="1"/>
            <a:r>
              <a:rPr lang="en-GB" sz="1800" dirty="0" smtClean="0"/>
              <a:t>(SGC III.92.5)</a:t>
            </a:r>
          </a:p>
          <a:p>
            <a:pPr eaLnBrk="1" hangingPunct="1"/>
            <a:endParaRPr lang="en-GB" sz="1800" dirty="0" smtClean="0"/>
          </a:p>
        </p:txBody>
      </p:sp>
      <p:pic>
        <p:nvPicPr>
          <p:cNvPr id="12292"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12293" name="Content Placeholder 3" descr="Thomas Aquinas 2.jpeg"/>
          <p:cNvPicPr>
            <a:picLocks noChangeAspect="1"/>
          </p:cNvPicPr>
          <p:nvPr/>
        </p:nvPicPr>
        <p:blipFill>
          <a:blip r:embed="rId3" cstate="print"/>
          <a:srcRect/>
          <a:stretch>
            <a:fillRect/>
          </a:stretch>
        </p:blipFill>
        <p:spPr bwMode="auto">
          <a:xfrm>
            <a:off x="0" y="5683250"/>
            <a:ext cx="869950" cy="1174750"/>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eaLnBrk="1" hangingPunct="1"/>
            <a:r>
              <a:rPr lang="en-US" sz="3200" dirty="0" smtClean="0"/>
              <a:t>Concedes the reality of physical influences from planets on the body</a:t>
            </a:r>
          </a:p>
        </p:txBody>
      </p:sp>
      <p:sp>
        <p:nvSpPr>
          <p:cNvPr id="11267" name="Content Placeholder 2"/>
          <p:cNvSpPr>
            <a:spLocks noGrp="1"/>
          </p:cNvSpPr>
          <p:nvPr>
            <p:ph idx="1"/>
          </p:nvPr>
        </p:nvSpPr>
        <p:spPr/>
        <p:txBody>
          <a:bodyPr>
            <a:normAutofit/>
          </a:bodyPr>
          <a:lstStyle/>
          <a:p>
            <a:r>
              <a:rPr lang="en-US" dirty="0" smtClean="0"/>
              <a:t>Concedes the reality of physical influences from planets on the body</a:t>
            </a:r>
          </a:p>
          <a:p>
            <a:r>
              <a:rPr lang="en-GB" sz="1800" i="1" dirty="0" smtClean="0"/>
              <a:t>Summa Contra Gentiles</a:t>
            </a:r>
            <a:r>
              <a:rPr lang="en-GB" sz="1800" dirty="0" smtClean="0"/>
              <a:t>.III.85.14.</a:t>
            </a:r>
            <a:endParaRPr lang="en-US" sz="1800" dirty="0" smtClean="0"/>
          </a:p>
          <a:p>
            <a:pPr eaLnBrk="1" hangingPunct="1"/>
            <a:r>
              <a:rPr lang="en-GB" sz="1800" dirty="0" smtClean="0"/>
              <a:t>Quotes St Augustine City of God V.6’ rejects the Stoics</a:t>
            </a:r>
          </a:p>
          <a:p>
            <a:r>
              <a:rPr lang="en-GB" dirty="0" smtClean="0"/>
              <a:t>Concedes that astrology can analyse character</a:t>
            </a:r>
          </a:p>
          <a:p>
            <a:pPr>
              <a:defRPr/>
            </a:pPr>
            <a:r>
              <a:rPr lang="en-GB" sz="1600" dirty="0" smtClean="0"/>
              <a:t>III.84.14; </a:t>
            </a:r>
            <a:r>
              <a:rPr lang="en-GB" sz="1600" dirty="0" err="1" smtClean="0"/>
              <a:t>Centiloquium</a:t>
            </a:r>
            <a:r>
              <a:rPr lang="en-GB" sz="1600" dirty="0" smtClean="0"/>
              <a:t> 38.</a:t>
            </a:r>
            <a:endParaRPr lang="en-US" sz="1600" dirty="0" smtClean="0"/>
          </a:p>
          <a:p>
            <a:endParaRPr lang="en-US" dirty="0" smtClean="0"/>
          </a:p>
          <a:p>
            <a:pPr eaLnBrk="1" hangingPunct="1"/>
            <a:endParaRPr lang="en-US" dirty="0" smtClean="0"/>
          </a:p>
        </p:txBody>
      </p:sp>
      <p:pic>
        <p:nvPicPr>
          <p:cNvPr id="11269" name="Content Placeholder 3" descr="Thomas Aquinas 2.jpeg"/>
          <p:cNvPicPr>
            <a:picLocks noChangeAspect="1"/>
          </p:cNvPicPr>
          <p:nvPr/>
        </p:nvPicPr>
        <p:blipFill>
          <a:blip r:embed="rId2" cstate="print"/>
          <a:srcRect/>
          <a:stretch>
            <a:fillRect/>
          </a:stretch>
        </p:blipFill>
        <p:spPr bwMode="auto">
          <a:xfrm>
            <a:off x="0" y="4476378"/>
            <a:ext cx="1763688" cy="2381622"/>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1800" dirty="0" smtClean="0"/>
              <a:t>‘Therefore, the intellectual principle, which we call the mind or the intellect, has an operation in which the body does not share. Now only that which subsists in itself can have an operation in itself. ... We must conclude, therefore, that the </a:t>
            </a:r>
            <a:r>
              <a:rPr lang="en-GB" sz="1800" b="1" dirty="0" smtClean="0"/>
              <a:t>human soul, which is called intellect or mind</a:t>
            </a:r>
            <a:r>
              <a:rPr lang="en-GB" sz="1800" dirty="0" smtClean="0"/>
              <a:t>, is something incorporeal and subsistent’. </a:t>
            </a:r>
          </a:p>
          <a:p>
            <a:r>
              <a:rPr lang="en-GB" sz="1800" u="sng" dirty="0" smtClean="0">
                <a:hlinkClick r:id="rId2"/>
              </a:rPr>
              <a:t>(Summa </a:t>
            </a:r>
            <a:r>
              <a:rPr lang="en-GB" sz="1800" u="sng" dirty="0" err="1" smtClean="0">
                <a:hlinkClick r:id="rId2"/>
              </a:rPr>
              <a:t>Theologica</a:t>
            </a:r>
            <a:r>
              <a:rPr lang="en-GB" sz="1800" u="sng" dirty="0" smtClean="0">
                <a:hlinkClick r:id="rId2"/>
              </a:rPr>
              <a:t>. </a:t>
            </a:r>
            <a:r>
              <a:rPr lang="en-GB" sz="1800" u="sng" dirty="0" err="1" smtClean="0">
                <a:hlinkClick r:id="rId2"/>
              </a:rPr>
              <a:t>Ia</a:t>
            </a:r>
            <a:r>
              <a:rPr lang="en-GB" sz="1800" u="sng" dirty="0" smtClean="0">
                <a:hlinkClick r:id="rId2"/>
              </a:rPr>
              <a:t>, 75, 2)</a:t>
            </a:r>
            <a:r>
              <a:rPr lang="en-GB" sz="1800" dirty="0" smtClean="0"/>
              <a:t> </a:t>
            </a:r>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But the soul is separate to the body</a:t>
            </a:r>
            <a:endParaRPr lang="en-GB" dirty="0"/>
          </a:p>
        </p:txBody>
      </p:sp>
      <p:pic>
        <p:nvPicPr>
          <p:cNvPr id="4" name="Picture 3" descr="Thomas Aquinas.jpeg"/>
          <p:cNvPicPr>
            <a:picLocks noChangeAspect="1"/>
          </p:cNvPicPr>
          <p:nvPr/>
        </p:nvPicPr>
        <p:blipFill>
          <a:blip r:embed="rId3" cstate="print"/>
          <a:srcRect/>
          <a:stretch>
            <a:fillRect/>
          </a:stretch>
        </p:blipFill>
        <p:spPr bwMode="auto">
          <a:xfrm>
            <a:off x="0" y="4442743"/>
            <a:ext cx="1835695" cy="2415257"/>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4283968" y="5877272"/>
            <a:ext cx="2057400" cy="857250"/>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smtClean="0"/>
              <a:t>But</a:t>
            </a:r>
            <a:endParaRPr lang="en-US" smtClean="0"/>
          </a:p>
        </p:txBody>
      </p:sp>
      <p:sp>
        <p:nvSpPr>
          <p:cNvPr id="12291" name="Content Placeholder 2"/>
          <p:cNvSpPr>
            <a:spLocks noGrp="1"/>
          </p:cNvSpPr>
          <p:nvPr>
            <p:ph idx="1"/>
          </p:nvPr>
        </p:nvSpPr>
        <p:spPr/>
        <p:txBody>
          <a:bodyPr/>
          <a:lstStyle/>
          <a:p>
            <a:pPr eaLnBrk="1" hangingPunct="1"/>
            <a:r>
              <a:rPr lang="en-GB" sz="1800" dirty="0" smtClean="0"/>
              <a:t>All people possess Active Intellect but only a few people develop it through Christian works and study (SCG 85).</a:t>
            </a:r>
            <a:endParaRPr lang="en-US" sz="1800" dirty="0" smtClean="0"/>
          </a:p>
          <a:p>
            <a:pPr eaLnBrk="1" hangingPunct="1"/>
            <a:r>
              <a:rPr lang="en-GB" sz="1800" dirty="0" smtClean="0"/>
              <a:t>(Aristotle)</a:t>
            </a:r>
          </a:p>
          <a:p>
            <a:pPr eaLnBrk="1" hangingPunct="1"/>
            <a:endParaRPr lang="en-GB" sz="1800" dirty="0" smtClean="0"/>
          </a:p>
          <a:p>
            <a:pPr eaLnBrk="1" hangingPunct="1"/>
            <a:r>
              <a:rPr lang="en-GB" sz="1800" dirty="0" smtClean="0"/>
              <a:t>‘</a:t>
            </a:r>
            <a:r>
              <a:rPr lang="en-GB" sz="1800" dirty="0" smtClean="0"/>
              <a:t>We should also note that, just as the active power of a spiritual nature is higher than a corporeal one, so also is it more universal. Consequently, the disposition resulting from a celestial body does not extend to all the objects which human choice covers’.</a:t>
            </a:r>
          </a:p>
          <a:p>
            <a:pPr eaLnBrk="1" hangingPunct="1"/>
            <a:r>
              <a:rPr lang="en-GB" sz="1800" dirty="0" smtClean="0"/>
              <a:t>(SGC III.92.5)</a:t>
            </a:r>
          </a:p>
          <a:p>
            <a:pPr eaLnBrk="1" hangingPunct="1"/>
            <a:endParaRPr lang="en-GB" sz="1800" dirty="0" smtClean="0"/>
          </a:p>
        </p:txBody>
      </p:sp>
      <p:pic>
        <p:nvPicPr>
          <p:cNvPr id="12292"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12293" name="Content Placeholder 3" descr="Thomas Aquinas 2.jpeg"/>
          <p:cNvPicPr>
            <a:picLocks noChangeAspect="1"/>
          </p:cNvPicPr>
          <p:nvPr/>
        </p:nvPicPr>
        <p:blipFill>
          <a:blip r:embed="rId3" cstate="print"/>
          <a:srcRect/>
          <a:stretch>
            <a:fillRect/>
          </a:stretch>
        </p:blipFill>
        <p:spPr bwMode="auto">
          <a:xfrm>
            <a:off x="0" y="5683250"/>
            <a:ext cx="869950" cy="1174750"/>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sz="3100" dirty="0" smtClean="0"/>
              <a:t>The stars cannot influence the soul:</a:t>
            </a:r>
            <a:br>
              <a:rPr lang="en-GB" sz="3100" dirty="0" smtClean="0"/>
            </a:br>
            <a:r>
              <a:rPr lang="en-GB" sz="3100" dirty="0" smtClean="0"/>
              <a:t> astrology cannot </a:t>
            </a:r>
            <a:r>
              <a:rPr lang="en-GB" sz="3100" u="sng" dirty="0" smtClean="0"/>
              <a:t>cause</a:t>
            </a:r>
            <a:r>
              <a:rPr lang="en-GB" sz="3100" dirty="0" smtClean="0"/>
              <a:t> psychological tendencies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‘In </a:t>
            </a:r>
            <a:r>
              <a:rPr lang="en-GB" dirty="0"/>
              <a:t>the second place, acts of the free-will, which is the faculty of will and reason, escape the causality of heavenly bodies. </a:t>
            </a:r>
            <a:r>
              <a:rPr lang="en-GB" u="sng" dirty="0"/>
              <a:t>For the intellect or reason is not a body, </a:t>
            </a:r>
            <a:r>
              <a:rPr lang="en-GB" dirty="0"/>
              <a:t>nor the act of a bodily organ, </a:t>
            </a:r>
            <a:r>
              <a:rPr lang="en-GB" u="sng" dirty="0"/>
              <a:t>and consequently neither is the will, since it is in the reason</a:t>
            </a:r>
            <a:r>
              <a:rPr lang="en-GB" dirty="0"/>
              <a:t>, as the </a:t>
            </a:r>
            <a:r>
              <a:rPr lang="en-GB" u="sng" dirty="0">
                <a:hlinkClick r:id="rId2"/>
              </a:rPr>
              <a:t>Philosopher</a:t>
            </a:r>
            <a:r>
              <a:rPr lang="en-GB" dirty="0"/>
              <a:t> shows (De Anima iii, 4,9). </a:t>
            </a:r>
          </a:p>
          <a:p>
            <a:endParaRPr lang="en-GB" u="sng" dirty="0" smtClean="0"/>
          </a:p>
          <a:p>
            <a:r>
              <a:rPr lang="en-GB" u="sng" dirty="0" smtClean="0"/>
              <a:t>Hence </a:t>
            </a:r>
            <a:r>
              <a:rPr lang="en-GB" u="sng" dirty="0"/>
              <a:t>the heavenly bodies cannot be the direct cause of the free-will's operations</a:t>
            </a:r>
            <a:r>
              <a:rPr lang="en-GB" dirty="0"/>
              <a:t>. Nevertheless they can be a dispositive cause of an inclination to those operations, in so far as </a:t>
            </a:r>
            <a:r>
              <a:rPr lang="en-GB" u="sng" dirty="0"/>
              <a:t>they make an impression on the human body, </a:t>
            </a:r>
            <a:r>
              <a:rPr lang="en-GB" dirty="0"/>
              <a:t>and </a:t>
            </a:r>
            <a:r>
              <a:rPr lang="en-GB" u="sng" dirty="0"/>
              <a:t>consequently on </a:t>
            </a:r>
            <a:r>
              <a:rPr lang="en-GB" dirty="0"/>
              <a:t>the sensitive powers which are acts of bodily organs having </a:t>
            </a:r>
            <a:r>
              <a:rPr lang="en-GB" u="sng" dirty="0"/>
              <a:t>an inclination for human acts</a:t>
            </a:r>
            <a:r>
              <a:rPr lang="en-GB" dirty="0"/>
              <a:t>. Since, however, the sensitive powers obey reason, as the </a:t>
            </a:r>
            <a:r>
              <a:rPr lang="en-GB" u="sng" dirty="0">
                <a:hlinkClick r:id="rId2"/>
              </a:rPr>
              <a:t>Philosopher</a:t>
            </a:r>
            <a:r>
              <a:rPr lang="en-GB" dirty="0"/>
              <a:t> shows (De Anima iii, 11; Ethic. </a:t>
            </a:r>
            <a:r>
              <a:rPr lang="en-GB" dirty="0" err="1"/>
              <a:t>i</a:t>
            </a:r>
            <a:r>
              <a:rPr lang="en-GB" dirty="0"/>
              <a:t>, 13), this does not impose any necessity on the free-will, and man is able, by his reason, to act counter to the inclination of the heavenly bodies</a:t>
            </a:r>
            <a:r>
              <a:rPr lang="en-GB" dirty="0" smtClean="0"/>
              <a:t>.’ </a:t>
            </a:r>
            <a:endParaRPr lang="en-GB" dirty="0"/>
          </a:p>
          <a:p>
            <a:r>
              <a:rPr lang="en-GB" i="1" dirty="0" smtClean="0"/>
              <a:t>Summa </a:t>
            </a:r>
            <a:r>
              <a:rPr lang="en-GB" i="1" dirty="0" err="1" smtClean="0"/>
              <a:t>Theologica</a:t>
            </a:r>
            <a:r>
              <a:rPr lang="en-GB" dirty="0" smtClean="0"/>
              <a:t> 2.2.95.5</a:t>
            </a:r>
            <a:br>
              <a:rPr lang="en-GB" dirty="0" smtClean="0"/>
            </a:br>
            <a:r>
              <a:rPr lang="en-GB" u="sng" dirty="0" smtClean="0">
                <a:hlinkClick r:id="rId3"/>
              </a:rPr>
              <a:t>http://www.newadvent.org/summa/309505.htm</a:t>
            </a:r>
            <a:endParaRPr lang="en-GB" dirty="0"/>
          </a:p>
        </p:txBody>
      </p:sp>
      <p:pic>
        <p:nvPicPr>
          <p:cNvPr id="5" name="Content Placeholder 3" descr="Thomas Aquinas 2.jpeg"/>
          <p:cNvPicPr>
            <a:picLocks noChangeAspect="1"/>
          </p:cNvPicPr>
          <p:nvPr/>
        </p:nvPicPr>
        <p:blipFill>
          <a:blip r:embed="rId4" cstate="print"/>
          <a:srcRect/>
          <a:stretch>
            <a:fillRect/>
          </a:stretch>
        </p:blipFill>
        <p:spPr bwMode="auto">
          <a:xfrm>
            <a:off x="0" y="5740459"/>
            <a:ext cx="827584" cy="1117541"/>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5"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4283968" y="6000750"/>
            <a:ext cx="2057400" cy="857250"/>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pPr eaLnBrk="1" hangingPunct="1">
              <a:defRPr/>
            </a:pPr>
            <a:r>
              <a:rPr lang="en-GB" dirty="0" smtClean="0"/>
              <a:t>Astronomy/astrology </a:t>
            </a:r>
            <a:r>
              <a:rPr lang="en-GB" dirty="0" smtClean="0"/>
              <a:t>works in two ways</a:t>
            </a:r>
            <a:endParaRPr lang="en-US" dirty="0" smtClean="0"/>
          </a:p>
        </p:txBody>
      </p:sp>
      <p:sp>
        <p:nvSpPr>
          <p:cNvPr id="43011" name="Content Placeholder 2"/>
          <p:cNvSpPr>
            <a:spLocks noGrp="1"/>
          </p:cNvSpPr>
          <p:nvPr>
            <p:ph idx="1"/>
          </p:nvPr>
        </p:nvSpPr>
        <p:spPr/>
        <p:txBody>
          <a:bodyPr/>
          <a:lstStyle/>
          <a:p>
            <a:pPr eaLnBrk="1" hangingPunct="1">
              <a:buNone/>
            </a:pPr>
            <a:r>
              <a:rPr lang="en-US" sz="1800" b="1" dirty="0" smtClean="0"/>
              <a:t>‘</a:t>
            </a:r>
            <a:r>
              <a:rPr lang="en-US" sz="1800" b="1" dirty="0" smtClean="0"/>
              <a:t>That astrologers not </a:t>
            </a:r>
            <a:r>
              <a:rPr lang="en-US" sz="1800" b="1" dirty="0" err="1" smtClean="0"/>
              <a:t>unfrequently</a:t>
            </a:r>
            <a:r>
              <a:rPr lang="en-US" sz="1800" b="1" dirty="0" smtClean="0"/>
              <a:t> forecast the truth by observing the stars may </a:t>
            </a:r>
            <a:r>
              <a:rPr lang="en-US" sz="1800" b="1" dirty="0" smtClean="0"/>
              <a:t>be </a:t>
            </a:r>
            <a:r>
              <a:rPr lang="en-US" sz="1800" b="1" dirty="0" smtClean="0"/>
              <a:t>explained in two ways. First, because a great number of men follow their bodily passions, so that their actions are for the most part disposed in accordance with the inclination of the heavenly bodies: while there are few, namely, the wise alone, who moderate these inclinations by their reason. The result is that astrologers in many cases foretell the truth, especially in public occurrences which depend on the multitude.’ </a:t>
            </a:r>
          </a:p>
          <a:p>
            <a:pPr eaLnBrk="1" hangingPunct="1">
              <a:buNone/>
            </a:pPr>
            <a:r>
              <a:rPr lang="en-GB" sz="1800" i="1" dirty="0" smtClean="0"/>
              <a:t>Summa </a:t>
            </a:r>
            <a:r>
              <a:rPr lang="en-GB" sz="1800" i="1" dirty="0" err="1" smtClean="0"/>
              <a:t>Theologica</a:t>
            </a:r>
            <a:r>
              <a:rPr lang="en-GB" sz="1800" dirty="0" smtClean="0"/>
              <a:t> 2.2.95.5</a:t>
            </a:r>
            <a:endParaRPr lang="en-US" sz="1800" dirty="0" smtClean="0"/>
          </a:p>
          <a:p>
            <a:pPr eaLnBrk="1" hangingPunct="1">
              <a:buNone/>
            </a:pPr>
            <a:r>
              <a:rPr lang="en-GB" sz="1800" u="sng" dirty="0" smtClean="0">
                <a:hlinkClick r:id="rId2"/>
              </a:rPr>
              <a:t>http://www.newadvent.org/summa/309505.htm</a:t>
            </a:r>
            <a:endParaRPr lang="en-US" sz="1800" dirty="0" smtClean="0"/>
          </a:p>
          <a:p>
            <a:pPr eaLnBrk="1" hangingPunct="1"/>
            <a:endParaRPr lang="en-US" dirty="0" smtClean="0"/>
          </a:p>
        </p:txBody>
      </p:sp>
      <p:pic>
        <p:nvPicPr>
          <p:cNvPr id="43012" name="Picture 2"/>
          <p:cNvPicPr>
            <a:picLocks noChangeAspect="1" noChangeArrowheads="1"/>
          </p:cNvPicPr>
          <p:nvPr/>
        </p:nvPicPr>
        <p:blipFill>
          <a:blip r:embed="rId3" cstate="print"/>
          <a:srcRect/>
          <a:stretch>
            <a:fillRect/>
          </a:stretch>
        </p:blipFill>
        <p:spPr bwMode="auto">
          <a:xfrm>
            <a:off x="6775450" y="6000750"/>
            <a:ext cx="2081213" cy="857250"/>
          </a:xfrm>
          <a:prstGeom prst="rect">
            <a:avLst/>
          </a:prstGeom>
          <a:noFill/>
          <a:ln w="9525">
            <a:noFill/>
            <a:miter lim="800000"/>
            <a:headEnd/>
            <a:tailEnd/>
          </a:ln>
        </p:spPr>
      </p:pic>
      <p:pic>
        <p:nvPicPr>
          <p:cNvPr id="43013" name="Content Placeholder 3" descr="Thomas Aquinas 2.jpeg"/>
          <p:cNvPicPr>
            <a:picLocks noChangeAspect="1"/>
          </p:cNvPicPr>
          <p:nvPr/>
        </p:nvPicPr>
        <p:blipFill>
          <a:blip r:embed="rId4" cstate="print"/>
          <a:srcRect/>
          <a:stretch>
            <a:fillRect/>
          </a:stretch>
        </p:blipFill>
        <p:spPr bwMode="auto">
          <a:xfrm>
            <a:off x="214312" y="4874928"/>
            <a:ext cx="1333351" cy="180051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000" dirty="0" smtClean="0"/>
              <a:t>‘Moreover, it is plain and well known by experience that such occasions, whether they are external or internal, are not the necessary cause of choice, since man is able, on the basis of reason, either to resist or obey them. </a:t>
            </a:r>
            <a:r>
              <a:rPr lang="en-GB" sz="2000" b="1" dirty="0" smtClean="0"/>
              <a:t>But there are many who follow natural impulses, while but few, the wise only, do not take these occasions of acting badly and of following their natural impulses. </a:t>
            </a:r>
            <a:r>
              <a:rPr lang="en-GB" sz="2000" dirty="0" smtClean="0"/>
              <a:t>This is why Ptolemy says, in his </a:t>
            </a:r>
            <a:r>
              <a:rPr lang="en-GB" sz="2000" i="1" dirty="0" err="1" smtClean="0"/>
              <a:t>Centiloquium</a:t>
            </a:r>
            <a:r>
              <a:rPr lang="en-GB" sz="2000" dirty="0" smtClean="0"/>
              <a:t>: </a:t>
            </a:r>
            <a:r>
              <a:rPr lang="en-GB" sz="2000" b="1" dirty="0" smtClean="0"/>
              <a:t>“the wise soul assists the work of the stars”</a:t>
            </a:r>
            <a:r>
              <a:rPr lang="en-GB" sz="2000" dirty="0" smtClean="0"/>
              <a:t>; and that </a:t>
            </a:r>
            <a:r>
              <a:rPr lang="en-GB" sz="2000" b="1" dirty="0" smtClean="0"/>
              <a:t>“the astronomer could not give a judgment based on the stars, unless he knew well the power of the soul and the natural temperament”; </a:t>
            </a:r>
            <a:endParaRPr lang="en-GB" sz="2000" dirty="0" smtClean="0"/>
          </a:p>
          <a:p>
            <a:endParaRPr lang="en-GB" sz="1800" b="1" dirty="0" smtClean="0"/>
          </a:p>
          <a:p>
            <a:r>
              <a:rPr lang="en-US" sz="1800" b="1" dirty="0" smtClean="0"/>
              <a:t>Thomas Aquinas, </a:t>
            </a:r>
            <a:endParaRPr lang="en-GB" sz="1800" b="1" dirty="0" smtClean="0"/>
          </a:p>
          <a:p>
            <a:r>
              <a:rPr lang="en-GB" sz="1800" u="sng" dirty="0" smtClean="0">
                <a:hlinkClick r:id="rId2"/>
              </a:rPr>
              <a:t>Summa Contra Gentiles</a:t>
            </a:r>
            <a:r>
              <a:rPr lang="en-GB" sz="1800" u="sng" dirty="0" smtClean="0"/>
              <a:t> </a:t>
            </a:r>
            <a:r>
              <a:rPr lang="en-GB" sz="1800" u="sng" dirty="0" smtClean="0"/>
              <a:t>III.85.22 </a:t>
            </a:r>
            <a:endParaRPr lang="en-GB" sz="1800" dirty="0"/>
          </a:p>
        </p:txBody>
      </p:sp>
      <p:sp>
        <p:nvSpPr>
          <p:cNvPr id="3" name="Title 2"/>
          <p:cNvSpPr>
            <a:spLocks noGrp="1"/>
          </p:cNvSpPr>
          <p:nvPr>
            <p:ph type="title"/>
          </p:nvPr>
        </p:nvSpPr>
        <p:spPr/>
        <p:txBody>
          <a:bodyPr>
            <a:normAutofit/>
          </a:bodyPr>
          <a:lstStyle/>
          <a:p>
            <a:r>
              <a:rPr lang="en-GB" sz="3200" dirty="0" smtClean="0"/>
              <a:t>Self-awareness, wisdom, education and virtue can prevent celestial influences</a:t>
            </a:r>
            <a:endParaRPr lang="en-GB" sz="32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1"/>
          <p:cNvSpPr>
            <a:spLocks noGrp="1"/>
          </p:cNvSpPr>
          <p:nvPr>
            <p:ph idx="1"/>
          </p:nvPr>
        </p:nvSpPr>
        <p:spPr/>
        <p:txBody>
          <a:bodyPr>
            <a:normAutofit fontScale="40000" lnSpcReduction="20000"/>
          </a:bodyPr>
          <a:lstStyle/>
          <a:p>
            <a:endParaRPr lang="en-GB" sz="3800" dirty="0" smtClean="0"/>
          </a:p>
          <a:p>
            <a:r>
              <a:rPr lang="en-GB" sz="4500" dirty="0" smtClean="0"/>
              <a:t>Aquinas’ solution, drawing on Platonic, Aristotelian and Stoic strands in astrology, was to assert the independence of consciousness from the stars and planets. </a:t>
            </a:r>
          </a:p>
          <a:p>
            <a:r>
              <a:rPr lang="en-GB" sz="4500" dirty="0" smtClean="0"/>
              <a:t>Even though he agreed that astrology can describe character, because character is not independent of the body, the part of us which makes free choice is not part of the astrological cosmos. </a:t>
            </a:r>
          </a:p>
          <a:p>
            <a:endParaRPr lang="en-GB" sz="4500" dirty="0" smtClean="0"/>
          </a:p>
          <a:p>
            <a:r>
              <a:rPr lang="en-GB" sz="4500" dirty="0" smtClean="0"/>
              <a:t>Although he relied heavily in Aristotle, his was the final </a:t>
            </a:r>
            <a:r>
              <a:rPr lang="en-GB" sz="4500" dirty="0" err="1" smtClean="0"/>
              <a:t>Platonisation</a:t>
            </a:r>
            <a:r>
              <a:rPr lang="en-GB" sz="4500" dirty="0" smtClean="0"/>
              <a:t> of Christianity following Augustine in allowing the existence of physical celestial influences and extending them to legitimise  </a:t>
            </a:r>
            <a:r>
              <a:rPr lang="en-GB" sz="4500" dirty="0" err="1" smtClean="0"/>
              <a:t>horoscopic</a:t>
            </a:r>
            <a:r>
              <a:rPr lang="en-GB" sz="4500" dirty="0" smtClean="0"/>
              <a:t> astrology, which Augustine had regarded as demonic.</a:t>
            </a:r>
          </a:p>
          <a:p>
            <a:endParaRPr lang="en-GB" sz="4500" dirty="0" smtClean="0"/>
          </a:p>
          <a:p>
            <a:r>
              <a:rPr lang="en-US" sz="4500" dirty="0" smtClean="0"/>
              <a:t>The effect was to confirm within western cosmology the dualistic features of Platonism and </a:t>
            </a:r>
            <a:r>
              <a:rPr lang="en-US" sz="4500" dirty="0" err="1" smtClean="0"/>
              <a:t>Hermeticism</a:t>
            </a:r>
            <a:endParaRPr lang="en-GB" sz="4500" dirty="0" smtClean="0"/>
          </a:p>
          <a:p>
            <a:endParaRPr lang="en-GB" sz="4500" dirty="0" smtClean="0"/>
          </a:p>
          <a:p>
            <a:endParaRPr lang="en-GB" sz="2900" dirty="0" smtClean="0"/>
          </a:p>
          <a:p>
            <a:r>
              <a:rPr lang="en-GB" sz="2900" dirty="0" smtClean="0"/>
              <a:t> </a:t>
            </a:r>
          </a:p>
          <a:p>
            <a:endParaRPr lang="en-GB" sz="1800" dirty="0" smtClean="0"/>
          </a:p>
          <a:p>
            <a:r>
              <a:rPr lang="en-GB" sz="1800" dirty="0" smtClean="0"/>
              <a:t> </a:t>
            </a:r>
          </a:p>
          <a:p>
            <a:endParaRPr lang="en-GB" sz="1800" dirty="0" smtClean="0"/>
          </a:p>
        </p:txBody>
      </p:sp>
      <p:sp>
        <p:nvSpPr>
          <p:cNvPr id="3" name="Title 2"/>
          <p:cNvSpPr>
            <a:spLocks noGrp="1"/>
          </p:cNvSpPr>
          <p:nvPr>
            <p:ph type="title"/>
          </p:nvPr>
        </p:nvSpPr>
        <p:spPr/>
        <p:txBody>
          <a:bodyPr>
            <a:normAutofit fontScale="90000"/>
          </a:bodyPr>
          <a:lstStyle/>
          <a:p>
            <a:pPr>
              <a:defRPr/>
            </a:pPr>
            <a:r>
              <a:rPr lang="en-GB" dirty="0" smtClean="0"/>
              <a:t/>
            </a:r>
            <a:br>
              <a:rPr lang="en-GB" dirty="0" smtClean="0"/>
            </a:br>
            <a:r>
              <a:rPr lang="en-GB" dirty="0" smtClean="0"/>
              <a:t>CONCLUSION: </a:t>
            </a:r>
            <a:r>
              <a:rPr lang="en-GB" b="1" dirty="0" smtClean="0"/>
              <a:t>The Self</a:t>
            </a:r>
            <a:br>
              <a:rPr lang="en-GB" b="1" dirty="0" smtClean="0"/>
            </a:br>
            <a:r>
              <a:rPr lang="en-GB" dirty="0" smtClean="0"/>
              <a:t/>
            </a:r>
            <a:br>
              <a:rPr lang="en-GB" dirty="0" smtClean="0"/>
            </a:br>
            <a:endParaRPr lang="en-GB" dirty="0"/>
          </a:p>
        </p:txBody>
      </p:sp>
      <p:pic>
        <p:nvPicPr>
          <p:cNvPr id="4" name="Content Placeholder 3" descr="Thomas Aquinas 2.jpeg"/>
          <p:cNvPicPr>
            <a:picLocks noChangeAspect="1"/>
          </p:cNvPicPr>
          <p:nvPr/>
        </p:nvPicPr>
        <p:blipFill>
          <a:blip r:embed="rId2" cstate="print"/>
          <a:srcRect/>
          <a:stretch>
            <a:fillRect/>
          </a:stretch>
        </p:blipFill>
        <p:spPr bwMode="auto">
          <a:xfrm>
            <a:off x="7596336" y="5057490"/>
            <a:ext cx="1333351" cy="1800510"/>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CONCLUSION: DUALISM</a:t>
            </a:r>
            <a:br>
              <a:rPr lang="en-GB" dirty="0" smtClean="0"/>
            </a:br>
            <a:endParaRPr lang="en-GB" dirty="0"/>
          </a:p>
        </p:txBody>
      </p:sp>
      <p:sp>
        <p:nvSpPr>
          <p:cNvPr id="3" name="Content Placeholder 2"/>
          <p:cNvSpPr>
            <a:spLocks noGrp="1"/>
          </p:cNvSpPr>
          <p:nvPr>
            <p:ph idx="1"/>
          </p:nvPr>
        </p:nvSpPr>
        <p:spPr/>
        <p:txBody>
          <a:bodyPr>
            <a:normAutofit/>
          </a:bodyPr>
          <a:lstStyle/>
          <a:p>
            <a:pPr>
              <a:buNone/>
            </a:pPr>
            <a:r>
              <a:rPr lang="en-GB" sz="1800" i="1" dirty="0" smtClean="0"/>
              <a:t>AND SO WE END WITH DESCARTES</a:t>
            </a:r>
          </a:p>
          <a:p>
            <a:pPr>
              <a:buNone/>
            </a:pPr>
            <a:endParaRPr lang="en-GB" sz="1800" dirty="0" smtClean="0"/>
          </a:p>
          <a:p>
            <a:pPr>
              <a:buNone/>
            </a:pPr>
            <a:r>
              <a:rPr lang="en-GB" sz="1800" dirty="0" smtClean="0"/>
              <a:t>‘From </a:t>
            </a:r>
            <a:r>
              <a:rPr lang="en-GB" sz="1800" dirty="0" smtClean="0"/>
              <a:t>that I knew that I was a substance the whole essence or nature of which is to think, and that for its existence there is no need of any place, nor does it depend on any material thing; so that this ‘me’, that is to say, the soul by which I am what I am, is entirely distinct from body, and is even more easy to know than is the latter; and even if body were not, the soul would not cease to be what it is’. </a:t>
            </a:r>
          </a:p>
          <a:p>
            <a:endParaRPr lang="en-US" sz="1800" dirty="0" smtClean="0"/>
          </a:p>
          <a:p>
            <a:pPr>
              <a:buNone/>
            </a:pPr>
            <a:r>
              <a:rPr lang="en-GB" sz="1800" dirty="0" smtClean="0"/>
              <a:t>Rene Descartes, </a:t>
            </a:r>
            <a:r>
              <a:rPr lang="en-GB" sz="1800" i="1" dirty="0" smtClean="0"/>
              <a:t>Discourse on the Method</a:t>
            </a:r>
            <a:r>
              <a:rPr lang="en-GB" sz="1800" dirty="0" smtClean="0"/>
              <a:t>, p. 101.</a:t>
            </a:r>
          </a:p>
          <a:p>
            <a:endParaRPr lang="en-US" sz="1800" dirty="0" smtClean="0"/>
          </a:p>
          <a:p>
            <a:r>
              <a:rPr lang="en-GB" sz="1800" dirty="0" smtClean="0"/>
              <a:t>Clynes, Frances </a:t>
            </a:r>
            <a:endParaRPr lang="en-GB" sz="1800" dirty="0" smtClean="0"/>
          </a:p>
          <a:p>
            <a:r>
              <a:rPr lang="en-GB" sz="1800" dirty="0" smtClean="0"/>
              <a:t>‘</a:t>
            </a:r>
            <a:r>
              <a:rPr lang="en-GB" sz="1800" dirty="0" smtClean="0"/>
              <a:t>An Examination of the Impact of the Internet on </a:t>
            </a:r>
            <a:endParaRPr lang="en-GB" sz="1800" dirty="0" smtClean="0"/>
          </a:p>
          <a:p>
            <a:r>
              <a:rPr lang="en-GB" sz="1800" dirty="0" smtClean="0"/>
              <a:t>Modern </a:t>
            </a:r>
            <a:r>
              <a:rPr lang="en-GB" sz="1800" dirty="0" smtClean="0"/>
              <a:t>Western Astrology’, </a:t>
            </a:r>
            <a:endParaRPr lang="en-GB" sz="1800" dirty="0" smtClean="0"/>
          </a:p>
          <a:p>
            <a:r>
              <a:rPr lang="en-GB" sz="1800" dirty="0" smtClean="0"/>
              <a:t>PhD</a:t>
            </a:r>
            <a:r>
              <a:rPr lang="en-GB" sz="1800" dirty="0" smtClean="0"/>
              <a:t>, University of Wales Trinity Saint David, 2016, p. 27.</a:t>
            </a:r>
          </a:p>
          <a:p>
            <a:endParaRPr lang="en-US" sz="1800" dirty="0" smtClean="0"/>
          </a:p>
          <a:p>
            <a:endParaRPr lang="en-GB" sz="1800" dirty="0"/>
          </a:p>
        </p:txBody>
      </p:sp>
      <p:pic>
        <p:nvPicPr>
          <p:cNvPr id="4" name="Picture 3" descr="rene-descartes.jpg"/>
          <p:cNvPicPr>
            <a:picLocks noChangeAspect="1"/>
          </p:cNvPicPr>
          <p:nvPr/>
        </p:nvPicPr>
        <p:blipFill>
          <a:blip r:embed="rId2" cstate="print"/>
          <a:stretch>
            <a:fillRect/>
          </a:stretch>
        </p:blipFill>
        <p:spPr>
          <a:xfrm>
            <a:off x="7359402" y="4653136"/>
            <a:ext cx="1784598" cy="209459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1430</TotalTime>
  <Words>3274</Words>
  <Application>Microsoft Office PowerPoint</Application>
  <PresentationFormat>On-screen Show (4:3)</PresentationFormat>
  <Paragraphs>269</Paragraphs>
  <Slides>45</Slides>
  <Notes>1</Notes>
  <HiddenSlides>0</HiddenSlides>
  <MMClips>1</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 Psychology and Astronomy: The Discovery of the Self in the Middle Ages </vt:lpstr>
      <vt:lpstr>The dilemma</vt:lpstr>
      <vt:lpstr>Jean M. Twenge – Generation Me</vt:lpstr>
      <vt:lpstr>Jean M. Twenge – Generation Me</vt:lpstr>
      <vt:lpstr>Slide 5</vt:lpstr>
      <vt:lpstr>The Self  in Modern Psychology</vt:lpstr>
      <vt:lpstr>The overlap between self and soul</vt:lpstr>
      <vt:lpstr>The Twelfth Century Renaissance</vt:lpstr>
      <vt:lpstr>The Crisis of the Twelfth Century New/old ideas on the soul</vt:lpstr>
      <vt:lpstr>The Crisis of the Twelfth Century</vt:lpstr>
      <vt:lpstr> The importance of free choice in Christianity </vt:lpstr>
      <vt:lpstr>The importance of salvation in Christ</vt:lpstr>
      <vt:lpstr>Interiority of sin in Christianity: </vt:lpstr>
      <vt:lpstr>Penitentials – guides for penance, </vt:lpstr>
      <vt:lpstr>The Classical Soul</vt:lpstr>
      <vt:lpstr>Plato Key Ideas</vt:lpstr>
      <vt:lpstr>Plato: the three-fold of the soul</vt:lpstr>
      <vt:lpstr>Plato: the Survival of the Soul</vt:lpstr>
      <vt:lpstr>Aristotle</vt:lpstr>
      <vt:lpstr>Aristotle: soul as life force, coincident with body</vt:lpstr>
      <vt:lpstr>Aristotle and kinds of soul De Anima (On the Soul)</vt:lpstr>
      <vt:lpstr>Stoic Model of the Soul</vt:lpstr>
      <vt:lpstr>Soul: The Classical Theories Summarised</vt:lpstr>
      <vt:lpstr> The soul separates from the body </vt:lpstr>
      <vt:lpstr>Scriptural versions of the soul</vt:lpstr>
      <vt:lpstr>Philo of Alexandria c. 25 BCE – c. 50 CE</vt:lpstr>
      <vt:lpstr>The Immortal Soul introduced into Christianity from Plato: Origen 184/185 – 253/254 </vt:lpstr>
      <vt:lpstr>The Immortal Soul introduced into Christianity from Plato: Augustine (354-430) </vt:lpstr>
      <vt:lpstr>Augustine dismisses astrologers claims that they are non-deterministic</vt:lpstr>
      <vt:lpstr>Problem: the naturalistic rationale</vt:lpstr>
      <vt:lpstr>But: Augustine on Celestial Influence</vt:lpstr>
      <vt:lpstr>Isidore of Seville (born.c. 560/70),</vt:lpstr>
      <vt:lpstr>The Twelfth Century Renaissance</vt:lpstr>
      <vt:lpstr>The Solution:  Albertus Magnus c. 1200 – 1280</vt:lpstr>
      <vt:lpstr>Albertus Magnus</vt:lpstr>
      <vt:lpstr> The Solution: Thomas Aquinas 1225-74</vt:lpstr>
      <vt:lpstr>But</vt:lpstr>
      <vt:lpstr>Concedes the reality of physical influences from planets on the body</vt:lpstr>
      <vt:lpstr>But the soul is separate to the body</vt:lpstr>
      <vt:lpstr>But</vt:lpstr>
      <vt:lpstr> The stars cannot influence the soul:  astrology cannot cause psychological tendencies  </vt:lpstr>
      <vt:lpstr>Astronomy/astrology works in two ways</vt:lpstr>
      <vt:lpstr>Self-awareness, wisdom, education and virtue can prevent celestial influences</vt:lpstr>
      <vt:lpstr> CONCLUSION: The Self  </vt:lpstr>
      <vt:lpstr> CONCLUSION: DUALISM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169</cp:revision>
  <dcterms:created xsi:type="dcterms:W3CDTF">2016-03-26T10:18:51Z</dcterms:created>
  <dcterms:modified xsi:type="dcterms:W3CDTF">2016-06-21T05:06:30Z</dcterms:modified>
</cp:coreProperties>
</file>