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66" r:id="rId2"/>
    <p:sldId id="256" r:id="rId3"/>
    <p:sldId id="257" r:id="rId4"/>
    <p:sldId id="258" r:id="rId5"/>
    <p:sldId id="259" r:id="rId6"/>
    <p:sldId id="260" r:id="rId7"/>
    <p:sldId id="261" r:id="rId8"/>
    <p:sldId id="262" r:id="rId9"/>
    <p:sldId id="263" r:id="rId10"/>
    <p:sldId id="264" r:id="rId11"/>
    <p:sldId id="265" r:id="rId12"/>
    <p:sldId id="267" r:id="rId13"/>
  </p:sldIdLst>
  <p:sldSz cx="14630400" cy="8229600"/>
  <p:notesSz cx="8229600" cy="146304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49" autoAdjust="0"/>
    <p:restoredTop sz="92806" autoAdjust="0"/>
  </p:normalViewPr>
  <p:slideViewPr>
    <p:cSldViewPr snapToGrid="0" snapToObjects="1">
      <p:cViewPr varScale="1">
        <p:scale>
          <a:sx n="64" d="100"/>
          <a:sy n="64" d="100"/>
        </p:scale>
        <p:origin x="72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879919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374151"/>
                </a:solidFill>
                <a:effectLst/>
                <a:latin typeface="Söhne"/>
              </a:rPr>
              <a:t>Good morning/afternoon, ladies and gentlemen. Welcome to our presentation on the impact of technology in the hospitality industry. Today, we will delve into the transformative role of technology and its implications for both guest experiences and operational efficiencies within hotels.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34353719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374151"/>
                </a:solidFill>
                <a:effectLst/>
                <a:latin typeface="Söhne"/>
              </a:rPr>
              <a:t>In today's digital era, technology plays a pivotal role in meeting the evolving needs of modern travelers. The integration of technology has brought about a digital transformation, revolutionizing guest services, operational efficiency, and the overall guest experience. From mobile check-in to contactless payment solutions, hotels are leveraging technology to enhance safety, convenience, and personalized experiences for modern travelers. Let's delve deeper into the specific ways in which technology is reshaping the landscape of hospitality.</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374151"/>
                </a:solidFill>
                <a:effectLst/>
                <a:latin typeface="Söhne"/>
              </a:rPr>
              <a:t>Let's take a moment to explore the changing behavior of travelers in the modern age. In today's digital era, technology plays a pivotal role in shaping how people plan, book, and manage their travel experiences. Mobile gadgets have become indispensable companions for travelers, serving as virtual concierges, navigation aids, and communication hubs throughout their journeys.</a:t>
            </a:r>
          </a:p>
          <a:p>
            <a:pPr algn="l"/>
            <a:r>
              <a:rPr lang="en-US" b="0" i="0" dirty="0">
                <a:solidFill>
                  <a:srgbClr val="374151"/>
                </a:solidFill>
                <a:effectLst/>
                <a:latin typeface="Söhne"/>
              </a:rPr>
              <a:t>The reliance on technology has significantly altered the way travelers interact with the hospitality industry. From researching accommodations to making reservations and accessing destination information, technology has become an integral part of the travel experience.</a:t>
            </a:r>
          </a:p>
          <a:p>
            <a:pPr algn="l"/>
            <a:r>
              <a:rPr lang="en-US" b="0" i="0" dirty="0">
                <a:solidFill>
                  <a:srgbClr val="374151"/>
                </a:solidFill>
                <a:effectLst/>
                <a:latin typeface="Söhne"/>
              </a:rPr>
              <a:t>Now, let's consider the impact of the COVID-19 pandemic on travel behavior. The outbreak of the virus has accelerated the adoption of technology in the hospitality industry. Hotels are increasingly implementing contactless solutions and stringent health standards to ensure the safety and well-being of their guests and employees.</a:t>
            </a:r>
          </a:p>
          <a:p>
            <a:pPr algn="l"/>
            <a:r>
              <a:rPr lang="en-US" b="0" i="0" dirty="0">
                <a:solidFill>
                  <a:srgbClr val="374151"/>
                </a:solidFill>
                <a:effectLst/>
                <a:latin typeface="Söhne"/>
              </a:rPr>
              <a:t>As we navigate through these unprecedented times, it is evident that technology will continue to play a vital role in shaping the future of travel. Hotels must adapt to these changing trends and leverage technology to provide sea</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000000"/>
                </a:solidFill>
                <a:effectLst/>
                <a:latin typeface="Söhne"/>
              </a:rPr>
              <a:t>Now lets  into the profound impact of technology on visitor satisfaction and operational efficiency within the hospitality industry. The adoption of technology has significantly elevated visitor satisfaction, particularly through the implementation of contactless solutions. These solutions have streamlined processes such as check-in/out, room service, and payment, enhancing convenience for guests and improving overall satisfaction.</a:t>
            </a:r>
          </a:p>
          <a:p>
            <a:pPr algn="l"/>
            <a:r>
              <a:rPr lang="en-US" b="0" i="0" dirty="0">
                <a:solidFill>
                  <a:srgbClr val="000000"/>
                </a:solidFill>
                <a:effectLst/>
                <a:latin typeface="Söhne"/>
              </a:rPr>
              <a:t>Cloud-based management systems have also played a crucial role in transforming operations. By enabling real-time data analysis, these systems empower hotels to make informed decisions and allocate resources more efficiently. This leads to improved operational performance and ultimately enhances the guest experience.</a:t>
            </a:r>
          </a:p>
          <a:p>
            <a:pPr algn="l"/>
            <a:r>
              <a:rPr lang="en-US" b="0" i="0" dirty="0">
                <a:solidFill>
                  <a:srgbClr val="000000"/>
                </a:solidFill>
                <a:effectLst/>
                <a:latin typeface="Söhne"/>
              </a:rPr>
              <a:t>However, despite the numerous benefits, it's essential to acknowledge the weaknesses and risks associated with technology adoption in hospitality. Concerns about cybersecurity and technological gaps have emerged as significant challenges. Hotels must prioritize addressing cybersecurity risks to ensure the safety and inclusivity of digital services for all guests.</a:t>
            </a:r>
          </a:p>
          <a:p>
            <a:pPr algn="l"/>
            <a:r>
              <a:rPr lang="en-US" b="0" i="0" dirty="0">
                <a:solidFill>
                  <a:srgbClr val="000000"/>
                </a:solidFill>
                <a:effectLst/>
                <a:latin typeface="Söhne"/>
              </a:rPr>
              <a:t>Looking ahead, there are exciting prospects for technological advancements such as artificial intelligence (AI) and machine learning (ML). These technologies hold the potential to revolutionize guest experiences and further enhance operational efficiency. Additionally, the rapid adoption of contactless solutions in response to the COVID-19 pandemic presents opportunities for improved safety, hygiene, and operational efficiency.</a:t>
            </a:r>
          </a:p>
          <a:p>
            <a:pPr algn="l"/>
            <a:r>
              <a:rPr lang="en-US" b="0" i="0" dirty="0">
                <a:solidFill>
                  <a:srgbClr val="000000"/>
                </a:solidFill>
                <a:effectLst/>
                <a:latin typeface="Söhne"/>
              </a:rPr>
              <a:t>Nevertheless, it's crucial for hotels to remain vigilant about potential risks, including technological obsolescence and the erosion of personalized services. Finding a balance between leveraging technology for productivity gains and maintaining the warmth of hospitality is essential for long-term success in the industry. As we navigate through these opportunities and challenges, it's clear that technology will continue to shape the future of hospitality in profound ways.</a:t>
            </a:r>
          </a:p>
          <a:p>
            <a:br>
              <a:rPr lang="en-US" b="0" i="0" dirty="0">
                <a:solidFill>
                  <a:srgbClr val="000000"/>
                </a:solidFill>
                <a:effectLst/>
                <a:latin typeface="Söhne"/>
              </a:rPr>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374151"/>
                </a:solidFill>
                <a:effectLst/>
                <a:latin typeface="Söhne"/>
              </a:rPr>
              <a:t>let's explore the transformative impact of contactless solutions on hotel guest services. Mobile check-in has emerged as a game-changer in hotel visitor services, allowing guests to bypass the front desk entirely and proceed directly to their rooms. This not only saves time for guests but also enhances safety and social distancing measures, particularly in light of the ongoing pandemic.</a:t>
            </a:r>
          </a:p>
          <a:p>
            <a:pPr algn="l"/>
            <a:r>
              <a:rPr lang="en-US" b="0" i="0" dirty="0">
                <a:solidFill>
                  <a:srgbClr val="374151"/>
                </a:solidFill>
                <a:effectLst/>
                <a:latin typeface="Söhne"/>
              </a:rPr>
              <a:t>Furthermore, contactless solutions extend beyond mobile check-in to encompass keyless entry systems and in-room controls. These innovations provide guests with a sense of control and comfort, allowing them to unlock their rooms and adjust room settings such as temperature and lighting preferences using their smartphones. This personalized approach contributes to a more enjoyable and memorable guest experience.</a:t>
            </a:r>
          </a:p>
          <a:p>
            <a:pPr algn="l"/>
            <a:r>
              <a:rPr lang="en-US" b="0" i="0" dirty="0">
                <a:solidFill>
                  <a:srgbClr val="374151"/>
                </a:solidFill>
                <a:effectLst/>
                <a:latin typeface="Söhne"/>
              </a:rPr>
              <a:t>In addition to enhancing guest convenience, the incorporation of mobile payment options into the hotel experience marks another significant improvement in guest services. Mobile payments provide a seamless and secure transaction experience, reducing the reliance on cash transactions and minimizing the risk of theft for both guests and hoteliers.</a:t>
            </a:r>
          </a:p>
          <a:p>
            <a:pPr algn="l"/>
            <a:r>
              <a:rPr lang="en-US" b="0" i="0" dirty="0">
                <a:solidFill>
                  <a:srgbClr val="374151"/>
                </a:solidFill>
                <a:effectLst/>
                <a:latin typeface="Söhne"/>
              </a:rPr>
              <a:t>From a managerial perspective, contactless technologies offer opportunities to streamline operations and optimize resource allocation. By leveraging these solutions, hotels can simplify processes such as check-in/out and room controls, leading to a more adaptable and resource-efficient operational model. This not only improves operational efficiency but also enhances the overall guest experience, ultimately driving guest satisfaction and loyalty.</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374151"/>
                </a:solidFill>
                <a:effectLst/>
                <a:latin typeface="Söhne"/>
              </a:rPr>
              <a:t>As we explore the impact of contactless solutions on the hospitality industry, it's essential to acknowledge the challenges that arise and the management responses required to address them.</a:t>
            </a:r>
          </a:p>
          <a:p>
            <a:pPr algn="l"/>
            <a:r>
              <a:rPr lang="en-US" b="0" i="0" dirty="0">
                <a:solidFill>
                  <a:srgbClr val="374151"/>
                </a:solidFill>
                <a:effectLst/>
                <a:latin typeface="Söhne"/>
              </a:rPr>
              <a:t>One of the most significant challenges is finding the right balance between technology efficiency and the human element of hospitality. While contactless solutions offer numerous benefits in terms of efficiency and convenience, there is a risk of detracting from the personalized interactions and emotional connections that define the hospitality experience. Striking the right balance between leveraging technology for operational improvements and preserving the warmth of hospitality is a delicate task.</a:t>
            </a:r>
          </a:p>
          <a:p>
            <a:pPr algn="l"/>
            <a:r>
              <a:rPr lang="en-US" b="0" i="0" dirty="0">
                <a:solidFill>
                  <a:srgbClr val="374151"/>
                </a:solidFill>
                <a:effectLst/>
                <a:latin typeface="Söhne"/>
              </a:rPr>
              <a:t>In response to these challenges, effective management responses are required. Hotels must find ways to leverage the benefits of contactless solutions while minimizing their drawbacks. This may involve implementing strategies to ensure that technology enhances rather than replaces human interaction. For example, hotels can focus on training staff to deliver exceptional service and use technology as a tool to augment rather than replace guest interactions.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374151"/>
                </a:solidFill>
                <a:effectLst/>
                <a:latin typeface="Söhne"/>
              </a:rPr>
              <a:t>In today's digital age, data security and privacy have become paramount concerns for hotels as they handle sensitive guest information. Let's delve into the priorities for ensuring data security and privacy within the hospitality industry.</a:t>
            </a:r>
          </a:p>
          <a:p>
            <a:pPr algn="l"/>
            <a:r>
              <a:rPr lang="en-US" b="0" i="0" dirty="0">
                <a:solidFill>
                  <a:srgbClr val="374151"/>
                </a:solidFill>
                <a:effectLst/>
                <a:latin typeface="Söhne"/>
              </a:rPr>
              <a:t>Firstly, hotels must prioritize data security by investing in robust systems and protocols to safeguard visitor data from unauthorized access and breaches. With the increasing prevalence of cyber threats, it's imperative for hotels to implement strong encryption measures, firewalls, and intrusion detection systems to protect sensitive information.</a:t>
            </a:r>
          </a:p>
          <a:p>
            <a:pPr algn="l"/>
            <a:r>
              <a:rPr lang="en-US" b="0" i="0" dirty="0">
                <a:solidFill>
                  <a:srgbClr val="374151"/>
                </a:solidFill>
                <a:effectLst/>
                <a:latin typeface="Söhne"/>
              </a:rPr>
              <a:t>Additionally, hotels should have clear data privacy policies in place to ensure transparency and accountability in the handling of guest data. These policies should outline how guest data is collected, stored, and used, providing guests with the necessary information to make informed decisions about their privacy. By being transparent about data practices, hotels can build trust with guests and demonstrate their commitment to protecting their privacy.</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374151"/>
                </a:solidFill>
                <a:effectLst/>
                <a:latin typeface="Söhne"/>
              </a:rPr>
              <a:t>Now, let's focus on the critical aspect of training and developing staff to effectively utilize contactless solutions and provide exceptional service to guests.</a:t>
            </a:r>
          </a:p>
          <a:p>
            <a:pPr algn="l"/>
            <a:r>
              <a:rPr lang="en-US" b="0" i="0" dirty="0">
                <a:solidFill>
                  <a:srgbClr val="374151"/>
                </a:solidFill>
                <a:effectLst/>
                <a:latin typeface="Söhne"/>
              </a:rPr>
              <a:t>Firstly, it's essential for staff to receive comprehensive training on contactless solutions such as mobile check-in, keyless entry, and mobile payment alternatives. By equipping staff with the necessary skills and knowledge, hotels can ensure smooth and seamless guest experiences. Staff should be proficient in guiding guests through the process of utilizing these technologies and addressing any questions or concerns that may arise.</a:t>
            </a:r>
          </a:p>
          <a:p>
            <a:pPr algn="l"/>
            <a:r>
              <a:rPr lang="en-US" b="0" i="0" dirty="0">
                <a:solidFill>
                  <a:srgbClr val="374151"/>
                </a:solidFill>
                <a:effectLst/>
                <a:latin typeface="Söhne"/>
              </a:rPr>
              <a:t>In addition to technical training, staff should also undergo soft skills training to enhance their interpersonal abilities. Skills such as active listening, empathy, and problem-solving are essential for surpassing visitor expectations and building lasting relationships. By cultivating a culture of empathy and attentiveness, staff can create memorable experiences that leave a positive impression on guests.</a:t>
            </a:r>
          </a:p>
          <a:p>
            <a:pPr algn="l"/>
            <a:r>
              <a:rPr lang="en-US" b="0" i="0" dirty="0">
                <a:solidFill>
                  <a:srgbClr val="374151"/>
                </a:solidFill>
                <a:effectLst/>
                <a:latin typeface="Söhne"/>
              </a:rPr>
              <a:t>Investing in training and development not only enhances staff proficiency but also boosts morale and job satisfaction. When staff feel confident and empowered, they are more likely to deliver exceptional service and foster positive guest interactions.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374151"/>
                </a:solidFill>
                <a:effectLst/>
                <a:latin typeface="Söhne"/>
              </a:rPr>
              <a:t>Now, let's explore the transformative potential of AI-powered chatbots and AR applications in enhancing guest experiences within the hospitality industry.</a:t>
            </a:r>
          </a:p>
          <a:p>
            <a:pPr algn="l"/>
            <a:r>
              <a:rPr lang="en-US" b="0" i="0" dirty="0">
                <a:solidFill>
                  <a:srgbClr val="374151"/>
                </a:solidFill>
                <a:effectLst/>
                <a:latin typeface="Söhne"/>
              </a:rPr>
              <a:t>AI-powered Chatbots: AI-powered chatbots are revolutionizing guest interactions by enabling hotels to answer questions quickly, recommend personalized experiences, and streamline bookings. These chatbots leverage natural language processing and machine learning algorithms to provide efficient and tailored assistance to guests, enhancing customer satisfaction and loyalty.</a:t>
            </a:r>
          </a:p>
          <a:p>
            <a:pPr algn="l"/>
            <a:r>
              <a:rPr lang="en-US" b="0" i="0" dirty="0">
                <a:solidFill>
                  <a:srgbClr val="374151"/>
                </a:solidFill>
                <a:effectLst/>
                <a:latin typeface="Söhne"/>
              </a:rPr>
              <a:t>AR Applications: Augmented reality (AR) applications offer immersive experiences that allow guests to visualize room configurations, explore amenities, and view interactive hotel maps. By leveraging AR technology, hotels can provide guests with engaging and interactive experiences that enhance their understanding of the hotel environment and facilitate informed decision-making.</a:t>
            </a:r>
          </a:p>
          <a:p>
            <a:pPr algn="l"/>
            <a:r>
              <a:rPr lang="en-US" b="0" i="0" dirty="0">
                <a:solidFill>
                  <a:srgbClr val="374151"/>
                </a:solidFill>
                <a:effectLst/>
                <a:latin typeface="Söhne"/>
              </a:rPr>
              <a:t>Personalized Experiences: AI and machine learning (ML) algorithms have the capability to transform guest experiences by providing personalized recommendations and services based on individual preferences. By analyzing guest data and behavioral patterns, AI-powered systems can anticipate guest needs and preferences, offering tailored recommendations for dining, activities, and amenities, thereby enhancing guest satisfaction and loyalty.</a:t>
            </a:r>
          </a:p>
          <a:p>
            <a:pPr algn="l"/>
            <a:r>
              <a:rPr lang="en-US" b="0" i="0" dirty="0">
                <a:solidFill>
                  <a:srgbClr val="374151"/>
                </a:solidFill>
                <a:effectLst/>
                <a:latin typeface="Söhne"/>
              </a:rPr>
              <a:t>Immersive Interactions: Voice recognition technologies are enhancing guest interaction and control by enabling hands-free communication and intuitive commands. By incorporating voice-enabled interfaces into hotel systems, guests can effortlessly control room settings, request services, and access information, enhancing convenience and accessibility for guests of all ages and abilities.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Today, we'll discuss hospitality technology integration strategic management.</a:t>
            </a:r>
          </a:p>
          <a:p>
            <a:endParaRPr lang="en-US" dirty="0"/>
          </a:p>
          <a:p>
            <a:r>
              <a:rPr lang="en-US" dirty="0"/>
              <a:t>Hotel technology installation provides several benefits, such as increased guest experiences and operational efficiency. Hotels can reduce wait times, streamline operations, and </a:t>
            </a:r>
            <a:r>
              <a:rPr lang="en-US" dirty="0" err="1"/>
              <a:t>personalise</a:t>
            </a:r>
            <a:r>
              <a:rPr lang="en-US" dirty="0"/>
              <a:t> services with smartphone check-in, keyless entry, and AI-powered chatbots. These innovations boost guest pleasure, hotel efficiency, and cost savings.</a:t>
            </a:r>
          </a:p>
          <a:p>
            <a:endParaRPr lang="en-US" dirty="0"/>
          </a:p>
          <a:p>
            <a:r>
              <a:rPr lang="en-US" dirty="0"/>
              <a:t>However, it's crucial to acknowledge the potential downsides of technology integration. </a:t>
            </a:r>
            <a:r>
              <a:rPr lang="en-US" dirty="0" err="1"/>
              <a:t>Depersonalising</a:t>
            </a:r>
            <a:r>
              <a:rPr lang="en-US" dirty="0"/>
              <a:t> visitor encounters is a major negative. While technology improves productivity, it may reduce the human touch that makes hospitality special. Keeping up with technology requires continual investment. Hotels must </a:t>
            </a:r>
            <a:r>
              <a:rPr lang="en-US" dirty="0" err="1"/>
              <a:t>modernise</a:t>
            </a:r>
            <a:r>
              <a:rPr lang="en-US" dirty="0"/>
              <a:t> systems, train staff, and invest in infrastructure to be competitive and meet visitor needs.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Finally, we examined how contactless technologies are changing the hotel and hospitality industry.</a:t>
            </a:r>
          </a:p>
          <a:p>
            <a:endParaRPr lang="en-US" dirty="0"/>
          </a:p>
          <a:p>
            <a:r>
              <a:rPr lang="en-US" dirty="0"/>
              <a:t>Contactless technology have become essential for guests and hoteliers, improving convenience, safety, and efficiency. Mobile check-ins, keyless admission, and contactless payment have transformed the guest experience to meet modern </a:t>
            </a:r>
            <a:r>
              <a:rPr lang="en-US" dirty="0" err="1"/>
              <a:t>travellers'</a:t>
            </a:r>
            <a:r>
              <a:rPr lang="en-US" dirty="0"/>
              <a:t> demands for convenience and </a:t>
            </a:r>
            <a:r>
              <a:rPr lang="en-US" dirty="0" err="1"/>
              <a:t>personalisation</a:t>
            </a:r>
            <a:r>
              <a:rPr lang="en-US" dirty="0"/>
              <a:t>.</a:t>
            </a:r>
          </a:p>
          <a:p>
            <a:endParaRPr lang="en-US" dirty="0"/>
          </a:p>
          <a:p>
            <a:r>
              <a:rPr lang="en-US" dirty="0"/>
              <a:t>However, hotels must use good management to </a:t>
            </a:r>
            <a:r>
              <a:rPr lang="en-US" dirty="0" err="1"/>
              <a:t>maximise</a:t>
            </a:r>
            <a:r>
              <a:rPr lang="en-US" dirty="0"/>
              <a:t> contactless technologies' potential while </a:t>
            </a:r>
            <a:r>
              <a:rPr lang="en-US" dirty="0" err="1"/>
              <a:t>minimising</a:t>
            </a:r>
            <a:r>
              <a:rPr lang="en-US" dirty="0"/>
              <a:t> risks. Hotels can balance operational efficiency with warmth and hospitality by implementing strong data security measures, investing in staff training, and </a:t>
            </a:r>
            <a:r>
              <a:rPr lang="en-US" dirty="0" err="1"/>
              <a:t>prioritising</a:t>
            </a:r>
            <a:r>
              <a:rPr lang="en-US" dirty="0"/>
              <a:t> the human touch alongside technological advancements.</a:t>
            </a:r>
          </a:p>
          <a:p>
            <a:endParaRPr lang="en-US" dirty="0"/>
          </a:p>
          <a:p>
            <a:r>
              <a:rPr lang="en-US" dirty="0"/>
              <a:t>The strategic deployment of contactless technologies and good management techniques may help hotels respond to visitor requirements and expectations, improve guest happiness, and stay competitive in the dynamic hospitality market.</a:t>
            </a:r>
          </a:p>
          <a:p>
            <a:endParaRPr lang="en-US" dirty="0"/>
          </a:p>
          <a:p>
            <a:r>
              <a:rPr lang="en-US" dirty="0"/>
              <a:t>Thank you.</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7588670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75000"/>
            </a:srgbClr>
          </a:solidFill>
          <a:ln/>
        </p:spPr>
        <p:txBody>
          <a:bodyPr/>
          <a:lstStyle/>
          <a:p>
            <a:endParaRPr lang="en-GB"/>
          </a:p>
        </p:txBody>
      </p:sp>
      <p:sp>
        <p:nvSpPr>
          <p:cNvPr id="7" name="Shape 3"/>
          <p:cNvSpPr/>
          <p:nvPr/>
        </p:nvSpPr>
        <p:spPr>
          <a:xfrm>
            <a:off x="833199" y="6722269"/>
            <a:ext cx="355402" cy="355402"/>
          </a:xfrm>
          <a:prstGeom prst="roundRect">
            <a:avLst>
              <a:gd name="adj" fmla="val 25726039"/>
            </a:avLst>
          </a:prstGeom>
          <a:noFill/>
          <a:ln w="7620">
            <a:solidFill>
              <a:srgbClr val="FFFFFF"/>
            </a:solidFill>
            <a:prstDash val="solid"/>
          </a:ln>
        </p:spPr>
        <p:txBody>
          <a:bodyPr/>
          <a:lstStyle/>
          <a:p>
            <a:endParaRPr lang="en-GB"/>
          </a:p>
        </p:txBody>
      </p:sp>
      <p:sp>
        <p:nvSpPr>
          <p:cNvPr id="8" name="Text 1">
            <a:extLst>
              <a:ext uri="{FF2B5EF4-FFF2-40B4-BE49-F238E27FC236}">
                <a16:creationId xmlns:a16="http://schemas.microsoft.com/office/drawing/2014/main" id="{1ED39DA1-D90A-9165-EC36-D51BAF93361D}"/>
              </a:ext>
            </a:extLst>
          </p:cNvPr>
          <p:cNvSpPr/>
          <p:nvPr/>
        </p:nvSpPr>
        <p:spPr>
          <a:xfrm>
            <a:off x="204537" y="1552074"/>
            <a:ext cx="12476747" cy="5525597"/>
          </a:xfrm>
          <a:prstGeom prst="rect">
            <a:avLst/>
          </a:prstGeom>
          <a:noFill/>
          <a:ln/>
        </p:spPr>
        <p:txBody>
          <a:bodyPr wrap="square" rtlCol="0" anchor="t"/>
          <a:lstStyle/>
          <a:p>
            <a:pPr marL="0" indent="0">
              <a:lnSpc>
                <a:spcPts val="6561"/>
              </a:lnSpc>
              <a:buNone/>
            </a:pPr>
            <a:r>
              <a:rPr lang="en-US" sz="5249" b="1" dirty="0">
                <a:solidFill>
                  <a:srgbClr val="000000"/>
                </a:solidFill>
                <a:latin typeface="p22-mackinac-pro" pitchFamily="34" charset="0"/>
                <a:ea typeface="p22-mackinac-pro" pitchFamily="34" charset="-122"/>
                <a:cs typeface="p22-mackinac-pro" pitchFamily="34" charset="-120"/>
              </a:rPr>
              <a:t>NAME: MD ALIMUZZAMAN MALIK</a:t>
            </a:r>
          </a:p>
          <a:p>
            <a:pPr marL="0" indent="0">
              <a:lnSpc>
                <a:spcPts val="6561"/>
              </a:lnSpc>
              <a:buNone/>
            </a:pPr>
            <a:r>
              <a:rPr lang="en-US" sz="5249" b="1" dirty="0">
                <a:solidFill>
                  <a:srgbClr val="000000"/>
                </a:solidFill>
                <a:latin typeface="p22-mackinac-pro" pitchFamily="34" charset="0"/>
                <a:ea typeface="p22-mackinac-pro" pitchFamily="34" charset="-122"/>
                <a:cs typeface="p22-mackinac-pro" pitchFamily="34" charset="-120"/>
              </a:rPr>
              <a:t>STUDENT ID: 2027785</a:t>
            </a:r>
          </a:p>
          <a:p>
            <a:pPr marL="0" indent="0">
              <a:lnSpc>
                <a:spcPts val="6561"/>
              </a:lnSpc>
              <a:buNone/>
            </a:pPr>
            <a:endParaRPr lang="en-US" sz="5249" b="1" dirty="0">
              <a:solidFill>
                <a:srgbClr val="000000"/>
              </a:solidFill>
              <a:latin typeface="p22-mackinac-pro" pitchFamily="34" charset="0"/>
              <a:ea typeface="p22-mackinac-pro" pitchFamily="34" charset="-122"/>
              <a:cs typeface="p22-mackinac-pro" pitchFamily="34" charset="-120"/>
            </a:endParaRPr>
          </a:p>
          <a:p>
            <a:pPr marL="0" indent="0">
              <a:lnSpc>
                <a:spcPts val="6561"/>
              </a:lnSpc>
              <a:buNone/>
            </a:pPr>
            <a:endParaRPr lang="en-US" sz="5249" b="1" dirty="0">
              <a:solidFill>
                <a:srgbClr val="000000"/>
              </a:solidFill>
              <a:latin typeface="p22-mackinac-pro" pitchFamily="34" charset="0"/>
              <a:ea typeface="p22-mackinac-pro" pitchFamily="34" charset="-122"/>
              <a:cs typeface="p22-mackinac-pro" pitchFamily="34" charset="-120"/>
            </a:endParaRPr>
          </a:p>
          <a:p>
            <a:pPr marL="0" indent="0">
              <a:lnSpc>
                <a:spcPts val="6561"/>
              </a:lnSpc>
              <a:buNone/>
            </a:pPr>
            <a:r>
              <a:rPr lang="en-US" sz="5249" b="1" dirty="0">
                <a:solidFill>
                  <a:srgbClr val="000000"/>
                </a:solidFill>
                <a:latin typeface="p22-mackinac-pro" pitchFamily="34" charset="0"/>
                <a:ea typeface="p22-mackinac-pro" pitchFamily="34" charset="-122"/>
                <a:cs typeface="p22-mackinac-pro" pitchFamily="34" charset="-120"/>
              </a:rPr>
              <a:t>                        INTRODUCTION</a:t>
            </a:r>
            <a:endParaRPr lang="en-US" sz="5249" dirty="0"/>
          </a:p>
        </p:txBody>
      </p:sp>
    </p:spTree>
    <p:extLst>
      <p:ext uri="{BB962C8B-B14F-4D97-AF65-F5344CB8AC3E}">
        <p14:creationId xmlns:p14="http://schemas.microsoft.com/office/powerpoint/2010/main" val="4640089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75000"/>
            </a:srgbClr>
          </a:solidFill>
          <a:ln/>
        </p:spPr>
        <p:txBody>
          <a:bodyPr/>
          <a:lstStyle/>
          <a:p>
            <a:endParaRPr lang="en-GB"/>
          </a:p>
        </p:txBody>
      </p:sp>
      <p:pic>
        <p:nvPicPr>
          <p:cNvPr id="4" name="Image 1" descr="preencoded.png"/>
          <p:cNvPicPr>
            <a:picLocks noChangeAspect="1"/>
          </p:cNvPicPr>
          <p:nvPr/>
        </p:nvPicPr>
        <p:blipFill>
          <a:blip r:embed="rId4"/>
          <a:stretch>
            <a:fillRect/>
          </a:stretch>
        </p:blipFill>
        <p:spPr>
          <a:xfrm>
            <a:off x="9144000" y="0"/>
            <a:ext cx="5486400" cy="8229600"/>
          </a:xfrm>
          <a:prstGeom prst="rect">
            <a:avLst/>
          </a:prstGeom>
        </p:spPr>
      </p:pic>
      <p:sp>
        <p:nvSpPr>
          <p:cNvPr id="5" name="Text 1"/>
          <p:cNvSpPr/>
          <p:nvPr/>
        </p:nvSpPr>
        <p:spPr>
          <a:xfrm>
            <a:off x="833199" y="1135023"/>
            <a:ext cx="7477601" cy="2499598"/>
          </a:xfrm>
          <a:prstGeom prst="rect">
            <a:avLst/>
          </a:prstGeom>
          <a:noFill/>
          <a:ln/>
        </p:spPr>
        <p:txBody>
          <a:bodyPr wrap="square" rtlCol="0" anchor="t"/>
          <a:lstStyle/>
          <a:p>
            <a:pPr marL="0" indent="0">
              <a:lnSpc>
                <a:spcPts val="6561"/>
              </a:lnSpc>
              <a:buNone/>
            </a:pPr>
            <a:r>
              <a:rPr lang="en-US" sz="5249" b="1" dirty="0">
                <a:solidFill>
                  <a:srgbClr val="000000"/>
                </a:solidFill>
                <a:latin typeface="p22-mackinac-pro" pitchFamily="34" charset="0"/>
                <a:ea typeface="p22-mackinac-pro" pitchFamily="34" charset="-122"/>
                <a:cs typeface="p22-mackinac-pro" pitchFamily="34" charset="-120"/>
              </a:rPr>
              <a:t>Technological Impact on Hotel and Hospitality Industry</a:t>
            </a:r>
            <a:endParaRPr lang="en-US" sz="5249" dirty="0"/>
          </a:p>
        </p:txBody>
      </p:sp>
      <p:sp>
        <p:nvSpPr>
          <p:cNvPr id="6" name="Text 2"/>
          <p:cNvSpPr/>
          <p:nvPr/>
        </p:nvSpPr>
        <p:spPr>
          <a:xfrm>
            <a:off x="833199" y="3967877"/>
            <a:ext cx="7477601" cy="2487811"/>
          </a:xfrm>
          <a:prstGeom prst="rect">
            <a:avLst/>
          </a:prstGeom>
          <a:noFill/>
          <a:ln/>
        </p:spPr>
        <p:txBody>
          <a:bodyPr wrap="square" rtlCol="0" anchor="t"/>
          <a:lstStyle/>
          <a:p>
            <a:pPr marL="0" indent="0">
              <a:lnSpc>
                <a:spcPts val="2799"/>
              </a:lnSpc>
              <a:buNone/>
            </a:pPr>
            <a:r>
              <a:rPr lang="en-US" sz="1750" dirty="0">
                <a:solidFill>
                  <a:srgbClr val="272525"/>
                </a:solidFill>
                <a:latin typeface="Eudoxus Sans" pitchFamily="34" charset="0"/>
                <a:ea typeface="Eudoxus Sans" pitchFamily="34" charset="-122"/>
                <a:cs typeface="Eudoxus Sans" pitchFamily="34" charset="-120"/>
              </a:rPr>
              <a:t>The hotel and hospitality industry has been significantly impacted by the integration of technology. This digital transformation has revolutionized guest services, operational efficiency, and overall guest experience. The evolving technological landscape has brought about changes in various aspects, from mobile check-in to the adoption of contactless payment solutions, all aimed at enhancing safety, convenience, and personalized experiences for modern travelers..</a:t>
            </a:r>
            <a:endParaRPr lang="en-US" sz="1750" dirty="0"/>
          </a:p>
        </p:txBody>
      </p:sp>
      <p:sp>
        <p:nvSpPr>
          <p:cNvPr id="7" name="Shape 3"/>
          <p:cNvSpPr/>
          <p:nvPr/>
        </p:nvSpPr>
        <p:spPr>
          <a:xfrm>
            <a:off x="833199" y="6722269"/>
            <a:ext cx="355402" cy="355402"/>
          </a:xfrm>
          <a:prstGeom prst="roundRect">
            <a:avLst>
              <a:gd name="adj" fmla="val 25726039"/>
            </a:avLst>
          </a:prstGeom>
          <a:noFill/>
          <a:ln w="7620">
            <a:solidFill>
              <a:srgbClr val="FFFFFF"/>
            </a:solidFill>
            <a:prstDash val="solid"/>
          </a:ln>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75000"/>
            </a:srgbClr>
          </a:solidFill>
          <a:ln/>
        </p:spPr>
        <p:txBody>
          <a:bodyPr/>
          <a:lstStyle/>
          <a:p>
            <a:endParaRPr lang="en-GB"/>
          </a:p>
        </p:txBody>
      </p:sp>
      <p:pic>
        <p:nvPicPr>
          <p:cNvPr id="4" name="Image 1" descr="preencoded.png"/>
          <p:cNvPicPr>
            <a:picLocks noChangeAspect="1"/>
          </p:cNvPicPr>
          <p:nvPr/>
        </p:nvPicPr>
        <p:blipFill>
          <a:blip r:embed="rId4"/>
          <a:stretch>
            <a:fillRect/>
          </a:stretch>
        </p:blipFill>
        <p:spPr>
          <a:xfrm>
            <a:off x="10972800" y="0"/>
            <a:ext cx="3657600" cy="8229600"/>
          </a:xfrm>
          <a:prstGeom prst="rect">
            <a:avLst/>
          </a:prstGeom>
        </p:spPr>
      </p:pic>
      <p:sp>
        <p:nvSpPr>
          <p:cNvPr id="5" name="Text 1"/>
          <p:cNvSpPr/>
          <p:nvPr/>
        </p:nvSpPr>
        <p:spPr>
          <a:xfrm>
            <a:off x="833199" y="1636514"/>
            <a:ext cx="8425339" cy="694373"/>
          </a:xfrm>
          <a:prstGeom prst="rect">
            <a:avLst/>
          </a:prstGeom>
          <a:noFill/>
          <a:ln/>
        </p:spPr>
        <p:txBody>
          <a:bodyPr wrap="none" rtlCol="0" anchor="t"/>
          <a:lstStyle/>
          <a:p>
            <a:pPr marL="0" indent="0">
              <a:lnSpc>
                <a:spcPts val="5468"/>
              </a:lnSpc>
              <a:buNone/>
            </a:pPr>
            <a:r>
              <a:rPr lang="en-US" sz="4374" b="1" dirty="0">
                <a:solidFill>
                  <a:srgbClr val="000000"/>
                </a:solidFill>
                <a:latin typeface="p22-mackinac-pro" pitchFamily="34" charset="0"/>
                <a:ea typeface="p22-mackinac-pro" pitchFamily="34" charset="-122"/>
                <a:cs typeface="p22-mackinac-pro" pitchFamily="34" charset="-120"/>
              </a:rPr>
              <a:t>Changing Behavior of Travelers</a:t>
            </a:r>
            <a:endParaRPr lang="en-US" sz="4374" dirty="0"/>
          </a:p>
        </p:txBody>
      </p:sp>
      <p:sp>
        <p:nvSpPr>
          <p:cNvPr id="6" name="Shape 2"/>
          <p:cNvSpPr/>
          <p:nvPr/>
        </p:nvSpPr>
        <p:spPr>
          <a:xfrm>
            <a:off x="833199" y="2837736"/>
            <a:ext cx="499943" cy="499943"/>
          </a:xfrm>
          <a:prstGeom prst="roundRect">
            <a:avLst>
              <a:gd name="adj" fmla="val 20000"/>
            </a:avLst>
          </a:prstGeom>
          <a:solidFill>
            <a:srgbClr val="CCEEFF"/>
          </a:solidFill>
          <a:ln w="13811">
            <a:solidFill>
              <a:srgbClr val="B2D4E5"/>
            </a:solidFill>
            <a:prstDash val="solid"/>
          </a:ln>
        </p:spPr>
        <p:txBody>
          <a:bodyPr/>
          <a:lstStyle/>
          <a:p>
            <a:endParaRPr lang="en-GB"/>
          </a:p>
        </p:txBody>
      </p:sp>
      <p:sp>
        <p:nvSpPr>
          <p:cNvPr id="7" name="Text 3"/>
          <p:cNvSpPr/>
          <p:nvPr/>
        </p:nvSpPr>
        <p:spPr>
          <a:xfrm>
            <a:off x="1015484" y="2879408"/>
            <a:ext cx="135374" cy="416481"/>
          </a:xfrm>
          <a:prstGeom prst="rect">
            <a:avLst/>
          </a:prstGeom>
          <a:noFill/>
          <a:ln/>
        </p:spPr>
        <p:txBody>
          <a:bodyPr wrap="none" rtlCol="0" anchor="t"/>
          <a:lstStyle/>
          <a:p>
            <a:pPr marL="0" indent="0" algn="ctr">
              <a:lnSpc>
                <a:spcPts val="3281"/>
              </a:lnSpc>
              <a:buNone/>
            </a:pPr>
            <a:r>
              <a:rPr lang="en-US" sz="2624" b="1" dirty="0">
                <a:solidFill>
                  <a:srgbClr val="272525"/>
                </a:solidFill>
                <a:latin typeface="p22-mackinac-pro" pitchFamily="34" charset="0"/>
                <a:ea typeface="p22-mackinac-pro" pitchFamily="34" charset="-122"/>
                <a:cs typeface="p22-mackinac-pro" pitchFamily="34" charset="-120"/>
              </a:rPr>
              <a:t>1</a:t>
            </a:r>
            <a:endParaRPr lang="en-US" sz="2624" dirty="0"/>
          </a:p>
        </p:txBody>
      </p:sp>
      <p:sp>
        <p:nvSpPr>
          <p:cNvPr id="8" name="Text 4"/>
          <p:cNvSpPr/>
          <p:nvPr/>
        </p:nvSpPr>
        <p:spPr>
          <a:xfrm>
            <a:off x="1555313" y="2914055"/>
            <a:ext cx="3184446" cy="347186"/>
          </a:xfrm>
          <a:prstGeom prst="rect">
            <a:avLst/>
          </a:prstGeom>
          <a:noFill/>
          <a:ln/>
        </p:spPr>
        <p:txBody>
          <a:bodyPr wrap="none" rtlCol="0" anchor="t"/>
          <a:lstStyle/>
          <a:p>
            <a:pPr marL="0" indent="0">
              <a:lnSpc>
                <a:spcPts val="2734"/>
              </a:lnSpc>
              <a:buNone/>
            </a:pPr>
            <a:r>
              <a:rPr lang="en-US" sz="2187" b="1" dirty="0">
                <a:solidFill>
                  <a:srgbClr val="272525"/>
                </a:solidFill>
                <a:latin typeface="p22-mackinac-pro" pitchFamily="34" charset="0"/>
                <a:ea typeface="p22-mackinac-pro" pitchFamily="34" charset="-122"/>
                <a:cs typeface="p22-mackinac-pro" pitchFamily="34" charset="-120"/>
              </a:rPr>
              <a:t>Reliance on Technology</a:t>
            </a:r>
            <a:endParaRPr lang="en-US" sz="2187" dirty="0"/>
          </a:p>
        </p:txBody>
      </p:sp>
      <p:sp>
        <p:nvSpPr>
          <p:cNvPr id="9" name="Text 5"/>
          <p:cNvSpPr/>
          <p:nvPr/>
        </p:nvSpPr>
        <p:spPr>
          <a:xfrm>
            <a:off x="1555313" y="3394472"/>
            <a:ext cx="3820001" cy="3198614"/>
          </a:xfrm>
          <a:prstGeom prst="rect">
            <a:avLst/>
          </a:prstGeom>
          <a:noFill/>
          <a:ln/>
        </p:spPr>
        <p:txBody>
          <a:bodyPr wrap="square" rtlCol="0" anchor="t"/>
          <a:lstStyle/>
          <a:p>
            <a:pPr marL="0" indent="0">
              <a:lnSpc>
                <a:spcPts val="2799"/>
              </a:lnSpc>
              <a:buNone/>
            </a:pPr>
            <a:r>
              <a:rPr lang="en-US" sz="1750" dirty="0">
                <a:solidFill>
                  <a:srgbClr val="272525"/>
                </a:solidFill>
                <a:latin typeface="Eudoxus Sans" pitchFamily="34" charset="0"/>
                <a:ea typeface="Eudoxus Sans" pitchFamily="34" charset="-122"/>
                <a:cs typeface="Eudoxus Sans" pitchFamily="34" charset="-120"/>
              </a:rPr>
              <a:t>In today's digital age, people heavily rely on technology to research, book, and manage their travel experiences. Mobile gadgets, in particular, have become essential tools for travelers, acting as virtual concierges, navigation aids, and communication hubs during their journeys.</a:t>
            </a:r>
            <a:endParaRPr lang="en-US" sz="1750" dirty="0"/>
          </a:p>
        </p:txBody>
      </p:sp>
      <p:sp>
        <p:nvSpPr>
          <p:cNvPr id="10" name="Shape 6"/>
          <p:cNvSpPr/>
          <p:nvPr/>
        </p:nvSpPr>
        <p:spPr>
          <a:xfrm>
            <a:off x="5597485" y="2837736"/>
            <a:ext cx="499943" cy="499943"/>
          </a:xfrm>
          <a:prstGeom prst="roundRect">
            <a:avLst>
              <a:gd name="adj" fmla="val 20000"/>
            </a:avLst>
          </a:prstGeom>
          <a:solidFill>
            <a:srgbClr val="CCEEFF"/>
          </a:solidFill>
          <a:ln w="13811">
            <a:solidFill>
              <a:srgbClr val="B2D4E5"/>
            </a:solidFill>
            <a:prstDash val="solid"/>
          </a:ln>
        </p:spPr>
        <p:txBody>
          <a:bodyPr/>
          <a:lstStyle/>
          <a:p>
            <a:endParaRPr lang="en-GB"/>
          </a:p>
        </p:txBody>
      </p:sp>
      <p:sp>
        <p:nvSpPr>
          <p:cNvPr id="11" name="Text 7"/>
          <p:cNvSpPr/>
          <p:nvPr/>
        </p:nvSpPr>
        <p:spPr>
          <a:xfrm>
            <a:off x="5750362" y="2879408"/>
            <a:ext cx="194072" cy="416481"/>
          </a:xfrm>
          <a:prstGeom prst="rect">
            <a:avLst/>
          </a:prstGeom>
          <a:noFill/>
          <a:ln/>
        </p:spPr>
        <p:txBody>
          <a:bodyPr wrap="none" rtlCol="0" anchor="t"/>
          <a:lstStyle/>
          <a:p>
            <a:pPr marL="0" indent="0" algn="ctr">
              <a:lnSpc>
                <a:spcPts val="3281"/>
              </a:lnSpc>
              <a:buNone/>
            </a:pPr>
            <a:r>
              <a:rPr lang="en-US" sz="2624" b="1" dirty="0">
                <a:solidFill>
                  <a:srgbClr val="272525"/>
                </a:solidFill>
                <a:latin typeface="p22-mackinac-pro" pitchFamily="34" charset="0"/>
                <a:ea typeface="p22-mackinac-pro" pitchFamily="34" charset="-122"/>
                <a:cs typeface="p22-mackinac-pro" pitchFamily="34" charset="-120"/>
              </a:rPr>
              <a:t>2</a:t>
            </a:r>
            <a:endParaRPr lang="en-US" sz="2624" dirty="0"/>
          </a:p>
        </p:txBody>
      </p:sp>
      <p:sp>
        <p:nvSpPr>
          <p:cNvPr id="12" name="Text 8"/>
          <p:cNvSpPr/>
          <p:nvPr/>
        </p:nvSpPr>
        <p:spPr>
          <a:xfrm>
            <a:off x="6319599" y="2914055"/>
            <a:ext cx="2678073" cy="347186"/>
          </a:xfrm>
          <a:prstGeom prst="rect">
            <a:avLst/>
          </a:prstGeom>
          <a:noFill/>
          <a:ln/>
        </p:spPr>
        <p:txBody>
          <a:bodyPr wrap="none" rtlCol="0" anchor="t"/>
          <a:lstStyle/>
          <a:p>
            <a:pPr marL="0" indent="0">
              <a:lnSpc>
                <a:spcPts val="2734"/>
              </a:lnSpc>
              <a:buNone/>
            </a:pPr>
            <a:r>
              <a:rPr lang="en-US" sz="2187" b="1" dirty="0">
                <a:solidFill>
                  <a:srgbClr val="272525"/>
                </a:solidFill>
                <a:latin typeface="p22-mackinac-pro" pitchFamily="34" charset="0"/>
                <a:ea typeface="p22-mackinac-pro" pitchFamily="34" charset="-122"/>
                <a:cs typeface="p22-mackinac-pro" pitchFamily="34" charset="-120"/>
              </a:rPr>
              <a:t>Impact of COVID-19</a:t>
            </a:r>
            <a:endParaRPr lang="en-US" sz="2187" dirty="0"/>
          </a:p>
        </p:txBody>
      </p:sp>
      <p:sp>
        <p:nvSpPr>
          <p:cNvPr id="13" name="Text 9"/>
          <p:cNvSpPr/>
          <p:nvPr/>
        </p:nvSpPr>
        <p:spPr>
          <a:xfrm>
            <a:off x="6319599" y="3394472"/>
            <a:ext cx="3820001" cy="2843213"/>
          </a:xfrm>
          <a:prstGeom prst="rect">
            <a:avLst/>
          </a:prstGeom>
          <a:noFill/>
          <a:ln/>
        </p:spPr>
        <p:txBody>
          <a:bodyPr wrap="square" rtlCol="0" anchor="t"/>
          <a:lstStyle/>
          <a:p>
            <a:pPr marL="0" indent="0">
              <a:lnSpc>
                <a:spcPts val="2799"/>
              </a:lnSpc>
              <a:buNone/>
            </a:pPr>
            <a:r>
              <a:rPr lang="en-US" sz="1750" dirty="0">
                <a:solidFill>
                  <a:srgbClr val="272525"/>
                </a:solidFill>
                <a:latin typeface="Eudoxus Sans" pitchFamily="34" charset="0"/>
                <a:ea typeface="Eudoxus Sans" pitchFamily="34" charset="-122"/>
                <a:cs typeface="Eudoxus Sans" pitchFamily="34" charset="-120"/>
              </a:rPr>
              <a:t>The COVID-19 epidemic has expedited the adoption of technology in the hospitality industry, as hotels seek to incorporate contactless solutions and health standards to safeguard the safety and well-being of their guests and employees.</a:t>
            </a:r>
            <a:endParaRPr lang="en-US" sz="17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75000"/>
            </a:srgbClr>
          </a:solidFill>
          <a:ln/>
        </p:spPr>
        <p:txBody>
          <a:bodyPr/>
          <a:lstStyle/>
          <a:p>
            <a:endParaRPr lang="en-GB"/>
          </a:p>
        </p:txBody>
      </p:sp>
      <p:sp>
        <p:nvSpPr>
          <p:cNvPr id="4" name="Text 1"/>
          <p:cNvSpPr/>
          <p:nvPr/>
        </p:nvSpPr>
        <p:spPr>
          <a:xfrm>
            <a:off x="3369943" y="386798"/>
            <a:ext cx="9927416" cy="1068705"/>
          </a:xfrm>
          <a:prstGeom prst="rect">
            <a:avLst/>
          </a:prstGeom>
          <a:noFill/>
          <a:ln/>
        </p:spPr>
        <p:txBody>
          <a:bodyPr wrap="square" rtlCol="0" anchor="t"/>
          <a:lstStyle/>
          <a:p>
            <a:pPr marL="0" indent="0">
              <a:lnSpc>
                <a:spcPts val="4209"/>
              </a:lnSpc>
              <a:buNone/>
            </a:pPr>
            <a:r>
              <a:rPr lang="en-US" sz="3367" b="1" dirty="0">
                <a:solidFill>
                  <a:srgbClr val="000000"/>
                </a:solidFill>
                <a:latin typeface="p22-mackinac-pro" pitchFamily="34" charset="0"/>
                <a:ea typeface="p22-mackinac-pro" pitchFamily="34" charset="-122"/>
                <a:cs typeface="p22-mackinac-pro" pitchFamily="34" charset="-120"/>
              </a:rPr>
              <a:t>SWOT Analysis of Technology in Hospitality</a:t>
            </a:r>
            <a:endParaRPr lang="en-US" sz="3367" dirty="0"/>
          </a:p>
        </p:txBody>
      </p:sp>
      <p:sp>
        <p:nvSpPr>
          <p:cNvPr id="5" name="Text 2"/>
          <p:cNvSpPr/>
          <p:nvPr/>
        </p:nvSpPr>
        <p:spPr>
          <a:xfrm>
            <a:off x="1743596" y="1335856"/>
            <a:ext cx="1710333" cy="267295"/>
          </a:xfrm>
          <a:prstGeom prst="rect">
            <a:avLst/>
          </a:prstGeom>
          <a:noFill/>
          <a:ln/>
        </p:spPr>
        <p:txBody>
          <a:bodyPr wrap="none" rtlCol="0" anchor="t"/>
          <a:lstStyle/>
          <a:p>
            <a:pPr marL="0" indent="0">
              <a:lnSpc>
                <a:spcPts val="2104"/>
              </a:lnSpc>
              <a:buNone/>
            </a:pPr>
            <a:r>
              <a:rPr lang="en-US" sz="1684" b="1" dirty="0">
                <a:solidFill>
                  <a:srgbClr val="000000"/>
                </a:solidFill>
                <a:latin typeface="p22-mackinac-pro" pitchFamily="34" charset="0"/>
                <a:ea typeface="p22-mackinac-pro" pitchFamily="34" charset="-122"/>
                <a:cs typeface="p22-mackinac-pro" pitchFamily="34" charset="-120"/>
              </a:rPr>
              <a:t>Strengths</a:t>
            </a:r>
            <a:endParaRPr lang="en-US" sz="1684" dirty="0"/>
          </a:p>
        </p:txBody>
      </p:sp>
      <p:sp>
        <p:nvSpPr>
          <p:cNvPr id="6" name="Text 3"/>
          <p:cNvSpPr/>
          <p:nvPr/>
        </p:nvSpPr>
        <p:spPr>
          <a:xfrm>
            <a:off x="1277957" y="1841525"/>
            <a:ext cx="2175972" cy="4927044"/>
          </a:xfrm>
          <a:prstGeom prst="rect">
            <a:avLst/>
          </a:prstGeom>
          <a:noFill/>
          <a:ln/>
        </p:spPr>
        <p:txBody>
          <a:bodyPr wrap="square" rtlCol="0" anchor="t"/>
          <a:lstStyle/>
          <a:p>
            <a:pPr marL="0" indent="0">
              <a:lnSpc>
                <a:spcPts val="2155"/>
              </a:lnSpc>
              <a:buNone/>
            </a:pPr>
            <a:r>
              <a:rPr lang="en-US" sz="1400" b="1" dirty="0">
                <a:solidFill>
                  <a:srgbClr val="272525"/>
                </a:solidFill>
                <a:latin typeface="Eudoxus Sans" pitchFamily="34" charset="0"/>
                <a:ea typeface="Eudoxus Sans" pitchFamily="34" charset="-122"/>
                <a:cs typeface="Eudoxus Sans" pitchFamily="34" charset="-120"/>
              </a:rPr>
              <a:t>The use of technology has significantly improved visitor satisfaction, with contactless solutions simplifying check-in/out, room service, and payment processes. Cloud-based management systems have enabled real-time data analysis, leading to better decision-making and resource allocation.</a:t>
            </a:r>
            <a:endParaRPr lang="en-US" sz="1400" b="1" dirty="0"/>
          </a:p>
        </p:txBody>
      </p:sp>
      <p:sp>
        <p:nvSpPr>
          <p:cNvPr id="7" name="Text 4"/>
          <p:cNvSpPr/>
          <p:nvPr/>
        </p:nvSpPr>
        <p:spPr>
          <a:xfrm>
            <a:off x="4610806" y="1396608"/>
            <a:ext cx="1710333" cy="267295"/>
          </a:xfrm>
          <a:prstGeom prst="rect">
            <a:avLst/>
          </a:prstGeom>
          <a:noFill/>
          <a:ln/>
        </p:spPr>
        <p:txBody>
          <a:bodyPr wrap="none" rtlCol="0" anchor="t"/>
          <a:lstStyle/>
          <a:p>
            <a:pPr marL="0" indent="0">
              <a:lnSpc>
                <a:spcPts val="2104"/>
              </a:lnSpc>
              <a:buNone/>
            </a:pPr>
            <a:r>
              <a:rPr lang="en-US" sz="1684" b="1" dirty="0">
                <a:solidFill>
                  <a:srgbClr val="000000"/>
                </a:solidFill>
                <a:latin typeface="p22-mackinac-pro" pitchFamily="34" charset="0"/>
                <a:ea typeface="p22-mackinac-pro" pitchFamily="34" charset="-122"/>
                <a:cs typeface="p22-mackinac-pro" pitchFamily="34" charset="-120"/>
              </a:rPr>
              <a:t>Weaknesses</a:t>
            </a:r>
            <a:endParaRPr lang="en-US" sz="1684" dirty="0"/>
          </a:p>
        </p:txBody>
      </p:sp>
      <p:sp>
        <p:nvSpPr>
          <p:cNvPr id="8" name="Text 5"/>
          <p:cNvSpPr/>
          <p:nvPr/>
        </p:nvSpPr>
        <p:spPr>
          <a:xfrm>
            <a:off x="4446864" y="1857196"/>
            <a:ext cx="1718191" cy="3558421"/>
          </a:xfrm>
          <a:prstGeom prst="rect">
            <a:avLst/>
          </a:prstGeom>
          <a:noFill/>
          <a:ln/>
        </p:spPr>
        <p:txBody>
          <a:bodyPr wrap="square" rtlCol="0" anchor="t"/>
          <a:lstStyle/>
          <a:p>
            <a:pPr marL="0" indent="0">
              <a:lnSpc>
                <a:spcPts val="2155"/>
              </a:lnSpc>
              <a:buNone/>
            </a:pPr>
            <a:r>
              <a:rPr lang="en-US" sz="1347" b="1" dirty="0">
                <a:solidFill>
                  <a:srgbClr val="272525"/>
                </a:solidFill>
                <a:latin typeface="Eudoxus Sans" pitchFamily="34" charset="0"/>
                <a:ea typeface="Eudoxus Sans" pitchFamily="34" charset="-122"/>
                <a:cs typeface="Eudoxus Sans" pitchFamily="34" charset="-120"/>
              </a:rPr>
              <a:t>Despite the benefits, concerns about cybersecurity and technological gaps have surfaced. Hotels need to address cybersecurity risks, ensuring the inclusivity and accessibility of digital services for all guests.</a:t>
            </a:r>
            <a:endParaRPr lang="en-US" sz="1347" b="1" dirty="0"/>
          </a:p>
        </p:txBody>
      </p:sp>
      <p:sp>
        <p:nvSpPr>
          <p:cNvPr id="9" name="Text 6"/>
          <p:cNvSpPr/>
          <p:nvPr/>
        </p:nvSpPr>
        <p:spPr>
          <a:xfrm>
            <a:off x="7593768" y="1381218"/>
            <a:ext cx="1710333" cy="267295"/>
          </a:xfrm>
          <a:prstGeom prst="rect">
            <a:avLst/>
          </a:prstGeom>
          <a:noFill/>
          <a:ln/>
        </p:spPr>
        <p:txBody>
          <a:bodyPr wrap="none" rtlCol="0" anchor="t"/>
          <a:lstStyle/>
          <a:p>
            <a:pPr marL="0" indent="0">
              <a:lnSpc>
                <a:spcPts val="2104"/>
              </a:lnSpc>
              <a:buNone/>
            </a:pPr>
            <a:r>
              <a:rPr lang="en-US" sz="1684" b="1" dirty="0">
                <a:solidFill>
                  <a:srgbClr val="000000"/>
                </a:solidFill>
                <a:latin typeface="p22-mackinac-pro" pitchFamily="34" charset="0"/>
                <a:ea typeface="p22-mackinac-pro" pitchFamily="34" charset="-122"/>
                <a:cs typeface="p22-mackinac-pro" pitchFamily="34" charset="-120"/>
              </a:rPr>
              <a:t>Prospects</a:t>
            </a:r>
            <a:endParaRPr lang="en-US" sz="1684" dirty="0"/>
          </a:p>
        </p:txBody>
      </p:sp>
      <p:sp>
        <p:nvSpPr>
          <p:cNvPr id="10" name="Text 7"/>
          <p:cNvSpPr/>
          <p:nvPr/>
        </p:nvSpPr>
        <p:spPr>
          <a:xfrm>
            <a:off x="7478017" y="1857196"/>
            <a:ext cx="1941836" cy="4927044"/>
          </a:xfrm>
          <a:prstGeom prst="rect">
            <a:avLst/>
          </a:prstGeom>
          <a:noFill/>
          <a:ln/>
        </p:spPr>
        <p:txBody>
          <a:bodyPr wrap="square" rtlCol="0" anchor="t"/>
          <a:lstStyle/>
          <a:p>
            <a:pPr marL="0" indent="0">
              <a:lnSpc>
                <a:spcPts val="2155"/>
              </a:lnSpc>
              <a:buNone/>
            </a:pPr>
            <a:r>
              <a:rPr lang="en-US" sz="1347" b="1" dirty="0">
                <a:solidFill>
                  <a:srgbClr val="272525"/>
                </a:solidFill>
                <a:latin typeface="Eudoxus Sans" pitchFamily="34" charset="0"/>
                <a:ea typeface="Eudoxus Sans" pitchFamily="34" charset="-122"/>
                <a:cs typeface="Eudoxus Sans" pitchFamily="34" charset="-120"/>
              </a:rPr>
              <a:t>Technological advancements such as AI and ML hold the potential to transform guest experiences and operational efficiency. The rapid adoption of contactless solutions in response to the COVID-19 pandemic presents opportunities for improved safety, hygiene, and operational efficiency..</a:t>
            </a:r>
            <a:endParaRPr lang="en-US" sz="1347" b="1" dirty="0"/>
          </a:p>
        </p:txBody>
      </p:sp>
      <p:sp>
        <p:nvSpPr>
          <p:cNvPr id="11" name="Text 8"/>
          <p:cNvSpPr/>
          <p:nvPr/>
        </p:nvSpPr>
        <p:spPr>
          <a:xfrm>
            <a:off x="10830626" y="1378027"/>
            <a:ext cx="1710333" cy="267295"/>
          </a:xfrm>
          <a:prstGeom prst="rect">
            <a:avLst/>
          </a:prstGeom>
          <a:noFill/>
          <a:ln/>
        </p:spPr>
        <p:txBody>
          <a:bodyPr wrap="none" rtlCol="0" anchor="t"/>
          <a:lstStyle/>
          <a:p>
            <a:pPr marL="0" indent="0">
              <a:lnSpc>
                <a:spcPts val="2104"/>
              </a:lnSpc>
              <a:buNone/>
            </a:pPr>
            <a:r>
              <a:rPr lang="en-US" sz="1684" b="1" dirty="0">
                <a:solidFill>
                  <a:srgbClr val="000000"/>
                </a:solidFill>
                <a:latin typeface="p22-mackinac-pro" pitchFamily="34" charset="0"/>
                <a:ea typeface="p22-mackinac-pro" pitchFamily="34" charset="-122"/>
                <a:cs typeface="p22-mackinac-pro" pitchFamily="34" charset="-120"/>
              </a:rPr>
              <a:t>Risks</a:t>
            </a:r>
            <a:endParaRPr lang="en-US" sz="1684" dirty="0"/>
          </a:p>
        </p:txBody>
      </p:sp>
      <p:sp>
        <p:nvSpPr>
          <p:cNvPr id="12" name="Text 9"/>
          <p:cNvSpPr/>
          <p:nvPr/>
        </p:nvSpPr>
        <p:spPr>
          <a:xfrm>
            <a:off x="10732815" y="1885292"/>
            <a:ext cx="1718191" cy="4105870"/>
          </a:xfrm>
          <a:prstGeom prst="rect">
            <a:avLst/>
          </a:prstGeom>
          <a:noFill/>
          <a:ln/>
        </p:spPr>
        <p:txBody>
          <a:bodyPr wrap="square" rtlCol="0" anchor="t"/>
          <a:lstStyle/>
          <a:p>
            <a:pPr marL="0" indent="0">
              <a:lnSpc>
                <a:spcPts val="2155"/>
              </a:lnSpc>
              <a:buNone/>
            </a:pPr>
            <a:r>
              <a:rPr lang="en-US" sz="1347" b="1" dirty="0">
                <a:solidFill>
                  <a:srgbClr val="272525"/>
                </a:solidFill>
                <a:latin typeface="Eudoxus Sans" pitchFamily="34" charset="0"/>
                <a:ea typeface="Eudoxus Sans" pitchFamily="34" charset="-122"/>
                <a:cs typeface="Eudoxus Sans" pitchFamily="34" charset="-120"/>
              </a:rPr>
              <a:t>Hotels need to address concerns about technological obsolescence and the potential reduction in personalized services. It's crucial to find a balance between leveraging technology for productivity and maintaining the warmth of hospitality.</a:t>
            </a:r>
            <a:endParaRPr lang="en-US" sz="1347" b="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0" y="0"/>
            <a:ext cx="14630400" cy="8231505"/>
          </a:xfrm>
          <a:prstGeom prst="rect">
            <a:avLst/>
          </a:prstGeom>
          <a:solidFill>
            <a:srgbClr val="FFFFFF">
              <a:alpha val="75000"/>
            </a:srgbClr>
          </a:solidFill>
          <a:ln/>
        </p:spPr>
        <p:txBody>
          <a:bodyPr/>
          <a:lstStyle/>
          <a:p>
            <a:endParaRPr lang="en-GB"/>
          </a:p>
        </p:txBody>
      </p:sp>
      <p:sp>
        <p:nvSpPr>
          <p:cNvPr id="4" name="Text 1"/>
          <p:cNvSpPr/>
          <p:nvPr/>
        </p:nvSpPr>
        <p:spPr>
          <a:xfrm>
            <a:off x="3357324" y="458272"/>
            <a:ext cx="7915751" cy="1041321"/>
          </a:xfrm>
          <a:prstGeom prst="rect">
            <a:avLst/>
          </a:prstGeom>
          <a:noFill/>
          <a:ln/>
        </p:spPr>
        <p:txBody>
          <a:bodyPr wrap="square" rtlCol="0" anchor="t"/>
          <a:lstStyle/>
          <a:p>
            <a:pPr marL="0" indent="0">
              <a:lnSpc>
                <a:spcPts val="4101"/>
              </a:lnSpc>
              <a:buNone/>
            </a:pPr>
            <a:r>
              <a:rPr lang="en-US" sz="3281" b="1" dirty="0">
                <a:solidFill>
                  <a:srgbClr val="000000"/>
                </a:solidFill>
                <a:latin typeface="p22-mackinac-pro" pitchFamily="34" charset="0"/>
                <a:ea typeface="p22-mackinac-pro" pitchFamily="34" charset="-122"/>
                <a:cs typeface="p22-mackinac-pro" pitchFamily="34" charset="-120"/>
              </a:rPr>
              <a:t>Impact of Contactless Solutions on Hotel Guest Services</a:t>
            </a:r>
            <a:endParaRPr lang="en-US" sz="3281" dirty="0"/>
          </a:p>
        </p:txBody>
      </p:sp>
      <p:sp>
        <p:nvSpPr>
          <p:cNvPr id="5" name="Shape 2"/>
          <p:cNvSpPr/>
          <p:nvPr/>
        </p:nvSpPr>
        <p:spPr>
          <a:xfrm>
            <a:off x="3590687" y="1832848"/>
            <a:ext cx="33218" cy="5940385"/>
          </a:xfrm>
          <a:prstGeom prst="roundRect">
            <a:avLst>
              <a:gd name="adj" fmla="val 225758"/>
            </a:avLst>
          </a:prstGeom>
          <a:solidFill>
            <a:srgbClr val="B2D4E5"/>
          </a:solidFill>
          <a:ln/>
        </p:spPr>
        <p:txBody>
          <a:bodyPr/>
          <a:lstStyle/>
          <a:p>
            <a:endParaRPr lang="en-GB"/>
          </a:p>
        </p:txBody>
      </p:sp>
      <p:sp>
        <p:nvSpPr>
          <p:cNvPr id="6" name="Shape 3"/>
          <p:cNvSpPr/>
          <p:nvPr/>
        </p:nvSpPr>
        <p:spPr>
          <a:xfrm>
            <a:off x="3794700" y="2133779"/>
            <a:ext cx="583168" cy="33218"/>
          </a:xfrm>
          <a:prstGeom prst="roundRect">
            <a:avLst>
              <a:gd name="adj" fmla="val 225758"/>
            </a:avLst>
          </a:prstGeom>
          <a:solidFill>
            <a:srgbClr val="B2D4E5"/>
          </a:solidFill>
          <a:ln/>
        </p:spPr>
        <p:txBody>
          <a:bodyPr/>
          <a:lstStyle/>
          <a:p>
            <a:endParaRPr lang="en-GB"/>
          </a:p>
        </p:txBody>
      </p:sp>
      <p:sp>
        <p:nvSpPr>
          <p:cNvPr id="7" name="Shape 4"/>
          <p:cNvSpPr/>
          <p:nvPr/>
        </p:nvSpPr>
        <p:spPr>
          <a:xfrm>
            <a:off x="3419773" y="1962983"/>
            <a:ext cx="374928" cy="374928"/>
          </a:xfrm>
          <a:prstGeom prst="roundRect">
            <a:avLst>
              <a:gd name="adj" fmla="val 20002"/>
            </a:avLst>
          </a:prstGeom>
          <a:solidFill>
            <a:srgbClr val="CCEEFF"/>
          </a:solidFill>
          <a:ln w="10358">
            <a:solidFill>
              <a:srgbClr val="B2D4E5"/>
            </a:solidFill>
            <a:prstDash val="solid"/>
          </a:ln>
        </p:spPr>
        <p:txBody>
          <a:bodyPr/>
          <a:lstStyle/>
          <a:p>
            <a:endParaRPr lang="en-GB"/>
          </a:p>
        </p:txBody>
      </p:sp>
      <p:sp>
        <p:nvSpPr>
          <p:cNvPr id="8" name="Text 5"/>
          <p:cNvSpPr/>
          <p:nvPr/>
        </p:nvSpPr>
        <p:spPr>
          <a:xfrm>
            <a:off x="3556456" y="1994178"/>
            <a:ext cx="101560" cy="312539"/>
          </a:xfrm>
          <a:prstGeom prst="rect">
            <a:avLst/>
          </a:prstGeom>
          <a:noFill/>
          <a:ln/>
        </p:spPr>
        <p:txBody>
          <a:bodyPr wrap="none" rtlCol="0" anchor="t"/>
          <a:lstStyle/>
          <a:p>
            <a:pPr marL="0" indent="0" algn="ctr">
              <a:lnSpc>
                <a:spcPts val="2460"/>
              </a:lnSpc>
              <a:buNone/>
            </a:pPr>
            <a:r>
              <a:rPr lang="en-US" sz="1968" b="1" dirty="0">
                <a:solidFill>
                  <a:srgbClr val="272525"/>
                </a:solidFill>
                <a:latin typeface="p22-mackinac-pro" pitchFamily="34" charset="0"/>
                <a:ea typeface="p22-mackinac-pro" pitchFamily="34" charset="-122"/>
                <a:cs typeface="p22-mackinac-pro" pitchFamily="34" charset="-120"/>
              </a:rPr>
              <a:t>1</a:t>
            </a:r>
            <a:endParaRPr lang="en-US" sz="1968" dirty="0"/>
          </a:p>
        </p:txBody>
      </p:sp>
      <p:sp>
        <p:nvSpPr>
          <p:cNvPr id="9" name="Text 6"/>
          <p:cNvSpPr/>
          <p:nvPr/>
        </p:nvSpPr>
        <p:spPr>
          <a:xfrm>
            <a:off x="4523780" y="1999417"/>
            <a:ext cx="1666399" cy="260390"/>
          </a:xfrm>
          <a:prstGeom prst="rect">
            <a:avLst/>
          </a:prstGeom>
          <a:noFill/>
          <a:ln/>
        </p:spPr>
        <p:txBody>
          <a:bodyPr wrap="none" rtlCol="0" anchor="t"/>
          <a:lstStyle/>
          <a:p>
            <a:pPr marL="0" indent="0" algn="l">
              <a:lnSpc>
                <a:spcPts val="2050"/>
              </a:lnSpc>
              <a:buNone/>
            </a:pPr>
            <a:r>
              <a:rPr lang="en-US" sz="1640" b="1" dirty="0">
                <a:solidFill>
                  <a:srgbClr val="272525"/>
                </a:solidFill>
                <a:latin typeface="p22-mackinac-pro" pitchFamily="34" charset="0"/>
                <a:ea typeface="p22-mackinac-pro" pitchFamily="34" charset="-122"/>
                <a:cs typeface="p22-mackinac-pro" pitchFamily="34" charset="-120"/>
              </a:rPr>
              <a:t>Mobile Check-In</a:t>
            </a:r>
            <a:endParaRPr lang="en-US" sz="1640" dirty="0"/>
          </a:p>
        </p:txBody>
      </p:sp>
      <p:sp>
        <p:nvSpPr>
          <p:cNvPr id="10" name="Text 7"/>
          <p:cNvSpPr/>
          <p:nvPr/>
        </p:nvSpPr>
        <p:spPr>
          <a:xfrm>
            <a:off x="4523780" y="2359700"/>
            <a:ext cx="6749296" cy="533400"/>
          </a:xfrm>
          <a:prstGeom prst="rect">
            <a:avLst/>
          </a:prstGeom>
          <a:noFill/>
          <a:ln/>
        </p:spPr>
        <p:txBody>
          <a:bodyPr wrap="square" rtlCol="0" anchor="t"/>
          <a:lstStyle/>
          <a:p>
            <a:pPr marL="0" indent="0" algn="l">
              <a:lnSpc>
                <a:spcPts val="2100"/>
              </a:lnSpc>
              <a:buNone/>
            </a:pPr>
            <a:r>
              <a:rPr lang="en-US" sz="1312" dirty="0">
                <a:solidFill>
                  <a:srgbClr val="272525"/>
                </a:solidFill>
                <a:latin typeface="Eudoxus Sans" pitchFamily="34" charset="0"/>
                <a:ea typeface="Eudoxus Sans" pitchFamily="34" charset="-122"/>
                <a:cs typeface="Eudoxus Sans" pitchFamily="34" charset="-120"/>
              </a:rPr>
              <a:t>Mobile check-in has transformed hotel visitor services, allowing guests to skip the front desk and go straight to their rooms, improving safety and social distance.</a:t>
            </a:r>
            <a:endParaRPr lang="en-US" sz="1312" dirty="0"/>
          </a:p>
        </p:txBody>
      </p:sp>
      <p:sp>
        <p:nvSpPr>
          <p:cNvPr id="11" name="Shape 8"/>
          <p:cNvSpPr/>
          <p:nvPr/>
        </p:nvSpPr>
        <p:spPr>
          <a:xfrm>
            <a:off x="3794700" y="3527167"/>
            <a:ext cx="583168" cy="33218"/>
          </a:xfrm>
          <a:prstGeom prst="roundRect">
            <a:avLst>
              <a:gd name="adj" fmla="val 225758"/>
            </a:avLst>
          </a:prstGeom>
          <a:solidFill>
            <a:srgbClr val="B2D4E5"/>
          </a:solidFill>
          <a:ln/>
        </p:spPr>
        <p:txBody>
          <a:bodyPr/>
          <a:lstStyle/>
          <a:p>
            <a:endParaRPr lang="en-GB"/>
          </a:p>
        </p:txBody>
      </p:sp>
      <p:sp>
        <p:nvSpPr>
          <p:cNvPr id="12" name="Shape 9"/>
          <p:cNvSpPr/>
          <p:nvPr/>
        </p:nvSpPr>
        <p:spPr>
          <a:xfrm>
            <a:off x="3419773" y="3356372"/>
            <a:ext cx="374928" cy="374928"/>
          </a:xfrm>
          <a:prstGeom prst="roundRect">
            <a:avLst>
              <a:gd name="adj" fmla="val 20002"/>
            </a:avLst>
          </a:prstGeom>
          <a:solidFill>
            <a:srgbClr val="CCEEFF"/>
          </a:solidFill>
          <a:ln w="10358">
            <a:solidFill>
              <a:srgbClr val="B2D4E5"/>
            </a:solidFill>
            <a:prstDash val="solid"/>
          </a:ln>
        </p:spPr>
        <p:txBody>
          <a:bodyPr/>
          <a:lstStyle/>
          <a:p>
            <a:endParaRPr lang="en-GB"/>
          </a:p>
        </p:txBody>
      </p:sp>
      <p:sp>
        <p:nvSpPr>
          <p:cNvPr id="13" name="Text 10"/>
          <p:cNvSpPr/>
          <p:nvPr/>
        </p:nvSpPr>
        <p:spPr>
          <a:xfrm>
            <a:off x="3534430" y="3387566"/>
            <a:ext cx="145494" cy="312539"/>
          </a:xfrm>
          <a:prstGeom prst="rect">
            <a:avLst/>
          </a:prstGeom>
          <a:noFill/>
          <a:ln/>
        </p:spPr>
        <p:txBody>
          <a:bodyPr wrap="none" rtlCol="0" anchor="t"/>
          <a:lstStyle/>
          <a:p>
            <a:pPr marL="0" indent="0" algn="ctr">
              <a:lnSpc>
                <a:spcPts val="2460"/>
              </a:lnSpc>
              <a:buNone/>
            </a:pPr>
            <a:r>
              <a:rPr lang="en-US" sz="1968" b="1" dirty="0">
                <a:solidFill>
                  <a:srgbClr val="272525"/>
                </a:solidFill>
                <a:latin typeface="p22-mackinac-pro" pitchFamily="34" charset="0"/>
                <a:ea typeface="p22-mackinac-pro" pitchFamily="34" charset="-122"/>
                <a:cs typeface="p22-mackinac-pro" pitchFamily="34" charset="-120"/>
              </a:rPr>
              <a:t>2</a:t>
            </a:r>
            <a:endParaRPr lang="en-US" sz="1968" dirty="0"/>
          </a:p>
        </p:txBody>
      </p:sp>
      <p:sp>
        <p:nvSpPr>
          <p:cNvPr id="14" name="Text 11"/>
          <p:cNvSpPr/>
          <p:nvPr/>
        </p:nvSpPr>
        <p:spPr>
          <a:xfrm>
            <a:off x="4523780" y="3392805"/>
            <a:ext cx="4284583" cy="260390"/>
          </a:xfrm>
          <a:prstGeom prst="rect">
            <a:avLst/>
          </a:prstGeom>
          <a:noFill/>
          <a:ln/>
        </p:spPr>
        <p:txBody>
          <a:bodyPr wrap="none" rtlCol="0" anchor="t"/>
          <a:lstStyle/>
          <a:p>
            <a:pPr marL="0" indent="0" algn="l">
              <a:lnSpc>
                <a:spcPts val="2050"/>
              </a:lnSpc>
              <a:buNone/>
            </a:pPr>
            <a:r>
              <a:rPr lang="en-US" sz="1640" b="1" dirty="0">
                <a:solidFill>
                  <a:srgbClr val="272525"/>
                </a:solidFill>
                <a:latin typeface="p22-mackinac-pro" pitchFamily="34" charset="0"/>
                <a:ea typeface="p22-mackinac-pro" pitchFamily="34" charset="-122"/>
                <a:cs typeface="p22-mackinac-pro" pitchFamily="34" charset="-120"/>
              </a:rPr>
              <a:t>Keyless Entry Systems and Room Controls</a:t>
            </a:r>
            <a:endParaRPr lang="en-US" sz="1640" dirty="0"/>
          </a:p>
        </p:txBody>
      </p:sp>
      <p:sp>
        <p:nvSpPr>
          <p:cNvPr id="15" name="Text 12"/>
          <p:cNvSpPr/>
          <p:nvPr/>
        </p:nvSpPr>
        <p:spPr>
          <a:xfrm>
            <a:off x="4523780" y="3753088"/>
            <a:ext cx="6749296" cy="533400"/>
          </a:xfrm>
          <a:prstGeom prst="rect">
            <a:avLst/>
          </a:prstGeom>
          <a:noFill/>
          <a:ln/>
        </p:spPr>
        <p:txBody>
          <a:bodyPr wrap="square" rtlCol="0" anchor="t"/>
          <a:lstStyle/>
          <a:p>
            <a:pPr marL="0" indent="0" algn="l">
              <a:lnSpc>
                <a:spcPts val="2100"/>
              </a:lnSpc>
              <a:buNone/>
            </a:pPr>
            <a:r>
              <a:rPr lang="en-US" sz="1312" dirty="0">
                <a:solidFill>
                  <a:srgbClr val="272525"/>
                </a:solidFill>
                <a:latin typeface="Eudoxus Sans" pitchFamily="34" charset="0"/>
                <a:ea typeface="Eudoxus Sans" pitchFamily="34" charset="-122"/>
                <a:cs typeface="Eudoxus Sans" pitchFamily="34" charset="-120"/>
              </a:rPr>
              <a:t>Contactless solutions extend to keyless access systems and in-room controls, providing guests with a sense of control and comfort.</a:t>
            </a:r>
            <a:endParaRPr lang="en-US" sz="1312" dirty="0"/>
          </a:p>
        </p:txBody>
      </p:sp>
      <p:sp>
        <p:nvSpPr>
          <p:cNvPr id="16" name="Shape 13"/>
          <p:cNvSpPr/>
          <p:nvPr/>
        </p:nvSpPr>
        <p:spPr>
          <a:xfrm>
            <a:off x="3794700" y="4920555"/>
            <a:ext cx="583168" cy="33218"/>
          </a:xfrm>
          <a:prstGeom prst="roundRect">
            <a:avLst>
              <a:gd name="adj" fmla="val 225758"/>
            </a:avLst>
          </a:prstGeom>
          <a:solidFill>
            <a:srgbClr val="B2D4E5"/>
          </a:solidFill>
          <a:ln/>
        </p:spPr>
        <p:txBody>
          <a:bodyPr/>
          <a:lstStyle/>
          <a:p>
            <a:endParaRPr lang="en-GB"/>
          </a:p>
        </p:txBody>
      </p:sp>
      <p:sp>
        <p:nvSpPr>
          <p:cNvPr id="17" name="Shape 14"/>
          <p:cNvSpPr/>
          <p:nvPr/>
        </p:nvSpPr>
        <p:spPr>
          <a:xfrm>
            <a:off x="3419773" y="4749760"/>
            <a:ext cx="374928" cy="374928"/>
          </a:xfrm>
          <a:prstGeom prst="roundRect">
            <a:avLst>
              <a:gd name="adj" fmla="val 20002"/>
            </a:avLst>
          </a:prstGeom>
          <a:solidFill>
            <a:srgbClr val="CCEEFF"/>
          </a:solidFill>
          <a:ln w="10358">
            <a:solidFill>
              <a:srgbClr val="B2D4E5"/>
            </a:solidFill>
            <a:prstDash val="solid"/>
          </a:ln>
        </p:spPr>
        <p:txBody>
          <a:bodyPr/>
          <a:lstStyle/>
          <a:p>
            <a:endParaRPr lang="en-GB"/>
          </a:p>
        </p:txBody>
      </p:sp>
      <p:sp>
        <p:nvSpPr>
          <p:cNvPr id="18" name="Text 15"/>
          <p:cNvSpPr/>
          <p:nvPr/>
        </p:nvSpPr>
        <p:spPr>
          <a:xfrm>
            <a:off x="3532287" y="4780955"/>
            <a:ext cx="149781" cy="312539"/>
          </a:xfrm>
          <a:prstGeom prst="rect">
            <a:avLst/>
          </a:prstGeom>
          <a:noFill/>
          <a:ln/>
        </p:spPr>
        <p:txBody>
          <a:bodyPr wrap="none" rtlCol="0" anchor="t"/>
          <a:lstStyle/>
          <a:p>
            <a:pPr marL="0" indent="0" algn="ctr">
              <a:lnSpc>
                <a:spcPts val="2460"/>
              </a:lnSpc>
              <a:buNone/>
            </a:pPr>
            <a:r>
              <a:rPr lang="en-US" sz="1968" b="1" dirty="0">
                <a:solidFill>
                  <a:srgbClr val="272525"/>
                </a:solidFill>
                <a:latin typeface="p22-mackinac-pro" pitchFamily="34" charset="0"/>
                <a:ea typeface="p22-mackinac-pro" pitchFamily="34" charset="-122"/>
                <a:cs typeface="p22-mackinac-pro" pitchFamily="34" charset="-120"/>
              </a:rPr>
              <a:t>3</a:t>
            </a:r>
            <a:endParaRPr lang="en-US" sz="1968" dirty="0"/>
          </a:p>
        </p:txBody>
      </p:sp>
      <p:sp>
        <p:nvSpPr>
          <p:cNvPr id="19" name="Text 16"/>
          <p:cNvSpPr/>
          <p:nvPr/>
        </p:nvSpPr>
        <p:spPr>
          <a:xfrm>
            <a:off x="4523780" y="4786193"/>
            <a:ext cx="4076581" cy="260390"/>
          </a:xfrm>
          <a:prstGeom prst="rect">
            <a:avLst/>
          </a:prstGeom>
          <a:noFill/>
          <a:ln/>
        </p:spPr>
        <p:txBody>
          <a:bodyPr wrap="none" rtlCol="0" anchor="t"/>
          <a:lstStyle/>
          <a:p>
            <a:pPr marL="0" indent="0" algn="l">
              <a:lnSpc>
                <a:spcPts val="2050"/>
              </a:lnSpc>
              <a:buNone/>
            </a:pPr>
            <a:r>
              <a:rPr lang="en-US" sz="1640" b="1" dirty="0">
                <a:solidFill>
                  <a:srgbClr val="272525"/>
                </a:solidFill>
                <a:latin typeface="p22-mackinac-pro" pitchFamily="34" charset="0"/>
                <a:ea typeface="p22-mackinac-pro" pitchFamily="34" charset="-122"/>
                <a:cs typeface="p22-mackinac-pro" pitchFamily="34" charset="-120"/>
              </a:rPr>
              <a:t>Mobile Payments and Financial Security</a:t>
            </a:r>
            <a:endParaRPr lang="en-US" sz="1640" dirty="0"/>
          </a:p>
        </p:txBody>
      </p:sp>
      <p:sp>
        <p:nvSpPr>
          <p:cNvPr id="20" name="Text 17"/>
          <p:cNvSpPr/>
          <p:nvPr/>
        </p:nvSpPr>
        <p:spPr>
          <a:xfrm>
            <a:off x="4523780" y="5146477"/>
            <a:ext cx="6749296" cy="800100"/>
          </a:xfrm>
          <a:prstGeom prst="rect">
            <a:avLst/>
          </a:prstGeom>
          <a:noFill/>
          <a:ln/>
        </p:spPr>
        <p:txBody>
          <a:bodyPr wrap="square" rtlCol="0" anchor="t"/>
          <a:lstStyle/>
          <a:p>
            <a:pPr marL="0" indent="0" algn="l">
              <a:lnSpc>
                <a:spcPts val="2100"/>
              </a:lnSpc>
              <a:buNone/>
            </a:pPr>
            <a:r>
              <a:rPr lang="en-US" sz="1312" dirty="0">
                <a:solidFill>
                  <a:srgbClr val="272525"/>
                </a:solidFill>
                <a:latin typeface="Eudoxus Sans" pitchFamily="34" charset="0"/>
                <a:ea typeface="Eudoxus Sans" pitchFamily="34" charset="-122"/>
                <a:cs typeface="Eudoxus Sans" pitchFamily="34" charset="-120"/>
              </a:rPr>
              <a:t>The incorporation of mobile payment options into the hotel experience marks yet another significant improvement in guest services, providing a seamless and safe transaction experience.</a:t>
            </a:r>
            <a:endParaRPr lang="en-US" sz="1312" dirty="0"/>
          </a:p>
        </p:txBody>
      </p:sp>
      <p:sp>
        <p:nvSpPr>
          <p:cNvPr id="21" name="Shape 18"/>
          <p:cNvSpPr/>
          <p:nvPr/>
        </p:nvSpPr>
        <p:spPr>
          <a:xfrm>
            <a:off x="3794700" y="6580644"/>
            <a:ext cx="583168" cy="33218"/>
          </a:xfrm>
          <a:prstGeom prst="roundRect">
            <a:avLst>
              <a:gd name="adj" fmla="val 225758"/>
            </a:avLst>
          </a:prstGeom>
          <a:solidFill>
            <a:srgbClr val="B2D4E5"/>
          </a:solidFill>
          <a:ln/>
        </p:spPr>
        <p:txBody>
          <a:bodyPr/>
          <a:lstStyle/>
          <a:p>
            <a:endParaRPr lang="en-GB"/>
          </a:p>
        </p:txBody>
      </p:sp>
      <p:sp>
        <p:nvSpPr>
          <p:cNvPr id="22" name="Shape 19"/>
          <p:cNvSpPr/>
          <p:nvPr/>
        </p:nvSpPr>
        <p:spPr>
          <a:xfrm>
            <a:off x="3419773" y="6409849"/>
            <a:ext cx="374928" cy="374928"/>
          </a:xfrm>
          <a:prstGeom prst="roundRect">
            <a:avLst>
              <a:gd name="adj" fmla="val 20002"/>
            </a:avLst>
          </a:prstGeom>
          <a:solidFill>
            <a:srgbClr val="CCEEFF"/>
          </a:solidFill>
          <a:ln w="10358">
            <a:solidFill>
              <a:srgbClr val="B2D4E5"/>
            </a:solidFill>
            <a:prstDash val="solid"/>
          </a:ln>
        </p:spPr>
        <p:txBody>
          <a:bodyPr/>
          <a:lstStyle/>
          <a:p>
            <a:endParaRPr lang="en-GB"/>
          </a:p>
        </p:txBody>
      </p:sp>
      <p:sp>
        <p:nvSpPr>
          <p:cNvPr id="23" name="Text 20"/>
          <p:cNvSpPr/>
          <p:nvPr/>
        </p:nvSpPr>
        <p:spPr>
          <a:xfrm>
            <a:off x="3528477" y="6441043"/>
            <a:ext cx="157520" cy="312539"/>
          </a:xfrm>
          <a:prstGeom prst="rect">
            <a:avLst/>
          </a:prstGeom>
          <a:noFill/>
          <a:ln/>
        </p:spPr>
        <p:txBody>
          <a:bodyPr wrap="none" rtlCol="0" anchor="t"/>
          <a:lstStyle/>
          <a:p>
            <a:pPr marL="0" indent="0" algn="ctr">
              <a:lnSpc>
                <a:spcPts val="2460"/>
              </a:lnSpc>
              <a:buNone/>
            </a:pPr>
            <a:r>
              <a:rPr lang="en-US" sz="1968" b="1" dirty="0">
                <a:solidFill>
                  <a:srgbClr val="272525"/>
                </a:solidFill>
                <a:latin typeface="p22-mackinac-pro" pitchFamily="34" charset="0"/>
                <a:ea typeface="p22-mackinac-pro" pitchFamily="34" charset="-122"/>
                <a:cs typeface="p22-mackinac-pro" pitchFamily="34" charset="-120"/>
              </a:rPr>
              <a:t>4</a:t>
            </a:r>
            <a:endParaRPr lang="en-US" sz="1968" dirty="0"/>
          </a:p>
        </p:txBody>
      </p:sp>
      <p:sp>
        <p:nvSpPr>
          <p:cNvPr id="24" name="Text 21"/>
          <p:cNvSpPr/>
          <p:nvPr/>
        </p:nvSpPr>
        <p:spPr>
          <a:xfrm>
            <a:off x="4523780" y="6446282"/>
            <a:ext cx="4957405" cy="260390"/>
          </a:xfrm>
          <a:prstGeom prst="rect">
            <a:avLst/>
          </a:prstGeom>
          <a:noFill/>
          <a:ln/>
        </p:spPr>
        <p:txBody>
          <a:bodyPr wrap="none" rtlCol="0" anchor="t"/>
          <a:lstStyle/>
          <a:p>
            <a:pPr marL="0" indent="0" algn="l">
              <a:lnSpc>
                <a:spcPts val="2050"/>
              </a:lnSpc>
              <a:buNone/>
            </a:pPr>
            <a:r>
              <a:rPr lang="en-US" sz="1640" b="1" dirty="0">
                <a:solidFill>
                  <a:srgbClr val="272525"/>
                </a:solidFill>
                <a:latin typeface="p22-mackinac-pro" pitchFamily="34" charset="0"/>
                <a:ea typeface="p22-mackinac-pro" pitchFamily="34" charset="-122"/>
                <a:cs typeface="p22-mackinac-pro" pitchFamily="34" charset="-120"/>
              </a:rPr>
              <a:t>Streamlined Operations and Resource Allocation</a:t>
            </a:r>
            <a:endParaRPr lang="en-US" sz="1640" dirty="0"/>
          </a:p>
        </p:txBody>
      </p:sp>
      <p:sp>
        <p:nvSpPr>
          <p:cNvPr id="25" name="Text 22"/>
          <p:cNvSpPr/>
          <p:nvPr/>
        </p:nvSpPr>
        <p:spPr>
          <a:xfrm>
            <a:off x="4523780" y="6806565"/>
            <a:ext cx="6749296" cy="800100"/>
          </a:xfrm>
          <a:prstGeom prst="rect">
            <a:avLst/>
          </a:prstGeom>
          <a:noFill/>
          <a:ln/>
        </p:spPr>
        <p:txBody>
          <a:bodyPr wrap="square" rtlCol="0" anchor="t"/>
          <a:lstStyle/>
          <a:p>
            <a:pPr marL="0" indent="0" algn="l">
              <a:lnSpc>
                <a:spcPts val="2100"/>
              </a:lnSpc>
              <a:buNone/>
            </a:pPr>
            <a:r>
              <a:rPr lang="en-US" sz="1312" dirty="0">
                <a:solidFill>
                  <a:srgbClr val="272525"/>
                </a:solidFill>
                <a:latin typeface="Eudoxus Sans" pitchFamily="34" charset="0"/>
                <a:ea typeface="Eudoxus Sans" pitchFamily="34" charset="-122"/>
                <a:cs typeface="Eudoxus Sans" pitchFamily="34" charset="-120"/>
              </a:rPr>
              <a:t>Contactless technologies provide numerous options to streamline processes and optimize resource allocation, resulting in a more adaptable and resource-efficient operational model.</a:t>
            </a:r>
            <a:endParaRPr lang="en-US" sz="1312"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75000"/>
            </a:srgbClr>
          </a:solidFill>
          <a:ln/>
        </p:spPr>
        <p:txBody>
          <a:bodyPr/>
          <a:lstStyle/>
          <a:p>
            <a:endParaRPr lang="en-GB"/>
          </a:p>
        </p:txBody>
      </p:sp>
      <p:pic>
        <p:nvPicPr>
          <p:cNvPr id="4" name="Image 1" descr="preencoded.png"/>
          <p:cNvPicPr>
            <a:picLocks noChangeAspect="1"/>
          </p:cNvPicPr>
          <p:nvPr/>
        </p:nvPicPr>
        <p:blipFill>
          <a:blip r:embed="rId4"/>
          <a:stretch>
            <a:fillRect/>
          </a:stretch>
        </p:blipFill>
        <p:spPr>
          <a:xfrm>
            <a:off x="0" y="0"/>
            <a:ext cx="14630400" cy="8229600"/>
          </a:xfrm>
          <a:prstGeom prst="rect">
            <a:avLst/>
          </a:prstGeom>
        </p:spPr>
      </p:pic>
      <p:sp>
        <p:nvSpPr>
          <p:cNvPr id="5" name="Shape 1"/>
          <p:cNvSpPr/>
          <p:nvPr/>
        </p:nvSpPr>
        <p:spPr>
          <a:xfrm>
            <a:off x="0" y="0"/>
            <a:ext cx="14630400" cy="8229600"/>
          </a:xfrm>
          <a:prstGeom prst="rect">
            <a:avLst/>
          </a:prstGeom>
          <a:solidFill>
            <a:srgbClr val="FFFFFF">
              <a:alpha val="85000"/>
            </a:srgbClr>
          </a:solidFill>
          <a:ln/>
        </p:spPr>
        <p:txBody>
          <a:bodyPr/>
          <a:lstStyle/>
          <a:p>
            <a:endParaRPr lang="en-GB"/>
          </a:p>
        </p:txBody>
      </p:sp>
      <p:sp>
        <p:nvSpPr>
          <p:cNvPr id="6" name="Text 2"/>
          <p:cNvSpPr/>
          <p:nvPr/>
        </p:nvSpPr>
        <p:spPr>
          <a:xfrm>
            <a:off x="2037993" y="1758434"/>
            <a:ext cx="10554414" cy="1388745"/>
          </a:xfrm>
          <a:prstGeom prst="rect">
            <a:avLst/>
          </a:prstGeom>
          <a:noFill/>
          <a:ln/>
        </p:spPr>
        <p:txBody>
          <a:bodyPr wrap="square" rtlCol="0" anchor="t"/>
          <a:lstStyle/>
          <a:p>
            <a:pPr marL="0" indent="0">
              <a:lnSpc>
                <a:spcPts val="5468"/>
              </a:lnSpc>
              <a:buNone/>
            </a:pPr>
            <a:r>
              <a:rPr lang="en-US" sz="4374" b="1" dirty="0">
                <a:solidFill>
                  <a:srgbClr val="000000"/>
                </a:solidFill>
                <a:latin typeface="p22-mackinac-pro" pitchFamily="34" charset="0"/>
                <a:ea typeface="p22-mackinac-pro" pitchFamily="34" charset="-122"/>
                <a:cs typeface="p22-mackinac-pro" pitchFamily="34" charset="-120"/>
              </a:rPr>
              <a:t>Challenges and Management Responses</a:t>
            </a:r>
            <a:endParaRPr lang="en-US" sz="4374" dirty="0"/>
          </a:p>
        </p:txBody>
      </p:sp>
      <p:pic>
        <p:nvPicPr>
          <p:cNvPr id="7" name="Image 2" descr="preencoded.png"/>
          <p:cNvPicPr>
            <a:picLocks noChangeAspect="1"/>
          </p:cNvPicPr>
          <p:nvPr/>
        </p:nvPicPr>
        <p:blipFill>
          <a:blip r:embed="rId5"/>
          <a:stretch>
            <a:fillRect/>
          </a:stretch>
        </p:blipFill>
        <p:spPr>
          <a:xfrm>
            <a:off x="2037993" y="3480435"/>
            <a:ext cx="5277207" cy="888682"/>
          </a:xfrm>
          <a:prstGeom prst="rect">
            <a:avLst/>
          </a:prstGeom>
        </p:spPr>
      </p:pic>
      <p:sp>
        <p:nvSpPr>
          <p:cNvPr id="8" name="Text 3"/>
          <p:cNvSpPr/>
          <p:nvPr/>
        </p:nvSpPr>
        <p:spPr>
          <a:xfrm>
            <a:off x="2260163" y="4702373"/>
            <a:ext cx="2221944" cy="347186"/>
          </a:xfrm>
          <a:prstGeom prst="rect">
            <a:avLst/>
          </a:prstGeom>
          <a:noFill/>
          <a:ln/>
        </p:spPr>
        <p:txBody>
          <a:bodyPr wrap="none" rtlCol="0" anchor="t"/>
          <a:lstStyle/>
          <a:p>
            <a:pPr marL="0" indent="0" algn="l">
              <a:lnSpc>
                <a:spcPts val="2734"/>
              </a:lnSpc>
              <a:buNone/>
            </a:pPr>
            <a:r>
              <a:rPr lang="en-US" sz="2187" b="1" dirty="0">
                <a:solidFill>
                  <a:srgbClr val="272525"/>
                </a:solidFill>
                <a:latin typeface="p22-mackinac-pro" pitchFamily="34" charset="0"/>
                <a:ea typeface="p22-mackinac-pro" pitchFamily="34" charset="-122"/>
                <a:cs typeface="p22-mackinac-pro" pitchFamily="34" charset="-120"/>
              </a:rPr>
              <a:t>Challenges</a:t>
            </a:r>
            <a:endParaRPr lang="en-US" sz="2187" dirty="0"/>
          </a:p>
        </p:txBody>
      </p:sp>
      <p:sp>
        <p:nvSpPr>
          <p:cNvPr id="9" name="Text 4"/>
          <p:cNvSpPr/>
          <p:nvPr/>
        </p:nvSpPr>
        <p:spPr>
          <a:xfrm>
            <a:off x="2260163" y="5182791"/>
            <a:ext cx="4832866" cy="1066205"/>
          </a:xfrm>
          <a:prstGeom prst="rect">
            <a:avLst/>
          </a:prstGeom>
          <a:noFill/>
          <a:ln/>
        </p:spPr>
        <p:txBody>
          <a:bodyPr wrap="square" rtlCol="0" anchor="t"/>
          <a:lstStyle/>
          <a:p>
            <a:pPr marL="0" indent="0" algn="l">
              <a:lnSpc>
                <a:spcPts val="2799"/>
              </a:lnSpc>
              <a:buNone/>
            </a:pPr>
            <a:r>
              <a:rPr lang="en-US" sz="1750" dirty="0">
                <a:solidFill>
                  <a:srgbClr val="272525"/>
                </a:solidFill>
                <a:latin typeface="Eudoxus Sans" pitchFamily="34" charset="0"/>
                <a:ea typeface="Eudoxus Sans" pitchFamily="34" charset="-122"/>
                <a:cs typeface="Eudoxus Sans" pitchFamily="34" charset="-120"/>
              </a:rPr>
              <a:t>One of the most difficult difficulties is balancing technology efficiency with the human element of hospitality.</a:t>
            </a:r>
            <a:endParaRPr lang="en-US" sz="1750" dirty="0"/>
          </a:p>
        </p:txBody>
      </p:sp>
      <p:pic>
        <p:nvPicPr>
          <p:cNvPr id="10" name="Image 3" descr="preencoded.png"/>
          <p:cNvPicPr>
            <a:picLocks noChangeAspect="1"/>
          </p:cNvPicPr>
          <p:nvPr/>
        </p:nvPicPr>
        <p:blipFill>
          <a:blip r:embed="rId6"/>
          <a:stretch>
            <a:fillRect/>
          </a:stretch>
        </p:blipFill>
        <p:spPr>
          <a:xfrm>
            <a:off x="7315200" y="3480435"/>
            <a:ext cx="5277207" cy="888682"/>
          </a:xfrm>
          <a:prstGeom prst="rect">
            <a:avLst/>
          </a:prstGeom>
        </p:spPr>
      </p:pic>
      <p:sp>
        <p:nvSpPr>
          <p:cNvPr id="11" name="Text 5"/>
          <p:cNvSpPr/>
          <p:nvPr/>
        </p:nvSpPr>
        <p:spPr>
          <a:xfrm>
            <a:off x="7537371" y="4702373"/>
            <a:ext cx="3462933" cy="347186"/>
          </a:xfrm>
          <a:prstGeom prst="rect">
            <a:avLst/>
          </a:prstGeom>
          <a:noFill/>
          <a:ln/>
        </p:spPr>
        <p:txBody>
          <a:bodyPr wrap="none" rtlCol="0" anchor="t"/>
          <a:lstStyle/>
          <a:p>
            <a:pPr marL="0" indent="0" algn="l">
              <a:lnSpc>
                <a:spcPts val="2734"/>
              </a:lnSpc>
              <a:buNone/>
            </a:pPr>
            <a:r>
              <a:rPr lang="en-US" sz="2187" b="1" dirty="0">
                <a:solidFill>
                  <a:srgbClr val="272525"/>
                </a:solidFill>
                <a:latin typeface="p22-mackinac-pro" pitchFamily="34" charset="0"/>
                <a:ea typeface="p22-mackinac-pro" pitchFamily="34" charset="-122"/>
                <a:cs typeface="p22-mackinac-pro" pitchFamily="34" charset="-120"/>
              </a:rPr>
              <a:t>Management’s Responses</a:t>
            </a:r>
            <a:endParaRPr lang="en-US" sz="2187" dirty="0"/>
          </a:p>
        </p:txBody>
      </p:sp>
      <p:sp>
        <p:nvSpPr>
          <p:cNvPr id="12" name="Text 6"/>
          <p:cNvSpPr/>
          <p:nvPr/>
        </p:nvSpPr>
        <p:spPr>
          <a:xfrm>
            <a:off x="7537371" y="5182791"/>
            <a:ext cx="4832866" cy="1066205"/>
          </a:xfrm>
          <a:prstGeom prst="rect">
            <a:avLst/>
          </a:prstGeom>
          <a:noFill/>
          <a:ln/>
        </p:spPr>
        <p:txBody>
          <a:bodyPr wrap="square" rtlCol="0" anchor="t"/>
          <a:lstStyle/>
          <a:p>
            <a:pPr marL="0" indent="0" algn="l">
              <a:lnSpc>
                <a:spcPts val="2799"/>
              </a:lnSpc>
              <a:buNone/>
            </a:pPr>
            <a:r>
              <a:rPr lang="en-US" sz="1750" dirty="0">
                <a:solidFill>
                  <a:srgbClr val="272525"/>
                </a:solidFill>
                <a:latin typeface="Eudoxus Sans" pitchFamily="34" charset="0"/>
                <a:ea typeface="Eudoxus Sans" pitchFamily="34" charset="-122"/>
                <a:cs typeface="Eudoxus Sans" pitchFamily="34" charset="-120"/>
              </a:rPr>
              <a:t>Effective management responses require leveraging the benefits of contactless solutions while minimizing their drawbacks.</a:t>
            </a:r>
            <a:endParaRPr lang="en-US" sz="17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75000"/>
            </a:srgbClr>
          </a:solidFill>
          <a:ln/>
        </p:spPr>
        <p:txBody>
          <a:bodyPr/>
          <a:lstStyle/>
          <a:p>
            <a:endParaRPr lang="en-GB"/>
          </a:p>
        </p:txBody>
      </p:sp>
      <p:pic>
        <p:nvPicPr>
          <p:cNvPr id="4" name="Image 1" descr="preencoded.png"/>
          <p:cNvPicPr>
            <a:picLocks noChangeAspect="1"/>
          </p:cNvPicPr>
          <p:nvPr/>
        </p:nvPicPr>
        <p:blipFill>
          <a:blip r:embed="rId4"/>
          <a:stretch>
            <a:fillRect/>
          </a:stretch>
        </p:blipFill>
        <p:spPr>
          <a:xfrm>
            <a:off x="0" y="0"/>
            <a:ext cx="3657600" cy="8229600"/>
          </a:xfrm>
          <a:prstGeom prst="rect">
            <a:avLst/>
          </a:prstGeom>
        </p:spPr>
      </p:pic>
      <p:sp>
        <p:nvSpPr>
          <p:cNvPr id="5" name="Text 1"/>
          <p:cNvSpPr/>
          <p:nvPr/>
        </p:nvSpPr>
        <p:spPr>
          <a:xfrm>
            <a:off x="4490799" y="1889046"/>
            <a:ext cx="9306401" cy="1388745"/>
          </a:xfrm>
          <a:prstGeom prst="rect">
            <a:avLst/>
          </a:prstGeom>
          <a:noFill/>
          <a:ln/>
        </p:spPr>
        <p:txBody>
          <a:bodyPr wrap="square" rtlCol="0" anchor="t"/>
          <a:lstStyle/>
          <a:p>
            <a:pPr marL="0" indent="0">
              <a:lnSpc>
                <a:spcPts val="5468"/>
              </a:lnSpc>
              <a:buNone/>
            </a:pPr>
            <a:r>
              <a:rPr lang="en-US" sz="4374" b="1" dirty="0">
                <a:solidFill>
                  <a:srgbClr val="000000"/>
                </a:solidFill>
                <a:latin typeface="p22-mackinac-pro" pitchFamily="34" charset="0"/>
                <a:ea typeface="p22-mackinac-pro" pitchFamily="34" charset="-122"/>
                <a:cs typeface="p22-mackinac-pro" pitchFamily="34" charset="-120"/>
              </a:rPr>
              <a:t>Data Security and Privacy Priorities</a:t>
            </a:r>
            <a:endParaRPr lang="en-US" sz="4374" dirty="0"/>
          </a:p>
        </p:txBody>
      </p:sp>
      <p:sp>
        <p:nvSpPr>
          <p:cNvPr id="6" name="Shape 2"/>
          <p:cNvSpPr/>
          <p:nvPr/>
        </p:nvSpPr>
        <p:spPr>
          <a:xfrm>
            <a:off x="4490799" y="3611047"/>
            <a:ext cx="4542115" cy="2729389"/>
          </a:xfrm>
          <a:prstGeom prst="roundRect">
            <a:avLst>
              <a:gd name="adj" fmla="val 3663"/>
            </a:avLst>
          </a:prstGeom>
          <a:solidFill>
            <a:srgbClr val="CCEEFF"/>
          </a:solidFill>
          <a:ln w="13811">
            <a:solidFill>
              <a:srgbClr val="B2D4E5"/>
            </a:solidFill>
            <a:prstDash val="solid"/>
          </a:ln>
        </p:spPr>
        <p:txBody>
          <a:bodyPr/>
          <a:lstStyle/>
          <a:p>
            <a:endParaRPr lang="en-GB"/>
          </a:p>
        </p:txBody>
      </p:sp>
      <p:sp>
        <p:nvSpPr>
          <p:cNvPr id="7" name="Text 3"/>
          <p:cNvSpPr/>
          <p:nvPr/>
        </p:nvSpPr>
        <p:spPr>
          <a:xfrm>
            <a:off x="4726781" y="3847028"/>
            <a:ext cx="2221944" cy="347186"/>
          </a:xfrm>
          <a:prstGeom prst="rect">
            <a:avLst/>
          </a:prstGeom>
          <a:noFill/>
          <a:ln/>
        </p:spPr>
        <p:txBody>
          <a:bodyPr wrap="none" rtlCol="0" anchor="t"/>
          <a:lstStyle/>
          <a:p>
            <a:pPr marL="0" indent="0">
              <a:lnSpc>
                <a:spcPts val="2734"/>
              </a:lnSpc>
              <a:buNone/>
            </a:pPr>
            <a:r>
              <a:rPr lang="en-US" sz="2187" b="1" dirty="0">
                <a:solidFill>
                  <a:srgbClr val="272525"/>
                </a:solidFill>
                <a:latin typeface="p22-mackinac-pro" pitchFamily="34" charset="0"/>
                <a:ea typeface="p22-mackinac-pro" pitchFamily="34" charset="-122"/>
                <a:cs typeface="p22-mackinac-pro" pitchFamily="34" charset="-120"/>
              </a:rPr>
              <a:t>Data Security</a:t>
            </a:r>
            <a:endParaRPr lang="en-US" sz="2187" dirty="0"/>
          </a:p>
        </p:txBody>
      </p:sp>
      <p:sp>
        <p:nvSpPr>
          <p:cNvPr id="8" name="Text 4"/>
          <p:cNvSpPr/>
          <p:nvPr/>
        </p:nvSpPr>
        <p:spPr>
          <a:xfrm>
            <a:off x="4726781" y="4327446"/>
            <a:ext cx="4070152" cy="1066205"/>
          </a:xfrm>
          <a:prstGeom prst="rect">
            <a:avLst/>
          </a:prstGeom>
          <a:noFill/>
          <a:ln/>
        </p:spPr>
        <p:txBody>
          <a:bodyPr wrap="square" rtlCol="0" anchor="t"/>
          <a:lstStyle/>
          <a:p>
            <a:pPr marL="0" indent="0">
              <a:lnSpc>
                <a:spcPts val="2799"/>
              </a:lnSpc>
              <a:buNone/>
            </a:pPr>
            <a:r>
              <a:rPr lang="en-US" sz="1750" dirty="0">
                <a:solidFill>
                  <a:srgbClr val="272525"/>
                </a:solidFill>
                <a:latin typeface="Eudoxus Sans" pitchFamily="34" charset="0"/>
                <a:ea typeface="Eudoxus Sans" pitchFamily="34" charset="-122"/>
                <a:cs typeface="Eudoxus Sans" pitchFamily="34" charset="-120"/>
              </a:rPr>
              <a:t>Hotels must invest in strong data security to secure visitor data from unauthorized access and breaches.</a:t>
            </a:r>
            <a:endParaRPr lang="en-US" sz="1750" dirty="0"/>
          </a:p>
        </p:txBody>
      </p:sp>
      <p:sp>
        <p:nvSpPr>
          <p:cNvPr id="9" name="Shape 5"/>
          <p:cNvSpPr/>
          <p:nvPr/>
        </p:nvSpPr>
        <p:spPr>
          <a:xfrm>
            <a:off x="9255085" y="3611047"/>
            <a:ext cx="4542115" cy="2729389"/>
          </a:xfrm>
          <a:prstGeom prst="roundRect">
            <a:avLst>
              <a:gd name="adj" fmla="val 3663"/>
            </a:avLst>
          </a:prstGeom>
          <a:solidFill>
            <a:srgbClr val="CCEEFF"/>
          </a:solidFill>
          <a:ln w="13811">
            <a:solidFill>
              <a:srgbClr val="B2D4E5"/>
            </a:solidFill>
            <a:prstDash val="solid"/>
          </a:ln>
        </p:spPr>
        <p:txBody>
          <a:bodyPr/>
          <a:lstStyle/>
          <a:p>
            <a:endParaRPr lang="en-GB"/>
          </a:p>
        </p:txBody>
      </p:sp>
      <p:sp>
        <p:nvSpPr>
          <p:cNvPr id="10" name="Text 6"/>
          <p:cNvSpPr/>
          <p:nvPr/>
        </p:nvSpPr>
        <p:spPr>
          <a:xfrm>
            <a:off x="9491067" y="3847028"/>
            <a:ext cx="2808208" cy="347186"/>
          </a:xfrm>
          <a:prstGeom prst="rect">
            <a:avLst/>
          </a:prstGeom>
          <a:noFill/>
          <a:ln/>
        </p:spPr>
        <p:txBody>
          <a:bodyPr wrap="none" rtlCol="0" anchor="t"/>
          <a:lstStyle/>
          <a:p>
            <a:pPr marL="0" indent="0">
              <a:lnSpc>
                <a:spcPts val="2734"/>
              </a:lnSpc>
              <a:buNone/>
            </a:pPr>
            <a:r>
              <a:rPr lang="en-US" sz="2187" b="1" dirty="0">
                <a:solidFill>
                  <a:srgbClr val="272525"/>
                </a:solidFill>
                <a:latin typeface="p22-mackinac-pro" pitchFamily="34" charset="0"/>
                <a:ea typeface="p22-mackinac-pro" pitchFamily="34" charset="-122"/>
                <a:cs typeface="p22-mackinac-pro" pitchFamily="34" charset="-120"/>
              </a:rPr>
              <a:t>Data Privacy Policies</a:t>
            </a:r>
            <a:endParaRPr lang="en-US" sz="2187" dirty="0"/>
          </a:p>
        </p:txBody>
      </p:sp>
      <p:sp>
        <p:nvSpPr>
          <p:cNvPr id="11" name="Text 7"/>
          <p:cNvSpPr/>
          <p:nvPr/>
        </p:nvSpPr>
        <p:spPr>
          <a:xfrm>
            <a:off x="9491067" y="4327446"/>
            <a:ext cx="4070152" cy="1777008"/>
          </a:xfrm>
          <a:prstGeom prst="rect">
            <a:avLst/>
          </a:prstGeom>
          <a:noFill/>
          <a:ln/>
        </p:spPr>
        <p:txBody>
          <a:bodyPr wrap="square" rtlCol="0" anchor="t"/>
          <a:lstStyle/>
          <a:p>
            <a:pPr marL="0" indent="0">
              <a:lnSpc>
                <a:spcPts val="2799"/>
              </a:lnSpc>
              <a:buNone/>
            </a:pPr>
            <a:r>
              <a:rPr lang="en-US" sz="1750" dirty="0">
                <a:solidFill>
                  <a:srgbClr val="272525"/>
                </a:solidFill>
                <a:latin typeface="Eudoxus Sans" pitchFamily="34" charset="0"/>
                <a:ea typeface="Eudoxus Sans" pitchFamily="34" charset="-122"/>
                <a:cs typeface="Eudoxus Sans" pitchFamily="34" charset="-120"/>
              </a:rPr>
              <a:t>Hotels should have data privacy policies that explain how guest data is gathered, stored, and used, giving guests transparency and responsibility.</a:t>
            </a:r>
            <a:endParaRPr lang="en-US" sz="17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75000"/>
            </a:srgbClr>
          </a:solidFill>
          <a:ln/>
        </p:spPr>
        <p:txBody>
          <a:bodyPr/>
          <a:lstStyle/>
          <a:p>
            <a:endParaRPr lang="en-GB"/>
          </a:p>
        </p:txBody>
      </p:sp>
      <p:sp>
        <p:nvSpPr>
          <p:cNvPr id="4" name="Text 1"/>
          <p:cNvSpPr/>
          <p:nvPr/>
        </p:nvSpPr>
        <p:spPr>
          <a:xfrm>
            <a:off x="2037993" y="2105620"/>
            <a:ext cx="8088749" cy="694373"/>
          </a:xfrm>
          <a:prstGeom prst="rect">
            <a:avLst/>
          </a:prstGeom>
          <a:noFill/>
          <a:ln/>
        </p:spPr>
        <p:txBody>
          <a:bodyPr wrap="none" rtlCol="0" anchor="t"/>
          <a:lstStyle/>
          <a:p>
            <a:pPr marL="0" indent="0">
              <a:lnSpc>
                <a:spcPts val="5468"/>
              </a:lnSpc>
              <a:buNone/>
            </a:pPr>
            <a:r>
              <a:rPr lang="en-US" sz="4374" b="1" dirty="0">
                <a:solidFill>
                  <a:srgbClr val="000000"/>
                </a:solidFill>
                <a:latin typeface="p22-mackinac-pro" pitchFamily="34" charset="0"/>
                <a:ea typeface="p22-mackinac-pro" pitchFamily="34" charset="-122"/>
                <a:cs typeface="p22-mackinac-pro" pitchFamily="34" charset="-120"/>
              </a:rPr>
              <a:t>Training and Developing Staff</a:t>
            </a:r>
            <a:endParaRPr lang="en-US" sz="4374" dirty="0"/>
          </a:p>
        </p:txBody>
      </p:sp>
      <p:sp>
        <p:nvSpPr>
          <p:cNvPr id="5" name="Text 2"/>
          <p:cNvSpPr/>
          <p:nvPr/>
        </p:nvSpPr>
        <p:spPr>
          <a:xfrm>
            <a:off x="2037993" y="3355419"/>
            <a:ext cx="5110520" cy="944285"/>
          </a:xfrm>
          <a:prstGeom prst="rect">
            <a:avLst/>
          </a:prstGeom>
          <a:noFill/>
          <a:ln/>
        </p:spPr>
        <p:txBody>
          <a:bodyPr wrap="none" rtlCol="0" anchor="t"/>
          <a:lstStyle/>
          <a:p>
            <a:pPr marL="0" indent="0" algn="ctr">
              <a:lnSpc>
                <a:spcPts val="7436"/>
              </a:lnSpc>
              <a:buNone/>
            </a:pPr>
            <a:r>
              <a:rPr lang="en-US" sz="7436" b="1" dirty="0">
                <a:solidFill>
                  <a:srgbClr val="272525"/>
                </a:solidFill>
                <a:latin typeface="p22-mackinac-pro" pitchFamily="34" charset="0"/>
                <a:ea typeface="p22-mackinac-pro" pitchFamily="34" charset="-122"/>
                <a:cs typeface="p22-mackinac-pro" pitchFamily="34" charset="-120"/>
              </a:rPr>
              <a:t>1</a:t>
            </a:r>
            <a:endParaRPr lang="en-US" sz="7436" dirty="0"/>
          </a:p>
        </p:txBody>
      </p:sp>
      <p:sp>
        <p:nvSpPr>
          <p:cNvPr id="6" name="Text 3"/>
          <p:cNvSpPr/>
          <p:nvPr/>
        </p:nvSpPr>
        <p:spPr>
          <a:xfrm>
            <a:off x="2312313" y="4577358"/>
            <a:ext cx="4561880" cy="347186"/>
          </a:xfrm>
          <a:prstGeom prst="rect">
            <a:avLst/>
          </a:prstGeom>
          <a:noFill/>
          <a:ln/>
        </p:spPr>
        <p:txBody>
          <a:bodyPr wrap="none" rtlCol="0" anchor="t"/>
          <a:lstStyle/>
          <a:p>
            <a:pPr marL="0" indent="0" algn="ctr">
              <a:lnSpc>
                <a:spcPts val="2734"/>
              </a:lnSpc>
              <a:buNone/>
            </a:pPr>
            <a:r>
              <a:rPr lang="en-US" sz="2187" b="1" dirty="0">
                <a:solidFill>
                  <a:srgbClr val="272525"/>
                </a:solidFill>
                <a:latin typeface="p22-mackinac-pro" pitchFamily="34" charset="0"/>
                <a:ea typeface="p22-mackinac-pro" pitchFamily="34" charset="-122"/>
                <a:cs typeface="p22-mackinac-pro" pitchFamily="34" charset="-120"/>
              </a:rPr>
              <a:t>Training on Contactless Solutions</a:t>
            </a:r>
            <a:endParaRPr lang="en-US" sz="2187" dirty="0"/>
          </a:p>
        </p:txBody>
      </p:sp>
      <p:sp>
        <p:nvSpPr>
          <p:cNvPr id="7" name="Text 4"/>
          <p:cNvSpPr/>
          <p:nvPr/>
        </p:nvSpPr>
        <p:spPr>
          <a:xfrm>
            <a:off x="2037993" y="5057775"/>
            <a:ext cx="5110520" cy="1066205"/>
          </a:xfrm>
          <a:prstGeom prst="rect">
            <a:avLst/>
          </a:prstGeom>
          <a:noFill/>
          <a:ln/>
        </p:spPr>
        <p:txBody>
          <a:bodyPr wrap="square" rtlCol="0" anchor="t"/>
          <a:lstStyle/>
          <a:p>
            <a:pPr marL="0" indent="0" algn="ctr">
              <a:lnSpc>
                <a:spcPts val="2799"/>
              </a:lnSpc>
              <a:buNone/>
            </a:pPr>
            <a:r>
              <a:rPr lang="en-US" sz="1750" dirty="0">
                <a:solidFill>
                  <a:srgbClr val="272525"/>
                </a:solidFill>
                <a:latin typeface="Eudoxus Sans" pitchFamily="34" charset="0"/>
                <a:ea typeface="Eudoxus Sans" pitchFamily="34" charset="-122"/>
                <a:cs typeface="Eudoxus Sans" pitchFamily="34" charset="-120"/>
              </a:rPr>
              <a:t>Staff should be trained on mobile check-in, keyless entry, and mobile payment alternatives to ensure smooth guest experiences.</a:t>
            </a:r>
            <a:endParaRPr lang="en-US" sz="1750" dirty="0"/>
          </a:p>
        </p:txBody>
      </p:sp>
      <p:sp>
        <p:nvSpPr>
          <p:cNvPr id="8" name="Text 5"/>
          <p:cNvSpPr/>
          <p:nvPr/>
        </p:nvSpPr>
        <p:spPr>
          <a:xfrm>
            <a:off x="7481768" y="3355419"/>
            <a:ext cx="5110639" cy="944285"/>
          </a:xfrm>
          <a:prstGeom prst="rect">
            <a:avLst/>
          </a:prstGeom>
          <a:noFill/>
          <a:ln/>
        </p:spPr>
        <p:txBody>
          <a:bodyPr wrap="none" rtlCol="0" anchor="t"/>
          <a:lstStyle/>
          <a:p>
            <a:pPr marL="0" indent="0" algn="ctr">
              <a:lnSpc>
                <a:spcPts val="7436"/>
              </a:lnSpc>
              <a:buNone/>
            </a:pPr>
            <a:r>
              <a:rPr lang="en-US" sz="7436" b="1" dirty="0">
                <a:solidFill>
                  <a:srgbClr val="272525"/>
                </a:solidFill>
                <a:latin typeface="p22-mackinac-pro" pitchFamily="34" charset="0"/>
                <a:ea typeface="p22-mackinac-pro" pitchFamily="34" charset="-122"/>
                <a:cs typeface="p22-mackinac-pro" pitchFamily="34" charset="-120"/>
              </a:rPr>
              <a:t>2</a:t>
            </a:r>
            <a:endParaRPr lang="en-US" sz="7436" dirty="0"/>
          </a:p>
        </p:txBody>
      </p:sp>
      <p:sp>
        <p:nvSpPr>
          <p:cNvPr id="9" name="Text 6"/>
          <p:cNvSpPr/>
          <p:nvPr/>
        </p:nvSpPr>
        <p:spPr>
          <a:xfrm>
            <a:off x="8745498" y="4577358"/>
            <a:ext cx="2583061" cy="347186"/>
          </a:xfrm>
          <a:prstGeom prst="rect">
            <a:avLst/>
          </a:prstGeom>
          <a:noFill/>
          <a:ln/>
        </p:spPr>
        <p:txBody>
          <a:bodyPr wrap="none" rtlCol="0" anchor="t"/>
          <a:lstStyle/>
          <a:p>
            <a:pPr marL="0" indent="0" algn="ctr">
              <a:lnSpc>
                <a:spcPts val="2734"/>
              </a:lnSpc>
              <a:buNone/>
            </a:pPr>
            <a:r>
              <a:rPr lang="en-US" sz="2187" b="1" dirty="0">
                <a:solidFill>
                  <a:srgbClr val="272525"/>
                </a:solidFill>
                <a:latin typeface="p22-mackinac-pro" pitchFamily="34" charset="0"/>
                <a:ea typeface="p22-mackinac-pro" pitchFamily="34" charset="-122"/>
                <a:cs typeface="p22-mackinac-pro" pitchFamily="34" charset="-120"/>
              </a:rPr>
              <a:t>Soft Skills Training</a:t>
            </a:r>
            <a:endParaRPr lang="en-US" sz="2187" dirty="0"/>
          </a:p>
        </p:txBody>
      </p:sp>
      <p:sp>
        <p:nvSpPr>
          <p:cNvPr id="10" name="Text 7"/>
          <p:cNvSpPr/>
          <p:nvPr/>
        </p:nvSpPr>
        <p:spPr>
          <a:xfrm>
            <a:off x="7481768" y="5057775"/>
            <a:ext cx="5110639" cy="1066205"/>
          </a:xfrm>
          <a:prstGeom prst="rect">
            <a:avLst/>
          </a:prstGeom>
          <a:noFill/>
          <a:ln/>
        </p:spPr>
        <p:txBody>
          <a:bodyPr wrap="square" rtlCol="0" anchor="t"/>
          <a:lstStyle/>
          <a:p>
            <a:pPr marL="0" indent="0" algn="ctr">
              <a:lnSpc>
                <a:spcPts val="2799"/>
              </a:lnSpc>
              <a:buNone/>
            </a:pPr>
            <a:r>
              <a:rPr lang="en-US" sz="1750" dirty="0">
                <a:solidFill>
                  <a:srgbClr val="272525"/>
                </a:solidFill>
                <a:latin typeface="Eudoxus Sans" pitchFamily="34" charset="0"/>
                <a:ea typeface="Eudoxus Sans" pitchFamily="34" charset="-122"/>
                <a:cs typeface="Eudoxus Sans" pitchFamily="34" charset="-120"/>
              </a:rPr>
              <a:t>Staff should receive training on active listening, empathy, and problem-solving to surpass visitor expectations and build lasting relationships.</a:t>
            </a:r>
            <a:endParaRPr lang="en-US" sz="17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61926" y="13839"/>
            <a:ext cx="14630400" cy="8229600"/>
          </a:xfrm>
          <a:prstGeom prst="rect">
            <a:avLst/>
          </a:prstGeom>
          <a:solidFill>
            <a:srgbClr val="FFFFFF">
              <a:alpha val="75000"/>
            </a:srgbClr>
          </a:solidFill>
          <a:ln/>
        </p:spPr>
        <p:txBody>
          <a:bodyPr/>
          <a:lstStyle/>
          <a:p>
            <a:endParaRPr lang="en-US" dirty="0"/>
          </a:p>
        </p:txBody>
      </p:sp>
      <p:sp>
        <p:nvSpPr>
          <p:cNvPr id="4" name="Text 1"/>
          <p:cNvSpPr/>
          <p:nvPr/>
        </p:nvSpPr>
        <p:spPr>
          <a:xfrm>
            <a:off x="4521994" y="1087337"/>
            <a:ext cx="7389495" cy="694373"/>
          </a:xfrm>
          <a:prstGeom prst="rect">
            <a:avLst/>
          </a:prstGeom>
          <a:noFill/>
          <a:ln/>
        </p:spPr>
        <p:txBody>
          <a:bodyPr wrap="none" rtlCol="0" anchor="t"/>
          <a:lstStyle/>
          <a:p>
            <a:pPr marL="0" indent="0">
              <a:lnSpc>
                <a:spcPts val="5468"/>
              </a:lnSpc>
              <a:buNone/>
            </a:pPr>
            <a:r>
              <a:rPr lang="en-US" sz="4374" b="1" dirty="0">
                <a:solidFill>
                  <a:srgbClr val="000000"/>
                </a:solidFill>
                <a:latin typeface="p22-mackinac-pro" pitchFamily="34" charset="0"/>
                <a:ea typeface="p22-mackinac-pro" pitchFamily="34" charset="-122"/>
                <a:cs typeface="p22-mackinac-pro" pitchFamily="34" charset="-120"/>
              </a:rPr>
              <a:t>Utilizing New Technologies</a:t>
            </a:r>
            <a:endParaRPr lang="en-US" sz="4374" dirty="0"/>
          </a:p>
        </p:txBody>
      </p:sp>
      <p:sp>
        <p:nvSpPr>
          <p:cNvPr id="5" name="Shape 2"/>
          <p:cNvSpPr/>
          <p:nvPr/>
        </p:nvSpPr>
        <p:spPr>
          <a:xfrm>
            <a:off x="2051804" y="4782005"/>
            <a:ext cx="10554414" cy="2723436"/>
          </a:xfrm>
          <a:prstGeom prst="roundRect">
            <a:avLst>
              <a:gd name="adj" fmla="val 3671"/>
            </a:avLst>
          </a:prstGeom>
          <a:noFill/>
          <a:ln w="13811">
            <a:solidFill>
              <a:srgbClr val="000000">
                <a:alpha val="8000"/>
              </a:srgbClr>
            </a:solidFill>
            <a:prstDash val="solid"/>
          </a:ln>
        </p:spPr>
        <p:txBody>
          <a:bodyPr/>
          <a:lstStyle/>
          <a:p>
            <a:endParaRPr lang="en-GB"/>
          </a:p>
        </p:txBody>
      </p:sp>
      <p:sp>
        <p:nvSpPr>
          <p:cNvPr id="7" name="Text 4"/>
          <p:cNvSpPr/>
          <p:nvPr/>
        </p:nvSpPr>
        <p:spPr>
          <a:xfrm>
            <a:off x="3401496" y="2563717"/>
            <a:ext cx="4815245" cy="355402"/>
          </a:xfrm>
          <a:prstGeom prst="rect">
            <a:avLst/>
          </a:prstGeom>
          <a:noFill/>
          <a:ln/>
        </p:spPr>
        <p:txBody>
          <a:bodyPr wrap="none" rtlCol="0" anchor="t"/>
          <a:lstStyle/>
          <a:p>
            <a:pPr marL="0" indent="0">
              <a:lnSpc>
                <a:spcPts val="2799"/>
              </a:lnSpc>
              <a:buNone/>
            </a:pPr>
            <a:r>
              <a:rPr lang="en-US" sz="1750" dirty="0">
                <a:solidFill>
                  <a:srgbClr val="272525"/>
                </a:solidFill>
                <a:latin typeface="Eudoxus Sans" pitchFamily="34" charset="0"/>
                <a:ea typeface="Eudoxus Sans" pitchFamily="34" charset="-122"/>
                <a:cs typeface="Eudoxus Sans" pitchFamily="34" charset="-120"/>
              </a:rPr>
              <a:t>AI-powered Chatbots</a:t>
            </a:r>
            <a:endParaRPr lang="en-US" sz="1750" dirty="0"/>
          </a:p>
        </p:txBody>
      </p:sp>
      <p:sp>
        <p:nvSpPr>
          <p:cNvPr id="8" name="Text 5"/>
          <p:cNvSpPr/>
          <p:nvPr/>
        </p:nvSpPr>
        <p:spPr>
          <a:xfrm>
            <a:off x="2578238" y="3024320"/>
            <a:ext cx="4815245" cy="1066205"/>
          </a:xfrm>
          <a:prstGeom prst="rect">
            <a:avLst/>
          </a:prstGeom>
          <a:noFill/>
          <a:ln/>
        </p:spPr>
        <p:txBody>
          <a:bodyPr wrap="square" rtlCol="0" anchor="t"/>
          <a:lstStyle/>
          <a:p>
            <a:pPr marL="0" indent="0">
              <a:lnSpc>
                <a:spcPts val="2799"/>
              </a:lnSpc>
              <a:buNone/>
            </a:pPr>
            <a:r>
              <a:rPr lang="en-US" sz="1750" dirty="0">
                <a:solidFill>
                  <a:srgbClr val="272525"/>
                </a:solidFill>
                <a:latin typeface="Eudoxus Sans" pitchFamily="34" charset="0"/>
                <a:ea typeface="Eudoxus Sans" pitchFamily="34" charset="-122"/>
                <a:cs typeface="Eudoxus Sans" pitchFamily="34" charset="-120"/>
              </a:rPr>
              <a:t>Answer questions quickly, recommend personalized experiences, and streamline bookings.</a:t>
            </a:r>
            <a:endParaRPr lang="en-US" sz="1750" dirty="0"/>
          </a:p>
        </p:txBody>
      </p:sp>
      <p:sp>
        <p:nvSpPr>
          <p:cNvPr id="9" name="Shape 6"/>
          <p:cNvSpPr/>
          <p:nvPr/>
        </p:nvSpPr>
        <p:spPr>
          <a:xfrm>
            <a:off x="1927952" y="4806203"/>
            <a:ext cx="10650644" cy="2910160"/>
          </a:xfrm>
          <a:prstGeom prst="rect">
            <a:avLst/>
          </a:prstGeom>
          <a:solidFill>
            <a:srgbClr val="000000">
              <a:alpha val="4000"/>
            </a:srgbClr>
          </a:solidFill>
          <a:ln/>
        </p:spPr>
        <p:txBody>
          <a:bodyPr/>
          <a:lstStyle/>
          <a:p>
            <a:endParaRPr lang="en-GB"/>
          </a:p>
        </p:txBody>
      </p:sp>
      <p:sp>
        <p:nvSpPr>
          <p:cNvPr id="10" name="Text 7"/>
          <p:cNvSpPr/>
          <p:nvPr/>
        </p:nvSpPr>
        <p:spPr>
          <a:xfrm>
            <a:off x="8898359" y="2574877"/>
            <a:ext cx="4815245" cy="355402"/>
          </a:xfrm>
          <a:prstGeom prst="rect">
            <a:avLst/>
          </a:prstGeom>
          <a:noFill/>
          <a:ln/>
        </p:spPr>
        <p:txBody>
          <a:bodyPr wrap="none" rtlCol="0" anchor="t"/>
          <a:lstStyle/>
          <a:p>
            <a:pPr marL="0" indent="0">
              <a:lnSpc>
                <a:spcPts val="2799"/>
              </a:lnSpc>
              <a:buNone/>
            </a:pPr>
            <a:r>
              <a:rPr lang="en-US" sz="1750" dirty="0">
                <a:solidFill>
                  <a:srgbClr val="272525"/>
                </a:solidFill>
                <a:latin typeface="Eudoxus Sans" pitchFamily="34" charset="0"/>
                <a:ea typeface="Eudoxus Sans" pitchFamily="34" charset="-122"/>
                <a:cs typeface="Eudoxus Sans" pitchFamily="34" charset="-120"/>
              </a:rPr>
              <a:t>AR Applications</a:t>
            </a:r>
            <a:endParaRPr lang="en-US" sz="1750" dirty="0"/>
          </a:p>
        </p:txBody>
      </p:sp>
      <p:sp>
        <p:nvSpPr>
          <p:cNvPr id="11" name="Text 8"/>
          <p:cNvSpPr/>
          <p:nvPr/>
        </p:nvSpPr>
        <p:spPr>
          <a:xfrm>
            <a:off x="7620935" y="3049394"/>
            <a:ext cx="4815245" cy="1066205"/>
          </a:xfrm>
          <a:prstGeom prst="rect">
            <a:avLst/>
          </a:prstGeom>
          <a:noFill/>
          <a:ln/>
        </p:spPr>
        <p:txBody>
          <a:bodyPr wrap="square" rtlCol="0" anchor="t"/>
          <a:lstStyle/>
          <a:p>
            <a:pPr marL="0" indent="0">
              <a:lnSpc>
                <a:spcPts val="2799"/>
              </a:lnSpc>
              <a:buNone/>
            </a:pPr>
            <a:r>
              <a:rPr lang="en-US" sz="1750" dirty="0">
                <a:solidFill>
                  <a:srgbClr val="272525"/>
                </a:solidFill>
                <a:latin typeface="Eudoxus Sans" pitchFamily="34" charset="0"/>
                <a:ea typeface="Eudoxus Sans" pitchFamily="34" charset="-122"/>
                <a:cs typeface="Eudoxus Sans" pitchFamily="34" charset="-120"/>
              </a:rPr>
              <a:t>Let guests visualize room configurations, explore amenities, and view interactive hotel maps.</a:t>
            </a:r>
            <a:endParaRPr lang="en-US" sz="1750" dirty="0"/>
          </a:p>
        </p:txBody>
      </p:sp>
      <p:sp>
        <p:nvSpPr>
          <p:cNvPr id="17" name="Text 3">
            <a:extLst>
              <a:ext uri="{FF2B5EF4-FFF2-40B4-BE49-F238E27FC236}">
                <a16:creationId xmlns:a16="http://schemas.microsoft.com/office/drawing/2014/main" id="{7652D916-91BA-0BA3-2009-FF9EDB0D1AEE}"/>
              </a:ext>
            </a:extLst>
          </p:cNvPr>
          <p:cNvSpPr/>
          <p:nvPr/>
        </p:nvSpPr>
        <p:spPr>
          <a:xfrm>
            <a:off x="2578238" y="4935987"/>
            <a:ext cx="3445788" cy="347186"/>
          </a:xfrm>
          <a:prstGeom prst="rect">
            <a:avLst/>
          </a:prstGeom>
          <a:noFill/>
          <a:ln/>
        </p:spPr>
        <p:txBody>
          <a:bodyPr wrap="none" rtlCol="0" anchor="t"/>
          <a:lstStyle/>
          <a:p>
            <a:pPr marL="0" indent="0" algn="ctr">
              <a:lnSpc>
                <a:spcPts val="2734"/>
              </a:lnSpc>
              <a:buNone/>
            </a:pPr>
            <a:endParaRPr lang="en-US" sz="2187" dirty="0"/>
          </a:p>
        </p:txBody>
      </p:sp>
      <p:sp>
        <p:nvSpPr>
          <p:cNvPr id="18" name="Text 4">
            <a:extLst>
              <a:ext uri="{FF2B5EF4-FFF2-40B4-BE49-F238E27FC236}">
                <a16:creationId xmlns:a16="http://schemas.microsoft.com/office/drawing/2014/main" id="{9DCC2597-83F1-1CA1-D952-5C11C93C3573}"/>
              </a:ext>
            </a:extLst>
          </p:cNvPr>
          <p:cNvSpPr/>
          <p:nvPr/>
        </p:nvSpPr>
        <p:spPr>
          <a:xfrm>
            <a:off x="1966734" y="5504351"/>
            <a:ext cx="5110520" cy="1066205"/>
          </a:xfrm>
          <a:prstGeom prst="rect">
            <a:avLst/>
          </a:prstGeom>
          <a:noFill/>
          <a:ln/>
        </p:spPr>
        <p:txBody>
          <a:bodyPr wrap="square" rtlCol="0" anchor="t"/>
          <a:lstStyle/>
          <a:p>
            <a:pPr marL="0" indent="0" algn="ctr">
              <a:lnSpc>
                <a:spcPts val="2799"/>
              </a:lnSpc>
              <a:buNone/>
            </a:pPr>
            <a:r>
              <a:rPr lang="en-US" sz="1750" dirty="0">
                <a:solidFill>
                  <a:srgbClr val="272525"/>
                </a:solidFill>
                <a:latin typeface="Eudoxus Sans" pitchFamily="34" charset="0"/>
                <a:ea typeface="Eudoxus Sans" pitchFamily="34" charset="-122"/>
                <a:cs typeface="Eudoxus Sans" pitchFamily="34" charset="-120"/>
              </a:rPr>
              <a:t>AI and ML can transform guest experiences by providing personalized recommendations and services based on individual preferences.</a:t>
            </a:r>
            <a:endParaRPr lang="en-US" sz="1750" dirty="0"/>
          </a:p>
        </p:txBody>
      </p:sp>
      <p:sp>
        <p:nvSpPr>
          <p:cNvPr id="20" name="Text 7">
            <a:extLst>
              <a:ext uri="{FF2B5EF4-FFF2-40B4-BE49-F238E27FC236}">
                <a16:creationId xmlns:a16="http://schemas.microsoft.com/office/drawing/2014/main" id="{CEDAA3E7-54AD-31EE-8CC6-5127494E1BE3}"/>
              </a:ext>
            </a:extLst>
          </p:cNvPr>
          <p:cNvSpPr/>
          <p:nvPr/>
        </p:nvSpPr>
        <p:spPr>
          <a:xfrm>
            <a:off x="7393483" y="5560794"/>
            <a:ext cx="5110639" cy="1066205"/>
          </a:xfrm>
          <a:prstGeom prst="rect">
            <a:avLst/>
          </a:prstGeom>
          <a:noFill/>
          <a:ln/>
        </p:spPr>
        <p:txBody>
          <a:bodyPr wrap="square" rtlCol="0" anchor="t"/>
          <a:lstStyle/>
          <a:p>
            <a:pPr marL="0" indent="0" algn="ctr">
              <a:lnSpc>
                <a:spcPts val="2799"/>
              </a:lnSpc>
              <a:buNone/>
            </a:pPr>
            <a:r>
              <a:rPr lang="en-US" sz="1750" dirty="0">
                <a:solidFill>
                  <a:srgbClr val="272525"/>
                </a:solidFill>
                <a:latin typeface="Eudoxus Sans" pitchFamily="34" charset="0"/>
                <a:ea typeface="Eudoxus Sans" pitchFamily="34" charset="-122"/>
                <a:cs typeface="Eudoxus Sans" pitchFamily="34" charset="-120"/>
              </a:rPr>
              <a:t>Voice recognition technologies enhance guest interaction and control by enabling hands-free communication and intuitive commands.</a:t>
            </a:r>
            <a:endParaRPr lang="en-US" sz="1750" dirty="0"/>
          </a:p>
        </p:txBody>
      </p:sp>
      <p:sp>
        <p:nvSpPr>
          <p:cNvPr id="26" name="Shape 2">
            <a:extLst>
              <a:ext uri="{FF2B5EF4-FFF2-40B4-BE49-F238E27FC236}">
                <a16:creationId xmlns:a16="http://schemas.microsoft.com/office/drawing/2014/main" id="{533B96FE-8D49-4EBD-2B34-B45DD4D07BFB}"/>
              </a:ext>
            </a:extLst>
          </p:cNvPr>
          <p:cNvSpPr/>
          <p:nvPr/>
        </p:nvSpPr>
        <p:spPr>
          <a:xfrm>
            <a:off x="2051804" y="2041638"/>
            <a:ext cx="10554414" cy="2723436"/>
          </a:xfrm>
          <a:prstGeom prst="roundRect">
            <a:avLst>
              <a:gd name="adj" fmla="val 3671"/>
            </a:avLst>
          </a:prstGeom>
          <a:noFill/>
          <a:ln w="13811">
            <a:solidFill>
              <a:srgbClr val="000000">
                <a:alpha val="8000"/>
              </a:srgbClr>
            </a:solidFill>
            <a:prstDash val="solid"/>
          </a:ln>
        </p:spPr>
        <p:txBody>
          <a:bodyPr/>
          <a:lstStyle/>
          <a:p>
            <a:endParaRPr lang="en-GB"/>
          </a:p>
        </p:txBody>
      </p:sp>
      <p:sp>
        <p:nvSpPr>
          <p:cNvPr id="27" name="Text 4">
            <a:extLst>
              <a:ext uri="{FF2B5EF4-FFF2-40B4-BE49-F238E27FC236}">
                <a16:creationId xmlns:a16="http://schemas.microsoft.com/office/drawing/2014/main" id="{3158693D-7B88-FA60-6DB3-BDA83A8DE157}"/>
              </a:ext>
            </a:extLst>
          </p:cNvPr>
          <p:cNvSpPr/>
          <p:nvPr/>
        </p:nvSpPr>
        <p:spPr>
          <a:xfrm>
            <a:off x="3190548" y="4900751"/>
            <a:ext cx="4569065" cy="679837"/>
          </a:xfrm>
          <a:prstGeom prst="rect">
            <a:avLst/>
          </a:prstGeom>
          <a:noFill/>
          <a:ln/>
        </p:spPr>
        <p:txBody>
          <a:bodyPr wrap="none" rtlCol="0" anchor="t"/>
          <a:lstStyle/>
          <a:p>
            <a:pPr marL="0" indent="0">
              <a:lnSpc>
                <a:spcPts val="2799"/>
              </a:lnSpc>
              <a:buNone/>
            </a:pPr>
            <a:r>
              <a:rPr lang="en-US" sz="1750" dirty="0">
                <a:solidFill>
                  <a:srgbClr val="272525"/>
                </a:solidFill>
                <a:latin typeface="Eudoxus Sans" pitchFamily="34" charset="0"/>
                <a:ea typeface="Eudoxus Sans" pitchFamily="34" charset="-122"/>
                <a:cs typeface="Eudoxus Sans" pitchFamily="34" charset="-120"/>
              </a:rPr>
              <a:t>Personalized Experiences</a:t>
            </a:r>
          </a:p>
        </p:txBody>
      </p:sp>
      <p:sp>
        <p:nvSpPr>
          <p:cNvPr id="28" name="Text 4">
            <a:extLst>
              <a:ext uri="{FF2B5EF4-FFF2-40B4-BE49-F238E27FC236}">
                <a16:creationId xmlns:a16="http://schemas.microsoft.com/office/drawing/2014/main" id="{4A162FDA-5F41-0912-2C73-A55B8720FF7B}"/>
              </a:ext>
            </a:extLst>
          </p:cNvPr>
          <p:cNvSpPr/>
          <p:nvPr/>
        </p:nvSpPr>
        <p:spPr>
          <a:xfrm>
            <a:off x="8563587" y="4892117"/>
            <a:ext cx="4569065" cy="679837"/>
          </a:xfrm>
          <a:prstGeom prst="rect">
            <a:avLst/>
          </a:prstGeom>
          <a:noFill/>
          <a:ln/>
        </p:spPr>
        <p:txBody>
          <a:bodyPr wrap="none" rtlCol="0" anchor="t"/>
          <a:lstStyle/>
          <a:p>
            <a:pPr marL="0" indent="0">
              <a:lnSpc>
                <a:spcPts val="2799"/>
              </a:lnSpc>
              <a:buNone/>
            </a:pPr>
            <a:r>
              <a:rPr lang="en-US" sz="1750" dirty="0">
                <a:solidFill>
                  <a:srgbClr val="272525"/>
                </a:solidFill>
                <a:latin typeface="Eudoxus Sans" pitchFamily="34" charset="0"/>
                <a:ea typeface="Eudoxus Sans" pitchFamily="34" charset="-122"/>
                <a:cs typeface="Eudoxus Sans" pitchFamily="34" charset="-120"/>
              </a:rPr>
              <a:t>Immersive Interactions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75000"/>
            </a:srgbClr>
          </a:solidFill>
          <a:ln/>
        </p:spPr>
        <p:txBody>
          <a:bodyPr/>
          <a:lstStyle/>
          <a:p>
            <a:endParaRPr lang="en-GB"/>
          </a:p>
        </p:txBody>
      </p:sp>
      <p:pic>
        <p:nvPicPr>
          <p:cNvPr id="4" name="Image 1" descr="preencoded.png"/>
          <p:cNvPicPr>
            <a:picLocks noChangeAspect="1"/>
          </p:cNvPicPr>
          <p:nvPr/>
        </p:nvPicPr>
        <p:blipFill>
          <a:blip r:embed="rId4"/>
          <a:stretch>
            <a:fillRect/>
          </a:stretch>
        </p:blipFill>
        <p:spPr>
          <a:xfrm>
            <a:off x="0" y="0"/>
            <a:ext cx="14630400" cy="2777490"/>
          </a:xfrm>
          <a:prstGeom prst="rect">
            <a:avLst/>
          </a:prstGeom>
        </p:spPr>
      </p:pic>
      <p:sp>
        <p:nvSpPr>
          <p:cNvPr id="5" name="Text 1"/>
          <p:cNvSpPr/>
          <p:nvPr/>
        </p:nvSpPr>
        <p:spPr>
          <a:xfrm>
            <a:off x="2037993" y="3744278"/>
            <a:ext cx="10554414" cy="1388745"/>
          </a:xfrm>
          <a:prstGeom prst="rect">
            <a:avLst/>
          </a:prstGeom>
          <a:noFill/>
          <a:ln/>
        </p:spPr>
        <p:txBody>
          <a:bodyPr wrap="square" rtlCol="0" anchor="t"/>
          <a:lstStyle/>
          <a:p>
            <a:pPr marL="0" indent="0">
              <a:lnSpc>
                <a:spcPts val="5468"/>
              </a:lnSpc>
              <a:buNone/>
            </a:pPr>
            <a:r>
              <a:rPr lang="en-US" sz="4374" b="1" dirty="0">
                <a:solidFill>
                  <a:srgbClr val="000000"/>
                </a:solidFill>
                <a:latin typeface="p22-mackinac-pro" pitchFamily="34" charset="0"/>
                <a:ea typeface="p22-mackinac-pro" pitchFamily="34" charset="-122"/>
                <a:cs typeface="p22-mackinac-pro" pitchFamily="34" charset="-120"/>
              </a:rPr>
              <a:t>Strategic Management for Technology Integration</a:t>
            </a:r>
            <a:endParaRPr lang="en-US" sz="4374" dirty="0"/>
          </a:p>
        </p:txBody>
      </p:sp>
      <p:sp>
        <p:nvSpPr>
          <p:cNvPr id="6" name="Shape 2"/>
          <p:cNvSpPr/>
          <p:nvPr/>
        </p:nvSpPr>
        <p:spPr>
          <a:xfrm>
            <a:off x="2037993" y="5639872"/>
            <a:ext cx="499943" cy="499943"/>
          </a:xfrm>
          <a:prstGeom prst="roundRect">
            <a:avLst>
              <a:gd name="adj" fmla="val 20000"/>
            </a:avLst>
          </a:prstGeom>
          <a:solidFill>
            <a:srgbClr val="CCEEFF"/>
          </a:solidFill>
          <a:ln w="13811">
            <a:solidFill>
              <a:srgbClr val="B2D4E5"/>
            </a:solidFill>
            <a:prstDash val="solid"/>
          </a:ln>
        </p:spPr>
        <p:txBody>
          <a:bodyPr/>
          <a:lstStyle/>
          <a:p>
            <a:endParaRPr lang="en-GB"/>
          </a:p>
        </p:txBody>
      </p:sp>
      <p:sp>
        <p:nvSpPr>
          <p:cNvPr id="7" name="Text 3"/>
          <p:cNvSpPr/>
          <p:nvPr/>
        </p:nvSpPr>
        <p:spPr>
          <a:xfrm>
            <a:off x="2220278" y="5681543"/>
            <a:ext cx="135374" cy="416481"/>
          </a:xfrm>
          <a:prstGeom prst="rect">
            <a:avLst/>
          </a:prstGeom>
          <a:noFill/>
          <a:ln/>
        </p:spPr>
        <p:txBody>
          <a:bodyPr wrap="none" rtlCol="0" anchor="t"/>
          <a:lstStyle/>
          <a:p>
            <a:pPr marL="0" indent="0" algn="ctr">
              <a:lnSpc>
                <a:spcPts val="3281"/>
              </a:lnSpc>
              <a:buNone/>
            </a:pPr>
            <a:r>
              <a:rPr lang="en-US" sz="2624" b="1" dirty="0">
                <a:solidFill>
                  <a:srgbClr val="272525"/>
                </a:solidFill>
                <a:latin typeface="p22-mackinac-pro" pitchFamily="34" charset="0"/>
                <a:ea typeface="p22-mackinac-pro" pitchFamily="34" charset="-122"/>
                <a:cs typeface="p22-mackinac-pro" pitchFamily="34" charset="-120"/>
              </a:rPr>
              <a:t>1</a:t>
            </a:r>
            <a:endParaRPr lang="en-US" sz="2624" dirty="0"/>
          </a:p>
        </p:txBody>
      </p:sp>
      <p:sp>
        <p:nvSpPr>
          <p:cNvPr id="8" name="Text 4"/>
          <p:cNvSpPr/>
          <p:nvPr/>
        </p:nvSpPr>
        <p:spPr>
          <a:xfrm>
            <a:off x="2760107" y="5716191"/>
            <a:ext cx="3490436" cy="347186"/>
          </a:xfrm>
          <a:prstGeom prst="rect">
            <a:avLst/>
          </a:prstGeom>
          <a:noFill/>
          <a:ln/>
        </p:spPr>
        <p:txBody>
          <a:bodyPr wrap="none" rtlCol="0" anchor="t"/>
          <a:lstStyle/>
          <a:p>
            <a:pPr marL="0" indent="0">
              <a:lnSpc>
                <a:spcPts val="2734"/>
              </a:lnSpc>
              <a:buNone/>
            </a:pPr>
            <a:r>
              <a:rPr lang="en-US" sz="2400" dirty="0">
                <a:solidFill>
                  <a:srgbClr val="272525"/>
                </a:solidFill>
                <a:latin typeface="Eudoxus Sans" pitchFamily="34" charset="0"/>
                <a:ea typeface="Eudoxus Sans" pitchFamily="34" charset="-122"/>
                <a:cs typeface="Eudoxus Sans" pitchFamily="34" charset="-120"/>
              </a:rPr>
              <a:t>Advantages</a:t>
            </a:r>
            <a:endParaRPr lang="en-US" sz="2187" dirty="0"/>
          </a:p>
        </p:txBody>
      </p:sp>
      <p:sp>
        <p:nvSpPr>
          <p:cNvPr id="9" name="Text 5"/>
          <p:cNvSpPr/>
          <p:nvPr/>
        </p:nvSpPr>
        <p:spPr>
          <a:xfrm>
            <a:off x="2760107" y="6196608"/>
            <a:ext cx="4444008" cy="1066205"/>
          </a:xfrm>
          <a:prstGeom prst="rect">
            <a:avLst/>
          </a:prstGeom>
          <a:noFill/>
          <a:ln/>
        </p:spPr>
        <p:txBody>
          <a:bodyPr wrap="square" rtlCol="0" anchor="t"/>
          <a:lstStyle/>
          <a:p>
            <a:pPr marL="0" indent="0">
              <a:lnSpc>
                <a:spcPts val="2799"/>
              </a:lnSpc>
              <a:buNone/>
            </a:pPr>
            <a:r>
              <a:rPr lang="en-US" sz="1750" dirty="0">
                <a:solidFill>
                  <a:srgbClr val="272525"/>
                </a:solidFill>
                <a:latin typeface="Eudoxus Sans" pitchFamily="34" charset="0"/>
                <a:ea typeface="Eudoxus Sans" pitchFamily="34" charset="-122"/>
                <a:cs typeface="Eudoxus Sans" pitchFamily="34" charset="-120"/>
              </a:rPr>
              <a:t>The strategic implementation of technology improves guest experiences and operational efficiency.</a:t>
            </a:r>
            <a:endParaRPr lang="en-US" sz="1750" dirty="0"/>
          </a:p>
        </p:txBody>
      </p:sp>
      <p:sp>
        <p:nvSpPr>
          <p:cNvPr id="10" name="Shape 6"/>
          <p:cNvSpPr/>
          <p:nvPr/>
        </p:nvSpPr>
        <p:spPr>
          <a:xfrm>
            <a:off x="7426285" y="5639872"/>
            <a:ext cx="499943" cy="499943"/>
          </a:xfrm>
          <a:prstGeom prst="roundRect">
            <a:avLst>
              <a:gd name="adj" fmla="val 20000"/>
            </a:avLst>
          </a:prstGeom>
          <a:solidFill>
            <a:srgbClr val="CCEEFF"/>
          </a:solidFill>
          <a:ln w="13811">
            <a:solidFill>
              <a:srgbClr val="B2D4E5"/>
            </a:solidFill>
            <a:prstDash val="solid"/>
          </a:ln>
        </p:spPr>
        <p:txBody>
          <a:bodyPr/>
          <a:lstStyle/>
          <a:p>
            <a:endParaRPr lang="en-GB"/>
          </a:p>
        </p:txBody>
      </p:sp>
      <p:sp>
        <p:nvSpPr>
          <p:cNvPr id="11" name="Text 7"/>
          <p:cNvSpPr/>
          <p:nvPr/>
        </p:nvSpPr>
        <p:spPr>
          <a:xfrm>
            <a:off x="7579162" y="5681543"/>
            <a:ext cx="194072" cy="416481"/>
          </a:xfrm>
          <a:prstGeom prst="rect">
            <a:avLst/>
          </a:prstGeom>
          <a:noFill/>
          <a:ln/>
        </p:spPr>
        <p:txBody>
          <a:bodyPr wrap="none" rtlCol="0" anchor="t"/>
          <a:lstStyle/>
          <a:p>
            <a:pPr marL="0" indent="0" algn="ctr">
              <a:lnSpc>
                <a:spcPts val="3281"/>
              </a:lnSpc>
              <a:buNone/>
            </a:pPr>
            <a:r>
              <a:rPr lang="en-US" sz="2624" b="1" dirty="0">
                <a:solidFill>
                  <a:srgbClr val="272525"/>
                </a:solidFill>
                <a:latin typeface="p22-mackinac-pro" pitchFamily="34" charset="0"/>
                <a:ea typeface="p22-mackinac-pro" pitchFamily="34" charset="-122"/>
                <a:cs typeface="p22-mackinac-pro" pitchFamily="34" charset="-120"/>
              </a:rPr>
              <a:t>2</a:t>
            </a:r>
            <a:endParaRPr lang="en-US" sz="2624" dirty="0"/>
          </a:p>
        </p:txBody>
      </p:sp>
      <p:sp>
        <p:nvSpPr>
          <p:cNvPr id="12" name="Text 8"/>
          <p:cNvSpPr/>
          <p:nvPr/>
        </p:nvSpPr>
        <p:spPr>
          <a:xfrm>
            <a:off x="8148399" y="5716191"/>
            <a:ext cx="4043482" cy="347186"/>
          </a:xfrm>
          <a:prstGeom prst="rect">
            <a:avLst/>
          </a:prstGeom>
          <a:noFill/>
          <a:ln/>
        </p:spPr>
        <p:txBody>
          <a:bodyPr wrap="none" rtlCol="0" anchor="t"/>
          <a:lstStyle/>
          <a:p>
            <a:pPr marL="0" indent="0">
              <a:lnSpc>
                <a:spcPts val="2734"/>
              </a:lnSpc>
              <a:buNone/>
            </a:pPr>
            <a:r>
              <a:rPr lang="en-US" sz="2187" b="1" dirty="0">
                <a:solidFill>
                  <a:srgbClr val="272525"/>
                </a:solidFill>
                <a:latin typeface="p22-mackinac-pro" pitchFamily="34" charset="0"/>
                <a:ea typeface="p22-mackinac-pro" pitchFamily="34" charset="-122"/>
                <a:cs typeface="p22-mackinac-pro" pitchFamily="34" charset="-120"/>
              </a:rPr>
              <a:t>Drawbacks</a:t>
            </a:r>
            <a:endParaRPr lang="en-US" sz="2187" dirty="0"/>
          </a:p>
        </p:txBody>
      </p:sp>
      <p:sp>
        <p:nvSpPr>
          <p:cNvPr id="13" name="Text 9"/>
          <p:cNvSpPr/>
          <p:nvPr/>
        </p:nvSpPr>
        <p:spPr>
          <a:xfrm>
            <a:off x="8148399" y="6196608"/>
            <a:ext cx="4444008" cy="1066205"/>
          </a:xfrm>
          <a:prstGeom prst="rect">
            <a:avLst/>
          </a:prstGeom>
          <a:noFill/>
          <a:ln/>
        </p:spPr>
        <p:txBody>
          <a:bodyPr wrap="square" rtlCol="0" anchor="t"/>
          <a:lstStyle/>
          <a:p>
            <a:pPr marL="0" indent="0">
              <a:lnSpc>
                <a:spcPts val="2799"/>
              </a:lnSpc>
              <a:buNone/>
            </a:pPr>
            <a:r>
              <a:rPr lang="en-US" sz="1750" dirty="0">
                <a:solidFill>
                  <a:srgbClr val="272525"/>
                </a:solidFill>
                <a:latin typeface="Eudoxus Sans" pitchFamily="34" charset="0"/>
                <a:ea typeface="Eudoxus Sans" pitchFamily="34" charset="-122"/>
                <a:cs typeface="Eudoxus Sans" pitchFamily="34" charset="-120"/>
              </a:rPr>
              <a:t>There is a potential risk of depersonalizing guest interactions and the need for ongoing investment to stay current.</a:t>
            </a:r>
            <a:endParaRPr lang="en-US" sz="17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75000"/>
            </a:srgbClr>
          </a:solidFill>
          <a:ln/>
        </p:spPr>
        <p:txBody>
          <a:bodyPr/>
          <a:lstStyle/>
          <a:p>
            <a:endParaRPr lang="en-GB"/>
          </a:p>
        </p:txBody>
      </p:sp>
      <p:pic>
        <p:nvPicPr>
          <p:cNvPr id="4" name="Image 1" descr="preencoded.png"/>
          <p:cNvPicPr>
            <a:picLocks noChangeAspect="1"/>
          </p:cNvPicPr>
          <p:nvPr/>
        </p:nvPicPr>
        <p:blipFill>
          <a:blip r:embed="rId4"/>
          <a:stretch>
            <a:fillRect/>
          </a:stretch>
        </p:blipFill>
        <p:spPr>
          <a:xfrm>
            <a:off x="0" y="0"/>
            <a:ext cx="3657600" cy="8229600"/>
          </a:xfrm>
          <a:prstGeom prst="rect">
            <a:avLst/>
          </a:prstGeom>
        </p:spPr>
      </p:pic>
      <p:sp>
        <p:nvSpPr>
          <p:cNvPr id="5" name="Text 1"/>
          <p:cNvSpPr/>
          <p:nvPr/>
        </p:nvSpPr>
        <p:spPr>
          <a:xfrm>
            <a:off x="7315200" y="3672592"/>
            <a:ext cx="4443889" cy="694373"/>
          </a:xfrm>
          <a:prstGeom prst="rect">
            <a:avLst/>
          </a:prstGeom>
          <a:noFill/>
          <a:ln/>
        </p:spPr>
        <p:txBody>
          <a:bodyPr wrap="none" rtlCol="0" anchor="t"/>
          <a:lstStyle/>
          <a:p>
            <a:pPr marL="0" indent="0">
              <a:lnSpc>
                <a:spcPts val="5468"/>
              </a:lnSpc>
              <a:buNone/>
            </a:pPr>
            <a:r>
              <a:rPr lang="en-US" sz="4374" b="1" dirty="0">
                <a:solidFill>
                  <a:srgbClr val="000000"/>
                </a:solidFill>
                <a:latin typeface="p22-mackinac-pro" pitchFamily="34" charset="0"/>
                <a:ea typeface="p22-mackinac-pro" pitchFamily="34" charset="-122"/>
                <a:cs typeface="p22-mackinac-pro" pitchFamily="34" charset="-120"/>
              </a:rPr>
              <a:t>Conclusion</a:t>
            </a:r>
            <a:endParaRPr lang="en-US" sz="4374"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75000"/>
            </a:srgbClr>
          </a:solidFill>
          <a:ln/>
        </p:spPr>
        <p:txBody>
          <a:bodyPr/>
          <a:lstStyle/>
          <a:p>
            <a:endParaRPr lang="en-GB"/>
          </a:p>
        </p:txBody>
      </p:sp>
      <p:sp>
        <p:nvSpPr>
          <p:cNvPr id="5" name="Text 1"/>
          <p:cNvSpPr/>
          <p:nvPr/>
        </p:nvSpPr>
        <p:spPr>
          <a:xfrm>
            <a:off x="1016000" y="668135"/>
            <a:ext cx="12357100" cy="7028065"/>
          </a:xfrm>
          <a:prstGeom prst="rect">
            <a:avLst/>
          </a:prstGeom>
          <a:noFill/>
          <a:ln/>
        </p:spPr>
        <p:txBody>
          <a:bodyPr wrap="none" rtlCol="0" anchor="t"/>
          <a:lstStyle/>
          <a:p>
            <a:pPr marL="0" marR="0">
              <a:lnSpc>
                <a:spcPct val="150000"/>
              </a:lnSpc>
              <a:spcBef>
                <a:spcPts val="0"/>
              </a:spcBef>
              <a:spcAft>
                <a:spcPts val="1200"/>
              </a:spcAft>
            </a:pPr>
            <a:r>
              <a:rPr lang="en-US" sz="700" dirty="0" err="1">
                <a:effectLst/>
                <a:latin typeface="Times New Roman" panose="02020603050405020304" pitchFamily="18" charset="0"/>
                <a:ea typeface="Times New Roman" panose="02020603050405020304" pitchFamily="18" charset="0"/>
              </a:rPr>
              <a:t>Ariffin</a:t>
            </a:r>
            <a:r>
              <a:rPr lang="en-US" sz="700" dirty="0">
                <a:effectLst/>
                <a:latin typeface="Times New Roman" panose="02020603050405020304" pitchFamily="18" charset="0"/>
                <a:ea typeface="Times New Roman" panose="02020603050405020304" pitchFamily="18" charset="0"/>
              </a:rPr>
              <a:t>, A.A.M. and </a:t>
            </a:r>
            <a:r>
              <a:rPr lang="en-US" sz="700" dirty="0" err="1">
                <a:effectLst/>
                <a:latin typeface="Times New Roman" panose="02020603050405020304" pitchFamily="18" charset="0"/>
                <a:ea typeface="Times New Roman" panose="02020603050405020304" pitchFamily="18" charset="0"/>
              </a:rPr>
              <a:t>Maghzi</a:t>
            </a:r>
            <a:r>
              <a:rPr lang="en-US" sz="700" dirty="0">
                <a:effectLst/>
                <a:latin typeface="Times New Roman" panose="02020603050405020304" pitchFamily="18" charset="0"/>
                <a:ea typeface="Times New Roman" panose="02020603050405020304" pitchFamily="18" charset="0"/>
              </a:rPr>
              <a:t>, A. (2020). A preliminary study on customer expectations of hotel hospitality: Influences of personal and hotel factors. </a:t>
            </a:r>
            <a:r>
              <a:rPr lang="en-US" sz="700" i="1" dirty="0">
                <a:effectLst/>
                <a:latin typeface="Times New Roman" panose="02020603050405020304" pitchFamily="18" charset="0"/>
                <a:ea typeface="Times New Roman" panose="02020603050405020304" pitchFamily="18" charset="0"/>
              </a:rPr>
              <a:t>International Journal of Hospitality Management</a:t>
            </a:r>
            <a:r>
              <a:rPr lang="en-US" sz="700" dirty="0">
                <a:effectLst/>
                <a:latin typeface="Times New Roman" panose="02020603050405020304" pitchFamily="18" charset="0"/>
                <a:ea typeface="Times New Roman" panose="02020603050405020304" pitchFamily="18" charset="0"/>
              </a:rPr>
              <a:t>, 31(1), pp.191–198.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://doi.org/10.1016/j.ijhm.2011.04.012.</a:t>
            </a:r>
          </a:p>
          <a:p>
            <a:pPr marL="0" marR="0">
              <a:lnSpc>
                <a:spcPct val="150000"/>
              </a:lnSpc>
              <a:spcBef>
                <a:spcPts val="0"/>
              </a:spcBef>
              <a:spcAft>
                <a:spcPts val="1200"/>
              </a:spcAft>
            </a:pPr>
            <a:r>
              <a:rPr lang="en-US" sz="700" dirty="0">
                <a:effectLst/>
                <a:latin typeface="Times New Roman" panose="02020603050405020304" pitchFamily="18" charset="0"/>
                <a:ea typeface="Times New Roman" panose="02020603050405020304" pitchFamily="18" charset="0"/>
              </a:rPr>
              <a:t>Brien, A., Thomas, N.J. and Brown, E.A. (2023). How hotel employee job-identity impacts the hotel industry: The uncomfortable truth. </a:t>
            </a:r>
            <a:r>
              <a:rPr lang="en-US" sz="700" i="1" dirty="0">
                <a:effectLst/>
                <a:latin typeface="Times New Roman" panose="02020603050405020304" pitchFamily="18" charset="0"/>
                <a:ea typeface="Times New Roman" panose="02020603050405020304" pitchFamily="18" charset="0"/>
              </a:rPr>
              <a:t>Journal of Hospitality and Tourism Management</a:t>
            </a:r>
            <a:r>
              <a:rPr lang="en-US" sz="700" dirty="0">
                <a:effectLst/>
                <a:latin typeface="Times New Roman" panose="02020603050405020304" pitchFamily="18" charset="0"/>
                <a:ea typeface="Times New Roman" panose="02020603050405020304" pitchFamily="18" charset="0"/>
              </a:rPr>
              <a:t>, 31(122321), pp.235–243.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://doi.org/10.1016/j.jhtm.2017.03.005.</a:t>
            </a:r>
          </a:p>
          <a:p>
            <a:pPr marL="0" marR="0">
              <a:lnSpc>
                <a:spcPct val="150000"/>
              </a:lnSpc>
              <a:spcBef>
                <a:spcPts val="0"/>
              </a:spcBef>
              <a:spcAft>
                <a:spcPts val="1200"/>
              </a:spcAft>
            </a:pPr>
            <a:r>
              <a:rPr lang="en-US" sz="700" dirty="0">
                <a:effectLst/>
                <a:latin typeface="Times New Roman" panose="02020603050405020304" pitchFamily="18" charset="0"/>
                <a:ea typeface="Times New Roman" panose="02020603050405020304" pitchFamily="18" charset="0"/>
              </a:rPr>
              <a:t>Brown, J.B. (2021). Management Accounting for Hospitality and Tourism. </a:t>
            </a:r>
            <a:r>
              <a:rPr lang="en-US" sz="700" i="1" dirty="0">
                <a:effectLst/>
                <a:latin typeface="Times New Roman" panose="02020603050405020304" pitchFamily="18" charset="0"/>
                <a:ea typeface="Times New Roman" panose="02020603050405020304" pitchFamily="18" charset="0"/>
              </a:rPr>
              <a:t>International Journal of Hospitality Management</a:t>
            </a:r>
            <a:r>
              <a:rPr lang="en-US" sz="700" dirty="0">
                <a:effectLst/>
                <a:latin typeface="Times New Roman" panose="02020603050405020304" pitchFamily="18" charset="0"/>
                <a:ea typeface="Times New Roman" panose="02020603050405020304" pitchFamily="18" charset="0"/>
              </a:rPr>
              <a:t>, 20(1), pp.101–102.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://doi.org/10.1016/s0278-4319(00)00029-3.</a:t>
            </a:r>
          </a:p>
          <a:p>
            <a:pPr marL="0" marR="0">
              <a:lnSpc>
                <a:spcPct val="150000"/>
              </a:lnSpc>
              <a:spcBef>
                <a:spcPts val="0"/>
              </a:spcBef>
              <a:spcAft>
                <a:spcPts val="1200"/>
              </a:spcAft>
            </a:pPr>
            <a:r>
              <a:rPr lang="en-US" sz="700" dirty="0">
                <a:effectLst/>
                <a:latin typeface="Times New Roman" panose="02020603050405020304" pitchFamily="18" charset="0"/>
                <a:ea typeface="Times New Roman" panose="02020603050405020304" pitchFamily="18" charset="0"/>
              </a:rPr>
              <a:t>Davies, E.J.G. (2023). The practice of hospitality management,. </a:t>
            </a:r>
            <a:r>
              <a:rPr lang="en-US" sz="700" i="1" dirty="0">
                <a:effectLst/>
                <a:latin typeface="Times New Roman" panose="02020603050405020304" pitchFamily="18" charset="0"/>
                <a:ea typeface="Times New Roman" panose="02020603050405020304" pitchFamily="18" charset="0"/>
              </a:rPr>
              <a:t>International Journal of Hospitality Management</a:t>
            </a:r>
            <a:r>
              <a:rPr lang="en-US" sz="700" dirty="0">
                <a:effectLst/>
                <a:latin typeface="Times New Roman" panose="02020603050405020304" pitchFamily="18" charset="0"/>
                <a:ea typeface="Times New Roman" panose="02020603050405020304" pitchFamily="18" charset="0"/>
              </a:rPr>
              <a:t>, 1(2), pp.128–129.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://doi.org/10.1016/0278-4319(82)90049-4.</a:t>
            </a:r>
          </a:p>
          <a:p>
            <a:pPr marL="0" marR="0">
              <a:lnSpc>
                <a:spcPct val="150000"/>
              </a:lnSpc>
              <a:spcBef>
                <a:spcPts val="0"/>
              </a:spcBef>
              <a:spcAft>
                <a:spcPts val="1200"/>
              </a:spcAft>
            </a:pPr>
            <a:r>
              <a:rPr lang="en-US" sz="700" dirty="0">
                <a:effectLst/>
                <a:latin typeface="Times New Roman" panose="02020603050405020304" pitchFamily="18" charset="0"/>
                <a:ea typeface="Times New Roman" panose="02020603050405020304" pitchFamily="18" charset="0"/>
              </a:rPr>
              <a:t>Guerrier, Y. (2021). Women in the hotel and catering industry by hotel and catering training board. </a:t>
            </a:r>
            <a:r>
              <a:rPr lang="en-US" sz="700" i="1" dirty="0">
                <a:effectLst/>
                <a:latin typeface="Times New Roman" panose="02020603050405020304" pitchFamily="18" charset="0"/>
                <a:ea typeface="Times New Roman" panose="02020603050405020304" pitchFamily="18" charset="0"/>
              </a:rPr>
              <a:t>International Journal of Hospitality Management</a:t>
            </a:r>
            <a:r>
              <a:rPr lang="en-US" sz="700" dirty="0">
                <a:effectLst/>
                <a:latin typeface="Times New Roman" panose="02020603050405020304" pitchFamily="18" charset="0"/>
                <a:ea typeface="Times New Roman" panose="02020603050405020304" pitchFamily="18" charset="0"/>
              </a:rPr>
              <a:t>, 7(2), pp.169–170.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://doi.org/10.1016/0278-4319(88)90040-0.</a:t>
            </a:r>
          </a:p>
          <a:p>
            <a:pPr marL="0" marR="0">
              <a:lnSpc>
                <a:spcPct val="150000"/>
              </a:lnSpc>
              <a:spcBef>
                <a:spcPts val="0"/>
              </a:spcBef>
              <a:spcAft>
                <a:spcPts val="1200"/>
              </a:spcAft>
            </a:pPr>
            <a:r>
              <a:rPr lang="en-US" sz="700" dirty="0" err="1">
                <a:effectLst/>
                <a:latin typeface="Times New Roman" panose="02020603050405020304" pitchFamily="18" charset="0"/>
                <a:ea typeface="Times New Roman" panose="02020603050405020304" pitchFamily="18" charset="0"/>
              </a:rPr>
              <a:t>Guilding</a:t>
            </a:r>
            <a:r>
              <a:rPr lang="en-US" sz="700" dirty="0">
                <a:effectLst/>
                <a:latin typeface="Times New Roman" panose="02020603050405020304" pitchFamily="18" charset="0"/>
                <a:ea typeface="Times New Roman" panose="02020603050405020304" pitchFamily="18" charset="0"/>
              </a:rPr>
              <a:t>, C. and </a:t>
            </a:r>
            <a:r>
              <a:rPr lang="en-US" sz="700" dirty="0" err="1">
                <a:effectLst/>
                <a:latin typeface="Times New Roman" panose="02020603050405020304" pitchFamily="18" charset="0"/>
                <a:ea typeface="Times New Roman" panose="02020603050405020304" pitchFamily="18" charset="0"/>
              </a:rPr>
              <a:t>Lamminmaki</a:t>
            </a:r>
            <a:r>
              <a:rPr lang="en-US" sz="700" dirty="0">
                <a:effectLst/>
                <a:latin typeface="Times New Roman" panose="02020603050405020304" pitchFamily="18" charset="0"/>
                <a:ea typeface="Times New Roman" panose="02020603050405020304" pitchFamily="18" charset="0"/>
              </a:rPr>
              <a:t>, D. (2021). Benchmarking Hotel Capital Budgeting Practices To Practices Applied in Non-Hotel Companies. </a:t>
            </a:r>
            <a:r>
              <a:rPr lang="en-US" sz="700" i="1" dirty="0">
                <a:effectLst/>
                <a:latin typeface="Times New Roman" panose="02020603050405020304" pitchFamily="18" charset="0"/>
                <a:ea typeface="Times New Roman" panose="02020603050405020304" pitchFamily="18" charset="0"/>
              </a:rPr>
              <a:t>Journal of Hospitality &amp; Tourism Research</a:t>
            </a:r>
            <a:r>
              <a:rPr lang="en-US" sz="700" dirty="0">
                <a:effectLst/>
                <a:latin typeface="Times New Roman" panose="02020603050405020304" pitchFamily="18" charset="0"/>
                <a:ea typeface="Times New Roman" panose="02020603050405020304" pitchFamily="18" charset="0"/>
              </a:rPr>
              <a:t>, 31(4), pp.486–503.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://doi.org/10.1177/1096348007302351.</a:t>
            </a:r>
          </a:p>
          <a:p>
            <a:pPr marL="0" marR="0">
              <a:lnSpc>
                <a:spcPct val="150000"/>
              </a:lnSpc>
              <a:spcBef>
                <a:spcPts val="0"/>
              </a:spcBef>
              <a:spcAft>
                <a:spcPts val="1200"/>
              </a:spcAft>
            </a:pPr>
            <a:r>
              <a:rPr lang="en-US" sz="700" dirty="0" err="1">
                <a:effectLst/>
                <a:latin typeface="Times New Roman" panose="02020603050405020304" pitchFamily="18" charset="0"/>
                <a:ea typeface="Times New Roman" panose="02020603050405020304" pitchFamily="18" charset="0"/>
              </a:rPr>
              <a:t>Hassanien</a:t>
            </a:r>
            <a:r>
              <a:rPr lang="en-US" sz="700" dirty="0">
                <a:effectLst/>
                <a:latin typeface="Times New Roman" panose="02020603050405020304" pitchFamily="18" charset="0"/>
                <a:ea typeface="Times New Roman" panose="02020603050405020304" pitchFamily="18" charset="0"/>
              </a:rPr>
              <a:t>, A. (2023). Exploring the Relationship Between Hotel Renovation and Hotel Inspection. </a:t>
            </a:r>
            <a:r>
              <a:rPr lang="en-US" sz="700" i="1" dirty="0">
                <a:effectLst/>
                <a:latin typeface="Times New Roman" panose="02020603050405020304" pitchFamily="18" charset="0"/>
                <a:ea typeface="Times New Roman" panose="02020603050405020304" pitchFamily="18" charset="0"/>
              </a:rPr>
              <a:t>International Journal of Hospitality &amp; Tourism Administration</a:t>
            </a:r>
            <a:r>
              <a:rPr lang="en-US" sz="700" dirty="0">
                <a:effectLst/>
                <a:latin typeface="Times New Roman" panose="02020603050405020304" pitchFamily="18" charset="0"/>
                <a:ea typeface="Times New Roman" panose="02020603050405020304" pitchFamily="18" charset="0"/>
              </a:rPr>
              <a:t>, 8(4), pp.1–21.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://doi.org/10.1300/j149v08n04_01.</a:t>
            </a:r>
          </a:p>
          <a:p>
            <a:pPr marL="0" marR="0">
              <a:lnSpc>
                <a:spcPct val="150000"/>
              </a:lnSpc>
              <a:spcBef>
                <a:spcPts val="0"/>
              </a:spcBef>
              <a:spcAft>
                <a:spcPts val="1200"/>
              </a:spcAft>
            </a:pPr>
            <a:r>
              <a:rPr lang="en-US" sz="700" dirty="0">
                <a:effectLst/>
                <a:latin typeface="Times New Roman" panose="02020603050405020304" pitchFamily="18" charset="0"/>
                <a:ea typeface="Times New Roman" panose="02020603050405020304" pitchFamily="18" charset="0"/>
              </a:rPr>
              <a:t>Ingram, H. (2021). Hotel World20021Ali Smith. Hotel World. London: Hamish Hamilton246 pp., ISBN: 0 241 14109 5 £10.99. </a:t>
            </a:r>
            <a:r>
              <a:rPr lang="en-US" sz="700" i="1" dirty="0">
                <a:effectLst/>
                <a:latin typeface="Times New Roman" panose="02020603050405020304" pitchFamily="18" charset="0"/>
                <a:ea typeface="Times New Roman" panose="02020603050405020304" pitchFamily="18" charset="0"/>
              </a:rPr>
              <a:t>International Journal of Contemporary Hospitality Management</a:t>
            </a:r>
            <a:r>
              <a:rPr lang="en-US" sz="700" dirty="0">
                <a:effectLst/>
                <a:latin typeface="Times New Roman" panose="02020603050405020304" pitchFamily="18" charset="0"/>
                <a:ea typeface="Times New Roman" panose="02020603050405020304" pitchFamily="18" charset="0"/>
              </a:rPr>
              <a:t>, 14(6), pp.320–320.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://doi.org/10.1108/ijchm.2002.14.6.320.1.</a:t>
            </a:r>
          </a:p>
          <a:p>
            <a:pPr marL="0" marR="0">
              <a:lnSpc>
                <a:spcPct val="150000"/>
              </a:lnSpc>
              <a:spcBef>
                <a:spcPts val="0"/>
              </a:spcBef>
              <a:spcAft>
                <a:spcPts val="1200"/>
              </a:spcAft>
            </a:pPr>
            <a:r>
              <a:rPr lang="en-US" sz="700" dirty="0">
                <a:effectLst/>
                <a:latin typeface="Times New Roman" panose="02020603050405020304" pitchFamily="18" charset="0"/>
                <a:ea typeface="Times New Roman" panose="02020603050405020304" pitchFamily="18" charset="0"/>
              </a:rPr>
              <a:t>Jameson, S.M. (2021). Hospitality management—A human resources approach. </a:t>
            </a:r>
            <a:r>
              <a:rPr lang="en-US" sz="700" i="1" dirty="0">
                <a:effectLst/>
                <a:latin typeface="Times New Roman" panose="02020603050405020304" pitchFamily="18" charset="0"/>
                <a:ea typeface="Times New Roman" panose="02020603050405020304" pitchFamily="18" charset="0"/>
              </a:rPr>
              <a:t>International Journal of Hospitality Management</a:t>
            </a:r>
            <a:r>
              <a:rPr lang="en-US" sz="700" dirty="0">
                <a:effectLst/>
                <a:latin typeface="Times New Roman" panose="02020603050405020304" pitchFamily="18" charset="0"/>
                <a:ea typeface="Times New Roman" panose="02020603050405020304" pitchFamily="18" charset="0"/>
              </a:rPr>
              <a:t>, 13(1), pp.73–75.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://doi.org/10.1016/0278-4319(94)90060-4.</a:t>
            </a:r>
          </a:p>
          <a:p>
            <a:pPr marL="0" marR="0">
              <a:lnSpc>
                <a:spcPct val="150000"/>
              </a:lnSpc>
              <a:spcBef>
                <a:spcPts val="0"/>
              </a:spcBef>
              <a:spcAft>
                <a:spcPts val="1200"/>
              </a:spcAft>
            </a:pPr>
            <a:r>
              <a:rPr lang="en-US" sz="700" dirty="0">
                <a:effectLst/>
                <a:latin typeface="Times New Roman" panose="02020603050405020304" pitchFamily="18" charset="0"/>
                <a:ea typeface="Times New Roman" panose="02020603050405020304" pitchFamily="18" charset="0"/>
              </a:rPr>
              <a:t>Jeffrey, D. and Hubbard, N.J. (2022). A model of hotel occupancy performance for monitoring and marketing in the hotel industry. </a:t>
            </a:r>
            <a:r>
              <a:rPr lang="en-US" sz="700" i="1" dirty="0">
                <a:effectLst/>
                <a:latin typeface="Times New Roman" panose="02020603050405020304" pitchFamily="18" charset="0"/>
                <a:ea typeface="Times New Roman" panose="02020603050405020304" pitchFamily="18" charset="0"/>
              </a:rPr>
              <a:t>International Journal of Hospitality Management</a:t>
            </a:r>
            <a:r>
              <a:rPr lang="en-US" sz="700" dirty="0">
                <a:effectLst/>
                <a:latin typeface="Times New Roman" panose="02020603050405020304" pitchFamily="18" charset="0"/>
                <a:ea typeface="Times New Roman" panose="02020603050405020304" pitchFamily="18" charset="0"/>
              </a:rPr>
              <a:t>, 13(1), pp.57–71.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://doi.org/10.1016/0278-4319(94)90059-0.</a:t>
            </a:r>
          </a:p>
          <a:p>
            <a:pPr marL="0" marR="0">
              <a:lnSpc>
                <a:spcPct val="150000"/>
              </a:lnSpc>
              <a:spcBef>
                <a:spcPts val="0"/>
              </a:spcBef>
              <a:spcAft>
                <a:spcPts val="1200"/>
              </a:spcAft>
            </a:pPr>
            <a:r>
              <a:rPr lang="en-US" sz="700" dirty="0" err="1">
                <a:effectLst/>
                <a:latin typeface="Times New Roman" panose="02020603050405020304" pitchFamily="18" charset="0"/>
                <a:ea typeface="Times New Roman" panose="02020603050405020304" pitchFamily="18" charset="0"/>
              </a:rPr>
              <a:t>Kelliher</a:t>
            </a:r>
            <a:r>
              <a:rPr lang="en-US" sz="700" dirty="0">
                <a:effectLst/>
                <a:latin typeface="Times New Roman" panose="02020603050405020304" pitchFamily="18" charset="0"/>
                <a:ea typeface="Times New Roman" panose="02020603050405020304" pitchFamily="18" charset="0"/>
              </a:rPr>
              <a:t>, C. (2020). Hospitality Retail Management: a Unit Manager’s Guide. </a:t>
            </a:r>
            <a:r>
              <a:rPr lang="en-US" sz="700" i="1" dirty="0">
                <a:effectLst/>
                <a:latin typeface="Times New Roman" panose="02020603050405020304" pitchFamily="18" charset="0"/>
                <a:ea typeface="Times New Roman" panose="02020603050405020304" pitchFamily="18" charset="0"/>
              </a:rPr>
              <a:t>International Journal of Hospitality Management</a:t>
            </a:r>
            <a:r>
              <a:rPr lang="en-US" sz="700" dirty="0">
                <a:effectLst/>
                <a:latin typeface="Times New Roman" panose="02020603050405020304" pitchFamily="18" charset="0"/>
                <a:ea typeface="Times New Roman" panose="02020603050405020304" pitchFamily="18" charset="0"/>
              </a:rPr>
              <a:t>, 20(1), pp.107–108.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://doi.org/10.1016/s0278-4319(00)00047-5.</a:t>
            </a:r>
          </a:p>
          <a:p>
            <a:pPr marL="0" marR="0">
              <a:lnSpc>
                <a:spcPct val="150000"/>
              </a:lnSpc>
              <a:spcBef>
                <a:spcPts val="0"/>
              </a:spcBef>
              <a:spcAft>
                <a:spcPts val="1200"/>
              </a:spcAft>
            </a:pPr>
            <a:r>
              <a:rPr lang="en-US" sz="700" dirty="0" err="1">
                <a:effectLst/>
                <a:latin typeface="Times New Roman" panose="02020603050405020304" pitchFamily="18" charset="0"/>
                <a:ea typeface="Times New Roman" panose="02020603050405020304" pitchFamily="18" charset="0"/>
              </a:rPr>
              <a:t>Kinderlerer</a:t>
            </a:r>
            <a:r>
              <a:rPr lang="en-US" sz="700" dirty="0">
                <a:effectLst/>
                <a:latin typeface="Times New Roman" panose="02020603050405020304" pitchFamily="18" charset="0"/>
                <a:ea typeface="Times New Roman" panose="02020603050405020304" pitchFamily="18" charset="0"/>
              </a:rPr>
              <a:t>, J. (2020). Responsible hospitality: microbiology for the hospitality industry. </a:t>
            </a:r>
            <a:r>
              <a:rPr lang="en-US" sz="700" i="1" dirty="0">
                <a:effectLst/>
                <a:latin typeface="Times New Roman" panose="02020603050405020304" pitchFamily="18" charset="0"/>
                <a:ea typeface="Times New Roman" panose="02020603050405020304" pitchFamily="18" charset="0"/>
              </a:rPr>
              <a:t>International Journal of Hospitality Management</a:t>
            </a:r>
            <a:r>
              <a:rPr lang="en-US" sz="700" dirty="0">
                <a:effectLst/>
                <a:latin typeface="Times New Roman" panose="02020603050405020304" pitchFamily="18" charset="0"/>
                <a:ea typeface="Times New Roman" panose="02020603050405020304" pitchFamily="18" charset="0"/>
              </a:rPr>
              <a:t>, 16(3), pp.313–315.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://doi.org/10.1016/s0278-4319(97)89038-x.</a:t>
            </a:r>
          </a:p>
          <a:p>
            <a:pPr marL="0" marR="0">
              <a:lnSpc>
                <a:spcPct val="150000"/>
              </a:lnSpc>
              <a:spcBef>
                <a:spcPts val="0"/>
              </a:spcBef>
              <a:spcAft>
                <a:spcPts val="1200"/>
              </a:spcAft>
            </a:pPr>
            <a:r>
              <a:rPr lang="en-US" sz="700" dirty="0">
                <a:effectLst/>
                <a:latin typeface="Times New Roman" panose="02020603050405020304" pitchFamily="18" charset="0"/>
                <a:ea typeface="Times New Roman" panose="02020603050405020304" pitchFamily="18" charset="0"/>
              </a:rPr>
              <a:t>Leung, R. and Law, R. (2022). Evaluation of Hotel Information Technologies and EDI Adoption. </a:t>
            </a:r>
            <a:r>
              <a:rPr lang="en-US" sz="700" i="1" dirty="0">
                <a:effectLst/>
                <a:latin typeface="Times New Roman" panose="02020603050405020304" pitchFamily="18" charset="0"/>
                <a:ea typeface="Times New Roman" panose="02020603050405020304" pitchFamily="18" charset="0"/>
              </a:rPr>
              <a:t>Cornell Hospitality Quarterly</a:t>
            </a:r>
            <a:r>
              <a:rPr lang="en-US" sz="700" dirty="0">
                <a:effectLst/>
                <a:latin typeface="Times New Roman" panose="02020603050405020304" pitchFamily="18" charset="0"/>
                <a:ea typeface="Times New Roman" panose="02020603050405020304" pitchFamily="18" charset="0"/>
              </a:rPr>
              <a:t>, 54(1), pp.25–37.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://doi.org/10.1177/1938965512454594.</a:t>
            </a:r>
          </a:p>
          <a:p>
            <a:pPr marL="0" marR="0">
              <a:lnSpc>
                <a:spcPct val="150000"/>
              </a:lnSpc>
              <a:spcBef>
                <a:spcPts val="0"/>
              </a:spcBef>
              <a:spcAft>
                <a:spcPts val="1200"/>
              </a:spcAft>
            </a:pPr>
            <a:r>
              <a:rPr lang="en-US" sz="700" dirty="0" err="1">
                <a:effectLst/>
                <a:latin typeface="Times New Roman" panose="02020603050405020304" pitchFamily="18" charset="0"/>
                <a:ea typeface="Times New Roman" panose="02020603050405020304" pitchFamily="18" charset="0"/>
              </a:rPr>
              <a:t>Melanson</a:t>
            </a:r>
            <a:r>
              <a:rPr lang="en-US" sz="700" dirty="0">
                <a:effectLst/>
                <a:latin typeface="Times New Roman" panose="02020603050405020304" pitchFamily="18" charset="0"/>
                <a:ea typeface="Times New Roman" panose="02020603050405020304" pitchFamily="18" charset="0"/>
              </a:rPr>
              <a:t>, K. (2020). Cornell-ESSEC </a:t>
            </a:r>
            <a:r>
              <a:rPr lang="en-US" sz="700" dirty="0" err="1">
                <a:effectLst/>
                <a:latin typeface="Times New Roman" panose="02020603050405020304" pitchFamily="18" charset="0"/>
                <a:ea typeface="Times New Roman" panose="02020603050405020304" pitchFamily="18" charset="0"/>
              </a:rPr>
              <a:t>Institut</a:t>
            </a:r>
            <a:r>
              <a:rPr lang="en-US" sz="700" dirty="0">
                <a:effectLst/>
                <a:latin typeface="Times New Roman" panose="02020603050405020304" pitchFamily="18" charset="0"/>
                <a:ea typeface="Times New Roman" panose="02020603050405020304" pitchFamily="18" charset="0"/>
              </a:rPr>
              <a:t> de Management Hotelier International fifth annual hotel conference: ‘Globalization of the hotel industry’. </a:t>
            </a:r>
            <a:r>
              <a:rPr lang="en-US" sz="700" i="1" dirty="0">
                <a:effectLst/>
                <a:latin typeface="Times New Roman" panose="02020603050405020304" pitchFamily="18" charset="0"/>
                <a:ea typeface="Times New Roman" panose="02020603050405020304" pitchFamily="18" charset="0"/>
              </a:rPr>
              <a:t>International Journal of Hospitality Management</a:t>
            </a:r>
            <a:r>
              <a:rPr lang="en-US" sz="700" dirty="0">
                <a:effectLst/>
                <a:latin typeface="Times New Roman" panose="02020603050405020304" pitchFamily="18" charset="0"/>
                <a:ea typeface="Times New Roman" panose="02020603050405020304" pitchFamily="18" charset="0"/>
              </a:rPr>
              <a:t>, 10(4), pp.391–392.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://doi.org/10.1016/0278-4319(91)90026-e.</a:t>
            </a:r>
          </a:p>
          <a:p>
            <a:pPr marL="0" marR="0">
              <a:lnSpc>
                <a:spcPct val="150000"/>
              </a:lnSpc>
              <a:spcBef>
                <a:spcPts val="0"/>
              </a:spcBef>
              <a:spcAft>
                <a:spcPts val="1200"/>
              </a:spcAft>
            </a:pPr>
            <a:r>
              <a:rPr lang="en-US" sz="700" dirty="0" err="1">
                <a:effectLst/>
                <a:latin typeface="Times New Roman" panose="02020603050405020304" pitchFamily="18" charset="0"/>
                <a:ea typeface="Times New Roman" panose="02020603050405020304" pitchFamily="18" charset="0"/>
              </a:rPr>
              <a:t>Melián</a:t>
            </a:r>
            <a:r>
              <a:rPr lang="en-US" sz="700" dirty="0">
                <a:effectLst/>
                <a:latin typeface="Times New Roman" panose="02020603050405020304" pitchFamily="18" charset="0"/>
                <a:ea typeface="Times New Roman" panose="02020603050405020304" pitchFamily="18" charset="0"/>
              </a:rPr>
              <a:t>-González, S. and </a:t>
            </a:r>
            <a:r>
              <a:rPr lang="en-US" sz="700" dirty="0" err="1">
                <a:effectLst/>
                <a:latin typeface="Times New Roman" panose="02020603050405020304" pitchFamily="18" charset="0"/>
                <a:ea typeface="Times New Roman" panose="02020603050405020304" pitchFamily="18" charset="0"/>
              </a:rPr>
              <a:t>Bulchand-Gidumal</a:t>
            </a:r>
            <a:r>
              <a:rPr lang="en-US" sz="700" dirty="0">
                <a:effectLst/>
                <a:latin typeface="Times New Roman" panose="02020603050405020304" pitchFamily="18" charset="0"/>
                <a:ea typeface="Times New Roman" panose="02020603050405020304" pitchFamily="18" charset="0"/>
              </a:rPr>
              <a:t>, J. (2021). Extending the scope of hotel client reactions to employee injustice: Hotel employer reviews on the Internet. </a:t>
            </a:r>
            <a:r>
              <a:rPr lang="en-US" sz="700" i="1" dirty="0">
                <a:effectLst/>
                <a:latin typeface="Times New Roman" panose="02020603050405020304" pitchFamily="18" charset="0"/>
                <a:ea typeface="Times New Roman" panose="02020603050405020304" pitchFamily="18" charset="0"/>
              </a:rPr>
              <a:t>International Journal of Hospitality Management</a:t>
            </a:r>
            <a:r>
              <a:rPr lang="en-US" sz="700" dirty="0">
                <a:effectLst/>
                <a:latin typeface="Times New Roman" panose="02020603050405020304" pitchFamily="18" charset="0"/>
                <a:ea typeface="Times New Roman" panose="02020603050405020304" pitchFamily="18" charset="0"/>
              </a:rPr>
              <a:t>, 63(12231), pp.93–100.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://doi.org/10.1016/j.ijhm.2017.03.003.</a:t>
            </a:r>
          </a:p>
          <a:p>
            <a:pPr marL="0" marR="0">
              <a:lnSpc>
                <a:spcPct val="150000"/>
              </a:lnSpc>
              <a:spcBef>
                <a:spcPts val="0"/>
              </a:spcBef>
              <a:spcAft>
                <a:spcPts val="1200"/>
              </a:spcAft>
            </a:pPr>
            <a:r>
              <a:rPr lang="en-US" sz="700" dirty="0">
                <a:effectLst/>
                <a:latin typeface="Times New Roman" panose="02020603050405020304" pitchFamily="18" charset="0"/>
                <a:ea typeface="Times New Roman" panose="02020603050405020304" pitchFamily="18" charset="0"/>
              </a:rPr>
              <a:t>Mitchell, P. (2021). Human Resource Management in the Hospitality Industry. </a:t>
            </a:r>
            <a:r>
              <a:rPr lang="en-US" sz="700" i="1" dirty="0">
                <a:effectLst/>
                <a:latin typeface="Times New Roman" panose="02020603050405020304" pitchFamily="18" charset="0"/>
                <a:ea typeface="Times New Roman" panose="02020603050405020304" pitchFamily="18" charset="0"/>
              </a:rPr>
              <a:t>International Journal of Hospitality Management</a:t>
            </a:r>
            <a:r>
              <a:rPr lang="en-US" sz="700" dirty="0">
                <a:effectLst/>
                <a:latin typeface="Times New Roman" panose="02020603050405020304" pitchFamily="18" charset="0"/>
                <a:ea typeface="Times New Roman" panose="02020603050405020304" pitchFamily="18" charset="0"/>
              </a:rPr>
              <a:t>, 16(1), pp.122–123.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://doi.org/10.1016/s0278-4319(97)81212-1.</a:t>
            </a:r>
          </a:p>
          <a:p>
            <a:pPr marL="0" marR="0">
              <a:lnSpc>
                <a:spcPct val="150000"/>
              </a:lnSpc>
              <a:spcBef>
                <a:spcPts val="0"/>
              </a:spcBef>
              <a:spcAft>
                <a:spcPts val="1200"/>
              </a:spcAft>
            </a:pPr>
            <a:r>
              <a:rPr lang="en-US" sz="700" dirty="0">
                <a:effectLst/>
                <a:latin typeface="Times New Roman" panose="02020603050405020304" pitchFamily="18" charset="0"/>
                <a:ea typeface="Times New Roman" panose="02020603050405020304" pitchFamily="18" charset="0"/>
              </a:rPr>
              <a:t>Nevett, W. (2021). Operations management perspectives and the hospitality industry. </a:t>
            </a:r>
            <a:r>
              <a:rPr lang="en-US" sz="700" i="1" dirty="0">
                <a:effectLst/>
                <a:latin typeface="Times New Roman" panose="02020603050405020304" pitchFamily="18" charset="0"/>
                <a:ea typeface="Times New Roman" panose="02020603050405020304" pitchFamily="18" charset="0"/>
              </a:rPr>
              <a:t>International Journal of Hospitality Management</a:t>
            </a:r>
            <a:r>
              <a:rPr lang="en-US" sz="700" dirty="0">
                <a:effectLst/>
                <a:latin typeface="Times New Roman" panose="02020603050405020304" pitchFamily="18" charset="0"/>
                <a:ea typeface="Times New Roman" panose="02020603050405020304" pitchFamily="18" charset="0"/>
              </a:rPr>
              <a:t>, 4(4), pp.173–178.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://doi.org/10.1016/0278-4319(85)90055-6.</a:t>
            </a:r>
          </a:p>
          <a:p>
            <a:pPr marL="0" marR="0">
              <a:lnSpc>
                <a:spcPct val="150000"/>
              </a:lnSpc>
              <a:spcBef>
                <a:spcPts val="0"/>
              </a:spcBef>
              <a:spcAft>
                <a:spcPts val="1200"/>
              </a:spcAft>
            </a:pPr>
            <a:r>
              <a:rPr lang="en-US" sz="700" dirty="0" err="1">
                <a:effectLst/>
                <a:latin typeface="Times New Roman" panose="02020603050405020304" pitchFamily="18" charset="0"/>
                <a:ea typeface="Times New Roman" panose="02020603050405020304" pitchFamily="18" charset="0"/>
              </a:rPr>
              <a:t>Otting</a:t>
            </a:r>
            <a:r>
              <a:rPr lang="en-US" sz="700" dirty="0">
                <a:effectLst/>
                <a:latin typeface="Times New Roman" panose="02020603050405020304" pitchFamily="18" charset="0"/>
                <a:ea typeface="Times New Roman" panose="02020603050405020304" pitchFamily="18" charset="0"/>
              </a:rPr>
              <a:t>, H. (2023). Hospitality management students’ cognitive style. </a:t>
            </a:r>
            <a:r>
              <a:rPr lang="en-US" sz="700" i="1" dirty="0">
                <a:effectLst/>
                <a:latin typeface="Times New Roman" panose="02020603050405020304" pitchFamily="18" charset="0"/>
                <a:ea typeface="Times New Roman" panose="02020603050405020304" pitchFamily="18" charset="0"/>
              </a:rPr>
              <a:t>Research in Hospitality Management</a:t>
            </a:r>
            <a:r>
              <a:rPr lang="en-US" sz="700" dirty="0">
                <a:effectLst/>
                <a:latin typeface="Times New Roman" panose="02020603050405020304" pitchFamily="18" charset="0"/>
                <a:ea typeface="Times New Roman" panose="02020603050405020304" pitchFamily="18" charset="0"/>
              </a:rPr>
              <a:t>, 3(1), pp.33–38.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://doi.org/10.1080/22243534.2013.11828301.</a:t>
            </a:r>
          </a:p>
          <a:p>
            <a:pPr marL="0" marR="0">
              <a:lnSpc>
                <a:spcPct val="150000"/>
              </a:lnSpc>
              <a:spcBef>
                <a:spcPts val="0"/>
              </a:spcBef>
              <a:spcAft>
                <a:spcPts val="1200"/>
              </a:spcAft>
            </a:pPr>
            <a:r>
              <a:rPr lang="en-US" sz="700" dirty="0">
                <a:effectLst/>
                <a:latin typeface="Times New Roman" panose="02020603050405020304" pitchFamily="18" charset="0"/>
                <a:ea typeface="Times New Roman" panose="02020603050405020304" pitchFamily="18" charset="0"/>
              </a:rPr>
              <a:t>Sapienza, D.L. (2022). What University Hotel Students Ought To Study: Opinions Expressed By a Selected Group of Nevada Hotel Executives. </a:t>
            </a:r>
            <a:r>
              <a:rPr lang="en-US" sz="700" i="1" dirty="0">
                <a:effectLst/>
                <a:latin typeface="Times New Roman" panose="02020603050405020304" pitchFamily="18" charset="0"/>
                <a:ea typeface="Times New Roman" panose="02020603050405020304" pitchFamily="18" charset="0"/>
              </a:rPr>
              <a:t>Journal of Hospitality &amp; Tourism Research</a:t>
            </a:r>
            <a:r>
              <a:rPr lang="en-US" sz="700" dirty="0">
                <a:effectLst/>
                <a:latin typeface="Times New Roman" panose="02020603050405020304" pitchFamily="18" charset="0"/>
                <a:ea typeface="Times New Roman" panose="02020603050405020304" pitchFamily="18" charset="0"/>
              </a:rPr>
              <a:t>, 2(2), pp.11–16.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://doi.org/10.1177/109634807800200203.</a:t>
            </a:r>
          </a:p>
          <a:p>
            <a:pPr marL="0" marR="0">
              <a:lnSpc>
                <a:spcPct val="150000"/>
              </a:lnSpc>
              <a:spcBef>
                <a:spcPts val="0"/>
              </a:spcBef>
              <a:spcAft>
                <a:spcPts val="1200"/>
              </a:spcAft>
            </a:pPr>
            <a:r>
              <a:rPr lang="en-US" sz="700" dirty="0">
                <a:effectLst/>
                <a:latin typeface="Times New Roman" panose="02020603050405020304" pitchFamily="18" charset="0"/>
                <a:ea typeface="Times New Roman" panose="02020603050405020304" pitchFamily="18" charset="0"/>
              </a:rPr>
              <a:t>Slattery, P. (2020). Social scientific methodology and hospitality management. </a:t>
            </a:r>
            <a:r>
              <a:rPr lang="en-US" sz="700" i="1" dirty="0">
                <a:effectLst/>
                <a:latin typeface="Times New Roman" panose="02020603050405020304" pitchFamily="18" charset="0"/>
                <a:ea typeface="Times New Roman" panose="02020603050405020304" pitchFamily="18" charset="0"/>
              </a:rPr>
              <a:t>International Journal of Hospitality Management</a:t>
            </a:r>
            <a:r>
              <a:rPr lang="en-US" sz="700" dirty="0">
                <a:effectLst/>
                <a:latin typeface="Times New Roman" panose="02020603050405020304" pitchFamily="18" charset="0"/>
                <a:ea typeface="Times New Roman" panose="02020603050405020304" pitchFamily="18" charset="0"/>
              </a:rPr>
              <a:t>, 2(1), pp.9–14.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://doi.org/10.1016/0278-4319(83)90045-2.</a:t>
            </a:r>
          </a:p>
          <a:p>
            <a:pPr marL="0" marR="0">
              <a:lnSpc>
                <a:spcPct val="150000"/>
              </a:lnSpc>
              <a:spcBef>
                <a:spcPts val="0"/>
              </a:spcBef>
              <a:spcAft>
                <a:spcPts val="1200"/>
              </a:spcAft>
            </a:pPr>
            <a:r>
              <a:rPr lang="en-US" sz="700" dirty="0">
                <a:effectLst/>
                <a:latin typeface="Times New Roman" panose="02020603050405020304" pitchFamily="18" charset="0"/>
                <a:ea typeface="Times New Roman" panose="02020603050405020304" pitchFamily="18" charset="0"/>
              </a:rPr>
              <a:t>Tsang, N. and Qu, H. (2022). Service quality in China’s hotel industry: a perspective from tourists and hotel managers. </a:t>
            </a:r>
            <a:r>
              <a:rPr lang="en-US" sz="700" i="1" dirty="0">
                <a:effectLst/>
                <a:latin typeface="Times New Roman" panose="02020603050405020304" pitchFamily="18" charset="0"/>
                <a:ea typeface="Times New Roman" panose="02020603050405020304" pitchFamily="18" charset="0"/>
              </a:rPr>
              <a:t>International Journal of Contemporary Hospitality Management</a:t>
            </a:r>
            <a:r>
              <a:rPr lang="en-US" sz="700" dirty="0">
                <a:effectLst/>
                <a:latin typeface="Times New Roman" panose="02020603050405020304" pitchFamily="18" charset="0"/>
                <a:ea typeface="Times New Roman" panose="02020603050405020304" pitchFamily="18" charset="0"/>
              </a:rPr>
              <a:t>, 12(5), pp.316–326.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://doi.org/10.1108/09596110010339706.</a:t>
            </a:r>
          </a:p>
          <a:p>
            <a:pPr marL="0" marR="0">
              <a:lnSpc>
                <a:spcPct val="150000"/>
              </a:lnSpc>
              <a:spcBef>
                <a:spcPts val="0"/>
              </a:spcBef>
              <a:spcAft>
                <a:spcPts val="1200"/>
              </a:spcAft>
            </a:pPr>
            <a:r>
              <a:rPr lang="en-US" sz="700" dirty="0">
                <a:effectLst/>
                <a:latin typeface="Times New Roman" panose="02020603050405020304" pitchFamily="18" charset="0"/>
                <a:ea typeface="Times New Roman" panose="02020603050405020304" pitchFamily="18" charset="0"/>
              </a:rPr>
              <a:t>Wang, Y. (Raymond) (2022). Tourism and hospitality management in China. </a:t>
            </a:r>
            <a:r>
              <a:rPr lang="en-US" sz="700" i="1" dirty="0">
                <a:effectLst/>
                <a:latin typeface="Times New Roman" panose="02020603050405020304" pitchFamily="18" charset="0"/>
                <a:ea typeface="Times New Roman" panose="02020603050405020304" pitchFamily="18" charset="0"/>
              </a:rPr>
              <a:t>International Journal of Hospitality Management</a:t>
            </a:r>
            <a:r>
              <a:rPr lang="en-US" sz="700" dirty="0">
                <a:effectLst/>
                <a:latin typeface="Times New Roman" panose="02020603050405020304" pitchFamily="18" charset="0"/>
                <a:ea typeface="Times New Roman" panose="02020603050405020304" pitchFamily="18" charset="0"/>
              </a:rPr>
              <a:t>, 27(3), pp.323–324.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://doi.org/10.1016/j.ijhm.2007.10.007.</a:t>
            </a:r>
          </a:p>
          <a:p>
            <a:pPr marL="0" marR="0">
              <a:lnSpc>
                <a:spcPct val="150000"/>
              </a:lnSpc>
              <a:spcBef>
                <a:spcPts val="0"/>
              </a:spcBef>
              <a:spcAft>
                <a:spcPts val="1200"/>
              </a:spcAft>
            </a:pPr>
            <a:r>
              <a:rPr lang="en-US" sz="700" dirty="0">
                <a:effectLst/>
                <a:latin typeface="Times New Roman" panose="02020603050405020304" pitchFamily="18" charset="0"/>
                <a:ea typeface="Times New Roman" panose="02020603050405020304" pitchFamily="18" charset="0"/>
              </a:rPr>
              <a:t>Wang, Y.-C., Yang, J. and Yang, C.-E. (2021). Hotel internal branding: A participatory action study with a case hotel. </a:t>
            </a:r>
            <a:r>
              <a:rPr lang="en-US" sz="700" i="1" dirty="0">
                <a:effectLst/>
                <a:latin typeface="Times New Roman" panose="02020603050405020304" pitchFamily="18" charset="0"/>
                <a:ea typeface="Times New Roman" panose="02020603050405020304" pitchFamily="18" charset="0"/>
              </a:rPr>
              <a:t>Journal of Hospitality and Tourism Management</a:t>
            </a:r>
            <a:r>
              <a:rPr lang="en-US" sz="700" dirty="0">
                <a:effectLst/>
                <a:latin typeface="Times New Roman" panose="02020603050405020304" pitchFamily="18" charset="0"/>
                <a:ea typeface="Times New Roman" panose="02020603050405020304" pitchFamily="18" charset="0"/>
              </a:rPr>
              <a:t>, 40(3211), pp.31–39.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://doi.org/10.1016/j.jhtm.2019.05.002.</a:t>
            </a:r>
          </a:p>
          <a:p>
            <a:pPr marL="0" marR="0">
              <a:lnSpc>
                <a:spcPct val="150000"/>
              </a:lnSpc>
              <a:spcBef>
                <a:spcPts val="0"/>
              </a:spcBef>
              <a:spcAft>
                <a:spcPts val="1200"/>
              </a:spcAft>
            </a:pPr>
            <a:r>
              <a:rPr lang="en-US" sz="700" dirty="0">
                <a:effectLst/>
                <a:latin typeface="Times New Roman" panose="02020603050405020304" pitchFamily="18" charset="0"/>
                <a:ea typeface="Times New Roman" panose="02020603050405020304" pitchFamily="18" charset="0"/>
              </a:rPr>
              <a:t>Watson, S. (2022). Hospitality management—An introduction. </a:t>
            </a:r>
            <a:r>
              <a:rPr lang="en-US" sz="700" i="1" dirty="0">
                <a:effectLst/>
                <a:latin typeface="Times New Roman" panose="02020603050405020304" pitchFamily="18" charset="0"/>
                <a:ea typeface="Times New Roman" panose="02020603050405020304" pitchFamily="18" charset="0"/>
              </a:rPr>
              <a:t>International Journal of Hospitality Management</a:t>
            </a:r>
            <a:r>
              <a:rPr lang="en-US" sz="700" dirty="0">
                <a:effectLst/>
                <a:latin typeface="Times New Roman" panose="02020603050405020304" pitchFamily="18" charset="0"/>
                <a:ea typeface="Times New Roman" panose="02020603050405020304" pitchFamily="18" charset="0"/>
              </a:rPr>
              <a:t>, 15(1), pp.87–89.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://doi.org/10.1016/s0278-4319(96)90039-0.</a:t>
            </a:r>
          </a:p>
        </p:txBody>
      </p:sp>
      <p:sp>
        <p:nvSpPr>
          <p:cNvPr id="6" name="Text 1">
            <a:extLst>
              <a:ext uri="{FF2B5EF4-FFF2-40B4-BE49-F238E27FC236}">
                <a16:creationId xmlns:a16="http://schemas.microsoft.com/office/drawing/2014/main" id="{85AA8C57-C5B3-6176-FF2B-042D6936FB7A}"/>
              </a:ext>
            </a:extLst>
          </p:cNvPr>
          <p:cNvSpPr/>
          <p:nvPr/>
        </p:nvSpPr>
        <p:spPr>
          <a:xfrm>
            <a:off x="6019800" y="5467"/>
            <a:ext cx="4443889" cy="694373"/>
          </a:xfrm>
          <a:prstGeom prst="rect">
            <a:avLst/>
          </a:prstGeom>
          <a:noFill/>
          <a:ln/>
        </p:spPr>
        <p:txBody>
          <a:bodyPr wrap="none" rtlCol="0" anchor="t"/>
          <a:lstStyle/>
          <a:p>
            <a:pPr marL="0" indent="0" algn="ctr">
              <a:lnSpc>
                <a:spcPts val="5468"/>
              </a:lnSpc>
              <a:buNone/>
            </a:pPr>
            <a:r>
              <a:rPr lang="en-US" sz="4374" b="1" dirty="0">
                <a:solidFill>
                  <a:srgbClr val="000000"/>
                </a:solidFill>
                <a:latin typeface="p22-mackinac-pro" pitchFamily="34" charset="0"/>
                <a:ea typeface="p22-mackinac-pro" pitchFamily="34" charset="-122"/>
                <a:cs typeface="p22-mackinac-pro" pitchFamily="34" charset="-120"/>
              </a:rPr>
              <a:t>References</a:t>
            </a:r>
            <a:endParaRPr lang="en-US" sz="4374" dirty="0"/>
          </a:p>
        </p:txBody>
      </p:sp>
    </p:spTree>
    <p:extLst>
      <p:ext uri="{BB962C8B-B14F-4D97-AF65-F5344CB8AC3E}">
        <p14:creationId xmlns:p14="http://schemas.microsoft.com/office/powerpoint/2010/main" val="7309457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3763</Words>
  <Application>Microsoft Office PowerPoint</Application>
  <PresentationFormat>Custom</PresentationFormat>
  <Paragraphs>152</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Eudoxus Sans</vt:lpstr>
      <vt:lpstr>p22-mackinac-pro</vt:lpstr>
      <vt:lpstr>Söhne</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Shakira Begum</cp:lastModifiedBy>
  <cp:revision>7</cp:revision>
  <dcterms:created xsi:type="dcterms:W3CDTF">2024-02-02T10:36:19Z</dcterms:created>
  <dcterms:modified xsi:type="dcterms:W3CDTF">2024-02-26T00:02:33Z</dcterms:modified>
</cp:coreProperties>
</file>