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1" r:id="rId1"/>
  </p:sldMasterIdLst>
  <p:sldIdLst>
    <p:sldId id="256" r:id="rId2"/>
    <p:sldId id="261" r:id="rId3"/>
    <p:sldId id="257" r:id="rId4"/>
    <p:sldId id="259" r:id="rId5"/>
    <p:sldId id="258"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9"/>
  </p:normalViewPr>
  <p:slideViewPr>
    <p:cSldViewPr snapToGrid="0">
      <p:cViewPr varScale="1">
        <p:scale>
          <a:sx n="61" d="100"/>
          <a:sy n="61" d="100"/>
        </p:scale>
        <p:origin x="248"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2570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665163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36503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542560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83667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66958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4399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48093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29005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71559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3/8/23</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11617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3/8/23</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820930050"/>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80" r:id="rId6"/>
    <p:sldLayoutId id="2147483775" r:id="rId7"/>
    <p:sldLayoutId id="2147483776" r:id="rId8"/>
    <p:sldLayoutId id="2147483777" r:id="rId9"/>
    <p:sldLayoutId id="2147483779" r:id="rId10"/>
    <p:sldLayoutId id="2147483778"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ebookcentral.proquest.com/lib/trinity/detail.action?docID=640950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89EBE4E-5983-B393-1D5E-731351065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6617B67-96DB-42E4-7728-5E8EB9E9FBF7}"/>
              </a:ext>
            </a:extLst>
          </p:cNvPr>
          <p:cNvPicPr>
            <a:picLocks noChangeAspect="1"/>
          </p:cNvPicPr>
          <p:nvPr/>
        </p:nvPicPr>
        <p:blipFill rotWithShape="1">
          <a:blip r:embed="rId2"/>
          <a:srcRect l="17208" r="3287"/>
          <a:stretch/>
        </p:blipFill>
        <p:spPr>
          <a:xfrm rot="5400000">
            <a:off x="2667000" y="-2667000"/>
            <a:ext cx="6857999" cy="12191999"/>
          </a:xfrm>
          <a:prstGeom prst="rect">
            <a:avLst/>
          </a:prstGeom>
        </p:spPr>
      </p:pic>
      <p:sp>
        <p:nvSpPr>
          <p:cNvPr id="12" name="Freeform: Shape 11">
            <a:extLst>
              <a:ext uri="{FF2B5EF4-FFF2-40B4-BE49-F238E27FC236}">
                <a16:creationId xmlns:a16="http://schemas.microsoft.com/office/drawing/2014/main" id="{2CEF5482-568A-9463-C672-BC6D644DF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39511" y="-72076"/>
            <a:ext cx="8582352" cy="4875036"/>
          </a:xfrm>
          <a:custGeom>
            <a:avLst/>
            <a:gdLst>
              <a:gd name="connsiteX0" fmla="*/ 1259133 w 8582352"/>
              <a:gd name="connsiteY0" fmla="*/ 1707 h 4875036"/>
              <a:gd name="connsiteX1" fmla="*/ 29139 w 8582352"/>
              <a:gd name="connsiteY1" fmla="*/ 317762 h 4875036"/>
              <a:gd name="connsiteX2" fmla="*/ 0 w 8582352"/>
              <a:gd name="connsiteY2" fmla="*/ 333585 h 4875036"/>
              <a:gd name="connsiteX3" fmla="*/ 79271 w 8582352"/>
              <a:gd name="connsiteY3" fmla="*/ 4875036 h 4875036"/>
              <a:gd name="connsiteX4" fmla="*/ 8582352 w 8582352"/>
              <a:gd name="connsiteY4" fmla="*/ 4726614 h 4875036"/>
              <a:gd name="connsiteX5" fmla="*/ 3064323 w 8582352"/>
              <a:gd name="connsiteY5" fmla="*/ 550287 h 4875036"/>
              <a:gd name="connsiteX6" fmla="*/ 3002736 w 8582352"/>
              <a:gd name="connsiteY6" fmla="*/ 506058 h 4875036"/>
              <a:gd name="connsiteX7" fmla="*/ 1429589 w 8582352"/>
              <a:gd name="connsiteY7" fmla="*/ 840 h 4875036"/>
              <a:gd name="connsiteX8" fmla="*/ 1259133 w 8582352"/>
              <a:gd name="connsiteY8" fmla="*/ 1707 h 487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82352" h="4875036">
                <a:moveTo>
                  <a:pt x="1259133" y="1707"/>
                </a:moveTo>
                <a:cubicBezTo>
                  <a:pt x="833461" y="16212"/>
                  <a:pt x="412733" y="123046"/>
                  <a:pt x="29139" y="317762"/>
                </a:cubicBezTo>
                <a:lnTo>
                  <a:pt x="0" y="333585"/>
                </a:lnTo>
                <a:lnTo>
                  <a:pt x="79271" y="4875036"/>
                </a:lnTo>
                <a:lnTo>
                  <a:pt x="8582352" y="4726614"/>
                </a:lnTo>
                <a:lnTo>
                  <a:pt x="3064323" y="550287"/>
                </a:lnTo>
                <a:lnTo>
                  <a:pt x="3002736" y="506058"/>
                </a:lnTo>
                <a:cubicBezTo>
                  <a:pt x="2522288" y="179187"/>
                  <a:pt x="1975404" y="13891"/>
                  <a:pt x="1429589" y="840"/>
                </a:cubicBezTo>
                <a:cubicBezTo>
                  <a:pt x="1372734" y="-519"/>
                  <a:pt x="1315889" y="-227"/>
                  <a:pt x="1259133" y="1707"/>
                </a:cubicBezTo>
                <a:close/>
              </a:path>
            </a:pathLst>
          </a:custGeom>
          <a:gradFill>
            <a:gsLst>
              <a:gs pos="22000">
                <a:schemeClr val="bg2">
                  <a:alpha val="80000"/>
                </a:schemeClr>
              </a:gs>
              <a:gs pos="100000">
                <a:schemeClr val="accent1">
                  <a:lumMod val="60000"/>
                  <a:lumOff val="40000"/>
                  <a:alpha val="86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81E09F-9D46-6519-7D89-29D11626E443}"/>
              </a:ext>
            </a:extLst>
          </p:cNvPr>
          <p:cNvSpPr>
            <a:spLocks noGrp="1"/>
          </p:cNvSpPr>
          <p:nvPr>
            <p:ph type="ctrTitle"/>
          </p:nvPr>
        </p:nvSpPr>
        <p:spPr>
          <a:xfrm>
            <a:off x="937142" y="691723"/>
            <a:ext cx="4241299" cy="1819658"/>
          </a:xfrm>
        </p:spPr>
        <p:txBody>
          <a:bodyPr>
            <a:normAutofit fontScale="90000"/>
          </a:bodyPr>
          <a:lstStyle/>
          <a:p>
            <a:r>
              <a:rPr lang="en-US" b="0" dirty="0">
                <a:latin typeface="American Typewriter" panose="02090604020004020304" pitchFamily="18" charset="77"/>
              </a:rPr>
              <a:t>The evolution of nationalism and globalization in sport </a:t>
            </a:r>
            <a:endParaRPr lang="en-LU" b="0" dirty="0">
              <a:latin typeface="American Typewriter" panose="02090604020004020304" pitchFamily="18" charset="77"/>
            </a:endParaRPr>
          </a:p>
        </p:txBody>
      </p:sp>
      <p:sp>
        <p:nvSpPr>
          <p:cNvPr id="14" name="Freeform: Shape 13">
            <a:extLst>
              <a:ext uri="{FF2B5EF4-FFF2-40B4-BE49-F238E27FC236}">
                <a16:creationId xmlns:a16="http://schemas.microsoft.com/office/drawing/2014/main" id="{D38784C3-11AE-0BE2-6339-1A2BDAC7F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8979" y="5014859"/>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27000">
                <a:schemeClr val="bg2">
                  <a:alpha val="80000"/>
                </a:schemeClr>
              </a:gs>
              <a:gs pos="100000">
                <a:schemeClr val="accent1">
                  <a:lumMod val="60000"/>
                  <a:lumOff val="40000"/>
                  <a:alpha val="92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FF881324-5CC2-C70E-6725-849B21CD2DF7}"/>
              </a:ext>
            </a:extLst>
          </p:cNvPr>
          <p:cNvSpPr>
            <a:spLocks noGrp="1"/>
          </p:cNvSpPr>
          <p:nvPr>
            <p:ph type="subTitle" idx="1"/>
          </p:nvPr>
        </p:nvSpPr>
        <p:spPr>
          <a:xfrm>
            <a:off x="9328994" y="5961246"/>
            <a:ext cx="2863005" cy="898433"/>
          </a:xfrm>
        </p:spPr>
        <p:txBody>
          <a:bodyPr>
            <a:normAutofit lnSpcReduction="10000"/>
          </a:bodyPr>
          <a:lstStyle/>
          <a:p>
            <a:r>
              <a:rPr lang="en-LU" dirty="0">
                <a:latin typeface="American Typewriter" panose="02090604020004020304" pitchFamily="18" charset="77"/>
              </a:rPr>
              <a:t>Sam Wainwright</a:t>
            </a:r>
          </a:p>
          <a:p>
            <a:r>
              <a:rPr lang="en-LU" dirty="0">
                <a:latin typeface="American Typewriter" panose="02090604020004020304" pitchFamily="18" charset="77"/>
              </a:rPr>
              <a:t>2004710</a:t>
            </a:r>
          </a:p>
        </p:txBody>
      </p:sp>
    </p:spTree>
    <p:extLst>
      <p:ext uri="{BB962C8B-B14F-4D97-AF65-F5344CB8AC3E}">
        <p14:creationId xmlns:p14="http://schemas.microsoft.com/office/powerpoint/2010/main" val="2116424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43D30-4685-606F-C90D-45DA7589DBD5}"/>
              </a:ext>
            </a:extLst>
          </p:cNvPr>
          <p:cNvSpPr>
            <a:spLocks noGrp="1"/>
          </p:cNvSpPr>
          <p:nvPr>
            <p:ph type="title"/>
          </p:nvPr>
        </p:nvSpPr>
        <p:spPr>
          <a:xfrm>
            <a:off x="1066800" y="486994"/>
            <a:ext cx="6455434" cy="852709"/>
          </a:xfrm>
        </p:spPr>
        <p:txBody>
          <a:bodyPr/>
          <a:lstStyle/>
          <a:p>
            <a:r>
              <a:rPr lang="en-LU" dirty="0">
                <a:latin typeface="American Typewriter" panose="02090604020004020304" pitchFamily="18" charset="77"/>
              </a:rPr>
              <a:t>Key terms</a:t>
            </a:r>
          </a:p>
        </p:txBody>
      </p:sp>
      <p:sp>
        <p:nvSpPr>
          <p:cNvPr id="3" name="Text Placeholder 2">
            <a:extLst>
              <a:ext uri="{FF2B5EF4-FFF2-40B4-BE49-F238E27FC236}">
                <a16:creationId xmlns:a16="http://schemas.microsoft.com/office/drawing/2014/main" id="{BD0AB7BF-C580-58E4-9BAE-F20118230FBE}"/>
              </a:ext>
            </a:extLst>
          </p:cNvPr>
          <p:cNvSpPr>
            <a:spLocks noGrp="1"/>
          </p:cNvSpPr>
          <p:nvPr>
            <p:ph type="body" idx="1"/>
          </p:nvPr>
        </p:nvSpPr>
        <p:spPr>
          <a:xfrm>
            <a:off x="1066800" y="1786270"/>
            <a:ext cx="5185144" cy="1382232"/>
          </a:xfrm>
        </p:spPr>
        <p:txBody>
          <a:bodyPr>
            <a:noAutofit/>
          </a:bodyPr>
          <a:lstStyle/>
          <a:p>
            <a:pPr marL="342900" indent="-342900">
              <a:buFont typeface="Wingdings" pitchFamily="2" charset="2"/>
              <a:buChar char="v"/>
            </a:pPr>
            <a:r>
              <a:rPr lang="en-LU" sz="1600" dirty="0">
                <a:latin typeface="American Typewriter" panose="02090604020004020304" pitchFamily="18" charset="77"/>
              </a:rPr>
              <a:t>Nationalism – according to the encyclopedia Britannica, </a:t>
            </a:r>
            <a:r>
              <a:rPr lang="en-GB" sz="1600" b="0" i="0" dirty="0">
                <a:solidFill>
                  <a:srgbClr val="1A1A1A"/>
                </a:solidFill>
                <a:effectLst/>
                <a:latin typeface="American Typewriter" panose="02090604020004020304" pitchFamily="18" charset="77"/>
              </a:rPr>
              <a:t>Nationalism is an </a:t>
            </a:r>
            <a:r>
              <a:rPr lang="en-GB" sz="1600" b="0" i="0" dirty="0">
                <a:effectLst/>
                <a:latin typeface="American Typewriter" panose="02090604020004020304" pitchFamily="18" charset="77"/>
              </a:rPr>
              <a:t>ideology </a:t>
            </a:r>
            <a:r>
              <a:rPr lang="en-GB" sz="1600" b="0" i="0" dirty="0">
                <a:solidFill>
                  <a:srgbClr val="1A1A1A"/>
                </a:solidFill>
                <a:effectLst/>
                <a:latin typeface="American Typewriter" panose="02090604020004020304" pitchFamily="18" charset="77"/>
              </a:rPr>
              <a:t>that emphasizes loyalty, devotion, or allegiance to a nation or nation-state and holds that such obligations outweigh other individual or group interests.</a:t>
            </a:r>
            <a:endParaRPr lang="en-LU" sz="1600" dirty="0">
              <a:latin typeface="American Typewriter" panose="02090604020004020304" pitchFamily="18" charset="77"/>
            </a:endParaRPr>
          </a:p>
        </p:txBody>
      </p:sp>
      <p:sp>
        <p:nvSpPr>
          <p:cNvPr id="4" name="TextBox 3">
            <a:extLst>
              <a:ext uri="{FF2B5EF4-FFF2-40B4-BE49-F238E27FC236}">
                <a16:creationId xmlns:a16="http://schemas.microsoft.com/office/drawing/2014/main" id="{6B7847A3-360C-E39D-9E71-70268F87AF22}"/>
              </a:ext>
            </a:extLst>
          </p:cNvPr>
          <p:cNvSpPr txBox="1"/>
          <p:nvPr/>
        </p:nvSpPr>
        <p:spPr>
          <a:xfrm>
            <a:off x="1066800" y="3646966"/>
            <a:ext cx="5380074" cy="2062103"/>
          </a:xfrm>
          <a:prstGeom prst="rect">
            <a:avLst/>
          </a:prstGeom>
          <a:noFill/>
        </p:spPr>
        <p:txBody>
          <a:bodyPr wrap="square" rtlCol="0">
            <a:spAutoFit/>
          </a:bodyPr>
          <a:lstStyle/>
          <a:p>
            <a:pPr marL="285750" indent="-285750" algn="l">
              <a:buFont typeface="Wingdings" pitchFamily="2" charset="2"/>
              <a:buChar char="v"/>
            </a:pPr>
            <a:r>
              <a:rPr lang="en-LU" sz="1600" dirty="0">
                <a:latin typeface="American Typewriter" panose="02090604020004020304" pitchFamily="18" charset="77"/>
              </a:rPr>
              <a:t>Globalisation – Cambridge dictionary describes globalisation as </a:t>
            </a:r>
            <a:r>
              <a:rPr lang="en-GB" sz="1600" i="0" dirty="0">
                <a:effectLst/>
                <a:latin typeface="American Typewriter" panose="02090604020004020304" pitchFamily="18" charset="77"/>
              </a:rPr>
              <a:t>a </a:t>
            </a:r>
            <a:r>
              <a:rPr lang="en-GB" sz="1600" i="0" strike="noStrike" dirty="0">
                <a:effectLst/>
                <a:latin typeface="American Typewriter" panose="02090604020004020304" pitchFamily="18" charset="77"/>
              </a:rPr>
              <a:t>situation</a:t>
            </a:r>
            <a:r>
              <a:rPr lang="en-GB" sz="1600" i="0" dirty="0">
                <a:effectLst/>
                <a:latin typeface="American Typewriter" panose="02090604020004020304" pitchFamily="18" charset="77"/>
              </a:rPr>
              <a:t> in which </a:t>
            </a:r>
            <a:r>
              <a:rPr lang="en-GB" sz="1600" i="0" strike="noStrike" dirty="0">
                <a:effectLst/>
                <a:latin typeface="American Typewriter" panose="02090604020004020304" pitchFamily="18" charset="77"/>
              </a:rPr>
              <a:t>available</a:t>
            </a:r>
            <a:r>
              <a:rPr lang="en-GB" sz="1600" i="0" dirty="0">
                <a:effectLst/>
                <a:latin typeface="American Typewriter" panose="02090604020004020304" pitchFamily="18" charset="77"/>
              </a:rPr>
              <a:t> </a:t>
            </a:r>
            <a:r>
              <a:rPr lang="en-GB" sz="1600" i="0" strike="noStrike" dirty="0">
                <a:effectLst/>
                <a:latin typeface="American Typewriter" panose="02090604020004020304" pitchFamily="18" charset="77"/>
              </a:rPr>
              <a:t>goods</a:t>
            </a:r>
            <a:r>
              <a:rPr lang="en-GB" sz="1600" i="0" dirty="0">
                <a:effectLst/>
                <a:latin typeface="American Typewriter" panose="02090604020004020304" pitchFamily="18" charset="77"/>
              </a:rPr>
              <a:t> and </a:t>
            </a:r>
            <a:r>
              <a:rPr lang="en-GB" sz="1600" i="0" strike="noStrike" dirty="0">
                <a:effectLst/>
                <a:latin typeface="American Typewriter" panose="02090604020004020304" pitchFamily="18" charset="77"/>
              </a:rPr>
              <a:t>services</a:t>
            </a:r>
            <a:r>
              <a:rPr lang="en-GB" sz="1600" i="0" dirty="0">
                <a:effectLst/>
                <a:latin typeface="American Typewriter" panose="02090604020004020304" pitchFamily="18" charset="77"/>
              </a:rPr>
              <a:t>, or </a:t>
            </a:r>
            <a:r>
              <a:rPr lang="en-GB" sz="1600" i="0" strike="noStrike" dirty="0">
                <a:effectLst/>
                <a:latin typeface="American Typewriter" panose="02090604020004020304" pitchFamily="18" charset="77"/>
              </a:rPr>
              <a:t>social</a:t>
            </a:r>
            <a:r>
              <a:rPr lang="en-GB" sz="1600" i="0" dirty="0">
                <a:effectLst/>
                <a:latin typeface="American Typewriter" panose="02090604020004020304" pitchFamily="18" charset="77"/>
              </a:rPr>
              <a:t> and </a:t>
            </a:r>
            <a:r>
              <a:rPr lang="en-GB" sz="1600" i="0" strike="noStrike" dirty="0">
                <a:effectLst/>
                <a:latin typeface="American Typewriter" panose="02090604020004020304" pitchFamily="18" charset="77"/>
              </a:rPr>
              <a:t>cultural</a:t>
            </a:r>
            <a:r>
              <a:rPr lang="en-GB" sz="1600" i="0" dirty="0">
                <a:effectLst/>
                <a:latin typeface="American Typewriter" panose="02090604020004020304" pitchFamily="18" charset="77"/>
              </a:rPr>
              <a:t> </a:t>
            </a:r>
            <a:r>
              <a:rPr lang="en-GB" sz="1600" i="0" strike="noStrike" dirty="0">
                <a:effectLst/>
                <a:latin typeface="American Typewriter" panose="02090604020004020304" pitchFamily="18" charset="77"/>
              </a:rPr>
              <a:t>influences</a:t>
            </a:r>
            <a:r>
              <a:rPr lang="en-GB" sz="1600" i="0" dirty="0">
                <a:effectLst/>
                <a:latin typeface="American Typewriter" panose="02090604020004020304" pitchFamily="18" charset="77"/>
              </a:rPr>
              <a:t>, </a:t>
            </a:r>
            <a:r>
              <a:rPr lang="en-GB" sz="1600" i="0" strike="noStrike" dirty="0">
                <a:effectLst/>
                <a:latin typeface="American Typewriter" panose="02090604020004020304" pitchFamily="18" charset="77"/>
              </a:rPr>
              <a:t>gradually</a:t>
            </a:r>
            <a:r>
              <a:rPr lang="en-GB" sz="1600" i="0" dirty="0">
                <a:effectLst/>
                <a:latin typeface="American Typewriter" panose="02090604020004020304" pitchFamily="18" charset="77"/>
              </a:rPr>
              <a:t>             </a:t>
            </a:r>
            <a:r>
              <a:rPr lang="en-GB" sz="1600" i="0" strike="noStrike" dirty="0">
                <a:effectLst/>
                <a:latin typeface="American Typewriter" panose="02090604020004020304" pitchFamily="18" charset="77"/>
              </a:rPr>
              <a:t>become</a:t>
            </a:r>
            <a:r>
              <a:rPr lang="en-GB" sz="1600" i="0" dirty="0">
                <a:effectLst/>
                <a:latin typeface="American Typewriter" panose="02090604020004020304" pitchFamily="18" charset="77"/>
              </a:rPr>
              <a:t> </a:t>
            </a:r>
            <a:r>
              <a:rPr lang="en-GB" sz="1600" i="0" strike="noStrike" dirty="0">
                <a:effectLst/>
                <a:latin typeface="American Typewriter" panose="02090604020004020304" pitchFamily="18" charset="77"/>
              </a:rPr>
              <a:t>similar</a:t>
            </a:r>
            <a:r>
              <a:rPr lang="en-GB" sz="1600" i="0" dirty="0">
                <a:effectLst/>
                <a:latin typeface="American Typewriter" panose="02090604020004020304" pitchFamily="18" charset="77"/>
              </a:rPr>
              <a:t> in all </a:t>
            </a:r>
            <a:r>
              <a:rPr lang="en-GB" sz="1600" i="0" strike="noStrike" dirty="0">
                <a:effectLst/>
                <a:latin typeface="American Typewriter" panose="02090604020004020304" pitchFamily="18" charset="77"/>
              </a:rPr>
              <a:t>parts</a:t>
            </a:r>
            <a:r>
              <a:rPr lang="en-GB" sz="1600" i="0" dirty="0">
                <a:effectLst/>
                <a:latin typeface="American Typewriter" panose="02090604020004020304" pitchFamily="18" charset="77"/>
              </a:rPr>
              <a:t> of the </a:t>
            </a:r>
            <a:r>
              <a:rPr lang="en-GB" sz="1600" i="0" strike="noStrike" dirty="0">
                <a:effectLst/>
                <a:latin typeface="American Typewriter" panose="02090604020004020304" pitchFamily="18" charset="77"/>
              </a:rPr>
              <a:t>world</a:t>
            </a:r>
            <a:endParaRPr lang="en-GB" sz="1600" i="0" dirty="0">
              <a:effectLst/>
              <a:latin typeface="American Typewriter" panose="02090604020004020304" pitchFamily="18" charset="77"/>
            </a:endParaRPr>
          </a:p>
          <a:p>
            <a:pPr algn="l"/>
            <a:br>
              <a:rPr lang="en-GB" sz="1600" b="0" i="0" dirty="0">
                <a:solidFill>
                  <a:srgbClr val="1D2A57"/>
                </a:solidFill>
                <a:effectLst/>
                <a:latin typeface="Arial" panose="020B0604020202020204" pitchFamily="34" charset="0"/>
              </a:rPr>
            </a:br>
            <a:endParaRPr lang="en-GB" sz="1600" b="0" i="0" dirty="0">
              <a:solidFill>
                <a:srgbClr val="1D2A57"/>
              </a:solidFill>
              <a:effectLst/>
              <a:latin typeface="Arial" panose="020B0604020202020204" pitchFamily="34" charset="0"/>
            </a:endParaRPr>
          </a:p>
          <a:p>
            <a:pPr marL="285750" indent="-285750">
              <a:buFont typeface="Wingdings" pitchFamily="2" charset="2"/>
              <a:buChar char="v"/>
            </a:pPr>
            <a:endParaRPr lang="en-LU" sz="1600" dirty="0">
              <a:latin typeface="American Typewriter" panose="02090604020004020304" pitchFamily="18" charset="77"/>
            </a:endParaRPr>
          </a:p>
        </p:txBody>
      </p:sp>
      <p:sp>
        <p:nvSpPr>
          <p:cNvPr id="5" name="TextBox 4">
            <a:extLst>
              <a:ext uri="{FF2B5EF4-FFF2-40B4-BE49-F238E27FC236}">
                <a16:creationId xmlns:a16="http://schemas.microsoft.com/office/drawing/2014/main" id="{786A5E04-5B3C-61F0-306F-6273ABFDF61A}"/>
              </a:ext>
            </a:extLst>
          </p:cNvPr>
          <p:cNvSpPr txBox="1"/>
          <p:nvPr/>
        </p:nvSpPr>
        <p:spPr>
          <a:xfrm>
            <a:off x="7091916" y="1956391"/>
            <a:ext cx="4572000" cy="830997"/>
          </a:xfrm>
          <a:prstGeom prst="rect">
            <a:avLst/>
          </a:prstGeom>
          <a:noFill/>
        </p:spPr>
        <p:txBody>
          <a:bodyPr wrap="square" rtlCol="0">
            <a:spAutoFit/>
          </a:bodyPr>
          <a:lstStyle/>
          <a:p>
            <a:pPr marL="285750" indent="-285750">
              <a:buFont typeface="Wingdings" pitchFamily="2" charset="2"/>
              <a:buChar char="v"/>
            </a:pPr>
            <a:r>
              <a:rPr lang="en-LU" sz="1600" dirty="0">
                <a:latin typeface="American Typewriter" panose="02090604020004020304" pitchFamily="18" charset="77"/>
              </a:rPr>
              <a:t>Homogeneous - </a:t>
            </a:r>
            <a:r>
              <a:rPr lang="en-GB" sz="1600" dirty="0">
                <a:effectLst/>
                <a:latin typeface="American Typewriter" panose="02090604020004020304" pitchFamily="18" charset="77"/>
              </a:rPr>
              <a:t>consisting of </a:t>
            </a:r>
            <a:r>
              <a:rPr lang="en-GB" sz="1600" u="none" strike="noStrike" dirty="0">
                <a:effectLst/>
                <a:latin typeface="American Typewriter" panose="02090604020004020304" pitchFamily="18" charset="77"/>
              </a:rPr>
              <a:t>parts</a:t>
            </a:r>
            <a:r>
              <a:rPr lang="en-GB" sz="1600" dirty="0">
                <a:effectLst/>
                <a:latin typeface="American Typewriter" panose="02090604020004020304" pitchFamily="18" charset="77"/>
              </a:rPr>
              <a:t> or </a:t>
            </a:r>
            <a:r>
              <a:rPr lang="en-GB" sz="1600" u="none" strike="noStrike" dirty="0">
                <a:effectLst/>
                <a:latin typeface="American Typewriter" panose="02090604020004020304" pitchFamily="18" charset="77"/>
              </a:rPr>
              <a:t>people</a:t>
            </a:r>
            <a:r>
              <a:rPr lang="en-GB" sz="1600" dirty="0">
                <a:effectLst/>
                <a:latin typeface="American Typewriter" panose="02090604020004020304" pitchFamily="18" charset="77"/>
              </a:rPr>
              <a:t> that are </a:t>
            </a:r>
            <a:r>
              <a:rPr lang="en-GB" sz="1600" u="none" strike="noStrike" dirty="0">
                <a:effectLst/>
                <a:latin typeface="American Typewriter" panose="02090604020004020304" pitchFamily="18" charset="77"/>
              </a:rPr>
              <a:t>similar</a:t>
            </a:r>
            <a:r>
              <a:rPr lang="en-GB" sz="1600" dirty="0">
                <a:effectLst/>
                <a:latin typeface="American Typewriter" panose="02090604020004020304" pitchFamily="18" charset="77"/>
              </a:rPr>
              <a:t> to each other or are of the same type</a:t>
            </a:r>
            <a:endParaRPr lang="en-LU" sz="1600" dirty="0">
              <a:latin typeface="American Typewriter" panose="02090604020004020304" pitchFamily="18" charset="77"/>
            </a:endParaRPr>
          </a:p>
        </p:txBody>
      </p:sp>
    </p:spTree>
    <p:extLst>
      <p:ext uri="{BB962C8B-B14F-4D97-AF65-F5344CB8AC3E}">
        <p14:creationId xmlns:p14="http://schemas.microsoft.com/office/powerpoint/2010/main" val="4009722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1">
            <a:extLst>
              <a:ext uri="{FF2B5EF4-FFF2-40B4-BE49-F238E27FC236}">
                <a16:creationId xmlns:a16="http://schemas.microsoft.com/office/drawing/2014/main" id="{DD084BC9-9589-DA0E-171E-997C32DCC0AD}"/>
              </a:ext>
            </a:extLst>
          </p:cNvPr>
          <p:cNvSpPr>
            <a:spLocks noGrp="1"/>
          </p:cNvSpPr>
          <p:nvPr>
            <p:ph type="ctrTitle"/>
          </p:nvPr>
        </p:nvSpPr>
        <p:spPr>
          <a:xfrm>
            <a:off x="1080446" y="871369"/>
            <a:ext cx="4523511" cy="1314619"/>
          </a:xfrm>
        </p:spPr>
        <p:txBody>
          <a:bodyPr>
            <a:normAutofit/>
          </a:bodyPr>
          <a:lstStyle/>
          <a:p>
            <a:r>
              <a:rPr lang="en-US" dirty="0">
                <a:latin typeface="American Typewriter" panose="02090604020004020304" pitchFamily="18" charset="77"/>
              </a:rPr>
              <a:t>Nationalism in  sport</a:t>
            </a:r>
          </a:p>
        </p:txBody>
      </p:sp>
      <p:sp>
        <p:nvSpPr>
          <p:cNvPr id="21" name="Subtitle 12">
            <a:extLst>
              <a:ext uri="{FF2B5EF4-FFF2-40B4-BE49-F238E27FC236}">
                <a16:creationId xmlns:a16="http://schemas.microsoft.com/office/drawing/2014/main" id="{F8FE6C11-B56E-D593-91F8-4157FCB4AFD4}"/>
              </a:ext>
            </a:extLst>
          </p:cNvPr>
          <p:cNvSpPr>
            <a:spLocks noGrp="1"/>
          </p:cNvSpPr>
          <p:nvPr>
            <p:ph type="subTitle" idx="1"/>
          </p:nvPr>
        </p:nvSpPr>
        <p:spPr>
          <a:xfrm>
            <a:off x="1080447" y="2400300"/>
            <a:ext cx="4016991" cy="3738761"/>
          </a:xfrm>
        </p:spPr>
        <p:txBody>
          <a:bodyPr/>
          <a:lstStyle/>
          <a:p>
            <a:pPr marL="342900" indent="-342900">
              <a:buFont typeface="Wingdings" pitchFamily="2" charset="2"/>
              <a:buChar char="v"/>
            </a:pPr>
            <a:r>
              <a:rPr lang="en-US" dirty="0">
                <a:latin typeface="American Typewriter" panose="02090604020004020304" pitchFamily="18" charset="77"/>
              </a:rPr>
              <a:t>Both sport and nationalism are reasons for brotherhood and violence </a:t>
            </a:r>
          </a:p>
          <a:p>
            <a:pPr marL="342900" indent="-342900">
              <a:buFont typeface="Wingdings" pitchFamily="2" charset="2"/>
              <a:buChar char="v"/>
            </a:pPr>
            <a:r>
              <a:rPr lang="en-US" dirty="0">
                <a:latin typeface="American Typewriter" panose="02090604020004020304" pitchFamily="18" charset="77"/>
              </a:rPr>
              <a:t>World cups/Championships where fans wave their flags showing a sense of identity</a:t>
            </a:r>
          </a:p>
          <a:p>
            <a:pPr marL="342900" indent="-342900">
              <a:buFont typeface="Wingdings" pitchFamily="2" charset="2"/>
              <a:buChar char="v"/>
            </a:pPr>
            <a:r>
              <a:rPr lang="en-US" dirty="0">
                <a:latin typeface="American Typewriter" panose="02090604020004020304" pitchFamily="18" charset="77"/>
              </a:rPr>
              <a:t>“Born into a ”membership” of nation or state.</a:t>
            </a:r>
          </a:p>
          <a:p>
            <a:pPr marL="342900" indent="-342900">
              <a:buFont typeface="Wingdings" pitchFamily="2" charset="2"/>
              <a:buChar char="v"/>
            </a:pPr>
            <a:endParaRPr lang="en-US" dirty="0"/>
          </a:p>
        </p:txBody>
      </p:sp>
      <p:sp>
        <p:nvSpPr>
          <p:cNvPr id="27"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3</a:t>
            </a:fld>
            <a:endParaRPr lang="en-US"/>
          </a:p>
        </p:txBody>
      </p:sp>
      <p:pic>
        <p:nvPicPr>
          <p:cNvPr id="4" name="Picture 3">
            <a:extLst>
              <a:ext uri="{FF2B5EF4-FFF2-40B4-BE49-F238E27FC236}">
                <a16:creationId xmlns:a16="http://schemas.microsoft.com/office/drawing/2014/main" id="{4012CF6C-FB70-E33C-2C77-39119622B02A}"/>
              </a:ext>
            </a:extLst>
          </p:cNvPr>
          <p:cNvPicPr>
            <a:picLocks noChangeAspect="1"/>
          </p:cNvPicPr>
          <p:nvPr/>
        </p:nvPicPr>
        <p:blipFill>
          <a:blip r:embed="rId2"/>
          <a:stretch>
            <a:fillRect/>
          </a:stretch>
        </p:blipFill>
        <p:spPr>
          <a:xfrm>
            <a:off x="6096000" y="1751745"/>
            <a:ext cx="5257800" cy="2957513"/>
          </a:xfrm>
          <a:prstGeom prst="rect">
            <a:avLst/>
          </a:prstGeom>
        </p:spPr>
      </p:pic>
    </p:spTree>
    <p:extLst>
      <p:ext uri="{BB962C8B-B14F-4D97-AF65-F5344CB8AC3E}">
        <p14:creationId xmlns:p14="http://schemas.microsoft.com/office/powerpoint/2010/main" val="229115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ubtitle 2">
            <a:extLst>
              <a:ext uri="{FF2B5EF4-FFF2-40B4-BE49-F238E27FC236}">
                <a16:creationId xmlns:a16="http://schemas.microsoft.com/office/drawing/2014/main" id="{ABCBA6F6-DB76-AECB-9F37-70DB94702EA5}"/>
              </a:ext>
            </a:extLst>
          </p:cNvPr>
          <p:cNvSpPr>
            <a:spLocks noGrp="1"/>
          </p:cNvSpPr>
          <p:nvPr>
            <p:ph type="subTitle" idx="1"/>
          </p:nvPr>
        </p:nvSpPr>
        <p:spPr>
          <a:xfrm>
            <a:off x="205304" y="3249937"/>
            <a:ext cx="5025915" cy="2289625"/>
          </a:xfrm>
        </p:spPr>
        <p:txBody>
          <a:bodyPr>
            <a:normAutofit lnSpcReduction="10000"/>
          </a:bodyPr>
          <a:lstStyle/>
          <a:p>
            <a:pPr marL="342900" indent="-342900">
              <a:buFont typeface="Wingdings" pitchFamily="2" charset="2"/>
              <a:buChar char="v"/>
            </a:pPr>
            <a:r>
              <a:rPr lang="en-US" dirty="0">
                <a:latin typeface="American Typewriter" panose="02090604020004020304" pitchFamily="18" charset="77"/>
              </a:rPr>
              <a:t>Houlihan (1994)</a:t>
            </a:r>
          </a:p>
          <a:p>
            <a:pPr marL="800100" lvl="1" indent="-342900">
              <a:buFont typeface="Wingdings" pitchFamily="2" charset="2"/>
              <a:buChar char="v"/>
            </a:pPr>
            <a:r>
              <a:rPr lang="en-GB" sz="1800" dirty="0">
                <a:solidFill>
                  <a:srgbClr val="555555"/>
                </a:solidFill>
                <a:effectLst/>
                <a:latin typeface="Helvetica" pitchFamily="2" charset="0"/>
                <a:ea typeface="Calibri" panose="020F0502020204030204" pitchFamily="34" charset="0"/>
                <a:cs typeface="Times New Roman" panose="02020603050405020304" pitchFamily="18" charset="0"/>
              </a:rPr>
              <a:t>“</a:t>
            </a:r>
            <a:r>
              <a:rPr lang="en-GB" sz="1800" dirty="0">
                <a:solidFill>
                  <a:srgbClr val="555555"/>
                </a:solidFill>
                <a:effectLst/>
                <a:latin typeface="American Typewriter" panose="02090604020004020304" pitchFamily="18" charset="77"/>
                <a:ea typeface="Calibri" panose="020F0502020204030204" pitchFamily="34" charset="0"/>
                <a:cs typeface="Times New Roman" panose="02020603050405020304" pitchFamily="18" charset="0"/>
              </a:rPr>
              <a:t>Globalisation, as related to sport, is . . . most evident and significant in providing governments with a further medium through which to conduct international politics” (200– 201). </a:t>
            </a:r>
            <a:endParaRPr lang="en-US" dirty="0">
              <a:latin typeface="American Typewriter" panose="02090604020004020304" pitchFamily="18" charset="77"/>
            </a:endParaRPr>
          </a:p>
        </p:txBody>
      </p:sp>
      <p:sp>
        <p:nvSpPr>
          <p:cNvPr id="13" name="Date Placeholder 3">
            <a:extLst>
              <a:ext uri="{FF2B5EF4-FFF2-40B4-BE49-F238E27FC236}">
                <a16:creationId xmlns:a16="http://schemas.microsoft.com/office/drawing/2014/main" id="{6BE2CEF2-B178-0EB8-C3DC-15DF4933457C}"/>
              </a:ext>
            </a:extLst>
          </p:cNvPr>
          <p:cNvSpPr>
            <a:spLocks noGrp="1"/>
          </p:cNvSpPr>
          <p:nvPr>
            <p:ph type="dt" sz="half" idx="10"/>
          </p:nvPr>
        </p:nvSpPr>
        <p:spPr>
          <a:xfrm rot="5400000">
            <a:off x="10477379" y="4629744"/>
            <a:ext cx="2653508" cy="365125"/>
          </a:xfrm>
        </p:spPr>
        <p:txBody>
          <a:bodyPr/>
          <a:lstStyle/>
          <a:p>
            <a:pPr>
              <a:spcAft>
                <a:spcPts val="600"/>
              </a:spcAft>
            </a:pPr>
            <a:fld id="{B769E0EF-6BDE-4A3A-A18D-10B1C4B03C37}" type="datetime1">
              <a:rPr lang="en-US" smtClean="0"/>
              <a:pPr>
                <a:spcAft>
                  <a:spcPts val="600"/>
                </a:spcAft>
              </a:pPr>
              <a:t>3/9/23</a:t>
            </a:fld>
            <a:endParaRPr lang="en-US"/>
          </a:p>
        </p:txBody>
      </p:sp>
      <p:sp>
        <p:nvSpPr>
          <p:cNvPr id="15" name="Footer Placeholder 4">
            <a:extLst>
              <a:ext uri="{FF2B5EF4-FFF2-40B4-BE49-F238E27FC236}">
                <a16:creationId xmlns:a16="http://schemas.microsoft.com/office/drawing/2014/main" id="{953D2476-8EA3-54D3-B27B-DEA2B23AFE67}"/>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17" name="Slide Number Placeholder 5">
            <a:extLst>
              <a:ext uri="{FF2B5EF4-FFF2-40B4-BE49-F238E27FC236}">
                <a16:creationId xmlns:a16="http://schemas.microsoft.com/office/drawing/2014/main" id="{156C2A5C-DA1C-350C-0D96-BD5715BC6A53}"/>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4</a:t>
            </a:fld>
            <a:endParaRPr lang="en-US"/>
          </a:p>
        </p:txBody>
      </p:sp>
      <p:pic>
        <p:nvPicPr>
          <p:cNvPr id="5" name="Picture 4">
            <a:extLst>
              <a:ext uri="{FF2B5EF4-FFF2-40B4-BE49-F238E27FC236}">
                <a16:creationId xmlns:a16="http://schemas.microsoft.com/office/drawing/2014/main" id="{947E86FA-3BCF-8FD5-1AD6-6982BCBF723D}"/>
              </a:ext>
            </a:extLst>
          </p:cNvPr>
          <p:cNvPicPr>
            <a:picLocks noChangeAspect="1"/>
          </p:cNvPicPr>
          <p:nvPr/>
        </p:nvPicPr>
        <p:blipFill>
          <a:blip r:embed="rId2"/>
          <a:stretch>
            <a:fillRect/>
          </a:stretch>
        </p:blipFill>
        <p:spPr>
          <a:xfrm>
            <a:off x="0" y="0"/>
            <a:ext cx="9292767" cy="3018970"/>
          </a:xfrm>
          <a:prstGeom prst="rect">
            <a:avLst/>
          </a:prstGeom>
        </p:spPr>
      </p:pic>
      <p:sp>
        <p:nvSpPr>
          <p:cNvPr id="6" name="TextBox 5">
            <a:extLst>
              <a:ext uri="{FF2B5EF4-FFF2-40B4-BE49-F238E27FC236}">
                <a16:creationId xmlns:a16="http://schemas.microsoft.com/office/drawing/2014/main" id="{4DDAC67A-E819-AE2B-E5B6-D003550AB74E}"/>
              </a:ext>
            </a:extLst>
          </p:cNvPr>
          <p:cNvSpPr txBox="1"/>
          <p:nvPr/>
        </p:nvSpPr>
        <p:spPr>
          <a:xfrm>
            <a:off x="2972686" y="5995280"/>
            <a:ext cx="4517065" cy="646331"/>
          </a:xfrm>
          <a:prstGeom prst="rect">
            <a:avLst/>
          </a:prstGeom>
          <a:noFill/>
        </p:spPr>
        <p:txBody>
          <a:bodyPr wrap="square" rtlCol="0">
            <a:spAutoFit/>
          </a:bodyPr>
          <a:lstStyle/>
          <a:p>
            <a:pPr marL="285750" indent="-285750">
              <a:buFont typeface="Wingdings" pitchFamily="2" charset="2"/>
              <a:buChar char="v"/>
            </a:pPr>
            <a:r>
              <a:rPr lang="en-LU" dirty="0">
                <a:latin typeface="American Typewriter" panose="02090604020004020304" pitchFamily="18" charset="77"/>
              </a:rPr>
              <a:t>Does this show homogenisation within the new sporting era?</a:t>
            </a:r>
          </a:p>
        </p:txBody>
      </p:sp>
      <p:sp>
        <p:nvSpPr>
          <p:cNvPr id="10" name="TextBox 9">
            <a:extLst>
              <a:ext uri="{FF2B5EF4-FFF2-40B4-BE49-F238E27FC236}">
                <a16:creationId xmlns:a16="http://schemas.microsoft.com/office/drawing/2014/main" id="{9859F5CE-B93E-6D78-9BC7-76FF915C0ACA}"/>
              </a:ext>
            </a:extLst>
          </p:cNvPr>
          <p:cNvSpPr txBox="1"/>
          <p:nvPr/>
        </p:nvSpPr>
        <p:spPr>
          <a:xfrm>
            <a:off x="6462825" y="3104146"/>
            <a:ext cx="4295553" cy="2862322"/>
          </a:xfrm>
          <a:prstGeom prst="rect">
            <a:avLst/>
          </a:prstGeom>
          <a:noFill/>
        </p:spPr>
        <p:txBody>
          <a:bodyPr wrap="square" rtlCol="0">
            <a:spAutoFit/>
          </a:bodyPr>
          <a:lstStyle/>
          <a:p>
            <a:pPr marL="285750" indent="-285750">
              <a:buFont typeface="Wingdings" pitchFamily="2" charset="2"/>
              <a:buChar char="v"/>
            </a:pPr>
            <a:r>
              <a:rPr lang="en-LU" dirty="0">
                <a:latin typeface="American Typewriter" panose="02090604020004020304" pitchFamily="18" charset="77"/>
              </a:rPr>
              <a:t>Houlihan (1994)</a:t>
            </a:r>
          </a:p>
          <a:p>
            <a:pPr marL="742950" lvl="1" indent="-285750">
              <a:buFont typeface="Wingdings" pitchFamily="2" charset="2"/>
              <a:buChar char="v"/>
            </a:pPr>
            <a:r>
              <a:rPr lang="en-GB" sz="1800" dirty="0">
                <a:solidFill>
                  <a:srgbClr val="555555"/>
                </a:solidFill>
                <a:effectLst/>
                <a:latin typeface="Helvetica" pitchFamily="2" charset="0"/>
                <a:ea typeface="Calibri" panose="020F0502020204030204" pitchFamily="34" charset="0"/>
                <a:cs typeface="Times New Roman" panose="02020603050405020304" pitchFamily="18" charset="0"/>
              </a:rPr>
              <a:t>“At the deeper level of facilitating the internalization of capitalist and consumerist values within local communities globalization is also successful, though it is extremely difficult to identify the extent to which sport has been a primary vehicle for propagation of these values” (201).</a:t>
            </a:r>
            <a:r>
              <a:rPr lang="en-LU" dirty="0">
                <a:effectLst/>
              </a:rPr>
              <a:t> </a:t>
            </a:r>
            <a:endParaRPr lang="en-LU" dirty="0">
              <a:latin typeface="American Typewriter" panose="02090604020004020304" pitchFamily="18" charset="77"/>
            </a:endParaRPr>
          </a:p>
        </p:txBody>
      </p:sp>
    </p:spTree>
    <p:extLst>
      <p:ext uri="{BB962C8B-B14F-4D97-AF65-F5344CB8AC3E}">
        <p14:creationId xmlns:p14="http://schemas.microsoft.com/office/powerpoint/2010/main" val="2065004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102B6-364C-7131-C514-184F0FAB9FD4}"/>
              </a:ext>
            </a:extLst>
          </p:cNvPr>
          <p:cNvSpPr>
            <a:spLocks noGrp="1"/>
          </p:cNvSpPr>
          <p:nvPr>
            <p:ph type="ctrTitle"/>
          </p:nvPr>
        </p:nvSpPr>
        <p:spPr>
          <a:xfrm>
            <a:off x="7595450" y="562233"/>
            <a:ext cx="3529747" cy="1237117"/>
          </a:xfrm>
        </p:spPr>
        <p:txBody>
          <a:bodyPr>
            <a:normAutofit fontScale="90000"/>
          </a:bodyPr>
          <a:lstStyle/>
          <a:p>
            <a:r>
              <a:rPr lang="en-LU" sz="3300" dirty="0"/>
              <a:t>Globalisation in </a:t>
            </a:r>
            <a:r>
              <a:rPr lang="en-LU" sz="3300" dirty="0">
                <a:latin typeface="American Typewriter" panose="02090604020004020304" pitchFamily="18" charset="77"/>
              </a:rPr>
              <a:t>Football</a:t>
            </a:r>
            <a:r>
              <a:rPr lang="en-LU" sz="3300" dirty="0"/>
              <a:t>/Soccer</a:t>
            </a:r>
          </a:p>
        </p:txBody>
      </p:sp>
      <p:sp>
        <p:nvSpPr>
          <p:cNvPr id="30" name="Subtitle 2">
            <a:extLst>
              <a:ext uri="{FF2B5EF4-FFF2-40B4-BE49-F238E27FC236}">
                <a16:creationId xmlns:a16="http://schemas.microsoft.com/office/drawing/2014/main" id="{ABCBA6F6-DB76-AECB-9F37-70DB94702EA5}"/>
              </a:ext>
            </a:extLst>
          </p:cNvPr>
          <p:cNvSpPr>
            <a:spLocks noGrp="1"/>
          </p:cNvSpPr>
          <p:nvPr>
            <p:ph type="subTitle" idx="1"/>
          </p:nvPr>
        </p:nvSpPr>
        <p:spPr>
          <a:xfrm>
            <a:off x="7595450" y="2066781"/>
            <a:ext cx="3529747" cy="4072279"/>
          </a:xfrm>
        </p:spPr>
        <p:txBody>
          <a:bodyPr/>
          <a:lstStyle/>
          <a:p>
            <a:pPr marL="342900" indent="-342900">
              <a:buFont typeface="Wingdings" pitchFamily="2" charset="2"/>
              <a:buChar char="v"/>
            </a:pPr>
            <a:r>
              <a:rPr lang="en-US" dirty="0">
                <a:latin typeface="American Typewriter" panose="02090604020004020304" pitchFamily="18" charset="77"/>
              </a:rPr>
              <a:t>Football originates from England</a:t>
            </a:r>
          </a:p>
          <a:p>
            <a:pPr marL="342900" indent="-342900">
              <a:buFont typeface="Wingdings" pitchFamily="2" charset="2"/>
              <a:buChar char="v"/>
            </a:pPr>
            <a:r>
              <a:rPr lang="en-US" dirty="0">
                <a:latin typeface="American Typewriter" panose="02090604020004020304" pitchFamily="18" charset="77"/>
              </a:rPr>
              <a:t>Global sport (World Cup)</a:t>
            </a:r>
          </a:p>
          <a:p>
            <a:pPr marL="342900" indent="-342900">
              <a:buFont typeface="Wingdings" pitchFamily="2" charset="2"/>
              <a:buChar char="v"/>
            </a:pPr>
            <a:r>
              <a:rPr lang="en-US" dirty="0">
                <a:latin typeface="American Typewriter" panose="02090604020004020304" pitchFamily="18" charset="77"/>
              </a:rPr>
              <a:t>Transfer’s nowadays rely on money, not pride</a:t>
            </a:r>
          </a:p>
        </p:txBody>
      </p:sp>
      <p:pic>
        <p:nvPicPr>
          <p:cNvPr id="4" name="Picture 3" descr="A person holding a flag in a crowd of people&#10;&#10;Description automatically generated with low confidence">
            <a:extLst>
              <a:ext uri="{FF2B5EF4-FFF2-40B4-BE49-F238E27FC236}">
                <a16:creationId xmlns:a16="http://schemas.microsoft.com/office/drawing/2014/main" id="{599ACBB0-952A-FC7B-35B1-723B0F59DC1A}"/>
              </a:ext>
            </a:extLst>
          </p:cNvPr>
          <p:cNvPicPr>
            <a:picLocks noChangeAspect="1"/>
          </p:cNvPicPr>
          <p:nvPr/>
        </p:nvPicPr>
        <p:blipFill rotWithShape="1">
          <a:blip r:embed="rId2"/>
          <a:stretch/>
        </p:blipFill>
        <p:spPr>
          <a:xfrm>
            <a:off x="1066802" y="1799350"/>
            <a:ext cx="5852613" cy="3292094"/>
          </a:xfrm>
          <a:prstGeom prst="rect">
            <a:avLst/>
          </a:prstGeom>
          <a:noFill/>
        </p:spPr>
      </p:pic>
      <p:sp>
        <p:nvSpPr>
          <p:cNvPr id="15"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11353800" y="6318446"/>
            <a:ext cx="615696" cy="365125"/>
          </a:xfrm>
        </p:spPr>
        <p:txBody>
          <a:bodyPr>
            <a:normAutofit/>
          </a:bodyPr>
          <a:lstStyle/>
          <a:p>
            <a:pPr>
              <a:spcAft>
                <a:spcPts val="600"/>
              </a:spcAft>
            </a:pPr>
            <a:fld id="{5E84AC6A-A0EF-437B-BCEE-4772B0214A58}" type="slidenum">
              <a:rPr lang="en-US" smtClean="0"/>
              <a:pPr>
                <a:spcAft>
                  <a:spcPts val="600"/>
                </a:spcAft>
              </a:pPr>
              <a:t>5</a:t>
            </a:fld>
            <a:endParaRPr lang="en-US"/>
          </a:p>
        </p:txBody>
      </p:sp>
    </p:spTree>
    <p:extLst>
      <p:ext uri="{BB962C8B-B14F-4D97-AF65-F5344CB8AC3E}">
        <p14:creationId xmlns:p14="http://schemas.microsoft.com/office/powerpoint/2010/main" val="364070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92B8-F4BF-0566-F7F2-718EBC3AA544}"/>
              </a:ext>
            </a:extLst>
          </p:cNvPr>
          <p:cNvSpPr>
            <a:spLocks noGrp="1"/>
          </p:cNvSpPr>
          <p:nvPr>
            <p:ph type="title"/>
          </p:nvPr>
        </p:nvSpPr>
        <p:spPr>
          <a:xfrm>
            <a:off x="1066800" y="4061012"/>
            <a:ext cx="5101987" cy="1922929"/>
          </a:xfrm>
        </p:spPr>
        <p:txBody>
          <a:bodyPr anchor="t">
            <a:normAutofit/>
          </a:bodyPr>
          <a:lstStyle/>
          <a:p>
            <a:pPr algn="r"/>
            <a:r>
              <a:rPr lang="en-LU" sz="4100" dirty="0">
                <a:latin typeface="American Typewriter" panose="02090604020004020304" pitchFamily="18" charset="77"/>
              </a:rPr>
              <a:t>American Football and whether it has globalised </a:t>
            </a:r>
          </a:p>
        </p:txBody>
      </p:sp>
      <p:pic>
        <p:nvPicPr>
          <p:cNvPr id="4" name="Picture 3">
            <a:extLst>
              <a:ext uri="{FF2B5EF4-FFF2-40B4-BE49-F238E27FC236}">
                <a16:creationId xmlns:a16="http://schemas.microsoft.com/office/drawing/2014/main" id="{0457A719-B34B-403D-A72A-E0622CF7C666}"/>
              </a:ext>
            </a:extLst>
          </p:cNvPr>
          <p:cNvPicPr>
            <a:picLocks noChangeAspect="1"/>
          </p:cNvPicPr>
          <p:nvPr/>
        </p:nvPicPr>
        <p:blipFill>
          <a:blip r:embed="rId2"/>
          <a:stretch>
            <a:fillRect/>
          </a:stretch>
        </p:blipFill>
        <p:spPr>
          <a:xfrm>
            <a:off x="681019" y="940178"/>
            <a:ext cx="6329946" cy="2531977"/>
          </a:xfrm>
          <a:prstGeom prst="rect">
            <a:avLst/>
          </a:prstGeom>
          <a:noFill/>
        </p:spPr>
      </p:pic>
      <p:sp>
        <p:nvSpPr>
          <p:cNvPr id="3" name="Content Placeholder 2">
            <a:extLst>
              <a:ext uri="{FF2B5EF4-FFF2-40B4-BE49-F238E27FC236}">
                <a16:creationId xmlns:a16="http://schemas.microsoft.com/office/drawing/2014/main" id="{69D6638E-000D-982B-A045-D115B85E38AD}"/>
              </a:ext>
            </a:extLst>
          </p:cNvPr>
          <p:cNvSpPr>
            <a:spLocks noGrp="1"/>
          </p:cNvSpPr>
          <p:nvPr>
            <p:ph idx="1"/>
          </p:nvPr>
        </p:nvSpPr>
        <p:spPr>
          <a:xfrm>
            <a:off x="7315200" y="615770"/>
            <a:ext cx="3810000" cy="3870544"/>
          </a:xfrm>
        </p:spPr>
        <p:txBody>
          <a:bodyPr>
            <a:normAutofit fontScale="92500"/>
          </a:bodyPr>
          <a:lstStyle/>
          <a:p>
            <a:pPr>
              <a:buFont typeface="Wingdings" pitchFamily="2" charset="2"/>
              <a:buChar char="v"/>
            </a:pPr>
            <a:r>
              <a:rPr lang="en-LU" dirty="0">
                <a:latin typeface="American Typewriter" panose="02090604020004020304" pitchFamily="18" charset="77"/>
              </a:rPr>
              <a:t>Originates from the idea of rugby</a:t>
            </a:r>
          </a:p>
          <a:p>
            <a:pPr>
              <a:buFont typeface="Wingdings" pitchFamily="2" charset="2"/>
              <a:buChar char="v"/>
            </a:pPr>
            <a:r>
              <a:rPr lang="en-LU" dirty="0">
                <a:latin typeface="American Typewriter" panose="02090604020004020304" pitchFamily="18" charset="77"/>
              </a:rPr>
              <a:t>Walter camp – father of the sport</a:t>
            </a:r>
          </a:p>
          <a:p>
            <a:pPr>
              <a:buFont typeface="Wingdings" pitchFamily="2" charset="2"/>
              <a:buChar char="v"/>
            </a:pPr>
            <a:r>
              <a:rPr lang="en-LU" dirty="0">
                <a:latin typeface="American Typewriter" panose="02090604020004020304" pitchFamily="18" charset="77"/>
              </a:rPr>
              <a:t>Tailgating/BBQ</a:t>
            </a:r>
          </a:p>
          <a:p>
            <a:pPr>
              <a:buFont typeface="Wingdings" pitchFamily="2" charset="2"/>
              <a:buChar char="v"/>
            </a:pPr>
            <a:r>
              <a:rPr lang="en-GB" dirty="0">
                <a:latin typeface="American Typewriter" panose="02090604020004020304" pitchFamily="18" charset="77"/>
              </a:rPr>
              <a:t>B</a:t>
            </a:r>
            <a:r>
              <a:rPr lang="en-LU" dirty="0">
                <a:latin typeface="American Typewriter" panose="02090604020004020304" pitchFamily="18" charset="77"/>
              </a:rPr>
              <a:t>ig stadiums in America</a:t>
            </a:r>
          </a:p>
          <a:p>
            <a:pPr>
              <a:buFont typeface="Wingdings" pitchFamily="2" charset="2"/>
              <a:buChar char="v"/>
            </a:pPr>
            <a:r>
              <a:rPr lang="en-LU" dirty="0">
                <a:latin typeface="American Typewriter" panose="02090604020004020304" pitchFamily="18" charset="77"/>
              </a:rPr>
              <a:t>Nowwhere near as big anywhere else </a:t>
            </a:r>
            <a:r>
              <a:rPr lang="en-GB" dirty="0">
                <a:latin typeface="American Typewriter" panose="02090604020004020304" pitchFamily="18" charset="77"/>
              </a:rPr>
              <a:t>in the world</a:t>
            </a:r>
          </a:p>
          <a:p>
            <a:pPr>
              <a:buFont typeface="Wingdings" pitchFamily="2" charset="2"/>
              <a:buChar char="v"/>
            </a:pPr>
            <a:r>
              <a:rPr lang="en-GB" dirty="0">
                <a:latin typeface="American Typewriter" panose="02090604020004020304" pitchFamily="18" charset="77"/>
              </a:rPr>
              <a:t>Tottenham stadium being the first non American stadium built for the purpose of NFL</a:t>
            </a:r>
            <a:endParaRPr lang="en-LU" dirty="0">
              <a:latin typeface="American Typewriter" panose="02090604020004020304" pitchFamily="18" charset="77"/>
            </a:endParaRP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6</a:t>
            </a:fld>
            <a:endParaRPr lang="en-US"/>
          </a:p>
        </p:txBody>
      </p:sp>
      <p:sp>
        <p:nvSpPr>
          <p:cNvPr id="5" name="TextBox 4">
            <a:extLst>
              <a:ext uri="{FF2B5EF4-FFF2-40B4-BE49-F238E27FC236}">
                <a16:creationId xmlns:a16="http://schemas.microsoft.com/office/drawing/2014/main" id="{B7E1B380-A726-3FF8-F2FB-1AF4040250E4}"/>
              </a:ext>
            </a:extLst>
          </p:cNvPr>
          <p:cNvSpPr txBox="1"/>
          <p:nvPr/>
        </p:nvSpPr>
        <p:spPr>
          <a:xfrm>
            <a:off x="7315200" y="4837810"/>
            <a:ext cx="4038600" cy="369332"/>
          </a:xfrm>
          <a:prstGeom prst="rect">
            <a:avLst/>
          </a:prstGeom>
          <a:noFill/>
        </p:spPr>
        <p:txBody>
          <a:bodyPr wrap="square" rtlCol="0">
            <a:spAutoFit/>
          </a:bodyPr>
          <a:lstStyle/>
          <a:p>
            <a:pPr marL="285750" indent="-285750">
              <a:buFont typeface="Wingdings" pitchFamily="2" charset="2"/>
              <a:buChar char="v"/>
            </a:pPr>
            <a:r>
              <a:rPr lang="en-LU" dirty="0">
                <a:latin typeface="American Typewriter" panose="02090604020004020304" pitchFamily="18" charset="77"/>
              </a:rPr>
              <a:t>Conclusion</a:t>
            </a:r>
            <a:r>
              <a:rPr lang="en-LU" dirty="0"/>
              <a:t>?</a:t>
            </a:r>
          </a:p>
        </p:txBody>
      </p:sp>
    </p:spTree>
    <p:extLst>
      <p:ext uri="{BB962C8B-B14F-4D97-AF65-F5344CB8AC3E}">
        <p14:creationId xmlns:p14="http://schemas.microsoft.com/office/powerpoint/2010/main" val="2928337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D8BAC-8DD1-76A9-2C9C-C08B68F70C0F}"/>
              </a:ext>
            </a:extLst>
          </p:cNvPr>
          <p:cNvSpPr>
            <a:spLocks noGrp="1"/>
          </p:cNvSpPr>
          <p:nvPr>
            <p:ph type="ctrTitle"/>
          </p:nvPr>
        </p:nvSpPr>
        <p:spPr>
          <a:xfrm>
            <a:off x="1080446" y="871369"/>
            <a:ext cx="4523511" cy="785981"/>
          </a:xfrm>
        </p:spPr>
        <p:txBody>
          <a:bodyPr>
            <a:normAutofit fontScale="90000"/>
          </a:bodyPr>
          <a:lstStyle/>
          <a:p>
            <a:r>
              <a:rPr lang="en-LU" dirty="0">
                <a:latin typeface="American Typewriter" panose="02090604020004020304" pitchFamily="18" charset="77"/>
              </a:rPr>
              <a:t>Football World Cup</a:t>
            </a:r>
          </a:p>
        </p:txBody>
      </p:sp>
      <p:sp>
        <p:nvSpPr>
          <p:cNvPr id="22" name="Subtitle 12">
            <a:extLst>
              <a:ext uri="{FF2B5EF4-FFF2-40B4-BE49-F238E27FC236}">
                <a16:creationId xmlns:a16="http://schemas.microsoft.com/office/drawing/2014/main" id="{F8FE6C11-B56E-D593-91F8-4157FCB4AFD4}"/>
              </a:ext>
            </a:extLst>
          </p:cNvPr>
          <p:cNvSpPr>
            <a:spLocks noGrp="1"/>
          </p:cNvSpPr>
          <p:nvPr>
            <p:ph type="subTitle" idx="1"/>
          </p:nvPr>
        </p:nvSpPr>
        <p:spPr>
          <a:xfrm>
            <a:off x="1080447" y="1985964"/>
            <a:ext cx="4016991" cy="3500436"/>
          </a:xfrm>
        </p:spPr>
        <p:txBody>
          <a:bodyPr>
            <a:normAutofit lnSpcReduction="10000"/>
          </a:bodyPr>
          <a:lstStyle/>
          <a:p>
            <a:pPr marL="342900" indent="-342900">
              <a:buFont typeface="Wingdings" pitchFamily="2" charset="2"/>
              <a:buChar char="v"/>
            </a:pPr>
            <a:r>
              <a:rPr lang="en-US" dirty="0">
                <a:latin typeface="American Typewriter" panose="02090604020004020304" pitchFamily="18" charset="77"/>
              </a:rPr>
              <a:t>Most viewed competition in the world with the Olympics</a:t>
            </a:r>
          </a:p>
          <a:p>
            <a:pPr marL="342900" indent="-342900">
              <a:buFont typeface="Wingdings" pitchFamily="2" charset="2"/>
              <a:buChar char="v"/>
            </a:pPr>
            <a:r>
              <a:rPr lang="en-US" dirty="0">
                <a:latin typeface="American Typewriter" panose="02090604020004020304" pitchFamily="18" charset="77"/>
              </a:rPr>
              <a:t>Countries and fans from all over</a:t>
            </a:r>
          </a:p>
          <a:p>
            <a:pPr marL="342900" indent="-342900">
              <a:buFont typeface="Wingdings" pitchFamily="2" charset="2"/>
              <a:buChar char="v"/>
            </a:pPr>
            <a:r>
              <a:rPr lang="en-US" dirty="0">
                <a:latin typeface="American Typewriter" panose="02090604020004020304" pitchFamily="18" charset="77"/>
              </a:rPr>
              <a:t>New country hosts each competition</a:t>
            </a:r>
          </a:p>
          <a:p>
            <a:pPr marL="342900" indent="-342900">
              <a:buFont typeface="Wingdings" pitchFamily="2" charset="2"/>
              <a:buChar char="v"/>
            </a:pPr>
            <a:r>
              <a:rPr lang="en-US" dirty="0">
                <a:latin typeface="American Typewriter" panose="02090604020004020304" pitchFamily="18" charset="77"/>
              </a:rPr>
              <a:t>Brings people together</a:t>
            </a:r>
          </a:p>
          <a:p>
            <a:pPr marL="342900" indent="-342900">
              <a:buFont typeface="Wingdings" pitchFamily="2" charset="2"/>
              <a:buChar char="v"/>
            </a:pPr>
            <a:r>
              <a:rPr lang="en-US" dirty="0">
                <a:latin typeface="American Typewriter" panose="02090604020004020304" pitchFamily="18" charset="77"/>
              </a:rPr>
              <a:t>Patriotism</a:t>
            </a:r>
          </a:p>
          <a:p>
            <a:pPr marL="342900" indent="-342900">
              <a:buFont typeface="Wingdings" pitchFamily="2" charset="2"/>
              <a:buChar char="v"/>
            </a:pPr>
            <a:endParaRPr lang="en-US" dirty="0">
              <a:latin typeface="American Typewriter" panose="02090604020004020304" pitchFamily="18" charset="77"/>
            </a:endParaRPr>
          </a:p>
          <a:p>
            <a:pPr marL="342900" indent="-342900">
              <a:buFont typeface="Wingdings" pitchFamily="2" charset="2"/>
              <a:buChar char="v"/>
            </a:pPr>
            <a:endParaRPr lang="en-US" dirty="0">
              <a:latin typeface="American Typewriter" panose="02090604020004020304" pitchFamily="18" charset="77"/>
            </a:endParaRPr>
          </a:p>
        </p:txBody>
      </p:sp>
      <p:pic>
        <p:nvPicPr>
          <p:cNvPr id="4" name="Picture 3" descr="A crowd of people holding flags&#10;&#10;Description automatically generated">
            <a:extLst>
              <a:ext uri="{FF2B5EF4-FFF2-40B4-BE49-F238E27FC236}">
                <a16:creationId xmlns:a16="http://schemas.microsoft.com/office/drawing/2014/main" id="{003430D0-482E-0806-3D45-56FF1B9EB1FE}"/>
              </a:ext>
            </a:extLst>
          </p:cNvPr>
          <p:cNvPicPr>
            <a:picLocks noChangeAspect="1"/>
          </p:cNvPicPr>
          <p:nvPr/>
        </p:nvPicPr>
        <p:blipFill>
          <a:blip r:embed="rId2"/>
          <a:stretch>
            <a:fillRect/>
          </a:stretch>
        </p:blipFill>
        <p:spPr>
          <a:xfrm>
            <a:off x="6096000" y="2168289"/>
            <a:ext cx="5015552" cy="2507776"/>
          </a:xfrm>
          <a:prstGeom prst="rect">
            <a:avLst/>
          </a:prstGeom>
          <a:noFill/>
        </p:spPr>
      </p:pic>
      <p:sp>
        <p:nvSpPr>
          <p:cNvPr id="15"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11353800" y="6318446"/>
            <a:ext cx="615696" cy="365125"/>
          </a:xfrm>
        </p:spPr>
        <p:txBody>
          <a:bodyPr>
            <a:normAutofit/>
          </a:bodyPr>
          <a:lstStyle/>
          <a:p>
            <a:pPr>
              <a:spcAft>
                <a:spcPts val="600"/>
              </a:spcAft>
            </a:pPr>
            <a:fld id="{5E84AC6A-A0EF-437B-BCEE-4772B0214A58}" type="slidenum">
              <a:rPr lang="en-US" smtClean="0"/>
              <a:pPr>
                <a:spcAft>
                  <a:spcPts val="600"/>
                </a:spcAft>
              </a:pPr>
              <a:t>7</a:t>
            </a:fld>
            <a:endParaRPr lang="en-US" dirty="0"/>
          </a:p>
        </p:txBody>
      </p:sp>
    </p:spTree>
    <p:extLst>
      <p:ext uri="{BB962C8B-B14F-4D97-AF65-F5344CB8AC3E}">
        <p14:creationId xmlns:p14="http://schemas.microsoft.com/office/powerpoint/2010/main" val="2787241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1">
            <a:extLst>
              <a:ext uri="{FF2B5EF4-FFF2-40B4-BE49-F238E27FC236}">
                <a16:creationId xmlns:a16="http://schemas.microsoft.com/office/drawing/2014/main" id="{DD084BC9-9589-DA0E-171E-997C32DCC0AD}"/>
              </a:ext>
            </a:extLst>
          </p:cNvPr>
          <p:cNvSpPr>
            <a:spLocks noGrp="1"/>
          </p:cNvSpPr>
          <p:nvPr>
            <p:ph type="ctrTitle"/>
          </p:nvPr>
        </p:nvSpPr>
        <p:spPr>
          <a:xfrm>
            <a:off x="1080446" y="871369"/>
            <a:ext cx="3234379" cy="696399"/>
          </a:xfrm>
        </p:spPr>
        <p:txBody>
          <a:bodyPr>
            <a:normAutofit fontScale="90000"/>
          </a:bodyPr>
          <a:lstStyle/>
          <a:p>
            <a:r>
              <a:rPr lang="en-US" dirty="0">
                <a:latin typeface="American Typewriter" panose="02090604020004020304" pitchFamily="18" charset="77"/>
              </a:rPr>
              <a:t>The Olympics</a:t>
            </a:r>
          </a:p>
        </p:txBody>
      </p:sp>
      <p:sp>
        <p:nvSpPr>
          <p:cNvPr id="26" name="Subtitle 12">
            <a:extLst>
              <a:ext uri="{FF2B5EF4-FFF2-40B4-BE49-F238E27FC236}">
                <a16:creationId xmlns:a16="http://schemas.microsoft.com/office/drawing/2014/main" id="{F8FE6C11-B56E-D593-91F8-4157FCB4AFD4}"/>
              </a:ext>
            </a:extLst>
          </p:cNvPr>
          <p:cNvSpPr>
            <a:spLocks noGrp="1"/>
          </p:cNvSpPr>
          <p:nvPr>
            <p:ph type="subTitle" idx="1"/>
          </p:nvPr>
        </p:nvSpPr>
        <p:spPr>
          <a:xfrm>
            <a:off x="1080447" y="1765006"/>
            <a:ext cx="4016991" cy="3182308"/>
          </a:xfrm>
        </p:spPr>
        <p:txBody>
          <a:bodyPr>
            <a:normAutofit lnSpcReduction="10000"/>
          </a:bodyPr>
          <a:lstStyle/>
          <a:p>
            <a:pPr marL="342900" indent="-342900">
              <a:buFont typeface="Wingdings" pitchFamily="2" charset="2"/>
              <a:buChar char="v"/>
            </a:pPr>
            <a:r>
              <a:rPr lang="en-US" dirty="0">
                <a:latin typeface="American Typewriter" panose="02090604020004020304" pitchFamily="18" charset="77"/>
              </a:rPr>
              <a:t>206 countries at the Tokyo Olympic games 2020</a:t>
            </a:r>
          </a:p>
          <a:p>
            <a:pPr marL="342900" indent="-342900">
              <a:buFont typeface="Wingdings" pitchFamily="2" charset="2"/>
              <a:buChar char="v"/>
            </a:pPr>
            <a:r>
              <a:rPr lang="en-US" dirty="0">
                <a:latin typeface="American Typewriter" panose="02090604020004020304" pitchFamily="18" charset="77"/>
              </a:rPr>
              <a:t>33 sports (50 </a:t>
            </a:r>
            <a:r>
              <a:rPr lang="en-US" dirty="0" err="1">
                <a:latin typeface="American Typewriter" panose="02090604020004020304" pitchFamily="18" charset="77"/>
              </a:rPr>
              <a:t>discipilines</a:t>
            </a:r>
            <a:r>
              <a:rPr lang="en-US" dirty="0">
                <a:latin typeface="American Typewriter" panose="02090604020004020304" pitchFamily="18" charset="77"/>
              </a:rPr>
              <a:t>)</a:t>
            </a:r>
          </a:p>
          <a:p>
            <a:pPr marL="342900" indent="-342900">
              <a:buFont typeface="Wingdings" pitchFamily="2" charset="2"/>
              <a:buChar char="v"/>
            </a:pPr>
            <a:r>
              <a:rPr lang="en-US" dirty="0">
                <a:latin typeface="American Typewriter" panose="02090604020004020304" pitchFamily="18" charset="77"/>
              </a:rPr>
              <a:t>Most viewed competition around the world</a:t>
            </a:r>
          </a:p>
          <a:p>
            <a:pPr marL="342900" indent="-342900">
              <a:buFont typeface="Wingdings" pitchFamily="2" charset="2"/>
              <a:buChar char="v"/>
            </a:pPr>
            <a:r>
              <a:rPr lang="en-US" dirty="0">
                <a:latin typeface="American Typewriter" panose="02090604020004020304" pitchFamily="18" charset="77"/>
              </a:rPr>
              <a:t>All participants compete for their origin countries for their specific sport</a:t>
            </a:r>
          </a:p>
        </p:txBody>
      </p:sp>
      <p:pic>
        <p:nvPicPr>
          <p:cNvPr id="4" name="Picture 3">
            <a:extLst>
              <a:ext uri="{FF2B5EF4-FFF2-40B4-BE49-F238E27FC236}">
                <a16:creationId xmlns:a16="http://schemas.microsoft.com/office/drawing/2014/main" id="{B9B37D80-1F7F-E4B5-903F-E002FF4C12BC}"/>
              </a:ext>
            </a:extLst>
          </p:cNvPr>
          <p:cNvPicPr>
            <a:picLocks noChangeAspect="1"/>
          </p:cNvPicPr>
          <p:nvPr/>
        </p:nvPicPr>
        <p:blipFill>
          <a:blip r:embed="rId2"/>
          <a:stretch>
            <a:fillRect/>
          </a:stretch>
        </p:blipFill>
        <p:spPr>
          <a:xfrm>
            <a:off x="6096000" y="1567768"/>
            <a:ext cx="5015552" cy="3708818"/>
          </a:xfrm>
          <a:prstGeom prst="rect">
            <a:avLst/>
          </a:prstGeom>
          <a:noFill/>
        </p:spPr>
      </p:pic>
      <p:sp>
        <p:nvSpPr>
          <p:cNvPr id="27" name="Date Placeholder 1">
            <a:extLst>
              <a:ext uri="{FF2B5EF4-FFF2-40B4-BE49-F238E27FC236}">
                <a16:creationId xmlns:a16="http://schemas.microsoft.com/office/drawing/2014/main" id="{6D3A378B-30F2-677E-ADE3-D99793471434}"/>
              </a:ext>
            </a:extLst>
          </p:cNvPr>
          <p:cNvSpPr>
            <a:spLocks noGrp="1"/>
          </p:cNvSpPr>
          <p:nvPr>
            <p:ph type="dt" sz="half" idx="10"/>
          </p:nvPr>
        </p:nvSpPr>
        <p:spPr>
          <a:xfrm rot="5400000">
            <a:off x="10477379" y="4629744"/>
            <a:ext cx="2653508" cy="365125"/>
          </a:xfrm>
        </p:spPr>
        <p:txBody>
          <a:bodyPr/>
          <a:lstStyle/>
          <a:p>
            <a:pPr>
              <a:spcAft>
                <a:spcPts val="600"/>
              </a:spcAft>
            </a:pPr>
            <a:fld id="{D1800FDB-0F6D-4E60-87E1-D2D36D6E87DB}" type="datetime1">
              <a:rPr lang="en-US" smtClean="0"/>
              <a:pPr>
                <a:spcAft>
                  <a:spcPts val="600"/>
                </a:spcAft>
              </a:pPr>
              <a:t>3/9/23</a:t>
            </a:fld>
            <a:endParaRPr lang="en-US"/>
          </a:p>
        </p:txBody>
      </p:sp>
      <p:sp>
        <p:nvSpPr>
          <p:cNvPr id="28" name="Footer Placeholder 2">
            <a:extLst>
              <a:ext uri="{FF2B5EF4-FFF2-40B4-BE49-F238E27FC236}">
                <a16:creationId xmlns:a16="http://schemas.microsoft.com/office/drawing/2014/main" id="{9C23378E-16EF-7D77-ECA0-65A9A9CBCAEA}"/>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29"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8</a:t>
            </a:fld>
            <a:endParaRPr lang="en-US"/>
          </a:p>
        </p:txBody>
      </p:sp>
    </p:spTree>
    <p:extLst>
      <p:ext uri="{BB962C8B-B14F-4D97-AF65-F5344CB8AC3E}">
        <p14:creationId xmlns:p14="http://schemas.microsoft.com/office/powerpoint/2010/main" val="3582034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868F2-FEF2-2B99-A2AD-746A34C87793}"/>
              </a:ext>
            </a:extLst>
          </p:cNvPr>
          <p:cNvSpPr>
            <a:spLocks noGrp="1"/>
          </p:cNvSpPr>
          <p:nvPr>
            <p:ph type="ctrTitle"/>
          </p:nvPr>
        </p:nvSpPr>
        <p:spPr>
          <a:xfrm>
            <a:off x="1066801" y="1122363"/>
            <a:ext cx="6211185" cy="727702"/>
          </a:xfrm>
        </p:spPr>
        <p:txBody>
          <a:bodyPr/>
          <a:lstStyle/>
          <a:p>
            <a:r>
              <a:rPr lang="en-LU" dirty="0">
                <a:latin typeface="American Typewriter" panose="02090604020004020304" pitchFamily="18" charset="77"/>
              </a:rPr>
              <a:t>Conclusion</a:t>
            </a:r>
          </a:p>
        </p:txBody>
      </p:sp>
      <p:sp>
        <p:nvSpPr>
          <p:cNvPr id="3" name="Subtitle 2">
            <a:extLst>
              <a:ext uri="{FF2B5EF4-FFF2-40B4-BE49-F238E27FC236}">
                <a16:creationId xmlns:a16="http://schemas.microsoft.com/office/drawing/2014/main" id="{7642CE8C-E5E9-7BCD-556B-9CD430A98684}"/>
              </a:ext>
            </a:extLst>
          </p:cNvPr>
          <p:cNvSpPr>
            <a:spLocks noGrp="1"/>
          </p:cNvSpPr>
          <p:nvPr>
            <p:ph type="subTitle" idx="1"/>
          </p:nvPr>
        </p:nvSpPr>
        <p:spPr>
          <a:xfrm>
            <a:off x="1066801" y="2092387"/>
            <a:ext cx="5029198" cy="3643250"/>
          </a:xfrm>
        </p:spPr>
        <p:txBody>
          <a:bodyPr>
            <a:normAutofit fontScale="92500"/>
          </a:bodyPr>
          <a:lstStyle/>
          <a:p>
            <a:pPr marL="342900" indent="-342900">
              <a:buFont typeface="Wingdings" pitchFamily="2" charset="2"/>
              <a:buChar char="v"/>
            </a:pPr>
            <a:r>
              <a:rPr lang="en-LU" dirty="0">
                <a:latin typeface="American Typewriter" panose="02090604020004020304" pitchFamily="18" charset="77"/>
              </a:rPr>
              <a:t>Some sports such as football have some aspects of globalisation or homogeneousim</a:t>
            </a:r>
          </a:p>
          <a:p>
            <a:pPr marL="342900" indent="-342900">
              <a:buFont typeface="Wingdings" pitchFamily="2" charset="2"/>
              <a:buChar char="v"/>
            </a:pPr>
            <a:r>
              <a:rPr lang="en-LU" dirty="0">
                <a:latin typeface="American Typewriter" panose="02090604020004020304" pitchFamily="18" charset="77"/>
              </a:rPr>
              <a:t>Other’s such as American football, baseball are national sports. (mainly American sports)</a:t>
            </a:r>
          </a:p>
          <a:p>
            <a:pPr marL="342900" indent="-342900">
              <a:buFont typeface="Wingdings" pitchFamily="2" charset="2"/>
              <a:buChar char="v"/>
            </a:pPr>
            <a:r>
              <a:rPr lang="en-LU" dirty="0">
                <a:latin typeface="American Typewriter" panose="02090604020004020304" pitchFamily="18" charset="77"/>
              </a:rPr>
              <a:t>When it comes to International games, it’s national identity that is most important and support your country</a:t>
            </a:r>
          </a:p>
        </p:txBody>
      </p:sp>
      <p:pic>
        <p:nvPicPr>
          <p:cNvPr id="4" name="Picture 3">
            <a:extLst>
              <a:ext uri="{FF2B5EF4-FFF2-40B4-BE49-F238E27FC236}">
                <a16:creationId xmlns:a16="http://schemas.microsoft.com/office/drawing/2014/main" id="{2858F131-0859-6122-6893-AAF82B4E01E7}"/>
              </a:ext>
            </a:extLst>
          </p:cNvPr>
          <p:cNvPicPr>
            <a:picLocks noChangeAspect="1"/>
          </p:cNvPicPr>
          <p:nvPr/>
        </p:nvPicPr>
        <p:blipFill>
          <a:blip r:embed="rId2"/>
          <a:stretch>
            <a:fillRect/>
          </a:stretch>
        </p:blipFill>
        <p:spPr>
          <a:xfrm>
            <a:off x="6218126" y="2657862"/>
            <a:ext cx="5451740" cy="2211849"/>
          </a:xfrm>
          <a:prstGeom prst="rect">
            <a:avLst/>
          </a:prstGeom>
        </p:spPr>
      </p:pic>
    </p:spTree>
    <p:extLst>
      <p:ext uri="{BB962C8B-B14F-4D97-AF65-F5344CB8AC3E}">
        <p14:creationId xmlns:p14="http://schemas.microsoft.com/office/powerpoint/2010/main" val="3839087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0C520-1674-C03E-09F3-423C475280E3}"/>
              </a:ext>
            </a:extLst>
          </p:cNvPr>
          <p:cNvSpPr>
            <a:spLocks noGrp="1"/>
          </p:cNvSpPr>
          <p:nvPr>
            <p:ph type="title"/>
          </p:nvPr>
        </p:nvSpPr>
        <p:spPr/>
        <p:txBody>
          <a:bodyPr/>
          <a:lstStyle/>
          <a:p>
            <a:r>
              <a:rPr lang="en-LU" dirty="0">
                <a:latin typeface="American Typewriter" panose="02090604020004020304" pitchFamily="18" charset="77"/>
              </a:rPr>
              <a:t>References</a:t>
            </a:r>
          </a:p>
        </p:txBody>
      </p:sp>
      <p:sp>
        <p:nvSpPr>
          <p:cNvPr id="3" name="Content Placeholder 2">
            <a:extLst>
              <a:ext uri="{FF2B5EF4-FFF2-40B4-BE49-F238E27FC236}">
                <a16:creationId xmlns:a16="http://schemas.microsoft.com/office/drawing/2014/main" id="{81CA041C-9981-CE4D-97E3-80EEE236C0AA}"/>
              </a:ext>
            </a:extLst>
          </p:cNvPr>
          <p:cNvSpPr>
            <a:spLocks noGrp="1"/>
          </p:cNvSpPr>
          <p:nvPr>
            <p:ph idx="1"/>
          </p:nvPr>
        </p:nvSpPr>
        <p:spPr/>
        <p:txBody>
          <a:bodyPr>
            <a:normAutofit fontScale="55000" lnSpcReduction="20000"/>
          </a:bodyPr>
          <a:lstStyle/>
          <a:p>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“Nationalism, it is widely recognized, has a positive side and a negative side: it can be democratic or authoritarian, </a:t>
            </a: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backwardlooking</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or forward-looking, socialist or conservative, secular or religious…” </a:t>
            </a: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Bairner</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Alan. </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Sport, Nationalism, and Globalization : European and North American Perspectives</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State University of New York Press, 2001.</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ProQuest </a:t>
            </a:r>
            <a:r>
              <a:rPr lang="en-GB" sz="1900" i="1" dirty="0" err="1">
                <a:effectLst/>
                <a:latin typeface="American Typewriter" panose="02090604020004020304" pitchFamily="18" charset="77"/>
                <a:ea typeface="Calibri" panose="020F0502020204030204" pitchFamily="34" charset="0"/>
                <a:cs typeface="Times New Roman" panose="02020603050405020304" pitchFamily="18" charset="0"/>
              </a:rPr>
              <a:t>Ebook</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Central</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http://</a:t>
            </a: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ebookcentral.proquest.com</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/lib/trinity/</a:t>
            </a: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detail.action?docID</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=6409508</a:t>
            </a:r>
            <a:r>
              <a:rPr lang="en-LU" sz="1900" dirty="0">
                <a:effectLst/>
                <a:latin typeface="American Typewriter" panose="02090604020004020304" pitchFamily="18" charset="77"/>
              </a:rPr>
              <a:t> </a:t>
            </a:r>
          </a:p>
          <a:p>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Dunn (1994) offers a distinction between the “nation,” membership in which is secured through birth ties, and the “state,” for which we require legal membership.</a:t>
            </a:r>
            <a:b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b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Bairner</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Alan. </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Sport, Nationalism, and Globalization : European and North American Perspectives</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State University of New York Press, 2001.</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ProQuest </a:t>
            </a:r>
            <a:r>
              <a:rPr lang="en-GB" sz="1900" i="1" dirty="0" err="1">
                <a:effectLst/>
                <a:latin typeface="American Typewriter" panose="02090604020004020304" pitchFamily="18" charset="77"/>
                <a:ea typeface="Calibri" panose="020F0502020204030204" pitchFamily="34" charset="0"/>
                <a:cs typeface="Times New Roman" panose="02020603050405020304" pitchFamily="18" charset="0"/>
              </a:rPr>
              <a:t>Ebook</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Central</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http://ebookcentral.proquest.com/lib/trinity/detail.action?docID=6409508</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a:t>
            </a:r>
          </a:p>
          <a:p>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According to Houlihan (1994), “Globalisation, as related to sport, is . . . most evident and significant in providing governments with a further medium through which to conduct international politics” (200– 201). Whether or not it also indicates a move in the direction of homogenization, however, is another matter.</a:t>
            </a:r>
            <a:b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b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Bairner</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Alan. </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Sport, Nationalism, and Globalization : European and North American Perspectives</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State University of New York Press, 2001.</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ProQuest </a:t>
            </a:r>
            <a:r>
              <a:rPr lang="en-GB" sz="1900" i="1" dirty="0" err="1">
                <a:effectLst/>
                <a:latin typeface="American Typewriter" panose="02090604020004020304" pitchFamily="18" charset="77"/>
                <a:ea typeface="Calibri" panose="020F0502020204030204" pitchFamily="34" charset="0"/>
                <a:cs typeface="Times New Roman" panose="02020603050405020304" pitchFamily="18" charset="0"/>
              </a:rPr>
              <a:t>Ebook</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Central</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http://ebookcentral.proquest.com/lib/trinity/detail.action?docID=6409508</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a:t>
            </a:r>
          </a:p>
          <a:p>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“At the deeper level of facilitating the internalization of capitalist and consumerist values within local communities globalization is also successful, though it is extremely difficult to identify the extent to which sport has been a primary vehicle for propagation of these values” (201).</a:t>
            </a:r>
            <a:b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b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Bairner</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Alan. </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Sport, Nationalism, and Globalization : European and North American Perspectives</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State University of New York Press, 2001.</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ProQuest </a:t>
            </a:r>
            <a:r>
              <a:rPr lang="en-GB" sz="1900" i="1" dirty="0" err="1">
                <a:effectLst/>
                <a:latin typeface="American Typewriter" panose="02090604020004020304" pitchFamily="18" charset="77"/>
                <a:ea typeface="Calibri" panose="020F0502020204030204" pitchFamily="34" charset="0"/>
                <a:cs typeface="Times New Roman" panose="02020603050405020304" pitchFamily="18" charset="0"/>
              </a:rPr>
              <a:t>Ebook</a:t>
            </a:r>
            <a:r>
              <a:rPr lang="en-GB" sz="1900" i="1" dirty="0">
                <a:effectLst/>
                <a:latin typeface="American Typewriter" panose="02090604020004020304" pitchFamily="18" charset="77"/>
                <a:ea typeface="Calibri" panose="020F0502020204030204" pitchFamily="34" charset="0"/>
                <a:cs typeface="Times New Roman" panose="02020603050405020304" pitchFamily="18" charset="0"/>
              </a:rPr>
              <a:t> Central</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 http://</a:t>
            </a: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ebookcentral.proquest.com</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/lib/trinity/</a:t>
            </a:r>
            <a:r>
              <a:rPr lang="en-GB" sz="1900" dirty="0" err="1">
                <a:effectLst/>
                <a:latin typeface="American Typewriter" panose="02090604020004020304" pitchFamily="18" charset="77"/>
                <a:ea typeface="Calibri" panose="020F0502020204030204" pitchFamily="34" charset="0"/>
                <a:cs typeface="Times New Roman" panose="02020603050405020304" pitchFamily="18" charset="0"/>
              </a:rPr>
              <a:t>detail.action?docID</a:t>
            </a:r>
            <a: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t>=6409508.</a:t>
            </a:r>
            <a:br>
              <a:rPr lang="en-GB" sz="1900" dirty="0">
                <a:effectLst/>
                <a:latin typeface="American Typewriter" panose="02090604020004020304" pitchFamily="18" charset="77"/>
                <a:ea typeface="Calibri" panose="020F0502020204030204" pitchFamily="34" charset="0"/>
                <a:cs typeface="Times New Roman" panose="02020603050405020304" pitchFamily="18" charset="0"/>
              </a:rPr>
            </a:br>
            <a:br>
              <a:rPr lang="en-GB" sz="1300" dirty="0">
                <a:solidFill>
                  <a:srgbClr val="555555"/>
                </a:solidFill>
                <a:effectLst/>
                <a:latin typeface="American Typewriter" panose="02090604020004020304" pitchFamily="18" charset="77"/>
                <a:ea typeface="Calibri" panose="020F0502020204030204" pitchFamily="34" charset="0"/>
                <a:cs typeface="Times New Roman" panose="02020603050405020304" pitchFamily="18" charset="0"/>
              </a:rPr>
            </a:br>
            <a:br>
              <a:rPr lang="en-GB" sz="1800" dirty="0">
                <a:solidFill>
                  <a:srgbClr val="555555"/>
                </a:solidFill>
                <a:effectLst/>
                <a:latin typeface="Helvetica" pitchFamily="2" charset="0"/>
                <a:ea typeface="Calibri" panose="020F0502020204030204" pitchFamily="34" charset="0"/>
                <a:cs typeface="Times New Roman" panose="02020603050405020304" pitchFamily="18" charset="0"/>
              </a:rPr>
            </a:br>
            <a:endParaRPr lang="en-GB" sz="1200" dirty="0">
              <a:solidFill>
                <a:srgbClr val="555555"/>
              </a:solidFill>
              <a:effectLst/>
              <a:latin typeface="Helvetica" pitchFamily="2"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2369286"/>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emplate>{AEA71E01-F423-D742-82C8-EF6DA0E827FB}tf10001079_mac</Template>
  <TotalTime>1266</TotalTime>
  <Words>822</Words>
  <Application>Microsoft Macintosh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American Typewriter</vt:lpstr>
      <vt:lpstr>Arial</vt:lpstr>
      <vt:lpstr>Helvetica</vt:lpstr>
      <vt:lpstr>Neue Haas Grotesk Text Pro</vt:lpstr>
      <vt:lpstr>Wingdings</vt:lpstr>
      <vt:lpstr>SwellVTI</vt:lpstr>
      <vt:lpstr>The evolution of nationalism and globalization in sport </vt:lpstr>
      <vt:lpstr>Key terms</vt:lpstr>
      <vt:lpstr>Nationalism in  sport</vt:lpstr>
      <vt:lpstr>PowerPoint Presentation</vt:lpstr>
      <vt:lpstr>Globalisation in Football/Soccer</vt:lpstr>
      <vt:lpstr>American Football and whether it has globalised </vt:lpstr>
      <vt:lpstr>Football World Cup</vt:lpstr>
      <vt:lpstr>The Olympics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nationalism and globalization in sport </dc:title>
  <dc:creator>Sam Wainwright (2004710)</dc:creator>
  <cp:lastModifiedBy>Sam Wainwright (2004710)</cp:lastModifiedBy>
  <cp:revision>2</cp:revision>
  <dcterms:created xsi:type="dcterms:W3CDTF">2023-03-08T19:44:01Z</dcterms:created>
  <dcterms:modified xsi:type="dcterms:W3CDTF">2023-03-09T16:51:00Z</dcterms:modified>
</cp:coreProperties>
</file>