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9" r:id="rId2"/>
    <p:sldId id="256" r:id="rId3"/>
    <p:sldId id="257" r:id="rId4"/>
    <p:sldId id="258"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5B60385-B093-4F6A-9142-E0AB98814225}" type="datetimeFigureOut">
              <a:rPr lang="en-GB" smtClean="0"/>
              <a:t>08/03/2021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30AB6E-DD03-4C23-8C84-0649AB84745E}" type="slidenum">
              <a:rPr lang="en-GB" smtClean="0"/>
              <a:t>‹#›</a:t>
            </a:fld>
            <a:endParaRPr lang="en-GB"/>
          </a:p>
        </p:txBody>
      </p:sp>
    </p:spTree>
    <p:extLst>
      <p:ext uri="{BB962C8B-B14F-4D97-AF65-F5344CB8AC3E}">
        <p14:creationId xmlns:p14="http://schemas.microsoft.com/office/powerpoint/2010/main" val="542580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B60385-B093-4F6A-9142-E0AB98814225}"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30AB6E-DD03-4C23-8C84-0649AB84745E}" type="slidenum">
              <a:rPr lang="en-GB" smtClean="0"/>
              <a:t>‹#›</a:t>
            </a:fld>
            <a:endParaRPr lang="en-GB"/>
          </a:p>
        </p:txBody>
      </p:sp>
    </p:spTree>
    <p:extLst>
      <p:ext uri="{BB962C8B-B14F-4D97-AF65-F5344CB8AC3E}">
        <p14:creationId xmlns:p14="http://schemas.microsoft.com/office/powerpoint/2010/main" val="2345006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5B60385-B093-4F6A-9142-E0AB98814225}"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30AB6E-DD03-4C23-8C84-0649AB84745E}" type="slidenum">
              <a:rPr lang="en-GB" smtClean="0"/>
              <a:t>‹#›</a:t>
            </a:fld>
            <a:endParaRPr lang="en-GB"/>
          </a:p>
        </p:txBody>
      </p:sp>
    </p:spTree>
    <p:extLst>
      <p:ext uri="{BB962C8B-B14F-4D97-AF65-F5344CB8AC3E}">
        <p14:creationId xmlns:p14="http://schemas.microsoft.com/office/powerpoint/2010/main" val="3547624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5B60385-B093-4F6A-9142-E0AB98814225}"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30AB6E-DD03-4C23-8C84-0649AB84745E}" type="slidenum">
              <a:rPr lang="en-GB" smtClean="0"/>
              <a:t>‹#›</a:t>
            </a:fld>
            <a:endParaRPr lang="en-GB"/>
          </a:p>
        </p:txBody>
      </p:sp>
    </p:spTree>
    <p:extLst>
      <p:ext uri="{BB962C8B-B14F-4D97-AF65-F5344CB8AC3E}">
        <p14:creationId xmlns:p14="http://schemas.microsoft.com/office/powerpoint/2010/main" val="2453599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B60385-B093-4F6A-9142-E0AB98814225}" type="datetimeFigureOut">
              <a:rPr lang="en-GB" smtClean="0"/>
              <a:t>08/03/2021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30AB6E-DD03-4C23-8C84-0649AB84745E}" type="slidenum">
              <a:rPr lang="en-GB" smtClean="0"/>
              <a:t>‹#›</a:t>
            </a:fld>
            <a:endParaRPr lang="en-GB"/>
          </a:p>
        </p:txBody>
      </p:sp>
    </p:spTree>
    <p:extLst>
      <p:ext uri="{BB962C8B-B14F-4D97-AF65-F5344CB8AC3E}">
        <p14:creationId xmlns:p14="http://schemas.microsoft.com/office/powerpoint/2010/main" val="3455278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B60385-B093-4F6A-9142-E0AB98814225}" type="datetimeFigureOut">
              <a:rPr lang="en-GB" smtClean="0"/>
              <a:t>08/03/2021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30AB6E-DD03-4C23-8C84-0649AB84745E}" type="slidenum">
              <a:rPr lang="en-GB" smtClean="0"/>
              <a:t>‹#›</a:t>
            </a:fld>
            <a:endParaRPr lang="en-GB"/>
          </a:p>
        </p:txBody>
      </p:sp>
    </p:spTree>
    <p:extLst>
      <p:ext uri="{BB962C8B-B14F-4D97-AF65-F5344CB8AC3E}">
        <p14:creationId xmlns:p14="http://schemas.microsoft.com/office/powerpoint/2010/main" val="3389290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B60385-B093-4F6A-9142-E0AB98814225}" type="datetimeFigureOut">
              <a:rPr lang="en-GB" smtClean="0"/>
              <a:t>08/03/2021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30AB6E-DD03-4C23-8C84-0649AB84745E}" type="slidenum">
              <a:rPr lang="en-GB" smtClean="0"/>
              <a:t>‹#›</a:t>
            </a:fld>
            <a:endParaRPr lang="en-GB"/>
          </a:p>
        </p:txBody>
      </p:sp>
    </p:spTree>
    <p:extLst>
      <p:ext uri="{BB962C8B-B14F-4D97-AF65-F5344CB8AC3E}">
        <p14:creationId xmlns:p14="http://schemas.microsoft.com/office/powerpoint/2010/main" val="3935436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B60385-B093-4F6A-9142-E0AB98814225}"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30AB6E-DD03-4C23-8C84-0649AB84745E}" type="slidenum">
              <a:rPr lang="en-GB" smtClean="0"/>
              <a:t>‹#›</a:t>
            </a:fld>
            <a:endParaRPr lang="en-GB"/>
          </a:p>
        </p:txBody>
      </p:sp>
    </p:spTree>
    <p:extLst>
      <p:ext uri="{BB962C8B-B14F-4D97-AF65-F5344CB8AC3E}">
        <p14:creationId xmlns:p14="http://schemas.microsoft.com/office/powerpoint/2010/main" val="180259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B60385-B093-4F6A-9142-E0AB98814225}"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30AB6E-DD03-4C23-8C84-0649AB84745E}" type="slidenum">
              <a:rPr lang="en-GB" smtClean="0"/>
              <a:t>‹#›</a:t>
            </a:fld>
            <a:endParaRPr lang="en-GB"/>
          </a:p>
        </p:txBody>
      </p:sp>
    </p:spTree>
    <p:extLst>
      <p:ext uri="{BB962C8B-B14F-4D97-AF65-F5344CB8AC3E}">
        <p14:creationId xmlns:p14="http://schemas.microsoft.com/office/powerpoint/2010/main" val="2733263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B60385-B093-4F6A-9142-E0AB98814225}"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30AB6E-DD03-4C23-8C84-0649AB84745E}" type="slidenum">
              <a:rPr lang="en-GB" smtClean="0"/>
              <a:t>‹#›</a:t>
            </a:fld>
            <a:endParaRPr lang="en-GB"/>
          </a:p>
        </p:txBody>
      </p:sp>
    </p:spTree>
    <p:extLst>
      <p:ext uri="{BB962C8B-B14F-4D97-AF65-F5344CB8AC3E}">
        <p14:creationId xmlns:p14="http://schemas.microsoft.com/office/powerpoint/2010/main" val="1766363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B60385-B093-4F6A-9142-E0AB98814225}"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30AB6E-DD03-4C23-8C84-0649AB84745E}" type="slidenum">
              <a:rPr lang="en-GB" smtClean="0"/>
              <a:t>‹#›</a:t>
            </a:fld>
            <a:endParaRPr lang="en-GB"/>
          </a:p>
        </p:txBody>
      </p:sp>
    </p:spTree>
    <p:extLst>
      <p:ext uri="{BB962C8B-B14F-4D97-AF65-F5344CB8AC3E}">
        <p14:creationId xmlns:p14="http://schemas.microsoft.com/office/powerpoint/2010/main" val="1889031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B60385-B093-4F6A-9142-E0AB98814225}"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30AB6E-DD03-4C23-8C84-0649AB84745E}"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20393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B60385-B093-4F6A-9142-E0AB98814225}"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30AB6E-DD03-4C23-8C84-0649AB84745E}" type="slidenum">
              <a:rPr lang="en-GB" smtClean="0"/>
              <a:t>‹#›</a:t>
            </a:fld>
            <a:endParaRPr lang="en-GB"/>
          </a:p>
        </p:txBody>
      </p:sp>
    </p:spTree>
    <p:extLst>
      <p:ext uri="{BB962C8B-B14F-4D97-AF65-F5344CB8AC3E}">
        <p14:creationId xmlns:p14="http://schemas.microsoft.com/office/powerpoint/2010/main" val="11696349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5B60385-B093-4F6A-9142-E0AB98814225}" type="datetimeFigureOut">
              <a:rPr lang="en-GB" smtClean="0"/>
              <a:t>08/03/2021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30AB6E-DD03-4C23-8C84-0649AB84745E}" type="slidenum">
              <a:rPr lang="en-GB" smtClean="0"/>
              <a:t>‹#›</a:t>
            </a:fld>
            <a:endParaRPr lang="en-GB"/>
          </a:p>
        </p:txBody>
      </p:sp>
    </p:spTree>
    <p:extLst>
      <p:ext uri="{BB962C8B-B14F-4D97-AF65-F5344CB8AC3E}">
        <p14:creationId xmlns:p14="http://schemas.microsoft.com/office/powerpoint/2010/main" val="19181698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5B60385-B093-4F6A-9142-E0AB98814225}" type="datetimeFigureOut">
              <a:rPr lang="en-GB" smtClean="0"/>
              <a:t>08/03/2021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30AB6E-DD03-4C23-8C84-0649AB84745E}" type="slidenum">
              <a:rPr lang="en-GB" smtClean="0"/>
              <a:t>‹#›</a:t>
            </a:fld>
            <a:endParaRPr lang="en-GB"/>
          </a:p>
        </p:txBody>
      </p:sp>
    </p:spTree>
    <p:extLst>
      <p:ext uri="{BB962C8B-B14F-4D97-AF65-F5344CB8AC3E}">
        <p14:creationId xmlns:p14="http://schemas.microsoft.com/office/powerpoint/2010/main" val="10039026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B60385-B093-4F6A-9142-E0AB98814225}"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30AB6E-DD03-4C23-8C84-0649AB84745E}" type="slidenum">
              <a:rPr lang="en-GB" smtClean="0"/>
              <a:t>‹#›</a:t>
            </a:fld>
            <a:endParaRPr lang="en-GB"/>
          </a:p>
        </p:txBody>
      </p:sp>
    </p:spTree>
    <p:extLst>
      <p:ext uri="{BB962C8B-B14F-4D97-AF65-F5344CB8AC3E}">
        <p14:creationId xmlns:p14="http://schemas.microsoft.com/office/powerpoint/2010/main" val="40188134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B60385-B093-4F6A-9142-E0AB98814225}"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30AB6E-DD03-4C23-8C84-0649AB84745E}" type="slidenum">
              <a:rPr lang="en-GB" smtClean="0"/>
              <a:t>‹#›</a:t>
            </a:fld>
            <a:endParaRPr lang="en-GB"/>
          </a:p>
        </p:txBody>
      </p:sp>
    </p:spTree>
    <p:extLst>
      <p:ext uri="{BB962C8B-B14F-4D97-AF65-F5344CB8AC3E}">
        <p14:creationId xmlns:p14="http://schemas.microsoft.com/office/powerpoint/2010/main" val="873549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95B60385-B093-4F6A-9142-E0AB98814225}" type="datetimeFigureOut">
              <a:rPr lang="en-GB" smtClean="0"/>
              <a:t>08/03/2021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4430AB6E-DD03-4C23-8C84-0649AB84745E}" type="slidenum">
              <a:rPr lang="en-GB" smtClean="0"/>
              <a:t>‹#›</a:t>
            </a:fld>
            <a:endParaRPr lang="en-GB"/>
          </a:p>
        </p:txBody>
      </p:sp>
    </p:spTree>
    <p:extLst>
      <p:ext uri="{BB962C8B-B14F-4D97-AF65-F5344CB8AC3E}">
        <p14:creationId xmlns:p14="http://schemas.microsoft.com/office/powerpoint/2010/main" val="3348641760"/>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cocktonhill-jun.durham.sch.uk/" TargetMode="External"/><Relationship Id="rId3" Type="http://schemas.openxmlformats.org/officeDocument/2006/relationships/image" Target="../media/image2.png"/><Relationship Id="rId7" Type="http://schemas.openxmlformats.org/officeDocument/2006/relationships/hyperlink" Target="http://www.edbuzz.org/"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www.unicef.org.uk/" TargetMode="Externa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6.jfif"/><Relationship Id="rId3" Type="http://schemas.openxmlformats.org/officeDocument/2006/relationships/image" Target="../media/image5.jpg"/><Relationship Id="rId7"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hyperlink" Target="http://www.nspcc.org.uk/" TargetMode="External"/><Relationship Id="rId11" Type="http://schemas.openxmlformats.org/officeDocument/2006/relationships/hyperlink" Target="http://www.cocktonhill-jun.durham.sch.uk/" TargetMode="External"/><Relationship Id="rId5" Type="http://schemas.openxmlformats.org/officeDocument/2006/relationships/hyperlink" Target="https://creativecommons.org/licenses/by/3.0/" TargetMode="External"/><Relationship Id="rId10" Type="http://schemas.openxmlformats.org/officeDocument/2006/relationships/hyperlink" Target="http://www.edbuzz.org/" TargetMode="External"/><Relationship Id="rId4" Type="http://schemas.openxmlformats.org/officeDocument/2006/relationships/hyperlink" Target="https://www.midiatismo.com.br/o-que-internet-esta-fazendo-com-o-nosso-cerebro-video" TargetMode="External"/><Relationship Id="rId9" Type="http://schemas.openxmlformats.org/officeDocument/2006/relationships/hyperlink" Target="http://www.golborneprimary.co.uk/"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www.studiousguy.com/" TargetMode="External"/><Relationship Id="rId3" Type="http://schemas.openxmlformats.org/officeDocument/2006/relationships/hyperlink" Target="http://www.scie.org.uk/" TargetMode="External"/><Relationship Id="rId7" Type="http://schemas.openxmlformats.org/officeDocument/2006/relationships/image" Target="../media/image9.jpg"/><Relationship Id="rId12" Type="http://schemas.openxmlformats.org/officeDocument/2006/relationships/hyperlink" Target="http://www.shuttershock.com/" TargetMode="External"/><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3.png"/><Relationship Id="rId11" Type="http://schemas.openxmlformats.org/officeDocument/2006/relationships/hyperlink" Target="http://www.clipart-library.com/" TargetMode="External"/><Relationship Id="rId5" Type="http://schemas.openxmlformats.org/officeDocument/2006/relationships/image" Target="../media/image8.jfif"/><Relationship Id="rId10" Type="http://schemas.openxmlformats.org/officeDocument/2006/relationships/hyperlink" Target="http://www.cocktonhill-jun.durham.sch.uk/" TargetMode="External"/><Relationship Id="rId4" Type="http://schemas.openxmlformats.org/officeDocument/2006/relationships/image" Target="../media/image7.jfif"/><Relationship Id="rId9" Type="http://schemas.openxmlformats.org/officeDocument/2006/relationships/hyperlink" Target="http://www.edbuzz.org/"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9.jpg"/><Relationship Id="rId13" Type="http://schemas.openxmlformats.org/officeDocument/2006/relationships/hyperlink" Target="http://www.freesvg.org/" TargetMode="External"/><Relationship Id="rId3" Type="http://schemas.openxmlformats.org/officeDocument/2006/relationships/image" Target="../media/image10.png"/><Relationship Id="rId7" Type="http://schemas.openxmlformats.org/officeDocument/2006/relationships/image" Target="../media/image3.png"/><Relationship Id="rId12" Type="http://schemas.openxmlformats.org/officeDocument/2006/relationships/hyperlink" Target="http://www.depositphotos.com/" TargetMode="External"/><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11.jpg"/><Relationship Id="rId11" Type="http://schemas.openxmlformats.org/officeDocument/2006/relationships/hyperlink" Target="http://www.edbuzz.org.uk/" TargetMode="External"/><Relationship Id="rId5" Type="http://schemas.openxmlformats.org/officeDocument/2006/relationships/hyperlink" Target="http://www.nottinghamshire.gov.uk/" TargetMode="External"/><Relationship Id="rId10" Type="http://schemas.openxmlformats.org/officeDocument/2006/relationships/hyperlink" Target="http://www.cocktonhill-jun.durham.sch.uk/" TargetMode="External"/><Relationship Id="rId4" Type="http://schemas.openxmlformats.org/officeDocument/2006/relationships/hyperlink" Target="https://gsouto-digitalteacher.blogspot.com/2017/05/schools-lets-talk-about-cultural.html" TargetMode="External"/><Relationship Id="rId9" Type="http://schemas.openxmlformats.org/officeDocument/2006/relationships/hyperlink" Target="http://www.studiousguy.com/"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www.unicef.org,uk/" TargetMode="External"/><Relationship Id="rId3" Type="http://schemas.openxmlformats.org/officeDocument/2006/relationships/image" Target="../media/image3.png"/><Relationship Id="rId7" Type="http://schemas.openxmlformats.org/officeDocument/2006/relationships/hyperlink" Target="http://www.unicef.org.uk/"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www.scie.org.uk/" TargetMode="External"/><Relationship Id="rId5" Type="http://schemas.openxmlformats.org/officeDocument/2006/relationships/hyperlink" Target="http://www.nspcc.org/" TargetMode="External"/><Relationship Id="rId4" Type="http://schemas.openxmlformats.org/officeDocument/2006/relationships/hyperlink" Target="http://www.nottinghamshire.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4" name="Rectangle 16">
            <a:extLst>
              <a:ext uri="{FF2B5EF4-FFF2-40B4-BE49-F238E27FC236}">
                <a16:creationId xmlns:a16="http://schemas.microsoft.com/office/drawing/2014/main" id="{B57BDDD9-A397-4FC1-8310-B76E4FFB9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2226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8">
            <a:extLst>
              <a:ext uri="{FF2B5EF4-FFF2-40B4-BE49-F238E27FC236}">
                <a16:creationId xmlns:a16="http://schemas.microsoft.com/office/drawing/2014/main" id="{4726BC60-4D7E-4EE6-99C3-C856144B2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ln>
            <a:noFill/>
          </a:ln>
          <a:effectLst>
            <a:outerShdw blurRad="139700" dist="508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94FBAE5-9DC5-43B7-AD03-284EC0D0BDD4}"/>
              </a:ext>
            </a:extLst>
          </p:cNvPr>
          <p:cNvSpPr/>
          <p:nvPr/>
        </p:nvSpPr>
        <p:spPr>
          <a:xfrm>
            <a:off x="284480" y="304165"/>
            <a:ext cx="5787075" cy="1880235"/>
          </a:xfrm>
          <a:prstGeom prst="rect">
            <a:avLst/>
          </a:prstGeom>
        </p:spPr>
        <p:txBody>
          <a:bodyPr vert="horz" lIns="91440" tIns="45720" rIns="91440" bIns="45720" rtlCol="0" anchor="ctr">
            <a:noAutofit/>
          </a:bodyPr>
          <a:lstStyle/>
          <a:p>
            <a:pPr defTabSz="914400">
              <a:lnSpc>
                <a:spcPct val="90000"/>
              </a:lnSpc>
              <a:spcBef>
                <a:spcPct val="0"/>
              </a:spcBef>
              <a:spcAft>
                <a:spcPts val="600"/>
              </a:spcAft>
            </a:pPr>
            <a:r>
              <a:rPr lang="en-US" sz="5400" cap="none" spc="-120" dirty="0">
                <a:ln w="9525">
                  <a:solidFill>
                    <a:schemeClr val="bg1"/>
                  </a:solidFill>
                  <a:prstDash val="solid"/>
                </a:ln>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effectLst>
                  <a:outerShdw blurRad="12700" dist="38100" dir="2700000" algn="tl" rotWithShape="0">
                    <a:schemeClr val="bg1">
                      <a:lumMod val="50000"/>
                    </a:schemeClr>
                  </a:outerShdw>
                </a:effectLst>
                <a:latin typeface="+mj-lt"/>
                <a:ea typeface="+mj-ea"/>
                <a:cs typeface="+mj-cs"/>
              </a:rPr>
              <a:t>Rights Respecting Schools</a:t>
            </a:r>
          </a:p>
        </p:txBody>
      </p:sp>
      <p:sp>
        <p:nvSpPr>
          <p:cNvPr id="12" name="TextBox 11">
            <a:extLst>
              <a:ext uri="{FF2B5EF4-FFF2-40B4-BE49-F238E27FC236}">
                <a16:creationId xmlns:a16="http://schemas.microsoft.com/office/drawing/2014/main" id="{C72F12D4-5B45-4164-B1A9-48852905B60A}"/>
              </a:ext>
            </a:extLst>
          </p:cNvPr>
          <p:cNvSpPr txBox="1"/>
          <p:nvPr/>
        </p:nvSpPr>
        <p:spPr>
          <a:xfrm>
            <a:off x="758858" y="2418080"/>
            <a:ext cx="2649360" cy="3342640"/>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Articles 12, 13, 14, 15, 16, 23, 28, 29, 30, 31, 36, and 39 can all be implemented IN schools.  </a:t>
            </a:r>
          </a:p>
          <a:p>
            <a:pPr indent="-228600" defTabSz="914400">
              <a:lnSpc>
                <a:spcPct val="90000"/>
              </a:lnSpc>
              <a:spcAft>
                <a:spcPts val="600"/>
              </a:spcAft>
              <a:buFont typeface="Arial" panose="020B0604020202020204" pitchFamily="34" charset="0"/>
              <a:buChar char="•"/>
            </a:pPr>
            <a:r>
              <a:rPr lang="en-US"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Schools that display these images have received the Rights Respecting School Award.</a:t>
            </a:r>
          </a:p>
        </p:txBody>
      </p:sp>
      <p:sp>
        <p:nvSpPr>
          <p:cNvPr id="16" name="Rectangle 20">
            <a:extLst>
              <a:ext uri="{FF2B5EF4-FFF2-40B4-BE49-F238E27FC236}">
                <a16:creationId xmlns:a16="http://schemas.microsoft.com/office/drawing/2014/main" id="{A5585BCD-B8B2-41BB-8374-AC5C71475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700" y="484632"/>
            <a:ext cx="2241661" cy="2022476"/>
          </a:xfrm>
          <a:prstGeom prst="rect">
            <a:avLst/>
          </a:prstGeom>
          <a:solidFill>
            <a:schemeClr val="tx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Text&#10;&#10;Description automatically generated">
            <a:extLst>
              <a:ext uri="{FF2B5EF4-FFF2-40B4-BE49-F238E27FC236}">
                <a16:creationId xmlns:a16="http://schemas.microsoft.com/office/drawing/2014/main" id="{59993C4D-CA8B-44B2-AE7A-B722A33D4C35}"/>
              </a:ext>
            </a:extLst>
          </p:cNvPr>
          <p:cNvPicPr>
            <a:picLocks noChangeAspect="1"/>
          </p:cNvPicPr>
          <p:nvPr/>
        </p:nvPicPr>
        <p:blipFill rotWithShape="1">
          <a:blip r:embed="rId3">
            <a:extLst>
              <a:ext uri="{28A0092B-C50C-407E-A947-70E740481C1C}">
                <a14:useLocalDpi xmlns:a14="http://schemas.microsoft.com/office/drawing/2010/main" val="0"/>
              </a:ext>
            </a:extLst>
          </a:blip>
          <a:srcRect l="4268" r="5007" b="1"/>
          <a:stretch/>
        </p:blipFill>
        <p:spPr>
          <a:xfrm>
            <a:off x="6586819" y="139191"/>
            <a:ext cx="2241661" cy="2554429"/>
          </a:xfrm>
          <a:prstGeom prst="rect">
            <a:avLst/>
          </a:prstGeom>
        </p:spPr>
      </p:pic>
      <p:sp>
        <p:nvSpPr>
          <p:cNvPr id="18" name="Rectangle 22">
            <a:extLst>
              <a:ext uri="{FF2B5EF4-FFF2-40B4-BE49-F238E27FC236}">
                <a16:creationId xmlns:a16="http://schemas.microsoft.com/office/drawing/2014/main" id="{964A5D0C-5EBB-480B-A3D5-B87FF7DA1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6819" y="4164379"/>
            <a:ext cx="2726204" cy="2208989"/>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Logo&#10;&#10;Description automatically generated">
            <a:extLst>
              <a:ext uri="{FF2B5EF4-FFF2-40B4-BE49-F238E27FC236}">
                <a16:creationId xmlns:a16="http://schemas.microsoft.com/office/drawing/2014/main" id="{BCAD572F-A3F2-4FF9-A58D-65B413A0635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03842" y="1775137"/>
            <a:ext cx="2167854" cy="2574327"/>
          </a:xfrm>
          <a:prstGeom prst="rect">
            <a:avLst/>
          </a:prstGeom>
        </p:spPr>
      </p:pic>
      <p:pic>
        <p:nvPicPr>
          <p:cNvPr id="6" name="Picture 5" descr="A picture containing clipart&#10;&#10;Description automatically generated">
            <a:extLst>
              <a:ext uri="{FF2B5EF4-FFF2-40B4-BE49-F238E27FC236}">
                <a16:creationId xmlns:a16="http://schemas.microsoft.com/office/drawing/2014/main" id="{E96C13CB-DD08-4476-A320-D6887B49B7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19409" y="4792869"/>
            <a:ext cx="3464858" cy="1434941"/>
          </a:xfrm>
          <a:prstGeom prst="rect">
            <a:avLst/>
          </a:prstGeom>
        </p:spPr>
      </p:pic>
      <p:sp>
        <p:nvSpPr>
          <p:cNvPr id="8" name="TextBox 7">
            <a:extLst>
              <a:ext uri="{FF2B5EF4-FFF2-40B4-BE49-F238E27FC236}">
                <a16:creationId xmlns:a16="http://schemas.microsoft.com/office/drawing/2014/main" id="{42D38298-72B0-4935-BD84-67FE3930343C}"/>
              </a:ext>
            </a:extLst>
          </p:cNvPr>
          <p:cNvSpPr txBox="1"/>
          <p:nvPr/>
        </p:nvSpPr>
        <p:spPr>
          <a:xfrm>
            <a:off x="6647937" y="2667317"/>
            <a:ext cx="2668224" cy="230832"/>
          </a:xfrm>
          <a:prstGeom prst="rect">
            <a:avLst/>
          </a:prstGeom>
          <a:noFill/>
        </p:spPr>
        <p:txBody>
          <a:bodyPr wrap="square" rtlCol="0">
            <a:spAutoFit/>
          </a:bodyPr>
          <a:lstStyle/>
          <a:p>
            <a:r>
              <a:rPr lang="en-GB" sz="900" dirty="0">
                <a:solidFill>
                  <a:schemeClr val="bg1"/>
                </a:solidFill>
              </a:rPr>
              <a:t>(</a:t>
            </a:r>
            <a:r>
              <a:rPr lang="en-GB" sz="900" dirty="0">
                <a:solidFill>
                  <a:schemeClr val="bg1"/>
                </a:solidFill>
                <a:hlinkClick r:id="rId6"/>
              </a:rPr>
              <a:t>www.unicef.org.uk</a:t>
            </a:r>
            <a:r>
              <a:rPr lang="en-GB" sz="900" dirty="0">
                <a:solidFill>
                  <a:schemeClr val="bg1"/>
                </a:solidFill>
              </a:rPr>
              <a:t> accessed 28/2/21)</a:t>
            </a:r>
          </a:p>
        </p:txBody>
      </p:sp>
      <p:sp>
        <p:nvSpPr>
          <p:cNvPr id="10" name="TextBox 9">
            <a:extLst>
              <a:ext uri="{FF2B5EF4-FFF2-40B4-BE49-F238E27FC236}">
                <a16:creationId xmlns:a16="http://schemas.microsoft.com/office/drawing/2014/main" id="{66825C6B-DA5B-46ED-94D2-170F4F7D1519}"/>
              </a:ext>
            </a:extLst>
          </p:cNvPr>
          <p:cNvSpPr txBox="1"/>
          <p:nvPr/>
        </p:nvSpPr>
        <p:spPr>
          <a:xfrm>
            <a:off x="9998314" y="4226353"/>
            <a:ext cx="2571906" cy="246221"/>
          </a:xfrm>
          <a:prstGeom prst="rect">
            <a:avLst/>
          </a:prstGeom>
          <a:noFill/>
        </p:spPr>
        <p:txBody>
          <a:bodyPr wrap="square" rtlCol="0">
            <a:spAutoFit/>
          </a:bodyPr>
          <a:lstStyle/>
          <a:p>
            <a:r>
              <a:rPr lang="en-GB" sz="1000" dirty="0">
                <a:solidFill>
                  <a:schemeClr val="bg1"/>
                </a:solidFill>
              </a:rPr>
              <a:t>(</a:t>
            </a:r>
            <a:r>
              <a:rPr lang="en-GB" sz="1000" dirty="0">
                <a:solidFill>
                  <a:schemeClr val="bg1"/>
                </a:solidFill>
                <a:hlinkClick r:id="rId7"/>
              </a:rPr>
              <a:t>www.edbuzz.org</a:t>
            </a:r>
            <a:r>
              <a:rPr lang="en-GB" sz="1000" dirty="0">
                <a:solidFill>
                  <a:schemeClr val="bg1"/>
                </a:solidFill>
              </a:rPr>
              <a:t> accessed 28/2/21)</a:t>
            </a:r>
          </a:p>
        </p:txBody>
      </p:sp>
      <p:sp>
        <p:nvSpPr>
          <p:cNvPr id="13" name="TextBox 12">
            <a:extLst>
              <a:ext uri="{FF2B5EF4-FFF2-40B4-BE49-F238E27FC236}">
                <a16:creationId xmlns:a16="http://schemas.microsoft.com/office/drawing/2014/main" id="{B062C49F-FD08-4979-8273-36DED39536DE}"/>
              </a:ext>
            </a:extLst>
          </p:cNvPr>
          <p:cNvSpPr txBox="1"/>
          <p:nvPr/>
        </p:nvSpPr>
        <p:spPr>
          <a:xfrm>
            <a:off x="7172325" y="4466312"/>
            <a:ext cx="2726204" cy="276999"/>
          </a:xfrm>
          <a:prstGeom prst="rect">
            <a:avLst/>
          </a:prstGeom>
          <a:noFill/>
        </p:spPr>
        <p:txBody>
          <a:bodyPr wrap="square" rtlCol="0">
            <a:spAutoFit/>
          </a:bodyPr>
          <a:lstStyle/>
          <a:p>
            <a:r>
              <a:rPr lang="en-GB" sz="1200" dirty="0"/>
              <a:t>The Rights Respecting rainbow</a:t>
            </a:r>
          </a:p>
        </p:txBody>
      </p:sp>
      <p:sp>
        <p:nvSpPr>
          <p:cNvPr id="20" name="TextBox 19">
            <a:extLst>
              <a:ext uri="{FF2B5EF4-FFF2-40B4-BE49-F238E27FC236}">
                <a16:creationId xmlns:a16="http://schemas.microsoft.com/office/drawing/2014/main" id="{2320E5CD-185E-4EAB-8CBE-8526AE73DEAF}"/>
              </a:ext>
            </a:extLst>
          </p:cNvPr>
          <p:cNvSpPr txBox="1"/>
          <p:nvPr/>
        </p:nvSpPr>
        <p:spPr>
          <a:xfrm>
            <a:off x="8422342" y="6373368"/>
            <a:ext cx="3464858" cy="246221"/>
          </a:xfrm>
          <a:prstGeom prst="rect">
            <a:avLst/>
          </a:prstGeom>
          <a:noFill/>
        </p:spPr>
        <p:txBody>
          <a:bodyPr wrap="square" rtlCol="0">
            <a:spAutoFit/>
          </a:bodyPr>
          <a:lstStyle/>
          <a:p>
            <a:r>
              <a:rPr lang="en-GB" sz="1000" dirty="0">
                <a:solidFill>
                  <a:schemeClr val="bg1"/>
                </a:solidFill>
              </a:rPr>
              <a:t>(</a:t>
            </a:r>
            <a:r>
              <a:rPr lang="en-GB" sz="1000" dirty="0">
                <a:solidFill>
                  <a:schemeClr val="bg1"/>
                </a:solidFill>
                <a:hlinkClick r:id="rId8"/>
              </a:rPr>
              <a:t>www.cocktonhill-jun.durham.sch.uk</a:t>
            </a:r>
            <a:r>
              <a:rPr lang="en-GB" sz="1000" dirty="0">
                <a:solidFill>
                  <a:schemeClr val="bg1"/>
                </a:solidFill>
              </a:rPr>
              <a:t> accessed 29/2/21)</a:t>
            </a:r>
          </a:p>
        </p:txBody>
      </p:sp>
    </p:spTree>
    <p:extLst>
      <p:ext uri="{BB962C8B-B14F-4D97-AF65-F5344CB8AC3E}">
        <p14:creationId xmlns:p14="http://schemas.microsoft.com/office/powerpoint/2010/main" val="39945747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lipart&#10;&#10;Description automatically generated">
            <a:extLst>
              <a:ext uri="{FF2B5EF4-FFF2-40B4-BE49-F238E27FC236}">
                <a16:creationId xmlns:a16="http://schemas.microsoft.com/office/drawing/2014/main" id="{3FCA3420-8C8F-4E42-839A-9B54169D7F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0869" y="1520717"/>
            <a:ext cx="2828925" cy="1171575"/>
          </a:xfrm>
          <a:prstGeom prst="rect">
            <a:avLst/>
          </a:prstGeom>
        </p:spPr>
      </p:pic>
      <p:sp>
        <p:nvSpPr>
          <p:cNvPr id="7" name="Speech Bubble: Oval 6">
            <a:extLst>
              <a:ext uri="{FF2B5EF4-FFF2-40B4-BE49-F238E27FC236}">
                <a16:creationId xmlns:a16="http://schemas.microsoft.com/office/drawing/2014/main" id="{129174ED-A9F8-4CCC-AB8D-259BC884FDB1}"/>
              </a:ext>
            </a:extLst>
          </p:cNvPr>
          <p:cNvSpPr/>
          <p:nvPr/>
        </p:nvSpPr>
        <p:spPr>
          <a:xfrm>
            <a:off x="4413681" y="1015187"/>
            <a:ext cx="4939869" cy="3119120"/>
          </a:xfrm>
          <a:prstGeom prst="wedgeEllipseCallout">
            <a:avLst>
              <a:gd name="adj1" fmla="val -76869"/>
              <a:gd name="adj2" fmla="val -6880"/>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Article 17:  Children have the right to reliable information from the Mass Media.</a:t>
            </a:r>
          </a:p>
          <a:p>
            <a:pPr algn="ctr"/>
            <a:r>
              <a:rPr lang="en-GB" sz="1200" dirty="0"/>
              <a:t>(</a:t>
            </a:r>
            <a:r>
              <a:rPr lang="en-GB" sz="1200" dirty="0" err="1"/>
              <a:t>Unicef.org,uk</a:t>
            </a:r>
            <a:r>
              <a:rPr lang="en-GB" sz="1200" dirty="0"/>
              <a:t>/</a:t>
            </a:r>
            <a:r>
              <a:rPr lang="en-GB" sz="1200" dirty="0" err="1"/>
              <a:t>uncrc</a:t>
            </a:r>
            <a:r>
              <a:rPr lang="en-GB" sz="1200" dirty="0"/>
              <a:t> accessed 28/2/21)</a:t>
            </a:r>
          </a:p>
        </p:txBody>
      </p:sp>
      <p:pic>
        <p:nvPicPr>
          <p:cNvPr id="9" name="Picture 8" descr="A picture containing text, clipart&#10;&#10;Description automatically generated">
            <a:extLst>
              <a:ext uri="{FF2B5EF4-FFF2-40B4-BE49-F238E27FC236}">
                <a16:creationId xmlns:a16="http://schemas.microsoft.com/office/drawing/2014/main" id="{C5A28CA2-D3A5-4139-95CE-DEC38BEA673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727413" y="4912645"/>
            <a:ext cx="2681624" cy="1508413"/>
          </a:xfrm>
          <a:prstGeom prst="rect">
            <a:avLst/>
          </a:prstGeom>
        </p:spPr>
      </p:pic>
      <p:sp>
        <p:nvSpPr>
          <p:cNvPr id="10" name="TextBox 9">
            <a:extLst>
              <a:ext uri="{FF2B5EF4-FFF2-40B4-BE49-F238E27FC236}">
                <a16:creationId xmlns:a16="http://schemas.microsoft.com/office/drawing/2014/main" id="{9F1AFA1C-7078-4503-B270-2454F824C731}"/>
              </a:ext>
            </a:extLst>
          </p:cNvPr>
          <p:cNvSpPr txBox="1"/>
          <p:nvPr/>
        </p:nvSpPr>
        <p:spPr>
          <a:xfrm>
            <a:off x="10820400" y="6981430"/>
            <a:ext cx="1371600" cy="507831"/>
          </a:xfrm>
          <a:prstGeom prst="rect">
            <a:avLst/>
          </a:prstGeom>
          <a:noFill/>
        </p:spPr>
        <p:txBody>
          <a:bodyPr wrap="square" rtlCol="0">
            <a:spAutoFit/>
          </a:bodyPr>
          <a:lstStyle/>
          <a:p>
            <a:r>
              <a:rPr lang="en-GB" sz="900">
                <a:hlinkClick r:id="rId4" tooltip="https://www.midiatismo.com.br/o-que-internet-esta-fazendo-com-o-nosso-cerebro-video"/>
              </a:rPr>
              <a:t>This Photo</a:t>
            </a:r>
            <a:r>
              <a:rPr lang="en-GB" sz="900"/>
              <a:t> by Unknown Author is licensed under </a:t>
            </a:r>
            <a:r>
              <a:rPr lang="en-GB" sz="900">
                <a:hlinkClick r:id="rId5" tooltip="https://creativecommons.org/licenses/by/3.0/"/>
              </a:rPr>
              <a:t>CC BY</a:t>
            </a:r>
            <a:endParaRPr lang="en-GB" sz="900"/>
          </a:p>
        </p:txBody>
      </p:sp>
      <p:sp>
        <p:nvSpPr>
          <p:cNvPr id="11" name="TextBox 10">
            <a:extLst>
              <a:ext uri="{FF2B5EF4-FFF2-40B4-BE49-F238E27FC236}">
                <a16:creationId xmlns:a16="http://schemas.microsoft.com/office/drawing/2014/main" id="{656B3703-96FE-4C78-91FE-6BDB3BC709FC}"/>
              </a:ext>
            </a:extLst>
          </p:cNvPr>
          <p:cNvSpPr txBox="1"/>
          <p:nvPr/>
        </p:nvSpPr>
        <p:spPr>
          <a:xfrm>
            <a:off x="82794" y="3873432"/>
            <a:ext cx="2788681" cy="3046988"/>
          </a:xfrm>
          <a:prstGeom prst="rect">
            <a:avLst/>
          </a:prstGeom>
          <a:solidFill>
            <a:srgbClr val="FFC000"/>
          </a:solidFill>
        </p:spPr>
        <p:txBody>
          <a:bodyPr wrap="square" rtlCol="0">
            <a:spAutoFit/>
          </a:bodyPr>
          <a:lstStyle/>
          <a:p>
            <a:pPr algn="ctr"/>
            <a:r>
              <a:rPr lang="en-GB" sz="2000" dirty="0"/>
              <a:t>Children need to be taught that not everything they see or read online is true.  Many people post untruths about lots of different subjects that can cause confusion, upset or scare children.  </a:t>
            </a:r>
            <a:r>
              <a:rPr lang="en-GB" sz="1200" dirty="0"/>
              <a:t>(</a:t>
            </a:r>
            <a:r>
              <a:rPr lang="en-GB" sz="1200" dirty="0">
                <a:hlinkClick r:id="rId6">
                  <a:extLst>
                    <a:ext uri="{A12FA001-AC4F-418D-AE19-62706E023703}">
                      <ahyp:hlinkClr xmlns:ahyp="http://schemas.microsoft.com/office/drawing/2018/hyperlinkcolor" val="tx"/>
                    </a:ext>
                  </a:extLst>
                </a:hlinkClick>
              </a:rPr>
              <a:t>www.nspcc.org</a:t>
            </a:r>
            <a:r>
              <a:rPr lang="en-GB" sz="1200" dirty="0">
                <a:solidFill>
                  <a:srgbClr val="FBCA98"/>
                </a:solidFill>
                <a:hlinkClick r:id="rId6">
                  <a:extLst>
                    <a:ext uri="{A12FA001-AC4F-418D-AE19-62706E023703}">
                      <ahyp:hlinkClr xmlns:ahyp="http://schemas.microsoft.com/office/drawing/2018/hyperlinkcolor" val="tx"/>
                    </a:ext>
                  </a:extLst>
                </a:hlinkClick>
              </a:rPr>
              <a:t>.</a:t>
            </a:r>
            <a:r>
              <a:rPr lang="en-GB" sz="1200" dirty="0">
                <a:hlinkClick r:id="rId6">
                  <a:extLst>
                    <a:ext uri="{A12FA001-AC4F-418D-AE19-62706E023703}">
                      <ahyp:hlinkClr xmlns:ahyp="http://schemas.microsoft.com/office/drawing/2018/hyperlinkcolor" val="tx"/>
                    </a:ext>
                  </a:extLst>
                </a:hlinkClick>
              </a:rPr>
              <a:t>uk</a:t>
            </a:r>
            <a:r>
              <a:rPr lang="en-GB" sz="1200" dirty="0"/>
              <a:t> accessed 28/2/21)</a:t>
            </a:r>
            <a:endParaRPr lang="en-GB" sz="2000" dirty="0"/>
          </a:p>
        </p:txBody>
      </p:sp>
      <p:sp>
        <p:nvSpPr>
          <p:cNvPr id="13" name="TextBox 12">
            <a:extLst>
              <a:ext uri="{FF2B5EF4-FFF2-40B4-BE49-F238E27FC236}">
                <a16:creationId xmlns:a16="http://schemas.microsoft.com/office/drawing/2014/main" id="{79F2FDF4-DADD-42EC-8AA1-ACFFC7BC8CDC}"/>
              </a:ext>
            </a:extLst>
          </p:cNvPr>
          <p:cNvSpPr txBox="1"/>
          <p:nvPr/>
        </p:nvSpPr>
        <p:spPr>
          <a:xfrm>
            <a:off x="626269" y="1059191"/>
            <a:ext cx="3365756" cy="338554"/>
          </a:xfrm>
          <a:prstGeom prst="rect">
            <a:avLst/>
          </a:prstGeom>
          <a:noFill/>
        </p:spPr>
        <p:txBody>
          <a:bodyPr wrap="square" rtlCol="0">
            <a:spAutoFit/>
          </a:bodyPr>
          <a:lstStyle/>
          <a:p>
            <a:r>
              <a:rPr lang="en-GB" sz="1000" dirty="0"/>
              <a:t> </a:t>
            </a:r>
            <a:r>
              <a:rPr lang="en-GB" sz="1600" dirty="0"/>
              <a:t>The Rights Respecting Rainbow</a:t>
            </a:r>
          </a:p>
        </p:txBody>
      </p:sp>
      <p:pic>
        <p:nvPicPr>
          <p:cNvPr id="14" name="Picture 13" descr="Logo&#10;&#10;Description automatically generated">
            <a:extLst>
              <a:ext uri="{FF2B5EF4-FFF2-40B4-BE49-F238E27FC236}">
                <a16:creationId xmlns:a16="http://schemas.microsoft.com/office/drawing/2014/main" id="{FB8A0B62-0300-4212-8EA4-78D14AC7C85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565332" y="313354"/>
            <a:ext cx="1229403" cy="1459917"/>
          </a:xfrm>
          <a:prstGeom prst="rect">
            <a:avLst/>
          </a:prstGeom>
        </p:spPr>
      </p:pic>
      <p:sp>
        <p:nvSpPr>
          <p:cNvPr id="2" name="TextBox 1">
            <a:extLst>
              <a:ext uri="{FF2B5EF4-FFF2-40B4-BE49-F238E27FC236}">
                <a16:creationId xmlns:a16="http://schemas.microsoft.com/office/drawing/2014/main" id="{638C8CFD-7DBE-4285-99D3-F3D2EFB847EA}"/>
              </a:ext>
            </a:extLst>
          </p:cNvPr>
          <p:cNvSpPr txBox="1"/>
          <p:nvPr/>
        </p:nvSpPr>
        <p:spPr>
          <a:xfrm>
            <a:off x="2524124" y="228333"/>
            <a:ext cx="7553325" cy="707886"/>
          </a:xfrm>
          <a:prstGeom prst="rect">
            <a:avLst/>
          </a:prstGeom>
          <a:noFill/>
        </p:spPr>
        <p:txBody>
          <a:bodyPr wrap="square" rtlCol="0">
            <a:spAutoFit/>
          </a:bodyPr>
          <a:lstStyle/>
          <a:p>
            <a:r>
              <a:rPr lang="en-GB" sz="4000" dirty="0">
                <a:solidFill>
                  <a:srgbClr val="FFFF00"/>
                </a:solidFill>
              </a:rPr>
              <a:t>UNCRC – The Rights Of the Child</a:t>
            </a:r>
          </a:p>
        </p:txBody>
      </p:sp>
      <p:pic>
        <p:nvPicPr>
          <p:cNvPr id="4" name="Picture 3" descr="A picture containing diagram&#10;&#10;Description automatically generated">
            <a:extLst>
              <a:ext uri="{FF2B5EF4-FFF2-40B4-BE49-F238E27FC236}">
                <a16:creationId xmlns:a16="http://schemas.microsoft.com/office/drawing/2014/main" id="{0DF757E7-946F-4D97-86D6-DF6722BA839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505950" y="3019425"/>
            <a:ext cx="2538675" cy="3486150"/>
          </a:xfrm>
          <a:prstGeom prst="rect">
            <a:avLst/>
          </a:prstGeom>
        </p:spPr>
      </p:pic>
      <p:sp>
        <p:nvSpPr>
          <p:cNvPr id="6" name="Arrow: Right 5">
            <a:extLst>
              <a:ext uri="{FF2B5EF4-FFF2-40B4-BE49-F238E27FC236}">
                <a16:creationId xmlns:a16="http://schemas.microsoft.com/office/drawing/2014/main" id="{B42B4FD5-6EC4-4CEE-96A9-2F1CAD3BA97C}"/>
              </a:ext>
            </a:extLst>
          </p:cNvPr>
          <p:cNvSpPr/>
          <p:nvPr/>
        </p:nvSpPr>
        <p:spPr>
          <a:xfrm>
            <a:off x="6096000" y="4704038"/>
            <a:ext cx="2881575" cy="1925629"/>
          </a:xfrm>
          <a:prstGeom prst="rightArrow">
            <a:avLst>
              <a:gd name="adj1" fmla="val 53957"/>
              <a:gd name="adj2" fmla="val 41591"/>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Many schools now teach their pupils the SMART rules:</a:t>
            </a:r>
          </a:p>
        </p:txBody>
      </p:sp>
      <p:sp>
        <p:nvSpPr>
          <p:cNvPr id="8" name="TextBox 7">
            <a:extLst>
              <a:ext uri="{FF2B5EF4-FFF2-40B4-BE49-F238E27FC236}">
                <a16:creationId xmlns:a16="http://schemas.microsoft.com/office/drawing/2014/main" id="{322CB2F5-F840-43EF-99EE-9C69A6ECF6B7}"/>
              </a:ext>
            </a:extLst>
          </p:cNvPr>
          <p:cNvSpPr txBox="1"/>
          <p:nvPr/>
        </p:nvSpPr>
        <p:spPr>
          <a:xfrm>
            <a:off x="9505950" y="6466503"/>
            <a:ext cx="2956325" cy="246221"/>
          </a:xfrm>
          <a:prstGeom prst="rect">
            <a:avLst/>
          </a:prstGeom>
          <a:noFill/>
        </p:spPr>
        <p:txBody>
          <a:bodyPr wrap="square" rtlCol="0">
            <a:spAutoFit/>
          </a:bodyPr>
          <a:lstStyle/>
          <a:p>
            <a:r>
              <a:rPr lang="en-GB" sz="1000" dirty="0"/>
              <a:t>(</a:t>
            </a:r>
            <a:r>
              <a:rPr lang="en-GB" sz="1000" dirty="0">
                <a:hlinkClick r:id="rId9"/>
              </a:rPr>
              <a:t>www.Golborneprimary.co.uk</a:t>
            </a:r>
            <a:r>
              <a:rPr lang="en-GB" sz="1000" dirty="0"/>
              <a:t>  accessed 2/3/21)</a:t>
            </a:r>
          </a:p>
        </p:txBody>
      </p:sp>
      <p:sp>
        <p:nvSpPr>
          <p:cNvPr id="12" name="TextBox 11">
            <a:extLst>
              <a:ext uri="{FF2B5EF4-FFF2-40B4-BE49-F238E27FC236}">
                <a16:creationId xmlns:a16="http://schemas.microsoft.com/office/drawing/2014/main" id="{9065FD0C-5235-471A-BCA2-6470189907DB}"/>
              </a:ext>
            </a:extLst>
          </p:cNvPr>
          <p:cNvSpPr txBox="1"/>
          <p:nvPr/>
        </p:nvSpPr>
        <p:spPr>
          <a:xfrm>
            <a:off x="10042781" y="1753735"/>
            <a:ext cx="2261269" cy="246221"/>
          </a:xfrm>
          <a:prstGeom prst="rect">
            <a:avLst/>
          </a:prstGeom>
          <a:noFill/>
        </p:spPr>
        <p:txBody>
          <a:bodyPr wrap="square" rtlCol="0">
            <a:spAutoFit/>
          </a:bodyPr>
          <a:lstStyle/>
          <a:p>
            <a:r>
              <a:rPr lang="en-GB" sz="1000" dirty="0"/>
              <a:t>(</a:t>
            </a:r>
            <a:r>
              <a:rPr lang="en-GB" sz="1000" dirty="0">
                <a:hlinkClick r:id="rId10"/>
              </a:rPr>
              <a:t>www.edbuzz.org</a:t>
            </a:r>
            <a:r>
              <a:rPr lang="en-GB" sz="1000" dirty="0"/>
              <a:t> accessed 28/2/21)</a:t>
            </a:r>
          </a:p>
        </p:txBody>
      </p:sp>
      <p:sp>
        <p:nvSpPr>
          <p:cNvPr id="15" name="TextBox 14">
            <a:extLst>
              <a:ext uri="{FF2B5EF4-FFF2-40B4-BE49-F238E27FC236}">
                <a16:creationId xmlns:a16="http://schemas.microsoft.com/office/drawing/2014/main" id="{F3DB0A70-C44C-4E36-BAB0-F3CCEFBC5ED8}"/>
              </a:ext>
            </a:extLst>
          </p:cNvPr>
          <p:cNvSpPr txBox="1"/>
          <p:nvPr/>
        </p:nvSpPr>
        <p:spPr>
          <a:xfrm>
            <a:off x="542925" y="2636735"/>
            <a:ext cx="3181525" cy="246221"/>
          </a:xfrm>
          <a:prstGeom prst="rect">
            <a:avLst/>
          </a:prstGeom>
          <a:noFill/>
        </p:spPr>
        <p:txBody>
          <a:bodyPr wrap="square" rtlCol="0">
            <a:spAutoFit/>
          </a:bodyPr>
          <a:lstStyle/>
          <a:p>
            <a:r>
              <a:rPr lang="en-GB" sz="1000" dirty="0"/>
              <a:t>(</a:t>
            </a:r>
            <a:r>
              <a:rPr lang="en-GB" sz="1000" dirty="0">
                <a:hlinkClick r:id="rId11"/>
              </a:rPr>
              <a:t>www.cocktonhill-jun.durham.sch.uk</a:t>
            </a:r>
            <a:r>
              <a:rPr lang="en-GB" sz="1000" dirty="0"/>
              <a:t> accessed 28/2/21)</a:t>
            </a:r>
          </a:p>
        </p:txBody>
      </p:sp>
    </p:spTree>
    <p:extLst>
      <p:ext uri="{BB962C8B-B14F-4D97-AF65-F5344CB8AC3E}">
        <p14:creationId xmlns:p14="http://schemas.microsoft.com/office/powerpoint/2010/main" val="543153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lipart&#10;&#10;Description automatically generated">
            <a:extLst>
              <a:ext uri="{FF2B5EF4-FFF2-40B4-BE49-F238E27FC236}">
                <a16:creationId xmlns:a16="http://schemas.microsoft.com/office/drawing/2014/main" id="{E421F5B2-0E32-4A27-A79C-5AC9CCDA13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59632" y="243993"/>
            <a:ext cx="2828925" cy="1171575"/>
          </a:xfrm>
          <a:prstGeom prst="rect">
            <a:avLst/>
          </a:prstGeom>
        </p:spPr>
      </p:pic>
      <p:sp>
        <p:nvSpPr>
          <p:cNvPr id="6" name="Speech Bubble: Oval 5">
            <a:extLst>
              <a:ext uri="{FF2B5EF4-FFF2-40B4-BE49-F238E27FC236}">
                <a16:creationId xmlns:a16="http://schemas.microsoft.com/office/drawing/2014/main" id="{D831B483-C8C2-4FA0-9295-2B01982BDC71}"/>
              </a:ext>
            </a:extLst>
          </p:cNvPr>
          <p:cNvSpPr/>
          <p:nvPr/>
        </p:nvSpPr>
        <p:spPr>
          <a:xfrm>
            <a:off x="2099970" y="882444"/>
            <a:ext cx="6076335" cy="2859498"/>
          </a:xfrm>
          <a:prstGeom prst="wedgeEllipseCallout">
            <a:avLst>
              <a:gd name="adj1" fmla="val 66686"/>
              <a:gd name="adj2" fmla="val -4339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a:p>
            <a:pPr algn="ctr"/>
            <a:r>
              <a:rPr lang="en-GB" sz="2400" dirty="0"/>
              <a:t>Article 19:  Governments should ensure that children are properly cared for and protect them from violence, abuse and neglect by their parents or anyone else who looks after them.</a:t>
            </a:r>
          </a:p>
          <a:p>
            <a:pPr algn="ctr"/>
            <a:r>
              <a:rPr lang="en-GB" sz="1000" dirty="0"/>
              <a:t>(Unicef.org.uk/</a:t>
            </a:r>
            <a:r>
              <a:rPr lang="en-GB" sz="1000" dirty="0" err="1"/>
              <a:t>uncrc</a:t>
            </a:r>
            <a:r>
              <a:rPr lang="en-GB" sz="1000" dirty="0"/>
              <a:t> accessed 28/2/21)</a:t>
            </a:r>
          </a:p>
        </p:txBody>
      </p:sp>
      <p:sp>
        <p:nvSpPr>
          <p:cNvPr id="7" name="TextBox 6">
            <a:extLst>
              <a:ext uri="{FF2B5EF4-FFF2-40B4-BE49-F238E27FC236}">
                <a16:creationId xmlns:a16="http://schemas.microsoft.com/office/drawing/2014/main" id="{24F00C48-B58A-4486-A30E-6D51DB0A881A}"/>
              </a:ext>
            </a:extLst>
          </p:cNvPr>
          <p:cNvSpPr txBox="1"/>
          <p:nvPr/>
        </p:nvSpPr>
        <p:spPr>
          <a:xfrm>
            <a:off x="3990363" y="4880424"/>
            <a:ext cx="3942736" cy="1815882"/>
          </a:xfrm>
          <a:prstGeom prst="rect">
            <a:avLst/>
          </a:prstGeom>
          <a:solidFill>
            <a:srgbClr val="FFFF00"/>
          </a:solidFill>
        </p:spPr>
        <p:txBody>
          <a:bodyPr wrap="square" rtlCol="0">
            <a:spAutoFit/>
          </a:bodyPr>
          <a:lstStyle/>
          <a:p>
            <a:pPr algn="ctr"/>
            <a:r>
              <a:rPr lang="en-GB" sz="2000" dirty="0">
                <a:solidFill>
                  <a:schemeClr val="bg1"/>
                </a:solidFill>
              </a:rPr>
              <a:t>Schools can be vital in the Safeguarding of children.  Teachers and TA’s are often the first people to recognise the signs of abuse and neglect in their pupils.  </a:t>
            </a:r>
          </a:p>
          <a:p>
            <a:pPr algn="ctr"/>
            <a:r>
              <a:rPr lang="en-GB" sz="1200" dirty="0">
                <a:solidFill>
                  <a:schemeClr val="bg1"/>
                </a:solidFill>
              </a:rPr>
              <a:t>(</a:t>
            </a:r>
            <a:r>
              <a:rPr lang="en-GB" sz="1200" dirty="0">
                <a:solidFill>
                  <a:schemeClr val="bg1"/>
                </a:solidFill>
                <a:hlinkClick r:id="rId3">
                  <a:extLst>
                    <a:ext uri="{A12FA001-AC4F-418D-AE19-62706E023703}">
                      <ahyp:hlinkClr xmlns:ahyp="http://schemas.microsoft.com/office/drawing/2018/hyperlinkcolor" val="tx"/>
                    </a:ext>
                  </a:extLst>
                </a:hlinkClick>
              </a:rPr>
              <a:t>www.scie.org.uk</a:t>
            </a:r>
            <a:r>
              <a:rPr lang="en-GB" sz="1200" dirty="0">
                <a:solidFill>
                  <a:schemeClr val="bg1"/>
                </a:solidFill>
              </a:rPr>
              <a:t> accessed 28/2/21)</a:t>
            </a:r>
            <a:endParaRPr lang="en-GB" sz="2400" dirty="0">
              <a:solidFill>
                <a:schemeClr val="bg1"/>
              </a:solidFill>
            </a:endParaRPr>
          </a:p>
        </p:txBody>
      </p:sp>
      <p:pic>
        <p:nvPicPr>
          <p:cNvPr id="9" name="Picture 8" descr="A picture containing clipart&#10;&#10;Description automatically generated">
            <a:extLst>
              <a:ext uri="{FF2B5EF4-FFF2-40B4-BE49-F238E27FC236}">
                <a16:creationId xmlns:a16="http://schemas.microsoft.com/office/drawing/2014/main" id="{AAFB9EDE-D32A-459C-B36D-9FFDFDD8F5C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7781" y="4048021"/>
            <a:ext cx="2610025" cy="2552535"/>
          </a:xfrm>
          <a:prstGeom prst="rect">
            <a:avLst/>
          </a:prstGeom>
        </p:spPr>
      </p:pic>
      <p:pic>
        <p:nvPicPr>
          <p:cNvPr id="11" name="Picture 10" descr="A picture containing text&#10;&#10;Description automatically generated">
            <a:extLst>
              <a:ext uri="{FF2B5EF4-FFF2-40B4-BE49-F238E27FC236}">
                <a16:creationId xmlns:a16="http://schemas.microsoft.com/office/drawing/2014/main" id="{2EED0851-223A-4722-A6F4-547D018BAC6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83628" y="4319064"/>
            <a:ext cx="2475170" cy="2298567"/>
          </a:xfrm>
          <a:prstGeom prst="rect">
            <a:avLst/>
          </a:prstGeom>
        </p:spPr>
      </p:pic>
      <p:sp>
        <p:nvSpPr>
          <p:cNvPr id="12" name="TextBox 11">
            <a:extLst>
              <a:ext uri="{FF2B5EF4-FFF2-40B4-BE49-F238E27FC236}">
                <a16:creationId xmlns:a16="http://schemas.microsoft.com/office/drawing/2014/main" id="{F4E54793-44C8-48DD-8CB5-CD5CE2CB9515}"/>
              </a:ext>
            </a:extLst>
          </p:cNvPr>
          <p:cNvSpPr txBox="1"/>
          <p:nvPr/>
        </p:nvSpPr>
        <p:spPr>
          <a:xfrm>
            <a:off x="9240324" y="11625"/>
            <a:ext cx="2448233" cy="276999"/>
          </a:xfrm>
          <a:prstGeom prst="rect">
            <a:avLst/>
          </a:prstGeom>
          <a:noFill/>
        </p:spPr>
        <p:txBody>
          <a:bodyPr wrap="square" rtlCol="0">
            <a:spAutoFit/>
          </a:bodyPr>
          <a:lstStyle/>
          <a:p>
            <a:r>
              <a:rPr lang="en-GB" sz="1200" dirty="0"/>
              <a:t>The Rights Respecting rainbow</a:t>
            </a:r>
          </a:p>
        </p:txBody>
      </p:sp>
      <p:pic>
        <p:nvPicPr>
          <p:cNvPr id="13" name="Picture 12" descr="Logo&#10;&#10;Description automatically generated">
            <a:extLst>
              <a:ext uri="{FF2B5EF4-FFF2-40B4-BE49-F238E27FC236}">
                <a16:creationId xmlns:a16="http://schemas.microsoft.com/office/drawing/2014/main" id="{FAF7AD09-1BE5-442B-927E-A7AA7FF911F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3963" y="257444"/>
            <a:ext cx="1531987" cy="1819235"/>
          </a:xfrm>
          <a:prstGeom prst="rect">
            <a:avLst/>
          </a:prstGeom>
        </p:spPr>
      </p:pic>
      <p:sp>
        <p:nvSpPr>
          <p:cNvPr id="2" name="Arrow: Right 1">
            <a:extLst>
              <a:ext uri="{FF2B5EF4-FFF2-40B4-BE49-F238E27FC236}">
                <a16:creationId xmlns:a16="http://schemas.microsoft.com/office/drawing/2014/main" id="{7DDFB3D0-9172-422F-820F-1D75C43A5CEF}"/>
              </a:ext>
            </a:extLst>
          </p:cNvPr>
          <p:cNvSpPr/>
          <p:nvPr/>
        </p:nvSpPr>
        <p:spPr>
          <a:xfrm>
            <a:off x="3032309" y="5543632"/>
            <a:ext cx="619125" cy="304800"/>
          </a:xfrm>
          <a:prstGeom prst="right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rrow: Right 2">
            <a:extLst>
              <a:ext uri="{FF2B5EF4-FFF2-40B4-BE49-F238E27FC236}">
                <a16:creationId xmlns:a16="http://schemas.microsoft.com/office/drawing/2014/main" id="{4993A0B9-9FC0-4396-A099-6D38BDCAE881}"/>
              </a:ext>
            </a:extLst>
          </p:cNvPr>
          <p:cNvSpPr/>
          <p:nvPr/>
        </p:nvSpPr>
        <p:spPr>
          <a:xfrm>
            <a:off x="8201638" y="5530174"/>
            <a:ext cx="645242" cy="304800"/>
          </a:xfrm>
          <a:prstGeom prst="right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Diagram&#10;&#10;Description automatically generated">
            <a:extLst>
              <a:ext uri="{FF2B5EF4-FFF2-40B4-BE49-F238E27FC236}">
                <a16:creationId xmlns:a16="http://schemas.microsoft.com/office/drawing/2014/main" id="{14F39C9B-8678-4FB7-B4E3-C8166CFB983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240324" y="2232483"/>
            <a:ext cx="2743200" cy="1666875"/>
          </a:xfrm>
          <a:prstGeom prst="rect">
            <a:avLst/>
          </a:prstGeom>
        </p:spPr>
      </p:pic>
      <p:sp>
        <p:nvSpPr>
          <p:cNvPr id="10" name="TextBox 9">
            <a:extLst>
              <a:ext uri="{FF2B5EF4-FFF2-40B4-BE49-F238E27FC236}">
                <a16:creationId xmlns:a16="http://schemas.microsoft.com/office/drawing/2014/main" id="{D47EC101-82B2-4EB3-A13D-16739F2D72B5}"/>
              </a:ext>
            </a:extLst>
          </p:cNvPr>
          <p:cNvSpPr txBox="1"/>
          <p:nvPr/>
        </p:nvSpPr>
        <p:spPr>
          <a:xfrm>
            <a:off x="9558663" y="3871441"/>
            <a:ext cx="3224657" cy="230832"/>
          </a:xfrm>
          <a:prstGeom prst="rect">
            <a:avLst/>
          </a:prstGeom>
          <a:noFill/>
        </p:spPr>
        <p:txBody>
          <a:bodyPr wrap="square" rtlCol="0">
            <a:spAutoFit/>
          </a:bodyPr>
          <a:lstStyle/>
          <a:p>
            <a:r>
              <a:rPr lang="en-GB" sz="900" dirty="0"/>
              <a:t>(</a:t>
            </a:r>
            <a:r>
              <a:rPr lang="en-GB" sz="900" dirty="0">
                <a:hlinkClick r:id="rId8"/>
              </a:rPr>
              <a:t>www.studiousguy.com</a:t>
            </a:r>
            <a:r>
              <a:rPr lang="en-GB" sz="900" dirty="0"/>
              <a:t> accessed 2/3/21)</a:t>
            </a:r>
          </a:p>
        </p:txBody>
      </p:sp>
      <p:sp>
        <p:nvSpPr>
          <p:cNvPr id="14" name="TextBox 13">
            <a:extLst>
              <a:ext uri="{FF2B5EF4-FFF2-40B4-BE49-F238E27FC236}">
                <a16:creationId xmlns:a16="http://schemas.microsoft.com/office/drawing/2014/main" id="{8B219177-985E-4193-8124-CEB3D6C91B82}"/>
              </a:ext>
            </a:extLst>
          </p:cNvPr>
          <p:cNvSpPr txBox="1"/>
          <p:nvPr/>
        </p:nvSpPr>
        <p:spPr>
          <a:xfrm>
            <a:off x="208476" y="2055698"/>
            <a:ext cx="2029899" cy="230832"/>
          </a:xfrm>
          <a:prstGeom prst="rect">
            <a:avLst/>
          </a:prstGeom>
          <a:noFill/>
        </p:spPr>
        <p:txBody>
          <a:bodyPr wrap="square" rtlCol="0">
            <a:spAutoFit/>
          </a:bodyPr>
          <a:lstStyle/>
          <a:p>
            <a:r>
              <a:rPr lang="en-GB" sz="900" dirty="0"/>
              <a:t>(</a:t>
            </a:r>
            <a:r>
              <a:rPr lang="en-GB" sz="900" dirty="0">
                <a:hlinkClick r:id="rId9"/>
              </a:rPr>
              <a:t>www.edbuzz.org</a:t>
            </a:r>
            <a:r>
              <a:rPr lang="en-GB" sz="900" dirty="0"/>
              <a:t> accessed 28/2/21)</a:t>
            </a:r>
          </a:p>
        </p:txBody>
      </p:sp>
      <p:sp>
        <p:nvSpPr>
          <p:cNvPr id="15" name="TextBox 14">
            <a:extLst>
              <a:ext uri="{FF2B5EF4-FFF2-40B4-BE49-F238E27FC236}">
                <a16:creationId xmlns:a16="http://schemas.microsoft.com/office/drawing/2014/main" id="{707BB440-BD25-43E7-BF28-49443C8D0A62}"/>
              </a:ext>
            </a:extLst>
          </p:cNvPr>
          <p:cNvSpPr txBox="1"/>
          <p:nvPr/>
        </p:nvSpPr>
        <p:spPr>
          <a:xfrm>
            <a:off x="8846880" y="1366205"/>
            <a:ext cx="3770570" cy="276999"/>
          </a:xfrm>
          <a:prstGeom prst="rect">
            <a:avLst/>
          </a:prstGeom>
          <a:noFill/>
        </p:spPr>
        <p:txBody>
          <a:bodyPr wrap="square" rtlCol="0">
            <a:spAutoFit/>
          </a:bodyPr>
          <a:lstStyle/>
          <a:p>
            <a:r>
              <a:rPr lang="en-GB" sz="900" dirty="0"/>
              <a:t>(</a:t>
            </a:r>
            <a:r>
              <a:rPr lang="en-GB" sz="900" dirty="0">
                <a:hlinkClick r:id="rId10"/>
              </a:rPr>
              <a:t>www.cocktonhill-jun.durham.sch.uk</a:t>
            </a:r>
            <a:r>
              <a:rPr lang="en-GB" sz="900" dirty="0"/>
              <a:t> accessed 28/2/21</a:t>
            </a:r>
            <a:r>
              <a:rPr lang="en-GB" sz="1200" dirty="0"/>
              <a:t>)</a:t>
            </a:r>
          </a:p>
        </p:txBody>
      </p:sp>
      <p:sp>
        <p:nvSpPr>
          <p:cNvPr id="16" name="TextBox 15">
            <a:extLst>
              <a:ext uri="{FF2B5EF4-FFF2-40B4-BE49-F238E27FC236}">
                <a16:creationId xmlns:a16="http://schemas.microsoft.com/office/drawing/2014/main" id="{32C0A56E-D9FD-485E-9B3F-642336467D22}"/>
              </a:ext>
            </a:extLst>
          </p:cNvPr>
          <p:cNvSpPr txBox="1"/>
          <p:nvPr/>
        </p:nvSpPr>
        <p:spPr>
          <a:xfrm>
            <a:off x="6031" y="6557309"/>
            <a:ext cx="3090801" cy="246221"/>
          </a:xfrm>
          <a:prstGeom prst="rect">
            <a:avLst/>
          </a:prstGeom>
          <a:noFill/>
        </p:spPr>
        <p:txBody>
          <a:bodyPr wrap="square" rtlCol="0">
            <a:spAutoFit/>
          </a:bodyPr>
          <a:lstStyle/>
          <a:p>
            <a:r>
              <a:rPr lang="en-GB" sz="1000" dirty="0"/>
              <a:t>(</a:t>
            </a:r>
            <a:r>
              <a:rPr lang="en-GB" sz="1000" dirty="0">
                <a:hlinkClick r:id="rId11"/>
              </a:rPr>
              <a:t>www.clipart-library.com</a:t>
            </a:r>
            <a:r>
              <a:rPr lang="en-GB" sz="1000" dirty="0"/>
              <a:t> accessed 2/3/21)</a:t>
            </a:r>
          </a:p>
        </p:txBody>
      </p:sp>
      <p:sp>
        <p:nvSpPr>
          <p:cNvPr id="4" name="TextBox 3">
            <a:extLst>
              <a:ext uri="{FF2B5EF4-FFF2-40B4-BE49-F238E27FC236}">
                <a16:creationId xmlns:a16="http://schemas.microsoft.com/office/drawing/2014/main" id="{B350B412-5918-425B-99F2-44807319BB10}"/>
              </a:ext>
            </a:extLst>
          </p:cNvPr>
          <p:cNvSpPr txBox="1"/>
          <p:nvPr/>
        </p:nvSpPr>
        <p:spPr>
          <a:xfrm>
            <a:off x="9429750" y="6580393"/>
            <a:ext cx="2777635" cy="230832"/>
          </a:xfrm>
          <a:prstGeom prst="rect">
            <a:avLst/>
          </a:prstGeom>
          <a:noFill/>
        </p:spPr>
        <p:txBody>
          <a:bodyPr wrap="square" rtlCol="0">
            <a:spAutoFit/>
          </a:bodyPr>
          <a:lstStyle/>
          <a:p>
            <a:r>
              <a:rPr lang="en-GB" sz="900" dirty="0">
                <a:hlinkClick r:id="rId12"/>
              </a:rPr>
              <a:t>www.shuttershock.com</a:t>
            </a:r>
            <a:r>
              <a:rPr lang="en-GB" sz="900" dirty="0"/>
              <a:t> accessed 2/3/21</a:t>
            </a:r>
          </a:p>
        </p:txBody>
      </p:sp>
      <p:sp>
        <p:nvSpPr>
          <p:cNvPr id="17" name="Rectangle 16">
            <a:extLst>
              <a:ext uri="{FF2B5EF4-FFF2-40B4-BE49-F238E27FC236}">
                <a16:creationId xmlns:a16="http://schemas.microsoft.com/office/drawing/2014/main" id="{93A14BF8-E599-49ED-B234-E0A396047F18}"/>
              </a:ext>
            </a:extLst>
          </p:cNvPr>
          <p:cNvSpPr/>
          <p:nvPr/>
        </p:nvSpPr>
        <p:spPr>
          <a:xfrm>
            <a:off x="9298711" y="1886421"/>
            <a:ext cx="2626425" cy="338554"/>
          </a:xfrm>
          <a:prstGeom prst="rect">
            <a:avLst/>
          </a:prstGeom>
          <a:noFill/>
        </p:spPr>
        <p:txBody>
          <a:bodyPr wrap="none" lIns="91440" tIns="45720" rIns="91440" bIns="45720">
            <a:spAutoFit/>
          </a:bodyPr>
          <a:lstStyle/>
          <a:p>
            <a:pPr algn="ctr"/>
            <a:r>
              <a:rPr lang="en-US" sz="1600" dirty="0">
                <a:ln w="0"/>
                <a:effectLst>
                  <a:outerShdw blurRad="38100" dist="19050" dir="2700000" algn="tl" rotWithShape="0">
                    <a:schemeClr val="dk1">
                      <a:alpha val="40000"/>
                    </a:schemeClr>
                  </a:outerShdw>
                </a:effectLst>
              </a:rPr>
              <a:t>Maslow’s Hierarchy of Needs</a:t>
            </a:r>
            <a:endParaRPr lang="en-US" sz="16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880140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lipart&#10;&#10;Description automatically generated">
            <a:extLst>
              <a:ext uri="{FF2B5EF4-FFF2-40B4-BE49-F238E27FC236}">
                <a16:creationId xmlns:a16="http://schemas.microsoft.com/office/drawing/2014/main" id="{BC1EC3F2-5BA9-4EF2-BACB-5F40043C26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6013" y="580925"/>
            <a:ext cx="2828925" cy="1171575"/>
          </a:xfrm>
          <a:prstGeom prst="rect">
            <a:avLst/>
          </a:prstGeom>
        </p:spPr>
      </p:pic>
      <p:sp>
        <p:nvSpPr>
          <p:cNvPr id="6" name="Speech Bubble: Oval 5">
            <a:extLst>
              <a:ext uri="{FF2B5EF4-FFF2-40B4-BE49-F238E27FC236}">
                <a16:creationId xmlns:a16="http://schemas.microsoft.com/office/drawing/2014/main" id="{77B91587-0269-4690-9A57-E6F4BDB5B0A0}"/>
              </a:ext>
            </a:extLst>
          </p:cNvPr>
          <p:cNvSpPr/>
          <p:nvPr/>
        </p:nvSpPr>
        <p:spPr>
          <a:xfrm>
            <a:off x="3930007" y="183805"/>
            <a:ext cx="5279922" cy="3137390"/>
          </a:xfrm>
          <a:prstGeom prst="wedgeEllipseCallout">
            <a:avLst>
              <a:gd name="adj1" fmla="val -70252"/>
              <a:gd name="adj2" fmla="val -11089"/>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Article 20:  Children who cannot be looked after by their own family must be looked after properly, by people who respect their religion, culture and language</a:t>
            </a:r>
          </a:p>
          <a:p>
            <a:pPr algn="ctr"/>
            <a:r>
              <a:rPr lang="en-GB" sz="1100" dirty="0"/>
              <a:t> (Unicef.gov.uk/</a:t>
            </a:r>
            <a:r>
              <a:rPr lang="en-GB" sz="1100" dirty="0" err="1"/>
              <a:t>uncrc</a:t>
            </a:r>
            <a:r>
              <a:rPr lang="en-GB" sz="1100" dirty="0"/>
              <a:t> accessed 28/2/21).</a:t>
            </a:r>
          </a:p>
        </p:txBody>
      </p:sp>
      <p:pic>
        <p:nvPicPr>
          <p:cNvPr id="8" name="Picture 7" descr="A picture containing text, clipart&#10;&#10;Description automatically generated">
            <a:extLst>
              <a:ext uri="{FF2B5EF4-FFF2-40B4-BE49-F238E27FC236}">
                <a16:creationId xmlns:a16="http://schemas.microsoft.com/office/drawing/2014/main" id="{8DF4D7A0-180F-45D5-983A-5B41E46BEE7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79785" y="2349327"/>
            <a:ext cx="2234128" cy="2159345"/>
          </a:xfrm>
          <a:prstGeom prst="rect">
            <a:avLst/>
          </a:prstGeom>
        </p:spPr>
      </p:pic>
      <p:sp>
        <p:nvSpPr>
          <p:cNvPr id="10" name="TextBox 9">
            <a:extLst>
              <a:ext uri="{FF2B5EF4-FFF2-40B4-BE49-F238E27FC236}">
                <a16:creationId xmlns:a16="http://schemas.microsoft.com/office/drawing/2014/main" id="{5E742ABB-E011-4230-9564-6D6EAB775DD0}"/>
              </a:ext>
            </a:extLst>
          </p:cNvPr>
          <p:cNvSpPr txBox="1"/>
          <p:nvPr/>
        </p:nvSpPr>
        <p:spPr>
          <a:xfrm>
            <a:off x="4297387" y="4146754"/>
            <a:ext cx="3597225" cy="2215991"/>
          </a:xfrm>
          <a:prstGeom prst="rect">
            <a:avLst/>
          </a:prstGeom>
          <a:solidFill>
            <a:srgbClr val="FFC000"/>
          </a:solidFill>
        </p:spPr>
        <p:txBody>
          <a:bodyPr wrap="square" rtlCol="0">
            <a:spAutoFit/>
          </a:bodyPr>
          <a:lstStyle/>
          <a:p>
            <a:pPr algn="ctr"/>
            <a:r>
              <a:rPr lang="en-GB" dirty="0"/>
              <a:t>Children who are taken away from their families for whatever reason need to feel secure and safe.  Placing them with a family that does not respect their religion or culture would only cause them more distress and anxiety. </a:t>
            </a:r>
            <a:r>
              <a:rPr lang="en-GB" sz="1200" dirty="0"/>
              <a:t>(</a:t>
            </a:r>
            <a:r>
              <a:rPr lang="en-GB" sz="1200" dirty="0">
                <a:hlinkClick r:id="rId5">
                  <a:extLst>
                    <a:ext uri="{A12FA001-AC4F-418D-AE19-62706E023703}">
                      <ahyp:hlinkClr xmlns:ahyp="http://schemas.microsoft.com/office/drawing/2018/hyperlinkcolor" val="tx"/>
                    </a:ext>
                  </a:extLst>
                </a:hlinkClick>
              </a:rPr>
              <a:t>www.Nottinghamshire.gov.uk</a:t>
            </a:r>
            <a:r>
              <a:rPr lang="en-GB" sz="1200" dirty="0"/>
              <a:t> accessed 23/2/21)</a:t>
            </a:r>
            <a:endParaRPr lang="en-GB" dirty="0"/>
          </a:p>
        </p:txBody>
      </p:sp>
      <p:pic>
        <p:nvPicPr>
          <p:cNvPr id="12" name="Picture 11" descr="A picture containing Teams&#10;&#10;Description automatically generated">
            <a:extLst>
              <a:ext uri="{FF2B5EF4-FFF2-40B4-BE49-F238E27FC236}">
                <a16:creationId xmlns:a16="http://schemas.microsoft.com/office/drawing/2014/main" id="{14F8CB56-D88E-491D-833D-BEFC226C370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6013" y="3193376"/>
            <a:ext cx="3597225" cy="3480819"/>
          </a:xfrm>
          <a:prstGeom prst="rect">
            <a:avLst/>
          </a:prstGeom>
        </p:spPr>
      </p:pic>
      <p:sp>
        <p:nvSpPr>
          <p:cNvPr id="13" name="TextBox 12">
            <a:extLst>
              <a:ext uri="{FF2B5EF4-FFF2-40B4-BE49-F238E27FC236}">
                <a16:creationId xmlns:a16="http://schemas.microsoft.com/office/drawing/2014/main" id="{DE6704E2-F77F-4D69-8E5E-E34297500004}"/>
              </a:ext>
            </a:extLst>
          </p:cNvPr>
          <p:cNvSpPr txBox="1"/>
          <p:nvPr/>
        </p:nvSpPr>
        <p:spPr>
          <a:xfrm>
            <a:off x="689153" y="219128"/>
            <a:ext cx="2497394" cy="276999"/>
          </a:xfrm>
          <a:prstGeom prst="rect">
            <a:avLst/>
          </a:prstGeom>
          <a:noFill/>
        </p:spPr>
        <p:txBody>
          <a:bodyPr wrap="square" rtlCol="0">
            <a:spAutoFit/>
          </a:bodyPr>
          <a:lstStyle/>
          <a:p>
            <a:r>
              <a:rPr lang="en-GB" sz="1200" dirty="0"/>
              <a:t>The Rights Respecting Rainbow</a:t>
            </a:r>
          </a:p>
        </p:txBody>
      </p:sp>
      <p:pic>
        <p:nvPicPr>
          <p:cNvPr id="14" name="Picture 13" descr="Logo&#10;&#10;Description automatically generated">
            <a:extLst>
              <a:ext uri="{FF2B5EF4-FFF2-40B4-BE49-F238E27FC236}">
                <a16:creationId xmlns:a16="http://schemas.microsoft.com/office/drawing/2014/main" id="{AAEB6AF9-4875-47B2-89BC-73FA8204997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696849" y="257328"/>
            <a:ext cx="1348184" cy="1600969"/>
          </a:xfrm>
          <a:prstGeom prst="rect">
            <a:avLst/>
          </a:prstGeom>
        </p:spPr>
      </p:pic>
      <p:pic>
        <p:nvPicPr>
          <p:cNvPr id="3" name="Picture 2" descr="Diagram&#10;&#10;Description automatically generated">
            <a:extLst>
              <a:ext uri="{FF2B5EF4-FFF2-40B4-BE49-F238E27FC236}">
                <a16:creationId xmlns:a16="http://schemas.microsoft.com/office/drawing/2014/main" id="{ABDE72AB-6014-45D6-8D21-4D43C9B101B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627741" y="4933785"/>
            <a:ext cx="2743200" cy="1666875"/>
          </a:xfrm>
          <a:prstGeom prst="rect">
            <a:avLst/>
          </a:prstGeom>
        </p:spPr>
      </p:pic>
      <p:sp>
        <p:nvSpPr>
          <p:cNvPr id="4" name="TextBox 3">
            <a:extLst>
              <a:ext uri="{FF2B5EF4-FFF2-40B4-BE49-F238E27FC236}">
                <a16:creationId xmlns:a16="http://schemas.microsoft.com/office/drawing/2014/main" id="{4EA3C97E-6266-4D36-BE80-BB12E33ACAC4}"/>
              </a:ext>
            </a:extLst>
          </p:cNvPr>
          <p:cNvSpPr txBox="1"/>
          <p:nvPr/>
        </p:nvSpPr>
        <p:spPr>
          <a:xfrm>
            <a:off x="8846816" y="6552991"/>
            <a:ext cx="2821309" cy="246221"/>
          </a:xfrm>
          <a:prstGeom prst="rect">
            <a:avLst/>
          </a:prstGeom>
          <a:noFill/>
        </p:spPr>
        <p:txBody>
          <a:bodyPr wrap="square" rtlCol="0">
            <a:spAutoFit/>
          </a:bodyPr>
          <a:lstStyle/>
          <a:p>
            <a:r>
              <a:rPr lang="en-GB" sz="1000" dirty="0"/>
              <a:t>(</a:t>
            </a:r>
            <a:r>
              <a:rPr lang="en-GB" sz="1000" dirty="0">
                <a:hlinkClick r:id="rId9"/>
              </a:rPr>
              <a:t>www.studiousguy.com</a:t>
            </a:r>
            <a:r>
              <a:rPr lang="en-GB" sz="1000" dirty="0"/>
              <a:t> accessed 28/2/21</a:t>
            </a:r>
          </a:p>
        </p:txBody>
      </p:sp>
      <p:sp>
        <p:nvSpPr>
          <p:cNvPr id="7" name="TextBox 6">
            <a:extLst>
              <a:ext uri="{FF2B5EF4-FFF2-40B4-BE49-F238E27FC236}">
                <a16:creationId xmlns:a16="http://schemas.microsoft.com/office/drawing/2014/main" id="{30226FA1-9272-4BEF-92C4-452D61E237E5}"/>
              </a:ext>
            </a:extLst>
          </p:cNvPr>
          <p:cNvSpPr txBox="1"/>
          <p:nvPr/>
        </p:nvSpPr>
        <p:spPr>
          <a:xfrm>
            <a:off x="146967" y="1752500"/>
            <a:ext cx="3160319" cy="276999"/>
          </a:xfrm>
          <a:prstGeom prst="rect">
            <a:avLst/>
          </a:prstGeom>
          <a:noFill/>
        </p:spPr>
        <p:txBody>
          <a:bodyPr wrap="square" rtlCol="0">
            <a:spAutoFit/>
          </a:bodyPr>
          <a:lstStyle/>
          <a:p>
            <a:r>
              <a:rPr lang="en-GB" sz="1000" dirty="0"/>
              <a:t>(</a:t>
            </a:r>
            <a:r>
              <a:rPr lang="en-GB" sz="1000" dirty="0">
                <a:hlinkClick r:id="rId10"/>
              </a:rPr>
              <a:t>www.cocktonhill-jun.durham.sch.uk</a:t>
            </a:r>
            <a:r>
              <a:rPr lang="en-GB" sz="1000" dirty="0"/>
              <a:t> accessed 28/2/21</a:t>
            </a:r>
            <a:r>
              <a:rPr lang="en-GB" sz="1200" dirty="0"/>
              <a:t>)</a:t>
            </a:r>
          </a:p>
        </p:txBody>
      </p:sp>
      <p:sp>
        <p:nvSpPr>
          <p:cNvPr id="9" name="TextBox 8">
            <a:extLst>
              <a:ext uri="{FF2B5EF4-FFF2-40B4-BE49-F238E27FC236}">
                <a16:creationId xmlns:a16="http://schemas.microsoft.com/office/drawing/2014/main" id="{8E3B4862-BE23-48EA-A267-22780C32C6A6}"/>
              </a:ext>
            </a:extLst>
          </p:cNvPr>
          <p:cNvSpPr txBox="1"/>
          <p:nvPr/>
        </p:nvSpPr>
        <p:spPr>
          <a:xfrm>
            <a:off x="10696848" y="1845766"/>
            <a:ext cx="1579301" cy="400110"/>
          </a:xfrm>
          <a:prstGeom prst="rect">
            <a:avLst/>
          </a:prstGeom>
          <a:noFill/>
        </p:spPr>
        <p:txBody>
          <a:bodyPr wrap="square" rtlCol="0">
            <a:spAutoFit/>
          </a:bodyPr>
          <a:lstStyle/>
          <a:p>
            <a:r>
              <a:rPr lang="en-GB" sz="1000" dirty="0"/>
              <a:t>(</a:t>
            </a:r>
            <a:r>
              <a:rPr lang="en-GB" sz="1000" dirty="0">
                <a:hlinkClick r:id="rId11"/>
              </a:rPr>
              <a:t>www.edbuzz.org.uk</a:t>
            </a:r>
            <a:r>
              <a:rPr lang="en-GB" sz="1000" dirty="0"/>
              <a:t> accessed 28/2/21)</a:t>
            </a:r>
          </a:p>
        </p:txBody>
      </p:sp>
      <p:sp>
        <p:nvSpPr>
          <p:cNvPr id="11" name="TextBox 10">
            <a:extLst>
              <a:ext uri="{FF2B5EF4-FFF2-40B4-BE49-F238E27FC236}">
                <a16:creationId xmlns:a16="http://schemas.microsoft.com/office/drawing/2014/main" id="{FD4AFBA6-8B08-4391-9C01-64769D1B7FA6}"/>
              </a:ext>
            </a:extLst>
          </p:cNvPr>
          <p:cNvSpPr txBox="1"/>
          <p:nvPr/>
        </p:nvSpPr>
        <p:spPr>
          <a:xfrm>
            <a:off x="267992" y="6611779"/>
            <a:ext cx="3257550" cy="246221"/>
          </a:xfrm>
          <a:prstGeom prst="rect">
            <a:avLst/>
          </a:prstGeom>
          <a:noFill/>
        </p:spPr>
        <p:txBody>
          <a:bodyPr wrap="square" rtlCol="0">
            <a:spAutoFit/>
          </a:bodyPr>
          <a:lstStyle/>
          <a:p>
            <a:r>
              <a:rPr lang="en-GB" sz="1000" dirty="0"/>
              <a:t>(</a:t>
            </a:r>
            <a:r>
              <a:rPr lang="en-GB" sz="1000" dirty="0">
                <a:hlinkClick r:id="rId12"/>
              </a:rPr>
              <a:t>www.depositphotos.com</a:t>
            </a:r>
            <a:r>
              <a:rPr lang="en-GB" sz="1000" dirty="0"/>
              <a:t> accessed 2/3/21)</a:t>
            </a:r>
          </a:p>
        </p:txBody>
      </p:sp>
      <p:sp>
        <p:nvSpPr>
          <p:cNvPr id="16" name="TextBox 15">
            <a:extLst>
              <a:ext uri="{FF2B5EF4-FFF2-40B4-BE49-F238E27FC236}">
                <a16:creationId xmlns:a16="http://schemas.microsoft.com/office/drawing/2014/main" id="{40BA7B7D-3D25-4A11-9E1E-E3C4FC915E6A}"/>
              </a:ext>
            </a:extLst>
          </p:cNvPr>
          <p:cNvSpPr txBox="1"/>
          <p:nvPr/>
        </p:nvSpPr>
        <p:spPr>
          <a:xfrm>
            <a:off x="9723235" y="4489012"/>
            <a:ext cx="2234128" cy="246221"/>
          </a:xfrm>
          <a:prstGeom prst="rect">
            <a:avLst/>
          </a:prstGeom>
          <a:noFill/>
        </p:spPr>
        <p:txBody>
          <a:bodyPr wrap="square" rtlCol="0">
            <a:spAutoFit/>
          </a:bodyPr>
          <a:lstStyle/>
          <a:p>
            <a:r>
              <a:rPr lang="en-GB" sz="1000" dirty="0"/>
              <a:t>(</a:t>
            </a:r>
            <a:r>
              <a:rPr lang="en-GB" sz="1000" dirty="0">
                <a:hlinkClick r:id="rId13"/>
              </a:rPr>
              <a:t>www.freesvg.org</a:t>
            </a:r>
            <a:r>
              <a:rPr lang="en-GB" sz="1000" dirty="0"/>
              <a:t> accessed 3/2/21)</a:t>
            </a:r>
          </a:p>
        </p:txBody>
      </p:sp>
    </p:spTree>
    <p:extLst>
      <p:ext uri="{BB962C8B-B14F-4D97-AF65-F5344CB8AC3E}">
        <p14:creationId xmlns:p14="http://schemas.microsoft.com/office/powerpoint/2010/main" val="1705589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6C983B-669F-4099-AB0F-EE924B3B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blipFill>
            <a:blip r:embed="rId2"/>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7604613-AED4-4895-9B82-565C3DD084A8}"/>
              </a:ext>
            </a:extLst>
          </p:cNvPr>
          <p:cNvSpPr>
            <a:spLocks noGrp="1"/>
          </p:cNvSpPr>
          <p:nvPr>
            <p:ph type="subTitle" idx="1"/>
          </p:nvPr>
        </p:nvSpPr>
        <p:spPr>
          <a:xfrm>
            <a:off x="365760" y="314960"/>
            <a:ext cx="2700769" cy="611121"/>
          </a:xfrm>
        </p:spPr>
        <p:txBody>
          <a:bodyPr>
            <a:normAutofit/>
          </a:bodyPr>
          <a:lstStyle/>
          <a:p>
            <a:r>
              <a:rPr lang="en-GB" dirty="0">
                <a:gradFill flip="none" rotWithShape="1">
                  <a:gsLst>
                    <a:gs pos="15000">
                      <a:srgbClr val="94D7E4"/>
                    </a:gs>
                    <a:gs pos="73000">
                      <a:srgbClr val="BFE7EF"/>
                    </a:gs>
                    <a:gs pos="0">
                      <a:srgbClr val="9FDBE7"/>
                    </a:gs>
                    <a:gs pos="100000">
                      <a:srgbClr val="FFFFFF"/>
                    </a:gs>
                  </a:gsLst>
                  <a:lin ang="16200000" scaled="1"/>
                  <a:tileRect/>
                </a:gradFill>
              </a:rPr>
              <a:t>Reference List:</a:t>
            </a:r>
          </a:p>
        </p:txBody>
      </p:sp>
      <p:sp>
        <p:nvSpPr>
          <p:cNvPr id="11" name="Title 1">
            <a:extLst>
              <a:ext uri="{FF2B5EF4-FFF2-40B4-BE49-F238E27FC236}">
                <a16:creationId xmlns:a16="http://schemas.microsoft.com/office/drawing/2014/main" id="{FC1F8E27-8303-4D52-BCC3-97F6D77EF12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7678" y="2627791"/>
            <a:ext cx="6235148" cy="3592034"/>
          </a:xfrm>
          <a:prstGeom prst="rect">
            <a:avLst/>
          </a:prstGeom>
        </p:spPr>
        <p:txBody>
          <a:bodyPr vert="horz" wrap="none" lIns="91440" tIns="45720" rIns="91440" bIns="45720" rtlCol="0" anchor="t">
            <a:normAutofit/>
          </a:bodyPr>
          <a:lstStyle>
            <a:lvl1pPr algn="r" defTabSz="914400" rtl="0" eaLnBrk="1" latinLnBrk="0" hangingPunct="1">
              <a:lnSpc>
                <a:spcPct val="90000"/>
              </a:lnSpc>
              <a:spcBef>
                <a:spcPct val="0"/>
              </a:spcBef>
              <a:buNone/>
              <a:defRPr sz="9600" b="0" kern="120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ea typeface="+mj-ea"/>
                <a:cs typeface="+mj-cs"/>
              </a:defRPr>
            </a:lvl1pPr>
          </a:lstStyle>
          <a:p>
            <a:endParaRPr lang="en-US" dirty="0">
              <a:effectLst>
                <a:outerShdw blurRad="469900" dist="342900" dir="5400000" sy="-20000" rotWithShape="0">
                  <a:schemeClr val="bg1"/>
                </a:outerShdw>
              </a:effectLst>
            </a:endParaRPr>
          </a:p>
        </p:txBody>
      </p:sp>
      <p:sp>
        <p:nvSpPr>
          <p:cNvPr id="13" name="Rounded Rectangle 18">
            <a:extLst>
              <a:ext uri="{FF2B5EF4-FFF2-40B4-BE49-F238E27FC236}">
                <a16:creationId xmlns:a16="http://schemas.microsoft.com/office/drawing/2014/main" id="{4A5E1CEE-750A-4BE0-A649-AD40A7A9F3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5700" y="1340663"/>
            <a:ext cx="4023360" cy="4023360"/>
          </a:xfrm>
          <a:prstGeom prst="roundRect">
            <a:avLst>
              <a:gd name="adj" fmla="val 2028"/>
            </a:avLst>
          </a:prstGeom>
          <a:solidFill>
            <a:schemeClr val="bg1"/>
          </a:solidFill>
          <a:ln>
            <a:no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go&#10;&#10;Description automatically generated">
            <a:extLst>
              <a:ext uri="{FF2B5EF4-FFF2-40B4-BE49-F238E27FC236}">
                <a16:creationId xmlns:a16="http://schemas.microsoft.com/office/drawing/2014/main" id="{1E7D3CF2-D29D-4F08-9D0A-44BBEFD1D6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02841" y="1660703"/>
            <a:ext cx="2849078" cy="3383281"/>
          </a:xfrm>
          <a:prstGeom prst="rect">
            <a:avLst/>
          </a:prstGeom>
        </p:spPr>
      </p:pic>
      <p:sp>
        <p:nvSpPr>
          <p:cNvPr id="10" name="TextBox 9">
            <a:extLst>
              <a:ext uri="{FF2B5EF4-FFF2-40B4-BE49-F238E27FC236}">
                <a16:creationId xmlns:a16="http://schemas.microsoft.com/office/drawing/2014/main" id="{1AF14C24-4492-49A9-AE9A-4F60906407E2}"/>
              </a:ext>
            </a:extLst>
          </p:cNvPr>
          <p:cNvSpPr txBox="1"/>
          <p:nvPr/>
        </p:nvSpPr>
        <p:spPr>
          <a:xfrm>
            <a:off x="533400" y="1253919"/>
            <a:ext cx="5438775" cy="5078313"/>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Bates, B (2019).  Learning Theories simplified. Second Edition.</a:t>
            </a:r>
          </a:p>
          <a:p>
            <a:pPr marL="285750" indent="-285750">
              <a:buFont typeface="Arial" panose="020B0604020202020204" pitchFamily="34" charset="0"/>
              <a:buChar char="•"/>
            </a:pPr>
            <a:r>
              <a:rPr lang="en-GB" dirty="0">
                <a:solidFill>
                  <a:schemeClr val="bg1"/>
                </a:solidFill>
              </a:rPr>
              <a:t>Maslow, A (1943).  Maslow’s Hierarchy of Needs.  A Theory of Human Motivation.</a:t>
            </a:r>
          </a:p>
          <a:p>
            <a:pPr marL="285750" indent="-285750">
              <a:buFont typeface="Arial" panose="020B0604020202020204" pitchFamily="34" charset="0"/>
              <a:buChar char="•"/>
            </a:pPr>
            <a:r>
              <a:rPr lang="en-GB" dirty="0">
                <a:solidFill>
                  <a:schemeClr val="bg1"/>
                </a:solidFill>
              </a:rPr>
              <a:t>Perryman, S (2017).  Putting Children First: Making Theory Work in Practice.</a:t>
            </a:r>
          </a:p>
          <a:p>
            <a:pPr marL="285750" indent="-285750">
              <a:buFont typeface="Arial" panose="020B0604020202020204" pitchFamily="34" charset="0"/>
              <a:buChar char="•"/>
            </a:pPr>
            <a:r>
              <a:rPr lang="en-GB" dirty="0">
                <a:solidFill>
                  <a:schemeClr val="bg1"/>
                </a:solidFill>
                <a:hlinkClick r:id="rId4"/>
              </a:rPr>
              <a:t>www.Nottinghamshire.gov.uk</a:t>
            </a:r>
            <a:r>
              <a:rPr lang="en-GB" dirty="0">
                <a:solidFill>
                  <a:schemeClr val="bg1"/>
                </a:solidFill>
              </a:rPr>
              <a:t>.  Caring for a child of a different ethnicity.  Bristol City Council.  Accessed 28/2/21</a:t>
            </a:r>
          </a:p>
          <a:p>
            <a:pPr marL="285750" indent="-285750">
              <a:buFont typeface="Arial" panose="020B0604020202020204" pitchFamily="34" charset="0"/>
              <a:buChar char="•"/>
            </a:pPr>
            <a:r>
              <a:rPr lang="en-GB" dirty="0">
                <a:solidFill>
                  <a:schemeClr val="bg1"/>
                </a:solidFill>
                <a:hlinkClick r:id="rId5"/>
              </a:rPr>
              <a:t>www.nspcc.org</a:t>
            </a:r>
            <a:r>
              <a:rPr lang="en-GB" dirty="0">
                <a:solidFill>
                  <a:schemeClr val="bg1"/>
                </a:solidFill>
              </a:rPr>
              <a:t>.  Bullying and Cyber Bullying.  Accessed 2/3/21</a:t>
            </a:r>
          </a:p>
          <a:p>
            <a:pPr marL="285750" indent="-285750">
              <a:buFont typeface="Arial" panose="020B0604020202020204" pitchFamily="34" charset="0"/>
              <a:buChar char="•"/>
            </a:pPr>
            <a:r>
              <a:rPr lang="en-GB" dirty="0">
                <a:solidFill>
                  <a:schemeClr val="bg1"/>
                </a:solidFill>
                <a:hlinkClick r:id="rId6"/>
              </a:rPr>
              <a:t>www.scie.org.uk</a:t>
            </a:r>
            <a:r>
              <a:rPr lang="en-GB" dirty="0">
                <a:solidFill>
                  <a:schemeClr val="bg1"/>
                </a:solidFill>
              </a:rPr>
              <a:t>.  Safeguarding children in education.  Accessed 28/2/21</a:t>
            </a:r>
          </a:p>
          <a:p>
            <a:pPr marL="285750" indent="-285750">
              <a:buFont typeface="Arial" panose="020B0604020202020204" pitchFamily="34" charset="0"/>
              <a:buChar char="•"/>
            </a:pPr>
            <a:r>
              <a:rPr lang="en-GB" dirty="0">
                <a:solidFill>
                  <a:schemeClr val="bg1"/>
                </a:solidFill>
                <a:hlinkClick r:id="rId7"/>
              </a:rPr>
              <a:t>www.unicef.org.uk</a:t>
            </a:r>
            <a:r>
              <a:rPr lang="en-GB" dirty="0">
                <a:solidFill>
                  <a:schemeClr val="bg1"/>
                </a:solidFill>
              </a:rPr>
              <a:t>.  Rights Respecting Schools.  Accessed 28/2/21. </a:t>
            </a:r>
          </a:p>
          <a:p>
            <a:pPr marL="285750" indent="-285750">
              <a:buFont typeface="Arial" panose="020B0604020202020204" pitchFamily="34" charset="0"/>
              <a:buChar char="•"/>
            </a:pPr>
            <a:r>
              <a:rPr lang="en-GB" dirty="0">
                <a:solidFill>
                  <a:schemeClr val="bg1"/>
                </a:solidFill>
                <a:hlinkClick r:id="rId8"/>
              </a:rPr>
              <a:t>www.unicef.org,uk</a:t>
            </a:r>
            <a:r>
              <a:rPr lang="en-GB" dirty="0">
                <a:solidFill>
                  <a:schemeClr val="bg1"/>
                </a:solidFill>
              </a:rPr>
              <a:t>.  How we protect children’s rights with the UN convention on the rights of the child.  Accessed 28/2/21.</a:t>
            </a:r>
          </a:p>
        </p:txBody>
      </p:sp>
    </p:spTree>
    <p:extLst>
      <p:ext uri="{BB962C8B-B14F-4D97-AF65-F5344CB8AC3E}">
        <p14:creationId xmlns:p14="http://schemas.microsoft.com/office/powerpoint/2010/main" val="4112772070"/>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docProps/app.xml><?xml version="1.0" encoding="utf-8"?>
<Properties xmlns="http://schemas.openxmlformats.org/officeDocument/2006/extended-properties" xmlns:vt="http://schemas.openxmlformats.org/officeDocument/2006/docPropsVTypes">
  <Template>TM04033923[[fn=Depth]]</Template>
  <TotalTime>277</TotalTime>
  <Words>649</Words>
  <Application>Microsoft Office PowerPoint</Application>
  <PresentationFormat>Widescreen</PresentationFormat>
  <Paragraphs>47</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Corbel</vt:lpstr>
      <vt:lpstr>Depth</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Samantha Bowen</dc:creator>
  <cp:lastModifiedBy>Samantha Bowen</cp:lastModifiedBy>
  <cp:revision>30</cp:revision>
  <dcterms:created xsi:type="dcterms:W3CDTF">2021-02-28T17:41:10Z</dcterms:created>
  <dcterms:modified xsi:type="dcterms:W3CDTF">2021-03-08T19:19:08Z</dcterms:modified>
</cp:coreProperties>
</file>