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39" r:id="rId1"/>
  </p:sldMasterIdLst>
  <p:sldIdLst>
    <p:sldId id="256" r:id="rId2"/>
    <p:sldId id="257" r:id="rId3"/>
    <p:sldId id="258" r:id="rId4"/>
    <p:sldId id="262" r:id="rId5"/>
    <p:sldId id="259"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FD97EE-A5A9-F977-BBC6-87BFAC1C388E}" v="1450" dt="2020-11-08T23:00:24.200"/>
    <p1510:client id="{1897D749-26E3-2FA7-736D-E9F0D0236DF3}" v="501" dt="2020-11-08T22:14:08.952"/>
    <p1510:client id="{8AF2E9B8-59B9-106E-D562-D054957E4572}" v="2187" dt="2020-11-08T21:52:28.137"/>
    <p1510:client id="{EEB0D15B-E4E6-4291-8642-400BCD1D45B8}" v="8" dt="2020-11-08T19:59:48.0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11/8/2020</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3571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11/8/2020</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3942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11/8/2020</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9466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11/8/2020</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82302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11/8/2020</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05755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11/8/2020</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2437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11/8/2020</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3681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11/8/2020</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7521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11/8/2020</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491243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11/8/2020</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02569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11/8/2020</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8795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11/8/2020</a:t>
            </a:fld>
            <a:endParaRPr lang="en-US"/>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2736392399"/>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28" r:id="rId5"/>
    <p:sldLayoutId id="2147483729" r:id="rId6"/>
    <p:sldLayoutId id="2147483730" r:id="rId7"/>
    <p:sldLayoutId id="2147483731" r:id="rId8"/>
    <p:sldLayoutId id="2147483732" r:id="rId9"/>
    <p:sldLayoutId id="2147483733" r:id="rId10"/>
    <p:sldLayoutId id="214748373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Www.britannica.com" TargetMode="External"/><Relationship Id="rId3" Type="http://schemas.openxmlformats.org/officeDocument/2006/relationships/hyperlink" Target="https://www.steppingstonesmontessori-chester.co.uk/nursery/forest-school/" TargetMode="External"/><Relationship Id="rId7" Type="http://schemas.openxmlformats.org/officeDocument/2006/relationships/hyperlink" Target="https://www." TargetMode="External"/><Relationship Id="rId2" Type="http://schemas.openxmlformats.org/officeDocument/2006/relationships/hyperlink" Target="https://www.hobconnect.org/post/the-early-years-stages-of-development" TargetMode="External"/><Relationship Id="rId1" Type="http://schemas.openxmlformats.org/officeDocument/2006/relationships/slideLayout" Target="../slideLayouts/slideLayout2.xml"/><Relationship Id="rId6" Type="http://schemas.openxmlformats.org/officeDocument/2006/relationships/hyperlink" Target="https://www.simplypsychology.org/operant-conditioning.html" TargetMode="External"/><Relationship Id="rId11" Type="http://schemas.openxmlformats.org/officeDocument/2006/relationships/hyperlink" Target="http://www.simplypsychology.org/behaviourism" TargetMode="External"/><Relationship Id="rId5" Type="http://schemas.openxmlformats.org/officeDocument/2006/relationships/hyperlink" Target="https://exeterclass.wordpress.com/2012/11/19/post-office-role-play-area/" TargetMode="External"/><Relationship Id="rId10" Type="http://schemas.openxmlformats.org/officeDocument/2006/relationships/hyperlink" Target="Https://simplypsychology.org/constructivism.html" TargetMode="External"/><Relationship Id="rId4" Type="http://schemas.openxmlformats.org/officeDocument/2006/relationships/hyperlink" Target="https://www.pinterest.co.uk/pin/370210031843341106/" TargetMode="External"/><Relationship Id="rId9" Type="http://schemas.openxmlformats.org/officeDocument/2006/relationships/hyperlink" Target="http://Www.sciencephoto.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25">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00136" y="590062"/>
            <a:ext cx="5141964" cy="2838938"/>
          </a:xfrm>
        </p:spPr>
        <p:txBody>
          <a:bodyPr>
            <a:normAutofit/>
          </a:bodyPr>
          <a:lstStyle/>
          <a:p>
            <a:r>
              <a:rPr lang="en-US" sz="3800">
                <a:solidFill>
                  <a:schemeClr val="bg1"/>
                </a:solidFill>
              </a:rPr>
              <a:t>Behaviorism and Constructivism within an educational setting</a:t>
            </a:r>
          </a:p>
        </p:txBody>
      </p:sp>
      <p:sp>
        <p:nvSpPr>
          <p:cNvPr id="4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7334" y="19317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41"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16112" y="214158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42"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1794" y="23854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pic>
        <p:nvPicPr>
          <p:cNvPr id="4" name="Picture 4" descr="A person wearing glasses posing for the camera&#10;&#10;Description automatically generated">
            <a:extLst>
              <a:ext uri="{FF2B5EF4-FFF2-40B4-BE49-F238E27FC236}">
                <a16:creationId xmlns:a16="http://schemas.microsoft.com/office/drawing/2014/main" id="{84B14E61-BDDB-47B8-BBB8-775795A5F6B5}"/>
              </a:ext>
            </a:extLst>
          </p:cNvPr>
          <p:cNvPicPr>
            <a:picLocks noChangeAspect="1"/>
          </p:cNvPicPr>
          <p:nvPr/>
        </p:nvPicPr>
        <p:blipFill>
          <a:blip r:embed="rId2"/>
          <a:stretch>
            <a:fillRect/>
          </a:stretch>
        </p:blipFill>
        <p:spPr>
          <a:xfrm>
            <a:off x="9914562" y="0"/>
            <a:ext cx="2277437" cy="3217333"/>
          </a:xfrm>
          <a:prstGeom prst="rect">
            <a:avLst/>
          </a:prstGeom>
        </p:spPr>
      </p:pic>
      <p:cxnSp>
        <p:nvCxnSpPr>
          <p:cNvPr id="43" name="Straight Connector 33">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5145"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5" name="Picture 5" descr="A person wearing glasses posing for the camera&#10;&#10;Description automatically generated">
            <a:extLst>
              <a:ext uri="{FF2B5EF4-FFF2-40B4-BE49-F238E27FC236}">
                <a16:creationId xmlns:a16="http://schemas.microsoft.com/office/drawing/2014/main" id="{EA809CC7-D0AB-4C6C-B5E7-C90EB4DEDAD9}"/>
              </a:ext>
            </a:extLst>
          </p:cNvPr>
          <p:cNvPicPr>
            <a:picLocks noChangeAspect="1"/>
          </p:cNvPicPr>
          <p:nvPr/>
        </p:nvPicPr>
        <p:blipFill>
          <a:blip r:embed="rId3"/>
          <a:stretch>
            <a:fillRect/>
          </a:stretch>
        </p:blipFill>
        <p:spPr>
          <a:xfrm>
            <a:off x="9848780" y="3505200"/>
            <a:ext cx="2343220" cy="3352800"/>
          </a:xfrm>
          <a:prstGeom prst="rect">
            <a:avLst/>
          </a:prstGeom>
        </p:spPr>
      </p:pic>
      <p:sp>
        <p:nvSpPr>
          <p:cNvPr id="6" name="TextBox 5">
            <a:extLst>
              <a:ext uri="{FF2B5EF4-FFF2-40B4-BE49-F238E27FC236}">
                <a16:creationId xmlns:a16="http://schemas.microsoft.com/office/drawing/2014/main" id="{8691D5FF-FE98-4509-9328-6808513525D4}"/>
              </a:ext>
            </a:extLst>
          </p:cNvPr>
          <p:cNvSpPr txBox="1"/>
          <p:nvPr/>
        </p:nvSpPr>
        <p:spPr>
          <a:xfrm>
            <a:off x="7283570" y="1245079"/>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solidFill>
                  <a:schemeClr val="bg1"/>
                </a:solidFill>
              </a:rPr>
              <a:t>JEAN PIAGET</a:t>
            </a:r>
          </a:p>
        </p:txBody>
      </p:sp>
      <p:sp>
        <p:nvSpPr>
          <p:cNvPr id="7" name="TextBox 6">
            <a:extLst>
              <a:ext uri="{FF2B5EF4-FFF2-40B4-BE49-F238E27FC236}">
                <a16:creationId xmlns:a16="http://schemas.microsoft.com/office/drawing/2014/main" id="{97CAAC9B-8BCF-4C5E-972B-0AA094C5C1AC}"/>
              </a:ext>
            </a:extLst>
          </p:cNvPr>
          <p:cNvSpPr txBox="1"/>
          <p:nvPr/>
        </p:nvSpPr>
        <p:spPr>
          <a:xfrm>
            <a:off x="7196407" y="4996671"/>
            <a:ext cx="27432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solidFill>
                  <a:schemeClr val="bg1"/>
                </a:solidFill>
              </a:rPr>
              <a:t>BURRHUS SKINNER</a:t>
            </a:r>
            <a:endParaRPr lang="en-US"/>
          </a:p>
        </p:txBody>
      </p:sp>
    </p:spTree>
    <p:extLst>
      <p:ext uri="{BB962C8B-B14F-4D97-AF65-F5344CB8AC3E}">
        <p14:creationId xmlns:p14="http://schemas.microsoft.com/office/powerpoint/2010/main" val="38561443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1" name="Straight Connector 30">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33" name="Rectangle 32">
            <a:extLst>
              <a:ext uri="{FF2B5EF4-FFF2-40B4-BE49-F238E27FC236}">
                <a16:creationId xmlns:a16="http://schemas.microsoft.com/office/drawing/2014/main" id="{CE3C5560-7A9C-489F-9148-18C5E1D0F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FADD2-B001-464F-B115-D9FA05607D38}"/>
              </a:ext>
            </a:extLst>
          </p:cNvPr>
          <p:cNvSpPr>
            <a:spLocks noGrp="1"/>
          </p:cNvSpPr>
          <p:nvPr>
            <p:ph type="title"/>
          </p:nvPr>
        </p:nvSpPr>
        <p:spPr>
          <a:xfrm>
            <a:off x="154685" y="-1293372"/>
            <a:ext cx="5309140" cy="2838938"/>
          </a:xfrm>
        </p:spPr>
        <p:txBody>
          <a:bodyPr vert="horz" lIns="91440" tIns="45720" rIns="91440" bIns="45720" rtlCol="0" anchor="b">
            <a:normAutofit/>
          </a:bodyPr>
          <a:lstStyle/>
          <a:p>
            <a:r>
              <a:rPr lang="en-US" sz="4200" b="1" i="0" kern="1200" cap="all" baseline="0">
                <a:solidFill>
                  <a:schemeClr val="bg1"/>
                </a:solidFill>
                <a:latin typeface="+mj-lt"/>
                <a:ea typeface="+mj-ea"/>
                <a:cs typeface="+mj-cs"/>
              </a:rPr>
              <a:t>What is constructivism?</a:t>
            </a:r>
          </a:p>
        </p:txBody>
      </p:sp>
      <p:cxnSp>
        <p:nvCxnSpPr>
          <p:cNvPr id="35" name="Straight Connector 3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28" name="Graphic 27" descr="Head with Gears">
            <a:extLst>
              <a:ext uri="{FF2B5EF4-FFF2-40B4-BE49-F238E27FC236}">
                <a16:creationId xmlns:a16="http://schemas.microsoft.com/office/drawing/2014/main" id="{48C1A461-1C96-41B7-A6B6-95D796347C7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597248" y="4190462"/>
            <a:ext cx="2899025" cy="2899025"/>
          </a:xfrm>
          <a:prstGeom prst="rect">
            <a:avLst/>
          </a:prstGeom>
        </p:spPr>
      </p:pic>
      <p:sp>
        <p:nvSpPr>
          <p:cNvPr id="37"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20768" y="2295928"/>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39"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29518" y="2756007"/>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sp>
        <p:nvSpPr>
          <p:cNvPr id="41"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8003" y="634483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a:p>
        </p:txBody>
      </p:sp>
      <p:sp>
        <p:nvSpPr>
          <p:cNvPr id="4" name="TextBox 3">
            <a:extLst>
              <a:ext uri="{FF2B5EF4-FFF2-40B4-BE49-F238E27FC236}">
                <a16:creationId xmlns:a16="http://schemas.microsoft.com/office/drawing/2014/main" id="{10756E23-CD16-4E52-AE83-84D34E9EDE67}"/>
              </a:ext>
            </a:extLst>
          </p:cNvPr>
          <p:cNvSpPr txBox="1"/>
          <p:nvPr/>
        </p:nvSpPr>
        <p:spPr>
          <a:xfrm>
            <a:off x="9382664" y="741872"/>
            <a:ext cx="274320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solidFill>
                  <a:schemeClr val="bg1"/>
                </a:solidFill>
              </a:rPr>
              <a:t>Constructivism is 'an approach to learning that holds that people actively construct or make their own knowledge and that reality is determined by the experiences of the learner' (Elliott et al., 2000 ,p256)</a:t>
            </a:r>
            <a:endParaRPr lang="en-US">
              <a:solidFill>
                <a:schemeClr val="bg1"/>
              </a:solidFill>
            </a:endParaRPr>
          </a:p>
        </p:txBody>
      </p:sp>
      <p:sp>
        <p:nvSpPr>
          <p:cNvPr id="5" name="TextBox 4">
            <a:extLst>
              <a:ext uri="{FF2B5EF4-FFF2-40B4-BE49-F238E27FC236}">
                <a16:creationId xmlns:a16="http://schemas.microsoft.com/office/drawing/2014/main" id="{F6E3C904-88BE-40E7-BC89-326CF260DD15}"/>
              </a:ext>
            </a:extLst>
          </p:cNvPr>
          <p:cNvSpPr txBox="1"/>
          <p:nvPr/>
        </p:nvSpPr>
        <p:spPr>
          <a:xfrm>
            <a:off x="9381765" y="194634"/>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u="sng">
                <a:solidFill>
                  <a:schemeClr val="bg1"/>
                </a:solidFill>
              </a:rPr>
              <a:t>Definition</a:t>
            </a:r>
            <a:endParaRPr lang="en-US" sz="2400" b="1" u="sng">
              <a:solidFill>
                <a:schemeClr val="bg1"/>
              </a:solidFill>
            </a:endParaRPr>
          </a:p>
        </p:txBody>
      </p:sp>
      <p:sp>
        <p:nvSpPr>
          <p:cNvPr id="6" name="TextBox 5">
            <a:extLst>
              <a:ext uri="{FF2B5EF4-FFF2-40B4-BE49-F238E27FC236}">
                <a16:creationId xmlns:a16="http://schemas.microsoft.com/office/drawing/2014/main" id="{EEF34371-A37C-4E0D-A7DA-9183A855A042}"/>
              </a:ext>
            </a:extLst>
          </p:cNvPr>
          <p:cNvSpPr txBox="1"/>
          <p:nvPr/>
        </p:nvSpPr>
        <p:spPr>
          <a:xfrm>
            <a:off x="150603" y="1760867"/>
            <a:ext cx="495731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chemeClr val="bg1"/>
                </a:solidFill>
              </a:rPr>
              <a:t>Piagets' Four stages of development</a:t>
            </a:r>
            <a:endParaRPr lang="en-US">
              <a:solidFill>
                <a:schemeClr val="bg1"/>
              </a:solidFill>
            </a:endParaRPr>
          </a:p>
        </p:txBody>
      </p:sp>
      <p:pic>
        <p:nvPicPr>
          <p:cNvPr id="7" name="Picture 8" descr="Text&#10;&#10;Description automatically generated">
            <a:extLst>
              <a:ext uri="{FF2B5EF4-FFF2-40B4-BE49-F238E27FC236}">
                <a16:creationId xmlns:a16="http://schemas.microsoft.com/office/drawing/2014/main" id="{9893DE2A-937C-4F4E-936E-4CFEEAB9181D}"/>
              </a:ext>
            </a:extLst>
          </p:cNvPr>
          <p:cNvPicPr>
            <a:picLocks noChangeAspect="1"/>
          </p:cNvPicPr>
          <p:nvPr/>
        </p:nvPicPr>
        <p:blipFill>
          <a:blip r:embed="rId4"/>
          <a:stretch>
            <a:fillRect/>
          </a:stretch>
        </p:blipFill>
        <p:spPr>
          <a:xfrm>
            <a:off x="-5750" y="3106922"/>
            <a:ext cx="5273613" cy="3792798"/>
          </a:xfrm>
          <a:prstGeom prst="rect">
            <a:avLst/>
          </a:prstGeom>
        </p:spPr>
      </p:pic>
      <p:sp>
        <p:nvSpPr>
          <p:cNvPr id="9" name="TextBox 8">
            <a:extLst>
              <a:ext uri="{FF2B5EF4-FFF2-40B4-BE49-F238E27FC236}">
                <a16:creationId xmlns:a16="http://schemas.microsoft.com/office/drawing/2014/main" id="{13367390-B4F8-432B-9765-C742B302729E}"/>
              </a:ext>
            </a:extLst>
          </p:cNvPr>
          <p:cNvSpPr txBox="1"/>
          <p:nvPr/>
        </p:nvSpPr>
        <p:spPr>
          <a:xfrm>
            <a:off x="6231327" y="235968"/>
            <a:ext cx="2743200"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700">
                <a:solidFill>
                  <a:schemeClr val="bg1"/>
                </a:solidFill>
              </a:rPr>
              <a:t>One of Jean </a:t>
            </a:r>
            <a:r>
              <a:rPr lang="en-GB" sz="1700" err="1">
                <a:solidFill>
                  <a:schemeClr val="bg1"/>
                </a:solidFill>
              </a:rPr>
              <a:t>Piagets</a:t>
            </a:r>
            <a:r>
              <a:rPr lang="en-GB" sz="1700">
                <a:solidFill>
                  <a:schemeClr val="bg1"/>
                </a:solidFill>
              </a:rPr>
              <a:t>' many ideas is equilibrium.  This is where we take in new information through touch, sound, sight and smell. Piaget believes that this is down us as humans being able to assimilate information.  </a:t>
            </a:r>
            <a:endParaRPr lang="en-US">
              <a:solidFill>
                <a:schemeClr val="bg1"/>
              </a:solidFill>
            </a:endParaRPr>
          </a:p>
          <a:p>
            <a:pPr algn="ctr"/>
            <a:r>
              <a:rPr lang="en-GB" sz="1700">
                <a:solidFill>
                  <a:schemeClr val="bg1"/>
                </a:solidFill>
              </a:rPr>
              <a:t>We feel a new sensation but put the information alongside prior ideas. Then something may happen that will cause us to question our new idea or experience, because of disequilibrium that causes us to question the idea, the rethinking is called accommodation.</a:t>
            </a:r>
          </a:p>
          <a:p>
            <a:pPr algn="ctr"/>
            <a:r>
              <a:rPr lang="en-GB" sz="1700">
                <a:solidFill>
                  <a:schemeClr val="bg1"/>
                </a:solidFill>
              </a:rPr>
              <a:t>(Linda Pound, p.37)</a:t>
            </a:r>
          </a:p>
        </p:txBody>
      </p:sp>
    </p:spTree>
    <p:extLst>
      <p:ext uri="{BB962C8B-B14F-4D97-AF65-F5344CB8AC3E}">
        <p14:creationId xmlns:p14="http://schemas.microsoft.com/office/powerpoint/2010/main" val="1255044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5">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9" name="Rectangle 17">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2837E5-2D0E-4991-9DB8-7148232B51D3}"/>
              </a:ext>
            </a:extLst>
          </p:cNvPr>
          <p:cNvSpPr>
            <a:spLocks noGrp="1"/>
          </p:cNvSpPr>
          <p:nvPr>
            <p:ph type="title"/>
          </p:nvPr>
        </p:nvSpPr>
        <p:spPr>
          <a:xfrm>
            <a:off x="4886845" y="281420"/>
            <a:ext cx="7160357" cy="4164820"/>
          </a:xfrm>
        </p:spPr>
        <p:txBody>
          <a:bodyPr vert="horz" lIns="91440" tIns="45720" rIns="91440" bIns="45720" rtlCol="0" anchor="t">
            <a:normAutofit fontScale="90000"/>
          </a:bodyPr>
          <a:lstStyle/>
          <a:p>
            <a:pPr algn="r"/>
            <a:r>
              <a:rPr lang="en-US" sz="5600" b="1" i="0" kern="1200" cap="all" baseline="0">
                <a:solidFill>
                  <a:schemeClr val="bg1"/>
                </a:solidFill>
                <a:latin typeface="+mj-lt"/>
                <a:ea typeface="+mj-ea"/>
                <a:cs typeface="+mj-cs"/>
              </a:rPr>
              <a:t>Constructivism within the Classroom</a:t>
            </a:r>
          </a:p>
        </p:txBody>
      </p:sp>
      <p:sp>
        <p:nvSpPr>
          <p:cNvPr id="21"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23"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27" name="Straight Connector 2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29"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31"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sp>
        <p:nvSpPr>
          <p:cNvPr id="33"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a:p>
        </p:txBody>
      </p:sp>
      <p:sp>
        <p:nvSpPr>
          <p:cNvPr id="4" name="TextBox 3">
            <a:extLst>
              <a:ext uri="{FF2B5EF4-FFF2-40B4-BE49-F238E27FC236}">
                <a16:creationId xmlns:a16="http://schemas.microsoft.com/office/drawing/2014/main" id="{BC6EF003-1947-44E2-9D76-492F9787EF3F}"/>
              </a:ext>
            </a:extLst>
          </p:cNvPr>
          <p:cNvSpPr txBox="1"/>
          <p:nvPr/>
        </p:nvSpPr>
        <p:spPr>
          <a:xfrm>
            <a:off x="108369" y="295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a:solidFill>
                  <a:schemeClr val="bg1"/>
                </a:solidFill>
              </a:rPr>
              <a:t>CHILD LED LEARNING</a:t>
            </a:r>
          </a:p>
        </p:txBody>
      </p:sp>
      <p:sp>
        <p:nvSpPr>
          <p:cNvPr id="5" name="TextBox 4">
            <a:extLst>
              <a:ext uri="{FF2B5EF4-FFF2-40B4-BE49-F238E27FC236}">
                <a16:creationId xmlns:a16="http://schemas.microsoft.com/office/drawing/2014/main" id="{25F32343-488C-48C4-919B-8C79EECB5274}"/>
              </a:ext>
            </a:extLst>
          </p:cNvPr>
          <p:cNvSpPr txBox="1"/>
          <p:nvPr/>
        </p:nvSpPr>
        <p:spPr>
          <a:xfrm>
            <a:off x="93094" y="581923"/>
            <a:ext cx="274320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chemeClr val="bg1"/>
                </a:solidFill>
              </a:rPr>
              <a:t>An activity that is independent or within a group to solve problems with no or little help from the teacher.</a:t>
            </a:r>
          </a:p>
        </p:txBody>
      </p:sp>
      <p:sp>
        <p:nvSpPr>
          <p:cNvPr id="6" name="TextBox 5">
            <a:extLst>
              <a:ext uri="{FF2B5EF4-FFF2-40B4-BE49-F238E27FC236}">
                <a16:creationId xmlns:a16="http://schemas.microsoft.com/office/drawing/2014/main" id="{13AFB2E0-1B95-4389-94E2-C46CA3B0BA7B}"/>
              </a:ext>
            </a:extLst>
          </p:cNvPr>
          <p:cNvSpPr txBox="1"/>
          <p:nvPr/>
        </p:nvSpPr>
        <p:spPr>
          <a:xfrm>
            <a:off x="9466232" y="2507590"/>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u="sng">
                <a:solidFill>
                  <a:schemeClr val="bg1"/>
                </a:solidFill>
              </a:rPr>
              <a:t>Forest Schools</a:t>
            </a:r>
          </a:p>
        </p:txBody>
      </p:sp>
      <p:pic>
        <p:nvPicPr>
          <p:cNvPr id="8" name="Picture 9" descr="A yard with grass and dirt&#10;&#10;Description automatically generated">
            <a:extLst>
              <a:ext uri="{FF2B5EF4-FFF2-40B4-BE49-F238E27FC236}">
                <a16:creationId xmlns:a16="http://schemas.microsoft.com/office/drawing/2014/main" id="{3E74039B-0AB0-4568-9EE2-90C14DC84CB6}"/>
              </a:ext>
            </a:extLst>
          </p:cNvPr>
          <p:cNvPicPr>
            <a:picLocks noChangeAspect="1"/>
          </p:cNvPicPr>
          <p:nvPr/>
        </p:nvPicPr>
        <p:blipFill>
          <a:blip r:embed="rId2"/>
          <a:stretch>
            <a:fillRect/>
          </a:stretch>
        </p:blipFill>
        <p:spPr>
          <a:xfrm>
            <a:off x="9238891" y="3052094"/>
            <a:ext cx="2743199" cy="1645208"/>
          </a:xfrm>
          <a:prstGeom prst="rect">
            <a:avLst/>
          </a:prstGeom>
        </p:spPr>
      </p:pic>
      <p:sp>
        <p:nvSpPr>
          <p:cNvPr id="10" name="TextBox 9">
            <a:extLst>
              <a:ext uri="{FF2B5EF4-FFF2-40B4-BE49-F238E27FC236}">
                <a16:creationId xmlns:a16="http://schemas.microsoft.com/office/drawing/2014/main" id="{8EE912F5-EBE3-4AE6-80A3-685A8CD97D86}"/>
              </a:ext>
            </a:extLst>
          </p:cNvPr>
          <p:cNvSpPr txBox="1"/>
          <p:nvPr/>
        </p:nvSpPr>
        <p:spPr>
          <a:xfrm>
            <a:off x="9278428" y="4778315"/>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Children will need to source materials to build a den with little or no support. Therefore creating logical thinking and problem solving.</a:t>
            </a:r>
          </a:p>
        </p:txBody>
      </p:sp>
      <p:pic>
        <p:nvPicPr>
          <p:cNvPr id="34" name="Picture 34" descr="A picture containing application&#10;&#10;Description automatically generated">
            <a:extLst>
              <a:ext uri="{FF2B5EF4-FFF2-40B4-BE49-F238E27FC236}">
                <a16:creationId xmlns:a16="http://schemas.microsoft.com/office/drawing/2014/main" id="{91FD8015-C5D0-4160-B394-8BCA1FA8CD06}"/>
              </a:ext>
            </a:extLst>
          </p:cNvPr>
          <p:cNvPicPr>
            <a:picLocks noChangeAspect="1"/>
          </p:cNvPicPr>
          <p:nvPr/>
        </p:nvPicPr>
        <p:blipFill>
          <a:blip r:embed="rId3"/>
          <a:stretch>
            <a:fillRect/>
          </a:stretch>
        </p:blipFill>
        <p:spPr>
          <a:xfrm>
            <a:off x="5227608" y="2975392"/>
            <a:ext cx="2743200" cy="1726723"/>
          </a:xfrm>
          <a:prstGeom prst="rect">
            <a:avLst/>
          </a:prstGeom>
        </p:spPr>
      </p:pic>
      <p:sp>
        <p:nvSpPr>
          <p:cNvPr id="35" name="TextBox 34">
            <a:extLst>
              <a:ext uri="{FF2B5EF4-FFF2-40B4-BE49-F238E27FC236}">
                <a16:creationId xmlns:a16="http://schemas.microsoft.com/office/drawing/2014/main" id="{F4F5CCB8-211C-47E0-B7A4-28C7EAA96BB7}"/>
              </a:ext>
            </a:extLst>
          </p:cNvPr>
          <p:cNvSpPr txBox="1"/>
          <p:nvPr/>
        </p:nvSpPr>
        <p:spPr>
          <a:xfrm>
            <a:off x="5539417" y="2520171"/>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u="sng">
                <a:solidFill>
                  <a:schemeClr val="bg1"/>
                </a:solidFill>
              </a:rPr>
              <a:t>Maths Area </a:t>
            </a:r>
            <a:endParaRPr lang="en-GB" sz="2400">
              <a:solidFill>
                <a:schemeClr val="bg1"/>
              </a:solidFill>
            </a:endParaRPr>
          </a:p>
        </p:txBody>
      </p:sp>
      <p:pic>
        <p:nvPicPr>
          <p:cNvPr id="36" name="Picture 36" descr="A picture containing indoor, photo, refrigerator, table&#10;&#10;Description automatically generated">
            <a:extLst>
              <a:ext uri="{FF2B5EF4-FFF2-40B4-BE49-F238E27FC236}">
                <a16:creationId xmlns:a16="http://schemas.microsoft.com/office/drawing/2014/main" id="{E280E7ED-89E8-455E-96C7-F66917E56A71}"/>
              </a:ext>
            </a:extLst>
          </p:cNvPr>
          <p:cNvPicPr>
            <a:picLocks noChangeAspect="1"/>
          </p:cNvPicPr>
          <p:nvPr/>
        </p:nvPicPr>
        <p:blipFill>
          <a:blip r:embed="rId4"/>
          <a:stretch>
            <a:fillRect/>
          </a:stretch>
        </p:blipFill>
        <p:spPr>
          <a:xfrm>
            <a:off x="1210664" y="2979528"/>
            <a:ext cx="2610748" cy="1718454"/>
          </a:xfrm>
          <a:prstGeom prst="rect">
            <a:avLst/>
          </a:prstGeom>
        </p:spPr>
      </p:pic>
      <p:sp>
        <p:nvSpPr>
          <p:cNvPr id="37" name="TextBox 36">
            <a:extLst>
              <a:ext uri="{FF2B5EF4-FFF2-40B4-BE49-F238E27FC236}">
                <a16:creationId xmlns:a16="http://schemas.microsoft.com/office/drawing/2014/main" id="{05984D49-8E15-4E86-A3F1-14722F5B5F04}"/>
              </a:ext>
            </a:extLst>
          </p:cNvPr>
          <p:cNvSpPr txBox="1"/>
          <p:nvPr/>
        </p:nvSpPr>
        <p:spPr>
          <a:xfrm>
            <a:off x="1728517" y="2504896"/>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u="sng">
                <a:solidFill>
                  <a:schemeClr val="bg1"/>
                </a:solidFill>
              </a:rPr>
              <a:t>Roleplay</a:t>
            </a:r>
          </a:p>
        </p:txBody>
      </p:sp>
      <p:sp>
        <p:nvSpPr>
          <p:cNvPr id="38" name="TextBox 37">
            <a:extLst>
              <a:ext uri="{FF2B5EF4-FFF2-40B4-BE49-F238E27FC236}">
                <a16:creationId xmlns:a16="http://schemas.microsoft.com/office/drawing/2014/main" id="{305875DF-A3DF-48E2-8A34-8D675C61C7E7}"/>
              </a:ext>
            </a:extLst>
          </p:cNvPr>
          <p:cNvSpPr txBox="1"/>
          <p:nvPr/>
        </p:nvSpPr>
        <p:spPr>
          <a:xfrm>
            <a:off x="5321959" y="4861883"/>
            <a:ext cx="2743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schemeClr val="bg1"/>
                </a:solidFill>
              </a:rPr>
              <a:t>Problem solving</a:t>
            </a:r>
          </a:p>
          <a:p>
            <a:pPr marL="285750" indent="-285750">
              <a:buFont typeface="Arial"/>
              <a:buChar char="•"/>
            </a:pPr>
            <a:r>
              <a:rPr lang="en-GB">
                <a:solidFill>
                  <a:schemeClr val="bg1"/>
                </a:solidFill>
              </a:rPr>
              <a:t>Patterns</a:t>
            </a:r>
          </a:p>
          <a:p>
            <a:pPr marL="285750" indent="-285750">
              <a:buFont typeface="Arial"/>
              <a:buChar char="•"/>
            </a:pPr>
            <a:r>
              <a:rPr lang="en-GB">
                <a:solidFill>
                  <a:schemeClr val="bg1"/>
                </a:solidFill>
              </a:rPr>
              <a:t>Shapes</a:t>
            </a:r>
          </a:p>
          <a:p>
            <a:pPr marL="285750" indent="-285750">
              <a:buFont typeface="Arial"/>
              <a:buChar char="•"/>
            </a:pPr>
            <a:r>
              <a:rPr lang="en-GB">
                <a:solidFill>
                  <a:schemeClr val="bg1"/>
                </a:solidFill>
              </a:rPr>
              <a:t>Time</a:t>
            </a:r>
          </a:p>
          <a:p>
            <a:pPr marL="285750" indent="-285750">
              <a:buFont typeface="Arial"/>
              <a:buChar char="•"/>
            </a:pPr>
            <a:r>
              <a:rPr lang="en-GB">
                <a:solidFill>
                  <a:schemeClr val="bg1"/>
                </a:solidFill>
              </a:rPr>
              <a:t>Money</a:t>
            </a:r>
          </a:p>
          <a:p>
            <a:r>
              <a:rPr lang="en-GB">
                <a:solidFill>
                  <a:schemeClr val="bg1"/>
                </a:solidFill>
              </a:rPr>
              <a:t>Independent activities</a:t>
            </a:r>
            <a:r>
              <a:rPr lang="en-GB"/>
              <a:t>.</a:t>
            </a:r>
          </a:p>
        </p:txBody>
      </p:sp>
      <p:sp>
        <p:nvSpPr>
          <p:cNvPr id="39" name="TextBox 38">
            <a:extLst>
              <a:ext uri="{FF2B5EF4-FFF2-40B4-BE49-F238E27FC236}">
                <a16:creationId xmlns:a16="http://schemas.microsoft.com/office/drawing/2014/main" id="{26D3EAB2-311D-412C-87A3-3FEFF1C19E98}"/>
              </a:ext>
            </a:extLst>
          </p:cNvPr>
          <p:cNvSpPr txBox="1"/>
          <p:nvPr/>
        </p:nvSpPr>
        <p:spPr>
          <a:xfrm>
            <a:off x="1166902" y="4861883"/>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Roleplay areas could be inspired by book of the week or theme of the week. This means children are associating one thing with another.</a:t>
            </a:r>
            <a:r>
              <a:rPr lang="en-GB"/>
              <a:t> </a:t>
            </a:r>
          </a:p>
        </p:txBody>
      </p:sp>
    </p:spTree>
    <p:extLst>
      <p:ext uri="{BB962C8B-B14F-4D97-AF65-F5344CB8AC3E}">
        <p14:creationId xmlns:p14="http://schemas.microsoft.com/office/powerpoint/2010/main" val="4975240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5">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9" name="Rectangle 17">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2837E5-2D0E-4991-9DB8-7148232B51D3}"/>
              </a:ext>
            </a:extLst>
          </p:cNvPr>
          <p:cNvSpPr>
            <a:spLocks noGrp="1"/>
          </p:cNvSpPr>
          <p:nvPr>
            <p:ph type="title"/>
          </p:nvPr>
        </p:nvSpPr>
        <p:spPr>
          <a:xfrm>
            <a:off x="4886845" y="281420"/>
            <a:ext cx="7160357" cy="4164820"/>
          </a:xfrm>
        </p:spPr>
        <p:txBody>
          <a:bodyPr vert="horz" lIns="91440" tIns="45720" rIns="91440" bIns="45720" rtlCol="0" anchor="t">
            <a:normAutofit/>
          </a:bodyPr>
          <a:lstStyle/>
          <a:p>
            <a:pPr algn="r"/>
            <a:r>
              <a:rPr lang="en-US" sz="5600" b="1" cap="all" dirty="0">
                <a:solidFill>
                  <a:schemeClr val="bg1"/>
                </a:solidFill>
              </a:rPr>
              <a:t>Behaviorism</a:t>
            </a:r>
            <a:r>
              <a:rPr lang="en-US" sz="5600" b="1" i="0" kern="1200" cap="all" baseline="0" dirty="0">
                <a:solidFill>
                  <a:schemeClr val="bg1"/>
                </a:solidFill>
                <a:latin typeface="+mj-lt"/>
                <a:ea typeface="+mj-ea"/>
                <a:cs typeface="+mj-cs"/>
              </a:rPr>
              <a:t> within the Classroom</a:t>
            </a:r>
          </a:p>
        </p:txBody>
      </p:sp>
      <p:sp>
        <p:nvSpPr>
          <p:cNvPr id="21"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23"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27" name="Straight Connector 2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29"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31"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sp>
        <p:nvSpPr>
          <p:cNvPr id="33"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a:p>
        </p:txBody>
      </p:sp>
      <p:sp>
        <p:nvSpPr>
          <p:cNvPr id="6" name="TextBox 5">
            <a:extLst>
              <a:ext uri="{FF2B5EF4-FFF2-40B4-BE49-F238E27FC236}">
                <a16:creationId xmlns:a16="http://schemas.microsoft.com/office/drawing/2014/main" id="{13AFB2E0-1B95-4389-94E2-C46CA3B0BA7B}"/>
              </a:ext>
            </a:extLst>
          </p:cNvPr>
          <p:cNvSpPr txBox="1"/>
          <p:nvPr/>
        </p:nvSpPr>
        <p:spPr>
          <a:xfrm>
            <a:off x="9365591" y="4017212"/>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u="sng" dirty="0">
                <a:solidFill>
                  <a:schemeClr val="bg1"/>
                </a:solidFill>
              </a:rPr>
              <a:t>Behaviour Watch</a:t>
            </a:r>
          </a:p>
        </p:txBody>
      </p:sp>
      <p:sp>
        <p:nvSpPr>
          <p:cNvPr id="10" name="TextBox 9">
            <a:extLst>
              <a:ext uri="{FF2B5EF4-FFF2-40B4-BE49-F238E27FC236}">
                <a16:creationId xmlns:a16="http://schemas.microsoft.com/office/drawing/2014/main" id="{8EE912F5-EBE3-4AE6-80A3-685A8CD97D86}"/>
              </a:ext>
            </a:extLst>
          </p:cNvPr>
          <p:cNvSpPr txBox="1"/>
          <p:nvPr/>
        </p:nvSpPr>
        <p:spPr>
          <a:xfrm>
            <a:off x="9307183" y="4548277"/>
            <a:ext cx="27432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rPr>
              <a:t>This is used to report positive behaviour, concerns or poor behaviour. This is for teachers to keep records of how children have been </a:t>
            </a:r>
            <a:r>
              <a:rPr lang="en-GB">
                <a:solidFill>
                  <a:schemeClr val="bg1"/>
                </a:solidFill>
              </a:rPr>
              <a:t>behaving.</a:t>
            </a:r>
            <a:endParaRPr lang="en-GB" dirty="0">
              <a:solidFill>
                <a:schemeClr val="bg1"/>
              </a:solidFill>
            </a:endParaRPr>
          </a:p>
        </p:txBody>
      </p:sp>
      <p:sp>
        <p:nvSpPr>
          <p:cNvPr id="35" name="TextBox 34">
            <a:extLst>
              <a:ext uri="{FF2B5EF4-FFF2-40B4-BE49-F238E27FC236}">
                <a16:creationId xmlns:a16="http://schemas.microsoft.com/office/drawing/2014/main" id="{F4F5CCB8-211C-47E0-B7A4-28C7EAA96BB7}"/>
              </a:ext>
            </a:extLst>
          </p:cNvPr>
          <p:cNvSpPr txBox="1"/>
          <p:nvPr/>
        </p:nvSpPr>
        <p:spPr>
          <a:xfrm>
            <a:off x="4691153" y="4777417"/>
            <a:ext cx="356270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u="sng" dirty="0">
                <a:solidFill>
                  <a:schemeClr val="bg1"/>
                </a:solidFill>
              </a:rPr>
              <a:t>Mainstream Rewards</a:t>
            </a:r>
          </a:p>
        </p:txBody>
      </p:sp>
      <p:sp>
        <p:nvSpPr>
          <p:cNvPr id="37" name="TextBox 36">
            <a:extLst>
              <a:ext uri="{FF2B5EF4-FFF2-40B4-BE49-F238E27FC236}">
                <a16:creationId xmlns:a16="http://schemas.microsoft.com/office/drawing/2014/main" id="{05984D49-8E15-4E86-A3F1-14722F5B5F04}"/>
              </a:ext>
            </a:extLst>
          </p:cNvPr>
          <p:cNvSpPr txBox="1"/>
          <p:nvPr/>
        </p:nvSpPr>
        <p:spPr>
          <a:xfrm>
            <a:off x="1167800" y="3669462"/>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u="sng" dirty="0">
                <a:solidFill>
                  <a:schemeClr val="bg1"/>
                </a:solidFill>
              </a:rPr>
              <a:t>Checklist </a:t>
            </a:r>
          </a:p>
        </p:txBody>
      </p:sp>
      <p:sp>
        <p:nvSpPr>
          <p:cNvPr id="38" name="TextBox 37">
            <a:extLst>
              <a:ext uri="{FF2B5EF4-FFF2-40B4-BE49-F238E27FC236}">
                <a16:creationId xmlns:a16="http://schemas.microsoft.com/office/drawing/2014/main" id="{305875DF-A3DF-48E2-8A34-8D675C61C7E7}"/>
              </a:ext>
            </a:extLst>
          </p:cNvPr>
          <p:cNvSpPr txBox="1"/>
          <p:nvPr/>
        </p:nvSpPr>
        <p:spPr>
          <a:xfrm>
            <a:off x="4603091" y="5278826"/>
            <a:ext cx="373523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rPr>
              <a:t>Mainstream rewards can vary from postcards being sent home as a form of communication to let parents know how their child is doing. </a:t>
            </a:r>
          </a:p>
        </p:txBody>
      </p:sp>
      <p:sp>
        <p:nvSpPr>
          <p:cNvPr id="39" name="TextBox 38">
            <a:extLst>
              <a:ext uri="{FF2B5EF4-FFF2-40B4-BE49-F238E27FC236}">
                <a16:creationId xmlns:a16="http://schemas.microsoft.com/office/drawing/2014/main" id="{26D3EAB2-311D-412C-87A3-3FEFF1C19E98}"/>
              </a:ext>
            </a:extLst>
          </p:cNvPr>
          <p:cNvSpPr txBox="1"/>
          <p:nvPr/>
        </p:nvSpPr>
        <p:spPr>
          <a:xfrm>
            <a:off x="994374" y="4171769"/>
            <a:ext cx="274320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rPr>
              <a:t>Children in school A within the Learning Resource Centre use a visual checklist and tick off each task during an activity to receive a reward. For example, ten minutes on the iPad or Lego. </a:t>
            </a:r>
            <a:endParaRPr lang="en-GB">
              <a:solidFill>
                <a:schemeClr val="bg1"/>
              </a:solidFill>
            </a:endParaRPr>
          </a:p>
        </p:txBody>
      </p:sp>
      <p:sp>
        <p:nvSpPr>
          <p:cNvPr id="3" name="TextBox 2">
            <a:extLst>
              <a:ext uri="{FF2B5EF4-FFF2-40B4-BE49-F238E27FC236}">
                <a16:creationId xmlns:a16="http://schemas.microsoft.com/office/drawing/2014/main" id="{FDBEA6DD-3E47-46C9-9B22-FC1CB7AE36EA}"/>
              </a:ext>
            </a:extLst>
          </p:cNvPr>
          <p:cNvSpPr txBox="1"/>
          <p:nvPr/>
        </p:nvSpPr>
        <p:spPr>
          <a:xfrm>
            <a:off x="109267" y="209909"/>
            <a:ext cx="354833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rPr>
              <a:t>Rewards and Sanctions within a mainstream secondary setting with a Learning Resource Centre attached. </a:t>
            </a:r>
          </a:p>
        </p:txBody>
      </p:sp>
      <p:sp>
        <p:nvSpPr>
          <p:cNvPr id="7" name="TextBox 6">
            <a:extLst>
              <a:ext uri="{FF2B5EF4-FFF2-40B4-BE49-F238E27FC236}">
                <a16:creationId xmlns:a16="http://schemas.microsoft.com/office/drawing/2014/main" id="{6CA861EA-554B-42F1-9AE6-4A0F7DDE02A7}"/>
              </a:ext>
            </a:extLst>
          </p:cNvPr>
          <p:cNvSpPr txBox="1"/>
          <p:nvPr/>
        </p:nvSpPr>
        <p:spPr>
          <a:xfrm>
            <a:off x="151501" y="1502973"/>
            <a:ext cx="2743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rPr>
              <a:t>By being rewarded for good behaviour or good work  the children get rewarded and encourages positive attitudes.</a:t>
            </a:r>
          </a:p>
        </p:txBody>
      </p:sp>
      <p:sp>
        <p:nvSpPr>
          <p:cNvPr id="9" name="TextBox 8">
            <a:extLst>
              <a:ext uri="{FF2B5EF4-FFF2-40B4-BE49-F238E27FC236}">
                <a16:creationId xmlns:a16="http://schemas.microsoft.com/office/drawing/2014/main" id="{37AC7200-7079-44BA-8B1C-19A33D94CC1C}"/>
              </a:ext>
            </a:extLst>
          </p:cNvPr>
          <p:cNvSpPr txBox="1"/>
          <p:nvPr/>
        </p:nvSpPr>
        <p:spPr>
          <a:xfrm>
            <a:off x="4521320" y="2364716"/>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u="sng" dirty="0">
                <a:solidFill>
                  <a:schemeClr val="bg1"/>
                </a:solidFill>
              </a:rPr>
              <a:t>Punishments</a:t>
            </a:r>
            <a:endParaRPr lang="en-US" sz="2400">
              <a:solidFill>
                <a:schemeClr val="bg1"/>
              </a:solidFill>
            </a:endParaRPr>
          </a:p>
        </p:txBody>
      </p:sp>
      <p:sp>
        <p:nvSpPr>
          <p:cNvPr id="11" name="TextBox 10">
            <a:extLst>
              <a:ext uri="{FF2B5EF4-FFF2-40B4-BE49-F238E27FC236}">
                <a16:creationId xmlns:a16="http://schemas.microsoft.com/office/drawing/2014/main" id="{3DDA9BEC-9268-4C65-AC77-13761D7A42F0}"/>
              </a:ext>
            </a:extLst>
          </p:cNvPr>
          <p:cNvSpPr txBox="1"/>
          <p:nvPr/>
        </p:nvSpPr>
        <p:spPr>
          <a:xfrm>
            <a:off x="4563553" y="2780761"/>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rPr>
              <a:t>Detention, loss of free time, phone calls home, can discourage unwanted behaviour.</a:t>
            </a:r>
          </a:p>
        </p:txBody>
      </p:sp>
    </p:spTree>
    <p:extLst>
      <p:ext uri="{BB962C8B-B14F-4D97-AF65-F5344CB8AC3E}">
        <p14:creationId xmlns:p14="http://schemas.microsoft.com/office/powerpoint/2010/main" val="4745377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3B2D8B-A0D0-4387-9E63-5C03D27FBDCA}"/>
              </a:ext>
            </a:extLst>
          </p:cNvPr>
          <p:cNvSpPr>
            <a:spLocks noGrp="1"/>
          </p:cNvSpPr>
          <p:nvPr>
            <p:ph type="title"/>
          </p:nvPr>
        </p:nvSpPr>
        <p:spPr>
          <a:xfrm>
            <a:off x="41677" y="195156"/>
            <a:ext cx="8468695" cy="2267009"/>
          </a:xfrm>
        </p:spPr>
        <p:txBody>
          <a:bodyPr vert="horz" lIns="91440" tIns="45720" rIns="91440" bIns="45720" rtlCol="0" anchor="t">
            <a:normAutofit/>
          </a:bodyPr>
          <a:lstStyle/>
          <a:p>
            <a:r>
              <a:rPr lang="en-US" sz="4800" b="1" cap="all" dirty="0">
                <a:solidFill>
                  <a:schemeClr val="bg1"/>
                </a:solidFill>
              </a:rPr>
              <a:t>What is behaviorism?</a:t>
            </a:r>
            <a:endParaRPr lang="en-US"/>
          </a:p>
        </p:txBody>
      </p:sp>
      <p:sp>
        <p:nvSpPr>
          <p:cNvPr id="12"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6"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20"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22"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sp>
        <p:nvSpPr>
          <p:cNvPr id="24"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a:p>
        </p:txBody>
      </p:sp>
      <p:sp>
        <p:nvSpPr>
          <p:cNvPr id="3" name="TextBox 2">
            <a:extLst>
              <a:ext uri="{FF2B5EF4-FFF2-40B4-BE49-F238E27FC236}">
                <a16:creationId xmlns:a16="http://schemas.microsoft.com/office/drawing/2014/main" id="{12408211-9402-4364-9880-571591781B25}"/>
              </a:ext>
            </a:extLst>
          </p:cNvPr>
          <p:cNvSpPr txBox="1"/>
          <p:nvPr/>
        </p:nvSpPr>
        <p:spPr>
          <a:xfrm>
            <a:off x="9540815" y="324928"/>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u="sng" dirty="0">
                <a:solidFill>
                  <a:schemeClr val="bg1"/>
                </a:solidFill>
              </a:rPr>
              <a:t>Definition</a:t>
            </a:r>
            <a:endParaRPr lang="en-US"/>
          </a:p>
        </p:txBody>
      </p:sp>
      <p:sp>
        <p:nvSpPr>
          <p:cNvPr id="4" name="TextBox 3">
            <a:extLst>
              <a:ext uri="{FF2B5EF4-FFF2-40B4-BE49-F238E27FC236}">
                <a16:creationId xmlns:a16="http://schemas.microsoft.com/office/drawing/2014/main" id="{275DA563-23E1-4E01-8BF6-321746EE40DC}"/>
              </a:ext>
            </a:extLst>
          </p:cNvPr>
          <p:cNvSpPr txBox="1"/>
          <p:nvPr/>
        </p:nvSpPr>
        <p:spPr>
          <a:xfrm>
            <a:off x="9453652" y="899124"/>
            <a:ext cx="2743200"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dirty="0">
                <a:solidFill>
                  <a:schemeClr val="bg1"/>
                </a:solidFill>
              </a:rPr>
              <a:t>Behaviourism also known as behavioural psychology, is a theory of learning which states all behaviours are learned through interaction with the environment through the process called conditioning thus, behaviour is simply a response to environmental stimuli</a:t>
            </a:r>
            <a:endParaRPr lang="en-US" sz="1600">
              <a:solidFill>
                <a:schemeClr val="bg1"/>
              </a:solidFill>
            </a:endParaRPr>
          </a:p>
        </p:txBody>
      </p:sp>
      <p:pic>
        <p:nvPicPr>
          <p:cNvPr id="5" name="Picture 5" descr="Diagram&#10;&#10;Description automatically generated">
            <a:extLst>
              <a:ext uri="{FF2B5EF4-FFF2-40B4-BE49-F238E27FC236}">
                <a16:creationId xmlns:a16="http://schemas.microsoft.com/office/drawing/2014/main" id="{01A5109E-D74D-4E54-BA83-28B9D9E64C3B}"/>
              </a:ext>
            </a:extLst>
          </p:cNvPr>
          <p:cNvPicPr>
            <a:picLocks noChangeAspect="1"/>
          </p:cNvPicPr>
          <p:nvPr/>
        </p:nvPicPr>
        <p:blipFill>
          <a:blip r:embed="rId2"/>
          <a:stretch>
            <a:fillRect/>
          </a:stretch>
        </p:blipFill>
        <p:spPr>
          <a:xfrm>
            <a:off x="166777" y="3672681"/>
            <a:ext cx="5129841" cy="2977580"/>
          </a:xfrm>
          <a:prstGeom prst="rect">
            <a:avLst/>
          </a:prstGeom>
        </p:spPr>
      </p:pic>
      <p:sp>
        <p:nvSpPr>
          <p:cNvPr id="6" name="TextBox 5">
            <a:extLst>
              <a:ext uri="{FF2B5EF4-FFF2-40B4-BE49-F238E27FC236}">
                <a16:creationId xmlns:a16="http://schemas.microsoft.com/office/drawing/2014/main" id="{E434012E-89CE-4007-B1A3-907BAA2CE74B}"/>
              </a:ext>
            </a:extLst>
          </p:cNvPr>
          <p:cNvSpPr txBox="1"/>
          <p:nvPr/>
        </p:nvSpPr>
        <p:spPr>
          <a:xfrm>
            <a:off x="380640" y="970113"/>
            <a:ext cx="4224067"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rPr>
              <a:t>Operant Conditioning, sometimes referred to as Instrumental Conditioning, is a method of learning that occurs through rewards and punishments for behaviour. Through Operant Conditioning and individual makes an association between a particular behaviour and a consequence. (Skinner, 1938).</a:t>
            </a:r>
          </a:p>
        </p:txBody>
      </p:sp>
      <p:pic>
        <p:nvPicPr>
          <p:cNvPr id="7" name="Picture 8">
            <a:extLst>
              <a:ext uri="{FF2B5EF4-FFF2-40B4-BE49-F238E27FC236}">
                <a16:creationId xmlns:a16="http://schemas.microsoft.com/office/drawing/2014/main" id="{30DD61ED-28B1-41D2-9BF9-D376A052B17A}"/>
              </a:ext>
            </a:extLst>
          </p:cNvPr>
          <p:cNvPicPr>
            <a:picLocks noChangeAspect="1"/>
          </p:cNvPicPr>
          <p:nvPr/>
        </p:nvPicPr>
        <p:blipFill>
          <a:blip r:embed="rId3"/>
          <a:stretch>
            <a:fillRect/>
          </a:stretch>
        </p:blipFill>
        <p:spPr>
          <a:xfrm>
            <a:off x="5376054" y="1100407"/>
            <a:ext cx="3725892" cy="2299299"/>
          </a:xfrm>
          <a:prstGeom prst="rect">
            <a:avLst/>
          </a:prstGeom>
        </p:spPr>
      </p:pic>
    </p:spTree>
    <p:extLst>
      <p:ext uri="{BB962C8B-B14F-4D97-AF65-F5344CB8AC3E}">
        <p14:creationId xmlns:p14="http://schemas.microsoft.com/office/powerpoint/2010/main" val="2608759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252C2-FC4B-4CCC-BE55-D8A5FFE79220}"/>
              </a:ext>
            </a:extLst>
          </p:cNvPr>
          <p:cNvSpPr>
            <a:spLocks noGrp="1"/>
          </p:cNvSpPr>
          <p:nvPr>
            <p:ph type="title"/>
          </p:nvPr>
        </p:nvSpPr>
        <p:spPr/>
        <p:txBody>
          <a:bodyPr/>
          <a:lstStyle/>
          <a:p>
            <a:r>
              <a:rPr lang="en-GB" dirty="0"/>
              <a:t>References </a:t>
            </a:r>
            <a:endParaRPr lang="en-GB"/>
          </a:p>
        </p:txBody>
      </p:sp>
      <p:sp>
        <p:nvSpPr>
          <p:cNvPr id="3" name="Content Placeholder 2">
            <a:extLst>
              <a:ext uri="{FF2B5EF4-FFF2-40B4-BE49-F238E27FC236}">
                <a16:creationId xmlns:a16="http://schemas.microsoft.com/office/drawing/2014/main" id="{71227DF2-D579-4ADE-A567-4EB4D9B65EFF}"/>
              </a:ext>
            </a:extLst>
          </p:cNvPr>
          <p:cNvSpPr>
            <a:spLocks noGrp="1"/>
          </p:cNvSpPr>
          <p:nvPr>
            <p:ph idx="1"/>
          </p:nvPr>
        </p:nvSpPr>
        <p:spPr/>
        <p:txBody>
          <a:bodyPr vert="horz" lIns="91440" tIns="45720" rIns="91440" bIns="45720" rtlCol="0" anchor="t">
            <a:normAutofit fontScale="77500" lnSpcReduction="20000"/>
          </a:bodyPr>
          <a:lstStyle/>
          <a:p>
            <a:r>
              <a:rPr lang="en-GB" dirty="0">
                <a:ea typeface="+mn-lt"/>
                <a:cs typeface="+mn-lt"/>
                <a:hlinkClick r:id="rId2"/>
              </a:rPr>
              <a:t>https://www.hobconnect.org/post/the-early-years-stages-of-development</a:t>
            </a:r>
            <a:endParaRPr lang="en-GB">
              <a:ea typeface="+mn-lt"/>
              <a:cs typeface="+mn-lt"/>
            </a:endParaRPr>
          </a:p>
          <a:p>
            <a:r>
              <a:rPr lang="en-GB" dirty="0">
                <a:ea typeface="+mn-lt"/>
                <a:cs typeface="+mn-lt"/>
                <a:hlinkClick r:id="rId3"/>
              </a:rPr>
              <a:t>https://www.steppingstonesmontessori-chester.co.uk/nursery/forest-school/</a:t>
            </a:r>
            <a:endParaRPr lang="en-GB" dirty="0">
              <a:ea typeface="+mn-lt"/>
              <a:cs typeface="+mn-lt"/>
            </a:endParaRPr>
          </a:p>
          <a:p>
            <a:r>
              <a:rPr lang="en-GB" dirty="0">
                <a:ea typeface="+mn-lt"/>
                <a:cs typeface="+mn-lt"/>
                <a:hlinkClick r:id="rId4"/>
              </a:rPr>
              <a:t>https://www.pinterest.co.uk/pin/370210031843341106/</a:t>
            </a:r>
            <a:endParaRPr lang="en-GB" dirty="0">
              <a:ea typeface="+mn-lt"/>
              <a:cs typeface="+mn-lt"/>
            </a:endParaRPr>
          </a:p>
          <a:p>
            <a:r>
              <a:rPr lang="en-GB" dirty="0">
                <a:ea typeface="+mn-lt"/>
                <a:cs typeface="+mn-lt"/>
                <a:hlinkClick r:id="rId5"/>
              </a:rPr>
              <a:t>https://exeterclass.wordpress.com/2012/11/19/post-office-role-play-area/</a:t>
            </a:r>
          </a:p>
          <a:p>
            <a:r>
              <a:rPr lang="en-GB" dirty="0">
                <a:ea typeface="+mn-lt"/>
                <a:cs typeface="+mn-lt"/>
                <a:hlinkClick r:id="rId6"/>
              </a:rPr>
              <a:t>https://www.simplypsychology.org/operant-conditioning.html</a:t>
            </a:r>
            <a:endParaRPr lang="en-GB" dirty="0">
              <a:ea typeface="+mn-lt"/>
              <a:cs typeface="+mn-lt"/>
            </a:endParaRPr>
          </a:p>
          <a:p>
            <a:r>
              <a:rPr lang="en-GB" dirty="0">
                <a:ea typeface="+mn-lt"/>
                <a:cs typeface="+mn-lt"/>
                <a:hlinkClick r:id="rId7"/>
              </a:rPr>
              <a:t>https://www.</a:t>
            </a:r>
            <a:r>
              <a:rPr lang="en-GB" dirty="0">
                <a:ea typeface="+mn-lt"/>
                <a:cs typeface="+mn-lt"/>
              </a:rPr>
              <a:t>hackeducation.com/2018/06/15/pigeons </a:t>
            </a:r>
          </a:p>
          <a:p>
            <a:r>
              <a:rPr lang="en-GB" dirty="0">
                <a:ea typeface="+mn-lt"/>
                <a:cs typeface="+mn-lt"/>
                <a:hlinkClick r:id="rId8"/>
              </a:rPr>
              <a:t>www.britannica.com</a:t>
            </a:r>
            <a:r>
              <a:rPr lang="en-GB" dirty="0">
                <a:ea typeface="+mn-lt"/>
                <a:cs typeface="+mn-lt"/>
              </a:rPr>
              <a:t> (Piaget)</a:t>
            </a:r>
          </a:p>
          <a:p>
            <a:r>
              <a:rPr lang="en-GB" dirty="0">
                <a:ea typeface="+mn-lt"/>
                <a:cs typeface="+mn-lt"/>
                <a:hlinkClick r:id="rId9"/>
              </a:rPr>
              <a:t>www.sciencephoto.com</a:t>
            </a:r>
            <a:r>
              <a:rPr lang="en-GB" dirty="0">
                <a:ea typeface="+mn-lt"/>
                <a:cs typeface="+mn-lt"/>
              </a:rPr>
              <a:t> (Burrhus Skinner)</a:t>
            </a:r>
          </a:p>
          <a:p>
            <a:r>
              <a:rPr lang="en-GB" dirty="0">
                <a:ea typeface="+mn-lt"/>
                <a:cs typeface="+mn-lt"/>
                <a:hlinkClick r:id="rId10"/>
              </a:rPr>
              <a:t>https://simplypsychology.org/constructivism.html</a:t>
            </a:r>
            <a:r>
              <a:rPr lang="en-GB" dirty="0">
                <a:ea typeface="+mn-lt"/>
                <a:cs typeface="+mn-lt"/>
              </a:rPr>
              <a:t> </a:t>
            </a:r>
          </a:p>
          <a:p>
            <a:r>
              <a:rPr lang="en-GB" dirty="0">
                <a:ea typeface="+mn-lt"/>
                <a:cs typeface="+mn-lt"/>
                <a:hlinkClick r:id="rId11"/>
              </a:rPr>
              <a:t>www.simplypsychology.org/behaviourism</a:t>
            </a:r>
            <a:r>
              <a:rPr lang="en-GB" dirty="0">
                <a:ea typeface="+mn-lt"/>
                <a:cs typeface="+mn-lt"/>
              </a:rPr>
              <a:t> </a:t>
            </a:r>
          </a:p>
        </p:txBody>
      </p:sp>
    </p:spTree>
    <p:extLst>
      <p:ext uri="{BB962C8B-B14F-4D97-AF65-F5344CB8AC3E}">
        <p14:creationId xmlns:p14="http://schemas.microsoft.com/office/powerpoint/2010/main" val="2006614098"/>
      </p:ext>
    </p:extLst>
  </p:cSld>
  <p:clrMapOvr>
    <a:masterClrMapping/>
  </p:clrMapOvr>
</p:sld>
</file>

<file path=ppt/theme/theme1.xml><?xml version="1.0" encoding="utf-8"?>
<a:theme xmlns:a="http://schemas.openxmlformats.org/drawingml/2006/main" name="GradientVTI">
  <a:themeElements>
    <a:clrScheme name="Gradient">
      <a:dk1>
        <a:sysClr val="windowText" lastClr="000000"/>
      </a:dk1>
      <a:lt1>
        <a:sysClr val="window" lastClr="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docProps/app.xml><?xml version="1.0" encoding="utf-8"?>
<Properties xmlns="http://schemas.openxmlformats.org/officeDocument/2006/extended-properties" xmlns:vt="http://schemas.openxmlformats.org/officeDocument/2006/docPropsVTypes">
  <Template>Circuit</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GradientVTI</vt:lpstr>
      <vt:lpstr>Behaviorism and Constructivism within an educational setting</vt:lpstr>
      <vt:lpstr>What is constructivism?</vt:lpstr>
      <vt:lpstr>Constructivism within the Classroom</vt:lpstr>
      <vt:lpstr>Behaviorism within the Classroom</vt:lpstr>
      <vt:lpstr>What is behaviorism?</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644</cp:revision>
  <dcterms:created xsi:type="dcterms:W3CDTF">2020-11-08T19:48:20Z</dcterms:created>
  <dcterms:modified xsi:type="dcterms:W3CDTF">2020-11-08T23:00:26Z</dcterms:modified>
</cp:coreProperties>
</file>