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370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" name="Picture 2" descr="1(20260811-194848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5160" y="1807464"/>
            <a:ext cx="5193792" cy="324307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40080" y="1920240"/>
            <a:ext cx="59436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DE6C97"/>
                </a:solidFill>
                <a:latin typeface="Aptos Display"/>
              </a:defRPr>
            </a:pPr>
            <a:r>
              <a:t>Enterprise Firewall Implementation</a:t>
            </a:r>
            <a:br/>
            <a:r>
              <a:t>using Check Point SmartConsole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8368" y="3246120"/>
            <a:ext cx="566928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500">
                <a:solidFill>
                  <a:srgbClr val="BEBEC3"/>
                </a:solidFill>
                <a:latin typeface="Aptos"/>
              </a:defRPr>
            </a:pPr>
            <a:r>
              <a:rPr dirty="0"/>
              <a:t>Check Point R81.20 Security Gateway Lab</a:t>
            </a:r>
          </a:p>
          <a:p>
            <a:pPr>
              <a:spcAft>
                <a:spcPts val="900"/>
              </a:spcAft>
              <a:defRPr sz="1500">
                <a:solidFill>
                  <a:srgbClr val="BEBEC3"/>
                </a:solidFill>
                <a:latin typeface="Aptos"/>
              </a:defRPr>
            </a:pPr>
            <a:r>
              <a:rPr dirty="0" err="1"/>
              <a:t>GAiA</a:t>
            </a:r>
            <a:r>
              <a:rPr dirty="0"/>
              <a:t> • SIC • Licensing • Access Control Policy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5A2E32-D320-315F-8292-C691B5B69311}"/>
              </a:ext>
            </a:extLst>
          </p:cNvPr>
          <p:cNvSpPr txBox="1"/>
          <p:nvPr/>
        </p:nvSpPr>
        <p:spPr>
          <a:xfrm>
            <a:off x="740665" y="4673600"/>
            <a:ext cx="42716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Name: Patel Vinay Bhikhabhai</a:t>
            </a:r>
          </a:p>
          <a:p>
            <a:r>
              <a:rPr lang="en-GB" dirty="0">
                <a:solidFill>
                  <a:schemeClr val="bg1"/>
                </a:solidFill>
              </a:rPr>
              <a:t>Student id: 2519364</a:t>
            </a:r>
          </a:p>
          <a:p>
            <a:r>
              <a:rPr lang="en-GB" dirty="0">
                <a:solidFill>
                  <a:schemeClr val="bg1"/>
                </a:solidFill>
              </a:rPr>
              <a:t>Course: MSc Cyber Security and Digital Forensic</a:t>
            </a:r>
          </a:p>
          <a:p>
            <a:r>
              <a:rPr lang="en-GB" dirty="0">
                <a:solidFill>
                  <a:schemeClr val="bg1"/>
                </a:solidFill>
              </a:rPr>
              <a:t>Module: Enterprise Network Security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63440" y="1325880"/>
            <a:ext cx="6583680" cy="22852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This lab sets up a Check Point R81.20 Security Gateway and connects it to the management network.</a:t>
            </a:r>
          </a:p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process begins by setting up </a:t>
            </a:r>
            <a:r>
              <a:rPr lang="en-GB" dirty="0" err="1"/>
              <a:t>GAiA</a:t>
            </a:r>
            <a:r>
              <a:rPr lang="en-GB" dirty="0"/>
              <a:t> management and interfaces, and continues with </a:t>
            </a:r>
            <a:r>
              <a:rPr lang="en-GB" dirty="0" err="1"/>
              <a:t>SmartConsole</a:t>
            </a:r>
            <a:r>
              <a:rPr lang="en-GB" dirty="0"/>
              <a:t> integration of gateway and SIC.</a:t>
            </a:r>
          </a:p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Licenses are applied using </a:t>
            </a:r>
            <a:r>
              <a:rPr lang="en-GB" dirty="0" err="1"/>
              <a:t>SmartUpdate</a:t>
            </a:r>
            <a:r>
              <a:rPr lang="en-GB" dirty="0"/>
              <a:t>, after which the Access Control policy is created and reviewed.</a:t>
            </a:r>
          </a:p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Screenshots capture all practical steps so that the final configuration can be checked.</a:t>
            </a:r>
            <a:endParaRPr dirty="0"/>
          </a:p>
        </p:txBody>
      </p:sp>
      <p:pic>
        <p:nvPicPr>
          <p:cNvPr id="5" name="Picture 4" descr="3(9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" y="1202268"/>
            <a:ext cx="3876040" cy="279399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Workflow Overview</a:t>
            </a:r>
          </a:p>
        </p:txBody>
      </p:sp>
      <p:sp>
        <p:nvSpPr>
          <p:cNvPr id="4" name="Oval 3"/>
          <p:cNvSpPr/>
          <p:nvPr/>
        </p:nvSpPr>
        <p:spPr>
          <a:xfrm>
            <a:off x="64008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GAiA Setup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21408" y="2542032"/>
            <a:ext cx="3200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DE6C9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6" name="Oval 5"/>
          <p:cNvSpPr/>
          <p:nvPr/>
        </p:nvSpPr>
        <p:spPr>
          <a:xfrm>
            <a:off x="251460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Interfaces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995928" y="2542032"/>
            <a:ext cx="3200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DE6C9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8" name="Oval 7"/>
          <p:cNvSpPr/>
          <p:nvPr/>
        </p:nvSpPr>
        <p:spPr>
          <a:xfrm>
            <a:off x="438912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SIC &amp; Gateway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870448" y="2542032"/>
            <a:ext cx="3200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DE6C9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0" name="Oval 9"/>
          <p:cNvSpPr/>
          <p:nvPr/>
        </p:nvSpPr>
        <p:spPr>
          <a:xfrm>
            <a:off x="626364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Licensing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744967" y="2542032"/>
            <a:ext cx="3200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DE6C9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2" name="Oval 11"/>
          <p:cNvSpPr/>
          <p:nvPr/>
        </p:nvSpPr>
        <p:spPr>
          <a:xfrm>
            <a:off x="813816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Access Policy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19488" y="2542032"/>
            <a:ext cx="3200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>
                <a:solidFill>
                  <a:srgbClr val="DE6C9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4" name="Oval 13"/>
          <p:cNvSpPr/>
          <p:nvPr/>
        </p:nvSpPr>
        <p:spPr>
          <a:xfrm>
            <a:off x="10012680" y="2331720"/>
            <a:ext cx="1417320" cy="9144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2F2F2"/>
                </a:solidFill>
              </a:defRPr>
            </a:pPr>
            <a:r>
              <a:t>Publish / Verify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" y="4023360"/>
            <a:ext cx="996696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500">
                <a:solidFill>
                  <a:srgbClr val="BEBEC3"/>
                </a:solidFill>
                <a:latin typeface="Aptos"/>
              </a:defRPr>
            </a:pPr>
            <a:r>
              <a:t>The lab follows a logical deployment sequence: configure the gateway, establish trust, license the systems, build policy, then publish and verify the result.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Initial GAiA Management Configuration</a:t>
            </a:r>
          </a:p>
        </p:txBody>
      </p:sp>
      <p:pic>
        <p:nvPicPr>
          <p:cNvPr id="4" name="Picture 3" descr="8(8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157" y="960120"/>
            <a:ext cx="2589845" cy="2612813"/>
          </a:xfrm>
          <a:prstGeom prst="rect">
            <a:avLst/>
          </a:prstGeom>
        </p:spPr>
      </p:pic>
      <p:pic>
        <p:nvPicPr>
          <p:cNvPr id="5" name="Picture 4" descr="9(9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157" y="3937000"/>
            <a:ext cx="2589845" cy="22352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</a:t>
            </a:r>
            <a:r>
              <a:rPr lang="en-GB" dirty="0" err="1"/>
              <a:t>GAiA</a:t>
            </a:r>
            <a:r>
              <a:rPr lang="en-GB" dirty="0"/>
              <a:t> is employed to perform the initial gateway configuration and set up the management connection.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IP address of the management interface eth0 is 10.1.1.1/24 with the default gateway being 10.1.1.102.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Finishing the First Time Configuration Wizard prepares the gateway for central management.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This stage establishes basic reachability before SmartConsole integration.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GAiA Network Interface Setup</a:t>
            </a:r>
          </a:p>
        </p:txBody>
      </p:sp>
      <p:pic>
        <p:nvPicPr>
          <p:cNvPr id="4" name="Picture 3" descr="11(8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7513" y="960120"/>
            <a:ext cx="2617132" cy="2375747"/>
          </a:xfrm>
          <a:prstGeom prst="rect">
            <a:avLst/>
          </a:prstGeom>
        </p:spPr>
      </p:pic>
      <p:pic>
        <p:nvPicPr>
          <p:cNvPr id="5" name="Picture 4" descr="12(5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7513" y="3733800"/>
            <a:ext cx="2617132" cy="2438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42907"/>
            <a:ext cx="5806440" cy="1184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gateway uses independent interfaces for management, internal, and external connectivity purposes.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Interface eth1 is set up as </a:t>
            </a:r>
            <a:r>
              <a:rPr lang="en-GB" dirty="0" err="1"/>
              <a:t>IntSWA</a:t>
            </a:r>
            <a:r>
              <a:rPr lang="en-GB" dirty="0"/>
              <a:t> using address 192.168.1.254/24.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Interface eth2 is set up as </a:t>
            </a:r>
            <a:r>
              <a:rPr lang="en-GB" dirty="0" err="1"/>
              <a:t>ExtLCD</a:t>
            </a:r>
            <a:r>
              <a:rPr lang="en-GB" dirty="0"/>
              <a:t> using address 20.0.0.1/30.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Correct interface addressing is required for topology discovery and policy enforcement.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47565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Interface Configuration Verification</a:t>
            </a:r>
          </a:p>
        </p:txBody>
      </p:sp>
      <p:pic>
        <p:nvPicPr>
          <p:cNvPr id="4" name="Picture 3" descr="26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796" y="1051560"/>
            <a:ext cx="4235726" cy="53035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806440" y="1234440"/>
            <a:ext cx="5806440" cy="10695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</a:t>
            </a:r>
            <a:r>
              <a:rPr lang="en-GB" dirty="0" err="1"/>
              <a:t>GAiA</a:t>
            </a:r>
            <a:r>
              <a:rPr lang="en-GB" dirty="0"/>
              <a:t> shows all the interfaces that have been configured in one place for final network testing.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addresses that can be seen are as follows: eth0 10.1.1.1, eth1 192.168.1.254, eth2 20.0.0.1, and eth3 10</a:t>
            </a:r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The interface table confirms that the gateway has the expected network connections.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Adding A-GW to SmartConsole</a:t>
            </a:r>
          </a:p>
        </p:txBody>
      </p:sp>
      <p:pic>
        <p:nvPicPr>
          <p:cNvPr id="4" name="Picture 3" descr="27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9801" y="960120"/>
            <a:ext cx="2592556" cy="2341880"/>
          </a:xfrm>
          <a:prstGeom prst="rect">
            <a:avLst/>
          </a:prstGeom>
        </p:spPr>
      </p:pic>
      <p:pic>
        <p:nvPicPr>
          <p:cNvPr id="5" name="Picture 4" descr="28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9801" y="3641507"/>
            <a:ext cx="2592555" cy="2539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184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A-GW is configured within </a:t>
            </a:r>
            <a:r>
              <a:rPr lang="en-GB" dirty="0" err="1"/>
              <a:t>SmartConsole</a:t>
            </a:r>
            <a:r>
              <a:rPr lang="en-GB" dirty="0"/>
              <a:t> as a Check Point Security Gateway object.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A-SMS is the management server and its IP address is 10.1.1.101.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SIC initialization takes place via one-time activation password.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SIC creates the trusted communication channel between A-SMS and A-GW.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Topology Retrieval and Publishing</a:t>
            </a:r>
          </a:p>
        </p:txBody>
      </p:sp>
      <p:pic>
        <p:nvPicPr>
          <p:cNvPr id="4" name="Picture 3" descr="29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120" y="1070128"/>
            <a:ext cx="3425613" cy="2418140"/>
          </a:xfrm>
          <a:prstGeom prst="rect">
            <a:avLst/>
          </a:prstGeom>
        </p:spPr>
      </p:pic>
      <p:pic>
        <p:nvPicPr>
          <p:cNvPr id="5" name="Picture 4" descr="30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120" y="3860800"/>
            <a:ext cx="3425613" cy="2311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400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</a:t>
            </a:r>
            <a:r>
              <a:rPr lang="en-GB" dirty="0" err="1"/>
              <a:t>SmartConsole</a:t>
            </a:r>
            <a:r>
              <a:rPr lang="en-GB" dirty="0"/>
              <a:t> accesses the interface details from A-GW once the SIC is created.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identified topology includes eth0, eth1, eth2 and eth3.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Updates made to gateway objects are announced so that the management database gets the new configuration.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Retrieving topology reduces manual entry and aligns SmartConsole with the gateway.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Gateway Status and Monitoring</a:t>
            </a:r>
          </a:p>
        </p:txBody>
      </p:sp>
      <p:pic>
        <p:nvPicPr>
          <p:cNvPr id="4" name="Picture 3" descr="31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7428" y="960120"/>
            <a:ext cx="2717303" cy="2333413"/>
          </a:xfrm>
          <a:prstGeom prst="rect">
            <a:avLst/>
          </a:prstGeom>
        </p:spPr>
      </p:pic>
      <p:pic>
        <p:nvPicPr>
          <p:cNvPr id="5" name="Picture 4" descr="32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7429" y="3838787"/>
            <a:ext cx="2717302" cy="233341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Device and License Information reveals the operational status of the gateway.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Firewall is indicated to be functioning normally and the installed policy can be seen in the gateway status.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System counters give CPU, disk, kernel, and virtual memory information.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Status monitoring confirms that the gateway is communicating and operating normally.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SmartUpdate and License Repository</a:t>
            </a:r>
          </a:p>
        </p:txBody>
      </p:sp>
      <p:pic>
        <p:nvPicPr>
          <p:cNvPr id="4" name="Picture 3" descr="33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619" y="891540"/>
            <a:ext cx="2828358" cy="2537460"/>
          </a:xfrm>
          <a:prstGeom prst="rect">
            <a:avLst/>
          </a:prstGeom>
        </p:spPr>
      </p:pic>
      <p:pic>
        <p:nvPicPr>
          <p:cNvPr id="5" name="Picture 4" descr="34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7619" y="3784600"/>
            <a:ext cx="2828358" cy="23876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In </a:t>
            </a:r>
            <a:r>
              <a:rPr lang="en-GB" dirty="0" err="1"/>
              <a:t>SmartUpdate</a:t>
            </a:r>
            <a:r>
              <a:rPr lang="en-GB" dirty="0"/>
              <a:t>, management server and gateway can be seen in one licensing view.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License files are chosen from the local license repository and are applied to the right system.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Operation status is employed to ensure the successful completion of the attachment process.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Licensing enables the required Check Point software blades and removes dependence on trial entries.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Management Server Licensing</a:t>
            </a:r>
          </a:p>
        </p:txBody>
      </p:sp>
      <p:pic>
        <p:nvPicPr>
          <p:cNvPr id="4" name="Picture 3" descr="35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6884" y="1070128"/>
            <a:ext cx="3308097" cy="2452006"/>
          </a:xfrm>
          <a:prstGeom prst="rect">
            <a:avLst/>
          </a:prstGeom>
        </p:spPr>
      </p:pic>
      <p:pic>
        <p:nvPicPr>
          <p:cNvPr id="5" name="Picture 4" descr="36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884" y="3833310"/>
            <a:ext cx="3308096" cy="233889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715000" y="1088136"/>
            <a:ext cx="5806440" cy="1400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Several software blade licenses appear under A-SMS.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Successful attachment messages indicate that the licensing phase for the management server is now complete.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license view gives you one place to monitor entitlement and attachment.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A licensed management server can centrally administer gateway objects, policies and logs.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Security Gateway Licensing</a:t>
            </a:r>
          </a:p>
        </p:txBody>
      </p:sp>
      <p:pic>
        <p:nvPicPr>
          <p:cNvPr id="4" name="Picture 3" descr="36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8634" y="960120"/>
            <a:ext cx="2794890" cy="2155613"/>
          </a:xfrm>
          <a:prstGeom prst="rect">
            <a:avLst/>
          </a:prstGeom>
        </p:spPr>
      </p:pic>
      <p:pic>
        <p:nvPicPr>
          <p:cNvPr id="5" name="Picture 4" descr="37(2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635" y="3683001"/>
            <a:ext cx="3517498" cy="24892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There is a gateway container license attached below A-GW in </a:t>
            </a:r>
            <a:r>
              <a:rPr lang="en-GB" dirty="0" err="1"/>
              <a:t>SmartUpdate</a:t>
            </a:r>
            <a:r>
              <a:rPr lang="en-GB" dirty="0"/>
              <a:t>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operation status indicates that the license attachment and contract update operations were successful.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It is therefore evident that A-GW has the necessary gateway license and not just a trial period license.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Gateway licensing is verified before moving to the final policy configuration.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Building the Access Control Policy</a:t>
            </a:r>
          </a:p>
        </p:txBody>
      </p:sp>
      <p:pic>
        <p:nvPicPr>
          <p:cNvPr id="4" name="Picture 3" descr="38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80" y="758952"/>
            <a:ext cx="3446799" cy="2797048"/>
          </a:xfrm>
          <a:prstGeom prst="rect">
            <a:avLst/>
          </a:prstGeom>
        </p:spPr>
      </p:pic>
      <p:pic>
        <p:nvPicPr>
          <p:cNvPr id="5" name="Picture 4" descr="39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6480" y="3852333"/>
            <a:ext cx="2861320" cy="23198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400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A new rule for Access Control is added just before the Cleanup rule.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Rule named ALLOW ICMP is defined for allowing ICMP communication from </a:t>
            </a:r>
            <a:r>
              <a:rPr lang="en-GB" dirty="0" err="1"/>
              <a:t>InternalNet</a:t>
            </a:r>
            <a:r>
              <a:rPr lang="en-GB" dirty="0"/>
              <a:t> to destination.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sequence of rules plays an important role because Check Point </a:t>
            </a:r>
            <a:r>
              <a:rPr lang="en-GB" dirty="0" err="1"/>
              <a:t>analyzes</a:t>
            </a:r>
            <a:r>
              <a:rPr lang="en-GB" dirty="0"/>
              <a:t> the rules from top to bottom.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The policy is still a draft until the changes are published and installed.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rPr dirty="0"/>
              <a:t>Final Policy View</a:t>
            </a:r>
          </a:p>
        </p:txBody>
      </p:sp>
      <p:pic>
        <p:nvPicPr>
          <p:cNvPr id="4" name="Picture 3" descr="40(2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6917" y="960120"/>
            <a:ext cx="3498324" cy="2468880"/>
          </a:xfrm>
          <a:prstGeom prst="rect">
            <a:avLst/>
          </a:prstGeom>
        </p:spPr>
      </p:pic>
      <p:pic>
        <p:nvPicPr>
          <p:cNvPr id="5" name="Picture 4" descr="41(1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351" y="3894667"/>
            <a:ext cx="2774982" cy="227753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806440" y="1234440"/>
            <a:ext cx="5806440" cy="1400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last rule set is BLOCK FTK as Rule 1 and ALLOW ICMP as Rule 2.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These two rules have their source as </a:t>
            </a:r>
            <a:r>
              <a:rPr lang="en-GB" dirty="0" err="1"/>
              <a:t>InternalNet</a:t>
            </a:r>
            <a:r>
              <a:rPr lang="en-GB" dirty="0"/>
              <a:t> and destination as Any for the provided screen shot.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The service used in the ALLOW ICMP rule is ICMP and the Cleanup rule comes next.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5806440" y="4892040"/>
            <a:ext cx="5715000" cy="68580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The screenshot shows the completed policy structure before final publish/install actions.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t>Policy Logic — What the Rules Do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143000"/>
            <a:ext cx="5486400" cy="26545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6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Block FTK is put first to ensure that traffic matching this condition will get filtered before the more open rule beneath it.</a:t>
            </a:r>
          </a:p>
          <a:p>
            <a:pPr>
              <a:spcAft>
                <a:spcPts val="900"/>
              </a:spcAft>
              <a:defRPr sz="16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Allow ICMP allows diagnostic traffic using ICMP protocol from </a:t>
            </a:r>
            <a:r>
              <a:rPr lang="en-GB" dirty="0" err="1"/>
              <a:t>InternalNet</a:t>
            </a:r>
            <a:r>
              <a:rPr lang="en-GB" dirty="0"/>
              <a:t>. This rule is used to perform ping tests.</a:t>
            </a:r>
          </a:p>
          <a:p>
            <a:pPr>
              <a:spcAft>
                <a:spcPts val="900"/>
              </a:spcAft>
              <a:defRPr sz="16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Finally, the Cleanup rule will be placed at the end and act as the default filter for unmatched traffic.</a:t>
            </a:r>
          </a:p>
          <a:p>
            <a:pPr>
              <a:spcAft>
                <a:spcPts val="900"/>
              </a:spcAft>
              <a:defRPr sz="1600">
                <a:solidFill>
                  <a:srgbClr val="F2F2F2"/>
                </a:solidFill>
                <a:latin typeface="Aptos"/>
              </a:defRPr>
            </a:pPr>
            <a:r>
              <a:rPr lang="en-GB" dirty="0"/>
              <a:t>• Once modified, the policy should be published and installed on A-GW.</a:t>
            </a:r>
            <a:endParaRPr dirty="0"/>
          </a:p>
        </p:txBody>
      </p:sp>
      <p:pic>
        <p:nvPicPr>
          <p:cNvPr id="5" name="Picture 4" descr="41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1840" y="1051560"/>
            <a:ext cx="3712878" cy="4251960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6583680" y="5486400"/>
            <a:ext cx="4983480" cy="640080"/>
          </a:xfrm>
          <a:prstGeom prst="roundRect">
            <a:avLst/>
          </a:prstGeom>
          <a:solidFill>
            <a:srgbClr val="083F7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100">
                <a:solidFill>
                  <a:srgbClr val="F2F2F2"/>
                </a:solidFill>
                <a:latin typeface="Aptos"/>
              </a:defRPr>
            </a:pPr>
            <a:r>
              <a:t>Rule order matters: specific security decisions should appear before the final Cleanup rule.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15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09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064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rPr dirty="0"/>
              <a:t>Results &amp; Key Outcomes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097280"/>
            <a:ext cx="5943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A-GW management configured at 10.1.1.1/24 with default gateway 10.1.1.102.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A-SMS management server identified at 10.1.1.101.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Internal and external interfaces configured and verified in GAiA.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SIC initialized and gateway topology retrieved in SmartConsole.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Management and gateway licenses attached successfully.</a:t>
            </a:r>
          </a:p>
          <a:p>
            <a:pPr>
              <a:spcAft>
                <a:spcPts val="900"/>
              </a:spcAft>
              <a:defRPr sz="1400">
                <a:solidFill>
                  <a:srgbClr val="F2F2F2"/>
                </a:solidFill>
                <a:latin typeface="Aptos"/>
              </a:defRPr>
            </a:pPr>
            <a:r>
              <a:t>• Access Control policy created with BLOCK FTK, ALLOW ICMP and Cleanup rules.</a:t>
            </a:r>
          </a:p>
        </p:txBody>
      </p:sp>
      <p:sp>
        <p:nvSpPr>
          <p:cNvPr id="5" name="Oval 4"/>
          <p:cNvSpPr/>
          <p:nvPr/>
        </p:nvSpPr>
        <p:spPr>
          <a:xfrm>
            <a:off x="7315200" y="1371600"/>
            <a:ext cx="1554480" cy="11430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F2F2F2"/>
                </a:solidFill>
              </a:defRPr>
            </a:pPr>
            <a:r>
              <a:t>Trusted</a:t>
            </a:r>
            <a:br/>
            <a:r>
              <a:t>Management</a:t>
            </a:r>
          </a:p>
        </p:txBody>
      </p:sp>
      <p:sp>
        <p:nvSpPr>
          <p:cNvPr id="6" name="Oval 5"/>
          <p:cNvSpPr/>
          <p:nvPr/>
        </p:nvSpPr>
        <p:spPr>
          <a:xfrm>
            <a:off x="9326880" y="1371600"/>
            <a:ext cx="1554480" cy="11430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F2F2F2"/>
                </a:solidFill>
              </a:defRPr>
            </a:pPr>
            <a:r>
              <a:t>Licensed</a:t>
            </a:r>
            <a:br/>
            <a:r>
              <a:t>Systems</a:t>
            </a:r>
          </a:p>
        </p:txBody>
      </p:sp>
      <p:sp>
        <p:nvSpPr>
          <p:cNvPr id="7" name="Oval 6"/>
          <p:cNvSpPr/>
          <p:nvPr/>
        </p:nvSpPr>
        <p:spPr>
          <a:xfrm>
            <a:off x="7315200" y="3383280"/>
            <a:ext cx="1554480" cy="11430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F2F2F2"/>
                </a:solidFill>
              </a:defRPr>
            </a:pPr>
            <a:r>
              <a:t>Configured</a:t>
            </a:r>
            <a:br/>
            <a:r>
              <a:t>Interfaces</a:t>
            </a:r>
          </a:p>
        </p:txBody>
      </p:sp>
      <p:sp>
        <p:nvSpPr>
          <p:cNvPr id="8" name="Oval 7"/>
          <p:cNvSpPr/>
          <p:nvPr/>
        </p:nvSpPr>
        <p:spPr>
          <a:xfrm>
            <a:off x="9326880" y="3383280"/>
            <a:ext cx="1554480" cy="1143000"/>
          </a:xfrm>
          <a:prstGeom prst="ellipse">
            <a:avLst/>
          </a:prstGeom>
          <a:solidFill>
            <a:srgbClr val="533194"/>
          </a:solidFill>
          <a:ln>
            <a:solidFill>
              <a:srgbClr val="DE6C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300" b="1">
                <a:solidFill>
                  <a:srgbClr val="F2F2F2"/>
                </a:solidFill>
              </a:defRPr>
            </a:pPr>
            <a:r>
              <a:t>Access</a:t>
            </a:r>
            <a:br/>
            <a:r>
              <a:t>Control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16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0D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739387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DE6C97"/>
                </a:solidFill>
                <a:latin typeface="Aptos Display"/>
              </a:defRPr>
            </a:pPr>
            <a:r>
              <a:rPr dirty="0"/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463040"/>
            <a:ext cx="10332720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dirty="0"/>
              <a:t>• </a:t>
            </a:r>
            <a:r>
              <a:rPr lang="en-GB" sz="1500" dirty="0"/>
              <a:t>W. Stallings, </a:t>
            </a:r>
            <a:r>
              <a:rPr lang="en-GB" sz="1500" i="1" dirty="0"/>
              <a:t>Network Security Essentials: Applications and Standards</a:t>
            </a:r>
            <a:r>
              <a:rPr lang="en-GB" sz="1500" dirty="0"/>
              <a:t>, 6th ed. Pearson, 2017</a:t>
            </a:r>
            <a:r>
              <a:rPr dirty="0"/>
              <a:t>.</a:t>
            </a:r>
          </a:p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dirty="0"/>
              <a:t>• </a:t>
            </a:r>
            <a:r>
              <a:rPr lang="en-GB" sz="1500" dirty="0"/>
              <a:t>Check Point Software Technologies Ltd., </a:t>
            </a:r>
            <a:r>
              <a:rPr lang="en-GB" sz="1500" i="1" dirty="0"/>
              <a:t>R81.20 Gaia Administration Guide</a:t>
            </a:r>
            <a:r>
              <a:rPr lang="en-GB" sz="1500" dirty="0"/>
              <a:t>, Check Point Software Technologies Ltd.</a:t>
            </a:r>
            <a:endParaRPr dirty="0"/>
          </a:p>
          <a:p>
            <a:pPr>
              <a:spcAft>
                <a:spcPts val="900"/>
              </a:spcAft>
              <a:defRPr sz="1500">
                <a:solidFill>
                  <a:srgbClr val="F2F2F2"/>
                </a:solidFill>
                <a:latin typeface="Aptos"/>
              </a:defRPr>
            </a:pPr>
            <a:r>
              <a:rPr dirty="0"/>
              <a:t>• </a:t>
            </a:r>
            <a:r>
              <a:rPr lang="en-GB" sz="1500" dirty="0"/>
              <a:t>K. Scarfone and P. Hoffman, </a:t>
            </a:r>
            <a:r>
              <a:rPr lang="en-GB" sz="1500" i="1" dirty="0"/>
              <a:t>Guidelines on Firewalls and Firewall Policy</a:t>
            </a:r>
            <a:r>
              <a:rPr lang="en-GB" sz="1500" dirty="0"/>
              <a:t>, NIST Special Publication 800-41 Rev. 1, National Institute of Standards and Technology, 2009. </a:t>
            </a:r>
            <a:endParaRPr dirty="0"/>
          </a:p>
        </p:txBody>
      </p:sp>
      <p:sp>
        <p:nvSpPr>
          <p:cNvPr id="5" name="TextBox 4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17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504866-EC56-31A5-B977-590FD0B5A879}"/>
              </a:ext>
            </a:extLst>
          </p:cNvPr>
          <p:cNvSpPr txBox="1"/>
          <p:nvPr/>
        </p:nvSpPr>
        <p:spPr>
          <a:xfrm>
            <a:off x="601133" y="3671412"/>
            <a:ext cx="242146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>
                <a:solidFill>
                  <a:srgbClr val="DE6C97"/>
                </a:solidFill>
                <a:latin typeface="Aptos Display"/>
              </a:rPr>
              <a:t>Video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sz="2500" b="1" dirty="0">
                <a:solidFill>
                  <a:srgbClr val="DE6C97"/>
                </a:solidFill>
                <a:latin typeface="Aptos Display"/>
              </a:rPr>
              <a:t>Link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9F7F2A-B771-D4E6-F874-D04F9554749F}"/>
              </a:ext>
            </a:extLst>
          </p:cNvPr>
          <p:cNvSpPr txBox="1"/>
          <p:nvPr/>
        </p:nvSpPr>
        <p:spPr>
          <a:xfrm>
            <a:off x="777240" y="4410501"/>
            <a:ext cx="939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https://uowtsd-my.sharepoint.com/:v:/g/personal/2519364_student_uwtsd_ac_uk/IQAFbDGhK3iZSqRRiNEt150aAYiE-NzJDusn_zwHHuZeXaI?nav=eyJyZWZlcnJhbEluZm8iOnsicmVmZXJyYWxBcHAiOiJPbmVEcml2ZUZvckJ1c2luZXNzIiwicmVmZXJyYWxBcHBQbGF0Zm9ybSI6IldlYiIsInJlZmVycmFsTW9kZSI6InZpZXciLCJyZWZlcnJhbFZpZXciOiJNeUZpbGVzTGlua0NvcHkifX0&amp;email=vinaypateluk4894%40gmail.com&amp;e=Wbxvnv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09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DE6C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297680" y="2423160"/>
            <a:ext cx="36576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DE6C97"/>
                </a:solidFill>
                <a:latin typeface="Aptos Display"/>
              </a:defRPr>
            </a:pPr>
            <a:r>
              <a:t>Thank You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43400" y="3246120"/>
            <a:ext cx="365760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700">
                <a:solidFill>
                  <a:srgbClr val="BEBEC3"/>
                </a:solidFill>
                <a:latin typeface="Aptos"/>
              </a:defRPr>
            </a:pPr>
            <a:r>
              <a:t>Questions &amp; Discussion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567160" y="6519672"/>
            <a:ext cx="2743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BEBEC3"/>
                </a:solidFill>
              </a:defRPr>
            </a:pPr>
            <a:r>
              <a:t>18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1173</Words>
  <Application>Microsoft Office PowerPoint</Application>
  <PresentationFormat>Widescreen</PresentationFormat>
  <Paragraphs>122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Vinay Bhikhabhai Patel (2519364)</cp:lastModifiedBy>
  <cp:revision>6</cp:revision>
  <dcterms:created xsi:type="dcterms:W3CDTF">2013-01-27T09:14:16Z</dcterms:created>
  <dcterms:modified xsi:type="dcterms:W3CDTF">2026-08-12T09:48:24Z</dcterms:modified>
  <cp:category/>
</cp:coreProperties>
</file>