
<file path=[Content_Types].xml><?xml version="1.0" encoding="utf-8"?>
<Types xmlns="http://schemas.openxmlformats.org/package/2006/content-types">
  <Override PartName="/ppt/slideLayouts/slideLayout18.xml" ContentType="application/vnd.openxmlformats-officedocument.presentationml.slideLayout+xml"/>
  <Override PartName="/ppt/slideLayouts/slideLayout1.xml" ContentType="application/vnd.openxmlformats-officedocument.presentationml.slideLayout+xml"/>
  <Default Extension="rels" ContentType="application/vnd.openxmlformats-package.relationships+xml"/>
  <Default Extension="jpeg" ContentType="image/jpeg"/>
  <Default Extension="xml" ContentType="application/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84" r:id="rId1"/>
  </p:sldMasterIdLst>
  <p:notesMasterIdLst>
    <p:notesMasterId r:id="rId9"/>
  </p:notesMasterIdLst>
  <p:sldIdLst>
    <p:sldId id="256" r:id="rId2"/>
    <p:sldId id="260" r:id="rId3"/>
    <p:sldId id="261" r:id="rId4"/>
    <p:sldId id="264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96" d="100"/>
          <a:sy n="96" d="100"/>
        </p:scale>
        <p:origin x="-70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6212A-E4AA-4A1D-93ED-6755680B73A5}" type="datetimeFigureOut">
              <a:rPr lang="en-GB" smtClean="0"/>
              <a:pPr/>
              <a:t>10/23/17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907D0-6131-4C83-9917-4456CD9CB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90208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39003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208929"/>
            <a:ext cx="5458968" cy="10486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257800"/>
            <a:ext cx="5458968" cy="62179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00000"/>
              <a:buFont typeface="Wingdings 2" pitchFamily="18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90525"/>
            <a:ext cx="5504688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2200" b="0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8688" y="6356350"/>
            <a:ext cx="4736592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6494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2560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9" y="4171950"/>
            <a:ext cx="5457919" cy="1085850"/>
          </a:xfrm>
        </p:spPr>
        <p:txBody>
          <a:bodyPr>
            <a:normAutofit/>
          </a:bodyPr>
          <a:lstStyle>
            <a:lvl1pPr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1" y="5257799"/>
            <a:ext cx="5457918" cy="618565"/>
          </a:xfrm>
        </p:spPr>
        <p:txBody>
          <a:bodyPr>
            <a:normAutofit/>
          </a:bodyPr>
          <a:lstStyle>
            <a:lvl1pPr marL="0" indent="0" algn="l">
              <a:spcBef>
                <a:spcPct val="0"/>
              </a:spcBef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spcBef>
                <a:spcPct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89965"/>
            <a:ext cx="5499847" cy="365125"/>
          </a:xfrm>
        </p:spPr>
        <p:txBody>
          <a:bodyPr/>
          <a:lstStyle>
            <a:lvl1pPr>
              <a:defRPr sz="2200" b="0" baseline="0">
                <a:solidFill>
                  <a:schemeClr val="bg1"/>
                </a:solidFill>
              </a:defRPr>
            </a:lvl1pPr>
          </a:lstStyle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3847" y="6356350"/>
            <a:ext cx="473411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5459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3200400" y="2877671"/>
            <a:ext cx="5646867" cy="128016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23" y="914400"/>
            <a:ext cx="6508377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8423" y="2209800"/>
            <a:ext cx="6508377" cy="39163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78423" y="6356350"/>
            <a:ext cx="492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31694" y="361016"/>
            <a:ext cx="506506" cy="365125"/>
          </a:xfrm>
        </p:spPr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5" y="1976718"/>
            <a:ext cx="1645920" cy="462578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58952" y="268288"/>
            <a:ext cx="1099073" cy="635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1" y="3429000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9801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600" y="6356350"/>
            <a:ext cx="1622612" cy="365125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53115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4773706"/>
            <a:ext cx="2971800" cy="18445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0354" y="3429001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20354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1212" y="6104965"/>
            <a:ext cx="506506" cy="365125"/>
          </a:xfrm>
        </p:spPr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4" y="268288"/>
            <a:ext cx="2971800" cy="443865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244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88352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79391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79391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2214562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57199" y="4224973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5720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052" y="990600"/>
            <a:ext cx="3566160" cy="51355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4746811" y="268288"/>
            <a:ext cx="4114800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1365" y="6124014"/>
            <a:ext cx="1752600" cy="365125"/>
          </a:xfrm>
        </p:spPr>
        <p:txBody>
          <a:bodyPr/>
          <a:lstStyle>
            <a:lvl1pPr algn="l">
              <a:defRPr/>
            </a:lvl1pPr>
          </a:lstStyle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3863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4760258" y="990600"/>
            <a:ext cx="4096512" cy="5611813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16775" y="268288"/>
            <a:ext cx="1639457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6858000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35471" y="268288"/>
            <a:ext cx="720761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3006726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352800" y="268288"/>
            <a:ext cx="47019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1" name="Picture Placeholder 2"/>
          <p:cNvSpPr>
            <a:spLocks noGrp="1"/>
          </p:cNvSpPr>
          <p:nvPr>
            <p:ph type="pic" idx="14"/>
          </p:nvPr>
        </p:nvSpPr>
        <p:spPr>
          <a:xfrm>
            <a:off x="33528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2" name="Picture Placeholder 2"/>
          <p:cNvSpPr>
            <a:spLocks noGrp="1"/>
          </p:cNvSpPr>
          <p:nvPr>
            <p:ph type="pic" idx="15"/>
          </p:nvPr>
        </p:nvSpPr>
        <p:spPr>
          <a:xfrm>
            <a:off x="57505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43799" y="1035424"/>
            <a:ext cx="1322295" cy="5090739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035424"/>
            <a:ext cx="6019800" cy="510978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6508377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209800"/>
            <a:ext cx="6508377" cy="3916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98659" y="6356350"/>
            <a:ext cx="1752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44B85DE-C7F6-F44F-A08A-2BA58D8F7362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4812" y="6356350"/>
            <a:ext cx="6007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56494" y="361016"/>
            <a:ext cx="5065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00" b="1">
                <a:solidFill>
                  <a:schemeClr val="bg1"/>
                </a:solidFill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00000"/>
        <a:buFont typeface="Wingdings 2" pitchFamily="18" charset="2"/>
        <a:buChar char="¡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Monitro ac Asesu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TAR PAP1</a:t>
            </a:r>
          </a:p>
          <a:p>
            <a:r>
              <a:rPr lang="en-US" dirty="0" smtClean="0"/>
              <a:t>2015-16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Disgwyliadau</a:t>
            </a:r>
            <a:r>
              <a:rPr lang="en-GB" dirty="0"/>
              <a:t> </a:t>
            </a:r>
            <a:r>
              <a:rPr lang="en-GB" dirty="0" smtClean="0"/>
              <a:t>M ac A PAP1</a:t>
            </a:r>
            <a:br>
              <a:rPr lang="en-GB" dirty="0" smtClean="0"/>
            </a:br>
            <a:r>
              <a:rPr lang="en-GB" dirty="0" smtClean="0"/>
              <a:t>1.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r>
              <a:rPr lang="en-GB" dirty="0" smtClean="0"/>
              <a:t> (</a:t>
            </a:r>
            <a:r>
              <a:rPr lang="en-GB" dirty="0" err="1" smtClean="0"/>
              <a:t>Ffurflen</a:t>
            </a:r>
            <a:r>
              <a:rPr lang="en-GB" dirty="0" smtClean="0"/>
              <a:t> C11a)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600" dirty="0"/>
              <a:t>Cwblhewch gofnod olrhain ar gyfer POB dysgwr. Os ydych yn addysgu gwahanol grwpiau ar gyfer gwahanol feysydd cwricwlaidd, efallai y byddwch yn paratoi cofnodion ar gyfer pob grŵp</a:t>
            </a:r>
            <a:r>
              <a:rPr lang="cy-GB" sz="1600" dirty="0" smtClean="0"/>
              <a:t>.</a:t>
            </a:r>
          </a:p>
          <a:p>
            <a:r>
              <a:rPr lang="cy-GB" sz="1600" dirty="0"/>
              <a:t>Ystyriwch y lliw 'goleuadau traffig' mwyaf priodol ar gyfer ymateb pob dysgwr i'r dasg. </a:t>
            </a:r>
            <a:br>
              <a:rPr lang="cy-GB" sz="1600" dirty="0"/>
            </a:br>
            <a:r>
              <a:rPr lang="cy-GB" sz="1600" dirty="0"/>
              <a:t>Os yw'n berthnasol, gwneud sylw i gefnogi'r lliw 'goleuadau traffig' (ee yr elfen ysgrifenedig y dasg yn rhy anodd). </a:t>
            </a:r>
            <a:br>
              <a:rPr lang="cy-GB" sz="1600" dirty="0"/>
            </a:br>
            <a:r>
              <a:rPr lang="cy-GB" sz="1600" dirty="0"/>
              <a:t>Defnyddiwch y cofnod i nodi PATRYMAU mewn ymateb i weithgareddau, yn grŵp cyfan ac unigol. </a:t>
            </a:r>
            <a:endParaRPr lang="cy-GB" sz="1600" dirty="0" smtClean="0"/>
          </a:p>
          <a:p>
            <a:r>
              <a:rPr lang="cy-GB" sz="1600" dirty="0" smtClean="0"/>
              <a:t>Defnyddiwch </a:t>
            </a:r>
            <a:r>
              <a:rPr lang="cy-GB" sz="1600" dirty="0"/>
              <a:t>y wybodaeth i gefnogi cynllunio ar gyfer gweithgareddau yn y dyfodol (ee os yw plentyn yn dangos yn gyson fel 'coch', yn ystyried sut y gallwch wneud y dasg yn fwy priodol ar ei gyfer).</a:t>
            </a:r>
            <a:endParaRPr lang="en-GB" sz="1600" dirty="0" smtClean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0523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</a:t>
            </a:r>
            <a:r>
              <a:rPr lang="en-GB" sz="4000" dirty="0" err="1" smtClean="0">
                <a:solidFill>
                  <a:prstClr val="black"/>
                </a:solidFill>
              </a:rPr>
              <a:t>Nodiadau</a:t>
            </a:r>
            <a:r>
              <a:rPr lang="en-GB" sz="4000" dirty="0" smtClean="0">
                <a:solidFill>
                  <a:prstClr val="black"/>
                </a:solidFill>
              </a:rPr>
              <a:t> </a:t>
            </a:r>
            <a:r>
              <a:rPr lang="en-GB" sz="4000" dirty="0" err="1" smtClean="0">
                <a:solidFill>
                  <a:prstClr val="black"/>
                </a:solidFill>
              </a:rPr>
              <a:t>Arsylwadol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Defnyddiwch naill ai copïau o Ffurflen C9a neu llyfr nodiadau gan gynnwys tudalen neu ddwy ar gyfer pob dysgwr yn eich dosbarth (neu eich 'prif dosbarth' os ydych yn gweithio gydag ystod o grwpiau) i </a:t>
            </a:r>
            <a:r>
              <a:rPr lang="cy-GB" dirty="0" err="1"/>
              <a:t>gasglu</a:t>
            </a:r>
            <a:r>
              <a:rPr lang="cy-GB" dirty="0"/>
              <a:t> sylwadau diddorol ar gyfer BOB </a:t>
            </a:r>
            <a:r>
              <a:rPr lang="cy-GB" dirty="0" smtClean="0"/>
              <a:t>plentyn.</a:t>
            </a:r>
          </a:p>
          <a:p>
            <a:r>
              <a:rPr lang="cy-GB" dirty="0" smtClean="0"/>
              <a:t>Gallwch </a:t>
            </a:r>
            <a:r>
              <a:rPr lang="cy-GB" dirty="0"/>
              <a:t>gyfeirio at agweddau academaidd, cymdeithasol, corfforol neu ymddygiadol y dysgwyr yn eich </a:t>
            </a:r>
            <a:r>
              <a:rPr lang="cy-GB" dirty="0" smtClean="0"/>
              <a:t>nodiadau.</a:t>
            </a:r>
          </a:p>
          <a:p>
            <a:r>
              <a:rPr lang="cy-GB" dirty="0" smtClean="0"/>
              <a:t>Gwnewch </a:t>
            </a:r>
            <a:r>
              <a:rPr lang="cy-GB" dirty="0"/>
              <a:t>y nodiadau yn aml ac yn sicrhau eich bod yn gwneud sylwadau am POB plentyn yn </a:t>
            </a:r>
            <a:r>
              <a:rPr lang="cy-GB" dirty="0" smtClean="0"/>
              <a:t>rheolaidd.</a:t>
            </a:r>
          </a:p>
          <a:p>
            <a:r>
              <a:rPr lang="cy-GB" dirty="0" smtClean="0"/>
              <a:t>Defnyddiwch </a:t>
            </a:r>
            <a:r>
              <a:rPr lang="cy-GB" dirty="0"/>
              <a:t>y wybodaeth i gefnogi cynllunio ar gyfer gweithgareddau yn y dyfodol (ee os yw plentyn bob amser yn dychwelyd i'r dosbarth ar ôl cinio mewn hwyliau aflonyddgar, ystyriwch sut y gallwch ymdrin â hyn heb iddo effeithio ar y wers).</a:t>
            </a: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6712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</a:t>
            </a:r>
            <a:r>
              <a:rPr lang="en-GB" sz="3600" dirty="0" smtClean="0">
                <a:solidFill>
                  <a:prstClr val="black"/>
                </a:solidFill>
              </a:rPr>
              <a:t/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3. </a:t>
            </a:r>
            <a:r>
              <a:rPr lang="en-GB" sz="3600" dirty="0" err="1" smtClean="0">
                <a:solidFill>
                  <a:prstClr val="black"/>
                </a:solidFill>
              </a:rPr>
              <a:t>Monitro</a:t>
            </a:r>
            <a:r>
              <a:rPr lang="en-GB" sz="3600" dirty="0" smtClean="0">
                <a:solidFill>
                  <a:prstClr val="black"/>
                </a:solidFill>
              </a:rPr>
              <a:t>/</a:t>
            </a:r>
            <a:r>
              <a:rPr lang="en-GB" sz="3600" dirty="0" err="1" smtClean="0">
                <a:solidFill>
                  <a:prstClr val="black"/>
                </a:solidFill>
              </a:rPr>
              <a:t>Asesu</a:t>
            </a:r>
            <a:r>
              <a:rPr lang="en-GB" sz="3600" dirty="0" smtClean="0">
                <a:solidFill>
                  <a:prstClr val="black"/>
                </a:solidFill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</a:rPr>
              <a:t>Darllen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Gwrandewch ar eich 3 </a:t>
            </a:r>
            <a:r>
              <a:rPr lang="cy-GB" dirty="0" smtClean="0"/>
              <a:t>phlentyn targed </a:t>
            </a:r>
            <a:r>
              <a:rPr lang="cy-GB" dirty="0"/>
              <a:t>yn darllen yn rheolaidd ac yn ysgrifennu sylwadau priodol gan ddefnyddio Ffurflen C11b. </a:t>
            </a:r>
            <a:endParaRPr lang="cy-GB" dirty="0" smtClean="0"/>
          </a:p>
          <a:p>
            <a:r>
              <a:rPr lang="cy-GB" dirty="0" smtClean="0"/>
              <a:t>Cyfeiriwch </a:t>
            </a:r>
            <a:r>
              <a:rPr lang="cy-GB" dirty="0"/>
              <a:t>at bolisi asesu'r darllen yr ysgol (os yw ar gael) er mwyn sicrhau eich bod yn dilyn y dull a dderbynnir. </a:t>
            </a:r>
            <a:endParaRPr lang="cy-GB" dirty="0" smtClean="0"/>
          </a:p>
          <a:p>
            <a:r>
              <a:rPr lang="cy-GB" dirty="0" smtClean="0"/>
              <a:t>Defnyddiwch </a:t>
            </a:r>
            <a:r>
              <a:rPr lang="cy-GB" dirty="0"/>
              <a:t>unrhyw wybodaeth yr ydych yn ennill o'r gweithgaredd hwn (ee hoff bynciau) i lywio eich gwaith cynllunio.</a:t>
            </a:r>
            <a:endParaRPr lang="en-GB" i="1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63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24456"/>
                </a:solidFill>
              </a:rPr>
              <a:t>Disgwyliadau M ac A</a:t>
            </a:r>
            <a:r>
              <a:rPr lang="en-GB" dirty="0" smtClean="0">
                <a:solidFill>
                  <a:srgbClr val="424456"/>
                </a:solidFill>
              </a:rPr>
              <a:t> PAP1 </a:t>
            </a:r>
            <a:br>
              <a:rPr lang="en-GB" dirty="0" smtClean="0">
                <a:solidFill>
                  <a:srgbClr val="424456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</a:t>
            </a:r>
            <a:r>
              <a:rPr lang="en-GB" sz="3600" dirty="0" err="1" smtClean="0">
                <a:solidFill>
                  <a:prstClr val="black"/>
                </a:solidFill>
              </a:rPr>
              <a:t>Portffolios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1400" dirty="0" smtClean="0"/>
              <a:t>Dewiswch eich 3 disgyblion targed yn ofalus, gan ofyn i'ch mentor dosbarth ar gyfer cymorth gyda’ch penderfyniad. </a:t>
            </a:r>
          </a:p>
          <a:p>
            <a:r>
              <a:rPr lang="cy-GB" sz="1400" dirty="0" smtClean="0"/>
              <a:t>O ddechrau PAP, casglu esiamplau/llungopi o'r gwaith a gwblhawyd y disgyblion; tynnu lluniau i ddangos ymateb i weithgareddau; ofyn i oedolion eraill i gasglu gwybodaeth (os yw'n berthnasol). </a:t>
            </a:r>
          </a:p>
          <a:p>
            <a:r>
              <a:rPr lang="cy-GB" sz="1400" b="1" dirty="0" smtClean="0"/>
              <a:t>Anodi'</a:t>
            </a:r>
            <a:r>
              <a:rPr lang="cy-GB" sz="1400" dirty="0" smtClean="0"/>
              <a:t>r gwaith samplau/ffotograffau gyda'r dyddiad, y gweithgaredd (amcan dysgu), ymateb y plentyn i'r gweithgaredd (gan gynnwys unrhyw anawsterau/eiliadau ‘waw’) a lefel y gefnogaeth a dderbyniwyd y plentyn. </a:t>
            </a:r>
          </a:p>
          <a:p>
            <a:r>
              <a:rPr lang="cy-GB" sz="1400" dirty="0" smtClean="0"/>
              <a:t>Hefyd yn cynnwys nodiadau arsylwadol fel y bo'n briodol. </a:t>
            </a:r>
            <a:br>
              <a:rPr lang="cy-GB" sz="1400" dirty="0" smtClean="0"/>
            </a:br>
            <a:r>
              <a:rPr lang="cy-GB" sz="1400" dirty="0" smtClean="0"/>
              <a:t>Dylech gynnwys tystiolaeth eich bod wedi asesu sgiliau darllen eich dysgwyr targed yn rheolaidd. </a:t>
            </a:r>
          </a:p>
          <a:p>
            <a:r>
              <a:rPr lang="cy-GB" sz="1400" dirty="0" smtClean="0"/>
              <a:t>Dylai eich portffolio o waith yn ddangos cynnydd yr unigolion wedi gwneud yn eu dysgu ar draws y cwricwlwm.</a:t>
            </a:r>
            <a:endParaRPr lang="en-GB" sz="1400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194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424456"/>
                </a:solidFill>
              </a:rPr>
              <a:t>Disgwyliadau M ac A PAP1 </a:t>
            </a:r>
            <a:r>
              <a:rPr lang="en-GB" sz="3200" dirty="0" smtClean="0">
                <a:solidFill>
                  <a:prstClr val="black"/>
                </a:solidFill>
              </a:rPr>
              <a:t/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5.Proffiliau’r </a:t>
            </a:r>
            <a:r>
              <a:rPr lang="en-GB" sz="3200" dirty="0" err="1" smtClean="0">
                <a:solidFill>
                  <a:prstClr val="black"/>
                </a:solidFill>
              </a:rPr>
              <a:t>Disgyblion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Tuag at ddiwedd PAP, astudio'r dystiolaeth yn y portffolios ac yn ystyried y cynnydd a bod y 3 o blant wedi gwneud drwy gydol y profiad. </a:t>
            </a:r>
          </a:p>
          <a:p>
            <a:r>
              <a:rPr lang="cy-GB" dirty="0" smtClean="0"/>
              <a:t>Ysgrifennwch sylwebaeth crynodol ar gyfer pob maes cwricwlwm eich bod wedi casglu tystiolaeth ar eu gyfer. Defnyddiwch y lefel disgrifiadau lefel cwricwlwm perthnasol i gefnogi eich sylwadau. </a:t>
            </a:r>
          </a:p>
          <a:p>
            <a:r>
              <a:rPr lang="cy-GB" dirty="0" smtClean="0"/>
              <a:t>Ystyriwch y 'camau nesaf' ar gyfer pob un o'r dysgwyr ym mhob maes cwricwlwm. Efallai y byddwch am nodi 'bylchau' o fewn deilliannau/disgrifiadau lefel neu fynd i anawsterau a nodwyd yn y dystiolaeth.</a:t>
            </a: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6819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Arddangosfa/Taith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(1 </a:t>
            </a:r>
            <a:r>
              <a:rPr lang="en-US" dirty="0" err="1" smtClean="0"/>
              <a:t>mewn</a:t>
            </a:r>
            <a:r>
              <a:rPr lang="en-US" dirty="0" smtClean="0"/>
              <a:t> CS ac 1 </a:t>
            </a:r>
            <a:r>
              <a:rPr lang="en-US" dirty="0" err="1" smtClean="0"/>
              <a:t>mewn</a:t>
            </a:r>
            <a:r>
              <a:rPr lang="en-US" dirty="0" smtClean="0"/>
              <a:t> CA2)</a:t>
            </a:r>
          </a:p>
          <a:p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taith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ddathlu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plant.</a:t>
            </a:r>
          </a:p>
          <a:p>
            <a:r>
              <a:rPr lang="en-US" dirty="0" smtClean="0"/>
              <a:t>Gall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fformat</a:t>
            </a:r>
            <a:r>
              <a:rPr lang="en-US" dirty="0" smtClean="0"/>
              <a:t> </a:t>
            </a:r>
            <a:r>
              <a:rPr lang="en-US" dirty="0" err="1" smtClean="0"/>
              <a:t>electronig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wal</a:t>
            </a:r>
            <a:r>
              <a:rPr lang="en-US" dirty="0" smtClean="0"/>
              <a:t>,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ben</a:t>
            </a:r>
            <a:r>
              <a:rPr lang="en-US" dirty="0" smtClean="0"/>
              <a:t> </a:t>
            </a:r>
            <a:r>
              <a:rPr lang="en-US" dirty="0" err="1" smtClean="0"/>
              <a:t>bwrdd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siwr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‘</a:t>
            </a:r>
            <a:r>
              <a:rPr lang="en-US" dirty="0" err="1" smtClean="0"/>
              <a:t>rhwngweithio</a:t>
            </a:r>
            <a:r>
              <a:rPr lang="en-US" dirty="0" smtClean="0"/>
              <a:t>’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arddangosfa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laza">
  <a:themeElements>
    <a:clrScheme name="Plaza">
      <a:dk1>
        <a:sysClr val="windowText" lastClr="000000"/>
      </a:dk1>
      <a:lt1>
        <a:sysClr val="window" lastClr="FFFFFF"/>
      </a:lt1>
      <a:dk2>
        <a:srgbClr val="333333"/>
      </a:dk2>
      <a:lt2>
        <a:srgbClr val="CCCCCC"/>
      </a:lt2>
      <a:accent1>
        <a:srgbClr val="990000"/>
      </a:accent1>
      <a:accent2>
        <a:srgbClr val="580101"/>
      </a:accent2>
      <a:accent3>
        <a:srgbClr val="E94A00"/>
      </a:accent3>
      <a:accent4>
        <a:srgbClr val="EB8F00"/>
      </a:accent4>
      <a:accent5>
        <a:srgbClr val="A4A4A4"/>
      </a:accent5>
      <a:accent6>
        <a:srgbClr val="666666"/>
      </a:accent6>
      <a:hlink>
        <a:srgbClr val="D01010"/>
      </a:hlink>
      <a:folHlink>
        <a:srgbClr val="E6682E"/>
      </a:folHlink>
    </a:clrScheme>
    <a:fontScheme name="Plaza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laza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60000"/>
                <a:satMod val="135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0000"/>
                <a:satMod val="120000"/>
              </a:schemeClr>
            </a:gs>
            <a:gs pos="35000">
              <a:schemeClr val="phClr">
                <a:shade val="100000"/>
                <a:satMod val="150000"/>
              </a:schemeClr>
            </a:gs>
            <a:gs pos="70000">
              <a:schemeClr val="phClr">
                <a:tint val="100000"/>
                <a:shade val="100000"/>
                <a:satMod val="200000"/>
                <a:greenMod val="100000"/>
              </a:schemeClr>
            </a:gs>
            <a:gs pos="100000">
              <a:schemeClr val="phClr">
                <a:tint val="100000"/>
                <a:shade val="100000"/>
                <a:satMod val="250000"/>
                <a:greenMod val="100000"/>
              </a:schemeClr>
            </a:gs>
          </a:gsLst>
          <a:lin ang="16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190500" dist="63500" dir="5400000">
              <a:srgbClr val="FFFFFF">
                <a:alpha val="65000"/>
              </a:srgbClr>
            </a:innerShdw>
          </a:effectLst>
          <a:scene3d>
            <a:camera prst="orthographicFront">
              <a:rot lat="0" lon="0" rev="0"/>
            </a:camera>
            <a:lightRig rig="twoPt" dir="r">
              <a:rot lat="0" lon="0" rev="6000000"/>
            </a:lightRig>
          </a:scene3d>
          <a:sp3d prstMaterial="matte">
            <a:bevelT w="0" h="0" prst="relaxedInset"/>
          </a:sp3d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88900" dist="38100" dir="6600000" sx="101000" sy="101000" rotWithShape="0">
              <a:srgbClr val="000000">
                <a:alpha val="50000"/>
              </a:srgbClr>
            </a:outerShdw>
          </a:effectLst>
          <a:scene3d>
            <a:camera prst="perspectiveFront" fov="3000000"/>
            <a:lightRig rig="morning" dir="tl">
              <a:rot lat="0" lon="0" rev="1800000"/>
            </a:lightRig>
          </a:scene3d>
          <a:sp3d contourW="38100" prstMaterial="softEdge">
            <a:bevelT w="25400" h="38100"/>
            <a:contourClr>
              <a:schemeClr val="phClr">
                <a:tint val="6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Plaza.thmx</Template>
  <TotalTime>310</TotalTime>
  <Words>685</Words>
  <Application>Microsoft Macintosh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Plaza</vt:lpstr>
      <vt:lpstr>Monitro ac Asesu</vt:lpstr>
      <vt:lpstr>Disgwyliadau M ac A PAP1 1. Cyfnod Olrhain (Ffurflen C11a)</vt:lpstr>
      <vt:lpstr>Disgwyliadau M ac A PAP1  2. Nodiadau Arsylwadol</vt:lpstr>
      <vt:lpstr>Disgwyliadau M ac A PAP1 3. Monitro/Asesu Darllen</vt:lpstr>
      <vt:lpstr>Disgwyliadau M ac A PAP1  4. Portffolios</vt:lpstr>
      <vt:lpstr>Disgwyliadau M ac A PAP1  5.Proffiliau’r Disgyblion</vt:lpstr>
      <vt:lpstr>Arddangosfa/Taith Dysgu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in S3.2</dc:title>
  <dc:creator>swwcte23</dc:creator>
  <cp:lastModifiedBy>swwcte23</cp:lastModifiedBy>
  <cp:revision>24</cp:revision>
  <dcterms:created xsi:type="dcterms:W3CDTF">2017-10-23T18:42:40Z</dcterms:created>
  <dcterms:modified xsi:type="dcterms:W3CDTF">2017-10-23T19:13:51Z</dcterms:modified>
</cp:coreProperties>
</file>