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406" r:id="rId3"/>
    <p:sldId id="409" r:id="rId4"/>
    <p:sldId id="410" r:id="rId5"/>
    <p:sldId id="411" r:id="rId6"/>
    <p:sldId id="412" r:id="rId7"/>
    <p:sldId id="413" r:id="rId8"/>
    <p:sldId id="419" r:id="rId9"/>
    <p:sldId id="414" r:id="rId10"/>
    <p:sldId id="415" r:id="rId11"/>
    <p:sldId id="416" r:id="rId12"/>
    <p:sldId id="260" r:id="rId13"/>
    <p:sldId id="423" r:id="rId14"/>
    <p:sldId id="261" r:id="rId15"/>
    <p:sldId id="42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49"/>
    <p:restoredTop sz="94720"/>
  </p:normalViewPr>
  <p:slideViewPr>
    <p:cSldViewPr snapToGrid="0">
      <p:cViewPr>
        <p:scale>
          <a:sx n="72" d="100"/>
          <a:sy n="72" d="100"/>
        </p:scale>
        <p:origin x="27" y="5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8F8922-2FA7-4629-A6AA-F8BBBA701D7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23BF9A9-6ABB-4C8D-8F11-81AF62418D1B}">
      <dgm:prSet/>
      <dgm:spPr/>
      <dgm:t>
        <a:bodyPr/>
        <a:lstStyle/>
        <a:p>
          <a:pPr>
            <a:defRPr cap="all"/>
          </a:pPr>
          <a:r>
            <a:rPr lang="en-GB"/>
            <a:t>Paraphrasing, reflecting and summarising</a:t>
          </a:r>
          <a:endParaRPr lang="en-US"/>
        </a:p>
      </dgm:t>
    </dgm:pt>
    <dgm:pt modelId="{687D6394-4744-4BFD-A2E4-FF30A8CDC2AB}" type="parTrans" cxnId="{1C0CF575-F5AE-4FC7-9973-E4E15887038E}">
      <dgm:prSet/>
      <dgm:spPr/>
      <dgm:t>
        <a:bodyPr/>
        <a:lstStyle/>
        <a:p>
          <a:endParaRPr lang="en-US"/>
        </a:p>
      </dgm:t>
    </dgm:pt>
    <dgm:pt modelId="{F42CA648-1174-4EAB-9F3D-76352F7D1104}" type="sibTrans" cxnId="{1C0CF575-F5AE-4FC7-9973-E4E15887038E}">
      <dgm:prSet/>
      <dgm:spPr/>
      <dgm:t>
        <a:bodyPr/>
        <a:lstStyle/>
        <a:p>
          <a:endParaRPr lang="en-US"/>
        </a:p>
      </dgm:t>
    </dgm:pt>
    <dgm:pt modelId="{0852110E-6951-4D29-90BA-453178AB9604}">
      <dgm:prSet/>
      <dgm:spPr/>
      <dgm:t>
        <a:bodyPr/>
        <a:lstStyle/>
        <a:p>
          <a:pPr>
            <a:defRPr cap="all"/>
          </a:pPr>
          <a:r>
            <a:rPr lang="en-GB"/>
            <a:t>Visually drawing or imagining the issue</a:t>
          </a:r>
          <a:endParaRPr lang="en-US"/>
        </a:p>
      </dgm:t>
    </dgm:pt>
    <dgm:pt modelId="{B13680FF-48C1-4763-8B3B-C3589E31BD01}" type="parTrans" cxnId="{47A8B350-0E04-4D34-A533-32966FD84E5D}">
      <dgm:prSet/>
      <dgm:spPr/>
      <dgm:t>
        <a:bodyPr/>
        <a:lstStyle/>
        <a:p>
          <a:endParaRPr lang="en-US"/>
        </a:p>
      </dgm:t>
    </dgm:pt>
    <dgm:pt modelId="{F85559A4-AB6F-43FC-9B9A-C60B0990FCC6}" type="sibTrans" cxnId="{47A8B350-0E04-4D34-A533-32966FD84E5D}">
      <dgm:prSet/>
      <dgm:spPr/>
      <dgm:t>
        <a:bodyPr/>
        <a:lstStyle/>
        <a:p>
          <a:endParaRPr lang="en-US"/>
        </a:p>
      </dgm:t>
    </dgm:pt>
    <dgm:pt modelId="{EDD27322-207E-405C-905C-DEBAEF8F1667}">
      <dgm:prSet/>
      <dgm:spPr/>
      <dgm:t>
        <a:bodyPr/>
        <a:lstStyle/>
        <a:p>
          <a:pPr>
            <a:defRPr cap="all"/>
          </a:pPr>
          <a:r>
            <a:rPr lang="en-GB"/>
            <a:t>Writing a list</a:t>
          </a:r>
          <a:endParaRPr lang="en-US"/>
        </a:p>
      </dgm:t>
    </dgm:pt>
    <dgm:pt modelId="{BFC075B1-3F37-4E36-94AA-FD9DAA3F1D41}" type="parTrans" cxnId="{A3815560-0E97-43D3-B903-99CC1BA2E80C}">
      <dgm:prSet/>
      <dgm:spPr/>
      <dgm:t>
        <a:bodyPr/>
        <a:lstStyle/>
        <a:p>
          <a:endParaRPr lang="en-US"/>
        </a:p>
      </dgm:t>
    </dgm:pt>
    <dgm:pt modelId="{3262F80B-E420-484F-BC61-5D2914691EE2}" type="sibTrans" cxnId="{A3815560-0E97-43D3-B903-99CC1BA2E80C}">
      <dgm:prSet/>
      <dgm:spPr/>
      <dgm:t>
        <a:bodyPr/>
        <a:lstStyle/>
        <a:p>
          <a:endParaRPr lang="en-US"/>
        </a:p>
      </dgm:t>
    </dgm:pt>
    <dgm:pt modelId="{21DC3AB6-3DFE-4952-8D8D-3B83E0CB52EA}" type="pres">
      <dgm:prSet presAssocID="{BD8F8922-2FA7-4629-A6AA-F8BBBA701D7E}" presName="root" presStyleCnt="0">
        <dgm:presLayoutVars>
          <dgm:dir/>
          <dgm:resizeHandles val="exact"/>
        </dgm:presLayoutVars>
      </dgm:prSet>
      <dgm:spPr/>
    </dgm:pt>
    <dgm:pt modelId="{0540A964-B04B-49F7-A7DA-EDB6E39D4E6E}" type="pres">
      <dgm:prSet presAssocID="{F23BF9A9-6ABB-4C8D-8F11-81AF62418D1B}" presName="compNode" presStyleCnt="0"/>
      <dgm:spPr/>
    </dgm:pt>
    <dgm:pt modelId="{428173C5-9AC0-411E-BE47-473E0DA91BF0}" type="pres">
      <dgm:prSet presAssocID="{F23BF9A9-6ABB-4C8D-8F11-81AF62418D1B}" presName="iconBgRect" presStyleLbl="bgShp" presStyleIdx="0" presStyleCnt="3"/>
      <dgm:spPr/>
    </dgm:pt>
    <dgm:pt modelId="{4EA955D1-3065-44ED-BFCD-8ED5023D195B}" type="pres">
      <dgm:prSet presAssocID="{F23BF9A9-6ABB-4C8D-8F11-81AF62418D1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A4CEE258-B3E7-48CC-8FB6-71093BDD9ED3}" type="pres">
      <dgm:prSet presAssocID="{F23BF9A9-6ABB-4C8D-8F11-81AF62418D1B}" presName="spaceRect" presStyleCnt="0"/>
      <dgm:spPr/>
    </dgm:pt>
    <dgm:pt modelId="{59180657-7C09-4668-9463-9C31F1758DA4}" type="pres">
      <dgm:prSet presAssocID="{F23BF9A9-6ABB-4C8D-8F11-81AF62418D1B}" presName="textRect" presStyleLbl="revTx" presStyleIdx="0" presStyleCnt="3">
        <dgm:presLayoutVars>
          <dgm:chMax val="1"/>
          <dgm:chPref val="1"/>
        </dgm:presLayoutVars>
      </dgm:prSet>
      <dgm:spPr/>
    </dgm:pt>
    <dgm:pt modelId="{0A5E1210-FB39-4CE0-95A5-F870B1F7604E}" type="pres">
      <dgm:prSet presAssocID="{F42CA648-1174-4EAB-9F3D-76352F7D1104}" presName="sibTrans" presStyleCnt="0"/>
      <dgm:spPr/>
    </dgm:pt>
    <dgm:pt modelId="{D47B3860-B2AC-4928-B85F-3199D39EFF0C}" type="pres">
      <dgm:prSet presAssocID="{0852110E-6951-4D29-90BA-453178AB9604}" presName="compNode" presStyleCnt="0"/>
      <dgm:spPr/>
    </dgm:pt>
    <dgm:pt modelId="{25D5B34B-5820-459A-827D-7A2E342E7433}" type="pres">
      <dgm:prSet presAssocID="{0852110E-6951-4D29-90BA-453178AB9604}" presName="iconBgRect" presStyleLbl="bgShp" presStyleIdx="1" presStyleCnt="3"/>
      <dgm:spPr/>
    </dgm:pt>
    <dgm:pt modelId="{5F18864E-12AE-4D1B-9AE3-9BAD79A176D6}" type="pres">
      <dgm:prSet presAssocID="{0852110E-6951-4D29-90BA-453178AB960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D9C6F794-D785-4944-AE1A-F83A41FA47D0}" type="pres">
      <dgm:prSet presAssocID="{0852110E-6951-4D29-90BA-453178AB9604}" presName="spaceRect" presStyleCnt="0"/>
      <dgm:spPr/>
    </dgm:pt>
    <dgm:pt modelId="{A8F3974A-AD27-496C-956D-4B6BA712D60C}" type="pres">
      <dgm:prSet presAssocID="{0852110E-6951-4D29-90BA-453178AB9604}" presName="textRect" presStyleLbl="revTx" presStyleIdx="1" presStyleCnt="3">
        <dgm:presLayoutVars>
          <dgm:chMax val="1"/>
          <dgm:chPref val="1"/>
        </dgm:presLayoutVars>
      </dgm:prSet>
      <dgm:spPr/>
    </dgm:pt>
    <dgm:pt modelId="{A463D61E-34A2-4588-AA9C-B4C3D8E2750D}" type="pres">
      <dgm:prSet presAssocID="{F85559A4-AB6F-43FC-9B9A-C60B0990FCC6}" presName="sibTrans" presStyleCnt="0"/>
      <dgm:spPr/>
    </dgm:pt>
    <dgm:pt modelId="{E6084E4B-226A-4770-8302-D37A984607C2}" type="pres">
      <dgm:prSet presAssocID="{EDD27322-207E-405C-905C-DEBAEF8F1667}" presName="compNode" presStyleCnt="0"/>
      <dgm:spPr/>
    </dgm:pt>
    <dgm:pt modelId="{323808A9-A0DB-47B3-8D3D-30CD8E09B4C0}" type="pres">
      <dgm:prSet presAssocID="{EDD27322-207E-405C-905C-DEBAEF8F1667}" presName="iconBgRect" presStyleLbl="bgShp" presStyleIdx="2" presStyleCnt="3"/>
      <dgm:spPr/>
    </dgm:pt>
    <dgm:pt modelId="{CB8D3042-56F1-4F09-9CB2-C625E8B3EB30}" type="pres">
      <dgm:prSet presAssocID="{EDD27322-207E-405C-905C-DEBAEF8F166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58A564B-2A09-4A23-B2D6-43D8A30DC6AD}" type="pres">
      <dgm:prSet presAssocID="{EDD27322-207E-405C-905C-DEBAEF8F1667}" presName="spaceRect" presStyleCnt="0"/>
      <dgm:spPr/>
    </dgm:pt>
    <dgm:pt modelId="{42D8127C-FD8A-480D-B6C6-D5B97332A366}" type="pres">
      <dgm:prSet presAssocID="{EDD27322-207E-405C-905C-DEBAEF8F166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3815560-0E97-43D3-B903-99CC1BA2E80C}" srcId="{BD8F8922-2FA7-4629-A6AA-F8BBBA701D7E}" destId="{EDD27322-207E-405C-905C-DEBAEF8F1667}" srcOrd="2" destOrd="0" parTransId="{BFC075B1-3F37-4E36-94AA-FD9DAA3F1D41}" sibTransId="{3262F80B-E420-484F-BC61-5D2914691EE2}"/>
    <dgm:cxn modelId="{04E3A670-57A4-4934-A4B6-7D9113D3491F}" type="presOf" srcId="{0852110E-6951-4D29-90BA-453178AB9604}" destId="{A8F3974A-AD27-496C-956D-4B6BA712D60C}" srcOrd="0" destOrd="0" presId="urn:microsoft.com/office/officeart/2018/5/layout/IconCircleLabelList"/>
    <dgm:cxn modelId="{47A8B350-0E04-4D34-A533-32966FD84E5D}" srcId="{BD8F8922-2FA7-4629-A6AA-F8BBBA701D7E}" destId="{0852110E-6951-4D29-90BA-453178AB9604}" srcOrd="1" destOrd="0" parTransId="{B13680FF-48C1-4763-8B3B-C3589E31BD01}" sibTransId="{F85559A4-AB6F-43FC-9B9A-C60B0990FCC6}"/>
    <dgm:cxn modelId="{1C0CF575-F5AE-4FC7-9973-E4E15887038E}" srcId="{BD8F8922-2FA7-4629-A6AA-F8BBBA701D7E}" destId="{F23BF9A9-6ABB-4C8D-8F11-81AF62418D1B}" srcOrd="0" destOrd="0" parTransId="{687D6394-4744-4BFD-A2E4-FF30A8CDC2AB}" sibTransId="{F42CA648-1174-4EAB-9F3D-76352F7D1104}"/>
    <dgm:cxn modelId="{F1644EB8-99AF-4B74-B4FF-758738EDEBA5}" type="presOf" srcId="{BD8F8922-2FA7-4629-A6AA-F8BBBA701D7E}" destId="{21DC3AB6-3DFE-4952-8D8D-3B83E0CB52EA}" srcOrd="0" destOrd="0" presId="urn:microsoft.com/office/officeart/2018/5/layout/IconCircleLabelList"/>
    <dgm:cxn modelId="{51C527C5-BF7B-43A9-A805-E84D001A18F5}" type="presOf" srcId="{F23BF9A9-6ABB-4C8D-8F11-81AF62418D1B}" destId="{59180657-7C09-4668-9463-9C31F1758DA4}" srcOrd="0" destOrd="0" presId="urn:microsoft.com/office/officeart/2018/5/layout/IconCircleLabelList"/>
    <dgm:cxn modelId="{7628E4CC-A421-4CA8-B4B7-59B6D1FEA019}" type="presOf" srcId="{EDD27322-207E-405C-905C-DEBAEF8F1667}" destId="{42D8127C-FD8A-480D-B6C6-D5B97332A366}" srcOrd="0" destOrd="0" presId="urn:microsoft.com/office/officeart/2018/5/layout/IconCircleLabelList"/>
    <dgm:cxn modelId="{5CEA189E-22E3-4B49-832A-2BDBCE423915}" type="presParOf" srcId="{21DC3AB6-3DFE-4952-8D8D-3B83E0CB52EA}" destId="{0540A964-B04B-49F7-A7DA-EDB6E39D4E6E}" srcOrd="0" destOrd="0" presId="urn:microsoft.com/office/officeart/2018/5/layout/IconCircleLabelList"/>
    <dgm:cxn modelId="{B6E1AB21-9DEC-49D8-B73C-F518DF9351D3}" type="presParOf" srcId="{0540A964-B04B-49F7-A7DA-EDB6E39D4E6E}" destId="{428173C5-9AC0-411E-BE47-473E0DA91BF0}" srcOrd="0" destOrd="0" presId="urn:microsoft.com/office/officeart/2018/5/layout/IconCircleLabelList"/>
    <dgm:cxn modelId="{EADE9ADA-70E9-426E-8ED0-8F48E58D662A}" type="presParOf" srcId="{0540A964-B04B-49F7-A7DA-EDB6E39D4E6E}" destId="{4EA955D1-3065-44ED-BFCD-8ED5023D195B}" srcOrd="1" destOrd="0" presId="urn:microsoft.com/office/officeart/2018/5/layout/IconCircleLabelList"/>
    <dgm:cxn modelId="{5F6E4E00-045E-47AF-9EB3-C198CB4019B6}" type="presParOf" srcId="{0540A964-B04B-49F7-A7DA-EDB6E39D4E6E}" destId="{A4CEE258-B3E7-48CC-8FB6-71093BDD9ED3}" srcOrd="2" destOrd="0" presId="urn:microsoft.com/office/officeart/2018/5/layout/IconCircleLabelList"/>
    <dgm:cxn modelId="{9777FBD6-A5FF-4617-ABD5-6BD0528C88FC}" type="presParOf" srcId="{0540A964-B04B-49F7-A7DA-EDB6E39D4E6E}" destId="{59180657-7C09-4668-9463-9C31F1758DA4}" srcOrd="3" destOrd="0" presId="urn:microsoft.com/office/officeart/2018/5/layout/IconCircleLabelList"/>
    <dgm:cxn modelId="{0BF28FF9-FE3E-4FA0-B010-009BBABAD325}" type="presParOf" srcId="{21DC3AB6-3DFE-4952-8D8D-3B83E0CB52EA}" destId="{0A5E1210-FB39-4CE0-95A5-F870B1F7604E}" srcOrd="1" destOrd="0" presId="urn:microsoft.com/office/officeart/2018/5/layout/IconCircleLabelList"/>
    <dgm:cxn modelId="{F50EFF0A-1180-4A5C-9579-FE6A9DAA9A12}" type="presParOf" srcId="{21DC3AB6-3DFE-4952-8D8D-3B83E0CB52EA}" destId="{D47B3860-B2AC-4928-B85F-3199D39EFF0C}" srcOrd="2" destOrd="0" presId="urn:microsoft.com/office/officeart/2018/5/layout/IconCircleLabelList"/>
    <dgm:cxn modelId="{04C952E1-F4E1-4F1F-9595-5BD7C92BE468}" type="presParOf" srcId="{D47B3860-B2AC-4928-B85F-3199D39EFF0C}" destId="{25D5B34B-5820-459A-827D-7A2E342E7433}" srcOrd="0" destOrd="0" presId="urn:microsoft.com/office/officeart/2018/5/layout/IconCircleLabelList"/>
    <dgm:cxn modelId="{8CF572E6-19C5-4736-8547-EB9CE6DF6F4D}" type="presParOf" srcId="{D47B3860-B2AC-4928-B85F-3199D39EFF0C}" destId="{5F18864E-12AE-4D1B-9AE3-9BAD79A176D6}" srcOrd="1" destOrd="0" presId="urn:microsoft.com/office/officeart/2018/5/layout/IconCircleLabelList"/>
    <dgm:cxn modelId="{24D9FB77-556A-4E49-ADFF-8CC25E0C41FD}" type="presParOf" srcId="{D47B3860-B2AC-4928-B85F-3199D39EFF0C}" destId="{D9C6F794-D785-4944-AE1A-F83A41FA47D0}" srcOrd="2" destOrd="0" presId="urn:microsoft.com/office/officeart/2018/5/layout/IconCircleLabelList"/>
    <dgm:cxn modelId="{62225049-F456-4997-94F9-F7A270ECF752}" type="presParOf" srcId="{D47B3860-B2AC-4928-B85F-3199D39EFF0C}" destId="{A8F3974A-AD27-496C-956D-4B6BA712D60C}" srcOrd="3" destOrd="0" presId="urn:microsoft.com/office/officeart/2018/5/layout/IconCircleLabelList"/>
    <dgm:cxn modelId="{C14C177F-FAF0-4045-B844-520FCE2B4D53}" type="presParOf" srcId="{21DC3AB6-3DFE-4952-8D8D-3B83E0CB52EA}" destId="{A463D61E-34A2-4588-AA9C-B4C3D8E2750D}" srcOrd="3" destOrd="0" presId="urn:microsoft.com/office/officeart/2018/5/layout/IconCircleLabelList"/>
    <dgm:cxn modelId="{EE9328AC-2561-4A8C-93F3-619B7E91DB60}" type="presParOf" srcId="{21DC3AB6-3DFE-4952-8D8D-3B83E0CB52EA}" destId="{E6084E4B-226A-4770-8302-D37A984607C2}" srcOrd="4" destOrd="0" presId="urn:microsoft.com/office/officeart/2018/5/layout/IconCircleLabelList"/>
    <dgm:cxn modelId="{39418C93-28E2-4D9F-A942-E41A3F33DA0C}" type="presParOf" srcId="{E6084E4B-226A-4770-8302-D37A984607C2}" destId="{323808A9-A0DB-47B3-8D3D-30CD8E09B4C0}" srcOrd="0" destOrd="0" presId="urn:microsoft.com/office/officeart/2018/5/layout/IconCircleLabelList"/>
    <dgm:cxn modelId="{09677166-CE26-4AF8-9F22-5918A82BBDF5}" type="presParOf" srcId="{E6084E4B-226A-4770-8302-D37A984607C2}" destId="{CB8D3042-56F1-4F09-9CB2-C625E8B3EB30}" srcOrd="1" destOrd="0" presId="urn:microsoft.com/office/officeart/2018/5/layout/IconCircleLabelList"/>
    <dgm:cxn modelId="{6EE4AA40-8094-4FEE-98A6-6EA11BF6CDA3}" type="presParOf" srcId="{E6084E4B-226A-4770-8302-D37A984607C2}" destId="{658A564B-2A09-4A23-B2D6-43D8A30DC6AD}" srcOrd="2" destOrd="0" presId="urn:microsoft.com/office/officeart/2018/5/layout/IconCircleLabelList"/>
    <dgm:cxn modelId="{ECA2737C-D9FA-4B49-B76F-F2EF4E6A0DAE}" type="presParOf" srcId="{E6084E4B-226A-4770-8302-D37A984607C2}" destId="{42D8127C-FD8A-480D-B6C6-D5B97332A36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8173C5-9AC0-411E-BE47-473E0DA91BF0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A955D1-3065-44ED-BFCD-8ED5023D195B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80657-7C09-4668-9463-9C31F1758DA4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Paraphrasing, reflecting and summarising</a:t>
          </a:r>
          <a:endParaRPr lang="en-US" sz="1900" kern="1200"/>
        </a:p>
      </dsp:txBody>
      <dsp:txXfrm>
        <a:off x="93445" y="3018902"/>
        <a:ext cx="3206250" cy="720000"/>
      </dsp:txXfrm>
    </dsp:sp>
    <dsp:sp modelId="{25D5B34B-5820-459A-827D-7A2E342E7433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8864E-12AE-4D1B-9AE3-9BAD79A176D6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3974A-AD27-496C-956D-4B6BA712D60C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Visually drawing or imagining the issue</a:t>
          </a:r>
          <a:endParaRPr lang="en-US" sz="1900" kern="1200"/>
        </a:p>
      </dsp:txBody>
      <dsp:txXfrm>
        <a:off x="3860789" y="3018902"/>
        <a:ext cx="3206250" cy="720000"/>
      </dsp:txXfrm>
    </dsp:sp>
    <dsp:sp modelId="{323808A9-A0DB-47B3-8D3D-30CD8E09B4C0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8D3042-56F1-4F09-9CB2-C625E8B3EB30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D8127C-FD8A-480D-B6C6-D5B97332A366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Writing a list</a:t>
          </a:r>
          <a:endParaRPr lang="en-US" sz="1900" kern="120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458066-95BF-4F11-8A60-F779553A49E8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7ED03-4417-4EA9-A567-54578B7016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715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811DA74-A39B-1769-A536-836303C1519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5BE5314-B38D-1D32-7931-53D9F5AB375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Use the metaphors that the client uses.</a:t>
            </a:r>
          </a:p>
          <a:p>
            <a:r>
              <a:rPr lang="en-GB" altLang="en-US"/>
              <a:t>Use of Video clip 5a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F454F8F-2A3F-F71D-C73C-92C3F75D46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fld id="{8F8FBFA0-991F-4080-BD43-3E7BC0C608D4}" type="slidenum">
              <a:rPr lang="en-GB" altLang="en-US" smtClean="0">
                <a:latin typeface="Calibri" panose="020F0502020204030204" pitchFamily="34" charset="0"/>
              </a:rPr>
              <a:pPr/>
              <a:t>6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42639-A9B3-03D6-C1BD-DB16A9C6A7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69E419-D468-946E-98E4-19F37292DD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8F0AF0-1275-9763-2BC3-82299B9D0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85313-2CD5-D9F1-E1E9-D8AD13979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73F0C9-AC75-85D9-A06F-BE373B3D4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13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3DDC1-A5EF-67B4-3627-CEFFE1B40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72C9B-0303-FE5F-DAE5-4A020B21CC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FB25B-A8C0-086D-1D1F-4E029F869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2B622-3565-394A-D618-806E6E89E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43BD2-FDA3-EDD5-58D6-857CCA1362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566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60A11-ACB1-620D-330D-E3A0D2372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BCB4A2-FF70-85A1-C554-DC3E17897A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1E8221-8FA0-21C5-EF81-5AB49DBE4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C52D40-9E52-8227-E3D9-A128EF4EF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D86DE-88E5-F519-C0BB-F228159F5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49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E7846-39B0-7476-D738-0A301FA90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35BE4-6E4E-4FF1-6E75-DF334C4F36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F54C11-A6E7-C15A-0182-CB9AC3A11A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083362-0851-3DE8-4572-9FC937D6F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9D57AA-3ECB-41A4-EAF2-D940DA45C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19F64-71BE-E0C8-A9E1-FA897F43C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174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E2CC4-0F10-D53F-5072-5A51007F6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B41FB-1C9F-8816-9E9C-9C8AF9C485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A06A17-3CD3-1A54-FF22-4E0C679A6B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3C4995-4E3D-BF4B-61B4-A24F2E8EEF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649A38-2392-654D-3C10-AE0A24FC6C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929510-6724-09BE-77E8-1A2021FE5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B7DCC1-7692-7BA7-A4D6-E04AC267F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A09057-49F5-0D17-738E-7B3F96F71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499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84E4E-681F-E6C5-1873-1B540E584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7F0F11-AFD4-B2B9-0E54-2255EC621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FBEEC6-40CF-A59A-D861-FAE9F1717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2D86C2-FA93-1EEA-540A-6EE837DA1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91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03B51-AA7A-9DFB-A25A-1B461EC00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364123-527F-ADCD-04FC-DED9A5A6D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C4F4E1-E000-940B-E7CD-353ABB723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39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5448-831F-E0EB-F0F2-508951D7A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C7CE8-7070-1EC0-FA9F-969F3CF82C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E8BE5-1159-E617-DCC9-84CDC64ABB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4E3DD8-3917-AECB-4B47-B3F5978AF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E5321C-3D1B-3EF9-DEE8-DF56927C5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9DAEC6-D691-1AF6-49D0-5EDC7BE0E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424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3CEC5-B702-A234-02C2-E728E93C6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0DC91A-9D12-EE36-962B-387F4A3CF9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F5C3C4-BF28-2BA0-C710-0A117A5D31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1628DB-4E4C-B0FD-E09B-0845EA03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5A4653-ECF9-2D23-C10C-AFF1256B6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7A480E-2511-4DE5-36E1-33CE9F91E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263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6F72F-2CC3-20A4-0C25-5FDD263DC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A7DE93-51C3-12C3-4447-0E9931D1A0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97F7D-22FB-480F-DB3F-6831A29BB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13A1A5-1186-C04A-7693-C4910E696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78922B-C61B-0437-7388-F0E919D6D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263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6CA1AF-3E17-22C7-9553-07744B3CF2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D0CE9E-B35F-0A7D-CDB1-E632D8D267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D58D7C-20BB-613D-F5CE-A74DB107E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F7688F-2CF8-2F58-A593-DFFA25E49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FA5C59-6865-4689-98C0-09EFCD111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826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C23FF3-E32C-7539-CB01-54A3FE946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BCCF1A-4F91-74A0-0B6C-14ED54DFA6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4314E4-0047-BD1A-2E6C-74CEEA1735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50FC5A-A11B-B54D-8A12-0666220EAA95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DBBBA-F5EB-F98A-8A57-B0C71D1F66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51F34-F37B-1401-D029-571A3EF2EB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94B9B9-60E8-6C43-8DDD-E4A978D3A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444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Calibri" panose="020F0502020204030204" pitchFamily="34" charset="0"/>
          <a:ea typeface="+mj-ea"/>
          <a:cs typeface="Calibri" panose="020F050202020403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E99F371-9FC4-4EA2-BEF5-F620A03A38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CABE42-6E2A-B983-B2C5-466B28C063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+mj-cs"/>
              </a:rPr>
              <a:t>Week 9: Skills Development and Review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+mj-cs"/>
              </a:rPr>
            </a:b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cs typeface="+mj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78376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E7B5871-0C46-B910-9072-C88A04574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Aims</a:t>
            </a:r>
            <a:endParaRPr lang="en-GB" altLang="en-US" b="1" dirty="0">
              <a:ln>
                <a:noFill/>
              </a:ln>
            </a:endParaRP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B41B2382-3B26-2FC7-A328-713F322E8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0150" y="1834244"/>
            <a:ext cx="9601200" cy="4049032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2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Opening Round 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2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Review of what you know – The skills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2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Assessment Overview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2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Review - Felt Sense, Focusing, Metaphor and Hunches, the Miracle Questions, Goal Setting, 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2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Group Skills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2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Small Group work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2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Reflective Practice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r>
              <a:rPr lang="en-GB" altLang="en-US" sz="2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Closing Rounds</a:t>
            </a: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endParaRPr lang="en-GB" altLang="en-US" sz="2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endParaRPr lang="en-GB" altLang="en-US" sz="2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endParaRPr lang="en-GB" altLang="en-US" sz="2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eaLnBrk="1" fontAlgn="auto" hangingPunct="1">
              <a:buFont typeface="Wingdings" panose="05000000000000000000" pitchFamily="2" charset="2"/>
              <a:buChar char="q"/>
              <a:defRPr/>
            </a:pPr>
            <a:endParaRPr lang="en-GB" altLang="en-US" sz="2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buFont typeface="Arial"/>
              <a:buNone/>
              <a:defRPr/>
            </a:pPr>
            <a:endParaRPr lang="en-GB" altLang="en-US" sz="73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buFont typeface="Arial"/>
              <a:buNone/>
              <a:defRPr/>
            </a:pPr>
            <a:endParaRPr lang="en-GB" altLang="en-US" sz="73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buFont typeface="Arial"/>
              <a:buNone/>
              <a:defRPr/>
            </a:pPr>
            <a:endParaRPr lang="en-GB" altLang="en-US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buFont typeface="Arial"/>
              <a:buNone/>
              <a:defRPr/>
            </a:pPr>
            <a:endParaRPr lang="en-GB" altLang="en-US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buFont typeface="Arial"/>
              <a:buNone/>
              <a:defRPr/>
            </a:pPr>
            <a:endParaRPr lang="en-GB" altLang="en-US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buFont typeface="Arial"/>
              <a:buNone/>
              <a:defRPr/>
            </a:pPr>
            <a:endParaRPr lang="en-GB" altLang="en-US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buFont typeface="Arial"/>
              <a:buNone/>
              <a:defRPr/>
            </a:pPr>
            <a:endParaRPr lang="en-GB" altLang="en-US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buFont typeface="Arial"/>
              <a:buNone/>
              <a:defRPr/>
            </a:pPr>
            <a:endParaRPr lang="en-GB" altLang="en-US" sz="4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sz="4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605" name="Picture 25604" descr="Lock with a love heart">
            <a:extLst>
              <a:ext uri="{FF2B5EF4-FFF2-40B4-BE49-F238E27FC236}">
                <a16:creationId xmlns:a16="http://schemas.microsoft.com/office/drawing/2014/main" id="{25CE581C-717C-1C00-2DED-56BF57C9B4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087" r="27538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5611" name="Rectangle 256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Title 1">
            <a:extLst>
              <a:ext uri="{FF2B5EF4-FFF2-40B4-BE49-F238E27FC236}">
                <a16:creationId xmlns:a16="http://schemas.microsoft.com/office/drawing/2014/main" id="{5A4DDF2D-F9AE-3E5F-CBB7-FE1AACDE5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altLang="en-US">
                <a:ln>
                  <a:noFill/>
                </a:ln>
              </a:rPr>
              <a:t>‘Felt sense’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DB6261B9-A422-8953-0483-6DB372FC7C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543577"/>
            <a:ext cx="5247340" cy="3696501"/>
          </a:xfrm>
        </p:spPr>
        <p:txBody>
          <a:bodyPr anchor="ctr">
            <a:normAutofit/>
          </a:bodyPr>
          <a:lstStyle/>
          <a:p>
            <a:pPr>
              <a:lnSpc>
                <a:spcPct val="140000"/>
              </a:lnSpc>
            </a:pPr>
            <a:r>
              <a:rPr lang="en-GB" altLang="en-US" dirty="0"/>
              <a:t>What is it that we, as helpers or counsellors are feeling?</a:t>
            </a:r>
          </a:p>
          <a:p>
            <a:pPr>
              <a:lnSpc>
                <a:spcPct val="140000"/>
              </a:lnSpc>
            </a:pPr>
            <a:r>
              <a:rPr lang="en-GB" altLang="en-US" dirty="0"/>
              <a:t>Is it appropriate to share this?</a:t>
            </a:r>
          </a:p>
          <a:p>
            <a:pPr>
              <a:lnSpc>
                <a:spcPct val="140000"/>
              </a:lnSpc>
            </a:pPr>
            <a:r>
              <a:rPr lang="en-GB" altLang="en-US" dirty="0"/>
              <a:t>Would it help the client to know about our felt experience in that moment?</a:t>
            </a:r>
          </a:p>
          <a:p>
            <a:pPr>
              <a:lnSpc>
                <a:spcPct val="140000"/>
              </a:lnSpc>
            </a:pPr>
            <a:r>
              <a:rPr lang="en-GB" altLang="en-US" dirty="0"/>
              <a:t>If it would be helpful and appropriate we might like to highlight this to the client.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07B95E43-F954-3710-B828-9384D1233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n>
                  <a:noFill/>
                </a:ln>
              </a:rPr>
              <a:t>Enabling the client to focus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BE9A00F3-F682-C69B-3290-ED4DB4C61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Sometimes clients can come to counselling with a range of different issues, sometimes so big and overwhelming that they don’t know where to start.</a:t>
            </a:r>
          </a:p>
          <a:p>
            <a:r>
              <a:rPr lang="en-GB" altLang="en-US"/>
              <a:t>We can support our clients in helping them to decide which problem or issue they would like to start with.</a:t>
            </a:r>
          </a:p>
          <a:p>
            <a:r>
              <a:rPr lang="en-GB" altLang="en-US"/>
              <a:t>Sometimes questions can help to aid the client in focusing on one particular issue.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7" name="Rectangle 2765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9" name="Rectangle 2765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61" name="Rectangle 2766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63" name="Rectangle 2766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650" name="Title 1">
            <a:extLst>
              <a:ext uri="{FF2B5EF4-FFF2-40B4-BE49-F238E27FC236}">
                <a16:creationId xmlns:a16="http://schemas.microsoft.com/office/drawing/2014/main" id="{3A10226A-A7DF-B704-C06F-8A2464286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altLang="en-US">
                <a:ln>
                  <a:noFill/>
                </a:ln>
                <a:solidFill>
                  <a:srgbClr val="FFFFFF"/>
                </a:solidFill>
              </a:rPr>
              <a:t>Focusing techniques</a:t>
            </a:r>
          </a:p>
        </p:txBody>
      </p:sp>
      <p:graphicFrame>
        <p:nvGraphicFramePr>
          <p:cNvPr id="27653" name="Content Placeholder 2">
            <a:extLst>
              <a:ext uri="{FF2B5EF4-FFF2-40B4-BE49-F238E27FC236}">
                <a16:creationId xmlns:a16="http://schemas.microsoft.com/office/drawing/2014/main" id="{FBB242FE-DBF6-8200-FCB0-C46FAC68AE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302111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8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8682" name="Rectangle 2868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4" name="Title 1">
            <a:extLst>
              <a:ext uri="{FF2B5EF4-FFF2-40B4-BE49-F238E27FC236}">
                <a16:creationId xmlns:a16="http://schemas.microsoft.com/office/drawing/2014/main" id="{71F1DD09-DB49-6506-D952-119086DE6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altLang="en-US">
                <a:ln>
                  <a:noFill/>
                </a:ln>
              </a:rPr>
              <a:t>Use of metaphors or hunches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738770F2-EC2C-4FC7-93F8-7AB1952FF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altLang="en-US" dirty="0"/>
              <a:t>We can also use metaphors and hunches to help the client to imagine and explore what one situation might look like.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8EFCAB-9F7E-4D77-0A5F-D7F6B16E89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455" r="26589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2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0731" name="Rectangle 3073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Title 1">
            <a:extLst>
              <a:ext uri="{FF2B5EF4-FFF2-40B4-BE49-F238E27FC236}">
                <a16:creationId xmlns:a16="http://schemas.microsoft.com/office/drawing/2014/main" id="{8E5104A7-66E3-738B-5F46-507A3879A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altLang="en-US">
                <a:ln>
                  <a:noFill/>
                </a:ln>
              </a:rPr>
              <a:t>Miracle Questions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0F87DEC7-7DAF-718E-1D6E-A89AC0E8F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>
              <a:lnSpc>
                <a:spcPct val="140000"/>
              </a:lnSpc>
            </a:pPr>
            <a:r>
              <a:rPr lang="en-GB" altLang="en-US" sz="1400"/>
              <a:t>These can really help a client to focus.</a:t>
            </a:r>
          </a:p>
          <a:p>
            <a:pPr>
              <a:lnSpc>
                <a:spcPct val="140000"/>
              </a:lnSpc>
            </a:pPr>
            <a:r>
              <a:rPr lang="en-GB" altLang="en-US" sz="1400"/>
              <a:t>For example:</a:t>
            </a:r>
          </a:p>
          <a:p>
            <a:pPr lvl="1">
              <a:lnSpc>
                <a:spcPct val="140000"/>
              </a:lnSpc>
            </a:pPr>
            <a:r>
              <a:rPr lang="en-GB" altLang="en-US" sz="1400"/>
              <a:t>If you had a magic wand and waved it now, how would everything look?</a:t>
            </a:r>
          </a:p>
          <a:p>
            <a:pPr lvl="1">
              <a:lnSpc>
                <a:spcPct val="140000"/>
              </a:lnSpc>
            </a:pPr>
            <a:r>
              <a:rPr lang="en-GB" altLang="en-US" sz="1400"/>
              <a:t>If you woke up tomorrow morning and everything was different, what would that look like?</a:t>
            </a:r>
          </a:p>
          <a:p>
            <a:pPr lvl="1">
              <a:lnSpc>
                <a:spcPct val="140000"/>
              </a:lnSpc>
            </a:pPr>
            <a:endParaRPr lang="en-GB" altLang="en-US" sz="1400"/>
          </a:p>
          <a:p>
            <a:pPr lvl="1">
              <a:lnSpc>
                <a:spcPct val="140000"/>
              </a:lnSpc>
            </a:pPr>
            <a:r>
              <a:rPr lang="en-GB" altLang="en-US" sz="1400"/>
              <a:t>What do you think you need to do in order to achieve this?</a:t>
            </a:r>
          </a:p>
        </p:txBody>
      </p:sp>
      <p:pic>
        <p:nvPicPr>
          <p:cNvPr id="30725" name="Picture 30724" descr="Sparkler with blurred city background">
            <a:extLst>
              <a:ext uri="{FF2B5EF4-FFF2-40B4-BE49-F238E27FC236}">
                <a16:creationId xmlns:a16="http://schemas.microsoft.com/office/drawing/2014/main" id="{77541995-1165-D66F-F489-21B13AD7FE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14" r="39259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4085E31C-26E2-43DD-06DE-3C2780319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150" y="1052513"/>
            <a:ext cx="9601200" cy="1303337"/>
          </a:xfrm>
        </p:spPr>
        <p:txBody>
          <a:bodyPr/>
          <a:lstStyle/>
          <a:p>
            <a:endParaRPr lang="en-GB" altLang="en-US">
              <a:ln>
                <a:noFill/>
              </a:ln>
            </a:endParaRPr>
          </a:p>
        </p:txBody>
      </p:sp>
      <p:pic>
        <p:nvPicPr>
          <p:cNvPr id="31747" name="Content Placeholder 3">
            <a:extLst>
              <a:ext uri="{FF2B5EF4-FFF2-40B4-BE49-F238E27FC236}">
                <a16:creationId xmlns:a16="http://schemas.microsoft.com/office/drawing/2014/main" id="{8393336B-174A-E8B9-EAEC-BFB12CDE803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00150" y="981074"/>
            <a:ext cx="9791700" cy="5027839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51CF0E76-0A62-DF6F-4946-C0CB0475C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n>
                  <a:noFill/>
                </a:ln>
              </a:rPr>
              <a:t>Goal Setting with clients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FBC228C5-3630-96F1-43D8-A2BCA5706A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Once the client has decided which area they would like to develop, we can then support them in setting goals.</a:t>
            </a:r>
          </a:p>
          <a:p>
            <a:r>
              <a:rPr lang="en-GB" altLang="en-US"/>
              <a:t>The aim of goal setting is to explore and consider different strategies that enable the client to feel motivated and engaged with moving forward.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2A188B71-2CEC-09F3-5EA6-097105EE8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n>
                  <a:noFill/>
                </a:ln>
              </a:rPr>
              <a:t>Developing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49CAD-C645-B989-50FF-80CA3D9AC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The more defined the goals are the more likely they are to be achievable.</a:t>
            </a:r>
          </a:p>
        </p:txBody>
      </p:sp>
      <p:sp>
        <p:nvSpPr>
          <p:cNvPr id="33796" name="AutoShape 2" descr="Image result for images of goal setting">
            <a:extLst>
              <a:ext uri="{FF2B5EF4-FFF2-40B4-BE49-F238E27FC236}">
                <a16:creationId xmlns:a16="http://schemas.microsoft.com/office/drawing/2014/main" id="{802D6F2F-C6B6-D29B-E17B-2DD9FBE0261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7150" y="-914400"/>
            <a:ext cx="2324100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endParaRPr lang="en-GB" altLang="en-US"/>
          </a:p>
        </p:txBody>
      </p:sp>
      <p:pic>
        <p:nvPicPr>
          <p:cNvPr id="33797" name="Picture 4">
            <a:extLst>
              <a:ext uri="{FF2B5EF4-FFF2-40B4-BE49-F238E27FC236}">
                <a16:creationId xmlns:a16="http://schemas.microsoft.com/office/drawing/2014/main" id="{90C708BF-3706-7B7C-8225-988CCE345F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2436813"/>
            <a:ext cx="5545138" cy="272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18" name="Title 1">
            <a:extLst>
              <a:ext uri="{FF2B5EF4-FFF2-40B4-BE49-F238E27FC236}">
                <a16:creationId xmlns:a16="http://schemas.microsoft.com/office/drawing/2014/main" id="{94A5B12B-139A-9E24-AAD2-734631428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altLang="en-US">
                <a:ln>
                  <a:noFill/>
                </a:ln>
              </a:rPr>
              <a:t>Clarifying goals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44F9F888-FB52-E6A7-F789-023AD7B5E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altLang="en-US" dirty="0"/>
              <a:t>When developing goals, it is also important to consider why they are being set and the reason for choosing that particular goal. </a:t>
            </a:r>
          </a:p>
          <a:p>
            <a:r>
              <a:rPr lang="en-GB" altLang="en-US" dirty="0"/>
              <a:t>Considering our values is important when we are considering goals. We need to think about what is important to us.</a:t>
            </a:r>
          </a:p>
        </p:txBody>
      </p:sp>
      <p:pic>
        <p:nvPicPr>
          <p:cNvPr id="34821" name="Picture 34820" descr="A wall painted with an arrow and a dartboard">
            <a:extLst>
              <a:ext uri="{FF2B5EF4-FFF2-40B4-BE49-F238E27FC236}">
                <a16:creationId xmlns:a16="http://schemas.microsoft.com/office/drawing/2014/main" id="{9E8D53F1-1D64-64F5-55DE-C7CFA774EC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475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240A1-3015-44E9-B5BD-C9D0DF168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4829" y="5180719"/>
            <a:ext cx="8895351" cy="8127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Force Field Analysis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E8BA3845-7D6C-465A-8A59-ADE9CECE07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79033" y="571500"/>
            <a:ext cx="5842872" cy="3447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809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780D19-457B-426C-880B-58C5319CF9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6399" b="629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699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4C0B2-BD19-412A-A64E-72F7981CD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1" y="718366"/>
            <a:ext cx="9483513" cy="944656"/>
          </a:xfrm>
        </p:spPr>
        <p:txBody>
          <a:bodyPr>
            <a:normAutofit/>
          </a:bodyPr>
          <a:lstStyle/>
          <a:p>
            <a:r>
              <a:rPr lang="en-GB" dirty="0"/>
              <a:t>Triad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67DF9-58E2-4E06-8E5F-147DC460B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967" y="2478755"/>
            <a:ext cx="7598826" cy="294561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In your skills practice each client identifies a goal. Within your triad, consider all the forces that are helpful to achieve the change and all the forces that are resisting the change. </a:t>
            </a:r>
          </a:p>
        </p:txBody>
      </p:sp>
    </p:spTree>
    <p:extLst>
      <p:ext uri="{BB962C8B-B14F-4D97-AF65-F5344CB8AC3E}">
        <p14:creationId xmlns:p14="http://schemas.microsoft.com/office/powerpoint/2010/main" val="5592592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137397"/>
            <a:ext cx="12192000" cy="1720601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EB8FF-8999-C5CC-4044-C495DA4DF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118" y="5525027"/>
            <a:ext cx="7015500" cy="10194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latin typeface="+mj-lt"/>
                <a:cs typeface="+mj-cs"/>
              </a:rPr>
              <a:t>Reflective Practice </a:t>
            </a:r>
          </a:p>
        </p:txBody>
      </p:sp>
      <p:pic>
        <p:nvPicPr>
          <p:cNvPr id="5" name="Picture 4" descr="One big red drawing pin in front of many smaller black drawing pins">
            <a:extLst>
              <a:ext uri="{FF2B5EF4-FFF2-40B4-BE49-F238E27FC236}">
                <a16:creationId xmlns:a16="http://schemas.microsoft.com/office/drawing/2014/main" id="{2A586660-EB14-DC90-94F5-83EFC93F9F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407" b="15871"/>
          <a:stretch/>
        </p:blipFill>
        <p:spPr>
          <a:xfrm>
            <a:off x="20" y="10"/>
            <a:ext cx="12191979" cy="5137387"/>
          </a:xfrm>
          <a:prstGeom prst="rect">
            <a:avLst/>
          </a:prstGeom>
          <a:effectLst>
            <a:outerShdw blurRad="190500" dist="63500" dir="5400000" sx="98000" sy="98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09315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447</Words>
  <Application>Microsoft Office PowerPoint</Application>
  <PresentationFormat>Widescreen</PresentationFormat>
  <Paragraphs>64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Calibri</vt:lpstr>
      <vt:lpstr>Wingdings</vt:lpstr>
      <vt:lpstr>Office Theme</vt:lpstr>
      <vt:lpstr>Week 9: Skills Development and Review </vt:lpstr>
      <vt:lpstr>Aims</vt:lpstr>
      <vt:lpstr>‘Felt sense’</vt:lpstr>
      <vt:lpstr>Enabling the client to focus</vt:lpstr>
      <vt:lpstr>Focusing techniques</vt:lpstr>
      <vt:lpstr>Use of metaphors or hunches</vt:lpstr>
      <vt:lpstr>Miracle Questions</vt:lpstr>
      <vt:lpstr>PowerPoint Presentation</vt:lpstr>
      <vt:lpstr>Goal Setting with clients</vt:lpstr>
      <vt:lpstr>Developing Goals</vt:lpstr>
      <vt:lpstr>Clarifying goals</vt:lpstr>
      <vt:lpstr>Force Field Analysis</vt:lpstr>
      <vt:lpstr>PowerPoint Presentation</vt:lpstr>
      <vt:lpstr>Triad Work</vt:lpstr>
      <vt:lpstr>Reflective Practice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CBT and the New Cognitive Therapies</dc:title>
  <dc:creator>Diana Allen (2210522)</dc:creator>
  <cp:lastModifiedBy>Andrea Williams</cp:lastModifiedBy>
  <cp:revision>6</cp:revision>
  <dcterms:created xsi:type="dcterms:W3CDTF">2024-03-20T12:17:24Z</dcterms:created>
  <dcterms:modified xsi:type="dcterms:W3CDTF">2026-04-21T17:40:37Z</dcterms:modified>
</cp:coreProperties>
</file>