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73" r:id="rId3"/>
    <p:sldId id="274" r:id="rId4"/>
    <p:sldId id="260" r:id="rId5"/>
    <p:sldId id="275" r:id="rId7"/>
    <p:sldId id="276" r:id="rId8"/>
    <p:sldId id="261" r:id="rId9"/>
    <p:sldId id="277" r:id="rId10"/>
    <p:sldId id="278" r:id="rId11"/>
    <p:sldId id="269"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412" autoAdjust="0"/>
  </p:normalViewPr>
  <p:slideViewPr>
    <p:cSldViewPr snapToGrid="0">
      <p:cViewPr varScale="1">
        <p:scale>
          <a:sx n="63" d="100"/>
          <a:sy n="63" d="100"/>
        </p:scale>
        <p:origin x="10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01AAB2-3ABD-45F7-A951-090BAF8E5831}" type="datetimeFigureOut">
              <a:rPr lang="en-IN" smtClean="0"/>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F8807E-111F-44DA-A62D-0153DCBCD788}"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pPr>
            <a:r>
              <a:rPr lang="en-IN" sz="1800" dirty="0">
                <a:effectLst/>
                <a:latin typeface="Arial" panose="020B0604020202020204" pitchFamily="34" charset="0"/>
                <a:ea typeface="Arial" panose="020B0604020202020204" pitchFamily="34" charset="0"/>
              </a:rPr>
              <a:t>Lewin’s change management, Kotter’s 8 step change framework, McKinney’s 7’s framework and ADKAR model are some of the frameworks that has been discussed in the presentation </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Arial" panose="020B0604020202020204" pitchFamily="34" charset="0"/>
                <a:ea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Arial" panose="020B0604020202020204" pitchFamily="34" charset="0"/>
                <a:ea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8807E-111F-44DA-A62D-0153DCBCD788}" type="slidenum">
              <a:rPr lang="en-IN" smtClean="0"/>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800" dirty="0">
                <a:effectLst/>
                <a:latin typeface="Times New Roman" panose="02020603050405020304" pitchFamily="18" charset="0"/>
                <a:ea typeface="Arial" panose="020B0604020202020204" pitchFamily="34" charset="0"/>
              </a:rPr>
              <a:t>Employee participation is essential to effective change management, which is why it's important to encourage it. Employees get the impression that they are respected and involved when their opinions are solicited, when problems are addressed, and when chances to participate are provided. In turn, this improves their commitment as well as their drive to accept and support the change.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8807E-111F-44DA-A62D-0153DCBCD788}" type="slidenum">
              <a:rPr lang="en-IN" smtClean="0"/>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rial" panose="020B0604020202020204" pitchFamily="34" charset="0"/>
              </a:rPr>
              <a:t>Tesco is able to increase its operational efficiency and effectiveness via the implementation of organisational transformation. Tesco's operations can be streamlined, expenses can be reduced, redundant tasks can be eliminated, and productivity can be increased if the company implements new technology, optimises its existing processes, and reorganises. The end result of these adjustments is an increase in both business efficiency and earnings (</a:t>
            </a:r>
            <a:r>
              <a:rPr lang="en-IN" sz="1800" dirty="0">
                <a:solidFill>
                  <a:srgbClr val="37393C"/>
                </a:solidFill>
                <a:effectLst/>
                <a:latin typeface="Times New Roman" panose="02020603050405020304" pitchFamily="18" charset="0"/>
                <a:ea typeface="Arial" panose="020B0604020202020204" pitchFamily="34" charset="0"/>
              </a:rPr>
              <a:t>What Is Organizational Change Management, 2020</a:t>
            </a:r>
            <a:r>
              <a:rPr lang="en-IN" sz="1800" dirty="0">
                <a:effectLst/>
                <a:latin typeface="Times New Roman" panose="02020603050405020304" pitchFamily="18" charset="0"/>
                <a:ea typeface="Arial" panose="020B0604020202020204" pitchFamily="34" charset="0"/>
              </a:rPr>
              <a:t>).</a:t>
            </a:r>
            <a:endParaRPr lang="en-IN" dirty="0"/>
          </a:p>
        </p:txBody>
      </p:sp>
      <p:sp>
        <p:nvSpPr>
          <p:cNvPr id="4" name="Slide Number Placeholder 3"/>
          <p:cNvSpPr>
            <a:spLocks noGrp="1"/>
          </p:cNvSpPr>
          <p:nvPr>
            <p:ph type="sldNum" sz="quarter" idx="5"/>
          </p:nvPr>
        </p:nvSpPr>
        <p:spPr/>
        <p:txBody>
          <a:bodyPr/>
          <a:lstStyle/>
          <a:p>
            <a:fld id="{3FF8807E-111F-44DA-A62D-0153DCBCD788}" type="slidenum">
              <a:rPr lang="en-IN" smtClean="0"/>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800" dirty="0">
                <a:effectLst/>
                <a:latin typeface="Times New Roman" panose="02020603050405020304" pitchFamily="18" charset="0"/>
                <a:ea typeface="Arial" panose="020B0604020202020204" pitchFamily="34" charset="0"/>
              </a:rPr>
              <a:t>Chickens are given diets made from soy, which has contributed to the deforestation of thousands of acres of rainforest for the purpose of producing the same product. Another problem that has been shown to be directly tied to the promises made by the retail supermarket chain Tesco is their claim to have biodegradable tea bags, which, in fact, do not degrade when left out in the natural environment.  Because the firm did not handle the problem with its gasoline supply system, a huge number of locals were left with headaches and other challenges. As a consequence, the corporation failed to fix the problem.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8807E-111F-44DA-A62D-0153DCBCD788}" type="slidenum">
              <a:rPr lang="en-IN" smtClean="0"/>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800" dirty="0">
                <a:effectLst/>
                <a:latin typeface="Times New Roman" panose="02020603050405020304" pitchFamily="18" charset="0"/>
                <a:ea typeface="Arial" panose="020B0604020202020204" pitchFamily="34" charset="0"/>
              </a:rPr>
              <a:t>Tesco has the ability to mobilise its stakeholders (clients, workers, vendors, and communities) against forest fires via the implementation of campaigns and educational initiatives. Tesco may do the same in the case of problematic teabags by informing its stakeholders about the harmful effects that certain teabag ingredients have on the environment (</a:t>
            </a:r>
            <a:r>
              <a:rPr lang="en-IN" sz="1800" dirty="0">
                <a:solidFill>
                  <a:srgbClr val="37393C"/>
                </a:solidFill>
                <a:effectLst/>
                <a:latin typeface="Times New Roman" panose="02020603050405020304" pitchFamily="18" charset="0"/>
                <a:ea typeface="Arial" panose="020B0604020202020204" pitchFamily="34" charset="0"/>
              </a:rPr>
              <a:t>Hussain et al., 2018</a:t>
            </a:r>
            <a:r>
              <a:rPr lang="en-IN" sz="1800" dirty="0">
                <a:effectLst/>
                <a:latin typeface="Times New Roman" panose="02020603050405020304" pitchFamily="18" charset="0"/>
                <a:ea typeface="Arial" panose="020B0604020202020204" pitchFamily="34" charset="0"/>
              </a:rPr>
              <a:t>). Packaging, web materials, and in-store marketing materials are all effective methods for this. The second step is to put those plans into action. It might begin by promising to only purchase paper and wood goods from responsible, recognised suppliers (</a:t>
            </a:r>
            <a:r>
              <a:rPr lang="en-IN" sz="1800" dirty="0">
                <a:solidFill>
                  <a:srgbClr val="37393C"/>
                </a:solidFill>
                <a:effectLst/>
                <a:latin typeface="Times New Roman" panose="02020603050405020304" pitchFamily="18" charset="0"/>
                <a:ea typeface="Arial" panose="020B0604020202020204" pitchFamily="34" charset="0"/>
              </a:rPr>
              <a:t>Weston, 2023</a:t>
            </a:r>
            <a:r>
              <a:rPr lang="en-IN" sz="1800" dirty="0">
                <a:effectLst/>
                <a:latin typeface="Times New Roman" panose="02020603050405020304" pitchFamily="18" charset="0"/>
                <a:ea typeface="Arial" panose="020B0604020202020204" pitchFamily="34" charset="0"/>
              </a:rPr>
              <a:t>). Tesco may set standards and closely collaborate with its suppliers to guarantee the adoption of eco-friendly procedures. In the last phase, efforts are made to firmly establish the new norms inside the company's ethos and daily operations. Tesco has the capacity to create policies and practises that demonstrate its concern for the environment (</a:t>
            </a:r>
            <a:r>
              <a:rPr lang="en-IN" sz="1800" dirty="0" err="1">
                <a:solidFill>
                  <a:srgbClr val="37393C"/>
                </a:solidFill>
                <a:effectLst/>
                <a:latin typeface="Times New Roman" panose="02020603050405020304" pitchFamily="18" charset="0"/>
                <a:ea typeface="Arial" panose="020B0604020202020204" pitchFamily="34" charset="0"/>
              </a:rPr>
              <a:t>Awati</a:t>
            </a:r>
            <a:r>
              <a:rPr lang="en-IN" sz="1800" dirty="0">
                <a:solidFill>
                  <a:srgbClr val="37393C"/>
                </a:solidFill>
                <a:effectLst/>
                <a:latin typeface="Times New Roman" panose="02020603050405020304" pitchFamily="18" charset="0"/>
                <a:ea typeface="Arial" panose="020B0604020202020204" pitchFamily="34" charset="0"/>
              </a:rPr>
              <a:t> and Contributor, 2022</a:t>
            </a:r>
            <a:r>
              <a:rPr lang="en-IN" sz="1800" dirty="0">
                <a:effectLst/>
                <a:latin typeface="Times New Roman" panose="02020603050405020304" pitchFamily="18" charset="0"/>
                <a:ea typeface="Arial" panose="020B0604020202020204" pitchFamily="34" charset="0"/>
              </a:rPr>
              <a:t>). Including audits of suppliers on a regular basis, keeping tabs on their development, and inserting sustainable standards into contracts are all possible next steps. Tesco may also motivate its workforce to care for the environment by instituting training programmes and other activities.</a:t>
            </a:r>
            <a:endParaRPr lang="en-IN" sz="18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defRPr/>
            </a:pP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8807E-111F-44DA-A62D-0153DCBCD788}" type="slidenum">
              <a:rPr lang="en-IN" smtClean="0"/>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800" dirty="0">
                <a:effectLst/>
                <a:latin typeface="Times New Roman" panose="02020603050405020304" pitchFamily="18" charset="0"/>
                <a:ea typeface="Arial" panose="020B0604020202020204" pitchFamily="34" charset="0"/>
              </a:rPr>
              <a:t>The weak focus of the business has led to inappropriate implementation of activities by the suppliers which has increased the issues of sustainability in the business.  The business needs to establish strict policies and regular monitoring of the task and activities of the internal and external stakeholders involved in the company. It has also been found that Lewin’s change management model is one of the theories which can be used by the business to implement the change process in the context of sustainability in the business. The model will not only result in a successful change but will also create awareness of environmental sustainability among stakeholders.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8807E-111F-44DA-A62D-0153DCBCD788}" type="slidenum">
              <a:rPr lang="en-IN" smtClean="0"/>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FF8807E-111F-44DA-A62D-0153DCBCD788}"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1BA6AC7F-40F7-4AC1-BEAD-0F6C974C70AA}"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1BA6AC7F-40F7-4AC1-BEAD-0F6C974C70AA}"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7" name="Date Placeholder 4"/>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BA6AC7F-40F7-4AC1-BEAD-0F6C974C70AA}"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BA6AC7F-40F7-4AC1-BEAD-0F6C974C70AA}"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endParaRPr lang="en-US"/>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1BA6AC7F-40F7-4AC1-BEAD-0F6C974C70AA}"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41F8D1-8170-4BCD-A66A-D815DD00E010}"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2" Type="http://schemas.openxmlformats.org/officeDocument/2006/relationships/theme" Target="../theme/theme1.xml"/><Relationship Id="rId21" Type="http://schemas.openxmlformats.org/officeDocument/2006/relationships/image" Target="../media/image4.png"/><Relationship Id="rId20" Type="http://schemas.openxmlformats.org/officeDocument/2006/relationships/image" Target="../media/image3.png"/><Relationship Id="rId2" Type="http://schemas.openxmlformats.org/officeDocument/2006/relationships/slideLayout" Target="../slideLayouts/slideLayout2.xml"/><Relationship Id="rId19" Type="http://schemas.openxmlformats.org/officeDocument/2006/relationships/image" Target="../media/image2.png"/><Relationship Id="rId18" Type="http://schemas.openxmlformats.org/officeDocument/2006/relationships/image" Target="../media/image1.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8">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19">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0">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1">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BA6AC7F-40F7-4AC1-BEAD-0F6C974C70AA}" type="datetimeFigureOut">
              <a:rPr lang="en-IN" smtClean="0"/>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041F8D1-8170-4BCD-A66A-D815DD00E010}" type="slidenum">
              <a:rPr lang="en-IN" smtClean="0"/>
            </a:fld>
            <a:endParaRPr lang="en-IN"/>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25290"/>
            <a:ext cx="9404723" cy="1400530"/>
          </a:xfrm>
        </p:spPr>
        <p:txBody>
          <a:bodyPr/>
          <a:lstStyle/>
          <a:p>
            <a:r>
              <a:rPr lang="en-IN" dirty="0"/>
              <a:t>Change &amp; </a:t>
            </a:r>
            <a:r>
              <a:rPr lang="en-IN"/>
              <a:t>Stability Management   </a:t>
            </a:r>
            <a:endParaRPr lang="en-IN" dirty="0"/>
          </a:p>
        </p:txBody>
      </p:sp>
      <p:pic>
        <p:nvPicPr>
          <p:cNvPr id="5" name="Picture 4"/>
          <p:cNvPicPr>
            <a:picLocks noChangeAspect="1"/>
          </p:cNvPicPr>
          <p:nvPr/>
        </p:nvPicPr>
        <p:blipFill>
          <a:blip r:embed="rId1"/>
          <a:stretch>
            <a:fillRect/>
          </a:stretch>
        </p:blipFill>
        <p:spPr>
          <a:xfrm>
            <a:off x="5249564" y="2542796"/>
            <a:ext cx="4801270" cy="22577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1"/>
          <a:stretch>
            <a:fillRect/>
          </a:stretch>
        </p:blipFill>
        <p:spPr>
          <a:xfrm>
            <a:off x="0" y="0"/>
            <a:ext cx="12192000"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3600" b="1" dirty="0">
                <a:effectLst/>
                <a:latin typeface="Times New Roman" panose="02020603050405020304" pitchFamily="18" charset="0"/>
                <a:ea typeface="Arial" panose="020B0604020202020204" pitchFamily="34" charset="0"/>
                <a:cs typeface="Times New Roman" panose="02020603050405020304" pitchFamily="18" charset="0"/>
              </a:rPr>
              <a:t>Introduction</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p:cNvSpPr>
            <a:spLocks noGrp="1"/>
          </p:cNvSpPr>
          <p:nvPr>
            <p:ph idx="1"/>
          </p:nvPr>
        </p:nvSpPr>
        <p:spPr>
          <a:xfrm>
            <a:off x="0" y="1738859"/>
            <a:ext cx="6850505" cy="2905592"/>
          </a:xfrm>
        </p:spPr>
        <p:txBody>
          <a:bodyPr>
            <a:normAutofit fontScale="92500"/>
          </a:bodyPr>
          <a:lstStyle/>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cs typeface="Times New Roman" panose="02020603050405020304" pitchFamily="18" charset="0"/>
              </a:rPr>
              <a:t>Change management is essential in a business to improve certain areas</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cs typeface="Times New Roman" panose="02020603050405020304" pitchFamily="18" charset="0"/>
              </a:rPr>
              <a:t>Technology, customer engagement, employee development and supplier relationship need to be improved in the business</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cs typeface="Times New Roman" panose="02020603050405020304" pitchFamily="18" charset="0"/>
              </a:rPr>
              <a:t>The Lewin’s change management model have been included in the presentation which defines the way change can be implemented in the mentioned areas </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marL="0" indent="0">
              <a:lnSpc>
                <a:spcPct val="115000"/>
              </a:lnSpc>
              <a:buNone/>
            </a:pPr>
            <a:endParaRPr lang="en-IN" sz="1800" dirty="0">
              <a:effectLst/>
              <a:latin typeface="Arial" panose="020B0604020202020204" pitchFamily="34" charset="0"/>
              <a:ea typeface="Arial" panose="020B0604020202020204" pitchFamily="34" charset="0"/>
            </a:endParaRPr>
          </a:p>
        </p:txBody>
      </p:sp>
      <p:pic>
        <p:nvPicPr>
          <p:cNvPr id="5" name="Picture 4"/>
          <p:cNvPicPr>
            <a:picLocks noChangeAspect="1"/>
          </p:cNvPicPr>
          <p:nvPr/>
        </p:nvPicPr>
        <p:blipFill>
          <a:blip r:embed="rId1"/>
          <a:stretch>
            <a:fillRect/>
          </a:stretch>
        </p:blipFill>
        <p:spPr>
          <a:xfrm>
            <a:off x="7970519" y="1853248"/>
            <a:ext cx="3521935" cy="2109152"/>
          </a:xfrm>
          <a:prstGeom prst="rect">
            <a:avLst/>
          </a:prstGeom>
        </p:spPr>
      </p:pic>
      <p:sp>
        <p:nvSpPr>
          <p:cNvPr id="6" name="TextBox 5"/>
          <p:cNvSpPr txBox="1"/>
          <p:nvPr/>
        </p:nvSpPr>
        <p:spPr>
          <a:xfrm>
            <a:off x="8016240" y="4206240"/>
            <a:ext cx="3413760" cy="1289071"/>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Figure 1: Change management</a:t>
            </a:r>
            <a:endParaRPr lang="en-US" dirty="0">
              <a:latin typeface="Times New Roman" panose="02020603050405020304" pitchFamily="18" charset="0"/>
              <a:cs typeface="Times New Roman" panose="02020603050405020304" pitchFamily="18" charset="0"/>
            </a:endParaRPr>
          </a:p>
          <a:p>
            <a:pPr algn="ctr">
              <a:lnSpc>
                <a:spcPct val="150000"/>
              </a:lnSpc>
            </a:pPr>
            <a:r>
              <a:rPr lang="en-US" dirty="0">
                <a:latin typeface="Times New Roman" panose="02020603050405020304" pitchFamily="18" charset="0"/>
                <a:cs typeface="Times New Roman" panose="02020603050405020304" pitchFamily="18" charset="0"/>
              </a:rPr>
              <a:t>(Source: change.walkme.com, 2021)</a:t>
            </a: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a:latin typeface="Times New Roman" panose="02020603050405020304" pitchFamily="18" charset="0"/>
                <a:cs typeface="Times New Roman" panose="02020603050405020304" pitchFamily="18" charset="0"/>
              </a:rPr>
              <a:t>Overview</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78073" y="1567453"/>
            <a:ext cx="5190808" cy="4195481"/>
          </a:xfrm>
        </p:spPr>
        <p:txBody>
          <a:bodyPr/>
          <a:lstStyle/>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Change management refers to an approach which is applied in a business</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Change management is applied in a business with help of certain tools and techniques (Western Governors University, 2020)</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The business focuses on change leaders in driving change initiatives</a:t>
            </a:r>
            <a:endParaRPr lang="en-IN" sz="1800" dirty="0">
              <a:effectLst/>
              <a:latin typeface="Arial" panose="020B0604020202020204" pitchFamily="34" charset="0"/>
              <a:ea typeface="Arial" panose="020B0604020202020204" pitchFamily="34" charset="0"/>
            </a:endParaRPr>
          </a:p>
          <a:p>
            <a:pPr marL="0" indent="0">
              <a:buNone/>
            </a:pPr>
            <a:endParaRPr lang="en-IN" dirty="0"/>
          </a:p>
        </p:txBody>
      </p:sp>
      <p:pic>
        <p:nvPicPr>
          <p:cNvPr id="5" name="Picture 4"/>
          <p:cNvPicPr>
            <a:picLocks noChangeAspect="1"/>
          </p:cNvPicPr>
          <p:nvPr/>
        </p:nvPicPr>
        <p:blipFill>
          <a:blip r:embed="rId1"/>
          <a:stretch>
            <a:fillRect/>
          </a:stretch>
        </p:blipFill>
        <p:spPr>
          <a:xfrm>
            <a:off x="7496863" y="1567453"/>
            <a:ext cx="3781953" cy="2924583"/>
          </a:xfrm>
          <a:prstGeom prst="rect">
            <a:avLst/>
          </a:prstGeom>
        </p:spPr>
      </p:pic>
      <p:sp>
        <p:nvSpPr>
          <p:cNvPr id="6" name="TextBox 5"/>
          <p:cNvSpPr txBox="1"/>
          <p:nvPr/>
        </p:nvSpPr>
        <p:spPr>
          <a:xfrm>
            <a:off x="7208520" y="4800600"/>
            <a:ext cx="4556760" cy="1289071"/>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Figure 2: Workflow of Change management</a:t>
            </a:r>
            <a:endParaRPr lang="en-US" dirty="0">
              <a:latin typeface="Times New Roman" panose="02020603050405020304" pitchFamily="18" charset="0"/>
              <a:cs typeface="Times New Roman" panose="02020603050405020304" pitchFamily="18" charset="0"/>
            </a:endParaRPr>
          </a:p>
          <a:p>
            <a:pPr algn="ctr">
              <a:lnSpc>
                <a:spcPct val="150000"/>
              </a:lnSpc>
            </a:pPr>
            <a:r>
              <a:rPr lang="en-US" dirty="0">
                <a:latin typeface="Times New Roman" panose="02020603050405020304" pitchFamily="18" charset="0"/>
                <a:cs typeface="Times New Roman" panose="02020603050405020304" pitchFamily="18" charset="0"/>
              </a:rPr>
              <a:t>(Source: catatanblogpremium.blogspot.com, 2020)</a:t>
            </a: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228600" algn="ctr">
              <a:lnSpc>
                <a:spcPct val="115000"/>
              </a:lnSpc>
            </a:pPr>
            <a:r>
              <a:rPr lang="en-IN" sz="3600" b="1" dirty="0">
                <a:effectLst/>
                <a:latin typeface="Times New Roman" panose="02020603050405020304" pitchFamily="18" charset="0"/>
                <a:ea typeface="Arial" panose="020B0604020202020204" pitchFamily="34" charset="0"/>
                <a:cs typeface="Times New Roman" panose="02020603050405020304" pitchFamily="18" charset="0"/>
              </a:rPr>
              <a:t> </a:t>
            </a:r>
            <a:br>
              <a:rPr lang="en-IN" sz="3600" b="1" dirty="0">
                <a:effectLst/>
                <a:latin typeface="Times New Roman" panose="02020603050405020304" pitchFamily="18" charset="0"/>
                <a:ea typeface="Arial" panose="020B0604020202020204" pitchFamily="34" charset="0"/>
                <a:cs typeface="Times New Roman" panose="02020603050405020304" pitchFamily="18" charset="0"/>
              </a:rPr>
            </a:br>
            <a:r>
              <a:rPr lang="en-IN" sz="3600" b="1" dirty="0">
                <a:effectLst/>
                <a:latin typeface="Times New Roman" panose="02020603050405020304" pitchFamily="18" charset="0"/>
                <a:ea typeface="Arial" panose="020B0604020202020204" pitchFamily="34" charset="0"/>
                <a:cs typeface="Times New Roman" panose="02020603050405020304" pitchFamily="18" charset="0"/>
              </a:rPr>
              <a:t>Organisation Change</a:t>
            </a:r>
            <a:br>
              <a:rPr lang="en-IN" sz="3600" b="1" dirty="0">
                <a:effectLst/>
                <a:latin typeface="Times New Roman" panose="02020603050405020304" pitchFamily="18" charset="0"/>
                <a:ea typeface="Arial" panose="020B0604020202020204" pitchFamily="34" charset="0"/>
                <a:cs typeface="Times New Roman" panose="02020603050405020304" pitchFamily="18" charset="0"/>
              </a:rPr>
            </a:b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052918"/>
            <a:ext cx="5297488" cy="4195481"/>
          </a:xfrm>
        </p:spPr>
        <p:txBody>
          <a:bodyPr/>
          <a:lstStyle/>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Organizational change refers to the alternation and transformation in the business areas</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The business areas can be regarded as culture, operations, strategies and structures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With organizational change Tesco is able to operate as per the changing nature of the marketplace</a:t>
            </a:r>
            <a:endParaRPr lang="en-IN" sz="1800" dirty="0">
              <a:effectLst/>
              <a:latin typeface="Arial" panose="020B0604020202020204" pitchFamily="34" charset="0"/>
              <a:ea typeface="Arial" panose="020B0604020202020204" pitchFamily="34" charset="0"/>
            </a:endParaRPr>
          </a:p>
          <a:p>
            <a:pPr marL="0" indent="0">
              <a:buNone/>
            </a:pPr>
            <a:endParaRPr lang="en-IN" dirty="0"/>
          </a:p>
        </p:txBody>
      </p:sp>
      <p:pic>
        <p:nvPicPr>
          <p:cNvPr id="5" name="Picture 4"/>
          <p:cNvPicPr>
            <a:picLocks noChangeAspect="1"/>
          </p:cNvPicPr>
          <p:nvPr/>
        </p:nvPicPr>
        <p:blipFill>
          <a:blip r:embed="rId1"/>
          <a:stretch>
            <a:fillRect/>
          </a:stretch>
        </p:blipFill>
        <p:spPr>
          <a:xfrm>
            <a:off x="7640177" y="2228682"/>
            <a:ext cx="3448510" cy="2160438"/>
          </a:xfrm>
          <a:prstGeom prst="rect">
            <a:avLst/>
          </a:prstGeom>
        </p:spPr>
      </p:pic>
      <p:sp>
        <p:nvSpPr>
          <p:cNvPr id="6" name="TextBox 5"/>
          <p:cNvSpPr txBox="1"/>
          <p:nvPr/>
        </p:nvSpPr>
        <p:spPr>
          <a:xfrm>
            <a:off x="7208520" y="4800600"/>
            <a:ext cx="4556760" cy="1704569"/>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Figure 3: Six pillars of organizational change management</a:t>
            </a:r>
            <a:endParaRPr lang="en-US" dirty="0">
              <a:latin typeface="Times New Roman" panose="02020603050405020304" pitchFamily="18" charset="0"/>
              <a:cs typeface="Times New Roman" panose="02020603050405020304" pitchFamily="18" charset="0"/>
            </a:endParaRPr>
          </a:p>
          <a:p>
            <a:pPr algn="ctr">
              <a:lnSpc>
                <a:spcPct val="150000"/>
              </a:lnSpc>
            </a:pPr>
            <a:r>
              <a:rPr lang="en-US" dirty="0">
                <a:latin typeface="Times New Roman" panose="02020603050405020304" pitchFamily="18" charset="0"/>
                <a:cs typeface="Times New Roman" panose="02020603050405020304" pitchFamily="18" charset="0"/>
              </a:rPr>
              <a:t>(Source: catatanblogpremium.blogspot.com, 2020)</a:t>
            </a: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Lewin's Change Management Model </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p:cNvSpPr>
            <a:spLocks noGrp="1"/>
          </p:cNvSpPr>
          <p:nvPr>
            <p:ph idx="1"/>
          </p:nvPr>
        </p:nvSpPr>
        <p:spPr>
          <a:xfrm>
            <a:off x="158932" y="1528262"/>
            <a:ext cx="6526681" cy="4195481"/>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Arial" panose="020B0604020202020204" pitchFamily="34" charset="0"/>
              </a:rPr>
              <a:t>Lewin's concept helps Tesco execute sustainable practices and create a culture of sustainability (Harrison, 2021).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Arial" panose="020B0604020202020204" pitchFamily="34" charset="0"/>
              </a:rPr>
              <a:t>In this initial stage, Tesco's goal was to raise environmental awareness and urgency.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Arial" panose="020B0604020202020204" pitchFamily="34" charset="0"/>
              </a:rPr>
              <a:t>However the suppliers of the business has been found to create disruption in the forest areas </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IN" dirty="0"/>
          </a:p>
        </p:txBody>
      </p:sp>
      <p:pic>
        <p:nvPicPr>
          <p:cNvPr id="1028" name="Picture 4"/>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7839882" y="1698473"/>
            <a:ext cx="3467100" cy="15335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526682" y="3626002"/>
            <a:ext cx="6093500" cy="1704569"/>
          </a:xfrm>
          <a:prstGeom prst="rect">
            <a:avLst/>
          </a:prstGeom>
          <a:noFill/>
        </p:spPr>
        <p:txBody>
          <a:bodyPr wrap="square">
            <a:spAutoFit/>
          </a:bodyPr>
          <a:lstStyle/>
          <a:p>
            <a:pPr algn="ctr" rtl="0">
              <a:lnSpc>
                <a:spcPct val="150000"/>
              </a:lnSpc>
              <a:spcBef>
                <a:spcPts val="0"/>
              </a:spcBef>
              <a:spcAft>
                <a:spcPts val="0"/>
              </a:spcAft>
            </a:pPr>
            <a:r>
              <a:rPr lang="en-IN" b="0" i="0" u="none" strike="noStrike" dirty="0">
                <a:effectLst/>
                <a:latin typeface="Times New Roman" panose="02020603050405020304" pitchFamily="18" charset="0"/>
                <a:cs typeface="Times New Roman" panose="02020603050405020304" pitchFamily="18" charset="0"/>
              </a:rPr>
              <a:t>Figure 4: Lewin's Change Management Model</a:t>
            </a:r>
            <a:endParaRPr lang="en-IN" b="0" dirty="0">
              <a:effectLst/>
              <a:latin typeface="Times New Roman" panose="02020603050405020304" pitchFamily="18" charset="0"/>
              <a:cs typeface="Times New Roman" panose="02020603050405020304" pitchFamily="18" charset="0"/>
            </a:endParaRPr>
          </a:p>
          <a:p>
            <a:pPr algn="ctr" rtl="0">
              <a:lnSpc>
                <a:spcPct val="150000"/>
              </a:lnSpc>
              <a:spcBef>
                <a:spcPts val="0"/>
              </a:spcBef>
              <a:spcAft>
                <a:spcPts val="0"/>
              </a:spcAft>
            </a:pPr>
            <a:r>
              <a:rPr lang="en-IN" b="0" i="0" u="none" strike="noStrike" dirty="0">
                <a:effectLst/>
                <a:latin typeface="Times New Roman" panose="02020603050405020304" pitchFamily="18" charset="0"/>
                <a:cs typeface="Times New Roman" panose="02020603050405020304" pitchFamily="18" charset="0"/>
              </a:rPr>
              <a:t>(Source: practicalpie.com, 2023)</a:t>
            </a:r>
            <a:endParaRPr lang="en-IN" b="0" dirty="0">
              <a:effectLst/>
              <a:latin typeface="Times New Roman" panose="02020603050405020304" pitchFamily="18" charset="0"/>
              <a:cs typeface="Times New Roman" panose="02020603050405020304" pitchFamily="18" charset="0"/>
            </a:endParaRPr>
          </a:p>
          <a:p>
            <a:pPr algn="ctr">
              <a:lnSpc>
                <a:spcPct val="150000"/>
              </a:lnSpc>
            </a:pPr>
            <a:br>
              <a:rPr lang="en-IN" b="0" dirty="0">
                <a:effectLst/>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3600" b="1" dirty="0">
                <a:effectLst/>
                <a:latin typeface="Times New Roman" panose="02020603050405020304" pitchFamily="18" charset="0"/>
                <a:ea typeface="Arial" panose="020B0604020202020204" pitchFamily="34" charset="0"/>
                <a:cs typeface="Times New Roman" panose="02020603050405020304" pitchFamily="18" charset="0"/>
              </a:rPr>
              <a:t>Recommendations</a:t>
            </a:r>
            <a:br>
              <a:rPr lang="en-IN" sz="3600" b="1" dirty="0">
                <a:effectLst/>
                <a:latin typeface="Times New Roman" panose="02020603050405020304" pitchFamily="18" charset="0"/>
                <a:ea typeface="Arial" panose="020B0604020202020204" pitchFamily="34" charset="0"/>
                <a:cs typeface="Times New Roman" panose="02020603050405020304" pitchFamily="18" charset="0"/>
              </a:rPr>
            </a:b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052918"/>
            <a:ext cx="5114608" cy="4195481"/>
          </a:xfrm>
        </p:spPr>
        <p:txBody>
          <a:bodyPr/>
          <a:lstStyle/>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Lewin’s change framework is one of the models that can be used to create changes in Tesco</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The framework consists of three steps such as unfreeze, change and refreeze. </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In the first step the company can create awareness among its stakeholders</a:t>
            </a:r>
            <a:endParaRPr lang="en-IN" sz="1800" dirty="0">
              <a:effectLst/>
              <a:latin typeface="Arial" panose="020B0604020202020204" pitchFamily="34" charset="0"/>
              <a:ea typeface="Arial" panose="020B0604020202020204" pitchFamily="34" charset="0"/>
            </a:endParaRPr>
          </a:p>
          <a:p>
            <a:pPr marL="0" indent="0">
              <a:buNone/>
            </a:pP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3600" b="1" dirty="0">
                <a:effectLst/>
                <a:latin typeface="Times New Roman" panose="02020603050405020304" pitchFamily="18" charset="0"/>
                <a:ea typeface="Arial" panose="020B0604020202020204" pitchFamily="34" charset="0"/>
                <a:cs typeface="Times New Roman" panose="02020603050405020304" pitchFamily="18" charset="0"/>
              </a:rPr>
              <a:t>Conclusion</a:t>
            </a:r>
            <a:br>
              <a:rPr lang="en-IN" sz="3600" b="1" dirty="0">
                <a:effectLst/>
                <a:latin typeface="Times New Roman" panose="02020603050405020304" pitchFamily="18" charset="0"/>
                <a:ea typeface="Arial" panose="020B0604020202020204" pitchFamily="34" charset="0"/>
                <a:cs typeface="Times New Roman" panose="02020603050405020304" pitchFamily="18" charset="0"/>
              </a:rPr>
            </a:b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It can be concluded that the business needs to focus more on the operational process</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It has been found that operational process of the suppliers and internal system has created issues for the business</a:t>
            </a: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IN" sz="1800" dirty="0">
                <a:effectLst/>
                <a:latin typeface="Times New Roman" panose="02020603050405020304" pitchFamily="18" charset="0"/>
                <a:ea typeface="Arial" panose="020B0604020202020204" pitchFamily="34" charset="0"/>
              </a:rPr>
              <a:t>The findings also illustrate that Tesco had a weak focus towards the activities of the suppliers</a:t>
            </a:r>
            <a:endParaRPr lang="en-IN" sz="1800" dirty="0">
              <a:effectLst/>
              <a:latin typeface="Arial" panose="020B0604020202020204" pitchFamily="34" charset="0"/>
              <a:ea typeface="Arial" panose="020B0604020202020204" pitchFamily="34" charset="0"/>
            </a:endParaRPr>
          </a:p>
          <a:p>
            <a:pPr marL="0" indent="0">
              <a:buNone/>
            </a:pP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a:latin typeface="Times New Roman" panose="02020603050405020304" pitchFamily="18" charset="0"/>
                <a:cs typeface="Times New Roman" panose="02020603050405020304" pitchFamily="18" charset="0"/>
              </a:rPr>
              <a:t>Reference </a:t>
            </a:r>
            <a:br>
              <a:rPr lang="en-US" dirty="0"/>
            </a:br>
            <a:endParaRPr lang="en-IN" dirty="0"/>
          </a:p>
        </p:txBody>
      </p:sp>
      <p:sp>
        <p:nvSpPr>
          <p:cNvPr id="3" name="Content Placeholder 2"/>
          <p:cNvSpPr>
            <a:spLocks noGrp="1"/>
          </p:cNvSpPr>
          <p:nvPr>
            <p:ph idx="1"/>
          </p:nvPr>
        </p:nvSpPr>
        <p:spPr>
          <a:xfrm>
            <a:off x="1313175" y="1468302"/>
            <a:ext cx="8946541" cy="4195481"/>
          </a:xfrm>
        </p:spPr>
        <p:txBody>
          <a:bodyPr>
            <a:noAutofit/>
          </a:bodyPr>
          <a:lstStyle/>
          <a:p>
            <a:pPr algn="just">
              <a:lnSpc>
                <a:spcPct val="150000"/>
              </a:lnSpc>
              <a:spcBef>
                <a:spcPts val="1200"/>
              </a:spcBef>
            </a:pPr>
            <a:r>
              <a:rPr lang="en-IN" sz="1000" dirty="0" err="1">
                <a:effectLst/>
                <a:latin typeface="Times New Roman" panose="02020603050405020304" pitchFamily="18" charset="0"/>
                <a:ea typeface="Arial" panose="020B0604020202020204" pitchFamily="34" charset="0"/>
              </a:rPr>
              <a:t>Awati</a:t>
            </a:r>
            <a:r>
              <a:rPr lang="en-IN" sz="1000" dirty="0">
                <a:effectLst/>
                <a:latin typeface="Times New Roman" panose="02020603050405020304" pitchFamily="18" charset="0"/>
                <a:ea typeface="Arial" panose="020B0604020202020204" pitchFamily="34" charset="0"/>
              </a:rPr>
              <a:t>, R. and Contributor, T. (2022) </a:t>
            </a:r>
            <a:r>
              <a:rPr lang="en-IN" sz="1000" i="1" dirty="0">
                <a:effectLst/>
                <a:latin typeface="Arial" panose="020B0604020202020204" pitchFamily="34" charset="0"/>
                <a:ea typeface="Arial" panose="020B0604020202020204" pitchFamily="34" charset="0"/>
              </a:rPr>
              <a:t>Unfreeze, Change, Refreeze (Kurt Lewin Change Management Model)</a:t>
            </a:r>
            <a:r>
              <a:rPr lang="en-IN" sz="1000" dirty="0">
                <a:effectLst/>
                <a:latin typeface="Arial" panose="020B0604020202020204" pitchFamily="34" charset="0"/>
                <a:ea typeface="Arial" panose="020B0604020202020204" pitchFamily="34" charset="0"/>
              </a:rPr>
              <a:t>, </a:t>
            </a:r>
            <a:r>
              <a:rPr lang="en-IN" sz="1000" i="1" dirty="0">
                <a:effectLst/>
                <a:latin typeface="Arial" panose="020B0604020202020204" pitchFamily="34" charset="0"/>
                <a:ea typeface="Arial" panose="020B0604020202020204" pitchFamily="34" charset="0"/>
              </a:rPr>
              <a:t>WhatIs.com</a:t>
            </a:r>
            <a:r>
              <a:rPr lang="en-IN" sz="1000" dirty="0">
                <a:effectLst/>
                <a:latin typeface="Arial" panose="020B0604020202020204" pitchFamily="34" charset="0"/>
                <a:ea typeface="Arial" panose="020B0604020202020204" pitchFamily="34" charset="0"/>
              </a:rPr>
              <a:t>. TechTarget. Available at: https://www.techtarget.com/whatis/definition/Kurt-Lewins-Change-Management-Model-Unfreeze-Change-Refreeze (Accessed: July 14, 2023).</a:t>
            </a:r>
            <a:endParaRPr lang="en-IN" sz="1000" dirty="0">
              <a:effectLst/>
              <a:latin typeface="Arial" panose="020B0604020202020204" pitchFamily="34" charset="0"/>
              <a:ea typeface="Arial" panose="020B0604020202020204" pitchFamily="34" charset="0"/>
            </a:endParaRPr>
          </a:p>
          <a:p>
            <a:pPr algn="just">
              <a:lnSpc>
                <a:spcPct val="150000"/>
              </a:lnSpc>
              <a:spcBef>
                <a:spcPts val="1200"/>
              </a:spcBef>
            </a:pPr>
            <a:r>
              <a:rPr lang="en-IN" sz="1000" dirty="0">
                <a:effectLst/>
                <a:latin typeface="Times New Roman" panose="02020603050405020304" pitchFamily="18" charset="0"/>
                <a:ea typeface="Times New Roman" panose="02020603050405020304" pitchFamily="18" charset="0"/>
              </a:rPr>
              <a:t>Harrison, R., Fischer, S., </a:t>
            </a:r>
            <a:r>
              <a:rPr lang="en-IN" sz="1000" dirty="0" err="1">
                <a:effectLst/>
                <a:latin typeface="Times New Roman" panose="02020603050405020304" pitchFamily="18" charset="0"/>
                <a:ea typeface="Times New Roman" panose="02020603050405020304" pitchFamily="18" charset="0"/>
              </a:rPr>
              <a:t>Walpola</a:t>
            </a:r>
            <a:r>
              <a:rPr lang="en-IN" sz="1000" dirty="0">
                <a:effectLst/>
                <a:latin typeface="Times New Roman" panose="02020603050405020304" pitchFamily="18" charset="0"/>
                <a:ea typeface="Times New Roman" panose="02020603050405020304" pitchFamily="18" charset="0"/>
              </a:rPr>
              <a:t>, R.L., Chauhan, A., Babalola, T., Mears, S. and Le-Dao, H., 2021. Where do models for change management, improvement and implementation meet? A systematic review of the applications of change management models in healthcare. </a:t>
            </a:r>
            <a:r>
              <a:rPr lang="en-IN" sz="1000" i="1" dirty="0">
                <a:effectLst/>
                <a:latin typeface="Times New Roman" panose="02020603050405020304" pitchFamily="18" charset="0"/>
                <a:ea typeface="Times New Roman" panose="02020603050405020304" pitchFamily="18" charset="0"/>
              </a:rPr>
              <a:t>Journal of healthcare leadership</a:t>
            </a:r>
            <a:r>
              <a:rPr lang="en-IN" sz="1000" dirty="0">
                <a:effectLst/>
                <a:latin typeface="Times New Roman" panose="02020603050405020304" pitchFamily="18" charset="0"/>
                <a:ea typeface="Times New Roman" panose="02020603050405020304" pitchFamily="18" charset="0"/>
              </a:rPr>
              <a:t>, pp.85-108.</a:t>
            </a:r>
            <a:endParaRPr lang="en-IN" sz="1000" dirty="0">
              <a:effectLst/>
              <a:latin typeface="Arial" panose="020B0604020202020204" pitchFamily="34" charset="0"/>
              <a:ea typeface="Arial" panose="020B0604020202020204" pitchFamily="34" charset="0"/>
            </a:endParaRPr>
          </a:p>
          <a:p>
            <a:pPr algn="just">
              <a:lnSpc>
                <a:spcPct val="150000"/>
              </a:lnSpc>
              <a:spcBef>
                <a:spcPts val="1200"/>
              </a:spcBef>
            </a:pPr>
            <a:r>
              <a:rPr lang="en-IN" sz="1000" dirty="0">
                <a:effectLst/>
                <a:latin typeface="Times New Roman" panose="02020603050405020304" pitchFamily="18" charset="0"/>
                <a:ea typeface="Arial" panose="020B0604020202020204" pitchFamily="34" charset="0"/>
              </a:rPr>
              <a:t>Hussain, S. T. </a:t>
            </a:r>
            <a:r>
              <a:rPr lang="en-IN" sz="1000" i="1" dirty="0">
                <a:effectLst/>
                <a:latin typeface="Arial" panose="020B0604020202020204" pitchFamily="34" charset="0"/>
                <a:ea typeface="Arial" panose="020B0604020202020204" pitchFamily="34" charset="0"/>
              </a:rPr>
              <a:t>et al.</a:t>
            </a:r>
            <a:r>
              <a:rPr lang="en-IN" sz="1000" dirty="0">
                <a:effectLst/>
                <a:latin typeface="Arial" panose="020B0604020202020204" pitchFamily="34" charset="0"/>
                <a:ea typeface="Arial" panose="020B0604020202020204" pitchFamily="34" charset="0"/>
              </a:rPr>
              <a:t> (2018) “Kurt Lewin’s change model: A critical review of the role of leadership and employee involvement in organizational change,” </a:t>
            </a:r>
            <a:r>
              <a:rPr lang="en-IN" sz="1000" i="1" dirty="0">
                <a:effectLst/>
                <a:latin typeface="Arial" panose="020B0604020202020204" pitchFamily="34" charset="0"/>
                <a:ea typeface="Arial" panose="020B0604020202020204" pitchFamily="34" charset="0"/>
              </a:rPr>
              <a:t>Journal of innovation &amp; knowledge</a:t>
            </a:r>
            <a:r>
              <a:rPr lang="en-IN" sz="1000" dirty="0">
                <a:effectLst/>
                <a:latin typeface="Arial" panose="020B0604020202020204" pitchFamily="34" charset="0"/>
                <a:ea typeface="Arial" panose="020B0604020202020204" pitchFamily="34" charset="0"/>
              </a:rPr>
              <a:t>, 3(3), pp. 123–127. </a:t>
            </a:r>
            <a:r>
              <a:rPr lang="en-IN" sz="1000" dirty="0" err="1">
                <a:effectLst/>
                <a:latin typeface="Arial" panose="020B0604020202020204" pitchFamily="34" charset="0"/>
                <a:ea typeface="Arial" panose="020B0604020202020204" pitchFamily="34" charset="0"/>
              </a:rPr>
              <a:t>doi</a:t>
            </a:r>
            <a:r>
              <a:rPr lang="en-IN" sz="1000" dirty="0">
                <a:effectLst/>
                <a:latin typeface="Arial" panose="020B0604020202020204" pitchFamily="34" charset="0"/>
                <a:ea typeface="Arial" panose="020B0604020202020204" pitchFamily="34" charset="0"/>
              </a:rPr>
              <a:t>: 10.1016/j.jik.2016.07.002.</a:t>
            </a:r>
            <a:endParaRPr lang="en-IN" sz="1000" dirty="0">
              <a:effectLst/>
              <a:latin typeface="Arial" panose="020B0604020202020204" pitchFamily="34" charset="0"/>
              <a:ea typeface="Arial" panose="020B0604020202020204" pitchFamily="34" charset="0"/>
            </a:endParaRPr>
          </a:p>
          <a:p>
            <a:pPr algn="just">
              <a:lnSpc>
                <a:spcPct val="150000"/>
              </a:lnSpc>
              <a:spcBef>
                <a:spcPts val="1200"/>
              </a:spcBef>
            </a:pPr>
            <a:r>
              <a:rPr lang="en-IN" sz="1000" dirty="0">
                <a:effectLst/>
                <a:latin typeface="Times New Roman" panose="02020603050405020304" pitchFamily="18" charset="0"/>
                <a:ea typeface="Arial" panose="020B0604020202020204" pitchFamily="34" charset="0"/>
              </a:rPr>
              <a:t>Western Governors University (2020) “What Is Change Management and How Does It Work?,” </a:t>
            </a:r>
            <a:r>
              <a:rPr lang="en-IN" sz="1000" i="1" dirty="0">
                <a:effectLst/>
                <a:latin typeface="Arial" panose="020B0604020202020204" pitchFamily="34" charset="0"/>
                <a:ea typeface="Arial" panose="020B0604020202020204" pitchFamily="34" charset="0"/>
              </a:rPr>
              <a:t>Western Governors University</a:t>
            </a:r>
            <a:r>
              <a:rPr lang="en-IN" sz="1000" dirty="0">
                <a:effectLst/>
                <a:latin typeface="Arial" panose="020B0604020202020204" pitchFamily="34" charset="0"/>
                <a:ea typeface="Arial" panose="020B0604020202020204" pitchFamily="34" charset="0"/>
              </a:rPr>
              <a:t>, 18 May. Available at: https://www.wgu.edu/blog/what-is-change-management-how-work2005.html (Accessed: July 14, 2023).</a:t>
            </a:r>
            <a:endParaRPr lang="en-IN" sz="1000" dirty="0">
              <a:effectLst/>
              <a:latin typeface="Arial" panose="020B0604020202020204" pitchFamily="34" charset="0"/>
              <a:ea typeface="Arial" panose="020B0604020202020204" pitchFamily="34" charset="0"/>
            </a:endParaRPr>
          </a:p>
          <a:p>
            <a:pPr algn="just">
              <a:lnSpc>
                <a:spcPct val="150000"/>
              </a:lnSpc>
              <a:spcBef>
                <a:spcPts val="1200"/>
              </a:spcBef>
            </a:pPr>
            <a:r>
              <a:rPr lang="en-IN" sz="1000" dirty="0">
                <a:effectLst/>
                <a:latin typeface="Times New Roman" panose="02020603050405020304" pitchFamily="18" charset="0"/>
                <a:ea typeface="Arial" panose="020B0604020202020204" pitchFamily="34" charset="0"/>
              </a:rPr>
              <a:t>Weston, P. (2023) “Tesco accused of greenwashing over ‘biodegradable’ teabags,” </a:t>
            </a:r>
            <a:r>
              <a:rPr lang="en-IN" sz="1000" i="1" dirty="0">
                <a:effectLst/>
                <a:latin typeface="Arial" panose="020B0604020202020204" pitchFamily="34" charset="0"/>
                <a:ea typeface="Arial" panose="020B0604020202020204" pitchFamily="34" charset="0"/>
              </a:rPr>
              <a:t>The Guardian</a:t>
            </a:r>
            <a:r>
              <a:rPr lang="en-IN" sz="1000" dirty="0">
                <a:effectLst/>
                <a:latin typeface="Arial" panose="020B0604020202020204" pitchFamily="34" charset="0"/>
                <a:ea typeface="Arial" panose="020B0604020202020204" pitchFamily="34" charset="0"/>
              </a:rPr>
              <a:t>, 28 February. Available at: https://www.theguardian.com/environment/2023/feb/28/tesco-accused-of-greenwashing-over-biodegradable-teabags (Accessed: July 14, 2023).</a:t>
            </a:r>
            <a:endParaRPr lang="en-IN" sz="1000" dirty="0">
              <a:effectLst/>
              <a:latin typeface="Arial" panose="020B0604020202020204" pitchFamily="34" charset="0"/>
              <a:ea typeface="Arial" panose="020B0604020202020204" pitchFamily="34" charset="0"/>
            </a:endParaRPr>
          </a:p>
          <a:p>
            <a:pPr algn="just">
              <a:lnSpc>
                <a:spcPct val="150000"/>
              </a:lnSpc>
              <a:spcBef>
                <a:spcPts val="1200"/>
              </a:spcBef>
            </a:pPr>
            <a:r>
              <a:rPr lang="en-IN" sz="1000" i="1" dirty="0">
                <a:effectLst/>
                <a:latin typeface="Times New Roman" panose="02020603050405020304" pitchFamily="18" charset="0"/>
                <a:ea typeface="Arial" panose="020B0604020202020204" pitchFamily="34" charset="0"/>
              </a:rPr>
              <a:t>What Is Organizational Change Management?</a:t>
            </a:r>
            <a:r>
              <a:rPr lang="en-IN" sz="1000" dirty="0">
                <a:effectLst/>
                <a:latin typeface="Times New Roman" panose="02020603050405020304" pitchFamily="18" charset="0"/>
                <a:ea typeface="Arial" panose="020B0604020202020204" pitchFamily="34" charset="0"/>
              </a:rPr>
              <a:t> (2020) </a:t>
            </a:r>
            <a:r>
              <a:rPr lang="en-IN" sz="1000" i="1" dirty="0">
                <a:effectLst/>
                <a:latin typeface="Times New Roman" panose="02020603050405020304" pitchFamily="18" charset="0"/>
                <a:ea typeface="Arial" panose="020B0604020202020204" pitchFamily="34" charset="0"/>
              </a:rPr>
              <a:t>Business Insights Blog</a:t>
            </a:r>
            <a:r>
              <a:rPr lang="en-IN" sz="1000" dirty="0">
                <a:effectLst/>
                <a:latin typeface="Times New Roman" panose="02020603050405020304" pitchFamily="18" charset="0"/>
                <a:ea typeface="Arial" panose="020B0604020202020204" pitchFamily="34" charset="0"/>
              </a:rPr>
              <a:t>. Available at: https://online.hbs.edu/blog/post/organizational-change-management (Accessed: July 14, 2023).</a:t>
            </a:r>
            <a:endParaRPr lang="en-IN" sz="1000" dirty="0">
              <a:effectLst/>
              <a:latin typeface="Arial" panose="020B0604020202020204" pitchFamily="34" charset="0"/>
              <a:ea typeface="Arial" panose="020B0604020202020204" pitchFamily="34" charset="0"/>
            </a:endParaRPr>
          </a:p>
          <a:p>
            <a:endParaRPr lang="en-IN"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pic>
        <p:nvPicPr>
          <p:cNvPr id="5" name="Picture 4"/>
          <p:cNvPicPr>
            <a:picLocks noChangeAspect="1"/>
          </p:cNvPicPr>
          <p:nvPr/>
        </p:nvPicPr>
        <p:blipFill>
          <a:blip r:embed="rId1"/>
          <a:stretch>
            <a:fillRect/>
          </a:stretch>
        </p:blipFill>
        <p:spPr>
          <a:xfrm>
            <a:off x="0" y="0"/>
            <a:ext cx="12192000" cy="6858000"/>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3641</Words>
  <Application>WPS Presentation</Application>
  <PresentationFormat>Widescreen</PresentationFormat>
  <Paragraphs>67</Paragraphs>
  <Slides>10</Slides>
  <Notes>7</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10</vt:i4>
      </vt:variant>
    </vt:vector>
  </HeadingPairs>
  <TitlesOfParts>
    <vt:vector size="22" baseType="lpstr">
      <vt:lpstr>Arial</vt:lpstr>
      <vt:lpstr>SimSun</vt:lpstr>
      <vt:lpstr>Wingdings</vt:lpstr>
      <vt:lpstr>Wingdings 3</vt:lpstr>
      <vt:lpstr>Arial</vt:lpstr>
      <vt:lpstr>Times New Roman</vt:lpstr>
      <vt:lpstr>Symbol</vt:lpstr>
      <vt:lpstr>Century Gothic</vt:lpstr>
      <vt:lpstr>Microsoft YaHei</vt:lpstr>
      <vt:lpstr>Arial Unicode MS</vt:lpstr>
      <vt:lpstr>Calibri</vt:lpstr>
      <vt:lpstr>Ion</vt:lpstr>
      <vt:lpstr>Change &amp; Stability Management   </vt:lpstr>
      <vt:lpstr>PowerPoint 演示文稿</vt:lpstr>
      <vt:lpstr>Introduction </vt:lpstr>
      <vt:lpstr>Overview</vt:lpstr>
      <vt:lpstr>  Organisation Change </vt:lpstr>
      <vt:lpstr>Lewin's Change Management Model  </vt:lpstr>
      <vt:lpstr>Recommendations </vt:lpstr>
      <vt:lpstr>Conclusion </vt:lpstr>
      <vt:lpstr>Reference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Puja dey</dc:creator>
  <cp:lastModifiedBy>Ramanjan reddy</cp:lastModifiedBy>
  <cp:revision>18</cp:revision>
  <dcterms:created xsi:type="dcterms:W3CDTF">2023-07-11T11:17:00Z</dcterms:created>
  <dcterms:modified xsi:type="dcterms:W3CDTF">2023-07-20T15:56:21Z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2C03C8527BC14EC6BA81A2759123FC49</vt:lpwstr>
  </property>
  <property fmtid="{D5CDD505-2E9C-101B-9397-08002B2CF9AE}" pid="3" name="KSOProductBuildVer">
    <vt:lpwstr>1033-11.2.0.11537</vt:lpwstr>
  </property>
</Properties>
</file>