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301" r:id="rId4"/>
    <p:sldId id="302" r:id="rId5"/>
    <p:sldId id="303" r:id="rId6"/>
    <p:sldId id="261" r:id="rId7"/>
    <p:sldId id="304" r:id="rId8"/>
    <p:sldId id="287" r:id="rId9"/>
    <p:sldId id="290" r:id="rId10"/>
    <p:sldId id="292" r:id="rId11"/>
    <p:sldId id="293" r:id="rId12"/>
    <p:sldId id="300" r:id="rId13"/>
    <p:sldId id="289" r:id="rId14"/>
    <p:sldId id="269" r:id="rId15"/>
    <p:sldId id="270" r:id="rId16"/>
    <p:sldId id="288" r:id="rId17"/>
    <p:sldId id="307" r:id="rId18"/>
    <p:sldId id="309" r:id="rId19"/>
    <p:sldId id="308" r:id="rId20"/>
    <p:sldId id="296" r:id="rId21"/>
    <p:sldId id="305" r:id="rId22"/>
    <p:sldId id="291" r:id="rId23"/>
    <p:sldId id="294" r:id="rId24"/>
    <p:sldId id="297" r:id="rId25"/>
    <p:sldId id="295" r:id="rId26"/>
    <p:sldId id="266" r:id="rId27"/>
    <p:sldId id="272" r:id="rId28"/>
    <p:sldId id="286" r:id="rId29"/>
    <p:sldId id="282" r:id="rId30"/>
    <p:sldId id="310" r:id="rId31"/>
    <p:sldId id="311" r:id="rId32"/>
    <p:sldId id="312" r:id="rId33"/>
    <p:sldId id="283" r:id="rId34"/>
    <p:sldId id="273" r:id="rId35"/>
    <p:sldId id="306" r:id="rId36"/>
    <p:sldId id="313" r:id="rId37"/>
    <p:sldId id="314" r:id="rId38"/>
    <p:sldId id="315" r:id="rId39"/>
    <p:sldId id="28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3" d="100"/>
          <a:sy n="123" d="100"/>
        </p:scale>
        <p:origin x="114"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7560EB-5919-419A-B0EC-F381C21E33DE}"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F3DCBF43-514D-4662-95FE-0486EEA6E4C8}">
      <dgm:prSet/>
      <dgm:spPr/>
      <dgm:t>
        <a:bodyPr/>
        <a:lstStyle/>
        <a:p>
          <a:r>
            <a:rPr lang="en-GB" dirty="0">
              <a:latin typeface="Arial" panose="020B0604020202020204" pitchFamily="34" charset="0"/>
              <a:cs typeface="Arial" panose="020B0604020202020204" pitchFamily="34" charset="0"/>
            </a:rPr>
            <a:t>Safeguarding adults means protecting a person’s right to live in safety, </a:t>
          </a:r>
          <a:r>
            <a:rPr lang="en-GB" b="1" dirty="0">
              <a:latin typeface="Arial" panose="020B0604020202020204" pitchFamily="34" charset="0"/>
              <a:cs typeface="Arial" panose="020B0604020202020204" pitchFamily="34" charset="0"/>
            </a:rPr>
            <a:t>free from abuse and neglect</a:t>
          </a:r>
          <a:r>
            <a:rPr lang="en-GB" dirty="0"/>
            <a:t>. </a:t>
          </a:r>
          <a:endParaRPr lang="en-US" dirty="0"/>
        </a:p>
      </dgm:t>
    </dgm:pt>
    <dgm:pt modelId="{15A977C7-D059-4578-88AD-0C189D8B1186}" type="parTrans" cxnId="{AA62653A-06A4-4E79-823F-C532F616F67D}">
      <dgm:prSet/>
      <dgm:spPr/>
      <dgm:t>
        <a:bodyPr/>
        <a:lstStyle/>
        <a:p>
          <a:endParaRPr lang="en-US"/>
        </a:p>
      </dgm:t>
    </dgm:pt>
    <dgm:pt modelId="{605518F0-65B7-4904-B34D-744B77509BA6}" type="sibTrans" cxnId="{AA62653A-06A4-4E79-823F-C532F616F67D}">
      <dgm:prSet/>
      <dgm:spPr/>
      <dgm:t>
        <a:bodyPr/>
        <a:lstStyle/>
        <a:p>
          <a:endParaRPr lang="en-US"/>
        </a:p>
      </dgm:t>
    </dgm:pt>
    <dgm:pt modelId="{BD155172-61C7-4E55-BBF2-00A30DFA8986}">
      <dgm:prSet/>
      <dgm:spPr/>
      <dgm:t>
        <a:bodyPr/>
        <a:lstStyle/>
        <a:p>
          <a:r>
            <a:rPr lang="en-GB" dirty="0">
              <a:latin typeface="Arial" panose="020B0604020202020204" pitchFamily="34" charset="0"/>
              <a:cs typeface="Arial" panose="020B0604020202020204" pitchFamily="34" charset="0"/>
            </a:rPr>
            <a:t>All staff within health services have a responsibility for the safety and wellbeing of </a:t>
          </a:r>
          <a:r>
            <a:rPr lang="en-GB" b="1" dirty="0">
              <a:latin typeface="Arial" panose="020B0604020202020204" pitchFamily="34" charset="0"/>
              <a:cs typeface="Arial" panose="020B0604020202020204" pitchFamily="34" charset="0"/>
            </a:rPr>
            <a:t>service users</a:t>
          </a:r>
          <a:r>
            <a:rPr lang="en-GB" dirty="0">
              <a:latin typeface="Arial" panose="020B0604020202020204" pitchFamily="34" charset="0"/>
              <a:cs typeface="Arial" panose="020B0604020202020204" pitchFamily="34" charset="0"/>
            </a:rPr>
            <a:t> and </a:t>
          </a:r>
          <a:r>
            <a:rPr lang="en-GB" b="1" dirty="0">
              <a:latin typeface="Arial" panose="020B0604020202020204" pitchFamily="34" charset="0"/>
              <a:cs typeface="Arial" panose="020B0604020202020204" pitchFamily="34" charset="0"/>
            </a:rPr>
            <a:t>colleagues</a:t>
          </a:r>
          <a:r>
            <a:rPr lang="en-GB" dirty="0">
              <a:latin typeface="Arial" panose="020B0604020202020204" pitchFamily="34" charset="0"/>
              <a:cs typeface="Arial" panose="020B0604020202020204" pitchFamily="34" charset="0"/>
            </a:rPr>
            <a:t>. Living a life that is free from harm and abuse is a </a:t>
          </a:r>
          <a:r>
            <a:rPr lang="en-GB" b="1" dirty="0">
              <a:latin typeface="Arial" panose="020B0604020202020204" pitchFamily="34" charset="0"/>
              <a:cs typeface="Arial" panose="020B0604020202020204" pitchFamily="34" charset="0"/>
            </a:rPr>
            <a:t>fundamental human right </a:t>
          </a:r>
          <a:r>
            <a:rPr lang="en-GB" dirty="0">
              <a:latin typeface="Arial" panose="020B0604020202020204" pitchFamily="34" charset="0"/>
              <a:cs typeface="Arial" panose="020B0604020202020204" pitchFamily="34" charset="0"/>
            </a:rPr>
            <a:t>and an essential requirement for health and wellbeing</a:t>
          </a:r>
          <a:r>
            <a:rPr lang="en-GB" dirty="0"/>
            <a:t>. </a:t>
          </a:r>
          <a:endParaRPr lang="en-US" dirty="0"/>
        </a:p>
      </dgm:t>
    </dgm:pt>
    <dgm:pt modelId="{DB7E0593-72C8-4A0D-A240-22A25D8F86BF}" type="parTrans" cxnId="{9B2631C5-21CC-4EE3-A4A9-3FF5AA35804E}">
      <dgm:prSet/>
      <dgm:spPr/>
      <dgm:t>
        <a:bodyPr/>
        <a:lstStyle/>
        <a:p>
          <a:endParaRPr lang="en-US"/>
        </a:p>
      </dgm:t>
    </dgm:pt>
    <dgm:pt modelId="{4C5EBEF9-34A5-49D9-8115-14D78DC13110}" type="sibTrans" cxnId="{9B2631C5-21CC-4EE3-A4A9-3FF5AA35804E}">
      <dgm:prSet/>
      <dgm:spPr/>
      <dgm:t>
        <a:bodyPr/>
        <a:lstStyle/>
        <a:p>
          <a:endParaRPr lang="en-US"/>
        </a:p>
      </dgm:t>
    </dgm:pt>
    <dgm:pt modelId="{B181499A-7E1F-4F3B-99CE-E06ACAA768A0}">
      <dgm:prSet/>
      <dgm:spPr/>
      <dgm:t>
        <a:bodyPr/>
        <a:lstStyle/>
        <a:p>
          <a:r>
            <a:rPr lang="en-GB" dirty="0">
              <a:latin typeface="Arial" panose="020B0604020202020204" pitchFamily="34" charset="0"/>
              <a:cs typeface="Arial" panose="020B0604020202020204" pitchFamily="34" charset="0"/>
            </a:rPr>
            <a:t>Safeguarding adults is about the safety and wellbeing of all service users, providing additional measures for those least able to protect themselves from harm or abuse.       </a:t>
          </a:r>
          <a:endParaRPr lang="en-US" dirty="0">
            <a:latin typeface="Arial" panose="020B0604020202020204" pitchFamily="34" charset="0"/>
            <a:cs typeface="Arial" panose="020B0604020202020204" pitchFamily="34" charset="0"/>
          </a:endParaRPr>
        </a:p>
      </dgm:t>
    </dgm:pt>
    <dgm:pt modelId="{ED42E278-8645-4E91-8737-DB83562A1838}" type="parTrans" cxnId="{90FFF2D4-2DFF-4E3C-A7A2-BC9DC6870F5C}">
      <dgm:prSet/>
      <dgm:spPr/>
      <dgm:t>
        <a:bodyPr/>
        <a:lstStyle/>
        <a:p>
          <a:endParaRPr lang="en-US"/>
        </a:p>
      </dgm:t>
    </dgm:pt>
    <dgm:pt modelId="{5281C91E-FBB6-4A83-8CB1-E0CA240D01ED}" type="sibTrans" cxnId="{90FFF2D4-2DFF-4E3C-A7A2-BC9DC6870F5C}">
      <dgm:prSet/>
      <dgm:spPr/>
      <dgm:t>
        <a:bodyPr/>
        <a:lstStyle/>
        <a:p>
          <a:endParaRPr lang="en-US"/>
        </a:p>
      </dgm:t>
    </dgm:pt>
    <dgm:pt modelId="{4553DE5E-1F7A-4ECE-99BE-CB821757C06D}" type="pres">
      <dgm:prSet presAssocID="{797560EB-5919-419A-B0EC-F381C21E33DE}" presName="root" presStyleCnt="0">
        <dgm:presLayoutVars>
          <dgm:dir/>
          <dgm:resizeHandles val="exact"/>
        </dgm:presLayoutVars>
      </dgm:prSet>
      <dgm:spPr/>
    </dgm:pt>
    <dgm:pt modelId="{5A4FEB1F-2461-4D46-9291-480A754F6DD8}" type="pres">
      <dgm:prSet presAssocID="{F3DCBF43-514D-4662-95FE-0486EEA6E4C8}" presName="compNode" presStyleCnt="0"/>
      <dgm:spPr/>
    </dgm:pt>
    <dgm:pt modelId="{A0B3FE62-6A13-4D54-9EF2-5F3D021CBB3C}" type="pres">
      <dgm:prSet presAssocID="{F3DCBF43-514D-4662-95FE-0486EEA6E4C8}" presName="bgRect" presStyleLbl="bgShp" presStyleIdx="0" presStyleCnt="3"/>
      <dgm:spPr/>
    </dgm:pt>
    <dgm:pt modelId="{BA561FC9-31DA-4CD6-A29F-FD5B954AD5DD}" type="pres">
      <dgm:prSet presAssocID="{F3DCBF43-514D-4662-95FE-0486EEA6E4C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niversal Access"/>
        </a:ext>
      </dgm:extLst>
    </dgm:pt>
    <dgm:pt modelId="{ACC87E7A-28F8-4085-9D4A-560F48429AAE}" type="pres">
      <dgm:prSet presAssocID="{F3DCBF43-514D-4662-95FE-0486EEA6E4C8}" presName="spaceRect" presStyleCnt="0"/>
      <dgm:spPr/>
    </dgm:pt>
    <dgm:pt modelId="{22D41DBD-A800-4A9E-B33C-FD33007401EB}" type="pres">
      <dgm:prSet presAssocID="{F3DCBF43-514D-4662-95FE-0486EEA6E4C8}" presName="parTx" presStyleLbl="revTx" presStyleIdx="0" presStyleCnt="3">
        <dgm:presLayoutVars>
          <dgm:chMax val="0"/>
          <dgm:chPref val="0"/>
        </dgm:presLayoutVars>
      </dgm:prSet>
      <dgm:spPr/>
    </dgm:pt>
    <dgm:pt modelId="{CC8D2ADF-3B93-4CB9-A727-22EB1DCF4575}" type="pres">
      <dgm:prSet presAssocID="{605518F0-65B7-4904-B34D-744B77509BA6}" presName="sibTrans" presStyleCnt="0"/>
      <dgm:spPr/>
    </dgm:pt>
    <dgm:pt modelId="{CD685D98-397B-47C8-AAF0-52F9E83895EE}" type="pres">
      <dgm:prSet presAssocID="{BD155172-61C7-4E55-BBF2-00A30DFA8986}" presName="compNode" presStyleCnt="0"/>
      <dgm:spPr/>
    </dgm:pt>
    <dgm:pt modelId="{7173DA68-DF30-4BAB-A4C3-EBA38446BDF3}" type="pres">
      <dgm:prSet presAssocID="{BD155172-61C7-4E55-BBF2-00A30DFA8986}" presName="bgRect" presStyleLbl="bgShp" presStyleIdx="1" presStyleCnt="3"/>
      <dgm:spPr/>
    </dgm:pt>
    <dgm:pt modelId="{3CAEC121-0724-4E4D-9922-FA1F6D4D24B2}" type="pres">
      <dgm:prSet presAssocID="{BD155172-61C7-4E55-BBF2-00A30DFA898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irst Aid Kit"/>
        </a:ext>
      </dgm:extLst>
    </dgm:pt>
    <dgm:pt modelId="{B4654FC7-C6B8-4B81-9E7A-FE302653E05F}" type="pres">
      <dgm:prSet presAssocID="{BD155172-61C7-4E55-BBF2-00A30DFA8986}" presName="spaceRect" presStyleCnt="0"/>
      <dgm:spPr/>
    </dgm:pt>
    <dgm:pt modelId="{A1D56FE6-803C-44EF-8E32-BDB7ADA15E80}" type="pres">
      <dgm:prSet presAssocID="{BD155172-61C7-4E55-BBF2-00A30DFA8986}" presName="parTx" presStyleLbl="revTx" presStyleIdx="1" presStyleCnt="3">
        <dgm:presLayoutVars>
          <dgm:chMax val="0"/>
          <dgm:chPref val="0"/>
        </dgm:presLayoutVars>
      </dgm:prSet>
      <dgm:spPr/>
    </dgm:pt>
    <dgm:pt modelId="{D5BE560A-141C-495E-9F36-16B07E384135}" type="pres">
      <dgm:prSet presAssocID="{4C5EBEF9-34A5-49D9-8115-14D78DC13110}" presName="sibTrans" presStyleCnt="0"/>
      <dgm:spPr/>
    </dgm:pt>
    <dgm:pt modelId="{4974CAFF-CD25-4981-A320-E27E8EEA867C}" type="pres">
      <dgm:prSet presAssocID="{B181499A-7E1F-4F3B-99CE-E06ACAA768A0}" presName="compNode" presStyleCnt="0"/>
      <dgm:spPr/>
    </dgm:pt>
    <dgm:pt modelId="{2C62D239-75A1-4D9F-8E71-3B336FCB8B99}" type="pres">
      <dgm:prSet presAssocID="{B181499A-7E1F-4F3B-99CE-E06ACAA768A0}" presName="bgRect" presStyleLbl="bgShp" presStyleIdx="2" presStyleCnt="3"/>
      <dgm:spPr/>
    </dgm:pt>
    <dgm:pt modelId="{8E3424A6-2963-4B91-969D-320C6EC865C8}" type="pres">
      <dgm:prSet presAssocID="{B181499A-7E1F-4F3B-99CE-E06ACAA768A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dical"/>
        </a:ext>
      </dgm:extLst>
    </dgm:pt>
    <dgm:pt modelId="{C2CAD4C2-85EF-455A-9620-FFF997785660}" type="pres">
      <dgm:prSet presAssocID="{B181499A-7E1F-4F3B-99CE-E06ACAA768A0}" presName="spaceRect" presStyleCnt="0"/>
      <dgm:spPr/>
    </dgm:pt>
    <dgm:pt modelId="{EEA310B8-383A-4B62-9F65-2D0A22581F61}" type="pres">
      <dgm:prSet presAssocID="{B181499A-7E1F-4F3B-99CE-E06ACAA768A0}" presName="parTx" presStyleLbl="revTx" presStyleIdx="2" presStyleCnt="3">
        <dgm:presLayoutVars>
          <dgm:chMax val="0"/>
          <dgm:chPref val="0"/>
        </dgm:presLayoutVars>
      </dgm:prSet>
      <dgm:spPr/>
    </dgm:pt>
  </dgm:ptLst>
  <dgm:cxnLst>
    <dgm:cxn modelId="{E976BC18-4202-4D23-AA7A-085C35925A10}" type="presOf" srcId="{BD155172-61C7-4E55-BBF2-00A30DFA8986}" destId="{A1D56FE6-803C-44EF-8E32-BDB7ADA15E80}" srcOrd="0" destOrd="0" presId="urn:microsoft.com/office/officeart/2018/2/layout/IconVerticalSolidList"/>
    <dgm:cxn modelId="{AA62653A-06A4-4E79-823F-C532F616F67D}" srcId="{797560EB-5919-419A-B0EC-F381C21E33DE}" destId="{F3DCBF43-514D-4662-95FE-0486EEA6E4C8}" srcOrd="0" destOrd="0" parTransId="{15A977C7-D059-4578-88AD-0C189D8B1186}" sibTransId="{605518F0-65B7-4904-B34D-744B77509BA6}"/>
    <dgm:cxn modelId="{011445AD-77CC-4252-926E-5894CCCD5711}" type="presOf" srcId="{B181499A-7E1F-4F3B-99CE-E06ACAA768A0}" destId="{EEA310B8-383A-4B62-9F65-2D0A22581F61}" srcOrd="0" destOrd="0" presId="urn:microsoft.com/office/officeart/2018/2/layout/IconVerticalSolidList"/>
    <dgm:cxn modelId="{9B2631C5-21CC-4EE3-A4A9-3FF5AA35804E}" srcId="{797560EB-5919-419A-B0EC-F381C21E33DE}" destId="{BD155172-61C7-4E55-BBF2-00A30DFA8986}" srcOrd="1" destOrd="0" parTransId="{DB7E0593-72C8-4A0D-A240-22A25D8F86BF}" sibTransId="{4C5EBEF9-34A5-49D9-8115-14D78DC13110}"/>
    <dgm:cxn modelId="{653197C8-1CCF-44F5-8CBA-D4538494F0C1}" type="presOf" srcId="{F3DCBF43-514D-4662-95FE-0486EEA6E4C8}" destId="{22D41DBD-A800-4A9E-B33C-FD33007401EB}" srcOrd="0" destOrd="0" presId="urn:microsoft.com/office/officeart/2018/2/layout/IconVerticalSolidList"/>
    <dgm:cxn modelId="{90FFF2D4-2DFF-4E3C-A7A2-BC9DC6870F5C}" srcId="{797560EB-5919-419A-B0EC-F381C21E33DE}" destId="{B181499A-7E1F-4F3B-99CE-E06ACAA768A0}" srcOrd="2" destOrd="0" parTransId="{ED42E278-8645-4E91-8737-DB83562A1838}" sibTransId="{5281C91E-FBB6-4A83-8CB1-E0CA240D01ED}"/>
    <dgm:cxn modelId="{A80201E7-5B53-46D3-902B-F9701C8FADDE}" type="presOf" srcId="{797560EB-5919-419A-B0EC-F381C21E33DE}" destId="{4553DE5E-1F7A-4ECE-99BE-CB821757C06D}" srcOrd="0" destOrd="0" presId="urn:microsoft.com/office/officeart/2018/2/layout/IconVerticalSolidList"/>
    <dgm:cxn modelId="{DA24AF54-4D3D-49CD-9009-6C0B9A93A9B6}" type="presParOf" srcId="{4553DE5E-1F7A-4ECE-99BE-CB821757C06D}" destId="{5A4FEB1F-2461-4D46-9291-480A754F6DD8}" srcOrd="0" destOrd="0" presId="urn:microsoft.com/office/officeart/2018/2/layout/IconVerticalSolidList"/>
    <dgm:cxn modelId="{7881DABA-0153-4D3C-A41F-9818E9A6D450}" type="presParOf" srcId="{5A4FEB1F-2461-4D46-9291-480A754F6DD8}" destId="{A0B3FE62-6A13-4D54-9EF2-5F3D021CBB3C}" srcOrd="0" destOrd="0" presId="urn:microsoft.com/office/officeart/2018/2/layout/IconVerticalSolidList"/>
    <dgm:cxn modelId="{5D8FDDEA-17BF-490D-AE49-FCEF3FE3B03E}" type="presParOf" srcId="{5A4FEB1F-2461-4D46-9291-480A754F6DD8}" destId="{BA561FC9-31DA-4CD6-A29F-FD5B954AD5DD}" srcOrd="1" destOrd="0" presId="urn:microsoft.com/office/officeart/2018/2/layout/IconVerticalSolidList"/>
    <dgm:cxn modelId="{7E917B22-9C33-4EEC-AAAE-BCBCB9DD12A4}" type="presParOf" srcId="{5A4FEB1F-2461-4D46-9291-480A754F6DD8}" destId="{ACC87E7A-28F8-4085-9D4A-560F48429AAE}" srcOrd="2" destOrd="0" presId="urn:microsoft.com/office/officeart/2018/2/layout/IconVerticalSolidList"/>
    <dgm:cxn modelId="{75112221-9857-4BD4-99B8-1684EE8FEF4C}" type="presParOf" srcId="{5A4FEB1F-2461-4D46-9291-480A754F6DD8}" destId="{22D41DBD-A800-4A9E-B33C-FD33007401EB}" srcOrd="3" destOrd="0" presId="urn:microsoft.com/office/officeart/2018/2/layout/IconVerticalSolidList"/>
    <dgm:cxn modelId="{9432DD5D-BFB9-4F68-B6BA-E21E54B53A1E}" type="presParOf" srcId="{4553DE5E-1F7A-4ECE-99BE-CB821757C06D}" destId="{CC8D2ADF-3B93-4CB9-A727-22EB1DCF4575}" srcOrd="1" destOrd="0" presId="urn:microsoft.com/office/officeart/2018/2/layout/IconVerticalSolidList"/>
    <dgm:cxn modelId="{F91EEB9F-A2BF-4AAD-BBC0-4BAD9E562AC6}" type="presParOf" srcId="{4553DE5E-1F7A-4ECE-99BE-CB821757C06D}" destId="{CD685D98-397B-47C8-AAF0-52F9E83895EE}" srcOrd="2" destOrd="0" presId="urn:microsoft.com/office/officeart/2018/2/layout/IconVerticalSolidList"/>
    <dgm:cxn modelId="{9DAE5AC1-6667-44EC-89FF-9A273206C40B}" type="presParOf" srcId="{CD685D98-397B-47C8-AAF0-52F9E83895EE}" destId="{7173DA68-DF30-4BAB-A4C3-EBA38446BDF3}" srcOrd="0" destOrd="0" presId="urn:microsoft.com/office/officeart/2018/2/layout/IconVerticalSolidList"/>
    <dgm:cxn modelId="{804747A6-D900-4B32-986B-295C90BCBC4D}" type="presParOf" srcId="{CD685D98-397B-47C8-AAF0-52F9E83895EE}" destId="{3CAEC121-0724-4E4D-9922-FA1F6D4D24B2}" srcOrd="1" destOrd="0" presId="urn:microsoft.com/office/officeart/2018/2/layout/IconVerticalSolidList"/>
    <dgm:cxn modelId="{619DC1F0-9F4B-4AC4-8F5A-489FBA9B0D82}" type="presParOf" srcId="{CD685D98-397B-47C8-AAF0-52F9E83895EE}" destId="{B4654FC7-C6B8-4B81-9E7A-FE302653E05F}" srcOrd="2" destOrd="0" presId="urn:microsoft.com/office/officeart/2018/2/layout/IconVerticalSolidList"/>
    <dgm:cxn modelId="{F2670BFB-2F71-4256-A694-B81BC9892208}" type="presParOf" srcId="{CD685D98-397B-47C8-AAF0-52F9E83895EE}" destId="{A1D56FE6-803C-44EF-8E32-BDB7ADA15E80}" srcOrd="3" destOrd="0" presId="urn:microsoft.com/office/officeart/2018/2/layout/IconVerticalSolidList"/>
    <dgm:cxn modelId="{04CD14B1-FF46-487D-94DC-0445BF4CA34A}" type="presParOf" srcId="{4553DE5E-1F7A-4ECE-99BE-CB821757C06D}" destId="{D5BE560A-141C-495E-9F36-16B07E384135}" srcOrd="3" destOrd="0" presId="urn:microsoft.com/office/officeart/2018/2/layout/IconVerticalSolidList"/>
    <dgm:cxn modelId="{8B7E0687-DE61-4D3E-B193-8154502E1480}" type="presParOf" srcId="{4553DE5E-1F7A-4ECE-99BE-CB821757C06D}" destId="{4974CAFF-CD25-4981-A320-E27E8EEA867C}" srcOrd="4" destOrd="0" presId="urn:microsoft.com/office/officeart/2018/2/layout/IconVerticalSolidList"/>
    <dgm:cxn modelId="{AEFDC999-90FD-427B-B62C-EC664D068456}" type="presParOf" srcId="{4974CAFF-CD25-4981-A320-E27E8EEA867C}" destId="{2C62D239-75A1-4D9F-8E71-3B336FCB8B99}" srcOrd="0" destOrd="0" presId="urn:microsoft.com/office/officeart/2018/2/layout/IconVerticalSolidList"/>
    <dgm:cxn modelId="{CD3D1E7C-94D8-4D08-AAAE-510B4E0F6B03}" type="presParOf" srcId="{4974CAFF-CD25-4981-A320-E27E8EEA867C}" destId="{8E3424A6-2963-4B91-969D-320C6EC865C8}" srcOrd="1" destOrd="0" presId="urn:microsoft.com/office/officeart/2018/2/layout/IconVerticalSolidList"/>
    <dgm:cxn modelId="{60243D3E-EB7A-4918-BB55-30702662D018}" type="presParOf" srcId="{4974CAFF-CD25-4981-A320-E27E8EEA867C}" destId="{C2CAD4C2-85EF-455A-9620-FFF997785660}" srcOrd="2" destOrd="0" presId="urn:microsoft.com/office/officeart/2018/2/layout/IconVerticalSolidList"/>
    <dgm:cxn modelId="{A4FEBC62-CAEF-47EB-897F-4A755FFDC12E}" type="presParOf" srcId="{4974CAFF-CD25-4981-A320-E27E8EEA867C}" destId="{EEA310B8-383A-4B62-9F65-2D0A22581F6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B3FE62-6A13-4D54-9EF2-5F3D021CBB3C}">
      <dsp:nvSpPr>
        <dsp:cNvPr id="0" name=""/>
        <dsp:cNvSpPr/>
      </dsp:nvSpPr>
      <dsp:spPr>
        <a:xfrm>
          <a:off x="0" y="435"/>
          <a:ext cx="10157670" cy="10184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561FC9-31DA-4CD6-A29F-FD5B954AD5DD}">
      <dsp:nvSpPr>
        <dsp:cNvPr id="0" name=""/>
        <dsp:cNvSpPr/>
      </dsp:nvSpPr>
      <dsp:spPr>
        <a:xfrm>
          <a:off x="308070" y="229578"/>
          <a:ext cx="560127" cy="56012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D41DBD-A800-4A9E-B33C-FD33007401EB}">
      <dsp:nvSpPr>
        <dsp:cNvPr id="0" name=""/>
        <dsp:cNvSpPr/>
      </dsp:nvSpPr>
      <dsp:spPr>
        <a:xfrm>
          <a:off x="1176268" y="435"/>
          <a:ext cx="8981401" cy="1018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782" tIns="107782" rIns="107782" bIns="107782"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Safeguarding adults means protecting a person’s right to live in safety, </a:t>
          </a:r>
          <a:r>
            <a:rPr lang="en-GB" sz="1800" b="1" kern="1200" dirty="0">
              <a:latin typeface="Arial" panose="020B0604020202020204" pitchFamily="34" charset="0"/>
              <a:cs typeface="Arial" panose="020B0604020202020204" pitchFamily="34" charset="0"/>
            </a:rPr>
            <a:t>free from abuse and neglect</a:t>
          </a:r>
          <a:r>
            <a:rPr lang="en-GB" sz="1800" kern="1200" dirty="0"/>
            <a:t>. </a:t>
          </a:r>
          <a:endParaRPr lang="en-US" sz="1800" kern="1200" dirty="0"/>
        </a:p>
      </dsp:txBody>
      <dsp:txXfrm>
        <a:off x="1176268" y="435"/>
        <a:ext cx="8981401" cy="1018414"/>
      </dsp:txXfrm>
    </dsp:sp>
    <dsp:sp modelId="{7173DA68-DF30-4BAB-A4C3-EBA38446BDF3}">
      <dsp:nvSpPr>
        <dsp:cNvPr id="0" name=""/>
        <dsp:cNvSpPr/>
      </dsp:nvSpPr>
      <dsp:spPr>
        <a:xfrm>
          <a:off x="0" y="1273453"/>
          <a:ext cx="10157670" cy="10184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AEC121-0724-4E4D-9922-FA1F6D4D24B2}">
      <dsp:nvSpPr>
        <dsp:cNvPr id="0" name=""/>
        <dsp:cNvSpPr/>
      </dsp:nvSpPr>
      <dsp:spPr>
        <a:xfrm>
          <a:off x="308070" y="1502596"/>
          <a:ext cx="560127" cy="56012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D56FE6-803C-44EF-8E32-BDB7ADA15E80}">
      <dsp:nvSpPr>
        <dsp:cNvPr id="0" name=""/>
        <dsp:cNvSpPr/>
      </dsp:nvSpPr>
      <dsp:spPr>
        <a:xfrm>
          <a:off x="1176268" y="1273453"/>
          <a:ext cx="8981401" cy="1018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782" tIns="107782" rIns="107782" bIns="107782"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All staff within health services have a responsibility for the safety and wellbeing of </a:t>
          </a:r>
          <a:r>
            <a:rPr lang="en-GB" sz="1800" b="1" kern="1200" dirty="0">
              <a:latin typeface="Arial" panose="020B0604020202020204" pitchFamily="34" charset="0"/>
              <a:cs typeface="Arial" panose="020B0604020202020204" pitchFamily="34" charset="0"/>
            </a:rPr>
            <a:t>service users</a:t>
          </a:r>
          <a:r>
            <a:rPr lang="en-GB" sz="1800" kern="1200" dirty="0">
              <a:latin typeface="Arial" panose="020B0604020202020204" pitchFamily="34" charset="0"/>
              <a:cs typeface="Arial" panose="020B0604020202020204" pitchFamily="34" charset="0"/>
            </a:rPr>
            <a:t> and </a:t>
          </a:r>
          <a:r>
            <a:rPr lang="en-GB" sz="1800" b="1" kern="1200" dirty="0">
              <a:latin typeface="Arial" panose="020B0604020202020204" pitchFamily="34" charset="0"/>
              <a:cs typeface="Arial" panose="020B0604020202020204" pitchFamily="34" charset="0"/>
            </a:rPr>
            <a:t>colleagues</a:t>
          </a:r>
          <a:r>
            <a:rPr lang="en-GB" sz="1800" kern="1200" dirty="0">
              <a:latin typeface="Arial" panose="020B0604020202020204" pitchFamily="34" charset="0"/>
              <a:cs typeface="Arial" panose="020B0604020202020204" pitchFamily="34" charset="0"/>
            </a:rPr>
            <a:t>. Living a life that is free from harm and abuse is a </a:t>
          </a:r>
          <a:r>
            <a:rPr lang="en-GB" sz="1800" b="1" kern="1200" dirty="0">
              <a:latin typeface="Arial" panose="020B0604020202020204" pitchFamily="34" charset="0"/>
              <a:cs typeface="Arial" panose="020B0604020202020204" pitchFamily="34" charset="0"/>
            </a:rPr>
            <a:t>fundamental human right </a:t>
          </a:r>
          <a:r>
            <a:rPr lang="en-GB" sz="1800" kern="1200" dirty="0">
              <a:latin typeface="Arial" panose="020B0604020202020204" pitchFamily="34" charset="0"/>
              <a:cs typeface="Arial" panose="020B0604020202020204" pitchFamily="34" charset="0"/>
            </a:rPr>
            <a:t>and an essential requirement for health and wellbeing</a:t>
          </a:r>
          <a:r>
            <a:rPr lang="en-GB" sz="1800" kern="1200" dirty="0"/>
            <a:t>. </a:t>
          </a:r>
          <a:endParaRPr lang="en-US" sz="1800" kern="1200" dirty="0"/>
        </a:p>
      </dsp:txBody>
      <dsp:txXfrm>
        <a:off x="1176268" y="1273453"/>
        <a:ext cx="8981401" cy="1018414"/>
      </dsp:txXfrm>
    </dsp:sp>
    <dsp:sp modelId="{2C62D239-75A1-4D9F-8E71-3B336FCB8B99}">
      <dsp:nvSpPr>
        <dsp:cNvPr id="0" name=""/>
        <dsp:cNvSpPr/>
      </dsp:nvSpPr>
      <dsp:spPr>
        <a:xfrm>
          <a:off x="0" y="2546471"/>
          <a:ext cx="10157670" cy="101841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3424A6-2963-4B91-969D-320C6EC865C8}">
      <dsp:nvSpPr>
        <dsp:cNvPr id="0" name=""/>
        <dsp:cNvSpPr/>
      </dsp:nvSpPr>
      <dsp:spPr>
        <a:xfrm>
          <a:off x="308070" y="2775614"/>
          <a:ext cx="560127" cy="56012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EA310B8-383A-4B62-9F65-2D0A22581F61}">
      <dsp:nvSpPr>
        <dsp:cNvPr id="0" name=""/>
        <dsp:cNvSpPr/>
      </dsp:nvSpPr>
      <dsp:spPr>
        <a:xfrm>
          <a:off x="1176268" y="2546471"/>
          <a:ext cx="8981401" cy="1018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782" tIns="107782" rIns="107782" bIns="107782" numCol="1" spcCol="1270" anchor="ctr" anchorCtr="0">
          <a:noAutofit/>
        </a:bodyPr>
        <a:lstStyle/>
        <a:p>
          <a:pPr marL="0" lvl="0" indent="0" algn="l"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Safeguarding adults is about the safety and wellbeing of all service users, providing additional measures for those least able to protect themselves from harm or abuse.       </a:t>
          </a:r>
          <a:endParaRPr lang="en-US" sz="1800" kern="1200" dirty="0">
            <a:latin typeface="Arial" panose="020B0604020202020204" pitchFamily="34" charset="0"/>
            <a:cs typeface="Arial" panose="020B0604020202020204" pitchFamily="34" charset="0"/>
          </a:endParaRPr>
        </a:p>
      </dsp:txBody>
      <dsp:txXfrm>
        <a:off x="1176268" y="2546471"/>
        <a:ext cx="8981401" cy="101841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07/10/2024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36433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04191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5990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93396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07/10/2024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50552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07/10/2024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40984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07/10/2024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5383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78786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07/10/2024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40473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7385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07/10/2024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6945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07/10/2024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936428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K0I--En4pug?feature=oembed" TargetMode="External"/><Relationship Id="rId4" Type="http://schemas.openxmlformats.org/officeDocument/2006/relationships/hyperlink" Target="https://www.youtube.com/watch?v=K0I--En4pu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ErLq9nir41E?feature=oembed" TargetMode="External"/><Relationship Id="rId4" Type="http://schemas.openxmlformats.org/officeDocument/2006/relationships/hyperlink" Target="https://www.youtube.com/watch?v=ErLq9nir41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iambirmingham.co.uk/2022/01/30/video-brummie-revellers-performing-killing-softly-city-centre-street-goes-viral/" TargetMode="External"/><Relationship Id="rId2" Type="http://schemas.openxmlformats.org/officeDocument/2006/relationships/hyperlink" Target="https://youtu.be/JKh6ItfMC2w"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gov.uk/discrimination-your-rights/discrimination-at-work" TargetMode="External"/><Relationship Id="rId2" Type="http://schemas.openxmlformats.org/officeDocument/2006/relationships/hyperlink" Target="https://www.legislation.gov.uk/ukpga/2010/15/part/2/chapter/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0837" y="2206305"/>
            <a:ext cx="7966620" cy="796954"/>
          </a:xfrm>
        </p:spPr>
        <p:txBody>
          <a:bodyPr>
            <a:normAutofit fontScale="90000"/>
          </a:bodyPr>
          <a:lstStyle/>
          <a:p>
            <a:r>
              <a:rPr lang="en-GB" altLang="en-US" sz="5400" b="1" dirty="0">
                <a:solidFill>
                  <a:schemeClr val="bg1"/>
                </a:solidFill>
              </a:rPr>
              <a:t>Community Care and Development</a:t>
            </a:r>
            <a:br>
              <a:rPr lang="en-GB" altLang="en-US" sz="5400" b="1" dirty="0">
                <a:solidFill>
                  <a:schemeClr val="bg1"/>
                </a:solidFill>
              </a:rPr>
            </a:br>
            <a:br>
              <a:rPr lang="en-GB" altLang="en-US" sz="5400" b="1" dirty="0">
                <a:solidFill>
                  <a:schemeClr val="bg1"/>
                </a:solidFill>
              </a:rPr>
            </a:br>
            <a:br>
              <a:rPr lang="en-GB" altLang="en-US" sz="5400" b="1" dirty="0">
                <a:solidFill>
                  <a:schemeClr val="bg1"/>
                </a:solidFill>
              </a:rPr>
            </a:br>
            <a:endParaRPr lang="en-GB" altLang="en-US" sz="5400" b="1" dirty="0">
              <a:solidFill>
                <a:schemeClr val="bg1"/>
              </a:solidFill>
            </a:endParaRPr>
          </a:p>
        </p:txBody>
      </p:sp>
      <p:sp>
        <p:nvSpPr>
          <p:cNvPr id="3" name="TextBox 2">
            <a:extLst>
              <a:ext uri="{FF2B5EF4-FFF2-40B4-BE49-F238E27FC236}">
                <a16:creationId xmlns:a16="http://schemas.microsoft.com/office/drawing/2014/main" id="{9D1C96DE-C090-4E6B-AC0B-470FD4653840}"/>
              </a:ext>
            </a:extLst>
          </p:cNvPr>
          <p:cNvSpPr txBox="1"/>
          <p:nvPr/>
        </p:nvSpPr>
        <p:spPr>
          <a:xfrm>
            <a:off x="1979801" y="3171039"/>
            <a:ext cx="8388991" cy="1754326"/>
          </a:xfrm>
          <a:prstGeom prst="rect">
            <a:avLst/>
          </a:prstGeom>
          <a:noFill/>
        </p:spPr>
        <p:txBody>
          <a:bodyPr wrap="square" rtlCol="0">
            <a:spAutoFit/>
          </a:bodyPr>
          <a:lstStyle/>
          <a:p>
            <a:pPr algn="ctr"/>
            <a:endParaRPr lang="en-GB" sz="3600" b="1" dirty="0">
              <a:solidFill>
                <a:prstClr val="white"/>
              </a:solidFill>
              <a:latin typeface="Myriad Pro"/>
            </a:endParaRPr>
          </a:p>
          <a:p>
            <a:pPr algn="ctr"/>
            <a:r>
              <a:rPr lang="en-GB" sz="3600" b="1" dirty="0">
                <a:solidFill>
                  <a:prstClr val="white"/>
                </a:solidFill>
                <a:latin typeface="Myriad Pro"/>
              </a:rPr>
              <a:t>Community Development Policy and Legislation</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932A4-E877-44F7-9E25-EF80CB7A221F}"/>
              </a:ext>
            </a:extLst>
          </p:cNvPr>
          <p:cNvSpPr>
            <a:spLocks noGrp="1"/>
          </p:cNvSpPr>
          <p:nvPr>
            <p:ph type="title"/>
          </p:nvPr>
        </p:nvSpPr>
        <p:spPr>
          <a:xfrm>
            <a:off x="640360" y="215916"/>
            <a:ext cx="10972800" cy="1143000"/>
          </a:xfrm>
        </p:spPr>
        <p:txBody>
          <a:bodyPr/>
          <a:lstStyle/>
          <a:p>
            <a:r>
              <a:rPr lang="en-GB" b="1" dirty="0"/>
              <a:t>Learning objectives </a:t>
            </a:r>
          </a:p>
        </p:txBody>
      </p:sp>
      <p:sp>
        <p:nvSpPr>
          <p:cNvPr id="3" name="Content Placeholder 2">
            <a:extLst>
              <a:ext uri="{FF2B5EF4-FFF2-40B4-BE49-F238E27FC236}">
                <a16:creationId xmlns:a16="http://schemas.microsoft.com/office/drawing/2014/main" id="{07F4F647-AB8B-4144-A285-10B8EA391D25}"/>
              </a:ext>
            </a:extLst>
          </p:cNvPr>
          <p:cNvSpPr>
            <a:spLocks noGrp="1"/>
          </p:cNvSpPr>
          <p:nvPr>
            <p:ph idx="1"/>
          </p:nvPr>
        </p:nvSpPr>
        <p:spPr>
          <a:xfrm>
            <a:off x="640360" y="917148"/>
            <a:ext cx="10874929" cy="4624431"/>
          </a:xfrm>
        </p:spPr>
        <p:txBody>
          <a:bodyPr>
            <a:normAutofit fontScale="85000" lnSpcReduction="20000"/>
          </a:bodyPr>
          <a:lstStyle/>
          <a:p>
            <a:endParaRPr lang="en-GB" dirty="0"/>
          </a:p>
          <a:p>
            <a:r>
              <a:rPr lang="en-GB" dirty="0"/>
              <a:t>Define discrimination, prejudice and non-discriminatory practice.</a:t>
            </a:r>
          </a:p>
          <a:p>
            <a:r>
              <a:rPr lang="en-GB" dirty="0"/>
              <a:t>Identify different types of discrimination. </a:t>
            </a:r>
          </a:p>
          <a:p>
            <a:r>
              <a:rPr lang="en-GB" dirty="0"/>
              <a:t>Discuss how aspects of different legislation are reflected in community care and development. </a:t>
            </a:r>
          </a:p>
          <a:p>
            <a:r>
              <a:rPr lang="en-GB" dirty="0"/>
              <a:t>Evaluate the importance of non-discriminatory practice in community care and development.</a:t>
            </a:r>
            <a:r>
              <a:rPr lang="en-US" dirty="0"/>
              <a:t> </a:t>
            </a:r>
          </a:p>
          <a:p>
            <a:r>
              <a:rPr lang="en-US" dirty="0"/>
              <a:t>Understand how key legislation supports community development.</a:t>
            </a:r>
          </a:p>
          <a:p>
            <a:r>
              <a:rPr lang="en-US" dirty="0"/>
              <a:t>Explore the Health and Care Act 2022 and its impact on integrated care and community health.</a:t>
            </a:r>
          </a:p>
          <a:p>
            <a:r>
              <a:rPr lang="en-US" dirty="0"/>
              <a:t>Learn how to apply safeguarding principles and non-discriminatory practices to enhance community wellbeing.</a:t>
            </a:r>
            <a:r>
              <a:rPr lang="en-GB" dirty="0"/>
              <a:t> </a:t>
            </a:r>
          </a:p>
          <a:p>
            <a:endParaRPr lang="en-GB" dirty="0"/>
          </a:p>
        </p:txBody>
      </p:sp>
    </p:spTree>
    <p:extLst>
      <p:ext uri="{BB962C8B-B14F-4D97-AF65-F5344CB8AC3E}">
        <p14:creationId xmlns:p14="http://schemas.microsoft.com/office/powerpoint/2010/main" val="3747094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452AB-F7F9-419E-8B13-853514A0A3B1}"/>
              </a:ext>
            </a:extLst>
          </p:cNvPr>
          <p:cNvSpPr>
            <a:spLocks noGrp="1"/>
          </p:cNvSpPr>
          <p:nvPr>
            <p:ph type="title"/>
          </p:nvPr>
        </p:nvSpPr>
        <p:spPr/>
        <p:txBody>
          <a:bodyPr/>
          <a:lstStyle/>
          <a:p>
            <a:r>
              <a:rPr lang="en-GB" b="1" dirty="0"/>
              <a:t>What is London to you?</a:t>
            </a:r>
          </a:p>
        </p:txBody>
      </p:sp>
      <p:pic>
        <p:nvPicPr>
          <p:cNvPr id="4" name="Online Media 3" title="What is London to you? #LondonIsOpen">
            <a:hlinkClick r:id="" action="ppaction://media"/>
            <a:extLst>
              <a:ext uri="{FF2B5EF4-FFF2-40B4-BE49-F238E27FC236}">
                <a16:creationId xmlns:a16="http://schemas.microsoft.com/office/drawing/2014/main" id="{1EC73651-1C15-4C35-B8AC-B7C3901D9888}"/>
              </a:ext>
            </a:extLst>
          </p:cNvPr>
          <p:cNvPicPr>
            <a:picLocks noGrp="1" noRot="1" noChangeAspect="1"/>
          </p:cNvPicPr>
          <p:nvPr>
            <p:ph idx="1"/>
            <a:videoFile r:link="rId1"/>
          </p:nvPr>
        </p:nvPicPr>
        <p:blipFill>
          <a:blip r:embed="rId3"/>
          <a:stretch>
            <a:fillRect/>
          </a:stretch>
        </p:blipFill>
        <p:spPr>
          <a:xfrm>
            <a:off x="2906355" y="1417638"/>
            <a:ext cx="6379289" cy="3604606"/>
          </a:xfrm>
          <a:prstGeom prst="rect">
            <a:avLst/>
          </a:prstGeom>
        </p:spPr>
      </p:pic>
      <p:sp>
        <p:nvSpPr>
          <p:cNvPr id="6" name="TextBox 5">
            <a:extLst>
              <a:ext uri="{FF2B5EF4-FFF2-40B4-BE49-F238E27FC236}">
                <a16:creationId xmlns:a16="http://schemas.microsoft.com/office/drawing/2014/main" id="{F989A543-3886-442A-A07B-3F6DF54D3AE7}"/>
              </a:ext>
            </a:extLst>
          </p:cNvPr>
          <p:cNvSpPr txBox="1"/>
          <p:nvPr/>
        </p:nvSpPr>
        <p:spPr>
          <a:xfrm>
            <a:off x="740328" y="5364861"/>
            <a:ext cx="6094602" cy="523220"/>
          </a:xfrm>
          <a:prstGeom prst="rect">
            <a:avLst/>
          </a:prstGeom>
          <a:noFill/>
        </p:spPr>
        <p:txBody>
          <a:bodyPr wrap="square">
            <a:spAutoFit/>
          </a:bodyPr>
          <a:lstStyle/>
          <a:p>
            <a:r>
              <a:rPr lang="en-GB" sz="1000" dirty="0">
                <a:hlinkClick r:id="rId4"/>
              </a:rPr>
              <a:t>Source: https://www.youtube.com/watch?v=K0I--En4pug</a:t>
            </a:r>
            <a:endParaRPr lang="en-GB" sz="1000" dirty="0"/>
          </a:p>
          <a:p>
            <a:endParaRPr lang="en-GB" dirty="0"/>
          </a:p>
        </p:txBody>
      </p:sp>
    </p:spTree>
    <p:extLst>
      <p:ext uri="{BB962C8B-B14F-4D97-AF65-F5344CB8AC3E}">
        <p14:creationId xmlns:p14="http://schemas.microsoft.com/office/powerpoint/2010/main" val="1809476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EF587-957D-44DD-9499-AC1D16E796B6}"/>
              </a:ext>
            </a:extLst>
          </p:cNvPr>
          <p:cNvSpPr>
            <a:spLocks noGrp="1"/>
          </p:cNvSpPr>
          <p:nvPr>
            <p:ph type="title"/>
          </p:nvPr>
        </p:nvSpPr>
        <p:spPr/>
        <p:txBody>
          <a:bodyPr>
            <a:normAutofit fontScale="90000"/>
          </a:bodyPr>
          <a:lstStyle/>
          <a:p>
            <a:r>
              <a:rPr lang="en-GB" b="1" dirty="0"/>
              <a:t>London - diversity and inclusive to everyone</a:t>
            </a:r>
          </a:p>
        </p:txBody>
      </p:sp>
      <p:pic>
        <p:nvPicPr>
          <p:cNvPr id="4" name="Online Media 3" title="#LondonIsOpen - London opens its doors to the world">
            <a:hlinkClick r:id="" action="ppaction://media"/>
            <a:extLst>
              <a:ext uri="{FF2B5EF4-FFF2-40B4-BE49-F238E27FC236}">
                <a16:creationId xmlns:a16="http://schemas.microsoft.com/office/drawing/2014/main" id="{1DFBA6A9-8752-4303-AA47-2A46EB00D86A}"/>
              </a:ext>
            </a:extLst>
          </p:cNvPr>
          <p:cNvPicPr>
            <a:picLocks noGrp="1" noRot="1" noChangeAspect="1"/>
          </p:cNvPicPr>
          <p:nvPr>
            <p:ph idx="1"/>
            <a:videoFile r:link="rId1"/>
          </p:nvPr>
        </p:nvPicPr>
        <p:blipFill>
          <a:blip r:embed="rId3"/>
          <a:stretch>
            <a:fillRect/>
          </a:stretch>
        </p:blipFill>
        <p:spPr>
          <a:xfrm>
            <a:off x="3598222" y="1937884"/>
            <a:ext cx="5191393" cy="2933387"/>
          </a:xfrm>
          <a:prstGeom prst="rect">
            <a:avLst/>
          </a:prstGeom>
        </p:spPr>
      </p:pic>
      <p:sp>
        <p:nvSpPr>
          <p:cNvPr id="5" name="TextBox 4">
            <a:extLst>
              <a:ext uri="{FF2B5EF4-FFF2-40B4-BE49-F238E27FC236}">
                <a16:creationId xmlns:a16="http://schemas.microsoft.com/office/drawing/2014/main" id="{A73469BA-2193-444B-8CFD-07E6806B6A2D}"/>
              </a:ext>
            </a:extLst>
          </p:cNvPr>
          <p:cNvSpPr txBox="1"/>
          <p:nvPr/>
        </p:nvSpPr>
        <p:spPr>
          <a:xfrm>
            <a:off x="112937" y="5391517"/>
            <a:ext cx="3350597" cy="800219"/>
          </a:xfrm>
          <a:prstGeom prst="rect">
            <a:avLst/>
          </a:prstGeom>
          <a:noFill/>
        </p:spPr>
        <p:txBody>
          <a:bodyPr wrap="none" rtlCol="0">
            <a:spAutoFit/>
          </a:bodyPr>
          <a:lstStyle/>
          <a:p>
            <a:r>
              <a:rPr lang="en-GB" sz="1000" dirty="0"/>
              <a:t>Source: </a:t>
            </a:r>
            <a:r>
              <a:rPr lang="en-GB" sz="1000" dirty="0">
                <a:hlinkClick r:id="rId4"/>
              </a:rPr>
              <a:t>https://www.youtube.com/watch?v=ErLq9nir41E</a:t>
            </a:r>
            <a:endParaRPr lang="en-GB" sz="1000" dirty="0"/>
          </a:p>
          <a:p>
            <a:endParaRPr lang="en-GB" dirty="0"/>
          </a:p>
          <a:p>
            <a:r>
              <a:rPr lang="en-GB" dirty="0"/>
              <a:t> </a:t>
            </a:r>
          </a:p>
        </p:txBody>
      </p:sp>
    </p:spTree>
    <p:extLst>
      <p:ext uri="{BB962C8B-B14F-4D97-AF65-F5344CB8AC3E}">
        <p14:creationId xmlns:p14="http://schemas.microsoft.com/office/powerpoint/2010/main" val="157500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E99EB-88A8-03C1-EF79-FC9463202834}"/>
              </a:ext>
            </a:extLst>
          </p:cNvPr>
          <p:cNvSpPr>
            <a:spLocks noGrp="1"/>
          </p:cNvSpPr>
          <p:nvPr>
            <p:ph type="title"/>
          </p:nvPr>
        </p:nvSpPr>
        <p:spPr/>
        <p:txBody>
          <a:bodyPr/>
          <a:lstStyle/>
          <a:p>
            <a:r>
              <a:rPr lang="en-GB" b="1" dirty="0"/>
              <a:t>Birmingham</a:t>
            </a:r>
          </a:p>
        </p:txBody>
      </p:sp>
      <p:sp>
        <p:nvSpPr>
          <p:cNvPr id="3" name="Content Placeholder 2">
            <a:extLst>
              <a:ext uri="{FF2B5EF4-FFF2-40B4-BE49-F238E27FC236}">
                <a16:creationId xmlns:a16="http://schemas.microsoft.com/office/drawing/2014/main" id="{99A120E5-52D1-F5E8-7DB8-B999652D6497}"/>
              </a:ext>
            </a:extLst>
          </p:cNvPr>
          <p:cNvSpPr>
            <a:spLocks noGrp="1"/>
          </p:cNvSpPr>
          <p:nvPr>
            <p:ph idx="1"/>
          </p:nvPr>
        </p:nvSpPr>
        <p:spPr/>
        <p:txBody>
          <a:bodyPr>
            <a:normAutofit/>
          </a:bodyPr>
          <a:lstStyle/>
          <a:p>
            <a:r>
              <a:rPr lang="en-GB" dirty="0"/>
              <a:t>WE ARE BIRMINGHAM</a:t>
            </a:r>
          </a:p>
          <a:p>
            <a:r>
              <a:rPr lang="en-GB" dirty="0">
                <a:hlinkClick r:id="rId2"/>
              </a:rPr>
              <a:t>https://youtu.be/JKh6ItfMC2w</a:t>
            </a:r>
            <a:endParaRPr lang="en-GB" dirty="0"/>
          </a:p>
          <a:p>
            <a:pPr marL="0" indent="0">
              <a:buNone/>
            </a:pPr>
            <a:r>
              <a:rPr lang="en-GB" dirty="0"/>
              <a:t>Killing me Softly- </a:t>
            </a:r>
            <a:r>
              <a:rPr lang="en-GB" dirty="0">
                <a:hlinkClick r:id="rId3"/>
              </a:rPr>
              <a:t>https://www.iambirmingham.co.uk/2022/01/30/video-brummie-revellers-performing-killing-softly-city-centre-street-goes-viral/</a:t>
            </a:r>
            <a:r>
              <a:rPr lang="en-GB" dirty="0"/>
              <a:t> </a:t>
            </a:r>
          </a:p>
          <a:p>
            <a:pPr marL="0" indent="0">
              <a:buNone/>
            </a:pPr>
            <a:r>
              <a:rPr lang="en-GB" dirty="0"/>
              <a:t> </a:t>
            </a:r>
          </a:p>
        </p:txBody>
      </p:sp>
    </p:spTree>
    <p:extLst>
      <p:ext uri="{BB962C8B-B14F-4D97-AF65-F5344CB8AC3E}">
        <p14:creationId xmlns:p14="http://schemas.microsoft.com/office/powerpoint/2010/main" val="52617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4F33E-2848-46CE-B462-CB35A8091672}"/>
              </a:ext>
            </a:extLst>
          </p:cNvPr>
          <p:cNvSpPr>
            <a:spLocks noGrp="1"/>
          </p:cNvSpPr>
          <p:nvPr>
            <p:ph type="title"/>
          </p:nvPr>
        </p:nvSpPr>
        <p:spPr/>
        <p:txBody>
          <a:bodyPr>
            <a:normAutofit fontScale="90000"/>
          </a:bodyPr>
          <a:lstStyle/>
          <a:p>
            <a:r>
              <a:rPr lang="en-GB" b="1" dirty="0"/>
              <a:t>Discrimination, Prejudice and the Importance of Non-Discriminatory Practice</a:t>
            </a:r>
          </a:p>
        </p:txBody>
      </p:sp>
      <p:pic>
        <p:nvPicPr>
          <p:cNvPr id="4" name="Content Placeholder 3">
            <a:extLst>
              <a:ext uri="{FF2B5EF4-FFF2-40B4-BE49-F238E27FC236}">
                <a16:creationId xmlns:a16="http://schemas.microsoft.com/office/drawing/2014/main" id="{137376ED-6DA5-4848-937D-F2E7C759D305}"/>
              </a:ext>
            </a:extLst>
          </p:cNvPr>
          <p:cNvPicPr>
            <a:picLocks noGrp="1" noChangeAspect="1"/>
          </p:cNvPicPr>
          <p:nvPr>
            <p:ph idx="1"/>
          </p:nvPr>
        </p:nvPicPr>
        <p:blipFill>
          <a:blip r:embed="rId2"/>
          <a:stretch>
            <a:fillRect/>
          </a:stretch>
        </p:blipFill>
        <p:spPr>
          <a:xfrm>
            <a:off x="8183811" y="2586472"/>
            <a:ext cx="3090993" cy="1784681"/>
          </a:xfrm>
          <a:prstGeom prst="rect">
            <a:avLst/>
          </a:prstGeom>
        </p:spPr>
      </p:pic>
      <p:sp>
        <p:nvSpPr>
          <p:cNvPr id="5" name="TextBox 4">
            <a:extLst>
              <a:ext uri="{FF2B5EF4-FFF2-40B4-BE49-F238E27FC236}">
                <a16:creationId xmlns:a16="http://schemas.microsoft.com/office/drawing/2014/main" id="{7F4FFA1A-0716-4C28-AEC8-20141CFA9168}"/>
              </a:ext>
            </a:extLst>
          </p:cNvPr>
          <p:cNvSpPr txBox="1"/>
          <p:nvPr/>
        </p:nvSpPr>
        <p:spPr>
          <a:xfrm>
            <a:off x="609600" y="1887523"/>
            <a:ext cx="6248749" cy="3816429"/>
          </a:xfrm>
          <a:prstGeom prst="rect">
            <a:avLst/>
          </a:prstGeom>
          <a:noFill/>
        </p:spPr>
        <p:txBody>
          <a:bodyPr wrap="square" rtlCol="0">
            <a:spAutoFit/>
          </a:bodyPr>
          <a:lstStyle/>
          <a:p>
            <a:r>
              <a:rPr lang="en-GB" sz="3200" dirty="0"/>
              <a:t>Research the following terms:</a:t>
            </a:r>
          </a:p>
          <a:p>
            <a:r>
              <a:rPr lang="en-GB" sz="3200" dirty="0"/>
              <a:t> </a:t>
            </a:r>
          </a:p>
          <a:p>
            <a:pPr marL="457200" indent="-457200">
              <a:buFont typeface="Arial" panose="020B0604020202020204" pitchFamily="34" charset="0"/>
              <a:buChar char="•"/>
            </a:pPr>
            <a:r>
              <a:rPr lang="en-GB" sz="3200" b="1" dirty="0"/>
              <a:t>Discrimination</a:t>
            </a:r>
            <a:endParaRPr lang="en-GB" sz="3200" dirty="0"/>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b="1" dirty="0"/>
              <a:t>Prejudice</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b="1" dirty="0"/>
              <a:t>Non-discriminatory practice</a:t>
            </a:r>
          </a:p>
          <a:p>
            <a:endParaRPr lang="en-GB" dirty="0"/>
          </a:p>
        </p:txBody>
      </p:sp>
    </p:spTree>
    <p:extLst>
      <p:ext uri="{BB962C8B-B14F-4D97-AF65-F5344CB8AC3E}">
        <p14:creationId xmlns:p14="http://schemas.microsoft.com/office/powerpoint/2010/main" val="1341621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4F33E-2848-46CE-B462-CB35A8091672}"/>
              </a:ext>
            </a:extLst>
          </p:cNvPr>
          <p:cNvSpPr>
            <a:spLocks noGrp="1"/>
          </p:cNvSpPr>
          <p:nvPr>
            <p:ph type="title"/>
          </p:nvPr>
        </p:nvSpPr>
        <p:spPr/>
        <p:txBody>
          <a:bodyPr>
            <a:normAutofit fontScale="90000"/>
          </a:bodyPr>
          <a:lstStyle/>
          <a:p>
            <a:r>
              <a:rPr lang="en-GB" b="1" dirty="0"/>
              <a:t>Discrimination, Prejudice and the Importance of Non-Discriminatory Practice</a:t>
            </a:r>
          </a:p>
        </p:txBody>
      </p:sp>
      <p:pic>
        <p:nvPicPr>
          <p:cNvPr id="4" name="Content Placeholder 3">
            <a:extLst>
              <a:ext uri="{FF2B5EF4-FFF2-40B4-BE49-F238E27FC236}">
                <a16:creationId xmlns:a16="http://schemas.microsoft.com/office/drawing/2014/main" id="{137376ED-6DA5-4848-937D-F2E7C759D305}"/>
              </a:ext>
            </a:extLst>
          </p:cNvPr>
          <p:cNvPicPr>
            <a:picLocks noGrp="1" noChangeAspect="1"/>
          </p:cNvPicPr>
          <p:nvPr>
            <p:ph idx="1"/>
          </p:nvPr>
        </p:nvPicPr>
        <p:blipFill>
          <a:blip r:embed="rId2"/>
          <a:stretch>
            <a:fillRect/>
          </a:stretch>
        </p:blipFill>
        <p:spPr>
          <a:xfrm>
            <a:off x="8183811" y="2586472"/>
            <a:ext cx="3090993" cy="1784681"/>
          </a:xfrm>
          <a:prstGeom prst="rect">
            <a:avLst/>
          </a:prstGeom>
        </p:spPr>
      </p:pic>
      <p:sp>
        <p:nvSpPr>
          <p:cNvPr id="5" name="TextBox 4">
            <a:extLst>
              <a:ext uri="{FF2B5EF4-FFF2-40B4-BE49-F238E27FC236}">
                <a16:creationId xmlns:a16="http://schemas.microsoft.com/office/drawing/2014/main" id="{7F4FFA1A-0716-4C28-AEC8-20141CFA9168}"/>
              </a:ext>
            </a:extLst>
          </p:cNvPr>
          <p:cNvSpPr txBox="1"/>
          <p:nvPr/>
        </p:nvSpPr>
        <p:spPr>
          <a:xfrm>
            <a:off x="609600" y="1847808"/>
            <a:ext cx="6248400" cy="3416320"/>
          </a:xfrm>
          <a:prstGeom prst="rect">
            <a:avLst/>
          </a:prstGeom>
          <a:noFill/>
        </p:spPr>
        <p:txBody>
          <a:bodyPr wrap="square" rtlCol="0">
            <a:spAutoFit/>
          </a:bodyPr>
          <a:lstStyle/>
          <a:p>
            <a:pPr marL="285750" indent="-285750">
              <a:buFont typeface="Arial" panose="020B0604020202020204" pitchFamily="34" charset="0"/>
              <a:buChar char="•"/>
            </a:pPr>
            <a:r>
              <a:rPr lang="en-US" sz="2400" dirty="0"/>
              <a:t>Discrimination in community settings can occur in access to services, housing, or participation in local activities.</a:t>
            </a:r>
          </a:p>
          <a:p>
            <a:pPr marL="285750" indent="-285750" algn="just">
              <a:buFont typeface="Arial" panose="020B0604020202020204" pitchFamily="34" charset="0"/>
              <a:buChar char="•"/>
            </a:pPr>
            <a:endParaRPr lang="en-US" sz="2400" dirty="0"/>
          </a:p>
          <a:p>
            <a:pPr marL="285750" indent="-285750">
              <a:buFont typeface="Arial" panose="020B0604020202020204" pitchFamily="34" charset="0"/>
              <a:buChar char="•"/>
            </a:pPr>
            <a:r>
              <a:rPr lang="en-US" sz="2400" dirty="0"/>
              <a:t>Non-discriminatory practice is essential in ensuring that all community members, regardless of background, are treated with respect and have equal access to community resources.</a:t>
            </a:r>
            <a:endParaRPr lang="en-GB" sz="2400" dirty="0"/>
          </a:p>
        </p:txBody>
      </p:sp>
    </p:spTree>
    <p:extLst>
      <p:ext uri="{BB962C8B-B14F-4D97-AF65-F5344CB8AC3E}">
        <p14:creationId xmlns:p14="http://schemas.microsoft.com/office/powerpoint/2010/main" val="425391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EF6D9-3B97-4E2A-B011-0509EEF9E5FC}"/>
              </a:ext>
            </a:extLst>
          </p:cNvPr>
          <p:cNvSpPr>
            <a:spLocks noGrp="1"/>
          </p:cNvSpPr>
          <p:nvPr>
            <p:ph type="title"/>
          </p:nvPr>
        </p:nvSpPr>
        <p:spPr/>
        <p:txBody>
          <a:bodyPr/>
          <a:lstStyle/>
          <a:p>
            <a:r>
              <a:rPr lang="en-GB" b="1" dirty="0"/>
              <a:t>Discrimination</a:t>
            </a:r>
          </a:p>
        </p:txBody>
      </p:sp>
      <p:sp>
        <p:nvSpPr>
          <p:cNvPr id="3" name="Content Placeholder 2">
            <a:extLst>
              <a:ext uri="{FF2B5EF4-FFF2-40B4-BE49-F238E27FC236}">
                <a16:creationId xmlns:a16="http://schemas.microsoft.com/office/drawing/2014/main" id="{BB68A204-A43D-4380-B8F1-7AA818B70C8B}"/>
              </a:ext>
            </a:extLst>
          </p:cNvPr>
          <p:cNvSpPr>
            <a:spLocks noGrp="1"/>
          </p:cNvSpPr>
          <p:nvPr>
            <p:ph idx="1"/>
          </p:nvPr>
        </p:nvSpPr>
        <p:spPr/>
        <p:txBody>
          <a:bodyPr/>
          <a:lstStyle/>
          <a:p>
            <a:r>
              <a:rPr lang="en-GB" dirty="0"/>
              <a:t>The unfair or prejudicial treatment of someone based on a characteristic that they cannot change.</a:t>
            </a:r>
          </a:p>
          <a:p>
            <a:endParaRPr lang="en-GB" dirty="0"/>
          </a:p>
          <a:p>
            <a:r>
              <a:rPr lang="en-GB" dirty="0"/>
              <a:t>For example, age discrimination might involve treating an older person less favourably simply because of their age. </a:t>
            </a:r>
          </a:p>
          <a:p>
            <a:endParaRPr lang="en-GB" dirty="0"/>
          </a:p>
        </p:txBody>
      </p:sp>
    </p:spTree>
    <p:extLst>
      <p:ext uri="{BB962C8B-B14F-4D97-AF65-F5344CB8AC3E}">
        <p14:creationId xmlns:p14="http://schemas.microsoft.com/office/powerpoint/2010/main" val="34067220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D7DEC-993B-4D5A-91EF-BB0D5FEB186E}"/>
              </a:ext>
            </a:extLst>
          </p:cNvPr>
          <p:cNvSpPr>
            <a:spLocks noGrp="1"/>
          </p:cNvSpPr>
          <p:nvPr>
            <p:ph type="title"/>
          </p:nvPr>
        </p:nvSpPr>
        <p:spPr>
          <a:xfrm>
            <a:off x="609600" y="274637"/>
            <a:ext cx="10972800" cy="2174947"/>
          </a:xfrm>
        </p:spPr>
        <p:txBody>
          <a:bodyPr>
            <a:normAutofit/>
          </a:bodyPr>
          <a:lstStyle/>
          <a:p>
            <a:r>
              <a:rPr lang="en-GB" b="1" dirty="0"/>
              <a:t>Think of 3 Examples of Discrimination</a:t>
            </a:r>
            <a:br>
              <a:rPr lang="en-GB" dirty="0"/>
            </a:br>
            <a:endParaRPr lang="en-GB" dirty="0"/>
          </a:p>
        </p:txBody>
      </p:sp>
      <p:pic>
        <p:nvPicPr>
          <p:cNvPr id="4" name="Content Placeholder 3">
            <a:extLst>
              <a:ext uri="{FF2B5EF4-FFF2-40B4-BE49-F238E27FC236}">
                <a16:creationId xmlns:a16="http://schemas.microsoft.com/office/drawing/2014/main" id="{20783D46-7D1C-4E22-9C37-273426D19BB7}"/>
              </a:ext>
            </a:extLst>
          </p:cNvPr>
          <p:cNvPicPr>
            <a:picLocks noGrp="1" noChangeAspect="1"/>
          </p:cNvPicPr>
          <p:nvPr>
            <p:ph idx="1"/>
          </p:nvPr>
        </p:nvPicPr>
        <p:blipFill>
          <a:blip r:embed="rId2"/>
          <a:stretch>
            <a:fillRect/>
          </a:stretch>
        </p:blipFill>
        <p:spPr>
          <a:xfrm>
            <a:off x="3803792" y="2243989"/>
            <a:ext cx="4213371" cy="2370021"/>
          </a:xfrm>
          <a:prstGeom prst="rect">
            <a:avLst/>
          </a:prstGeom>
        </p:spPr>
      </p:pic>
    </p:spTree>
    <p:extLst>
      <p:ext uri="{BB962C8B-B14F-4D97-AF65-F5344CB8AC3E}">
        <p14:creationId xmlns:p14="http://schemas.microsoft.com/office/powerpoint/2010/main" val="1631724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1B42B-D2F6-40DB-AFDE-6380DAAB0305}"/>
              </a:ext>
            </a:extLst>
          </p:cNvPr>
          <p:cNvSpPr>
            <a:spLocks noGrp="1"/>
          </p:cNvSpPr>
          <p:nvPr>
            <p:ph type="title"/>
          </p:nvPr>
        </p:nvSpPr>
        <p:spPr/>
        <p:txBody>
          <a:bodyPr/>
          <a:lstStyle/>
          <a:p>
            <a:r>
              <a:rPr lang="en-GB" b="1" dirty="0"/>
              <a:t>Different Types of Discrimination</a:t>
            </a:r>
          </a:p>
        </p:txBody>
      </p:sp>
      <p:sp>
        <p:nvSpPr>
          <p:cNvPr id="3" name="Content Placeholder 2">
            <a:extLst>
              <a:ext uri="{FF2B5EF4-FFF2-40B4-BE49-F238E27FC236}">
                <a16:creationId xmlns:a16="http://schemas.microsoft.com/office/drawing/2014/main" id="{24635F64-DE0C-4364-9A6C-5EEC42572F6F}"/>
              </a:ext>
            </a:extLst>
          </p:cNvPr>
          <p:cNvSpPr>
            <a:spLocks noGrp="1"/>
          </p:cNvSpPr>
          <p:nvPr>
            <p:ph idx="1"/>
          </p:nvPr>
        </p:nvSpPr>
        <p:spPr/>
        <p:txBody>
          <a:bodyPr>
            <a:normAutofit fontScale="92500" lnSpcReduction="20000"/>
          </a:bodyPr>
          <a:lstStyle/>
          <a:p>
            <a:r>
              <a:rPr lang="en-GB" b="1" dirty="0">
                <a:solidFill>
                  <a:srgbClr val="7030A0"/>
                </a:solidFill>
              </a:rPr>
              <a:t>Direct Discrimination </a:t>
            </a:r>
            <a:r>
              <a:rPr lang="en-GB" dirty="0"/>
              <a:t>– when you are treated less favourably than someone else in the same situation, just because for example you are old or a woman.</a:t>
            </a:r>
          </a:p>
          <a:p>
            <a:endParaRPr lang="en-GB" dirty="0"/>
          </a:p>
          <a:p>
            <a:r>
              <a:rPr lang="en-GB" b="1" dirty="0">
                <a:solidFill>
                  <a:srgbClr val="C00000"/>
                </a:solidFill>
              </a:rPr>
              <a:t>Indirect Discrimination </a:t>
            </a:r>
            <a:r>
              <a:rPr lang="en-GB" dirty="0"/>
              <a:t>– where the rules or conditions that apply to everyone can affect one group of people more than others without good reason: for example a company rule that says employees must do night shifts could exclude woman that have children</a:t>
            </a:r>
          </a:p>
          <a:p>
            <a:endParaRPr lang="en-GB" dirty="0"/>
          </a:p>
        </p:txBody>
      </p:sp>
    </p:spTree>
    <p:extLst>
      <p:ext uri="{BB962C8B-B14F-4D97-AF65-F5344CB8AC3E}">
        <p14:creationId xmlns:p14="http://schemas.microsoft.com/office/powerpoint/2010/main" val="1543397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5C925-2686-49CA-9925-2263E356A3C8}"/>
              </a:ext>
            </a:extLst>
          </p:cNvPr>
          <p:cNvSpPr>
            <a:spLocks noGrp="1"/>
          </p:cNvSpPr>
          <p:nvPr>
            <p:ph type="title"/>
          </p:nvPr>
        </p:nvSpPr>
        <p:spPr/>
        <p:txBody>
          <a:bodyPr/>
          <a:lstStyle/>
          <a:p>
            <a:r>
              <a:rPr lang="en-GB" b="1" dirty="0"/>
              <a:t>Positive Discrimination</a:t>
            </a:r>
          </a:p>
        </p:txBody>
      </p:sp>
      <p:sp>
        <p:nvSpPr>
          <p:cNvPr id="3" name="Content Placeholder 2">
            <a:extLst>
              <a:ext uri="{FF2B5EF4-FFF2-40B4-BE49-F238E27FC236}">
                <a16:creationId xmlns:a16="http://schemas.microsoft.com/office/drawing/2014/main" id="{61E24E26-1A1D-45CC-B5F1-751404BC0B29}"/>
              </a:ext>
            </a:extLst>
          </p:cNvPr>
          <p:cNvSpPr>
            <a:spLocks noGrp="1"/>
          </p:cNvSpPr>
          <p:nvPr>
            <p:ph idx="1"/>
          </p:nvPr>
        </p:nvSpPr>
        <p:spPr/>
        <p:txBody>
          <a:bodyPr>
            <a:normAutofit fontScale="92500" lnSpcReduction="20000"/>
          </a:bodyPr>
          <a:lstStyle/>
          <a:p>
            <a:r>
              <a:rPr lang="en-GB" dirty="0"/>
              <a:t>This is a form of discrimination that favours someone by treating them differently in a positive way. </a:t>
            </a:r>
          </a:p>
          <a:p>
            <a:endParaRPr lang="en-GB" dirty="0"/>
          </a:p>
          <a:p>
            <a:r>
              <a:rPr lang="en-GB" dirty="0"/>
              <a:t>An example might be an organisation appointing someone from an underrepresented group into a role without considering whether they have right skills for the post. </a:t>
            </a:r>
          </a:p>
          <a:p>
            <a:endParaRPr lang="en-GB" dirty="0"/>
          </a:p>
          <a:p>
            <a:r>
              <a:rPr lang="en-GB" dirty="0"/>
              <a:t>Other candidates who are better qualified are passed over. Positive discrimination is unlawful discrimination.</a:t>
            </a:r>
          </a:p>
          <a:p>
            <a:endParaRPr lang="en-GB" dirty="0"/>
          </a:p>
        </p:txBody>
      </p:sp>
    </p:spTree>
    <p:extLst>
      <p:ext uri="{BB962C8B-B14F-4D97-AF65-F5344CB8AC3E}">
        <p14:creationId xmlns:p14="http://schemas.microsoft.com/office/powerpoint/2010/main" val="170200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920D9-F0AB-4060-8180-E76C785AAC7F}"/>
              </a:ext>
            </a:extLst>
          </p:cNvPr>
          <p:cNvSpPr>
            <a:spLocks noGrp="1"/>
          </p:cNvSpPr>
          <p:nvPr>
            <p:ph type="title"/>
          </p:nvPr>
        </p:nvSpPr>
        <p:spPr/>
        <p:txBody>
          <a:bodyPr/>
          <a:lstStyle/>
          <a:p>
            <a:r>
              <a:rPr lang="en-GB" b="1" dirty="0"/>
              <a:t>Other Types of Discrimination</a:t>
            </a:r>
          </a:p>
        </p:txBody>
      </p:sp>
      <p:sp>
        <p:nvSpPr>
          <p:cNvPr id="3" name="Content Placeholder 2">
            <a:extLst>
              <a:ext uri="{FF2B5EF4-FFF2-40B4-BE49-F238E27FC236}">
                <a16:creationId xmlns:a16="http://schemas.microsoft.com/office/drawing/2014/main" id="{A9C1BBDC-3178-4189-8CDE-494BF9A39DD6}"/>
              </a:ext>
            </a:extLst>
          </p:cNvPr>
          <p:cNvSpPr>
            <a:spLocks noGrp="1"/>
          </p:cNvSpPr>
          <p:nvPr>
            <p:ph idx="1"/>
          </p:nvPr>
        </p:nvSpPr>
        <p:spPr/>
        <p:txBody>
          <a:bodyPr/>
          <a:lstStyle/>
          <a:p>
            <a:r>
              <a:rPr lang="en-GB" b="1" dirty="0">
                <a:solidFill>
                  <a:srgbClr val="0070C0"/>
                </a:solidFill>
              </a:rPr>
              <a:t>Harassment</a:t>
            </a:r>
            <a:r>
              <a:rPr lang="en-GB" dirty="0"/>
              <a:t>: this means offensive or intimidating behaviour, or bullying.</a:t>
            </a:r>
          </a:p>
          <a:p>
            <a:endParaRPr lang="en-GB" dirty="0"/>
          </a:p>
          <a:p>
            <a:r>
              <a:rPr lang="en-GB" b="1" dirty="0">
                <a:solidFill>
                  <a:srgbClr val="00B050"/>
                </a:solidFill>
              </a:rPr>
              <a:t>Victimisation: </a:t>
            </a:r>
            <a:r>
              <a:rPr lang="en-GB" dirty="0"/>
              <a:t>treating someone badly because they have made a discrimination complaint</a:t>
            </a:r>
          </a:p>
          <a:p>
            <a:endParaRPr lang="en-GB" dirty="0"/>
          </a:p>
        </p:txBody>
      </p:sp>
    </p:spTree>
    <p:extLst>
      <p:ext uri="{BB962C8B-B14F-4D97-AF65-F5344CB8AC3E}">
        <p14:creationId xmlns:p14="http://schemas.microsoft.com/office/powerpoint/2010/main" val="243413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E1C9C-3A13-4D90-A2AF-DCD9CD6A697A}"/>
              </a:ext>
            </a:extLst>
          </p:cNvPr>
          <p:cNvSpPr>
            <a:spLocks noGrp="1"/>
          </p:cNvSpPr>
          <p:nvPr>
            <p:ph type="title"/>
          </p:nvPr>
        </p:nvSpPr>
        <p:spPr/>
        <p:txBody>
          <a:bodyPr>
            <a:normAutofit fontScale="90000"/>
          </a:bodyPr>
          <a:lstStyle/>
          <a:p>
            <a:r>
              <a:rPr lang="en-GB" b="1" dirty="0"/>
              <a:t>What does the law say about discrimination?</a:t>
            </a:r>
          </a:p>
        </p:txBody>
      </p:sp>
      <p:sp>
        <p:nvSpPr>
          <p:cNvPr id="3" name="Content Placeholder 2">
            <a:extLst>
              <a:ext uri="{FF2B5EF4-FFF2-40B4-BE49-F238E27FC236}">
                <a16:creationId xmlns:a16="http://schemas.microsoft.com/office/drawing/2014/main" id="{52F0C60F-44E3-4888-BCBA-CC55B06648B5}"/>
              </a:ext>
            </a:extLst>
          </p:cNvPr>
          <p:cNvSpPr>
            <a:spLocks noGrp="1"/>
          </p:cNvSpPr>
          <p:nvPr>
            <p:ph idx="1"/>
          </p:nvPr>
        </p:nvSpPr>
        <p:spPr>
          <a:xfrm>
            <a:off x="1065402" y="1600201"/>
            <a:ext cx="5721292" cy="3917032"/>
          </a:xfrm>
        </p:spPr>
        <p:txBody>
          <a:bodyPr/>
          <a:lstStyle/>
          <a:p>
            <a:r>
              <a:rPr lang="en-GB" dirty="0"/>
              <a:t>Let’s research the </a:t>
            </a:r>
            <a:r>
              <a:rPr lang="en-GB" b="1" dirty="0"/>
              <a:t>Equality Act 2010</a:t>
            </a:r>
            <a:r>
              <a:rPr lang="en-GB" dirty="0"/>
              <a:t> and what it means for Community Care and Development </a:t>
            </a:r>
          </a:p>
          <a:p>
            <a:endParaRPr lang="en-GB" dirty="0"/>
          </a:p>
        </p:txBody>
      </p:sp>
      <p:pic>
        <p:nvPicPr>
          <p:cNvPr id="4" name="Picture 3">
            <a:extLst>
              <a:ext uri="{FF2B5EF4-FFF2-40B4-BE49-F238E27FC236}">
                <a16:creationId xmlns:a16="http://schemas.microsoft.com/office/drawing/2014/main" id="{3CB0F49C-C5E2-457A-895B-8F4CB44E3230}"/>
              </a:ext>
            </a:extLst>
          </p:cNvPr>
          <p:cNvPicPr>
            <a:picLocks noChangeAspect="1"/>
          </p:cNvPicPr>
          <p:nvPr/>
        </p:nvPicPr>
        <p:blipFill>
          <a:blip r:embed="rId2"/>
          <a:stretch>
            <a:fillRect/>
          </a:stretch>
        </p:blipFill>
        <p:spPr>
          <a:xfrm>
            <a:off x="7222283" y="1600201"/>
            <a:ext cx="3289234" cy="3917032"/>
          </a:xfrm>
          <a:prstGeom prst="rect">
            <a:avLst/>
          </a:prstGeom>
        </p:spPr>
      </p:pic>
    </p:spTree>
    <p:extLst>
      <p:ext uri="{BB962C8B-B14F-4D97-AF65-F5344CB8AC3E}">
        <p14:creationId xmlns:p14="http://schemas.microsoft.com/office/powerpoint/2010/main" val="2224013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FAA5F-3C9A-4B4C-940D-18E7EA924373}"/>
              </a:ext>
            </a:extLst>
          </p:cNvPr>
          <p:cNvSpPr>
            <a:spLocks noGrp="1"/>
          </p:cNvSpPr>
          <p:nvPr>
            <p:ph type="title"/>
          </p:nvPr>
        </p:nvSpPr>
        <p:spPr>
          <a:xfrm>
            <a:off x="5092117" y="167781"/>
            <a:ext cx="6617279" cy="763397"/>
          </a:xfrm>
        </p:spPr>
        <p:txBody>
          <a:bodyPr anchor="b">
            <a:normAutofit fontScale="90000"/>
          </a:bodyPr>
          <a:lstStyle/>
          <a:p>
            <a:r>
              <a:rPr lang="en-GB" sz="4000" b="1" dirty="0"/>
              <a:t>What does the law say about discrimination?</a:t>
            </a:r>
            <a:br>
              <a:rPr lang="en-GB" sz="4000" b="1" dirty="0"/>
            </a:br>
            <a:br>
              <a:rPr lang="en-GB" sz="4000" b="1" dirty="0"/>
            </a:br>
            <a:r>
              <a:rPr lang="en-GB" sz="4000" b="1" dirty="0"/>
              <a:t>Equality Act (2010) </a:t>
            </a:r>
          </a:p>
        </p:txBody>
      </p:sp>
      <p:pic>
        <p:nvPicPr>
          <p:cNvPr id="5" name="Picture 4" descr="A close up of a sign&#10;&#10;Description automatically generated">
            <a:extLst>
              <a:ext uri="{FF2B5EF4-FFF2-40B4-BE49-F238E27FC236}">
                <a16:creationId xmlns:a16="http://schemas.microsoft.com/office/drawing/2014/main" id="{9855CAD8-6377-410A-B7AB-510B8AB83CDD}"/>
              </a:ext>
            </a:extLst>
          </p:cNvPr>
          <p:cNvPicPr>
            <a:picLocks noChangeAspect="1"/>
          </p:cNvPicPr>
          <p:nvPr/>
        </p:nvPicPr>
        <p:blipFill rotWithShape="1">
          <a:blip r:embed="rId2">
            <a:extLst>
              <a:ext uri="{28A0092B-C50C-407E-A947-70E740481C1C}">
                <a14:useLocalDpi xmlns:a14="http://schemas.microsoft.com/office/drawing/2010/main" val="0"/>
              </a:ext>
            </a:extLst>
          </a:blip>
          <a:srcRect l="5464" r="5347" b="-1"/>
          <a:stretch/>
        </p:blipFill>
        <p:spPr>
          <a:xfrm>
            <a:off x="0" y="167781"/>
            <a:ext cx="4714560" cy="5302654"/>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127871E5-9537-4533-8573-E257C390A783}"/>
              </a:ext>
            </a:extLst>
          </p:cNvPr>
          <p:cNvSpPr>
            <a:spLocks noGrp="1"/>
          </p:cNvSpPr>
          <p:nvPr>
            <p:ph idx="1"/>
          </p:nvPr>
        </p:nvSpPr>
        <p:spPr>
          <a:xfrm>
            <a:off x="4857227" y="1493239"/>
            <a:ext cx="6979640" cy="4740593"/>
          </a:xfrm>
        </p:spPr>
        <p:txBody>
          <a:bodyPr>
            <a:normAutofit/>
          </a:bodyPr>
          <a:lstStyle/>
          <a:p>
            <a:r>
              <a:rPr lang="en-GB" sz="2400" dirty="0"/>
              <a:t>The Equality Act says that public organisations and those undertaking services have to take action to make things equal for the people who work for them and for those who use their services. </a:t>
            </a:r>
          </a:p>
          <a:p>
            <a:r>
              <a:rPr lang="en-GB" sz="2400" dirty="0"/>
              <a:t>The Equality Act talks about rights for those who may experience direct and indirect discrimination, harassment and victimisation and responsibilities on organisations to prevent and challenge such discrimination. </a:t>
            </a:r>
          </a:p>
          <a:p>
            <a:endParaRPr lang="en-GB" sz="1800" dirty="0"/>
          </a:p>
        </p:txBody>
      </p:sp>
    </p:spTree>
    <p:extLst>
      <p:ext uri="{BB962C8B-B14F-4D97-AF65-F5344CB8AC3E}">
        <p14:creationId xmlns:p14="http://schemas.microsoft.com/office/powerpoint/2010/main" val="4036369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10DCC3-04E7-4183-9D46-8224BBB33AF9}"/>
              </a:ext>
            </a:extLst>
          </p:cNvPr>
          <p:cNvSpPr>
            <a:spLocks noGrp="1"/>
          </p:cNvSpPr>
          <p:nvPr>
            <p:ph idx="1"/>
          </p:nvPr>
        </p:nvSpPr>
        <p:spPr>
          <a:xfrm>
            <a:off x="562062" y="1753299"/>
            <a:ext cx="11266415" cy="3590488"/>
          </a:xfrm>
        </p:spPr>
        <p:txBody>
          <a:bodyPr anchor="ctr">
            <a:normAutofit fontScale="62500" lnSpcReduction="20000"/>
          </a:bodyPr>
          <a:lstStyle/>
          <a:p>
            <a:pPr marL="0" indent="0">
              <a:buNone/>
            </a:pPr>
            <a:r>
              <a:rPr lang="en-GB" dirty="0">
                <a:latin typeface="Arial" panose="020B0604020202020204" pitchFamily="34" charset="0"/>
                <a:cs typeface="Arial" panose="020B0604020202020204" pitchFamily="34" charset="0"/>
              </a:rPr>
              <a:t>The </a:t>
            </a:r>
            <a:r>
              <a:rPr lang="en-GB" b="1" dirty="0">
                <a:latin typeface="Arial" panose="020B0604020202020204" pitchFamily="34" charset="0"/>
                <a:cs typeface="Arial" panose="020B0604020202020204" pitchFamily="34" charset="0"/>
              </a:rPr>
              <a:t>Equality Act </a:t>
            </a:r>
            <a:r>
              <a:rPr lang="en-GB" dirty="0">
                <a:latin typeface="Arial" panose="020B0604020202020204" pitchFamily="34" charset="0"/>
                <a:cs typeface="Arial" panose="020B0604020202020204" pitchFamily="34" charset="0"/>
              </a:rPr>
              <a:t>says that people who fall into the following categories (people who have a </a:t>
            </a:r>
            <a:r>
              <a:rPr lang="en-GB" b="1" dirty="0">
                <a:latin typeface="Arial" panose="020B0604020202020204" pitchFamily="34" charset="0"/>
                <a:cs typeface="Arial" panose="020B0604020202020204" pitchFamily="34" charset="0"/>
              </a:rPr>
              <a:t>‘protected characteristic’</a:t>
            </a:r>
            <a:r>
              <a:rPr lang="en-GB" dirty="0">
                <a:latin typeface="Arial" panose="020B0604020202020204" pitchFamily="34" charset="0"/>
                <a:cs typeface="Arial" panose="020B0604020202020204" pitchFamily="34" charset="0"/>
              </a:rPr>
              <a:t>)</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must not be discriminated against. The protected characteristics are: </a:t>
            </a:r>
          </a:p>
          <a:p>
            <a:pPr marL="0" indent="0">
              <a:buNone/>
            </a:pPr>
            <a:r>
              <a:rPr lang="en-GB" dirty="0">
                <a:latin typeface="Arial" panose="020B0604020202020204" pitchFamily="34" charset="0"/>
                <a:cs typeface="Arial" panose="020B0604020202020204" pitchFamily="34" charset="0"/>
              </a:rPr>
              <a:t>• age </a:t>
            </a:r>
          </a:p>
          <a:p>
            <a:pPr marL="0" indent="0">
              <a:buNone/>
            </a:pPr>
            <a:r>
              <a:rPr lang="en-GB" dirty="0">
                <a:latin typeface="Arial" panose="020B0604020202020204" pitchFamily="34" charset="0"/>
                <a:cs typeface="Arial" panose="020B0604020202020204" pitchFamily="34" charset="0"/>
              </a:rPr>
              <a:t>• disability </a:t>
            </a:r>
          </a:p>
          <a:p>
            <a:pPr marL="0" indent="0">
              <a:buNone/>
            </a:pPr>
            <a:r>
              <a:rPr lang="en-GB" dirty="0">
                <a:latin typeface="Arial" panose="020B0604020202020204" pitchFamily="34" charset="0"/>
                <a:cs typeface="Arial" panose="020B0604020202020204" pitchFamily="34" charset="0"/>
              </a:rPr>
              <a:t>• gender reassignment (the definition includes all transgendered people) </a:t>
            </a:r>
          </a:p>
          <a:p>
            <a:pPr marL="0" indent="0">
              <a:buNone/>
            </a:pPr>
            <a:r>
              <a:rPr lang="en-GB" dirty="0">
                <a:latin typeface="Arial" panose="020B0604020202020204" pitchFamily="34" charset="0"/>
                <a:cs typeface="Arial" panose="020B0604020202020204" pitchFamily="34" charset="0"/>
              </a:rPr>
              <a:t>• marriage and civil partnership </a:t>
            </a:r>
          </a:p>
          <a:p>
            <a:pPr marL="0" indent="0">
              <a:buNone/>
            </a:pPr>
            <a:r>
              <a:rPr lang="en-GB" dirty="0">
                <a:latin typeface="Arial" panose="020B0604020202020204" pitchFamily="34" charset="0"/>
                <a:cs typeface="Arial" panose="020B0604020202020204" pitchFamily="34" charset="0"/>
              </a:rPr>
              <a:t>• pregnancy and maternity </a:t>
            </a:r>
          </a:p>
          <a:p>
            <a:pPr marL="0" indent="0">
              <a:buNone/>
            </a:pPr>
            <a:r>
              <a:rPr lang="en-GB" dirty="0">
                <a:latin typeface="Arial" panose="020B0604020202020204" pitchFamily="34" charset="0"/>
                <a:cs typeface="Arial" panose="020B0604020202020204" pitchFamily="34" charset="0"/>
              </a:rPr>
              <a:t>• race </a:t>
            </a:r>
          </a:p>
          <a:p>
            <a:pPr marL="0" indent="0">
              <a:buNone/>
            </a:pPr>
            <a:r>
              <a:rPr lang="en-GB" dirty="0">
                <a:latin typeface="Arial" panose="020B0604020202020204" pitchFamily="34" charset="0"/>
                <a:cs typeface="Arial" panose="020B0604020202020204" pitchFamily="34" charset="0"/>
              </a:rPr>
              <a:t>• religion and belief </a:t>
            </a:r>
          </a:p>
          <a:p>
            <a:pPr marL="0" indent="0">
              <a:buNone/>
            </a:pPr>
            <a:r>
              <a:rPr lang="en-GB" dirty="0">
                <a:latin typeface="Arial" panose="020B0604020202020204" pitchFamily="34" charset="0"/>
                <a:cs typeface="Arial" panose="020B0604020202020204" pitchFamily="34" charset="0"/>
              </a:rPr>
              <a:t>• sex </a:t>
            </a:r>
          </a:p>
          <a:p>
            <a:pPr marL="0" indent="0">
              <a:buNone/>
            </a:pPr>
            <a:r>
              <a:rPr lang="en-GB" dirty="0">
                <a:latin typeface="Arial" panose="020B0604020202020204" pitchFamily="34" charset="0"/>
                <a:cs typeface="Arial" panose="020B0604020202020204" pitchFamily="34" charset="0"/>
              </a:rPr>
              <a:t>• sexual orientation.</a:t>
            </a:r>
          </a:p>
          <a:p>
            <a:endParaRPr lang="en-GB" sz="1500" dirty="0"/>
          </a:p>
        </p:txBody>
      </p:sp>
      <p:pic>
        <p:nvPicPr>
          <p:cNvPr id="5" name="Picture 4" descr="A drawing of a cartoon character&#10;&#10;Description automatically generated">
            <a:extLst>
              <a:ext uri="{FF2B5EF4-FFF2-40B4-BE49-F238E27FC236}">
                <a16:creationId xmlns:a16="http://schemas.microsoft.com/office/drawing/2014/main" id="{5E7C094F-0CCE-4AC7-954D-DC2E736B60F2}"/>
              </a:ext>
            </a:extLst>
          </p:cNvPr>
          <p:cNvPicPr>
            <a:picLocks noChangeAspect="1"/>
          </p:cNvPicPr>
          <p:nvPr/>
        </p:nvPicPr>
        <p:blipFill rotWithShape="1">
          <a:blip r:embed="rId2">
            <a:extLst>
              <a:ext uri="{28A0092B-C50C-407E-A947-70E740481C1C}">
                <a14:useLocalDpi xmlns:a14="http://schemas.microsoft.com/office/drawing/2010/main" val="0"/>
              </a:ext>
            </a:extLst>
          </a:blip>
          <a:srcRect r="1924" b="10082"/>
          <a:stretch/>
        </p:blipFill>
        <p:spPr>
          <a:xfrm>
            <a:off x="4707609" y="3755273"/>
            <a:ext cx="2993485" cy="1803525"/>
          </a:xfrm>
          <a:prstGeom prst="rect">
            <a:avLst/>
          </a:prstGeom>
        </p:spPr>
      </p:pic>
      <p:sp>
        <p:nvSpPr>
          <p:cNvPr id="7" name="TextBox 6">
            <a:extLst>
              <a:ext uri="{FF2B5EF4-FFF2-40B4-BE49-F238E27FC236}">
                <a16:creationId xmlns:a16="http://schemas.microsoft.com/office/drawing/2014/main" id="{A234D8A9-B773-4E3E-A8CB-D289521C1277}"/>
              </a:ext>
            </a:extLst>
          </p:cNvPr>
          <p:cNvSpPr txBox="1"/>
          <p:nvPr/>
        </p:nvSpPr>
        <p:spPr>
          <a:xfrm>
            <a:off x="562063" y="318674"/>
            <a:ext cx="11392250" cy="1077218"/>
          </a:xfrm>
          <a:prstGeom prst="rect">
            <a:avLst/>
          </a:prstGeom>
          <a:noFill/>
        </p:spPr>
        <p:txBody>
          <a:bodyPr wrap="square">
            <a:spAutoFit/>
          </a:bodyPr>
          <a:lstStyle/>
          <a:p>
            <a:pPr algn="ctr"/>
            <a:r>
              <a:rPr lang="en-GB" sz="3200" b="1" dirty="0"/>
              <a:t>How Does The Equality Act 2010 Protect us From Discrimination?</a:t>
            </a:r>
          </a:p>
        </p:txBody>
      </p:sp>
    </p:spTree>
    <p:extLst>
      <p:ext uri="{BB962C8B-B14F-4D97-AF65-F5344CB8AC3E}">
        <p14:creationId xmlns:p14="http://schemas.microsoft.com/office/powerpoint/2010/main" val="35436638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A156B-DE3F-485C-9F19-BCAE53E5B948}"/>
              </a:ext>
            </a:extLst>
          </p:cNvPr>
          <p:cNvSpPr>
            <a:spLocks noGrp="1"/>
          </p:cNvSpPr>
          <p:nvPr>
            <p:ph type="title"/>
          </p:nvPr>
        </p:nvSpPr>
        <p:spPr/>
        <p:txBody>
          <a:bodyPr/>
          <a:lstStyle/>
          <a:p>
            <a:r>
              <a:rPr lang="en-GB" b="1" dirty="0"/>
              <a:t>Equality and Diversity</a:t>
            </a:r>
          </a:p>
        </p:txBody>
      </p:sp>
      <p:sp>
        <p:nvSpPr>
          <p:cNvPr id="3" name="Content Placeholder 2">
            <a:extLst>
              <a:ext uri="{FF2B5EF4-FFF2-40B4-BE49-F238E27FC236}">
                <a16:creationId xmlns:a16="http://schemas.microsoft.com/office/drawing/2014/main" id="{F60F9B25-C3AA-4EEE-BC4D-8B7A1339A9D5}"/>
              </a:ext>
            </a:extLst>
          </p:cNvPr>
          <p:cNvSpPr>
            <a:spLocks noGrp="1"/>
          </p:cNvSpPr>
          <p:nvPr>
            <p:ph idx="1"/>
          </p:nvPr>
        </p:nvSpPr>
        <p:spPr>
          <a:xfrm>
            <a:off x="609599" y="1600201"/>
            <a:ext cx="11101431" cy="4179814"/>
          </a:xfrm>
        </p:spPr>
        <p:txBody>
          <a:bodyPr>
            <a:normAutofit fontScale="47500" lnSpcReduction="20000"/>
          </a:bodyPr>
          <a:lstStyle/>
          <a:p>
            <a:r>
              <a:rPr lang="en-GB" sz="4400" dirty="0"/>
              <a:t>Equality means having the right not to be discriminated against because of who you are or what makes you different from other people.</a:t>
            </a:r>
          </a:p>
          <a:p>
            <a:endParaRPr lang="en-GB" sz="4400" dirty="0"/>
          </a:p>
          <a:p>
            <a:r>
              <a:rPr lang="en-GB" sz="4400" dirty="0"/>
              <a:t>When we talk about diversity, we don’t just talk about race and ethnicity. </a:t>
            </a:r>
          </a:p>
          <a:p>
            <a:endParaRPr lang="en-GB" sz="4400" dirty="0"/>
          </a:p>
          <a:p>
            <a:r>
              <a:rPr lang="en-GB" sz="4400" dirty="0"/>
              <a:t>Diversity includes all different people, each contributing their own uniqueness, making Britain a more interesting place to live.</a:t>
            </a:r>
          </a:p>
          <a:p>
            <a:endParaRPr lang="en-GB" sz="4400" dirty="0"/>
          </a:p>
          <a:p>
            <a:r>
              <a:rPr lang="en-GB" sz="4400" dirty="0"/>
              <a:t>So diversity includes people of different gender, ages, sexual orientation, disability, religion, beliefs and more. </a:t>
            </a:r>
          </a:p>
          <a:p>
            <a:endParaRPr lang="en-GB" sz="4400" dirty="0"/>
          </a:p>
          <a:p>
            <a:r>
              <a:rPr lang="en-GB" sz="4400" dirty="0"/>
              <a:t>It is important that everyone respects and celebrates each other’s differences so we can all get along, learn from each other and share an exciting mix of cultures and experiences. </a:t>
            </a:r>
          </a:p>
          <a:p>
            <a:pPr marL="0" indent="0">
              <a:buNone/>
            </a:pPr>
            <a:endParaRPr lang="en-GB" sz="1300" dirty="0"/>
          </a:p>
          <a:p>
            <a:pPr marL="0" indent="0">
              <a:buNone/>
            </a:pPr>
            <a:r>
              <a:rPr lang="en-GB" sz="1300" dirty="0"/>
              <a:t>                (Equality and Human Rights Commission, 2019)</a:t>
            </a:r>
          </a:p>
        </p:txBody>
      </p:sp>
    </p:spTree>
    <p:extLst>
      <p:ext uri="{BB962C8B-B14F-4D97-AF65-F5344CB8AC3E}">
        <p14:creationId xmlns:p14="http://schemas.microsoft.com/office/powerpoint/2010/main" val="3352174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AA1C2-1CC8-C5B1-3EE3-54C750347939}"/>
              </a:ext>
            </a:extLst>
          </p:cNvPr>
          <p:cNvSpPr>
            <a:spLocks noGrp="1"/>
          </p:cNvSpPr>
          <p:nvPr>
            <p:ph type="title"/>
          </p:nvPr>
        </p:nvSpPr>
        <p:spPr/>
        <p:txBody>
          <a:bodyPr>
            <a:normAutofit fontScale="90000"/>
          </a:bodyPr>
          <a:lstStyle/>
          <a:p>
            <a:r>
              <a:rPr lang="en-US" b="1" dirty="0"/>
              <a:t>Promoting Equality and Diversity in Communities</a:t>
            </a:r>
            <a:endParaRPr lang="en-GB" b="1" dirty="0"/>
          </a:p>
        </p:txBody>
      </p:sp>
      <p:sp>
        <p:nvSpPr>
          <p:cNvPr id="3" name="Content Placeholder 2">
            <a:extLst>
              <a:ext uri="{FF2B5EF4-FFF2-40B4-BE49-F238E27FC236}">
                <a16:creationId xmlns:a16="http://schemas.microsoft.com/office/drawing/2014/main" id="{A2824FCA-ECFA-4EFD-A40C-BDE6A722D21A}"/>
              </a:ext>
            </a:extLst>
          </p:cNvPr>
          <p:cNvSpPr>
            <a:spLocks noGrp="1"/>
          </p:cNvSpPr>
          <p:nvPr>
            <p:ph idx="1"/>
          </p:nvPr>
        </p:nvSpPr>
        <p:spPr/>
        <p:txBody>
          <a:bodyPr/>
          <a:lstStyle/>
          <a:p>
            <a:pPr marL="0" indent="0">
              <a:buNone/>
            </a:pPr>
            <a:r>
              <a:rPr lang="en-GB" b="1" dirty="0"/>
              <a:t>This can be achieved by…</a:t>
            </a:r>
          </a:p>
          <a:p>
            <a:r>
              <a:rPr lang="en-US" dirty="0"/>
              <a:t>Incorporating diverse cultural events in the community</a:t>
            </a:r>
          </a:p>
          <a:p>
            <a:r>
              <a:rPr lang="en-US" dirty="0"/>
              <a:t>Ensuring that local services (health, housing, education) are accessible to all community members, including those from disadvantaged or minority backgrounds</a:t>
            </a:r>
            <a:endParaRPr lang="en-GB" dirty="0"/>
          </a:p>
        </p:txBody>
      </p:sp>
    </p:spTree>
    <p:extLst>
      <p:ext uri="{BB962C8B-B14F-4D97-AF65-F5344CB8AC3E}">
        <p14:creationId xmlns:p14="http://schemas.microsoft.com/office/powerpoint/2010/main" val="1710277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AA1C2-1CC8-C5B1-3EE3-54C750347939}"/>
              </a:ext>
            </a:extLst>
          </p:cNvPr>
          <p:cNvSpPr>
            <a:spLocks noGrp="1"/>
          </p:cNvSpPr>
          <p:nvPr>
            <p:ph type="title"/>
          </p:nvPr>
        </p:nvSpPr>
        <p:spPr>
          <a:xfrm>
            <a:off x="609600" y="274638"/>
            <a:ext cx="10972800" cy="810243"/>
          </a:xfrm>
        </p:spPr>
        <p:txBody>
          <a:bodyPr>
            <a:normAutofit/>
          </a:bodyPr>
          <a:lstStyle/>
          <a:p>
            <a:r>
              <a:rPr lang="en-US" sz="3600" b="1" dirty="0"/>
              <a:t>Promoting Equality and Diversity in Communities</a:t>
            </a:r>
            <a:endParaRPr lang="en-GB" sz="3600" b="1" dirty="0"/>
          </a:p>
        </p:txBody>
      </p:sp>
      <p:sp>
        <p:nvSpPr>
          <p:cNvPr id="3" name="Content Placeholder 2">
            <a:extLst>
              <a:ext uri="{FF2B5EF4-FFF2-40B4-BE49-F238E27FC236}">
                <a16:creationId xmlns:a16="http://schemas.microsoft.com/office/drawing/2014/main" id="{A2824FCA-ECFA-4EFD-A40C-BDE6A722D21A}"/>
              </a:ext>
            </a:extLst>
          </p:cNvPr>
          <p:cNvSpPr>
            <a:spLocks noGrp="1"/>
          </p:cNvSpPr>
          <p:nvPr>
            <p:ph idx="1"/>
          </p:nvPr>
        </p:nvSpPr>
        <p:spPr>
          <a:xfrm>
            <a:off x="470114" y="1220492"/>
            <a:ext cx="11324095" cy="4614620"/>
          </a:xfrm>
        </p:spPr>
        <p:txBody>
          <a:bodyPr>
            <a:normAutofit fontScale="40000" lnSpcReduction="20000"/>
          </a:bodyPr>
          <a:lstStyle/>
          <a:p>
            <a:pPr marL="0" indent="0">
              <a:buNone/>
            </a:pPr>
            <a:r>
              <a:rPr lang="en-US" sz="4000" b="1" dirty="0"/>
              <a:t>This can be achieved in a number of ways including…</a:t>
            </a:r>
          </a:p>
          <a:p>
            <a:pPr marL="0" indent="0">
              <a:buNone/>
            </a:pPr>
            <a:r>
              <a:rPr lang="en-US" b="1" dirty="0">
                <a:solidFill>
                  <a:srgbClr val="0070C0"/>
                </a:solidFill>
              </a:rPr>
              <a:t>Inclusive Community Events</a:t>
            </a:r>
          </a:p>
          <a:p>
            <a:pPr lvl="1"/>
            <a:r>
              <a:rPr lang="en-US" sz="3500" dirty="0"/>
              <a:t>Organising events that celebrate various cultures and traditions, such as community festivals for Diwali, Eid, Christmas, or Lunar New Year. </a:t>
            </a:r>
          </a:p>
          <a:p>
            <a:pPr lvl="1"/>
            <a:r>
              <a:rPr lang="en-US" sz="3500" dirty="0"/>
              <a:t>These events allow diverse groups to share their customs and promote mutual respect and understanding.</a:t>
            </a:r>
          </a:p>
          <a:p>
            <a:pPr lvl="1"/>
            <a:r>
              <a:rPr lang="en-US" sz="3500" dirty="0"/>
              <a:t>Offering multilingual support at events to ensure all community members can participate, especially those with limited English proficiency</a:t>
            </a:r>
          </a:p>
          <a:p>
            <a:pPr marL="0" indent="0">
              <a:buNone/>
            </a:pPr>
            <a:r>
              <a:rPr lang="en-US" b="1" dirty="0">
                <a:solidFill>
                  <a:srgbClr val="0070C0"/>
                </a:solidFill>
              </a:rPr>
              <a:t>Accessible Services for All</a:t>
            </a:r>
          </a:p>
          <a:p>
            <a:pPr lvl="1"/>
            <a:r>
              <a:rPr lang="en-US" sz="3500" dirty="0"/>
              <a:t>Providing materials in different languages for community services, health clinics, and local support centers to ensure non-English speakers can access essential information.</a:t>
            </a:r>
          </a:p>
          <a:p>
            <a:pPr lvl="1"/>
            <a:r>
              <a:rPr lang="en-US" sz="3500" dirty="0"/>
              <a:t>Ensuring physical accessibility by offering ramps, disabled parking, and sign language interpreters at community centers or public meetings. This shows a commitment to accommodating those with disabilities.</a:t>
            </a:r>
          </a:p>
          <a:p>
            <a:pPr marL="0" indent="0">
              <a:buNone/>
            </a:pPr>
            <a:r>
              <a:rPr lang="en-US" b="1" dirty="0">
                <a:solidFill>
                  <a:srgbClr val="0070C0"/>
                </a:solidFill>
              </a:rPr>
              <a:t>Cultural Sensitivity in Local Services</a:t>
            </a:r>
          </a:p>
          <a:p>
            <a:pPr lvl="1"/>
            <a:r>
              <a:rPr lang="en-US" sz="3500" dirty="0"/>
              <a:t>Adapting care services to meet the religious and dietary needs of different groups. </a:t>
            </a:r>
          </a:p>
          <a:p>
            <a:pPr lvl="1"/>
            <a:r>
              <a:rPr lang="en-US" sz="3500" dirty="0"/>
              <a:t>For instance, providing halal, kosher, or vegetarian meals in community care settings, schools, or local events.</a:t>
            </a:r>
          </a:p>
          <a:p>
            <a:pPr lvl="1"/>
            <a:r>
              <a:rPr lang="en-US" sz="3500" dirty="0"/>
              <a:t>Creating safe spaces in the community where different groups can worship or gather according to their beliefs, such as meditation rooms or prayer spaces</a:t>
            </a:r>
          </a:p>
          <a:p>
            <a:pPr marL="0" indent="0">
              <a:buNone/>
            </a:pPr>
            <a:r>
              <a:rPr lang="en-US" b="1" dirty="0">
                <a:solidFill>
                  <a:srgbClr val="0070C0"/>
                </a:solidFill>
              </a:rPr>
              <a:t>Addressing Gender and Age Diversity</a:t>
            </a:r>
          </a:p>
          <a:p>
            <a:pPr lvl="1"/>
            <a:r>
              <a:rPr lang="en-US" sz="3500" dirty="0"/>
              <a:t>Offering support groups for women, youth, and the elderly that focus on their specific needs—such as mental health services for young people or fitness programs for older adults.</a:t>
            </a:r>
          </a:p>
          <a:p>
            <a:pPr lvl="1"/>
            <a:r>
              <a:rPr lang="en-US" sz="3500" dirty="0"/>
              <a:t>Promoting gender equality in leadership roles by creating mentorship programs for women and minority groups to support their advancement in community projects</a:t>
            </a:r>
            <a:endParaRPr lang="en-GB" sz="3500" dirty="0"/>
          </a:p>
        </p:txBody>
      </p:sp>
    </p:spTree>
    <p:extLst>
      <p:ext uri="{BB962C8B-B14F-4D97-AF65-F5344CB8AC3E}">
        <p14:creationId xmlns:p14="http://schemas.microsoft.com/office/powerpoint/2010/main" val="3131124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13" end="13"/>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AA1C2-1CC8-C5B1-3EE3-54C750347939}"/>
              </a:ext>
            </a:extLst>
          </p:cNvPr>
          <p:cNvSpPr>
            <a:spLocks noGrp="1"/>
          </p:cNvSpPr>
          <p:nvPr>
            <p:ph type="title"/>
          </p:nvPr>
        </p:nvSpPr>
        <p:spPr/>
        <p:txBody>
          <a:bodyPr>
            <a:normAutofit fontScale="90000"/>
          </a:bodyPr>
          <a:lstStyle/>
          <a:p>
            <a:r>
              <a:rPr lang="en-US" b="1" dirty="0"/>
              <a:t>Promoting Equality and Diversity in Communities</a:t>
            </a:r>
            <a:endParaRPr lang="en-GB" b="1" dirty="0"/>
          </a:p>
        </p:txBody>
      </p:sp>
      <p:sp>
        <p:nvSpPr>
          <p:cNvPr id="3" name="Content Placeholder 2">
            <a:extLst>
              <a:ext uri="{FF2B5EF4-FFF2-40B4-BE49-F238E27FC236}">
                <a16:creationId xmlns:a16="http://schemas.microsoft.com/office/drawing/2014/main" id="{A2824FCA-ECFA-4EFD-A40C-BDE6A722D21A}"/>
              </a:ext>
            </a:extLst>
          </p:cNvPr>
          <p:cNvSpPr>
            <a:spLocks noGrp="1"/>
          </p:cNvSpPr>
          <p:nvPr>
            <p:ph idx="1"/>
          </p:nvPr>
        </p:nvSpPr>
        <p:spPr/>
        <p:txBody>
          <a:bodyPr>
            <a:normAutofit fontScale="55000" lnSpcReduction="20000"/>
          </a:bodyPr>
          <a:lstStyle/>
          <a:p>
            <a:pPr marL="0" indent="0">
              <a:buNone/>
            </a:pPr>
            <a:r>
              <a:rPr lang="en-US" b="1" dirty="0">
                <a:solidFill>
                  <a:srgbClr val="0070C0"/>
                </a:solidFill>
              </a:rPr>
              <a:t>Reducing Barriers to Employment</a:t>
            </a:r>
          </a:p>
          <a:p>
            <a:pPr lvl="1"/>
            <a:r>
              <a:rPr lang="en-US" dirty="0"/>
              <a:t>Hosting job fairs and skill-building workshops that specifically target underrepresented groups, such as people from ethnic minorities, women, and people with disabilities, to provide opportunities for education, training, and employment.</a:t>
            </a:r>
          </a:p>
          <a:p>
            <a:pPr lvl="1"/>
            <a:r>
              <a:rPr lang="en-US" dirty="0"/>
              <a:t>Partnering with local businesses to promote fair hiring practices and support workplace diversity.</a:t>
            </a:r>
          </a:p>
          <a:p>
            <a:pPr marL="0" indent="0">
              <a:buNone/>
            </a:pPr>
            <a:r>
              <a:rPr lang="en-US" b="1" dirty="0">
                <a:solidFill>
                  <a:srgbClr val="0070C0"/>
                </a:solidFill>
              </a:rPr>
              <a:t>Celebrating Diversity through Arts and Media</a:t>
            </a:r>
          </a:p>
          <a:p>
            <a:pPr lvl="1"/>
            <a:r>
              <a:rPr lang="en-US" dirty="0"/>
              <a:t>Showcasing diverse cultures through art exhibits, theater performances, and storytelling workshops that reflect the experiences and traditions of various community members.</a:t>
            </a:r>
          </a:p>
          <a:p>
            <a:pPr lvl="1"/>
            <a:r>
              <a:rPr lang="en-US" dirty="0"/>
              <a:t>Launching community radio or social media platforms that broadcast in multiple languages and discuss topics relevant to different cultural, religious, and gender groups.</a:t>
            </a:r>
          </a:p>
          <a:p>
            <a:pPr marL="0" indent="0">
              <a:buNone/>
            </a:pPr>
            <a:r>
              <a:rPr lang="en-US" b="1" dirty="0">
                <a:solidFill>
                  <a:srgbClr val="0070C0"/>
                </a:solidFill>
              </a:rPr>
              <a:t>Promoting LGBTQ+ Inclusivity</a:t>
            </a:r>
          </a:p>
          <a:p>
            <a:pPr lvl="1"/>
            <a:r>
              <a:rPr lang="en-US" dirty="0"/>
              <a:t>Organising LGBTQ+ support groups or social events, such as Pride parades, to ensure safe spaces where LGBTQ+ community members feel accepted and represented.</a:t>
            </a:r>
          </a:p>
          <a:p>
            <a:pPr lvl="1"/>
            <a:r>
              <a:rPr lang="en-US" dirty="0"/>
              <a:t>Ensuring community policies and practices (e.g., health, housing) are inclusive of gender identity and sexual orientation, providing training for local service providers on supporting LGBTQ+ individuals.</a:t>
            </a:r>
            <a:endParaRPr lang="en-GB" dirty="0"/>
          </a:p>
        </p:txBody>
      </p:sp>
    </p:spTree>
    <p:extLst>
      <p:ext uri="{BB962C8B-B14F-4D97-AF65-F5344CB8AC3E}">
        <p14:creationId xmlns:p14="http://schemas.microsoft.com/office/powerpoint/2010/main" val="2640919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874AD8C-6EB7-4D7C-BE19-AB8AC5F5E431}"/>
              </a:ext>
            </a:extLst>
          </p:cNvPr>
          <p:cNvSpPr txBox="1"/>
          <p:nvPr/>
        </p:nvSpPr>
        <p:spPr>
          <a:xfrm>
            <a:off x="3019097" y="154654"/>
            <a:ext cx="7425125" cy="1446550"/>
          </a:xfrm>
          <a:prstGeom prst="rect">
            <a:avLst/>
          </a:prstGeom>
          <a:noFill/>
        </p:spPr>
        <p:txBody>
          <a:bodyPr wrap="square">
            <a:spAutoFit/>
          </a:bodyPr>
          <a:lstStyle/>
          <a:p>
            <a:r>
              <a:rPr lang="en-GB" sz="4400" b="1" dirty="0"/>
              <a:t>Examples of Diversity in Health and Social Care </a:t>
            </a:r>
          </a:p>
        </p:txBody>
      </p:sp>
      <p:sp>
        <p:nvSpPr>
          <p:cNvPr id="7" name="TextBox 6">
            <a:extLst>
              <a:ext uri="{FF2B5EF4-FFF2-40B4-BE49-F238E27FC236}">
                <a16:creationId xmlns:a16="http://schemas.microsoft.com/office/drawing/2014/main" id="{DE5748BE-BBAB-426B-A0F1-94B9C1A2A87F}"/>
              </a:ext>
            </a:extLst>
          </p:cNvPr>
          <p:cNvSpPr txBox="1"/>
          <p:nvPr/>
        </p:nvSpPr>
        <p:spPr>
          <a:xfrm>
            <a:off x="243280" y="1526796"/>
            <a:ext cx="11769755" cy="4093428"/>
          </a:xfrm>
          <a:prstGeom prst="rect">
            <a:avLst/>
          </a:prstGeom>
          <a:noFill/>
        </p:spPr>
        <p:txBody>
          <a:bodyPr wrap="square">
            <a:spAutoFit/>
          </a:bodyPr>
          <a:lstStyle/>
          <a:p>
            <a:pPr marL="285750" indent="-285750">
              <a:buFont typeface="Arial" panose="020B0604020202020204" pitchFamily="34" charset="0"/>
              <a:buChar char="•"/>
            </a:pPr>
            <a:r>
              <a:rPr lang="en-GB" sz="2000" dirty="0"/>
              <a:t>Examples of diversity in care would be providing meals that meet individuals’ preferences and giving individuals the support they need so that they can take part in activities.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You can work in ways that promote equality diversity and inclusion and therefore reduce the likelihood of discrimination,  this should include providing care that is person centred, every individual you treat is unique and should be treated as such.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You should always work in non-judgemental ways and follow the agreed ways of working and work to ensure that everyone is able to take part and included.</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When working in care you must challenge discrimination when you witness behaviour that you know is not right and doesn’t promote the wellbeing of individuals be courageous and willing to confront or challenge it.  If you believe that any individual is being treated unfairly report it to your manager. </a:t>
            </a:r>
          </a:p>
        </p:txBody>
      </p:sp>
    </p:spTree>
    <p:extLst>
      <p:ext uri="{BB962C8B-B14F-4D97-AF65-F5344CB8AC3E}">
        <p14:creationId xmlns:p14="http://schemas.microsoft.com/office/powerpoint/2010/main" val="139044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D9061-83B4-949B-1029-EF826B1BAFB6}"/>
              </a:ext>
            </a:extLst>
          </p:cNvPr>
          <p:cNvSpPr>
            <a:spLocks noGrp="1"/>
          </p:cNvSpPr>
          <p:nvPr>
            <p:ph type="title"/>
          </p:nvPr>
        </p:nvSpPr>
        <p:spPr/>
        <p:txBody>
          <a:bodyPr>
            <a:normAutofit fontScale="90000"/>
          </a:bodyPr>
          <a:lstStyle/>
          <a:p>
            <a:r>
              <a:rPr lang="en-US" b="1" dirty="0"/>
              <a:t>Key Legislation in Community Development</a:t>
            </a:r>
            <a:endParaRPr lang="en-GB" b="1" dirty="0"/>
          </a:p>
        </p:txBody>
      </p:sp>
      <p:sp>
        <p:nvSpPr>
          <p:cNvPr id="3" name="Content Placeholder 2">
            <a:extLst>
              <a:ext uri="{FF2B5EF4-FFF2-40B4-BE49-F238E27FC236}">
                <a16:creationId xmlns:a16="http://schemas.microsoft.com/office/drawing/2014/main" id="{C5DE9507-0EA7-7248-FB32-0EBFB59D1DE8}"/>
              </a:ext>
            </a:extLst>
          </p:cNvPr>
          <p:cNvSpPr>
            <a:spLocks noGrp="1"/>
          </p:cNvSpPr>
          <p:nvPr>
            <p:ph idx="1"/>
          </p:nvPr>
        </p:nvSpPr>
        <p:spPr/>
        <p:txBody>
          <a:bodyPr>
            <a:normAutofit fontScale="70000" lnSpcReduction="20000"/>
          </a:bodyPr>
          <a:lstStyle/>
          <a:p>
            <a:pPr marL="0" indent="0">
              <a:buNone/>
            </a:pPr>
            <a:r>
              <a:rPr lang="en-US" b="1" dirty="0"/>
              <a:t>Equality Act 2010</a:t>
            </a:r>
          </a:p>
          <a:p>
            <a:r>
              <a:rPr lang="en-US" dirty="0"/>
              <a:t> Identifies protected characteristics (age, race, disability, etc.) and explains how public bodies must promote equality in community spaces.</a:t>
            </a:r>
          </a:p>
          <a:p>
            <a:pPr marL="0" indent="0">
              <a:buNone/>
            </a:pPr>
            <a:r>
              <a:rPr lang="en-US" b="1" dirty="0"/>
              <a:t>Human Rights Act 1998</a:t>
            </a:r>
          </a:p>
          <a:p>
            <a:r>
              <a:rPr lang="en-US" dirty="0"/>
              <a:t>Think about the importance of dignity, respect, and inclusion in community projects.</a:t>
            </a:r>
          </a:p>
          <a:p>
            <a:pPr marL="0" indent="0">
              <a:buNone/>
            </a:pPr>
            <a:r>
              <a:rPr lang="en-US" b="1" dirty="0"/>
              <a:t>Care Act 2014 </a:t>
            </a:r>
          </a:p>
          <a:p>
            <a:r>
              <a:rPr lang="en-US" dirty="0"/>
              <a:t>Highlights the duty of local authorities to promote wellbeing, prevent abuse, and engage individuals in care decisions.</a:t>
            </a:r>
          </a:p>
          <a:p>
            <a:pPr marL="0" indent="0">
              <a:buNone/>
            </a:pPr>
            <a:r>
              <a:rPr lang="en-US" b="1" dirty="0"/>
              <a:t>Health and Care Act 2022</a:t>
            </a:r>
          </a:p>
          <a:p>
            <a:r>
              <a:rPr lang="en-US" dirty="0"/>
              <a:t>This legislation states that there should be integration of health and social care services with community efforts.</a:t>
            </a:r>
            <a:endParaRPr lang="en-GB" dirty="0"/>
          </a:p>
        </p:txBody>
      </p:sp>
    </p:spTree>
    <p:extLst>
      <p:ext uri="{BB962C8B-B14F-4D97-AF65-F5344CB8AC3E}">
        <p14:creationId xmlns:p14="http://schemas.microsoft.com/office/powerpoint/2010/main" val="259672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3E245-5F99-486B-8310-4886246FB94E}"/>
              </a:ext>
            </a:extLst>
          </p:cNvPr>
          <p:cNvSpPr>
            <a:spLocks noGrp="1"/>
          </p:cNvSpPr>
          <p:nvPr>
            <p:ph type="title"/>
          </p:nvPr>
        </p:nvSpPr>
        <p:spPr/>
        <p:txBody>
          <a:bodyPr/>
          <a:lstStyle/>
          <a:p>
            <a:r>
              <a:rPr lang="en-GB" b="1" dirty="0"/>
              <a:t>Research</a:t>
            </a:r>
          </a:p>
        </p:txBody>
      </p:sp>
      <p:sp>
        <p:nvSpPr>
          <p:cNvPr id="3" name="Content Placeholder 2">
            <a:extLst>
              <a:ext uri="{FF2B5EF4-FFF2-40B4-BE49-F238E27FC236}">
                <a16:creationId xmlns:a16="http://schemas.microsoft.com/office/drawing/2014/main" id="{B8A9DD6E-027A-4AB0-A8BB-A1CC61BD7EF0}"/>
              </a:ext>
            </a:extLst>
          </p:cNvPr>
          <p:cNvSpPr>
            <a:spLocks noGrp="1"/>
          </p:cNvSpPr>
          <p:nvPr>
            <p:ph idx="1"/>
          </p:nvPr>
        </p:nvSpPr>
        <p:spPr/>
        <p:txBody>
          <a:bodyPr/>
          <a:lstStyle/>
          <a:p>
            <a:r>
              <a:rPr lang="en-GB" dirty="0"/>
              <a:t>Research the Human Rights Act 1998 and what it means for Community Care and Development .</a:t>
            </a:r>
          </a:p>
          <a:p>
            <a:r>
              <a:rPr lang="en-GB" dirty="0"/>
              <a:t>Consider why we need human rights and what it means within society and Community Development.</a:t>
            </a:r>
          </a:p>
          <a:p>
            <a:endParaRPr lang="en-GB" dirty="0"/>
          </a:p>
        </p:txBody>
      </p:sp>
    </p:spTree>
    <p:extLst>
      <p:ext uri="{BB962C8B-B14F-4D97-AF65-F5344CB8AC3E}">
        <p14:creationId xmlns:p14="http://schemas.microsoft.com/office/powerpoint/2010/main" val="2303708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62B85-2D64-4D5A-8733-773F93BBAEFE}"/>
              </a:ext>
            </a:extLst>
          </p:cNvPr>
          <p:cNvSpPr>
            <a:spLocks noGrp="1"/>
          </p:cNvSpPr>
          <p:nvPr>
            <p:ph type="title"/>
          </p:nvPr>
        </p:nvSpPr>
        <p:spPr>
          <a:xfrm>
            <a:off x="609600" y="274638"/>
            <a:ext cx="10972800" cy="1143000"/>
          </a:xfrm>
        </p:spPr>
        <p:txBody>
          <a:bodyPr anchor="ctr">
            <a:normAutofit/>
          </a:bodyPr>
          <a:lstStyle/>
          <a:p>
            <a:r>
              <a:rPr lang="en-GB" b="1" dirty="0"/>
              <a:t>Human Rights Act 1998</a:t>
            </a:r>
          </a:p>
        </p:txBody>
      </p:sp>
      <p:sp>
        <p:nvSpPr>
          <p:cNvPr id="3" name="Content Placeholder 2">
            <a:extLst>
              <a:ext uri="{FF2B5EF4-FFF2-40B4-BE49-F238E27FC236}">
                <a16:creationId xmlns:a16="http://schemas.microsoft.com/office/drawing/2014/main" id="{F315DA2E-14F7-4781-90EB-61F5A91CB239}"/>
              </a:ext>
            </a:extLst>
          </p:cNvPr>
          <p:cNvSpPr>
            <a:spLocks noGrp="1"/>
          </p:cNvSpPr>
          <p:nvPr>
            <p:ph sz="half" idx="1"/>
          </p:nvPr>
        </p:nvSpPr>
        <p:spPr>
          <a:xfrm>
            <a:off x="609600" y="1600201"/>
            <a:ext cx="5384800" cy="3989040"/>
          </a:xfrm>
        </p:spPr>
        <p:txBody>
          <a:bodyPr>
            <a:normAutofit/>
          </a:bodyPr>
          <a:lstStyle/>
          <a:p>
            <a:pPr>
              <a:lnSpc>
                <a:spcPct val="90000"/>
              </a:lnSpc>
            </a:pPr>
            <a:r>
              <a:rPr lang="en-GB" sz="2400" dirty="0"/>
              <a:t>The Human Rights Act 1998 is the main legislation that sets out the rights of people in the UK. You have the right to speak your mind and be kept safe from harm, as well as the right to respect, dignity and equality. </a:t>
            </a:r>
          </a:p>
          <a:p>
            <a:pPr>
              <a:lnSpc>
                <a:spcPct val="90000"/>
              </a:lnSpc>
            </a:pPr>
            <a:r>
              <a:rPr lang="en-GB" sz="2400" dirty="0"/>
              <a:t>You should make sure an individual’s rights are respected, not only by yourself but by other people involved in their care. </a:t>
            </a:r>
          </a:p>
          <a:p>
            <a:pPr>
              <a:lnSpc>
                <a:spcPct val="90000"/>
              </a:lnSpc>
            </a:pPr>
            <a:endParaRPr lang="en-GB" sz="2400" dirty="0"/>
          </a:p>
        </p:txBody>
      </p:sp>
      <p:pic>
        <p:nvPicPr>
          <p:cNvPr id="4" name="Picture 3">
            <a:extLst>
              <a:ext uri="{FF2B5EF4-FFF2-40B4-BE49-F238E27FC236}">
                <a16:creationId xmlns:a16="http://schemas.microsoft.com/office/drawing/2014/main" id="{435AB96E-590C-47A9-ADB8-9C901A8EBC5F}"/>
              </a:ext>
            </a:extLst>
          </p:cNvPr>
          <p:cNvPicPr>
            <a:picLocks noChangeAspect="1"/>
          </p:cNvPicPr>
          <p:nvPr/>
        </p:nvPicPr>
        <p:blipFill rotWithShape="1">
          <a:blip r:embed="rId2"/>
          <a:srcRect l="13309" r="19195" b="-1"/>
          <a:stretch/>
        </p:blipFill>
        <p:spPr>
          <a:xfrm>
            <a:off x="6197600" y="1600201"/>
            <a:ext cx="5384800" cy="3989040"/>
          </a:xfrm>
          <a:prstGeom prst="rect">
            <a:avLst/>
          </a:prstGeom>
          <a:noFill/>
        </p:spPr>
      </p:pic>
    </p:spTree>
    <p:extLst>
      <p:ext uri="{BB962C8B-B14F-4D97-AF65-F5344CB8AC3E}">
        <p14:creationId xmlns:p14="http://schemas.microsoft.com/office/powerpoint/2010/main" val="341559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F5446-7ABF-46E5-9864-CEE9FAB8466B}"/>
              </a:ext>
            </a:extLst>
          </p:cNvPr>
          <p:cNvSpPr>
            <a:spLocks noGrp="1"/>
          </p:cNvSpPr>
          <p:nvPr>
            <p:ph type="title"/>
          </p:nvPr>
        </p:nvSpPr>
        <p:spPr>
          <a:xfrm>
            <a:off x="1017638" y="365125"/>
            <a:ext cx="10336161" cy="734309"/>
          </a:xfrm>
        </p:spPr>
        <p:txBody>
          <a:bodyPr>
            <a:normAutofit fontScale="90000"/>
          </a:bodyPr>
          <a:lstStyle/>
          <a:p>
            <a:r>
              <a:rPr lang="en-GB" b="1" i="0" u="none" strike="noStrike" dirty="0">
                <a:effectLst/>
                <a:latin typeface="Myriad Pro"/>
              </a:rPr>
              <a:t>Human Rights </a:t>
            </a:r>
            <a:r>
              <a:rPr lang="en-GB" b="1" dirty="0">
                <a:latin typeface="Myriad Pro"/>
              </a:rPr>
              <a:t>M</a:t>
            </a:r>
            <a:r>
              <a:rPr lang="en-GB" b="1" i="0" u="none" strike="noStrike" dirty="0">
                <a:effectLst/>
                <a:latin typeface="Myriad Pro"/>
              </a:rPr>
              <a:t>ake </a:t>
            </a:r>
            <a:r>
              <a:rPr lang="en-GB" b="1" dirty="0">
                <a:latin typeface="Myriad Pro"/>
              </a:rPr>
              <a:t>S</a:t>
            </a:r>
            <a:r>
              <a:rPr lang="en-GB" b="1" i="0" u="none" strike="noStrike" dirty="0">
                <a:effectLst/>
                <a:latin typeface="Myriad Pro"/>
              </a:rPr>
              <a:t>ure </a:t>
            </a:r>
            <a:r>
              <a:rPr lang="en-GB" b="1" dirty="0">
                <a:latin typeface="Myriad Pro"/>
              </a:rPr>
              <a:t>P</a:t>
            </a:r>
            <a:r>
              <a:rPr lang="en-GB" b="1" i="0" u="none" strike="noStrike" dirty="0">
                <a:effectLst/>
                <a:latin typeface="Myriad Pro"/>
              </a:rPr>
              <a:t>eople are:</a:t>
            </a:r>
            <a:endParaRPr lang="en-GB" dirty="0">
              <a:latin typeface="Myriad Pro"/>
            </a:endParaRPr>
          </a:p>
        </p:txBody>
      </p:sp>
      <p:sp>
        <p:nvSpPr>
          <p:cNvPr id="3" name="Content Placeholder 2">
            <a:extLst>
              <a:ext uri="{FF2B5EF4-FFF2-40B4-BE49-F238E27FC236}">
                <a16:creationId xmlns:a16="http://schemas.microsoft.com/office/drawing/2014/main" id="{F4EAFFDD-A0EE-4C65-8C47-B4D3B3B952D1}"/>
              </a:ext>
            </a:extLst>
          </p:cNvPr>
          <p:cNvSpPr>
            <a:spLocks noGrp="1"/>
          </p:cNvSpPr>
          <p:nvPr>
            <p:ph idx="1"/>
          </p:nvPr>
        </p:nvSpPr>
        <p:spPr>
          <a:xfrm>
            <a:off x="2063692" y="1362318"/>
            <a:ext cx="9590144" cy="4953542"/>
          </a:xfrm>
        </p:spPr>
        <p:txBody>
          <a:bodyPr>
            <a:normAutofit/>
          </a:bodyPr>
          <a:lstStyle/>
          <a:p>
            <a:r>
              <a:rPr lang="en-GB" sz="2400" b="1" i="0" u="none" strike="noStrike" dirty="0">
                <a:effectLst/>
                <a:latin typeface="Arial" panose="020B0604020202020204" pitchFamily="34" charset="0"/>
                <a:cs typeface="Arial" panose="020B0604020202020204" pitchFamily="34" charset="0"/>
              </a:rPr>
              <a:t>Treated with dignity</a:t>
            </a:r>
          </a:p>
          <a:p>
            <a:endParaRPr lang="en-GB" sz="2400" b="1" dirty="0">
              <a:latin typeface="Arial" panose="020B0604020202020204" pitchFamily="34" charset="0"/>
              <a:cs typeface="Arial" panose="020B0604020202020204" pitchFamily="34" charset="0"/>
            </a:endParaRPr>
          </a:p>
          <a:p>
            <a:r>
              <a:rPr lang="en-GB" sz="2400" b="1" i="0" u="none" strike="noStrike" dirty="0">
                <a:effectLst/>
                <a:latin typeface="Arial" panose="020B0604020202020204" pitchFamily="34" charset="0"/>
                <a:cs typeface="Arial" panose="020B0604020202020204" pitchFamily="34" charset="0"/>
              </a:rPr>
              <a:t>Treated with respect</a:t>
            </a:r>
          </a:p>
          <a:p>
            <a:endParaRPr lang="en-GB" sz="2400" b="1" dirty="0">
              <a:latin typeface="Arial" panose="020B0604020202020204" pitchFamily="34" charset="0"/>
              <a:cs typeface="Arial" panose="020B0604020202020204" pitchFamily="34" charset="0"/>
            </a:endParaRPr>
          </a:p>
          <a:p>
            <a:r>
              <a:rPr lang="en-GB" sz="2400" b="1" i="0" u="none" strike="noStrike" dirty="0">
                <a:effectLst/>
                <a:latin typeface="Arial" panose="020B0604020202020204" pitchFamily="34" charset="0"/>
                <a:cs typeface="Arial" panose="020B0604020202020204" pitchFamily="34" charset="0"/>
              </a:rPr>
              <a:t>Treated fairly</a:t>
            </a:r>
          </a:p>
          <a:p>
            <a:endParaRPr lang="en-GB" sz="2400" b="1" dirty="0">
              <a:latin typeface="Arial" panose="020B0604020202020204" pitchFamily="34" charset="0"/>
              <a:cs typeface="Arial" panose="020B0604020202020204" pitchFamily="34" charset="0"/>
            </a:endParaRPr>
          </a:p>
          <a:p>
            <a: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t>Listened to and</a:t>
            </a:r>
            <a:b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br>
            <a: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t>have a say over</a:t>
            </a:r>
            <a:b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br>
            <a:r>
              <a:rPr kumimoji="0" lang="en-US" altLang="en-US" sz="2400" b="1" i="0" u="none" strike="noStrike" cap="none" normalizeH="0" baseline="0" dirty="0">
                <a:ln>
                  <a:noFill/>
                </a:ln>
                <a:effectLst/>
                <a:latin typeface="Arial" panose="020B0604020202020204" pitchFamily="34" charset="0"/>
                <a:cs typeface="Arial" panose="020B0604020202020204" pitchFamily="34" charset="0"/>
              </a:rPr>
              <a:t>their lives</a:t>
            </a:r>
            <a:endParaRPr kumimoji="0" lang="en-US" altLang="en-US" sz="2400" b="0" i="0" u="none" strike="noStrike" cap="none" normalizeH="0" baseline="0" dirty="0">
              <a:ln>
                <a:noFill/>
              </a:ln>
              <a:effectLst/>
              <a:latin typeface="Arial" panose="020B0604020202020204" pitchFamily="34" charset="0"/>
              <a:cs typeface="Arial" panose="020B0604020202020204" pitchFamily="34" charset="0"/>
            </a:endParaRPr>
          </a:p>
          <a:p>
            <a:endParaRPr lang="en-GB" dirty="0"/>
          </a:p>
        </p:txBody>
      </p:sp>
      <p:pic>
        <p:nvPicPr>
          <p:cNvPr id="2049" name="Picture 1">
            <a:extLst>
              <a:ext uri="{FF2B5EF4-FFF2-40B4-BE49-F238E27FC236}">
                <a16:creationId xmlns:a16="http://schemas.microsoft.com/office/drawing/2014/main" id="{4FDB011A-AA71-4B81-B70B-DE20A428F7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5219" y="1170952"/>
            <a:ext cx="1044078" cy="100366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79745F7B-2E6F-419F-8C5C-00C76A5857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0719" y="2166395"/>
            <a:ext cx="1044078" cy="1003662"/>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a:extLst>
              <a:ext uri="{FF2B5EF4-FFF2-40B4-BE49-F238E27FC236}">
                <a16:creationId xmlns:a16="http://schemas.microsoft.com/office/drawing/2014/main" id="{3608FB92-03BA-4560-9E42-3B437E2069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5975" y="3226955"/>
            <a:ext cx="1273566" cy="122426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89238714-86FD-4674-AF0E-BE06FBB835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668" y="4451222"/>
            <a:ext cx="1129873" cy="1086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8961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D3A64E1-C6F4-4BC8-B50F-17B9D173236E}"/>
              </a:ext>
            </a:extLst>
          </p:cNvPr>
          <p:cNvPicPr>
            <a:picLocks noGrp="1" noChangeAspect="1"/>
          </p:cNvPicPr>
          <p:nvPr>
            <p:ph idx="1"/>
          </p:nvPr>
        </p:nvPicPr>
        <p:blipFill>
          <a:blip r:embed="rId2"/>
          <a:stretch>
            <a:fillRect/>
          </a:stretch>
        </p:blipFill>
        <p:spPr>
          <a:xfrm>
            <a:off x="0" y="1"/>
            <a:ext cx="12191999" cy="6789738"/>
          </a:xfrm>
          <a:prstGeom prst="rect">
            <a:avLst/>
          </a:prstGeom>
          <a:noFill/>
          <a:ln w="25400">
            <a:solidFill>
              <a:schemeClr val="tx2"/>
            </a:solidFill>
          </a:ln>
        </p:spPr>
      </p:pic>
    </p:spTree>
    <p:extLst>
      <p:ext uri="{BB962C8B-B14F-4D97-AF65-F5344CB8AC3E}">
        <p14:creationId xmlns:p14="http://schemas.microsoft.com/office/powerpoint/2010/main" val="33652642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B939A-637A-4D53-940B-6E2D9DDABE80}"/>
              </a:ext>
            </a:extLst>
          </p:cNvPr>
          <p:cNvSpPr>
            <a:spLocks noGrp="1"/>
          </p:cNvSpPr>
          <p:nvPr>
            <p:ph type="title"/>
          </p:nvPr>
        </p:nvSpPr>
        <p:spPr>
          <a:xfrm>
            <a:off x="1686187" y="-142613"/>
            <a:ext cx="9667613" cy="1833301"/>
          </a:xfrm>
        </p:spPr>
        <p:txBody>
          <a:bodyPr>
            <a:normAutofit/>
          </a:bodyPr>
          <a:lstStyle/>
          <a:p>
            <a:r>
              <a:rPr lang="en-GB" sz="4000" b="1" dirty="0"/>
              <a:t>Privacy &amp; Confidentiality </a:t>
            </a:r>
          </a:p>
        </p:txBody>
      </p:sp>
      <p:pic>
        <p:nvPicPr>
          <p:cNvPr id="7" name="Graphic 6" descr="Id Badge">
            <a:extLst>
              <a:ext uri="{FF2B5EF4-FFF2-40B4-BE49-F238E27FC236}">
                <a16:creationId xmlns:a16="http://schemas.microsoft.com/office/drawing/2014/main" id="{39B8ECF1-4686-4A6C-8396-E1DF3B24D34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64996" y="221530"/>
            <a:ext cx="914400" cy="914400"/>
          </a:xfrm>
          <a:prstGeom prst="rect">
            <a:avLst/>
          </a:prstGeom>
        </p:spPr>
      </p:pic>
      <p:sp>
        <p:nvSpPr>
          <p:cNvPr id="3" name="Content Placeholder 2">
            <a:extLst>
              <a:ext uri="{FF2B5EF4-FFF2-40B4-BE49-F238E27FC236}">
                <a16:creationId xmlns:a16="http://schemas.microsoft.com/office/drawing/2014/main" id="{BC503040-8CBF-4CA3-9C50-3244E281ADAC}"/>
              </a:ext>
            </a:extLst>
          </p:cNvPr>
          <p:cNvSpPr>
            <a:spLocks noGrp="1"/>
          </p:cNvSpPr>
          <p:nvPr>
            <p:ph idx="1"/>
          </p:nvPr>
        </p:nvSpPr>
        <p:spPr>
          <a:xfrm>
            <a:off x="612397" y="1375794"/>
            <a:ext cx="11081856" cy="5260676"/>
          </a:xfrm>
        </p:spPr>
        <p:txBody>
          <a:bodyPr>
            <a:normAutofit/>
          </a:bodyPr>
          <a:lstStyle/>
          <a:p>
            <a:r>
              <a:rPr lang="en-GB" sz="2000" dirty="0"/>
              <a:t>Everyone has a right to private space and time when they need it. Privacy affects how and where care and support is given, especially when it involves personal hygiene or intimate procedures. Privacy includes not talking to anyone about the individual’s private information unless they give confidentiality, and it is on a need-to-know basis to improve their care and support. </a:t>
            </a:r>
          </a:p>
          <a:p>
            <a:pPr marL="0" indent="0">
              <a:buNone/>
            </a:pPr>
            <a:endParaRPr lang="en-GB" sz="2000" dirty="0"/>
          </a:p>
          <a:p>
            <a:r>
              <a:rPr lang="en-GB" sz="2000" dirty="0"/>
              <a:t>Confidentiality of information is a key part of maintaining dignity for those using health and social care and community services. There are some limits on confidentiality, and these apply where there is a risk of harm to other people. </a:t>
            </a:r>
          </a:p>
          <a:p>
            <a:endParaRPr lang="en-GB" sz="2000" dirty="0"/>
          </a:p>
          <a:p>
            <a:r>
              <a:rPr lang="en-GB" sz="2000" dirty="0"/>
              <a:t>Practitioners collect a wide set of information on service users to provide better health outcomes. This increases the importance to know how to maintain privacy and confidentiality.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325122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B628C-7669-41B9-92B0-6BACD9DB43EA}"/>
              </a:ext>
            </a:extLst>
          </p:cNvPr>
          <p:cNvSpPr>
            <a:spLocks noGrp="1"/>
          </p:cNvSpPr>
          <p:nvPr>
            <p:ph type="title"/>
          </p:nvPr>
        </p:nvSpPr>
        <p:spPr/>
        <p:txBody>
          <a:bodyPr>
            <a:normAutofit fontScale="90000"/>
          </a:bodyPr>
          <a:lstStyle/>
          <a:p>
            <a:pPr algn="ctr"/>
            <a:r>
              <a:rPr lang="en-GB" sz="4400" b="1" i="0" dirty="0">
                <a:latin typeface="+mn-lt"/>
                <a:cs typeface="Arial" panose="020B0604020202020204" pitchFamily="34" charset="0"/>
              </a:rPr>
              <a:t>What is safeguarding adults and why it matters? </a:t>
            </a:r>
          </a:p>
        </p:txBody>
      </p:sp>
      <p:graphicFrame>
        <p:nvGraphicFramePr>
          <p:cNvPr id="12" name="Content Placeholder 2">
            <a:extLst>
              <a:ext uri="{FF2B5EF4-FFF2-40B4-BE49-F238E27FC236}">
                <a16:creationId xmlns:a16="http://schemas.microsoft.com/office/drawing/2014/main" id="{308C8B40-386D-496F-BF9E-455855DCDB60}"/>
              </a:ext>
            </a:extLst>
          </p:cNvPr>
          <p:cNvGraphicFramePr>
            <a:graphicFrameLocks noGrp="1"/>
          </p:cNvGraphicFramePr>
          <p:nvPr>
            <p:ph idx="1"/>
            <p:extLst>
              <p:ext uri="{D42A27DB-BD31-4B8C-83A1-F6EECF244321}">
                <p14:modId xmlns:p14="http://schemas.microsoft.com/office/powerpoint/2010/main" val="56852631"/>
              </p:ext>
            </p:extLst>
          </p:nvPr>
        </p:nvGraphicFramePr>
        <p:xfrm>
          <a:off x="1066800" y="1795244"/>
          <a:ext cx="10157670" cy="3565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9781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C4426-A0DF-4269-A16C-83E0DFB9E71A}"/>
              </a:ext>
            </a:extLst>
          </p:cNvPr>
          <p:cNvSpPr>
            <a:spLocks noGrp="1"/>
          </p:cNvSpPr>
          <p:nvPr>
            <p:ph type="title"/>
          </p:nvPr>
        </p:nvSpPr>
        <p:spPr>
          <a:xfrm>
            <a:off x="609599" y="662730"/>
            <a:ext cx="11034319" cy="754908"/>
          </a:xfrm>
        </p:spPr>
        <p:txBody>
          <a:bodyPr>
            <a:normAutofit fontScale="90000"/>
          </a:bodyPr>
          <a:lstStyle/>
          <a:p>
            <a:r>
              <a:rPr lang="en-GB" b="1" dirty="0"/>
              <a:t>Abuse and Neglect of Children and Vulnerable Adults</a:t>
            </a:r>
            <a:br>
              <a:rPr lang="en-GB" b="1" dirty="0"/>
            </a:br>
            <a:endParaRPr lang="en-GB" b="1" dirty="0"/>
          </a:p>
        </p:txBody>
      </p:sp>
      <p:sp>
        <p:nvSpPr>
          <p:cNvPr id="3" name="Content Placeholder 2">
            <a:extLst>
              <a:ext uri="{FF2B5EF4-FFF2-40B4-BE49-F238E27FC236}">
                <a16:creationId xmlns:a16="http://schemas.microsoft.com/office/drawing/2014/main" id="{38381EA2-3F4C-44CF-A711-4EC0AFCBAA53}"/>
              </a:ext>
            </a:extLst>
          </p:cNvPr>
          <p:cNvSpPr>
            <a:spLocks noGrp="1"/>
          </p:cNvSpPr>
          <p:nvPr>
            <p:ph idx="1"/>
          </p:nvPr>
        </p:nvSpPr>
        <p:spPr>
          <a:xfrm>
            <a:off x="609601" y="1600201"/>
            <a:ext cx="11268364" cy="3849254"/>
          </a:xfrm>
        </p:spPr>
        <p:txBody>
          <a:bodyPr>
            <a:noAutofit/>
          </a:bodyPr>
          <a:lstStyle/>
          <a:p>
            <a:r>
              <a:rPr lang="en-GB" sz="2000" dirty="0"/>
              <a:t>Everyone has the right to live in safety, free from abuse and neglect. </a:t>
            </a:r>
          </a:p>
          <a:p>
            <a:r>
              <a:rPr lang="en-GB" sz="2000" dirty="0"/>
              <a:t>Abuse and neglect can occur anywhere. </a:t>
            </a:r>
          </a:p>
          <a:p>
            <a:r>
              <a:rPr lang="en-GB" sz="2000" dirty="0"/>
              <a:t>Safeguarding is a concept that was introduced several decades ago in the United Kingdom and refers to the collection of measures that ensure groups such as children, young people, and vulnerable adults are protected from abuse, harm and neglect in society.  </a:t>
            </a:r>
          </a:p>
          <a:p>
            <a:r>
              <a:rPr lang="en-GB" sz="2000" dirty="0"/>
              <a:t>These measures are wide ranging and ensure that everything from sexual abuse to malnutrition does not occur. </a:t>
            </a:r>
          </a:p>
          <a:p>
            <a:r>
              <a:rPr lang="en-GB" sz="2000" dirty="0"/>
              <a:t>The Health and Social care sector is perhaps the sector most in tune with these practices, as it naturally includes many businesses and organisations that are responsible for looking after children, young people and vulnerable adults.</a:t>
            </a:r>
            <a:br>
              <a:rPr lang="en-GB" sz="2000" dirty="0"/>
            </a:br>
            <a:endParaRPr lang="en-GB" sz="2000" dirty="0"/>
          </a:p>
        </p:txBody>
      </p:sp>
    </p:spTree>
    <p:extLst>
      <p:ext uri="{BB962C8B-B14F-4D97-AF65-F5344CB8AC3E}">
        <p14:creationId xmlns:p14="http://schemas.microsoft.com/office/powerpoint/2010/main" val="2843696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1D2BF-E56A-4B1F-A75A-D7A874E17E73}"/>
              </a:ext>
            </a:extLst>
          </p:cNvPr>
          <p:cNvSpPr>
            <a:spLocks noGrp="1"/>
          </p:cNvSpPr>
          <p:nvPr>
            <p:ph type="title"/>
          </p:nvPr>
        </p:nvSpPr>
        <p:spPr>
          <a:xfrm>
            <a:off x="609600" y="274638"/>
            <a:ext cx="10972800" cy="1143000"/>
          </a:xfrm>
        </p:spPr>
        <p:txBody>
          <a:bodyPr anchor="ctr">
            <a:normAutofit/>
          </a:bodyPr>
          <a:lstStyle/>
          <a:p>
            <a:pPr>
              <a:lnSpc>
                <a:spcPct val="90000"/>
              </a:lnSpc>
            </a:pPr>
            <a:r>
              <a:rPr lang="en-GB" sz="3700" b="1" i="0" u="none" strike="noStrike" dirty="0">
                <a:effectLst/>
              </a:rPr>
              <a:t>The Safeguarding Vulnerable Groups Act 2006</a:t>
            </a:r>
            <a:r>
              <a:rPr lang="en-GB" sz="3700" b="0" i="0" u="none" strike="noStrike" dirty="0">
                <a:effectLst/>
              </a:rPr>
              <a:t> </a:t>
            </a:r>
            <a:endParaRPr lang="en-GB" sz="3700" dirty="0"/>
          </a:p>
        </p:txBody>
      </p:sp>
      <p:sp>
        <p:nvSpPr>
          <p:cNvPr id="3" name="Content Placeholder 2">
            <a:extLst>
              <a:ext uri="{FF2B5EF4-FFF2-40B4-BE49-F238E27FC236}">
                <a16:creationId xmlns:a16="http://schemas.microsoft.com/office/drawing/2014/main" id="{0E9B1E62-73E8-48A3-BD26-BF09DB65CE99}"/>
              </a:ext>
            </a:extLst>
          </p:cNvPr>
          <p:cNvSpPr>
            <a:spLocks noGrp="1"/>
          </p:cNvSpPr>
          <p:nvPr>
            <p:ph sz="half" idx="1"/>
          </p:nvPr>
        </p:nvSpPr>
        <p:spPr>
          <a:xfrm>
            <a:off x="609600" y="1600201"/>
            <a:ext cx="5384800" cy="3989040"/>
          </a:xfrm>
        </p:spPr>
        <p:txBody>
          <a:bodyPr>
            <a:normAutofit lnSpcReduction="10000"/>
          </a:bodyPr>
          <a:lstStyle/>
          <a:p>
            <a:r>
              <a:rPr lang="en-GB" b="0" i="0" u="none" strike="noStrike" dirty="0">
                <a:effectLst/>
              </a:rPr>
              <a:t>This Act deals with the vetting process for those that will be working with vulnerable people/children. </a:t>
            </a:r>
          </a:p>
          <a:p>
            <a:endParaRPr lang="en-GB" dirty="0"/>
          </a:p>
          <a:p>
            <a:r>
              <a:rPr lang="en-GB" b="0" i="0" u="none" strike="noStrike" dirty="0">
                <a:effectLst/>
              </a:rPr>
              <a:t>Safe recruitment (paid/unpaid position) is one of the most important safeguarding principles.</a:t>
            </a:r>
          </a:p>
          <a:p>
            <a:endParaRPr lang="en-GB" dirty="0"/>
          </a:p>
          <a:p>
            <a:endParaRPr lang="en-GB" dirty="0"/>
          </a:p>
        </p:txBody>
      </p:sp>
      <p:pic>
        <p:nvPicPr>
          <p:cNvPr id="1026" name="Picture 2" descr="See the source image">
            <a:extLst>
              <a:ext uri="{FF2B5EF4-FFF2-40B4-BE49-F238E27FC236}">
                <a16:creationId xmlns:a16="http://schemas.microsoft.com/office/drawing/2014/main" id="{3212371C-201C-4F45-81A1-A8A5F7DC728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626474" y="1417638"/>
            <a:ext cx="3001752" cy="3989040"/>
          </a:xfrm>
          <a:prstGeom prst="rect">
            <a:avLst/>
          </a:prstGeom>
          <a:solidFill>
            <a:srgbClr val="FFFFFF"/>
          </a:solidFill>
        </p:spPr>
      </p:pic>
      <p:pic>
        <p:nvPicPr>
          <p:cNvPr id="4" name="Picture 3">
            <a:extLst>
              <a:ext uri="{FF2B5EF4-FFF2-40B4-BE49-F238E27FC236}">
                <a16:creationId xmlns:a16="http://schemas.microsoft.com/office/drawing/2014/main" id="{E232103E-7066-4460-A5AE-F64BEC37856D}"/>
              </a:ext>
            </a:extLst>
          </p:cNvPr>
          <p:cNvPicPr>
            <a:picLocks noChangeAspect="1"/>
          </p:cNvPicPr>
          <p:nvPr/>
        </p:nvPicPr>
        <p:blipFill>
          <a:blip r:embed="rId3"/>
          <a:stretch>
            <a:fillRect/>
          </a:stretch>
        </p:blipFill>
        <p:spPr>
          <a:xfrm>
            <a:off x="3778932" y="5589241"/>
            <a:ext cx="4430935" cy="1199313"/>
          </a:xfrm>
          <a:prstGeom prst="rect">
            <a:avLst/>
          </a:prstGeom>
        </p:spPr>
      </p:pic>
    </p:spTree>
    <p:extLst>
      <p:ext uri="{BB962C8B-B14F-4D97-AF65-F5344CB8AC3E}">
        <p14:creationId xmlns:p14="http://schemas.microsoft.com/office/powerpoint/2010/main" val="35184074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BF1FA-9638-DEDA-3B7A-7BA809E6BD3A}"/>
              </a:ext>
            </a:extLst>
          </p:cNvPr>
          <p:cNvSpPr>
            <a:spLocks noGrp="1"/>
          </p:cNvSpPr>
          <p:nvPr>
            <p:ph type="title"/>
          </p:nvPr>
        </p:nvSpPr>
        <p:spPr/>
        <p:txBody>
          <a:bodyPr>
            <a:normAutofit fontScale="90000"/>
          </a:bodyPr>
          <a:lstStyle/>
          <a:p>
            <a:r>
              <a:rPr lang="en-US" b="1" dirty="0"/>
              <a:t>Safeguarding Vulnerable Groups in Community Development</a:t>
            </a:r>
            <a:endParaRPr lang="en-GB" b="1" dirty="0"/>
          </a:p>
        </p:txBody>
      </p:sp>
      <p:sp>
        <p:nvSpPr>
          <p:cNvPr id="3" name="Content Placeholder 2">
            <a:extLst>
              <a:ext uri="{FF2B5EF4-FFF2-40B4-BE49-F238E27FC236}">
                <a16:creationId xmlns:a16="http://schemas.microsoft.com/office/drawing/2014/main" id="{1B65486F-B08B-63B9-DFF2-B3847DE8D4C9}"/>
              </a:ext>
            </a:extLst>
          </p:cNvPr>
          <p:cNvSpPr>
            <a:spLocks noGrp="1"/>
          </p:cNvSpPr>
          <p:nvPr>
            <p:ph idx="1"/>
          </p:nvPr>
        </p:nvSpPr>
        <p:spPr/>
        <p:txBody>
          <a:bodyPr>
            <a:normAutofit fontScale="85000" lnSpcReduction="10000"/>
          </a:bodyPr>
          <a:lstStyle/>
          <a:p>
            <a:r>
              <a:rPr lang="en-US" dirty="0"/>
              <a:t>Safeguarding is a key responsibility for anyone working in community development, especially when engaging with vulnerable populations, such as children, older adults, or individuals with disabilities. </a:t>
            </a:r>
          </a:p>
          <a:p>
            <a:r>
              <a:rPr lang="en-US" dirty="0"/>
              <a:t>The Safeguarding Vulnerable Groups Act 2006 plays a central role in ensuring that those who work with these groups are properly vetted and trained to protect them from abuse and neglect. </a:t>
            </a:r>
          </a:p>
          <a:p>
            <a:r>
              <a:rPr lang="en-US" dirty="0"/>
              <a:t>Community developers and workers have a critical role in creating safe, supportive, and inclusive environments.</a:t>
            </a:r>
            <a:endParaRPr lang="en-GB" dirty="0"/>
          </a:p>
        </p:txBody>
      </p:sp>
    </p:spTree>
    <p:extLst>
      <p:ext uri="{BB962C8B-B14F-4D97-AF65-F5344CB8AC3E}">
        <p14:creationId xmlns:p14="http://schemas.microsoft.com/office/powerpoint/2010/main" val="10648414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BF1FA-9638-DEDA-3B7A-7BA809E6BD3A}"/>
              </a:ext>
            </a:extLst>
          </p:cNvPr>
          <p:cNvSpPr>
            <a:spLocks noGrp="1"/>
          </p:cNvSpPr>
          <p:nvPr>
            <p:ph type="title"/>
          </p:nvPr>
        </p:nvSpPr>
        <p:spPr/>
        <p:txBody>
          <a:bodyPr>
            <a:normAutofit fontScale="90000"/>
          </a:bodyPr>
          <a:lstStyle/>
          <a:p>
            <a:r>
              <a:rPr lang="en-US" b="1" dirty="0"/>
              <a:t>Safeguarding Vulnerable Groups in Community Development</a:t>
            </a:r>
            <a:endParaRPr lang="en-GB" b="1" dirty="0"/>
          </a:p>
        </p:txBody>
      </p:sp>
      <p:sp>
        <p:nvSpPr>
          <p:cNvPr id="3" name="Content Placeholder 2">
            <a:extLst>
              <a:ext uri="{FF2B5EF4-FFF2-40B4-BE49-F238E27FC236}">
                <a16:creationId xmlns:a16="http://schemas.microsoft.com/office/drawing/2014/main" id="{1B65486F-B08B-63B9-DFF2-B3847DE8D4C9}"/>
              </a:ext>
            </a:extLst>
          </p:cNvPr>
          <p:cNvSpPr>
            <a:spLocks noGrp="1"/>
          </p:cNvSpPr>
          <p:nvPr>
            <p:ph idx="1"/>
          </p:nvPr>
        </p:nvSpPr>
        <p:spPr/>
        <p:txBody>
          <a:bodyPr>
            <a:normAutofit fontScale="70000" lnSpcReduction="20000"/>
          </a:bodyPr>
          <a:lstStyle/>
          <a:p>
            <a:r>
              <a:rPr lang="en-US" dirty="0"/>
              <a:t>Community developers must ensure that anyone employed or volunteering in community-led projects involving vulnerable groups undergoes proper DBS checks.</a:t>
            </a:r>
          </a:p>
          <a:p>
            <a:r>
              <a:rPr lang="en-US" dirty="0"/>
              <a:t>The Act requires the establishment of processes and policies within community settings to ensure no individual posing a risk is employed in roles involving vulnerable individuals</a:t>
            </a:r>
          </a:p>
          <a:p>
            <a:pPr marL="0" indent="0">
              <a:buNone/>
            </a:pPr>
            <a:r>
              <a:rPr lang="en-US" b="1" dirty="0">
                <a:solidFill>
                  <a:srgbClr val="0070C0"/>
                </a:solidFill>
              </a:rPr>
              <a:t>A Community Development planner/officer must…</a:t>
            </a:r>
          </a:p>
          <a:p>
            <a:r>
              <a:rPr lang="en-US" dirty="0"/>
              <a:t>Maintain an open and transparent environment where safeguarding concerns are freely discussed. </a:t>
            </a:r>
          </a:p>
          <a:p>
            <a:r>
              <a:rPr lang="en-US" dirty="0"/>
              <a:t>Make sure that community members, staff, and volunteers should know that safeguarding is everyone’s responsibility.</a:t>
            </a:r>
          </a:p>
          <a:p>
            <a:r>
              <a:rPr lang="en-US" dirty="0"/>
              <a:t>Ensure that safeguarding processes are regularly reviewed, and any failings are addressed quickly. All staff should be held accountable for their role in protecting vulnerable people.</a:t>
            </a:r>
            <a:endParaRPr lang="en-GB" dirty="0"/>
          </a:p>
        </p:txBody>
      </p:sp>
    </p:spTree>
    <p:extLst>
      <p:ext uri="{BB962C8B-B14F-4D97-AF65-F5344CB8AC3E}">
        <p14:creationId xmlns:p14="http://schemas.microsoft.com/office/powerpoint/2010/main" val="2867607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BF1FA-9638-DEDA-3B7A-7BA809E6BD3A}"/>
              </a:ext>
            </a:extLst>
          </p:cNvPr>
          <p:cNvSpPr>
            <a:spLocks noGrp="1"/>
          </p:cNvSpPr>
          <p:nvPr>
            <p:ph type="title"/>
          </p:nvPr>
        </p:nvSpPr>
        <p:spPr/>
        <p:txBody>
          <a:bodyPr/>
          <a:lstStyle/>
          <a:p>
            <a:r>
              <a:rPr lang="en-US" b="1" dirty="0"/>
              <a:t>Role of the Community Developer</a:t>
            </a:r>
            <a:endParaRPr lang="en-GB" b="1" dirty="0"/>
          </a:p>
        </p:txBody>
      </p:sp>
      <p:sp>
        <p:nvSpPr>
          <p:cNvPr id="3" name="Content Placeholder 2">
            <a:extLst>
              <a:ext uri="{FF2B5EF4-FFF2-40B4-BE49-F238E27FC236}">
                <a16:creationId xmlns:a16="http://schemas.microsoft.com/office/drawing/2014/main" id="{1B65486F-B08B-63B9-DFF2-B3847DE8D4C9}"/>
              </a:ext>
            </a:extLst>
          </p:cNvPr>
          <p:cNvSpPr>
            <a:spLocks noGrp="1"/>
          </p:cNvSpPr>
          <p:nvPr>
            <p:ph idx="1"/>
          </p:nvPr>
        </p:nvSpPr>
        <p:spPr/>
        <p:txBody>
          <a:bodyPr>
            <a:normAutofit fontScale="85000" lnSpcReduction="10000"/>
          </a:bodyPr>
          <a:lstStyle/>
          <a:p>
            <a:r>
              <a:rPr lang="en-US" b="1" dirty="0">
                <a:solidFill>
                  <a:srgbClr val="0070C0"/>
                </a:solidFill>
              </a:rPr>
              <a:t>Health and Care Act 2022- </a:t>
            </a:r>
            <a:r>
              <a:rPr lang="en-US" dirty="0"/>
              <a:t>Community developers should engage with Integrated Care Systems to address local health needs.</a:t>
            </a:r>
          </a:p>
          <a:p>
            <a:r>
              <a:rPr lang="en-US" b="1" dirty="0">
                <a:solidFill>
                  <a:srgbClr val="0070C0"/>
                </a:solidFill>
              </a:rPr>
              <a:t>Equality and Human Rights- </a:t>
            </a:r>
            <a:r>
              <a:rPr lang="en-US" dirty="0"/>
              <a:t>Ensure all community members are treated fairly and have access to the resources they need.</a:t>
            </a:r>
          </a:p>
          <a:p>
            <a:r>
              <a:rPr lang="en-US" b="1" dirty="0">
                <a:solidFill>
                  <a:srgbClr val="0070C0"/>
                </a:solidFill>
              </a:rPr>
              <a:t>Wellbeing Promotion- </a:t>
            </a:r>
            <a:r>
              <a:rPr lang="en-US" dirty="0"/>
              <a:t>Developers should work to reduce social isolation, encourage participation, and ensure mental and physical wellbeing.</a:t>
            </a:r>
          </a:p>
          <a:p>
            <a:r>
              <a:rPr lang="en-US" b="1" dirty="0">
                <a:solidFill>
                  <a:srgbClr val="0070C0"/>
                </a:solidFill>
              </a:rPr>
              <a:t>Safeguarding-</a:t>
            </a:r>
            <a:r>
              <a:rPr lang="en-US" dirty="0"/>
              <a:t> As community leaders, ensure vulnerable individuals are protected from abuse and neglect.</a:t>
            </a:r>
            <a:endParaRPr lang="en-GB" dirty="0"/>
          </a:p>
        </p:txBody>
      </p:sp>
    </p:spTree>
    <p:extLst>
      <p:ext uri="{BB962C8B-B14F-4D97-AF65-F5344CB8AC3E}">
        <p14:creationId xmlns:p14="http://schemas.microsoft.com/office/powerpoint/2010/main" val="998212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28B739-BC81-4720-886A-6676CD89B30A}"/>
              </a:ext>
            </a:extLst>
          </p:cNvPr>
          <p:cNvSpPr>
            <a:spLocks noGrp="1"/>
          </p:cNvSpPr>
          <p:nvPr>
            <p:ph type="title"/>
          </p:nvPr>
        </p:nvSpPr>
        <p:spPr/>
        <p:txBody>
          <a:bodyPr/>
          <a:lstStyle/>
          <a:p>
            <a:r>
              <a:rPr lang="en-GB" b="1" dirty="0"/>
              <a:t>Care Act 2014 </a:t>
            </a:r>
          </a:p>
        </p:txBody>
      </p:sp>
      <p:sp>
        <p:nvSpPr>
          <p:cNvPr id="3" name="Content Placeholder 2">
            <a:extLst>
              <a:ext uri="{FF2B5EF4-FFF2-40B4-BE49-F238E27FC236}">
                <a16:creationId xmlns:a16="http://schemas.microsoft.com/office/drawing/2014/main" id="{252B4077-2648-4DE5-A510-9816FC5690A0}"/>
              </a:ext>
            </a:extLst>
          </p:cNvPr>
          <p:cNvSpPr>
            <a:spLocks noGrp="1"/>
          </p:cNvSpPr>
          <p:nvPr>
            <p:ph idx="1"/>
          </p:nvPr>
        </p:nvSpPr>
        <p:spPr>
          <a:xfrm>
            <a:off x="545284" y="1342239"/>
            <a:ext cx="11258026" cy="4174994"/>
          </a:xfrm>
        </p:spPr>
        <p:txBody>
          <a:bodyPr>
            <a:normAutofit fontScale="25000" lnSpcReduction="20000"/>
          </a:bodyPr>
          <a:lstStyle/>
          <a:p>
            <a:pPr marL="0" indent="0">
              <a:buNone/>
            </a:pPr>
            <a:r>
              <a:rPr lang="en-GB" sz="7400" dirty="0"/>
              <a:t>This Act places a general duty on local authorities to promote the wellbeing of individuals when carrying out care and support functions. </a:t>
            </a:r>
          </a:p>
          <a:p>
            <a:endParaRPr lang="en-GB" sz="7400" dirty="0"/>
          </a:p>
          <a:p>
            <a:pPr marL="0" indent="0">
              <a:buNone/>
            </a:pPr>
            <a:endParaRPr lang="en-GB" sz="7400" dirty="0"/>
          </a:p>
          <a:p>
            <a:pPr marL="0" indent="0">
              <a:buNone/>
            </a:pPr>
            <a:r>
              <a:rPr lang="en-GB" sz="7400" dirty="0"/>
              <a:t>The definition of wellbeing includes:</a:t>
            </a:r>
          </a:p>
          <a:p>
            <a:pPr marL="0" indent="0">
              <a:buNone/>
            </a:pPr>
            <a:endParaRPr lang="en-GB" sz="7400" dirty="0"/>
          </a:p>
          <a:p>
            <a:r>
              <a:rPr lang="en-GB" sz="7400" dirty="0"/>
              <a:t>personal dignity including treating individuals with respect</a:t>
            </a:r>
          </a:p>
          <a:p>
            <a:r>
              <a:rPr lang="en-GB" sz="7400" dirty="0"/>
              <a:t>physical and mental health and emotional well being</a:t>
            </a:r>
          </a:p>
          <a:p>
            <a:r>
              <a:rPr lang="en-GB" sz="7400" dirty="0"/>
              <a:t>protection from abuse and neglect</a:t>
            </a:r>
          </a:p>
          <a:p>
            <a:r>
              <a:rPr lang="en-GB" sz="7400" dirty="0"/>
              <a:t>control by the individual over day-to-day life </a:t>
            </a:r>
          </a:p>
          <a:p>
            <a:r>
              <a:rPr lang="en-GB" sz="7400" dirty="0"/>
              <a:t>participation in work, education, training or recreation</a:t>
            </a:r>
          </a:p>
          <a:p>
            <a:r>
              <a:rPr lang="en-GB" sz="7400" dirty="0"/>
              <a:t>social and economic well-being</a:t>
            </a:r>
          </a:p>
          <a:p>
            <a:r>
              <a:rPr lang="en-GB" sz="7400" dirty="0"/>
              <a:t>domestic, family and personal relationships</a:t>
            </a:r>
          </a:p>
          <a:p>
            <a:r>
              <a:rPr lang="en-GB" sz="7400" dirty="0"/>
              <a:t>suitability of living accommodation</a:t>
            </a:r>
          </a:p>
          <a:p>
            <a:r>
              <a:rPr lang="en-GB" sz="7400" dirty="0"/>
              <a:t>the individual’s contribution to society</a:t>
            </a:r>
          </a:p>
          <a:p>
            <a:endParaRPr lang="en-GB" dirty="0"/>
          </a:p>
        </p:txBody>
      </p:sp>
      <p:pic>
        <p:nvPicPr>
          <p:cNvPr id="4" name="Picture 3">
            <a:extLst>
              <a:ext uri="{FF2B5EF4-FFF2-40B4-BE49-F238E27FC236}">
                <a16:creationId xmlns:a16="http://schemas.microsoft.com/office/drawing/2014/main" id="{0D7E674C-1885-4427-AE2E-D18BA69113D8}"/>
              </a:ext>
            </a:extLst>
          </p:cNvPr>
          <p:cNvPicPr>
            <a:picLocks noChangeAspect="1"/>
          </p:cNvPicPr>
          <p:nvPr/>
        </p:nvPicPr>
        <p:blipFill>
          <a:blip r:embed="rId2"/>
          <a:stretch>
            <a:fillRect/>
          </a:stretch>
        </p:blipFill>
        <p:spPr>
          <a:xfrm>
            <a:off x="8270456" y="2051299"/>
            <a:ext cx="2752677" cy="2832273"/>
          </a:xfrm>
          <a:prstGeom prst="rect">
            <a:avLst/>
          </a:prstGeom>
        </p:spPr>
      </p:pic>
    </p:spTree>
    <p:extLst>
      <p:ext uri="{BB962C8B-B14F-4D97-AF65-F5344CB8AC3E}">
        <p14:creationId xmlns:p14="http://schemas.microsoft.com/office/powerpoint/2010/main" val="1016827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F0F66-8103-4DE8-8136-F4CA2D0A10E2}"/>
              </a:ext>
            </a:extLst>
          </p:cNvPr>
          <p:cNvSpPr>
            <a:spLocks noGrp="1"/>
          </p:cNvSpPr>
          <p:nvPr>
            <p:ph type="title"/>
          </p:nvPr>
        </p:nvSpPr>
        <p:spPr>
          <a:xfrm>
            <a:off x="492370" y="605896"/>
            <a:ext cx="3084844" cy="5646208"/>
          </a:xfrm>
        </p:spPr>
        <p:txBody>
          <a:bodyPr anchor="ctr">
            <a:normAutofit/>
          </a:bodyPr>
          <a:lstStyle/>
          <a:p>
            <a:pPr algn="ctr"/>
            <a:r>
              <a:rPr lang="en-GB" sz="3300" i="0" dirty="0">
                <a:solidFill>
                  <a:srgbClr val="FFFFFF"/>
                </a:solidFill>
                <a:latin typeface="Arial" panose="020B0604020202020204" pitchFamily="34" charset="0"/>
                <a:cs typeface="Arial" panose="020B0604020202020204" pitchFamily="34" charset="0"/>
              </a:rPr>
              <a:t>Your Responsibilities &amp; Principles of the Care Act 2014</a:t>
            </a:r>
          </a:p>
        </p:txBody>
      </p:sp>
      <p:sp>
        <p:nvSpPr>
          <p:cNvPr id="3" name="Content Placeholder 2">
            <a:extLst>
              <a:ext uri="{FF2B5EF4-FFF2-40B4-BE49-F238E27FC236}">
                <a16:creationId xmlns:a16="http://schemas.microsoft.com/office/drawing/2014/main" id="{CFCE07F4-8B4D-462A-A18B-D4BDE5F146FB}"/>
              </a:ext>
            </a:extLst>
          </p:cNvPr>
          <p:cNvSpPr>
            <a:spLocks noGrp="1"/>
          </p:cNvSpPr>
          <p:nvPr>
            <p:ph idx="1"/>
          </p:nvPr>
        </p:nvSpPr>
        <p:spPr>
          <a:xfrm>
            <a:off x="629174" y="562062"/>
            <a:ext cx="11241248" cy="5690042"/>
          </a:xfrm>
        </p:spPr>
        <p:txBody>
          <a:bodyPr anchor="ctr">
            <a:normAutofit/>
          </a:bodyPr>
          <a:lstStyle/>
          <a:p>
            <a:pPr marL="0" indent="0">
              <a:buNone/>
            </a:pPr>
            <a:r>
              <a:rPr lang="en-GB" sz="1700" b="1" dirty="0">
                <a:latin typeface="Arial" panose="020B0604020202020204" pitchFamily="34" charset="0"/>
                <a:cs typeface="Arial" panose="020B0604020202020204" pitchFamily="34" charset="0"/>
              </a:rPr>
              <a:t>As community developer, you have a duty of care to your community members. Safeguarding is everybody’s business. </a:t>
            </a:r>
            <a:r>
              <a:rPr lang="en-GB" sz="1700" dirty="0">
                <a:latin typeface="Arial" panose="020B0604020202020204" pitchFamily="34" charset="0"/>
                <a:cs typeface="Arial" panose="020B0604020202020204" pitchFamily="34" charset="0"/>
              </a:rPr>
              <a:t>You have the responsibility to follow the 6 safeguarding principles enshrined within the Care Act 2014: </a:t>
            </a:r>
          </a:p>
          <a:p>
            <a:pPr marL="0" indent="0">
              <a:buNone/>
            </a:pPr>
            <a:endParaRPr lang="en-GB" sz="1700" dirty="0">
              <a:latin typeface="Arial" panose="020B0604020202020204" pitchFamily="34" charset="0"/>
              <a:cs typeface="Arial" panose="020B0604020202020204" pitchFamily="34" charset="0"/>
            </a:endParaRPr>
          </a:p>
          <a:p>
            <a:r>
              <a:rPr lang="en-GB" sz="1700" dirty="0">
                <a:latin typeface="Arial" panose="020B0604020202020204" pitchFamily="34" charset="0"/>
                <a:cs typeface="Arial" panose="020B0604020202020204" pitchFamily="34" charset="0"/>
              </a:rPr>
              <a:t>Principle 1 </a:t>
            </a:r>
            <a:r>
              <a:rPr lang="en-GB" sz="1700" b="1" dirty="0">
                <a:latin typeface="Arial" panose="020B0604020202020204" pitchFamily="34" charset="0"/>
                <a:cs typeface="Arial" panose="020B0604020202020204" pitchFamily="34" charset="0"/>
              </a:rPr>
              <a:t>Empowerment</a:t>
            </a:r>
            <a:r>
              <a:rPr lang="en-GB" sz="1700" dirty="0">
                <a:latin typeface="Arial" panose="020B0604020202020204" pitchFamily="34" charset="0"/>
                <a:cs typeface="Arial" panose="020B0604020202020204" pitchFamily="34" charset="0"/>
              </a:rPr>
              <a:t> – Personalisation and the presumption of person-led decisions and informed consent. </a:t>
            </a:r>
          </a:p>
          <a:p>
            <a:r>
              <a:rPr lang="en-GB" sz="1700" dirty="0">
                <a:latin typeface="Arial" panose="020B0604020202020204" pitchFamily="34" charset="0"/>
                <a:cs typeface="Arial" panose="020B0604020202020204" pitchFamily="34" charset="0"/>
              </a:rPr>
              <a:t>Principle 2 </a:t>
            </a:r>
            <a:r>
              <a:rPr lang="en-GB" sz="1700" b="1" dirty="0">
                <a:latin typeface="Arial" panose="020B0604020202020204" pitchFamily="34" charset="0"/>
                <a:cs typeface="Arial" panose="020B0604020202020204" pitchFamily="34" charset="0"/>
              </a:rPr>
              <a:t>Prevention</a:t>
            </a:r>
            <a:r>
              <a:rPr lang="en-GB" sz="1700" dirty="0">
                <a:latin typeface="Arial" panose="020B0604020202020204" pitchFamily="34" charset="0"/>
                <a:cs typeface="Arial" panose="020B0604020202020204" pitchFamily="34" charset="0"/>
              </a:rPr>
              <a:t> – It is better to take action before harm occurs. </a:t>
            </a:r>
          </a:p>
          <a:p>
            <a:r>
              <a:rPr lang="en-GB" sz="1700" dirty="0">
                <a:latin typeface="Arial" panose="020B0604020202020204" pitchFamily="34" charset="0"/>
                <a:cs typeface="Arial" panose="020B0604020202020204" pitchFamily="34" charset="0"/>
              </a:rPr>
              <a:t>Principle 3 </a:t>
            </a:r>
            <a:r>
              <a:rPr lang="en-GB" sz="1700" b="1" dirty="0">
                <a:latin typeface="Arial" panose="020B0604020202020204" pitchFamily="34" charset="0"/>
                <a:cs typeface="Arial" panose="020B0604020202020204" pitchFamily="34" charset="0"/>
              </a:rPr>
              <a:t>Proportionality</a:t>
            </a:r>
            <a:r>
              <a:rPr lang="en-GB" sz="1700" dirty="0">
                <a:latin typeface="Arial" panose="020B0604020202020204" pitchFamily="34" charset="0"/>
                <a:cs typeface="Arial" panose="020B0604020202020204" pitchFamily="34" charset="0"/>
              </a:rPr>
              <a:t> – Proportionate and least intrusive response appropriate to the risk presented. </a:t>
            </a:r>
          </a:p>
          <a:p>
            <a:r>
              <a:rPr lang="en-GB" sz="1700" dirty="0">
                <a:latin typeface="Arial" panose="020B0604020202020204" pitchFamily="34" charset="0"/>
                <a:cs typeface="Arial" panose="020B0604020202020204" pitchFamily="34" charset="0"/>
              </a:rPr>
              <a:t>Principle 4 </a:t>
            </a:r>
            <a:r>
              <a:rPr lang="en-GB" sz="1700" b="1" dirty="0">
                <a:latin typeface="Arial" panose="020B0604020202020204" pitchFamily="34" charset="0"/>
                <a:cs typeface="Arial" panose="020B0604020202020204" pitchFamily="34" charset="0"/>
              </a:rPr>
              <a:t>Protection </a:t>
            </a:r>
            <a:r>
              <a:rPr lang="en-GB" sz="1700" dirty="0">
                <a:latin typeface="Arial" panose="020B0604020202020204" pitchFamily="34" charset="0"/>
                <a:cs typeface="Arial" panose="020B0604020202020204" pitchFamily="34" charset="0"/>
              </a:rPr>
              <a:t>– Support and representation for those in greatest need. </a:t>
            </a:r>
          </a:p>
          <a:p>
            <a:r>
              <a:rPr lang="en-GB" sz="1700" dirty="0">
                <a:latin typeface="Arial" panose="020B0604020202020204" pitchFamily="34" charset="0"/>
                <a:cs typeface="Arial" panose="020B0604020202020204" pitchFamily="34" charset="0"/>
              </a:rPr>
              <a:t>Principle 5 </a:t>
            </a:r>
            <a:r>
              <a:rPr lang="en-GB" sz="1700" b="1" dirty="0">
                <a:latin typeface="Arial" panose="020B0604020202020204" pitchFamily="34" charset="0"/>
                <a:cs typeface="Arial" panose="020B0604020202020204" pitchFamily="34" charset="0"/>
              </a:rPr>
              <a:t>Partnership</a:t>
            </a:r>
            <a:r>
              <a:rPr lang="en-GB" sz="1700" dirty="0">
                <a:latin typeface="Arial" panose="020B0604020202020204" pitchFamily="34" charset="0"/>
                <a:cs typeface="Arial" panose="020B0604020202020204" pitchFamily="34" charset="0"/>
              </a:rPr>
              <a:t> – Local solutions through services working with their communities. Communities have a part to play in preventing, detecting and reporting neglect and abuse. </a:t>
            </a:r>
          </a:p>
          <a:p>
            <a:r>
              <a:rPr lang="en-GB" sz="1700" dirty="0">
                <a:latin typeface="Arial" panose="020B0604020202020204" pitchFamily="34" charset="0"/>
                <a:cs typeface="Arial" panose="020B0604020202020204" pitchFamily="34" charset="0"/>
              </a:rPr>
              <a:t>Principle 6</a:t>
            </a:r>
            <a:r>
              <a:rPr lang="en-GB" sz="1700" b="1" dirty="0">
                <a:latin typeface="Arial" panose="020B0604020202020204" pitchFamily="34" charset="0"/>
                <a:cs typeface="Arial" panose="020B0604020202020204" pitchFamily="34" charset="0"/>
              </a:rPr>
              <a:t> Accountability </a:t>
            </a:r>
            <a:r>
              <a:rPr lang="en-GB" sz="1700" dirty="0">
                <a:latin typeface="Arial" panose="020B0604020202020204" pitchFamily="34" charset="0"/>
                <a:cs typeface="Arial" panose="020B0604020202020204" pitchFamily="34" charset="0"/>
              </a:rPr>
              <a:t>– Accountability and transparency in delivering safeguarding. </a:t>
            </a:r>
          </a:p>
          <a:p>
            <a:endParaRPr lang="en-GB" sz="1700" dirty="0"/>
          </a:p>
        </p:txBody>
      </p:sp>
      <p:sp>
        <p:nvSpPr>
          <p:cNvPr id="9" name="TextBox 8">
            <a:extLst>
              <a:ext uri="{FF2B5EF4-FFF2-40B4-BE49-F238E27FC236}">
                <a16:creationId xmlns:a16="http://schemas.microsoft.com/office/drawing/2014/main" id="{2A3FE483-8295-4648-A6FB-357DF9A8E474}"/>
              </a:ext>
            </a:extLst>
          </p:cNvPr>
          <p:cNvSpPr txBox="1"/>
          <p:nvPr/>
        </p:nvSpPr>
        <p:spPr>
          <a:xfrm>
            <a:off x="721453" y="260060"/>
            <a:ext cx="9739618" cy="1200329"/>
          </a:xfrm>
          <a:prstGeom prst="rect">
            <a:avLst/>
          </a:prstGeom>
          <a:noFill/>
        </p:spPr>
        <p:txBody>
          <a:bodyPr wrap="square">
            <a:spAutoFit/>
          </a:bodyPr>
          <a:lstStyle/>
          <a:p>
            <a:pPr algn="ctr"/>
            <a:r>
              <a:rPr lang="en-GB" sz="3600" b="1" dirty="0"/>
              <a:t>Your Responsibilities &amp; Principles of the Care Act 2014</a:t>
            </a:r>
          </a:p>
        </p:txBody>
      </p:sp>
    </p:spTree>
    <p:extLst>
      <p:ext uri="{BB962C8B-B14F-4D97-AF65-F5344CB8AC3E}">
        <p14:creationId xmlns:p14="http://schemas.microsoft.com/office/powerpoint/2010/main" val="2755175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172AF-6163-28E2-BD1A-3CEA3CE246A6}"/>
              </a:ext>
            </a:extLst>
          </p:cNvPr>
          <p:cNvSpPr>
            <a:spLocks noGrp="1"/>
          </p:cNvSpPr>
          <p:nvPr>
            <p:ph type="title"/>
          </p:nvPr>
        </p:nvSpPr>
        <p:spPr/>
        <p:txBody>
          <a:bodyPr>
            <a:normAutofit fontScale="90000"/>
          </a:bodyPr>
          <a:lstStyle/>
          <a:p>
            <a:r>
              <a:rPr lang="en-US" b="1" dirty="0"/>
              <a:t>The Health and Care Act 2022: </a:t>
            </a:r>
            <a:br>
              <a:rPr lang="en-US" b="1" dirty="0"/>
            </a:br>
            <a:r>
              <a:rPr lang="en-US" b="1" dirty="0"/>
              <a:t>Supporting Community Development</a:t>
            </a:r>
            <a:endParaRPr lang="en-GB" b="1" dirty="0"/>
          </a:p>
        </p:txBody>
      </p:sp>
      <p:sp>
        <p:nvSpPr>
          <p:cNvPr id="3" name="Content Placeholder 2">
            <a:extLst>
              <a:ext uri="{FF2B5EF4-FFF2-40B4-BE49-F238E27FC236}">
                <a16:creationId xmlns:a16="http://schemas.microsoft.com/office/drawing/2014/main" id="{1D4DD536-2C44-9188-2C6C-B8CC0F369C6E}"/>
              </a:ext>
            </a:extLst>
          </p:cNvPr>
          <p:cNvSpPr>
            <a:spLocks noGrp="1"/>
          </p:cNvSpPr>
          <p:nvPr>
            <p:ph idx="1"/>
          </p:nvPr>
        </p:nvSpPr>
        <p:spPr>
          <a:xfrm>
            <a:off x="542440" y="1855923"/>
            <a:ext cx="10841065" cy="3917032"/>
          </a:xfrm>
        </p:spPr>
        <p:txBody>
          <a:bodyPr>
            <a:normAutofit/>
          </a:bodyPr>
          <a:lstStyle/>
          <a:p>
            <a:r>
              <a:rPr lang="en-US" sz="2800" dirty="0"/>
              <a:t>The Health and Care Act 2022 introduces major reforms aimed at integrating health and social care services in a way that benefits local communities. </a:t>
            </a:r>
          </a:p>
          <a:p>
            <a:r>
              <a:rPr lang="en-US" sz="2800" dirty="0"/>
              <a:t>It encourages collaboration between health organisations, local authorities, and community-based organisations to improve the quality of care and reduce inequalities</a:t>
            </a:r>
            <a:endParaRPr lang="en-GB" sz="2800" dirty="0"/>
          </a:p>
        </p:txBody>
      </p:sp>
    </p:spTree>
    <p:extLst>
      <p:ext uri="{BB962C8B-B14F-4D97-AF65-F5344CB8AC3E}">
        <p14:creationId xmlns:p14="http://schemas.microsoft.com/office/powerpoint/2010/main" val="327639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172AF-6163-28E2-BD1A-3CEA3CE246A6}"/>
              </a:ext>
            </a:extLst>
          </p:cNvPr>
          <p:cNvSpPr>
            <a:spLocks noGrp="1"/>
          </p:cNvSpPr>
          <p:nvPr>
            <p:ph type="title"/>
          </p:nvPr>
        </p:nvSpPr>
        <p:spPr/>
        <p:txBody>
          <a:bodyPr>
            <a:normAutofit fontScale="90000"/>
          </a:bodyPr>
          <a:lstStyle/>
          <a:p>
            <a:r>
              <a:rPr lang="en-US" b="1" dirty="0"/>
              <a:t>The Health and Care Act 2022: </a:t>
            </a:r>
            <a:br>
              <a:rPr lang="en-US" b="1" dirty="0"/>
            </a:br>
            <a:r>
              <a:rPr lang="en-US" b="1" dirty="0"/>
              <a:t>Supporting Community Development</a:t>
            </a:r>
            <a:endParaRPr lang="en-GB" b="1" dirty="0"/>
          </a:p>
        </p:txBody>
      </p:sp>
      <p:sp>
        <p:nvSpPr>
          <p:cNvPr id="3" name="Content Placeholder 2">
            <a:extLst>
              <a:ext uri="{FF2B5EF4-FFF2-40B4-BE49-F238E27FC236}">
                <a16:creationId xmlns:a16="http://schemas.microsoft.com/office/drawing/2014/main" id="{1D4DD536-2C44-9188-2C6C-B8CC0F369C6E}"/>
              </a:ext>
            </a:extLst>
          </p:cNvPr>
          <p:cNvSpPr>
            <a:spLocks noGrp="1"/>
          </p:cNvSpPr>
          <p:nvPr>
            <p:ph idx="1"/>
          </p:nvPr>
        </p:nvSpPr>
        <p:spPr>
          <a:xfrm>
            <a:off x="542440" y="1855923"/>
            <a:ext cx="11107119" cy="3917032"/>
          </a:xfrm>
        </p:spPr>
        <p:txBody>
          <a:bodyPr>
            <a:normAutofit/>
          </a:bodyPr>
          <a:lstStyle/>
          <a:p>
            <a:r>
              <a:rPr lang="en-US" sz="2800" b="1" dirty="0"/>
              <a:t>Integrated Care Systems (ICS): </a:t>
            </a:r>
            <a:r>
              <a:rPr lang="en-US" sz="2800" dirty="0"/>
              <a:t>Communities can work with health and social care providers to create tailored local solutions.</a:t>
            </a:r>
          </a:p>
          <a:p>
            <a:r>
              <a:rPr lang="en-US" sz="2800" b="1" dirty="0"/>
              <a:t>Reducing Health Inequalities</a:t>
            </a:r>
            <a:r>
              <a:rPr lang="en-US" sz="2800" dirty="0"/>
              <a:t>: Community groups can advocate for equal access to health services and address social determinants like housing and education.</a:t>
            </a:r>
          </a:p>
          <a:p>
            <a:r>
              <a:rPr lang="en-US" sz="2800" b="1" dirty="0"/>
              <a:t>Local Involvement</a:t>
            </a:r>
            <a:r>
              <a:rPr lang="en-US" sz="2800" dirty="0"/>
              <a:t>: The Act encourages active involvement of community members in shaping health services</a:t>
            </a:r>
            <a:endParaRPr lang="en-GB" sz="2800" dirty="0"/>
          </a:p>
        </p:txBody>
      </p:sp>
    </p:spTree>
    <p:extLst>
      <p:ext uri="{BB962C8B-B14F-4D97-AF65-F5344CB8AC3E}">
        <p14:creationId xmlns:p14="http://schemas.microsoft.com/office/powerpoint/2010/main" val="10743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172AF-6163-28E2-BD1A-3CEA3CE246A6}"/>
              </a:ext>
            </a:extLst>
          </p:cNvPr>
          <p:cNvSpPr>
            <a:spLocks noGrp="1"/>
          </p:cNvSpPr>
          <p:nvPr>
            <p:ph type="title"/>
          </p:nvPr>
        </p:nvSpPr>
        <p:spPr/>
        <p:txBody>
          <a:bodyPr>
            <a:normAutofit fontScale="90000"/>
          </a:bodyPr>
          <a:lstStyle/>
          <a:p>
            <a:r>
              <a:rPr lang="en-US" b="1" dirty="0"/>
              <a:t>The Health and Care Act 2022: </a:t>
            </a:r>
            <a:br>
              <a:rPr lang="en-US" b="1" dirty="0"/>
            </a:br>
            <a:r>
              <a:rPr lang="en-US" b="1" dirty="0"/>
              <a:t>Supporting Community Development</a:t>
            </a:r>
            <a:endParaRPr lang="en-GB" b="1" dirty="0"/>
          </a:p>
        </p:txBody>
      </p:sp>
      <p:sp>
        <p:nvSpPr>
          <p:cNvPr id="3" name="Content Placeholder 2">
            <a:extLst>
              <a:ext uri="{FF2B5EF4-FFF2-40B4-BE49-F238E27FC236}">
                <a16:creationId xmlns:a16="http://schemas.microsoft.com/office/drawing/2014/main" id="{1D4DD536-2C44-9188-2C6C-B8CC0F369C6E}"/>
              </a:ext>
            </a:extLst>
          </p:cNvPr>
          <p:cNvSpPr>
            <a:spLocks noGrp="1"/>
          </p:cNvSpPr>
          <p:nvPr>
            <p:ph idx="1"/>
          </p:nvPr>
        </p:nvSpPr>
        <p:spPr>
          <a:xfrm>
            <a:off x="542440" y="1855923"/>
            <a:ext cx="11107119" cy="3917032"/>
          </a:xfrm>
        </p:spPr>
        <p:txBody>
          <a:bodyPr>
            <a:normAutofit fontScale="85000" lnSpcReduction="20000"/>
          </a:bodyPr>
          <a:lstStyle/>
          <a:p>
            <a:pPr marL="0" indent="0">
              <a:buNone/>
            </a:pPr>
            <a:r>
              <a:rPr lang="en-US" sz="2800" b="1" dirty="0"/>
              <a:t>Community Involvement in Health Planning</a:t>
            </a:r>
          </a:p>
          <a:p>
            <a:pPr marL="0" indent="0">
              <a:buNone/>
            </a:pPr>
            <a:r>
              <a:rPr lang="en-US" sz="2800" b="1" dirty="0">
                <a:solidFill>
                  <a:srgbClr val="0070C0"/>
                </a:solidFill>
              </a:rPr>
              <a:t>Co-Production of Services-</a:t>
            </a:r>
          </a:p>
          <a:p>
            <a:r>
              <a:rPr lang="en-US" sz="2800" b="1" dirty="0"/>
              <a:t>What It Means: </a:t>
            </a:r>
            <a:r>
              <a:rPr lang="en-US" sz="2800" dirty="0"/>
              <a:t>Co-production involves communities working together with healthcare providers to design, deliver, and evaluate services that are tailored to their needs.</a:t>
            </a:r>
          </a:p>
          <a:p>
            <a:r>
              <a:rPr lang="en-US" sz="2800" b="1" dirty="0"/>
              <a:t>Impact on Communities</a:t>
            </a:r>
            <a:r>
              <a:rPr lang="en-US" sz="2800" dirty="0"/>
              <a:t>: Co-production ensures that services are more relevant, accessible, and effective for local populations. It empowers community members to have a say in the services they receive, making them active participants rather than passive recipients.</a:t>
            </a:r>
          </a:p>
          <a:p>
            <a:pPr marL="0" indent="0">
              <a:buNone/>
            </a:pPr>
            <a:r>
              <a:rPr lang="en-US" sz="2800" b="1" dirty="0">
                <a:solidFill>
                  <a:srgbClr val="0070C0"/>
                </a:solidFill>
              </a:rPr>
              <a:t>Example: </a:t>
            </a:r>
            <a:r>
              <a:rPr lang="en-US" sz="2800" dirty="0"/>
              <a:t>A community group could partner with local GPs and hospitals to develop </a:t>
            </a:r>
            <a:r>
              <a:rPr lang="en-US" sz="2800" dirty="0" err="1"/>
              <a:t>customised</a:t>
            </a:r>
            <a:r>
              <a:rPr lang="en-US" sz="2800" dirty="0"/>
              <a:t> health promotion programs targeting high-risk groups, such as smoking cessation or diabetes prevention for specific ethnic communities.</a:t>
            </a:r>
            <a:endParaRPr lang="en-GB" sz="2800" dirty="0"/>
          </a:p>
        </p:txBody>
      </p:sp>
    </p:spTree>
    <p:extLst>
      <p:ext uri="{BB962C8B-B14F-4D97-AF65-F5344CB8AC3E}">
        <p14:creationId xmlns:p14="http://schemas.microsoft.com/office/powerpoint/2010/main" val="126295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6EF4E-A459-6FDC-C816-DF641D97E9D8}"/>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3C3B6EFC-02D6-5875-F7EC-26054435D1B3}"/>
              </a:ext>
            </a:extLst>
          </p:cNvPr>
          <p:cNvSpPr>
            <a:spLocks noGrp="1"/>
          </p:cNvSpPr>
          <p:nvPr>
            <p:ph idx="1"/>
          </p:nvPr>
        </p:nvSpPr>
        <p:spPr>
          <a:xfrm>
            <a:off x="477864" y="1470484"/>
            <a:ext cx="11494576" cy="3917032"/>
          </a:xfrm>
        </p:spPr>
        <p:txBody>
          <a:bodyPr>
            <a:normAutofit/>
          </a:bodyPr>
          <a:lstStyle/>
          <a:p>
            <a:r>
              <a:rPr lang="en-US" sz="2800" dirty="0"/>
              <a:t>Key laws like the Equality Act 2010, Human Rights Act 1998, Care Act 2014, and Health and Care Act 2022 provide a solid framework for promoting equality, safeguarding vulnerable groups, and integrating health and social care services.</a:t>
            </a:r>
          </a:p>
          <a:p>
            <a:endParaRPr lang="en-US" sz="2800" dirty="0"/>
          </a:p>
          <a:p>
            <a:r>
              <a:rPr lang="en-US" sz="2800" dirty="0"/>
              <a:t>These laws support community developers and H+SC practitioners in creating inclusive, safe, and thriving environments for all community members, especially those who are vulnerable or </a:t>
            </a:r>
            <a:r>
              <a:rPr lang="en-US" sz="2800" dirty="0" err="1"/>
              <a:t>marginalised</a:t>
            </a:r>
            <a:r>
              <a:rPr lang="en-US" sz="2800" dirty="0"/>
              <a:t>.</a:t>
            </a:r>
            <a:endParaRPr lang="en-GB" sz="2800" dirty="0"/>
          </a:p>
        </p:txBody>
      </p:sp>
    </p:spTree>
    <p:extLst>
      <p:ext uri="{BB962C8B-B14F-4D97-AF65-F5344CB8AC3E}">
        <p14:creationId xmlns:p14="http://schemas.microsoft.com/office/powerpoint/2010/main" val="2689194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9D07A-0077-4DD3-8F1D-F1C5A2CE37FE}"/>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AA282E16-12C8-4FC7-B28A-41143616CA55}"/>
              </a:ext>
            </a:extLst>
          </p:cNvPr>
          <p:cNvSpPr>
            <a:spLocks noGrp="1"/>
          </p:cNvSpPr>
          <p:nvPr>
            <p:ph idx="1"/>
          </p:nvPr>
        </p:nvSpPr>
        <p:spPr/>
        <p:txBody>
          <a:bodyPr>
            <a:normAutofit/>
          </a:bodyPr>
          <a:lstStyle/>
          <a:p>
            <a:r>
              <a:rPr lang="en-GB" sz="1800" dirty="0"/>
              <a:t>Equality Act 2010,  c.1. (online). Available at: </a:t>
            </a:r>
            <a:r>
              <a:rPr lang="en-GB" sz="1800" dirty="0">
                <a:hlinkClick r:id="rId2"/>
              </a:rPr>
              <a:t>https://www.legislation.gov.uk/ukpga/2010/15/part/2/chapter/1</a:t>
            </a:r>
            <a:r>
              <a:rPr lang="en-GB" sz="1800" dirty="0"/>
              <a:t>  (Accessed: 8 November 2023).</a:t>
            </a:r>
          </a:p>
          <a:p>
            <a:endParaRPr lang="en-GB" sz="1800" dirty="0"/>
          </a:p>
          <a:p>
            <a:r>
              <a:rPr lang="en-GB" sz="1800" dirty="0"/>
              <a:t>Equality and Human Rights Commission (2019) </a:t>
            </a:r>
            <a:r>
              <a:rPr lang="en-GB" sz="1800" i="1" dirty="0"/>
              <a:t>Diversity</a:t>
            </a:r>
            <a:r>
              <a:rPr lang="en-GB" sz="1800" dirty="0"/>
              <a:t> (online). Available at:  https://www.equalityhumanrights.com/en/secondary-education-resources/lesson-plan-ideas/lesson-4-diversity (Accessed: 8 November 2023).</a:t>
            </a:r>
          </a:p>
          <a:p>
            <a:endParaRPr lang="en-GB" sz="1800" dirty="0"/>
          </a:p>
          <a:p>
            <a:r>
              <a:rPr lang="en-GB" sz="1800" dirty="0"/>
              <a:t>GOV.UK (2021) </a:t>
            </a:r>
            <a:r>
              <a:rPr lang="en-GB" sz="1800" i="1" dirty="0"/>
              <a:t>Discrimination: your rights</a:t>
            </a:r>
            <a:r>
              <a:rPr lang="en-GB" sz="1800" dirty="0"/>
              <a:t> (online). Available at: </a:t>
            </a:r>
            <a:r>
              <a:rPr lang="en-GB" sz="1800" dirty="0">
                <a:hlinkClick r:id="rId3"/>
              </a:rPr>
              <a:t>https://www.gov.uk/discrimination-your-rights/discrimination-at-work</a:t>
            </a:r>
            <a:endParaRPr lang="en-GB" sz="1800" dirty="0"/>
          </a:p>
          <a:p>
            <a:pPr marL="0" indent="0">
              <a:buNone/>
            </a:pPr>
            <a:r>
              <a:rPr lang="en-GB" sz="1800" dirty="0"/>
              <a:t>         (Accessed: 8 November 2023).</a:t>
            </a:r>
          </a:p>
          <a:p>
            <a:endParaRPr lang="en-GB" dirty="0"/>
          </a:p>
        </p:txBody>
      </p:sp>
    </p:spTree>
    <p:extLst>
      <p:ext uri="{BB962C8B-B14F-4D97-AF65-F5344CB8AC3E}">
        <p14:creationId xmlns:p14="http://schemas.microsoft.com/office/powerpoint/2010/main" val="16555709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590</TotalTime>
  <Words>3021</Words>
  <Application>Microsoft Office PowerPoint</Application>
  <PresentationFormat>Widescreen</PresentationFormat>
  <Paragraphs>230</Paragraphs>
  <Slides>39</Slides>
  <Notes>0</Notes>
  <HiddenSlides>0</HiddenSlides>
  <MMClips>2</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Myriad Pro</vt:lpstr>
      <vt:lpstr>Arial</vt:lpstr>
      <vt:lpstr>20140311PresentationUWTSDTemplate</vt:lpstr>
      <vt:lpstr>Community Care and Development   </vt:lpstr>
      <vt:lpstr>Learning objectives </vt:lpstr>
      <vt:lpstr>What is London to you?</vt:lpstr>
      <vt:lpstr>London - diversity and inclusive to everyone</vt:lpstr>
      <vt:lpstr>Birmingham</vt:lpstr>
      <vt:lpstr>Discrimination, Prejudice and the Importance of Non-Discriminatory Practice</vt:lpstr>
      <vt:lpstr>Discrimination, Prejudice and the Importance of Non-Discriminatory Practice</vt:lpstr>
      <vt:lpstr>Discrimination</vt:lpstr>
      <vt:lpstr>Think of 3 Examples of Discrimination </vt:lpstr>
      <vt:lpstr>Different Types of Discrimination</vt:lpstr>
      <vt:lpstr>Positive Discrimination</vt:lpstr>
      <vt:lpstr>Other Types of Discrimination</vt:lpstr>
      <vt:lpstr>What does the law say about discrimination?</vt:lpstr>
      <vt:lpstr>What does the law say about discrimination?  Equality Act (2010) </vt:lpstr>
      <vt:lpstr>PowerPoint Presentation</vt:lpstr>
      <vt:lpstr>Equality and Diversity</vt:lpstr>
      <vt:lpstr>Promoting Equality and Diversity in Communities</vt:lpstr>
      <vt:lpstr>Promoting Equality and Diversity in Communities</vt:lpstr>
      <vt:lpstr>Promoting Equality and Diversity in Communities</vt:lpstr>
      <vt:lpstr>PowerPoint Presentation</vt:lpstr>
      <vt:lpstr>Key Legislation in Community Development</vt:lpstr>
      <vt:lpstr>Research</vt:lpstr>
      <vt:lpstr>Human Rights Act 1998</vt:lpstr>
      <vt:lpstr>Human Rights Make Sure People are:</vt:lpstr>
      <vt:lpstr>PowerPoint Presentation</vt:lpstr>
      <vt:lpstr>Privacy &amp; Confidentiality </vt:lpstr>
      <vt:lpstr>What is safeguarding adults and why it matters? </vt:lpstr>
      <vt:lpstr>Abuse and Neglect of Children and Vulnerable Adults </vt:lpstr>
      <vt:lpstr>The Safeguarding Vulnerable Groups Act 2006 </vt:lpstr>
      <vt:lpstr>Safeguarding Vulnerable Groups in Community Development</vt:lpstr>
      <vt:lpstr>Safeguarding Vulnerable Groups in Community Development</vt:lpstr>
      <vt:lpstr>Role of the Community Developer</vt:lpstr>
      <vt:lpstr>Care Act 2014 </vt:lpstr>
      <vt:lpstr>Your Responsibilities &amp; Principles of the Care Act 2014</vt:lpstr>
      <vt:lpstr>The Health and Care Act 2022:  Supporting Community Development</vt:lpstr>
      <vt:lpstr>The Health and Care Act 2022:  Supporting Community Development</vt:lpstr>
      <vt:lpstr>The Health and Care Act 2022:  Supporting Community Development</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AND CODE</dc:title>
  <dc:creator>Eleni Koutsogeorgou</dc:creator>
  <cp:lastModifiedBy>Joanne Davies (Yr Athrofa)</cp:lastModifiedBy>
  <cp:revision>10</cp:revision>
  <dcterms:created xsi:type="dcterms:W3CDTF">2021-06-30T17:36:36Z</dcterms:created>
  <dcterms:modified xsi:type="dcterms:W3CDTF">2024-10-07T19:10:33Z</dcterms:modified>
</cp:coreProperties>
</file>