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04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14FF7-A8C7-F655-298D-2B468666A3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3E2223-380D-21D7-6F63-C913295ABA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1F6E3D-9709-DA79-2E0D-C3BE28A53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85FE7-B469-7904-F720-5520E7D93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CE989A-4A01-6BD7-1EB2-53EF14321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82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46850-D5CD-37A8-5132-E4E1189C3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53030-0B53-088B-FCF7-B8B566D7F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8AA23-FBD8-18A6-B31F-8BC24FAFC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2A5EF0-1236-7D32-D565-D0054DC16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59FBB3-13FF-DB82-5101-AA54ED588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165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9A6CD-F678-7D9D-1DAD-F30C4E8E6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3B9C85-A0FE-0FFD-81AE-7457F59753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87C543-C40B-5DCE-DD23-4419BCE06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33B79-1FEA-1BDA-8899-2012A2C87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8D608-1EA6-EC26-7CC7-20FD5329A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723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60AF9-C1B7-C3D7-EB41-9F8D52ADC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D6746-D82D-A1FF-0933-6E5CFFE69C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97F5C7-4D8C-50E3-779F-0B5643815F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40A5A8-3EA1-9F78-922A-3F7439E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F4E80E-DE79-C517-5847-BE6B40A4F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F4FBB9-5105-2580-0E4A-7D3F6D275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647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733BC-7517-3093-E755-6B25ED2E4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26C976-D9C7-6EE6-629D-3D54B6E343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10C837-C5AD-4E85-B465-189F72B183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1BEDD3-2F03-127B-FE8B-B852D0B626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D3EF74-8B73-ABE1-A62C-3A8490644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571ED0-3CC0-BED5-B101-C48219C14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1F1360-1438-2B01-F8FF-78DF5CC01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FE48BD-4018-BA05-99E0-8E5E17091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646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925C9-1223-9B7A-410F-E3625DB9F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1A9E68-9BC5-00C0-4B95-06DC28515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C430D2-4615-22AC-C6C0-B9B2FB4DC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9E4540-BCCA-C7F8-E4FD-EA4052177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769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0836EF-182F-48F3-BFB0-27C8DA135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73967-61A8-E65E-EFD5-3D909E5C2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CB7047-D1C6-81D9-85AA-7BD21C4C8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887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09FB0-5F44-05A2-8A0B-6E1B5396C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19EEA-BD93-4CBB-EF58-7EB0BC63C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1744A0-145C-310B-AB52-B56442598F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98BB38-EDB3-BF06-5632-A18F2CE3A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43FA82-4DDD-70CA-3D57-7DAE486DE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586049-A8B7-2D2E-AC5E-3EC8C887E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87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1D394-3C08-E635-D7FA-4C7485EAF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617B53-F9FF-9338-70CE-632759A148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172706-5B04-CE0D-67A8-DD881E6B92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FEEA43-FB33-0F83-7815-AF0ED627F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0AF0C2-73F1-7AC1-6A8D-C5CEF8838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D6FF70-1793-8A59-0612-E454D5C21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357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571D3-25C4-93B9-D328-28A930AB2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AEB524-0D7C-551B-FA3B-CCC2E735A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48456-BBB2-D8A6-DABF-CC170EB6E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C0088D-7461-FFAF-5937-2CE706783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A74BF6-748F-916A-E293-CEA05A6AE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145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374D01-FB3B-D032-5727-8349B3A2B1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9E5CB7-5610-FB7E-0FC7-2D71202B2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AD7308-6A26-AC07-D56F-6239A10D8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A9B11-CE4C-734D-A72D-98AB5C629411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AE9C51-1C8D-3B63-BCB5-1368DE118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3BB0E-DB62-B67B-65CD-2DA1D2FA6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381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99EBB8-7C37-AD0F-9A01-318474B19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95C571-2B54-9891-DEEA-EF278D5705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DC95F1-A62F-D081-2FEC-60AE9FE042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A9B11-CE4C-734D-A72D-98AB5C629411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5A0B07-0F0F-E211-9D49-495C15077C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5D4EBB-4C35-7E40-05BF-14EB7D2D48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AC896-5B00-174A-9768-8CFC8184F8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769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DE6A193-4755-479A-BC6F-A7EBCA73B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0">
            <a:extLst>
              <a:ext uri="{FF2B5EF4-FFF2-40B4-BE49-F238E27FC236}">
                <a16:creationId xmlns:a16="http://schemas.microsoft.com/office/drawing/2014/main" id="{5A55B759-31A7-423C-9BC2-A8BC09FE9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3166" y="-478"/>
            <a:ext cx="675431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17D17FB-975C-487E-8519-38E547609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8"/>
            <a:ext cx="6386947" cy="6858478"/>
          </a:xfrm>
          <a:custGeom>
            <a:avLst/>
            <a:gdLst>
              <a:gd name="connsiteX0" fmla="*/ 433167 w 6386947"/>
              <a:gd name="connsiteY0" fmla="*/ 0 h 6858478"/>
              <a:gd name="connsiteX1" fmla="*/ 2138767 w 6386947"/>
              <a:gd name="connsiteY1" fmla="*/ 0 h 6858478"/>
              <a:gd name="connsiteX2" fmla="*/ 3204995 w 6386947"/>
              <a:gd name="connsiteY2" fmla="*/ 0 h 6858478"/>
              <a:gd name="connsiteX3" fmla="*/ 3210572 w 6386947"/>
              <a:gd name="connsiteY3" fmla="*/ 0 h 6858478"/>
              <a:gd name="connsiteX4" fmla="*/ 6386947 w 6386947"/>
              <a:gd name="connsiteY4" fmla="*/ 6858478 h 6858478"/>
              <a:gd name="connsiteX5" fmla="*/ 1832610 w 6386947"/>
              <a:gd name="connsiteY5" fmla="*/ 6858478 h 6858478"/>
              <a:gd name="connsiteX6" fmla="*/ 433167 w 6386947"/>
              <a:gd name="connsiteY6" fmla="*/ 6858478 h 6858478"/>
              <a:gd name="connsiteX7" fmla="*/ 0 w 6386947"/>
              <a:gd name="connsiteY7" fmla="*/ 6858478 h 6858478"/>
              <a:gd name="connsiteX8" fmla="*/ 0 w 6386947"/>
              <a:gd name="connsiteY8" fmla="*/ 478 h 6858478"/>
              <a:gd name="connsiteX9" fmla="*/ 433167 w 6386947"/>
              <a:gd name="connsiteY9" fmla="*/ 478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386947" h="6858478">
                <a:moveTo>
                  <a:pt x="433167" y="0"/>
                </a:moveTo>
                <a:lnTo>
                  <a:pt x="2138767" y="0"/>
                </a:lnTo>
                <a:lnTo>
                  <a:pt x="3204995" y="0"/>
                </a:lnTo>
                <a:lnTo>
                  <a:pt x="3210572" y="0"/>
                </a:lnTo>
                <a:lnTo>
                  <a:pt x="6386947" y="6858478"/>
                </a:lnTo>
                <a:lnTo>
                  <a:pt x="1832610" y="6858478"/>
                </a:lnTo>
                <a:lnTo>
                  <a:pt x="433167" y="6858478"/>
                </a:lnTo>
                <a:lnTo>
                  <a:pt x="0" y="6858478"/>
                </a:lnTo>
                <a:lnTo>
                  <a:pt x="0" y="478"/>
                </a:lnTo>
                <a:lnTo>
                  <a:pt x="433167" y="478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0E67C-B0D9-7B2A-73A8-93F72ABD1F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4646141"/>
            <a:ext cx="2618150" cy="1596964"/>
          </a:xfrm>
        </p:spPr>
        <p:txBody>
          <a:bodyPr anchor="t">
            <a:normAutofit/>
          </a:bodyPr>
          <a:lstStyle/>
          <a:p>
            <a:pPr algn="l"/>
            <a:r>
              <a:rPr lang="en-US" sz="2800" dirty="0"/>
              <a:t>Presented by </a:t>
            </a:r>
            <a:br>
              <a:rPr lang="en-US" sz="2800" dirty="0"/>
            </a:br>
            <a:r>
              <a:rPr lang="en-US" sz="2800" dirty="0" err="1"/>
              <a:t>Harees</a:t>
            </a:r>
            <a:r>
              <a:rPr lang="en-US" sz="2800" dirty="0"/>
              <a:t> Ali</a:t>
            </a:r>
            <a:br>
              <a:rPr lang="en-US" sz="2800" dirty="0"/>
            </a:br>
            <a:r>
              <a:rPr lang="en-US" sz="2800" dirty="0"/>
              <a:t>Year 5 Leader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860AC1-D4BC-DAA4-A617-7C03C7623E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1" y="1631014"/>
            <a:ext cx="4236885" cy="2249424"/>
          </a:xfrm>
        </p:spPr>
        <p:txBody>
          <a:bodyPr anchor="b">
            <a:normAutofit/>
          </a:bodyPr>
          <a:lstStyle/>
          <a:p>
            <a:pPr algn="l"/>
            <a:r>
              <a:rPr lang="en-US" sz="3200" dirty="0"/>
              <a:t>Policies that govern practice at </a:t>
            </a:r>
            <a:r>
              <a:rPr lang="en-US" sz="3200" dirty="0" err="1"/>
              <a:t>Washwood</a:t>
            </a:r>
            <a:r>
              <a:rPr lang="en-US" sz="3200" dirty="0"/>
              <a:t> Heath School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4B7E0F-70EC-C4F5-3A2D-319A52B19B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3781" y="966620"/>
            <a:ext cx="5702113" cy="1796165"/>
          </a:xfrm>
          <a:prstGeom prst="rect">
            <a:avLst/>
          </a:prstGeom>
        </p:spPr>
      </p:pic>
      <p:pic>
        <p:nvPicPr>
          <p:cNvPr id="5" name="Picture 4" descr="A group of people posing for a photo&#10;&#10;Description automatically generated with low confidence">
            <a:extLst>
              <a:ext uri="{FF2B5EF4-FFF2-40B4-BE49-F238E27FC236}">
                <a16:creationId xmlns:a16="http://schemas.microsoft.com/office/drawing/2014/main" id="{240EAD4A-E3CE-C845-5F15-8162DD24E4B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55" r="6518"/>
          <a:stretch/>
        </p:blipFill>
        <p:spPr>
          <a:xfrm>
            <a:off x="9103459" y="3601309"/>
            <a:ext cx="2552434" cy="2611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746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7BD92-BCF4-60D1-DD2B-639054124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9" y="1396289"/>
            <a:ext cx="4249006" cy="1325563"/>
          </a:xfrm>
        </p:spPr>
        <p:txBody>
          <a:bodyPr>
            <a:normAutofit/>
          </a:bodyPr>
          <a:lstStyle/>
          <a:p>
            <a:r>
              <a:rPr lang="en-US" dirty="0" err="1"/>
              <a:t>Washwood</a:t>
            </a:r>
            <a:r>
              <a:rPr lang="en-US" dirty="0"/>
              <a:t> Heath School Policies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2ABB6A0-BDF2-4BF1-1D81-A1D25407C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4" y="2871982"/>
            <a:ext cx="4245428" cy="3181684"/>
          </a:xfrm>
        </p:spPr>
        <p:txBody>
          <a:bodyPr anchor="t">
            <a:normAutofit/>
          </a:bodyPr>
          <a:lstStyle/>
          <a:p>
            <a:r>
              <a:rPr lang="en-US" sz="1800" dirty="0"/>
              <a:t>Here at </a:t>
            </a:r>
            <a:r>
              <a:rPr lang="en-US" sz="1800" dirty="0" err="1"/>
              <a:t>washwood</a:t>
            </a:r>
            <a:r>
              <a:rPr lang="en-US" sz="1800" dirty="0"/>
              <a:t> Heath there are a number of polices put in place to protect the students of this institution </a:t>
            </a:r>
          </a:p>
          <a:p>
            <a:r>
              <a:rPr lang="en-US" sz="1800" dirty="0"/>
              <a:t>Safe guarding</a:t>
            </a:r>
          </a:p>
          <a:p>
            <a:r>
              <a:rPr lang="en-US" sz="1800" dirty="0"/>
              <a:t>Anti bullying </a:t>
            </a:r>
          </a:p>
          <a:p>
            <a:r>
              <a:rPr lang="en-US" sz="1800" dirty="0"/>
              <a:t>Social media policy</a:t>
            </a:r>
          </a:p>
          <a:p>
            <a:r>
              <a:rPr lang="en-US" sz="1800" dirty="0"/>
              <a:t>Anti discriminatory practice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86541C6-61B1-4DAA-B57A-EAF3F24F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33310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3CE33F-D747-4AA7-9909-2284715C07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763" r="1" b="7925"/>
          <a:stretch/>
        </p:blipFill>
        <p:spPr>
          <a:xfrm>
            <a:off x="5142944" y="3"/>
            <a:ext cx="6069184" cy="283978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3" y="106160"/>
                </a:lnTo>
                <a:cubicBezTo>
                  <a:pt x="5907891" y="1641596"/>
                  <a:pt x="4611168" y="2839783"/>
                  <a:pt x="3034592" y="2839783"/>
                </a:cubicBezTo>
                <a:cubicBezTo>
                  <a:pt x="1458016" y="2839783"/>
                  <a:pt x="161292" y="1641596"/>
                  <a:pt x="5360" y="106160"/>
                </a:cubicBezTo>
                <a:close/>
              </a:path>
            </a:pathLst>
          </a:cu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1750011-2006-46BB-AFDE-C6E461752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93989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461FDF-5A35-FE08-26B8-4AECF6F6E23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0848"/>
          <a:stretch/>
        </p:blipFill>
        <p:spPr>
          <a:xfrm>
            <a:off x="7190587" y="3124784"/>
            <a:ext cx="5001415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3044952" y="0"/>
                </a:moveTo>
                <a:cubicBezTo>
                  <a:pt x="3780687" y="0"/>
                  <a:pt x="4455477" y="260939"/>
                  <a:pt x="4981824" y="695319"/>
                </a:cubicBezTo>
                <a:lnTo>
                  <a:pt x="5001415" y="713124"/>
                </a:lnTo>
                <a:lnTo>
                  <a:pt x="5001415" y="3733214"/>
                </a:lnTo>
                <a:lnTo>
                  <a:pt x="81043" y="3733214"/>
                </a:lnTo>
                <a:lnTo>
                  <a:pt x="61862" y="3658617"/>
                </a:lnTo>
                <a:cubicBezTo>
                  <a:pt x="21301" y="3460397"/>
                  <a:pt x="0" y="3255162"/>
                  <a:pt x="0" y="3044952"/>
                </a:cubicBezTo>
                <a:cubicBezTo>
                  <a:pt x="0" y="1363271"/>
                  <a:pt x="1363271" y="0"/>
                  <a:pt x="304495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450931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EBF06A5-4173-45DE-87B1-0791E098A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1B37387-5860-489F-0572-A0D209A51A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44" r="19011"/>
          <a:stretch/>
        </p:blipFill>
        <p:spPr>
          <a:xfrm>
            <a:off x="5511589" y="523804"/>
            <a:ext cx="6680411" cy="5696039"/>
          </a:xfrm>
          <a:custGeom>
            <a:avLst/>
            <a:gdLst/>
            <a:ahLst/>
            <a:cxnLst/>
            <a:rect l="l" t="t" r="r" b="b"/>
            <a:pathLst>
              <a:path w="6680411" h="5696039">
                <a:moveTo>
                  <a:pt x="3592766" y="0"/>
                </a:moveTo>
                <a:lnTo>
                  <a:pt x="4718262" y="0"/>
                </a:lnTo>
                <a:lnTo>
                  <a:pt x="4718262" y="2"/>
                </a:lnTo>
                <a:lnTo>
                  <a:pt x="6680411" y="2"/>
                </a:lnTo>
                <a:lnTo>
                  <a:pt x="6680411" y="5696022"/>
                </a:lnTo>
                <a:lnTo>
                  <a:pt x="3888773" y="5696022"/>
                </a:lnTo>
                <a:lnTo>
                  <a:pt x="3888773" y="5696039"/>
                </a:lnTo>
                <a:lnTo>
                  <a:pt x="0" y="5696039"/>
                </a:lnTo>
                <a:lnTo>
                  <a:pt x="2763278" y="19"/>
                </a:lnTo>
                <a:lnTo>
                  <a:pt x="3447183" y="19"/>
                </a:lnTo>
                <a:lnTo>
                  <a:pt x="3447183" y="2"/>
                </a:lnTo>
                <a:lnTo>
                  <a:pt x="3592765" y="2"/>
                </a:lnTo>
                <a:close/>
              </a:path>
            </a:pathLst>
          </a:cu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06E9F47-DC46-4A02-B5DB-26B56C39C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23805"/>
            <a:ext cx="7800441" cy="5696020"/>
          </a:xfrm>
          <a:custGeom>
            <a:avLst/>
            <a:gdLst>
              <a:gd name="connsiteX0" fmla="*/ 0 w 7800441"/>
              <a:gd name="connsiteY0" fmla="*/ 0 h 5696020"/>
              <a:gd name="connsiteX1" fmla="*/ 7800441 w 7800441"/>
              <a:gd name="connsiteY1" fmla="*/ 0 h 5696020"/>
              <a:gd name="connsiteX2" fmla="*/ 5037161 w 7800441"/>
              <a:gd name="connsiteY2" fmla="*/ 5696020 h 5696020"/>
              <a:gd name="connsiteX3" fmla="*/ 0 w 7800441"/>
              <a:gd name="connsiteY3" fmla="*/ 5696020 h 5696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00441" h="5696020">
                <a:moveTo>
                  <a:pt x="0" y="0"/>
                </a:moveTo>
                <a:lnTo>
                  <a:pt x="7800441" y="0"/>
                </a:lnTo>
                <a:lnTo>
                  <a:pt x="5037161" y="5696020"/>
                </a:lnTo>
                <a:lnTo>
                  <a:pt x="0" y="569602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9B5A5F-D1B8-7D48-C733-E54385DDF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914400"/>
            <a:ext cx="5111877" cy="1095375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Policy: Anti Bullying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B2B19B6-FE0A-7008-824B-90B88F556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33625"/>
            <a:ext cx="4378452" cy="3543300"/>
          </a:xfrm>
        </p:spPr>
        <p:txBody>
          <a:bodyPr anchor="t">
            <a:normAutofit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This policy is to ensure that pupils learn in a supportive environment free of bullying.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The government legislation that </a:t>
            </a:r>
            <a:r>
              <a:rPr lang="en-US" sz="1600" dirty="0" err="1">
                <a:solidFill>
                  <a:srgbClr val="FFFFFF"/>
                </a:solidFill>
              </a:rPr>
              <a:t>washwood</a:t>
            </a:r>
            <a:r>
              <a:rPr lang="en-US" sz="1600" dirty="0">
                <a:solidFill>
                  <a:srgbClr val="FFFFFF"/>
                </a:solidFill>
              </a:rPr>
              <a:t> heath school must follow is the Anti-Bullying Act of 2012</a:t>
            </a:r>
          </a:p>
          <a:p>
            <a:r>
              <a:rPr lang="en-US" sz="1600" dirty="0">
                <a:solidFill>
                  <a:srgbClr val="FFFFFF"/>
                </a:solidFill>
              </a:rPr>
              <a:t>The responsibility of upholding the Anti Bullying Act 2012 is all member of a school community, including: pupils, staff and parents.</a:t>
            </a:r>
          </a:p>
          <a:p>
            <a:endParaRPr lang="en-US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3885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0A2134-24AF-AF7E-64E1-4886D56B10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8520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Policy: Safeguarding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D1284E6-153D-1887-AEA3-381A2EEFE6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392415"/>
            <a:ext cx="5375189" cy="4934244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This policy ensures that guidance and guidelines are provided around safeguarding online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The safeguarding Vulnerable Groups Act 2006 is a key piece of legislation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All </a:t>
            </a:r>
            <a:r>
              <a:rPr lang="en-US" sz="1800" dirty="0" err="1">
                <a:solidFill>
                  <a:schemeClr val="bg1">
                    <a:alpha val="80000"/>
                  </a:schemeClr>
                </a:solidFill>
              </a:rPr>
              <a:t>organisations</a:t>
            </a:r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 that work with children need the safeguarding policy and procedure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Safeguarding responsibilities are shared by the school board, the executive team and human resources people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Safeguarding policy protects children from abuse and maltreatment</a:t>
            </a:r>
          </a:p>
          <a:p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The </a:t>
            </a:r>
            <a:r>
              <a:rPr lang="en-US" sz="1800" dirty="0" err="1">
                <a:solidFill>
                  <a:schemeClr val="bg1">
                    <a:alpha val="80000"/>
                  </a:schemeClr>
                </a:solidFill>
              </a:rPr>
              <a:t>concequences</a:t>
            </a:r>
            <a:r>
              <a:rPr lang="en-US" sz="1800" dirty="0">
                <a:solidFill>
                  <a:schemeClr val="bg1">
                    <a:alpha val="80000"/>
                  </a:schemeClr>
                </a:solidFill>
              </a:rPr>
              <a:t> of the safeguarding policy not being met is an increase in abuse cases</a:t>
            </a:r>
          </a:p>
          <a:p>
            <a:endParaRPr lang="en-US" sz="1800" dirty="0">
              <a:solidFill>
                <a:schemeClr val="bg1">
                  <a:alpha val="80000"/>
                </a:schemeClr>
              </a:solidFill>
            </a:endParaRPr>
          </a:p>
          <a:p>
            <a:endParaRPr lang="en-US" sz="1800" dirty="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E0A70AD-8A05-87E4-8830-9317D8D208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23" r="12956"/>
          <a:stretch/>
        </p:blipFill>
        <p:spPr>
          <a:xfrm>
            <a:off x="6096000" y="841375"/>
            <a:ext cx="5260975" cy="4645025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23705FF7-CAB4-430F-A07B-AF2245F17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4138312"/>
            <a:ext cx="5260975" cy="1410656"/>
            <a:chOff x="6096000" y="4138312"/>
            <a:chExt cx="5260975" cy="141065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BFFE2ED-DBB9-4090-905D-1939650FC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4138312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4D1EC16-E672-4366-A091-73675BE54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4138312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90101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189</Words>
  <Application>Microsoft Office PowerPoint</Application>
  <PresentationFormat>Widescreen</PresentationFormat>
  <Paragraphs>19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Presented by  Harees Ali Year 5 Leader</vt:lpstr>
      <vt:lpstr>Washwood Heath School Policies</vt:lpstr>
      <vt:lpstr>Policy: Anti Bullying</vt:lpstr>
      <vt:lpstr>Policy: Safeguarding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Presented by  Harees Ali Year 5 Leader</dc:title>
  <dc:creator>Harees Ali</dc:creator>
  <cp:lastModifiedBy>Diana Willsher</cp:lastModifiedBy>
  <cp:revision>3</cp:revision>
  <dcterms:created xsi:type="dcterms:W3CDTF">2023-01-26T19:54:25Z</dcterms:created>
  <dcterms:modified xsi:type="dcterms:W3CDTF">2023-02-20T15:35:32Z</dcterms:modified>
</cp:coreProperties>
</file>