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9" r:id="rId1"/>
  </p:sldMasterIdLst>
  <p:sldIdLst>
    <p:sldId id="256" r:id="rId2"/>
    <p:sldId id="269" r:id="rId3"/>
    <p:sldId id="341" r:id="rId4"/>
    <p:sldId id="343" r:id="rId5"/>
    <p:sldId id="258" r:id="rId6"/>
    <p:sldId id="259" r:id="rId7"/>
    <p:sldId id="260" r:id="rId8"/>
    <p:sldId id="257" r:id="rId9"/>
    <p:sldId id="344" r:id="rId10"/>
    <p:sldId id="261" r:id="rId11"/>
    <p:sldId id="262" r:id="rId12"/>
    <p:sldId id="263" r:id="rId13"/>
    <p:sldId id="264" r:id="rId14"/>
    <p:sldId id="265" r:id="rId15"/>
    <p:sldId id="266" r:id="rId16"/>
    <p:sldId id="350" r:id="rId17"/>
    <p:sldId id="351" r:id="rId18"/>
    <p:sldId id="347" r:id="rId19"/>
    <p:sldId id="348" r:id="rId20"/>
    <p:sldId id="354" r:id="rId21"/>
    <p:sldId id="346" r:id="rId22"/>
    <p:sldId id="353"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7" d="100"/>
          <a:sy n="87" d="100"/>
        </p:scale>
        <p:origin x="-112" y="-9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printerSettings" Target="printerSettings/printerSettings1.bin"/><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 Id="rId28"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a:p>
        </p:txBody>
      </p:sp>
      <p:sp>
        <p:nvSpPr>
          <p:cNvPr id="4" name="Date Placeholder 3"/>
          <p:cNvSpPr>
            <a:spLocks noGrp="1"/>
          </p:cNvSpPr>
          <p:nvPr>
            <p:ph type="dt" sz="half" idx="10"/>
          </p:nvPr>
        </p:nvSpPr>
        <p:spPr/>
        <p:txBody>
          <a:bodyPr/>
          <a:lstStyle/>
          <a:p>
            <a:fld id="{30BA809C-6762-D444-B514-E07BF7E0D06D}" type="datetimeFigureOut">
              <a:rPr lang="en-US" smtClean="0"/>
              <a:t>22/01/19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2DC63B-692C-D84C-BD22-D1FE80D9DD9A}" type="slidenum">
              <a:rPr lang="en-US" smtClean="0"/>
              <a:t>‹#›</a:t>
            </a:fld>
            <a:endParaRPr lang="en-US"/>
          </a:p>
        </p:txBody>
      </p:sp>
    </p:spTree>
    <p:extLst>
      <p:ext uri="{BB962C8B-B14F-4D97-AF65-F5344CB8AC3E}">
        <p14:creationId xmlns:p14="http://schemas.microsoft.com/office/powerpoint/2010/main" val="1116563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30BA809C-6762-D444-B514-E07BF7E0D06D}" type="datetimeFigureOut">
              <a:rPr lang="en-US" smtClean="0"/>
              <a:t>22/01/19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009637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30BA809C-6762-D444-B514-E07BF7E0D06D}" type="datetimeFigureOut">
              <a:rPr lang="en-US" smtClean="0"/>
              <a:t>22/01/19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117553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4"/>
          <p:cNvSpPr>
            <a:spLocks noGrp="1"/>
          </p:cNvSpPr>
          <p:nvPr>
            <p:ph type="dt" sz="half" idx="10"/>
          </p:nvPr>
        </p:nvSpPr>
        <p:spPr/>
        <p:txBody>
          <a:bodyPr/>
          <a:lstStyle/>
          <a:p>
            <a:fld id="{30BA809C-6762-D444-B514-E07BF7E0D06D}" type="datetimeFigureOut">
              <a:rPr lang="en-US" smtClean="0"/>
              <a:t>22/01/19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592691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p>
            <a:fld id="{30BA809C-6762-D444-B514-E07BF7E0D06D}" type="datetimeFigureOut">
              <a:rPr lang="en-US" smtClean="0"/>
              <a:t>22/01/19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1038892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p>
            <a:fld id="{30BA809C-6762-D444-B514-E07BF7E0D06D}" type="datetimeFigureOut">
              <a:rPr lang="en-US" smtClean="0"/>
              <a:t>22/01/19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513845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BA809C-6762-D444-B514-E07BF7E0D06D}" type="datetimeFigureOut">
              <a:rPr lang="en-US" smtClean="0"/>
              <a:t>22/01/19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163582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30BA809C-6762-D444-B514-E07BF7E0D06D}" type="datetimeFigureOut">
              <a:rPr lang="en-US" smtClean="0"/>
              <a:t>22/01/19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2728400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30BA809C-6762-D444-B514-E07BF7E0D06D}" type="datetimeFigureOut">
              <a:rPr lang="en-US" smtClean="0"/>
              <a:t>22/01/19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865132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30BA809C-6762-D444-B514-E07BF7E0D06D}" type="datetimeFigureOut">
              <a:rPr lang="en-US" smtClean="0"/>
              <a:t>22/01/19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122440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30BA809C-6762-D444-B514-E07BF7E0D06D}" type="datetimeFigureOut">
              <a:rPr lang="en-US" smtClean="0"/>
              <a:t>22/01/19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236483478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BA809C-6762-D444-B514-E07BF7E0D06D}" type="datetimeFigureOut">
              <a:rPr lang="en-US" smtClean="0"/>
              <a:t>22/01/19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93DBE6-6C25-A045-A7D3-28FF3B61F555}" type="slidenum">
              <a:rPr lang="en-US" smtClean="0"/>
              <a:t>‹#›</a:t>
            </a:fld>
            <a:endParaRPr lang="en-US"/>
          </a:p>
        </p:txBody>
      </p:sp>
    </p:spTree>
    <p:extLst>
      <p:ext uri="{BB962C8B-B14F-4D97-AF65-F5344CB8AC3E}">
        <p14:creationId xmlns:p14="http://schemas.microsoft.com/office/powerpoint/2010/main" val="2899232021"/>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g"/><Relationship Id="rId3"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5.xml.rels><?xml version="1.0" encoding="UTF-8" standalone="yes"?>
<Relationships xmlns="http://schemas.openxmlformats.org/package/2006/relationships"><Relationship Id="rId3" Type="http://schemas.openxmlformats.org/officeDocument/2006/relationships/hyperlink" Target="http://today.uconn.edu/wp-content/uploads/2012/07/FSU_protest_Tallahassee_rc01458.jpg" TargetMode="External"/><Relationship Id="rId4" Type="http://schemas.openxmlformats.org/officeDocument/2006/relationships/hyperlink" Target="http://digital.lib.uiowa.edu/cdm/ref/collection/ictcs/id/4949" TargetMode="External"/><Relationship Id="rId5" Type="http://schemas.openxmlformats.org/officeDocument/2006/relationships/image" Target="../media/image5.jpeg"/><Relationship Id="rId6" Type="http://schemas.openxmlformats.org/officeDocument/2006/relationships/image" Target="../media/image6.png"/><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4" Type="http://schemas.openxmlformats.org/officeDocument/2006/relationships/image" Target="../media/image11.jpg"/><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2800" dirty="0" smtClean="0"/>
              <a:t>HPRS4010 New Religious Movements</a:t>
            </a:r>
            <a:endParaRPr lang="en-US" sz="2800" dirty="0"/>
          </a:p>
        </p:txBody>
      </p:sp>
      <p:sp>
        <p:nvSpPr>
          <p:cNvPr id="3" name="Subtitle 2"/>
          <p:cNvSpPr>
            <a:spLocks noGrp="1"/>
          </p:cNvSpPr>
          <p:nvPr>
            <p:ph type="subTitle" idx="1"/>
          </p:nvPr>
        </p:nvSpPr>
        <p:spPr/>
        <p:txBody>
          <a:bodyPr/>
          <a:lstStyle/>
          <a:p>
            <a:r>
              <a:rPr lang="en-US" dirty="0" smtClean="0"/>
              <a:t>NRMs and their Social Context</a:t>
            </a:r>
          </a:p>
          <a:p>
            <a:endParaRPr lang="en-US" dirty="0"/>
          </a:p>
        </p:txBody>
      </p:sp>
    </p:spTree>
    <p:extLst>
      <p:ext uri="{BB962C8B-B14F-4D97-AF65-F5344CB8AC3E}">
        <p14:creationId xmlns:p14="http://schemas.microsoft.com/office/powerpoint/2010/main" val="2995147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smtClean="0"/>
              <a:t>Alternative </a:t>
            </a:r>
            <a:r>
              <a:rPr lang="en-US" dirty="0" err="1" smtClean="0"/>
              <a:t>spiritualities</a:t>
            </a:r>
            <a:r>
              <a:rPr lang="en-US" dirty="0" smtClean="0"/>
              <a:t> </a:t>
            </a:r>
            <a:r>
              <a:rPr lang="mr-IN" dirty="0" smtClean="0"/>
              <a:t>–</a:t>
            </a:r>
            <a:r>
              <a:rPr lang="en-US" dirty="0" smtClean="0"/>
              <a:t> those beliefs and </a:t>
            </a:r>
            <a:r>
              <a:rPr lang="en-US" dirty="0"/>
              <a:t>p</a:t>
            </a:r>
            <a:r>
              <a:rPr lang="en-US" dirty="0" smtClean="0"/>
              <a:t>ractices that are not part of the world’s religions, not necessarily part of the ‘mainstream’ (but becoming increasingly so) that give individuals the opportunity to engage in the religious or the spiritual.  </a:t>
            </a:r>
          </a:p>
          <a:p>
            <a:r>
              <a:rPr lang="en-US" dirty="0" smtClean="0"/>
              <a:t>Where religion meets popular culture?</a:t>
            </a:r>
          </a:p>
          <a:p>
            <a:r>
              <a:rPr lang="en-US" dirty="0" smtClean="0"/>
              <a:t>The belief and practice draw on the past?</a:t>
            </a:r>
            <a:endParaRPr lang="en-US" dirty="0"/>
          </a:p>
        </p:txBody>
      </p:sp>
    </p:spTree>
    <p:extLst>
      <p:ext uri="{BB962C8B-B14F-4D97-AF65-F5344CB8AC3E}">
        <p14:creationId xmlns:p14="http://schemas.microsoft.com/office/powerpoint/2010/main" val="3980903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korean war.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47584" y="0"/>
            <a:ext cx="5796416" cy="3231732"/>
          </a:xfrm>
          <a:prstGeom prst="rect">
            <a:avLst/>
          </a:prstGeom>
        </p:spPr>
      </p:pic>
      <p:pic>
        <p:nvPicPr>
          <p:cNvPr id="6" name="Picture 5" descr="vietnam war.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476798"/>
            <a:ext cx="6714192" cy="4381202"/>
          </a:xfrm>
          <a:prstGeom prst="rect">
            <a:avLst/>
          </a:prstGeom>
        </p:spPr>
      </p:pic>
    </p:spTree>
    <p:extLst>
      <p:ext uri="{BB962C8B-B14F-4D97-AF65-F5344CB8AC3E}">
        <p14:creationId xmlns:p14="http://schemas.microsoft.com/office/powerpoint/2010/main" val="2402216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vietnam new york 1967.jpg"/>
          <p:cNvPicPr>
            <a:picLocks noGrp="1" noChangeAspect="1"/>
          </p:cNvPicPr>
          <p:nvPr>
            <p:ph idx="1"/>
          </p:nvPr>
        </p:nvPicPr>
        <p:blipFill>
          <a:blip r:embed="rId2">
            <a:extLst>
              <a:ext uri="{28A0092B-C50C-407E-A947-70E740481C1C}">
                <a14:useLocalDpi xmlns:a14="http://schemas.microsoft.com/office/drawing/2010/main" val="0"/>
              </a:ext>
            </a:extLst>
          </a:blip>
          <a:srcRect l="-1101" r="-1101"/>
          <a:stretch>
            <a:fillRect/>
          </a:stretch>
        </p:blipFill>
        <p:spPr>
          <a:xfrm>
            <a:off x="457200" y="1600200"/>
            <a:ext cx="8229600" cy="4525963"/>
          </a:xfrm>
        </p:spPr>
      </p:pic>
    </p:spTree>
    <p:extLst>
      <p:ext uri="{BB962C8B-B14F-4D97-AF65-F5344CB8AC3E}">
        <p14:creationId xmlns:p14="http://schemas.microsoft.com/office/powerpoint/2010/main" val="32171709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504" y="188640"/>
            <a:ext cx="5616624" cy="3744416"/>
          </a:xfrm>
          <a:prstGeom prst="rect">
            <a:avLst/>
          </a:prstGeom>
        </p:spPr>
      </p:pic>
      <p:sp>
        <p:nvSpPr>
          <p:cNvPr id="5" name="TextBox 4"/>
          <p:cNvSpPr txBox="1"/>
          <p:nvPr/>
        </p:nvSpPr>
        <p:spPr>
          <a:xfrm>
            <a:off x="1" y="6165304"/>
            <a:ext cx="7308304" cy="830997"/>
          </a:xfrm>
          <a:prstGeom prst="rect">
            <a:avLst/>
          </a:prstGeom>
          <a:noFill/>
        </p:spPr>
        <p:txBody>
          <a:bodyPr wrap="square" rtlCol="0">
            <a:spAutoFit/>
          </a:bodyPr>
          <a:lstStyle/>
          <a:p>
            <a:r>
              <a:rPr lang="en-GB" sz="1000" dirty="0">
                <a:hlinkClick r:id="rId3"/>
              </a:rPr>
              <a:t>http://</a:t>
            </a:r>
            <a:r>
              <a:rPr lang="en-GB" sz="1000" dirty="0" smtClean="0">
                <a:hlinkClick r:id="rId3"/>
              </a:rPr>
              <a:t>today.uconn.edu/wp-content/uploads/2012/07/FSU_protest_Tallahassee_rc01458.jpg</a:t>
            </a:r>
            <a:endParaRPr lang="en-GB" sz="1000" dirty="0" smtClean="0"/>
          </a:p>
          <a:p>
            <a:r>
              <a:rPr lang="en-GB" sz="1000" dirty="0">
                <a:hlinkClick r:id="rId4"/>
              </a:rPr>
              <a:t>http://</a:t>
            </a:r>
            <a:r>
              <a:rPr lang="en-GB" sz="1000" dirty="0" smtClean="0">
                <a:hlinkClick r:id="rId4"/>
              </a:rPr>
              <a:t>digital.lib.uiowa.edu/cdm/ref/collection/ictcs/id/4949</a:t>
            </a:r>
            <a:endParaRPr lang="en-GB" sz="1000" dirty="0" smtClean="0"/>
          </a:p>
          <a:p>
            <a:endParaRPr lang="en-GB" sz="1000" dirty="0"/>
          </a:p>
          <a:p>
            <a:endParaRPr lang="en-GB" dirty="0"/>
          </a:p>
        </p:txBody>
      </p:sp>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72000" y="2835808"/>
            <a:ext cx="4377709" cy="3744994"/>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57167" y="3987020"/>
            <a:ext cx="2095500" cy="2095500"/>
          </a:xfrm>
          <a:prstGeom prst="rect">
            <a:avLst/>
          </a:prstGeom>
        </p:spPr>
      </p:pic>
    </p:spTree>
    <p:extLst>
      <p:ext uri="{BB962C8B-B14F-4D97-AF65-F5344CB8AC3E}">
        <p14:creationId xmlns:p14="http://schemas.microsoft.com/office/powerpoint/2010/main" val="1592734203"/>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rcRect t="9636" b="9636"/>
          <a:stretch>
            <a:fillRect/>
          </a:stretch>
        </p:blipFill>
        <p:spPr/>
      </p:pic>
    </p:spTree>
    <p:extLst>
      <p:ext uri="{BB962C8B-B14F-4D97-AF65-F5344CB8AC3E}">
        <p14:creationId xmlns:p14="http://schemas.microsoft.com/office/powerpoint/2010/main" val="2874166093"/>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t="1115" b="1115"/>
          <a:stretch>
            <a:fillRect/>
          </a:stretch>
        </p:blipFill>
        <p:spPr/>
      </p:pic>
    </p:spTree>
    <p:extLst>
      <p:ext uri="{BB962C8B-B14F-4D97-AF65-F5344CB8AC3E}">
        <p14:creationId xmlns:p14="http://schemas.microsoft.com/office/powerpoint/2010/main" val="505555269"/>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148241"/>
            <a:ext cx="3451502" cy="4357520"/>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0" y="430199"/>
            <a:ext cx="4286773" cy="3793604"/>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59832" y="4164399"/>
            <a:ext cx="4132684" cy="2749824"/>
          </a:xfrm>
          <a:prstGeom prst="rect">
            <a:avLst/>
          </a:prstGeom>
        </p:spPr>
      </p:pic>
    </p:spTree>
    <p:extLst>
      <p:ext uri="{BB962C8B-B14F-4D97-AF65-F5344CB8AC3E}">
        <p14:creationId xmlns:p14="http://schemas.microsoft.com/office/powerpoint/2010/main" val="3129522130"/>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hair.jpg"/>
          <p:cNvPicPr>
            <a:picLocks noGrp="1" noChangeAspect="1"/>
          </p:cNvPicPr>
          <p:nvPr>
            <p:ph idx="1"/>
          </p:nvPr>
        </p:nvPicPr>
        <p:blipFill>
          <a:blip r:embed="rId2">
            <a:extLst>
              <a:ext uri="{28A0092B-C50C-407E-A947-70E740481C1C}">
                <a14:useLocalDpi xmlns:a14="http://schemas.microsoft.com/office/drawing/2010/main" val="0"/>
              </a:ext>
            </a:extLst>
          </a:blip>
          <a:srcRect l="-11232" r="-11232"/>
          <a:stretch>
            <a:fillRect/>
          </a:stretch>
        </p:blipFill>
        <p:spPr/>
      </p:pic>
    </p:spTree>
    <p:extLst>
      <p:ext uri="{BB962C8B-B14F-4D97-AF65-F5344CB8AC3E}">
        <p14:creationId xmlns:p14="http://schemas.microsoft.com/office/powerpoint/2010/main" val="3867631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l="6009" r="6009"/>
          <a:stretch>
            <a:fillRect/>
          </a:stretch>
        </p:blipFill>
        <p:spPr/>
      </p:pic>
    </p:spTree>
    <p:extLst>
      <p:ext uri="{BB962C8B-B14F-4D97-AF65-F5344CB8AC3E}">
        <p14:creationId xmlns:p14="http://schemas.microsoft.com/office/powerpoint/2010/main" val="3148263981"/>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t="1280" b="1280"/>
          <a:stretch>
            <a:fillRect/>
          </a:stretch>
        </p:blipFill>
        <p:spPr/>
      </p:pic>
    </p:spTree>
    <p:extLst>
      <p:ext uri="{BB962C8B-B14F-4D97-AF65-F5344CB8AC3E}">
        <p14:creationId xmlns:p14="http://schemas.microsoft.com/office/powerpoint/2010/main" val="1906119402"/>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t="28801" b="28801"/>
          <a:stretch>
            <a:fillRect/>
          </a:stretch>
        </p:blipFill>
        <p:spPr/>
      </p:pic>
    </p:spTree>
    <p:extLst>
      <p:ext uri="{BB962C8B-B14F-4D97-AF65-F5344CB8AC3E}">
        <p14:creationId xmlns:p14="http://schemas.microsoft.com/office/powerpoint/2010/main" val="4086667300"/>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r>
              <a:rPr lang="en-GB" sz="3700" dirty="0">
                <a:latin typeface="+mj-lt"/>
                <a:ea typeface="Times New Roman"/>
                <a:cs typeface="Latha"/>
              </a:rPr>
              <a:t>1960s western world: Increased affluence, access to greater diversity of cultural experience, mass education</a:t>
            </a:r>
            <a:r>
              <a:rPr lang="en-GB" sz="3700" dirty="0" smtClean="0">
                <a:latin typeface="+mj-lt"/>
                <a:ea typeface="Times New Roman"/>
                <a:cs typeface="Latha"/>
              </a:rPr>
              <a:t>.</a:t>
            </a:r>
          </a:p>
          <a:p>
            <a:r>
              <a:rPr lang="en-GB" sz="3700" dirty="0" smtClean="0">
                <a:latin typeface="+mj-lt"/>
              </a:rPr>
              <a:t>The </a:t>
            </a:r>
            <a:r>
              <a:rPr lang="en-GB" sz="3700" dirty="0">
                <a:latin typeface="+mj-lt"/>
              </a:rPr>
              <a:t>mid-1960s to mid-1970s:  the counterculture, a social and sexual revolution that rendered possible new experiences and approaches.  </a:t>
            </a:r>
            <a:endParaRPr lang="en-GB" sz="3700" dirty="0" smtClean="0">
              <a:latin typeface="+mj-lt"/>
            </a:endParaRPr>
          </a:p>
          <a:p>
            <a:r>
              <a:rPr lang="en-GB" sz="3700" dirty="0" smtClean="0">
                <a:latin typeface="+mj-lt"/>
              </a:rPr>
              <a:t>Susan </a:t>
            </a:r>
            <a:r>
              <a:rPr lang="en-GB" sz="3700" dirty="0">
                <a:latin typeface="+mj-lt"/>
              </a:rPr>
              <a:t>Love Brown: baby-boomers, 1946 to 1964 (1967).  ‘Baby boomers see the world in a different light, and New Age religion…is an expression of this’.</a:t>
            </a:r>
          </a:p>
          <a:p>
            <a:endParaRPr lang="en-GB" sz="3700" dirty="0">
              <a:latin typeface="+mj-lt"/>
            </a:endParaRPr>
          </a:p>
          <a:p>
            <a:endParaRPr lang="en-GB" sz="3700" dirty="0">
              <a:latin typeface="+mj-lt"/>
            </a:endParaRPr>
          </a:p>
          <a:p>
            <a:pPr marL="0" indent="0">
              <a:buNone/>
            </a:pPr>
            <a:r>
              <a:rPr lang="en-GB" sz="2800" dirty="0"/>
              <a:t>See Susan Love Brown ‘Baby Boomers, American Character, and the New Age: A Synthesis’. In Lewis, J.R., &amp; Melton, J.G., </a:t>
            </a:r>
            <a:r>
              <a:rPr lang="en-GB" sz="2800" dirty="0" err="1"/>
              <a:t>eds</a:t>
            </a:r>
            <a:r>
              <a:rPr lang="en-GB" sz="2800" dirty="0"/>
              <a:t> (1992), </a:t>
            </a:r>
            <a:r>
              <a:rPr lang="en-GB" sz="2800" i="1" dirty="0"/>
              <a:t>Perspectives on the New Age</a:t>
            </a:r>
            <a:r>
              <a:rPr lang="en-GB" sz="2800" dirty="0"/>
              <a:t>, Albany: State University of New York Press. </a:t>
            </a:r>
          </a:p>
          <a:p>
            <a:endParaRPr lang="en-GB" dirty="0">
              <a:latin typeface="Comic Sans MS"/>
              <a:ea typeface="Times New Roman"/>
              <a:cs typeface="Times New Roman"/>
            </a:endParaRPr>
          </a:p>
          <a:p>
            <a:endParaRPr lang="en-GB" dirty="0"/>
          </a:p>
        </p:txBody>
      </p:sp>
    </p:spTree>
    <p:extLst>
      <p:ext uri="{BB962C8B-B14F-4D97-AF65-F5344CB8AC3E}">
        <p14:creationId xmlns:p14="http://schemas.microsoft.com/office/powerpoint/2010/main" val="3608146361"/>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latin typeface="+mj-lt"/>
              </a:rPr>
              <a:t>1946</a:t>
            </a:r>
            <a:r>
              <a:rPr lang="en-GB" dirty="0">
                <a:latin typeface="+mj-lt"/>
              </a:rPr>
              <a:t>, 100,000 babies per month </a:t>
            </a:r>
            <a:r>
              <a:rPr lang="en-GB" i="1" dirty="0">
                <a:latin typeface="+mj-lt"/>
              </a:rPr>
              <a:t>more</a:t>
            </a:r>
            <a:r>
              <a:rPr lang="en-GB" dirty="0">
                <a:latin typeface="+mj-lt"/>
              </a:rPr>
              <a:t> were being born than the previous year.  By the end of 1946 there were 3.4million babies.  </a:t>
            </a:r>
          </a:p>
          <a:p>
            <a:r>
              <a:rPr lang="en-GB" dirty="0" smtClean="0">
                <a:latin typeface="+mj-lt"/>
              </a:rPr>
              <a:t>In </a:t>
            </a:r>
            <a:r>
              <a:rPr lang="en-GB" dirty="0">
                <a:latin typeface="+mj-lt"/>
              </a:rPr>
              <a:t>1946, 8,000 households had televisions.  In 1948 this had risen to 100,000.  In 1950 the figure was 3.9million.  By 1959 it was 50 million. </a:t>
            </a:r>
            <a:r>
              <a:rPr lang="en-GB" dirty="0" smtClean="0">
                <a:latin typeface="+mj-lt"/>
              </a:rPr>
              <a:t>Mass communication.  </a:t>
            </a:r>
          </a:p>
          <a:p>
            <a:r>
              <a:rPr lang="en-GB" dirty="0"/>
              <a:t>College, home owning.  </a:t>
            </a:r>
          </a:p>
          <a:p>
            <a:r>
              <a:rPr lang="en-GB" dirty="0"/>
              <a:t>Child-centred society.  Rock music and social gatherings.  ‘Teenager’.  </a:t>
            </a:r>
            <a:r>
              <a:rPr lang="en-GB" dirty="0" smtClean="0"/>
              <a:t>“</a:t>
            </a:r>
            <a:r>
              <a:rPr lang="en-GB" dirty="0" err="1" smtClean="0"/>
              <a:t>Youthquake</a:t>
            </a:r>
            <a:r>
              <a:rPr lang="en-GB" dirty="0" smtClean="0"/>
              <a:t>”, Prestige</a:t>
            </a:r>
            <a:r>
              <a:rPr lang="en-GB" dirty="0"/>
              <a:t>.  Gangs.  Music,  </a:t>
            </a:r>
            <a:r>
              <a:rPr lang="en-GB" dirty="0" smtClean="0"/>
              <a:t>Fashion (miniskirt).  </a:t>
            </a:r>
            <a:r>
              <a:rPr lang="en-GB" dirty="0"/>
              <a:t>Ceramics.</a:t>
            </a:r>
          </a:p>
          <a:p>
            <a:r>
              <a:rPr lang="en-GB" dirty="0"/>
              <a:t>Racial segregation, inequality of women and Vietnam.  </a:t>
            </a:r>
          </a:p>
          <a:p>
            <a:r>
              <a:rPr lang="en-GB" sz="1000" dirty="0" smtClean="0">
                <a:latin typeface="+mj-lt"/>
              </a:rPr>
              <a:t>See Susan Love Brown’s chapter.</a:t>
            </a:r>
          </a:p>
          <a:p>
            <a:endParaRPr lang="en-GB" sz="2000" dirty="0">
              <a:latin typeface="Trebuchet MS" pitchFamily="34" charset="0"/>
            </a:endParaRPr>
          </a:p>
          <a:p>
            <a:endParaRPr lang="en-GB" dirty="0"/>
          </a:p>
        </p:txBody>
      </p:sp>
    </p:spTree>
    <p:extLst>
      <p:ext uri="{BB962C8B-B14F-4D97-AF65-F5344CB8AC3E}">
        <p14:creationId xmlns:p14="http://schemas.microsoft.com/office/powerpoint/2010/main" val="500903930"/>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15800"/>
            <a:ext cx="7770813" cy="2732616"/>
          </a:xfrm>
        </p:spPr>
        <p:txBody>
          <a:bodyPr>
            <a:normAutofit fontScale="90000"/>
          </a:bodyPr>
          <a:lstStyle/>
          <a:p>
            <a:r>
              <a:rPr lang="en-GB" dirty="0" smtClean="0"/>
              <a:t>Political Activism, Sexual Revolution, Censorship, Psychedelic drugs, Religion (NRMs), </a:t>
            </a:r>
            <a:r>
              <a:rPr lang="en-GB" dirty="0" err="1" smtClean="0"/>
              <a:t>Spiritualities</a:t>
            </a:r>
            <a:r>
              <a:rPr lang="en-GB" dirty="0" smtClean="0"/>
              <a:t> (‘New Age’/’Alternative’ </a:t>
            </a:r>
            <a:r>
              <a:rPr lang="en-GB" dirty="0" err="1" smtClean="0"/>
              <a:t>Spiritualities</a:t>
            </a:r>
            <a:r>
              <a:rPr lang="en-GB" dirty="0" smtClean="0"/>
              <a:t>)</a:t>
            </a:r>
            <a:endParaRPr lang="en-GB" dirty="0"/>
          </a:p>
        </p:txBody>
      </p:sp>
      <p:sp>
        <p:nvSpPr>
          <p:cNvPr id="3" name="Content Placeholder 2"/>
          <p:cNvSpPr>
            <a:spLocks noGrp="1"/>
          </p:cNvSpPr>
          <p:nvPr>
            <p:ph idx="1"/>
          </p:nvPr>
        </p:nvSpPr>
        <p:spPr>
          <a:xfrm>
            <a:off x="685800" y="3348416"/>
            <a:ext cx="7770813" cy="2518983"/>
          </a:xfrm>
        </p:spPr>
        <p:txBody>
          <a:bodyPr>
            <a:normAutofit fontScale="92500" lnSpcReduction="20000"/>
          </a:bodyPr>
          <a:lstStyle/>
          <a:p>
            <a:r>
              <a:rPr lang="en-GB" dirty="0"/>
              <a:t>Vietnam War, </a:t>
            </a:r>
            <a:r>
              <a:rPr lang="en-GB" dirty="0" smtClean="0"/>
              <a:t>racial </a:t>
            </a:r>
            <a:r>
              <a:rPr lang="en-GB" dirty="0"/>
              <a:t>segregation and sexual revolution, environmental concerns – CND (campaign for nuclear disarmament “Ban the Bomb”.  Apocalyptic feeling.  Student activism. </a:t>
            </a:r>
            <a:r>
              <a:rPr lang="en-GB" dirty="0" smtClean="0"/>
              <a:t>Psychedelic drugs.  Psychology and self-help.  Eastern mysticism.</a:t>
            </a:r>
          </a:p>
          <a:p>
            <a:endParaRPr lang="en-GB" dirty="0"/>
          </a:p>
        </p:txBody>
      </p:sp>
    </p:spTree>
    <p:extLst>
      <p:ext uri="{BB962C8B-B14F-4D97-AF65-F5344CB8AC3E}">
        <p14:creationId xmlns:p14="http://schemas.microsoft.com/office/powerpoint/2010/main" val="267894019"/>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Eastern mysticism </a:t>
            </a:r>
            <a:r>
              <a:rPr lang="en-GB" dirty="0" smtClean="0"/>
              <a:t>, Psychology/self-help</a:t>
            </a:r>
            <a:endParaRPr lang="en-GB" dirty="0"/>
          </a:p>
        </p:txBody>
      </p:sp>
      <p:sp>
        <p:nvSpPr>
          <p:cNvPr id="2" name="Content Placeholder 1"/>
          <p:cNvSpPr>
            <a:spLocks noGrp="1"/>
          </p:cNvSpPr>
          <p:nvPr>
            <p:ph idx="1"/>
          </p:nvPr>
        </p:nvSpPr>
        <p:spPr/>
        <p:txBody>
          <a:bodyPr>
            <a:normAutofit fontScale="92500" lnSpcReduction="20000"/>
          </a:bodyPr>
          <a:lstStyle/>
          <a:p>
            <a:r>
              <a:rPr lang="en-GB" dirty="0"/>
              <a:t>Hinduism.  Buddhism.  Zen since the 1950s.  </a:t>
            </a:r>
          </a:p>
          <a:p>
            <a:pPr marL="0" indent="0">
              <a:buNone/>
            </a:pPr>
            <a:r>
              <a:rPr lang="en-GB" dirty="0"/>
              <a:t>Repeal of the (1924) Asian Exclusion Act in 1965 </a:t>
            </a:r>
          </a:p>
          <a:p>
            <a:pPr marL="0" indent="0">
              <a:buNone/>
            </a:pPr>
            <a:r>
              <a:rPr lang="en-GB" dirty="0"/>
              <a:t>NRMs based in eastern traditions, largely </a:t>
            </a:r>
            <a:r>
              <a:rPr lang="en-GB" dirty="0" smtClean="0"/>
              <a:t>Hinduism</a:t>
            </a:r>
          </a:p>
          <a:p>
            <a:pPr marL="0" indent="0">
              <a:buNone/>
            </a:pPr>
            <a:endParaRPr lang="en-GB" dirty="0"/>
          </a:p>
          <a:p>
            <a:r>
              <a:rPr lang="en-GB" dirty="0" smtClean="0"/>
              <a:t>Human </a:t>
            </a:r>
            <a:r>
              <a:rPr lang="en-GB" dirty="0"/>
              <a:t>Potential Movement (HPM). Psychotherapy in the USA was becoming increasingly flavoured with eastern ideas and this merged with the already existent American belief in the benefits of positive thinking and the curing of physical ills through the mind.  The teachings of Jung, Freud and Adler </a:t>
            </a:r>
            <a:r>
              <a:rPr lang="en-GB" dirty="0" smtClean="0"/>
              <a:t> important.</a:t>
            </a:r>
            <a:endParaRPr lang="en-GB" dirty="0"/>
          </a:p>
        </p:txBody>
      </p:sp>
    </p:spTree>
    <p:extLst>
      <p:ext uri="{BB962C8B-B14F-4D97-AF65-F5344CB8AC3E}">
        <p14:creationId xmlns:p14="http://schemas.microsoft.com/office/powerpoint/2010/main" val="3226216126"/>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Move away from Christianity to Secularity?</a:t>
            </a:r>
            <a:endParaRPr lang="en-GB" dirty="0"/>
          </a:p>
        </p:txBody>
      </p:sp>
      <p:sp>
        <p:nvSpPr>
          <p:cNvPr id="2" name="Content Placeholder 1"/>
          <p:cNvSpPr>
            <a:spLocks noGrp="1"/>
          </p:cNvSpPr>
          <p:nvPr>
            <p:ph idx="1"/>
          </p:nvPr>
        </p:nvSpPr>
        <p:spPr/>
        <p:txBody>
          <a:bodyPr>
            <a:normAutofit fontScale="92500" lnSpcReduction="20000"/>
          </a:bodyPr>
          <a:lstStyle/>
          <a:p>
            <a:r>
              <a:rPr lang="en-GB" dirty="0" smtClean="0"/>
              <a:t>End of Empire.  Immigration.  Diversity.</a:t>
            </a:r>
          </a:p>
          <a:p>
            <a:r>
              <a:rPr lang="en-GB" dirty="0" smtClean="0"/>
              <a:t>Repeal of the Asian Exclusion Act</a:t>
            </a:r>
          </a:p>
          <a:p>
            <a:r>
              <a:rPr lang="en-GB" dirty="0" smtClean="0"/>
              <a:t>Missionary activity from NRMs originating in USA, Korea, Japan.</a:t>
            </a:r>
          </a:p>
          <a:p>
            <a:r>
              <a:rPr lang="en-GB" dirty="0"/>
              <a:t>The changes to the nature of western society in the 1960s gave rise to new expressions of religiosity, firstly through the usually rigidly structured NRMs and then New Age, which was far less well structured.  When NRMs began to lose their appeal New Age ideas became more noticeable and began to flourish. </a:t>
            </a:r>
          </a:p>
        </p:txBody>
      </p:sp>
    </p:spTree>
    <p:extLst>
      <p:ext uri="{BB962C8B-B14F-4D97-AF65-F5344CB8AC3E}">
        <p14:creationId xmlns:p14="http://schemas.microsoft.com/office/powerpoint/2010/main" val="3005055330"/>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85000" lnSpcReduction="20000"/>
          </a:bodyPr>
          <a:lstStyle/>
          <a:p>
            <a:pPr indent="-274320" fontAlgn="auto">
              <a:spcAft>
                <a:spcPts val="0"/>
              </a:spcAft>
              <a:buFont typeface="Wingdings 2" pitchFamily="18" charset="2"/>
              <a:buChar char=""/>
              <a:defRPr/>
            </a:pPr>
            <a:r>
              <a:rPr lang="en-GB" dirty="0"/>
              <a:t>Baby-boomers, education, communication, travel, politics, racial inequality, fear of nuclear war,  environmentalism and ecology, LSD, the Pill, Vietnam, psychology, eastern traditions, secularisation theory, celebrities, entertainment media. </a:t>
            </a:r>
          </a:p>
          <a:p>
            <a:pPr indent="-274320" fontAlgn="auto">
              <a:spcAft>
                <a:spcPts val="0"/>
              </a:spcAft>
              <a:buFont typeface="Wingdings 2" pitchFamily="18" charset="2"/>
              <a:buChar char=""/>
              <a:defRPr/>
            </a:pPr>
            <a:r>
              <a:rPr lang="en-GB" dirty="0"/>
              <a:t>Greater variety than previous centuries.</a:t>
            </a:r>
          </a:p>
          <a:p>
            <a:pPr indent="-274320" fontAlgn="auto">
              <a:spcAft>
                <a:spcPts val="0"/>
              </a:spcAft>
              <a:buFont typeface="Wingdings 2" pitchFamily="18" charset="2"/>
              <a:buChar char=""/>
              <a:defRPr/>
            </a:pPr>
            <a:r>
              <a:rPr lang="en-GB" dirty="0"/>
              <a:t>NRMs: rigid doctrine, charismatic leadership, membership, physical community, rules and regulations. </a:t>
            </a:r>
          </a:p>
          <a:p>
            <a:pPr indent="-274320" fontAlgn="auto">
              <a:spcAft>
                <a:spcPts val="0"/>
              </a:spcAft>
              <a:buFont typeface="Wingdings 2" pitchFamily="18" charset="2"/>
              <a:buChar char=""/>
              <a:defRPr/>
            </a:pPr>
            <a:r>
              <a:rPr lang="en-GB" dirty="0"/>
              <a:t>Decline of NRMs. The growth of ‘New Age’</a:t>
            </a:r>
          </a:p>
          <a:p>
            <a:pPr indent="-274320" fontAlgn="auto">
              <a:spcAft>
                <a:spcPts val="0"/>
              </a:spcAft>
              <a:buFont typeface="Wingdings 2" pitchFamily="18" charset="2"/>
              <a:buChar char=""/>
              <a:defRPr/>
            </a:pPr>
            <a:r>
              <a:rPr lang="en-GB" dirty="0"/>
              <a:t>Strict New Age – the core </a:t>
            </a:r>
          </a:p>
          <a:p>
            <a:pPr indent="-274320" fontAlgn="auto">
              <a:spcAft>
                <a:spcPts val="0"/>
              </a:spcAft>
              <a:buFont typeface="Wingdings 2" pitchFamily="18" charset="2"/>
              <a:buChar char=""/>
              <a:defRPr/>
            </a:pPr>
            <a:r>
              <a:rPr lang="en-GB" dirty="0"/>
              <a:t>General New Age – the fringe…the mainstream</a:t>
            </a:r>
          </a:p>
          <a:p>
            <a:endParaRPr lang="en-US" dirty="0"/>
          </a:p>
        </p:txBody>
      </p:sp>
    </p:spTree>
    <p:extLst>
      <p:ext uri="{BB962C8B-B14F-4D97-AF65-F5344CB8AC3E}">
        <p14:creationId xmlns:p14="http://schemas.microsoft.com/office/powerpoint/2010/main" val="13236484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Grace Davie (2015) The ‘shape’ of Britain is still Christian: land, calendar.</a:t>
            </a:r>
          </a:p>
          <a:p>
            <a:r>
              <a:rPr lang="en-US" dirty="0" smtClean="0"/>
              <a:t>Davie ‘Believing without belonging’ to ‘vicarious religion’.</a:t>
            </a:r>
          </a:p>
          <a:p>
            <a:r>
              <a:rPr lang="en-US" dirty="0" smtClean="0"/>
              <a:t>Religious pluralism (diversity?)</a:t>
            </a:r>
          </a:p>
          <a:p>
            <a:endParaRPr lang="en-US" dirty="0"/>
          </a:p>
        </p:txBody>
      </p:sp>
    </p:spTree>
    <p:extLst>
      <p:ext uri="{BB962C8B-B14F-4D97-AF65-F5344CB8AC3E}">
        <p14:creationId xmlns:p14="http://schemas.microsoft.com/office/powerpoint/2010/main" val="32614032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Church attendance and affiliation</a:t>
            </a:r>
            <a:br>
              <a:rPr lang="en-GB" dirty="0"/>
            </a:br>
            <a:endParaRPr lang="en-US" dirty="0"/>
          </a:p>
        </p:txBody>
      </p:sp>
      <p:sp>
        <p:nvSpPr>
          <p:cNvPr id="3" name="Content Placeholder 2"/>
          <p:cNvSpPr>
            <a:spLocks noGrp="1"/>
          </p:cNvSpPr>
          <p:nvPr>
            <p:ph sz="quarter" idx="4294967295"/>
          </p:nvPr>
        </p:nvSpPr>
        <p:spPr>
          <a:xfrm>
            <a:off x="274320" y="1298448"/>
            <a:ext cx="8595360" cy="4937760"/>
          </a:xfrm>
          <a:prstGeom prst="rect">
            <a:avLst/>
          </a:prstGeom>
        </p:spPr>
        <p:txBody>
          <a:bodyPr>
            <a:normAutofit fontScale="62500" lnSpcReduction="20000"/>
          </a:bodyPr>
          <a:lstStyle/>
          <a:p>
            <a:r>
              <a:rPr lang="en-GB" sz="2600" dirty="0"/>
              <a:t>1851 Religious Census of Horace Mann – nonconformity did nearly as well as Anglicanism. </a:t>
            </a:r>
          </a:p>
          <a:p>
            <a:pPr marL="0" indent="0">
              <a:buNone/>
            </a:pPr>
            <a:r>
              <a:rPr lang="en-GB" sz="2600" dirty="0"/>
              <a:t> </a:t>
            </a:r>
          </a:p>
          <a:p>
            <a:r>
              <a:rPr lang="en-US" sz="2600" dirty="0"/>
              <a:t>Peter </a:t>
            </a:r>
            <a:r>
              <a:rPr lang="en-US" sz="2600" dirty="0" err="1"/>
              <a:t>Brierley’s</a:t>
            </a:r>
            <a:r>
              <a:rPr lang="en-US" sz="2600" dirty="0"/>
              <a:t> (2006) church attendance surveys produced the following results</a:t>
            </a:r>
            <a:r>
              <a:rPr lang="en-US" sz="2600" dirty="0" smtClean="0"/>
              <a:t>:</a:t>
            </a:r>
            <a:endParaRPr lang="en-GB" sz="2600" dirty="0"/>
          </a:p>
          <a:p>
            <a:pPr marL="0" indent="0">
              <a:buNone/>
            </a:pPr>
            <a:r>
              <a:rPr lang="en-US" sz="2600" dirty="0"/>
              <a:t>1979 12%</a:t>
            </a:r>
            <a:endParaRPr lang="en-GB" sz="2600" dirty="0"/>
          </a:p>
          <a:p>
            <a:pPr marL="0" indent="0">
              <a:buNone/>
            </a:pPr>
            <a:r>
              <a:rPr lang="en-US" sz="2600" dirty="0"/>
              <a:t>1989 10%</a:t>
            </a:r>
            <a:endParaRPr lang="en-GB" sz="2600" dirty="0"/>
          </a:p>
          <a:p>
            <a:pPr marL="0" indent="0">
              <a:buNone/>
            </a:pPr>
            <a:r>
              <a:rPr lang="en-US" sz="2600" dirty="0"/>
              <a:t>1998 7.5%</a:t>
            </a:r>
            <a:endParaRPr lang="en-GB" sz="2600" dirty="0"/>
          </a:p>
          <a:p>
            <a:pPr marL="0" indent="0">
              <a:buNone/>
            </a:pPr>
            <a:r>
              <a:rPr lang="en-US" sz="2600" dirty="0"/>
              <a:t>2005 6.3%</a:t>
            </a:r>
            <a:endParaRPr lang="en-GB" sz="2600" dirty="0"/>
          </a:p>
          <a:p>
            <a:pPr marL="0" indent="0">
              <a:buNone/>
            </a:pPr>
            <a:r>
              <a:rPr lang="en-US" sz="2600" dirty="0"/>
              <a:t> </a:t>
            </a:r>
            <a:endParaRPr lang="en-GB" sz="2600" dirty="0"/>
          </a:p>
          <a:p>
            <a:r>
              <a:rPr lang="en-US" sz="2600" dirty="0"/>
              <a:t>Robin Gill (2003) identifies long-term denominational trends:</a:t>
            </a:r>
            <a:br>
              <a:rPr lang="en-US" sz="2600" dirty="0"/>
            </a:br>
            <a:endParaRPr lang="en-GB" sz="2600" dirty="0"/>
          </a:p>
          <a:p>
            <a:pPr marL="0" indent="0">
              <a:buNone/>
            </a:pPr>
            <a:r>
              <a:rPr lang="en-US" sz="2600" dirty="0"/>
              <a:t>1821-1851 general increase</a:t>
            </a:r>
            <a:endParaRPr lang="en-GB" sz="2600" dirty="0"/>
          </a:p>
          <a:p>
            <a:pPr marL="0" indent="0">
              <a:buNone/>
            </a:pPr>
            <a:r>
              <a:rPr lang="en-US" sz="2600" dirty="0"/>
              <a:t>1851-1880s Free Church increase &amp; Anglican decline</a:t>
            </a:r>
            <a:endParaRPr lang="en-GB" sz="2600" dirty="0"/>
          </a:p>
          <a:p>
            <a:pPr marL="0" indent="0">
              <a:buNone/>
            </a:pPr>
            <a:r>
              <a:rPr lang="en-US" sz="2600" dirty="0"/>
              <a:t>1880s-1919 general Protestant decline</a:t>
            </a:r>
            <a:endParaRPr lang="en-GB" sz="2600" dirty="0"/>
          </a:p>
          <a:p>
            <a:pPr marL="0" indent="0">
              <a:buNone/>
            </a:pPr>
            <a:r>
              <a:rPr lang="en-US" sz="2600" dirty="0"/>
              <a:t>1920-2000 continuing decline.</a:t>
            </a:r>
            <a:endParaRPr lang="en-GB" sz="2600" dirty="0"/>
          </a:p>
          <a:p>
            <a:pPr marL="0" indent="0">
              <a:buNone/>
            </a:pPr>
            <a:r>
              <a:rPr lang="en-GB" sz="2600" dirty="0"/>
              <a:t> </a:t>
            </a:r>
          </a:p>
          <a:p>
            <a:r>
              <a:rPr lang="en-US" sz="2600" dirty="0"/>
              <a:t>This dramatic decline has been described as ‘the death of God’ (Bruce: 2002) and, somewhat more modestly, but no less starkly, ‘the death of Christian Britain’ (Brown: 2001).</a:t>
            </a:r>
            <a:endParaRPr lang="en-GB" sz="2600" dirty="0"/>
          </a:p>
          <a:p>
            <a:endParaRPr lang="en-US" dirty="0"/>
          </a:p>
        </p:txBody>
      </p:sp>
    </p:spTree>
    <p:extLst>
      <p:ext uri="{BB962C8B-B14F-4D97-AF65-F5344CB8AC3E}">
        <p14:creationId xmlns:p14="http://schemas.microsoft.com/office/powerpoint/2010/main" val="4915798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20000"/>
          </a:bodyPr>
          <a:lstStyle/>
          <a:p>
            <a:pPr>
              <a:lnSpc>
                <a:spcPct val="90000"/>
              </a:lnSpc>
            </a:pPr>
            <a:r>
              <a:rPr lang="en-GB" dirty="0">
                <a:latin typeface="Corbel" charset="0"/>
              </a:rPr>
              <a:t>“As a buzzword, New Age refers to a wide array of spiritual practices and beliefs which share as their most common denominator the fact that they are perceived as ‘alternative’ from the perspectives of mainstream Western society” </a:t>
            </a:r>
            <a:r>
              <a:rPr lang="en-GB" dirty="0" smtClean="0">
                <a:latin typeface="Corbel" charset="0"/>
              </a:rPr>
              <a:t>(</a:t>
            </a:r>
            <a:r>
              <a:rPr lang="en-GB" dirty="0" err="1" smtClean="0">
                <a:latin typeface="Corbel" charset="0"/>
              </a:rPr>
              <a:t>Hanegraaff</a:t>
            </a:r>
            <a:r>
              <a:rPr lang="en-GB" dirty="0" smtClean="0">
                <a:latin typeface="Corbel" charset="0"/>
              </a:rPr>
              <a:t>, 2006</a:t>
            </a:r>
            <a:r>
              <a:rPr lang="en-GB" dirty="0">
                <a:latin typeface="Corbel" charset="0"/>
              </a:rPr>
              <a:t>, 249. </a:t>
            </a:r>
          </a:p>
          <a:p>
            <a:pPr>
              <a:lnSpc>
                <a:spcPct val="90000"/>
              </a:lnSpc>
            </a:pPr>
            <a:r>
              <a:rPr lang="en-GB" dirty="0">
                <a:latin typeface="Corbel" charset="0"/>
              </a:rPr>
              <a:t>And “…New Age religion is radically new: a manifestation </a:t>
            </a:r>
            <a:r>
              <a:rPr lang="en-GB" i="1" dirty="0">
                <a:latin typeface="Corbel" charset="0"/>
              </a:rPr>
              <a:t>par excellence</a:t>
            </a:r>
            <a:r>
              <a:rPr lang="en-GB" dirty="0">
                <a:latin typeface="Corbel" charset="0"/>
              </a:rPr>
              <a:t>, of postmodern consumer society, the members of which use, recycle, combine and adapt existing religious ideas and practices as they see fit” </a:t>
            </a:r>
            <a:r>
              <a:rPr lang="en-GB" dirty="0" smtClean="0">
                <a:latin typeface="Corbel" charset="0"/>
              </a:rPr>
              <a:t>(</a:t>
            </a:r>
            <a:r>
              <a:rPr lang="en-GB" dirty="0" err="1" smtClean="0">
                <a:latin typeface="Corbel" charset="0"/>
              </a:rPr>
              <a:t>Hanegraaff</a:t>
            </a:r>
            <a:r>
              <a:rPr lang="en-GB" dirty="0" smtClean="0">
                <a:latin typeface="Corbel" charset="0"/>
              </a:rPr>
              <a:t>, 2006</a:t>
            </a:r>
            <a:r>
              <a:rPr lang="en-GB" dirty="0">
                <a:latin typeface="Corbel" charset="0"/>
              </a:rPr>
              <a:t>, 249-250).</a:t>
            </a:r>
            <a:r>
              <a:rPr lang="en-GB" baseline="30000" dirty="0">
                <a:latin typeface="Corbel" charset="0"/>
              </a:rPr>
              <a:t> </a:t>
            </a:r>
            <a:endParaRPr lang="en-US" dirty="0"/>
          </a:p>
        </p:txBody>
      </p:sp>
    </p:spTree>
    <p:extLst>
      <p:ext uri="{BB962C8B-B14F-4D97-AF65-F5344CB8AC3E}">
        <p14:creationId xmlns:p14="http://schemas.microsoft.com/office/powerpoint/2010/main" val="25584563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a:xfrm>
            <a:off x="1116013" y="692150"/>
            <a:ext cx="7024687" cy="614363"/>
          </a:xfrm>
        </p:spPr>
        <p:txBody>
          <a:bodyPr rtlCol="0">
            <a:normAutofit fontScale="90000"/>
          </a:bodyPr>
          <a:lstStyle/>
          <a:p>
            <a:pPr algn="ctr" fontAlgn="auto">
              <a:spcAft>
                <a:spcPts val="0"/>
              </a:spcAft>
              <a:defRPr/>
            </a:pPr>
            <a:r>
              <a:rPr lang="en-GB" altLang="en-US" dirty="0" smtClean="0">
                <a:solidFill>
                  <a:schemeClr val="accent1">
                    <a:satMod val="150000"/>
                  </a:schemeClr>
                </a:solidFill>
                <a:ea typeface="ＭＳ Ｐゴシック" pitchFamily="34" charset="-128"/>
                <a:cs typeface="+mj-cs"/>
              </a:rPr>
              <a:t>Bibliography</a:t>
            </a:r>
          </a:p>
        </p:txBody>
      </p:sp>
      <p:sp>
        <p:nvSpPr>
          <p:cNvPr id="31746" name="Content Placeholder 2"/>
          <p:cNvSpPr>
            <a:spLocks noGrp="1"/>
          </p:cNvSpPr>
          <p:nvPr>
            <p:ph idx="1"/>
          </p:nvPr>
        </p:nvSpPr>
        <p:spPr>
          <a:xfrm>
            <a:off x="1042988" y="1268413"/>
            <a:ext cx="6777037" cy="4564062"/>
          </a:xfrm>
        </p:spPr>
        <p:txBody>
          <a:bodyPr rtlCol="0">
            <a:normAutofit/>
          </a:bodyPr>
          <a:lstStyle/>
          <a:p>
            <a:pPr indent="-274320">
              <a:buFont typeface="Wingdings 2" pitchFamily="18" charset="2"/>
              <a:buChar char=""/>
              <a:defRPr/>
            </a:pPr>
            <a:r>
              <a:rPr lang="en-US" sz="1400" dirty="0" err="1"/>
              <a:t>Brierley</a:t>
            </a:r>
            <a:r>
              <a:rPr lang="en-US" sz="1400" dirty="0"/>
              <a:t>, Peter W. (2006) </a:t>
            </a:r>
            <a:r>
              <a:rPr lang="en-US" sz="1400" i="1" dirty="0"/>
              <a:t>Pulling out of the Nosedive: A Contemporary Picture of Churchgoing - What the 2005 English Church Census Reveals, </a:t>
            </a:r>
            <a:r>
              <a:rPr lang="en-US" sz="1400" dirty="0"/>
              <a:t>London, Christian Research</a:t>
            </a:r>
            <a:r>
              <a:rPr lang="en-US" sz="1400" dirty="0" smtClean="0"/>
              <a:t>.</a:t>
            </a:r>
          </a:p>
          <a:p>
            <a:pPr indent="-274320">
              <a:buFont typeface="Wingdings 2" pitchFamily="18" charset="2"/>
              <a:buChar char=""/>
              <a:defRPr/>
            </a:pPr>
            <a:r>
              <a:rPr lang="en-US" sz="1400" dirty="0"/>
              <a:t>Brown, </a:t>
            </a:r>
            <a:r>
              <a:rPr lang="en-US" sz="1400" dirty="0" err="1"/>
              <a:t>Callum</a:t>
            </a:r>
            <a:r>
              <a:rPr lang="en-US" sz="1400" dirty="0"/>
              <a:t> G. (2001) </a:t>
            </a:r>
            <a:r>
              <a:rPr lang="en-US" sz="1400" i="1" dirty="0"/>
              <a:t>The Death of Christian Britain: Understanding </a:t>
            </a:r>
            <a:r>
              <a:rPr lang="en-US" sz="1400" i="1" dirty="0" err="1"/>
              <a:t>Secularisation</a:t>
            </a:r>
            <a:r>
              <a:rPr lang="en-US" sz="1400" i="1" dirty="0"/>
              <a:t> 1800-2000, </a:t>
            </a:r>
            <a:r>
              <a:rPr lang="en-US" sz="1400" dirty="0"/>
              <a:t>London, </a:t>
            </a:r>
            <a:r>
              <a:rPr lang="en-US" sz="1400" dirty="0" err="1"/>
              <a:t>Routledge</a:t>
            </a:r>
            <a:r>
              <a:rPr lang="en-US" sz="1400" dirty="0"/>
              <a:t>.</a:t>
            </a:r>
            <a:endParaRPr lang="en-GB" sz="1400" dirty="0"/>
          </a:p>
          <a:p>
            <a:pPr indent="-274320">
              <a:buFont typeface="Wingdings 2" pitchFamily="18" charset="2"/>
              <a:buChar char=""/>
              <a:defRPr/>
            </a:pPr>
            <a:r>
              <a:rPr lang="en-US" sz="1400" dirty="0" smtClean="0"/>
              <a:t>Bruce</a:t>
            </a:r>
            <a:r>
              <a:rPr lang="en-US" sz="1400" dirty="0"/>
              <a:t>, Steve (2002) </a:t>
            </a:r>
            <a:r>
              <a:rPr lang="en-US" sz="1400" i="1" dirty="0"/>
              <a:t>God Is Dead: Secularization in the West, </a:t>
            </a:r>
            <a:r>
              <a:rPr lang="en-US" sz="1400" dirty="0"/>
              <a:t>Oxford, Blackwell.</a:t>
            </a:r>
            <a:endParaRPr lang="en-GB" sz="1400" dirty="0"/>
          </a:p>
          <a:p>
            <a:pPr indent="-274320" fontAlgn="auto">
              <a:spcAft>
                <a:spcPts val="0"/>
              </a:spcAft>
              <a:buFont typeface="Wingdings 2" pitchFamily="18" charset="2"/>
              <a:buChar char=""/>
              <a:defRPr/>
            </a:pPr>
            <a:r>
              <a:rPr lang="en-GB" sz="1400" dirty="0" smtClean="0">
                <a:ea typeface="+mn-ea"/>
                <a:cs typeface="+mn-cs"/>
              </a:rPr>
              <a:t>Davie</a:t>
            </a:r>
            <a:r>
              <a:rPr lang="en-GB" sz="1400" dirty="0">
                <a:ea typeface="+mn-ea"/>
                <a:cs typeface="+mn-cs"/>
              </a:rPr>
              <a:t>, Grace (2015) </a:t>
            </a:r>
            <a:r>
              <a:rPr lang="en-GB" sz="1400" i="1" dirty="0">
                <a:ea typeface="+mn-ea"/>
                <a:cs typeface="+mn-cs"/>
              </a:rPr>
              <a:t>Religion in Britain: A Persistent Paradox</a:t>
            </a:r>
            <a:r>
              <a:rPr lang="en-GB" sz="1400" dirty="0">
                <a:ea typeface="+mn-ea"/>
                <a:cs typeface="+mn-cs"/>
              </a:rPr>
              <a:t>, Sussex: Wiley-Blackwell</a:t>
            </a:r>
            <a:r>
              <a:rPr lang="en-GB" sz="1400" dirty="0" smtClean="0">
                <a:ea typeface="+mn-ea"/>
                <a:cs typeface="+mn-cs"/>
              </a:rPr>
              <a:t>.</a:t>
            </a:r>
          </a:p>
          <a:p>
            <a:pPr indent="-274320">
              <a:buFont typeface="Wingdings 2" pitchFamily="18" charset="2"/>
              <a:buChar char=""/>
              <a:defRPr/>
            </a:pPr>
            <a:r>
              <a:rPr lang="en-US" sz="1400" dirty="0"/>
              <a:t>Gill, Robin (2003) </a:t>
            </a:r>
            <a:r>
              <a:rPr lang="en-US" sz="1400" i="1" dirty="0"/>
              <a:t>The "Empty Church" Revisited, </a:t>
            </a:r>
            <a:r>
              <a:rPr lang="en-US" sz="1400" dirty="0" err="1"/>
              <a:t>Aldershot</a:t>
            </a:r>
            <a:r>
              <a:rPr lang="en-US" sz="1400" dirty="0"/>
              <a:t>, </a:t>
            </a:r>
            <a:r>
              <a:rPr lang="en-US" sz="1400" dirty="0" err="1"/>
              <a:t>Ashgate</a:t>
            </a:r>
            <a:r>
              <a:rPr lang="en-US" sz="1400" dirty="0" smtClean="0"/>
              <a:t>.</a:t>
            </a:r>
            <a:endParaRPr lang="en-GB" sz="1400" dirty="0">
              <a:ea typeface="+mn-ea"/>
              <a:cs typeface="+mn-cs"/>
            </a:endParaRPr>
          </a:p>
          <a:p>
            <a:pPr indent="-274320">
              <a:buFont typeface="Wingdings 2" pitchFamily="18" charset="2"/>
              <a:buChar char=""/>
              <a:defRPr/>
            </a:pPr>
            <a:r>
              <a:rPr lang="en-GB" sz="1400" dirty="0" err="1" smtClean="0"/>
              <a:t>Hanegraaff</a:t>
            </a:r>
            <a:r>
              <a:rPr lang="en-GB" sz="1400" dirty="0"/>
              <a:t>, </a:t>
            </a:r>
            <a:r>
              <a:rPr lang="en-GB" sz="1400" dirty="0" err="1"/>
              <a:t>WouterJ</a:t>
            </a:r>
            <a:r>
              <a:rPr lang="en-GB" sz="1400" dirty="0"/>
              <a:t> (1996) </a:t>
            </a:r>
            <a:r>
              <a:rPr lang="en-GB" sz="1400" i="1" dirty="0"/>
              <a:t>New Age Religion and Western Culture</a:t>
            </a:r>
            <a:r>
              <a:rPr lang="en-GB" sz="1400" dirty="0"/>
              <a:t>, New York: EJ </a:t>
            </a:r>
            <a:r>
              <a:rPr lang="en-GB" sz="1400" dirty="0" smtClean="0"/>
              <a:t>Brill.</a:t>
            </a:r>
          </a:p>
          <a:p>
            <a:pPr indent="-274320">
              <a:buFont typeface="Wingdings 2" pitchFamily="18" charset="2"/>
              <a:buChar char=""/>
              <a:defRPr/>
            </a:pPr>
            <a:r>
              <a:rPr lang="en-US" sz="1400" dirty="0" smtClean="0"/>
              <a:t>McLeod </a:t>
            </a:r>
            <a:r>
              <a:rPr lang="en-US" sz="1400" dirty="0"/>
              <a:t>Hugh (2006) in </a:t>
            </a:r>
            <a:r>
              <a:rPr lang="en-US" sz="1400" i="1" dirty="0"/>
              <a:t>The Religious Crisis of the 1960s</a:t>
            </a:r>
            <a:r>
              <a:rPr lang="en-US" sz="1400" dirty="0"/>
              <a:t>, Oxford: Oxford University Press</a:t>
            </a:r>
            <a:r>
              <a:rPr lang="en-US" sz="1400" dirty="0" smtClean="0"/>
              <a:t>.</a:t>
            </a:r>
          </a:p>
          <a:p>
            <a:pPr indent="-274320">
              <a:buFont typeface="Wingdings 2" pitchFamily="18" charset="2"/>
              <a:buChar char=""/>
              <a:defRPr/>
            </a:pPr>
            <a:r>
              <a:rPr lang="en-GB" sz="1400" i="1" dirty="0"/>
              <a:t>Office for </a:t>
            </a:r>
            <a:r>
              <a:rPr lang="en-US" sz="1400" i="1" dirty="0"/>
              <a:t>N</a:t>
            </a:r>
            <a:r>
              <a:rPr lang="en-GB" sz="1400" i="1" dirty="0" err="1"/>
              <a:t>ational</a:t>
            </a:r>
            <a:r>
              <a:rPr lang="en-GB" sz="1400" i="1" dirty="0"/>
              <a:t> Statistics</a:t>
            </a:r>
            <a:r>
              <a:rPr lang="en-US" sz="1400" dirty="0"/>
              <a:t> (ONS)</a:t>
            </a:r>
            <a:r>
              <a:rPr lang="en-GB" sz="1400" dirty="0"/>
              <a:t>, ‘</a:t>
            </a:r>
            <a:r>
              <a:rPr lang="en-US" sz="1400" dirty="0"/>
              <a:t>Changing picture of religious affiliation over last decade’, </a:t>
            </a:r>
            <a:r>
              <a:rPr lang="en-GB" sz="1400" dirty="0"/>
              <a:t>http://</a:t>
            </a:r>
            <a:r>
              <a:rPr lang="en-GB" sz="1400" dirty="0" err="1"/>
              <a:t>www.ons.gov.uk</a:t>
            </a:r>
            <a:r>
              <a:rPr lang="en-GB" sz="1400" dirty="0"/>
              <a:t>/</a:t>
            </a:r>
            <a:r>
              <a:rPr lang="en-GB" sz="1400" dirty="0" err="1"/>
              <a:t>ons</a:t>
            </a:r>
            <a:r>
              <a:rPr lang="en-GB" sz="1400" dirty="0"/>
              <a:t>/</a:t>
            </a:r>
            <a:r>
              <a:rPr lang="en-GB" sz="1400" dirty="0" err="1"/>
              <a:t>rel</a:t>
            </a:r>
            <a:r>
              <a:rPr lang="en-GB" sz="1400" dirty="0"/>
              <a:t>/census/2011-census/key-statistics-for-local-authorities-in-</a:t>
            </a:r>
            <a:r>
              <a:rPr lang="en-GB" sz="1400" dirty="0" err="1"/>
              <a:t>england</a:t>
            </a:r>
            <a:r>
              <a:rPr lang="en-GB" sz="1400" dirty="0"/>
              <a:t>-and-wales/rpt-religion.html#tab-Changing-picture-of-religious-affiliation-over-last-decade  </a:t>
            </a:r>
            <a:r>
              <a:rPr lang="en-GB" sz="1400" dirty="0" smtClean="0"/>
              <a:t>[23.10.2017]</a:t>
            </a:r>
          </a:p>
          <a:p>
            <a:pPr indent="-274320">
              <a:buFont typeface="Wingdings 2" pitchFamily="18" charset="2"/>
              <a:buChar char=""/>
              <a:defRPr/>
            </a:pPr>
            <a:r>
              <a:rPr lang="en-GB" sz="1400" dirty="0"/>
              <a:t>Snell, K. D. M. &amp; Paul S. Ell (2000) Rival </a:t>
            </a:r>
            <a:r>
              <a:rPr lang="en-GB" sz="1400" dirty="0" err="1"/>
              <a:t>Jerusalems</a:t>
            </a:r>
            <a:r>
              <a:rPr lang="en-GB" sz="1400" dirty="0"/>
              <a:t>: The Geography of Victorian Religion, Cambridge, Cambridge University Press.</a:t>
            </a:r>
          </a:p>
          <a:p>
            <a:pPr indent="-274320">
              <a:buFont typeface="Wingdings 2" pitchFamily="18" charset="2"/>
              <a:buChar char=""/>
              <a:defRPr/>
            </a:pPr>
            <a:endParaRPr lang="en-GB" sz="1400" dirty="0"/>
          </a:p>
          <a:p>
            <a:pPr indent="-274320">
              <a:buFont typeface="Wingdings 2" pitchFamily="18" charset="2"/>
              <a:buChar char=""/>
              <a:defRPr/>
            </a:pPr>
            <a:endParaRPr lang="en-US" sz="1400" dirty="0"/>
          </a:p>
          <a:p>
            <a:pPr indent="-274320">
              <a:buFont typeface="Wingdings 2" pitchFamily="18" charset="2"/>
              <a:buChar char=""/>
              <a:defRPr/>
            </a:pPr>
            <a:endParaRPr lang="en-US" sz="1400" dirty="0"/>
          </a:p>
          <a:p>
            <a:pPr indent="-274320" fontAlgn="auto">
              <a:spcAft>
                <a:spcPts val="0"/>
              </a:spcAft>
              <a:buFont typeface="Wingdings 2" pitchFamily="18" charset="2"/>
              <a:buChar char=""/>
              <a:defRPr/>
            </a:pPr>
            <a:endParaRPr lang="en-GB" sz="1300" dirty="0">
              <a:latin typeface="Corbel" charset="0"/>
              <a:ea typeface="+mn-ea"/>
            </a:endParaRPr>
          </a:p>
        </p:txBody>
      </p:sp>
    </p:spTree>
    <p:extLst>
      <p:ext uri="{BB962C8B-B14F-4D97-AF65-F5344CB8AC3E}">
        <p14:creationId xmlns:p14="http://schemas.microsoft.com/office/powerpoint/2010/main" val="2296030738"/>
      </p:ext>
    </p:extLst>
  </p:cSld>
  <p:clrMapOvr>
    <a:masterClrMapping/>
  </p:clrMapOvr>
</p:sld>
</file>

<file path=ppt/theme/theme1.xml><?xml version="1.0" encoding="utf-8"?>
<a:theme xmlns:a="http://schemas.openxmlformats.org/drawingml/2006/main" name="Office Theme">
  <a:themeElements>
    <a:clrScheme name="Custom 2">
      <a:dk1>
        <a:sysClr val="windowText" lastClr="000000"/>
      </a:dk1>
      <a:lt1>
        <a:sysClr val="window" lastClr="FFFFFF"/>
      </a:lt1>
      <a:dk2>
        <a:srgbClr val="465E9C"/>
      </a:dk2>
      <a:lt2>
        <a:srgbClr val="800080"/>
      </a:lt2>
      <a:accent1>
        <a:srgbClr val="FDA023"/>
      </a:accent1>
      <a:accent2>
        <a:srgbClr val="FF00FF"/>
      </a:accent2>
      <a:accent3>
        <a:srgbClr val="71685C"/>
      </a:accent3>
      <a:accent4>
        <a:srgbClr val="64A73B"/>
      </a:accent4>
      <a:accent5>
        <a:srgbClr val="EB5605"/>
      </a:accent5>
      <a:accent6>
        <a:srgbClr val="B9CA1A"/>
      </a:accent6>
      <a:hlink>
        <a:srgbClr val="D83E2C"/>
      </a:hlink>
      <a:folHlink>
        <a:srgbClr val="ED7D27"/>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834</TotalTime>
  <Words>1078</Words>
  <Application>Microsoft Macintosh PowerPoint</Application>
  <PresentationFormat>On-screen Show (4:3)</PresentationFormat>
  <Paragraphs>71</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HPRS4010 New Religious Movements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Political Activism, Sexual Revolution, Censorship, Psychedelic drugs, Religion (NRMs), Spiritualities (‘New Age’/’Alternative’ Spiritualities)</vt:lpstr>
      <vt:lpstr>Eastern mysticism , Psychology/self-help</vt:lpstr>
      <vt:lpstr>Move away from Christianity to Secularity?</vt:lpstr>
      <vt:lpstr>PowerPoint Presentation</vt:lpstr>
      <vt:lpstr>PowerPoint Presentation</vt:lpstr>
      <vt:lpstr>Church attendance and affiliation </vt:lpstr>
      <vt:lpstr>PowerPoint Presentation</vt:lpstr>
      <vt:lpstr>Bibliography</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dc:creator>
  <cp:lastModifiedBy>Sarah</cp:lastModifiedBy>
  <cp:revision>30</cp:revision>
  <dcterms:created xsi:type="dcterms:W3CDTF">2015-09-30T19:55:14Z</dcterms:created>
  <dcterms:modified xsi:type="dcterms:W3CDTF">2019-01-22T11:16:33Z</dcterms:modified>
</cp:coreProperties>
</file>