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schemas.openxmlformats.org/officeDocument/2006/relationships/slide" Target="slides/slide17.xml"/><Relationship Id="rId10" Type="http://schemas.openxmlformats.org/officeDocument/2006/relationships/slide" Target="slides/slide5.xml"/><Relationship Id="rId21" Type="http://schemas.openxmlformats.org/officeDocument/2006/relationships/slide" Target="slides/slide16.xml"/><Relationship Id="rId13" Type="http://schemas.openxmlformats.org/officeDocument/2006/relationships/slide" Target="slides/slide8.xml"/><Relationship Id="rId12" Type="http://schemas.openxmlformats.org/officeDocument/2006/relationships/slide" Target="slides/slide7.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g10746a2c545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10746a2c545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g10746a2c545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10746a2c545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10746a2c545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10746a2c545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10746a2c545_0_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10746a2c545_0_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10746a2c545_0_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10746a2c545_0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10746a2c545_0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10746a2c545_0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10746a2c545_0_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10746a2c545_0_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10746a2c545_0_1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10746a2c545_0_1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10746a2c545_0_1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10746a2c545_0_1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108359ca89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108359ca899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108359ca899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108359ca899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108359ca899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108359ca899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108359ca899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108359ca899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108359ca899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108359ca899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g108359ca899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108359ca899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108359ca899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108359ca899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10746a2c545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10746a2c545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dk1"/>
              </a:buClr>
              <a:buSzPts val="18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dark-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lt2"/>
              </a:buClr>
              <a:buSzPts val="1800"/>
              <a:buChar char="●"/>
              <a:defRPr sz="1800">
                <a:solidFill>
                  <a:schemeClr val="lt2"/>
                </a:solidFill>
              </a:defRPr>
            </a:lvl1pPr>
            <a:lvl2pPr indent="-317500" lvl="1" marL="914400">
              <a:lnSpc>
                <a:spcPct val="115000"/>
              </a:lnSpc>
              <a:spcBef>
                <a:spcPts val="0"/>
              </a:spcBef>
              <a:spcAft>
                <a:spcPts val="0"/>
              </a:spcAft>
              <a:buClr>
                <a:schemeClr val="lt2"/>
              </a:buClr>
              <a:buSzPts val="1400"/>
              <a:buChar char="○"/>
              <a:defRPr>
                <a:solidFill>
                  <a:schemeClr val="lt2"/>
                </a:solidFill>
              </a:defRPr>
            </a:lvl2pPr>
            <a:lvl3pPr indent="-317500" lvl="2" marL="1371600">
              <a:lnSpc>
                <a:spcPct val="115000"/>
              </a:lnSpc>
              <a:spcBef>
                <a:spcPts val="0"/>
              </a:spcBef>
              <a:spcAft>
                <a:spcPts val="0"/>
              </a:spcAft>
              <a:buClr>
                <a:schemeClr val="lt2"/>
              </a:buClr>
              <a:buSzPts val="1400"/>
              <a:buChar char="■"/>
              <a:defRPr>
                <a:solidFill>
                  <a:schemeClr val="lt2"/>
                </a:solidFill>
              </a:defRPr>
            </a:lvl3pPr>
            <a:lvl4pPr indent="-317500" lvl="3" marL="1828800">
              <a:lnSpc>
                <a:spcPct val="115000"/>
              </a:lnSpc>
              <a:spcBef>
                <a:spcPts val="0"/>
              </a:spcBef>
              <a:spcAft>
                <a:spcPts val="0"/>
              </a:spcAft>
              <a:buClr>
                <a:schemeClr val="lt2"/>
              </a:buClr>
              <a:buSzPts val="1400"/>
              <a:buChar char="●"/>
              <a:defRPr>
                <a:solidFill>
                  <a:schemeClr val="lt2"/>
                </a:solidFill>
              </a:defRPr>
            </a:lvl4pPr>
            <a:lvl5pPr indent="-317500" lvl="4" marL="2286000">
              <a:lnSpc>
                <a:spcPct val="115000"/>
              </a:lnSpc>
              <a:spcBef>
                <a:spcPts val="0"/>
              </a:spcBef>
              <a:spcAft>
                <a:spcPts val="0"/>
              </a:spcAft>
              <a:buClr>
                <a:schemeClr val="lt2"/>
              </a:buClr>
              <a:buSzPts val="1400"/>
              <a:buChar char="○"/>
              <a:defRPr>
                <a:solidFill>
                  <a:schemeClr val="lt2"/>
                </a:solidFill>
              </a:defRPr>
            </a:lvl5pPr>
            <a:lvl6pPr indent="-317500" lvl="5" marL="2743200">
              <a:lnSpc>
                <a:spcPct val="115000"/>
              </a:lnSpc>
              <a:spcBef>
                <a:spcPts val="0"/>
              </a:spcBef>
              <a:spcAft>
                <a:spcPts val="0"/>
              </a:spcAft>
              <a:buClr>
                <a:schemeClr val="lt2"/>
              </a:buClr>
              <a:buSzPts val="1400"/>
              <a:buChar char="■"/>
              <a:defRPr>
                <a:solidFill>
                  <a:schemeClr val="lt2"/>
                </a:solidFill>
              </a:defRPr>
            </a:lvl6pPr>
            <a:lvl7pPr indent="-317500" lvl="6" marL="3200400">
              <a:lnSpc>
                <a:spcPct val="115000"/>
              </a:lnSpc>
              <a:spcBef>
                <a:spcPts val="0"/>
              </a:spcBef>
              <a:spcAft>
                <a:spcPts val="0"/>
              </a:spcAft>
              <a:buClr>
                <a:schemeClr val="lt2"/>
              </a:buClr>
              <a:buSzPts val="1400"/>
              <a:buChar char="●"/>
              <a:defRPr>
                <a:solidFill>
                  <a:schemeClr val="lt2"/>
                </a:solidFill>
              </a:defRPr>
            </a:lvl7pPr>
            <a:lvl8pPr indent="-317500" lvl="7" marL="3657600">
              <a:lnSpc>
                <a:spcPct val="115000"/>
              </a:lnSpc>
              <a:spcBef>
                <a:spcPts val="0"/>
              </a:spcBef>
              <a:spcAft>
                <a:spcPts val="0"/>
              </a:spcAft>
              <a:buClr>
                <a:schemeClr val="lt2"/>
              </a:buClr>
              <a:buSzPts val="1400"/>
              <a:buChar char="○"/>
              <a:defRPr>
                <a:solidFill>
                  <a:schemeClr val="lt2"/>
                </a:solidFill>
              </a:defRPr>
            </a:lvl8pPr>
            <a:lvl9pPr indent="-317500" lvl="8" marL="4114800">
              <a:lnSpc>
                <a:spcPct val="115000"/>
              </a:lnSpc>
              <a:spcBef>
                <a:spcPts val="0"/>
              </a:spcBef>
              <a:spcAft>
                <a:spcPts val="0"/>
              </a:spcAft>
              <a:buClr>
                <a:schemeClr val="lt2"/>
              </a:buClr>
              <a:buSzPts val="1400"/>
              <a:buChar char="■"/>
              <a:defRPr>
                <a:solidFill>
                  <a:schemeClr val="lt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jpg"/><Relationship Id="rId4" Type="http://schemas.openxmlformats.org/officeDocument/2006/relationships/image" Target="../media/image8.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9.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jpg"/><Relationship Id="rId4" Type="http://schemas.openxmlformats.org/officeDocument/2006/relationships/image" Target="../media/image3.jpg"/><Relationship Id="rId5" Type="http://schemas.openxmlformats.org/officeDocument/2006/relationships/image" Target="../media/image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6.jpg"/><Relationship Id="rId4" Type="http://schemas.openxmlformats.org/officeDocument/2006/relationships/image" Target="../media/image13.jpg"/><Relationship Id="rId5" Type="http://schemas.openxmlformats.org/officeDocument/2006/relationships/image" Target="../media/image11.jpg"/><Relationship Id="rId6" Type="http://schemas.openxmlformats.org/officeDocument/2006/relationships/image" Target="../media/image12.jpg"/><Relationship Id="rId7" Type="http://schemas.openxmlformats.org/officeDocument/2006/relationships/image" Target="../media/image1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7.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hyperlink" Target="https://www.thebeachguide.co.uk/south-wales/glamorgan/oxwich-bay.htm" TargetMode="External"/><Relationship Id="rId4" Type="http://schemas.openxmlformats.org/officeDocument/2006/relationships/hyperlink" Target="https://www.visitwales.com/attraction/beach/oxwich-bay-beach-1821165"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John Muir Project </a:t>
            </a:r>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Josh Bayliss</a:t>
            </a:r>
            <a:endParaRPr/>
          </a:p>
        </p:txBody>
      </p:sp>
      <p:pic>
        <p:nvPicPr>
          <p:cNvPr id="56" name="Google Shape;56;p13"/>
          <p:cNvPicPr preferRelativeResize="0"/>
          <p:nvPr/>
        </p:nvPicPr>
        <p:blipFill>
          <a:blip r:embed="rId3">
            <a:alphaModFix/>
          </a:blip>
          <a:stretch>
            <a:fillRect/>
          </a:stretch>
        </p:blipFill>
        <p:spPr>
          <a:xfrm>
            <a:off x="6483900" y="3148075"/>
            <a:ext cx="2660099" cy="1995426"/>
          </a:xfrm>
          <a:prstGeom prst="rect">
            <a:avLst/>
          </a:prstGeom>
          <a:noFill/>
          <a:ln>
            <a:noFill/>
          </a:ln>
        </p:spPr>
      </p:pic>
      <p:pic>
        <p:nvPicPr>
          <p:cNvPr id="57" name="Google Shape;57;p13"/>
          <p:cNvPicPr preferRelativeResize="0"/>
          <p:nvPr/>
        </p:nvPicPr>
        <p:blipFill>
          <a:blip r:embed="rId4">
            <a:alphaModFix/>
          </a:blip>
          <a:stretch>
            <a:fillRect/>
          </a:stretch>
        </p:blipFill>
        <p:spPr>
          <a:xfrm>
            <a:off x="-7" y="60449"/>
            <a:ext cx="2423376" cy="18172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 name="Shape 61"/>
        <p:cNvGrpSpPr/>
        <p:nvPr/>
      </p:nvGrpSpPr>
      <p:grpSpPr>
        <a:xfrm>
          <a:off x="0" y="0"/>
          <a:ext cx="0" cy="0"/>
          <a:chOff x="0" y="0"/>
          <a:chExt cx="0" cy="0"/>
        </a:xfrm>
      </p:grpSpPr>
      <p:sp>
        <p:nvSpPr>
          <p:cNvPr id="62" name="Google Shape;62;p14"/>
          <p:cNvSpPr txBox="1"/>
          <p:nvPr>
            <p:ph type="title"/>
          </p:nvPr>
        </p:nvSpPr>
        <p:spPr>
          <a:xfrm>
            <a:off x="311700" y="2196775"/>
            <a:ext cx="8520600" cy="19635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a:t>“</a:t>
            </a:r>
            <a:r>
              <a:rPr lang="en-GB"/>
              <a:t>Discover</a:t>
            </a:r>
            <a:r>
              <a:rPr lang="en-GB"/>
              <a:t> a Wild Place”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6" name="Shape 66"/>
        <p:cNvGrpSpPr/>
        <p:nvPr/>
      </p:nvGrpSpPr>
      <p:grpSpPr>
        <a:xfrm>
          <a:off x="0" y="0"/>
          <a:ext cx="0" cy="0"/>
          <a:chOff x="0" y="0"/>
          <a:chExt cx="0" cy="0"/>
        </a:xfrm>
      </p:grpSpPr>
      <p:sp>
        <p:nvSpPr>
          <p:cNvPr id="67" name="Google Shape;67;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Overview </a:t>
            </a:r>
            <a:endParaRPr/>
          </a:p>
        </p:txBody>
      </p:sp>
      <p:sp>
        <p:nvSpPr>
          <p:cNvPr id="68" name="Google Shape;68;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highlight>
                  <a:schemeClr val="lt1"/>
                </a:highlight>
              </a:rPr>
              <a:t>For my John Muir award I knew I wanted to do a beach cleaning project, this is because lots of people visit beaches every year and they should be a space in which </a:t>
            </a:r>
            <a:r>
              <a:rPr lang="en-GB">
                <a:highlight>
                  <a:schemeClr val="lt1"/>
                </a:highlight>
              </a:rPr>
              <a:t>people</a:t>
            </a:r>
            <a:r>
              <a:rPr lang="en-GB">
                <a:highlight>
                  <a:schemeClr val="lt1"/>
                </a:highlight>
              </a:rPr>
              <a:t> can enjoy rather than having to worry about what rubbish and hazards there may be.</a:t>
            </a:r>
            <a:endParaRPr>
              <a:highlight>
                <a:schemeClr val="lt1"/>
              </a:highlight>
            </a:endParaRPr>
          </a:p>
          <a:p>
            <a:pPr indent="0" lvl="0" marL="0" rtl="0" algn="l">
              <a:spcBef>
                <a:spcPts val="1200"/>
              </a:spcBef>
              <a:spcAft>
                <a:spcPts val="1200"/>
              </a:spcAft>
              <a:buNone/>
            </a:pPr>
            <a:r>
              <a:rPr lang="en-GB">
                <a:highlight>
                  <a:schemeClr val="lt1"/>
                </a:highlight>
              </a:rPr>
              <a:t>Therefore for my John Muir project, knowing that I wanted to go to a beach, i </a:t>
            </a:r>
            <a:r>
              <a:rPr lang="en-GB">
                <a:highlight>
                  <a:schemeClr val="lt1"/>
                </a:highlight>
              </a:rPr>
              <a:t>decided</a:t>
            </a:r>
            <a:r>
              <a:rPr lang="en-GB">
                <a:highlight>
                  <a:schemeClr val="lt1"/>
                </a:highlight>
              </a:rPr>
              <a:t> to go to </a:t>
            </a:r>
            <a:r>
              <a:rPr lang="en-GB">
                <a:highlight>
                  <a:schemeClr val="lt1"/>
                </a:highlight>
              </a:rPr>
              <a:t>Oxwich</a:t>
            </a:r>
            <a:r>
              <a:rPr lang="en-GB">
                <a:highlight>
                  <a:schemeClr val="lt1"/>
                </a:highlight>
              </a:rPr>
              <a:t> bay beach  in Swansea. I chose this beach because its “ one of those beaches that </a:t>
            </a:r>
            <a:r>
              <a:rPr lang="en-GB">
                <a:highlight>
                  <a:schemeClr val="lt1"/>
                </a:highlight>
              </a:rPr>
              <a:t>genuinely</a:t>
            </a:r>
            <a:r>
              <a:rPr lang="en-GB">
                <a:highlight>
                  <a:schemeClr val="lt1"/>
                </a:highlight>
              </a:rPr>
              <a:t> has something for everyone” ( TheBeachGuide, 2021) </a:t>
            </a:r>
            <a:r>
              <a:rPr lang="en-GB">
                <a:highlight>
                  <a:schemeClr val="lt1"/>
                </a:highlight>
              </a:rPr>
              <a:t>Therefore</a:t>
            </a:r>
            <a:r>
              <a:rPr lang="en-GB">
                <a:highlight>
                  <a:schemeClr val="lt1"/>
                </a:highlight>
              </a:rPr>
              <a:t> made me think that it was popular with many people, especially in the summer months. As a </a:t>
            </a:r>
            <a:r>
              <a:rPr lang="en-GB">
                <a:highlight>
                  <a:schemeClr val="lt1"/>
                </a:highlight>
              </a:rPr>
              <a:t>result I thought that it would be dirty due to the amounts of people. </a:t>
            </a:r>
            <a:endParaRPr>
              <a:highlight>
                <a:schemeClr val="lt1"/>
              </a:highlight>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2" name="Shape 72"/>
        <p:cNvGrpSpPr/>
        <p:nvPr/>
      </p:nvGrpSpPr>
      <p:grpSpPr>
        <a:xfrm>
          <a:off x="0" y="0"/>
          <a:ext cx="0" cy="0"/>
          <a:chOff x="0" y="0"/>
          <a:chExt cx="0" cy="0"/>
        </a:xfrm>
      </p:grpSpPr>
      <p:sp>
        <p:nvSpPr>
          <p:cNvPr id="73" name="Google Shape;73;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Why Oxwich?</a:t>
            </a:r>
            <a:endParaRPr/>
          </a:p>
        </p:txBody>
      </p:sp>
      <p:sp>
        <p:nvSpPr>
          <p:cNvPr id="74" name="Google Shape;74;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a:highlight>
                  <a:schemeClr val="lt1"/>
                </a:highlight>
              </a:rPr>
              <a:t>I think that Oxwich beach was the right one to go to for my John Muir project due to its popularity. </a:t>
            </a:r>
            <a:r>
              <a:rPr lang="en-GB">
                <a:highlight>
                  <a:schemeClr val="lt1"/>
                </a:highlight>
              </a:rPr>
              <a:t>Also after doing further research and reading reviews about Oxwich beach, there were a few negative reviews that stated the site was disgusting and disappointing. As a result I wanted to help the community to tidy the beach to make it more enjoyable for people to enjoy and to make it safer for younger children to play on. </a:t>
            </a:r>
            <a:endParaRPr>
              <a:highlight>
                <a:schemeClr val="lt1"/>
              </a:highlight>
            </a:endParaRPr>
          </a:p>
          <a:p>
            <a:pPr indent="0" lvl="0" marL="0" rtl="0" algn="l">
              <a:spcBef>
                <a:spcPts val="1200"/>
              </a:spcBef>
              <a:spcAft>
                <a:spcPts val="0"/>
              </a:spcAft>
              <a:buNone/>
            </a:pPr>
            <a:r>
              <a:rPr lang="en-GB">
                <a:highlight>
                  <a:schemeClr val="lt1"/>
                </a:highlight>
              </a:rPr>
              <a:t>By tidying the beach it also means that people will be encouraged to use the bins provided rather than leaving all their rubbish along the beach. Which will help to keep it tidy and prevent it getting covered in litter again.</a:t>
            </a:r>
            <a:endParaRPr>
              <a:highlight>
                <a:schemeClr val="lt1"/>
              </a:highlight>
            </a:endParaRPr>
          </a:p>
          <a:p>
            <a:pPr indent="0" lvl="0" marL="0" rtl="0" algn="l">
              <a:spcBef>
                <a:spcPts val="1200"/>
              </a:spcBef>
              <a:spcAft>
                <a:spcPts val="1200"/>
              </a:spcAft>
              <a:buNone/>
            </a:pPr>
            <a:r>
              <a:t/>
            </a:r>
            <a:endParaRPr>
              <a:highlight>
                <a:schemeClr val="lt1"/>
              </a:highlight>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GB"/>
              <a:t>The Journey</a:t>
            </a:r>
            <a:endParaRPr/>
          </a:p>
        </p:txBody>
      </p:sp>
      <p:sp>
        <p:nvSpPr>
          <p:cNvPr id="80" name="Google Shape;80;p17"/>
          <p:cNvSpPr txBox="1"/>
          <p:nvPr>
            <p:ph idx="1" type="body"/>
          </p:nvPr>
        </p:nvSpPr>
        <p:spPr>
          <a:xfrm>
            <a:off x="173525" y="1377200"/>
            <a:ext cx="3941400" cy="31794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sz="1800">
                <a:highlight>
                  <a:schemeClr val="lt1"/>
                </a:highlight>
              </a:rPr>
              <a:t>Oxwich beach is located fairly close to the university campus as well. This is a benefit as it means that we didn't have to travel for hours and also we weren’t causing too much pollution due to the distance we had to drive.</a:t>
            </a:r>
            <a:endParaRPr sz="1800">
              <a:highlight>
                <a:schemeClr val="lt1"/>
              </a:highlight>
            </a:endParaRPr>
          </a:p>
          <a:p>
            <a:pPr indent="0" lvl="0" marL="0" rtl="0" algn="ctr">
              <a:spcBef>
                <a:spcPts val="1200"/>
              </a:spcBef>
              <a:spcAft>
                <a:spcPts val="0"/>
              </a:spcAft>
              <a:buNone/>
            </a:pPr>
            <a:r>
              <a:rPr lang="en-GB" sz="1800">
                <a:highlight>
                  <a:schemeClr val="lt1"/>
                </a:highlight>
              </a:rPr>
              <a:t>OS Grid Ref: </a:t>
            </a:r>
            <a:endParaRPr sz="1800">
              <a:highlight>
                <a:schemeClr val="lt1"/>
              </a:highlight>
            </a:endParaRPr>
          </a:p>
          <a:p>
            <a:pPr indent="0" lvl="0" marL="0" rtl="0" algn="ctr">
              <a:spcBef>
                <a:spcPts val="1200"/>
              </a:spcBef>
              <a:spcAft>
                <a:spcPts val="0"/>
              </a:spcAft>
              <a:buNone/>
            </a:pPr>
            <a:r>
              <a:rPr lang="en-GB" sz="1800">
                <a:highlight>
                  <a:schemeClr val="lt1"/>
                </a:highlight>
              </a:rPr>
              <a:t>SS</a:t>
            </a:r>
            <a:endParaRPr sz="1800">
              <a:highlight>
                <a:schemeClr val="lt1"/>
              </a:highlight>
            </a:endParaRPr>
          </a:p>
          <a:p>
            <a:pPr indent="0" lvl="0" marL="0" rtl="0" algn="ctr">
              <a:spcBef>
                <a:spcPts val="1200"/>
              </a:spcBef>
              <a:spcAft>
                <a:spcPts val="0"/>
              </a:spcAft>
              <a:buNone/>
            </a:pPr>
            <a:r>
              <a:rPr lang="en-GB" sz="1800">
                <a:highlight>
                  <a:schemeClr val="lt1"/>
                </a:highlight>
              </a:rPr>
              <a:t>512  873</a:t>
            </a:r>
            <a:endParaRPr sz="1800">
              <a:highlight>
                <a:schemeClr val="lt1"/>
              </a:highlight>
            </a:endParaRPr>
          </a:p>
          <a:p>
            <a:pPr indent="0" lvl="0" marL="0" rtl="0" algn="l">
              <a:spcBef>
                <a:spcPts val="1200"/>
              </a:spcBef>
              <a:spcAft>
                <a:spcPts val="1200"/>
              </a:spcAft>
              <a:buNone/>
            </a:pPr>
            <a:r>
              <a:t/>
            </a:r>
            <a:endParaRPr/>
          </a:p>
        </p:txBody>
      </p:sp>
      <p:pic>
        <p:nvPicPr>
          <p:cNvPr id="81" name="Google Shape;81;p17"/>
          <p:cNvPicPr preferRelativeResize="0"/>
          <p:nvPr/>
        </p:nvPicPr>
        <p:blipFill>
          <a:blip r:embed="rId3">
            <a:alphaModFix/>
          </a:blip>
          <a:stretch>
            <a:fillRect/>
          </a:stretch>
        </p:blipFill>
        <p:spPr>
          <a:xfrm>
            <a:off x="4226425" y="414338"/>
            <a:ext cx="4257675" cy="43148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8"/>
          <p:cNvSpPr txBox="1"/>
          <p:nvPr>
            <p:ph type="title"/>
          </p:nvPr>
        </p:nvSpPr>
        <p:spPr>
          <a:xfrm>
            <a:off x="311700" y="2246900"/>
            <a:ext cx="8520600" cy="19635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a:t>“Explore its Wilderness”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Our visit</a:t>
            </a:r>
            <a:endParaRPr/>
          </a:p>
        </p:txBody>
      </p:sp>
      <p:sp>
        <p:nvSpPr>
          <p:cNvPr id="92" name="Google Shape;92;p1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GB"/>
              <a:t>Upon first arrival of the site, it appeared that there wasn’t a lot of rubbish at all, and we were debating if this had been a wasted </a:t>
            </a:r>
            <a:r>
              <a:rPr lang="en-GB"/>
              <a:t>journey. However once we looked a little deeper we noticed that there was large amounts of rubbish within the hedges around the cafe and car park and along the waterfront. Therefore it made me think that most of rubbish that was at this specific beach either came from the public dropping it from their cars or after buying something at the cafe or the rubbish was brought to the beach by the sea and had been washed up on the beach. </a:t>
            </a:r>
            <a:endParaRPr/>
          </a:p>
          <a:p>
            <a:pPr indent="0" lvl="0" marL="0" rtl="0" algn="l">
              <a:spcBef>
                <a:spcPts val="1200"/>
              </a:spcBef>
              <a:spcAft>
                <a:spcPts val="1200"/>
              </a:spcAft>
              <a:buNone/>
            </a:pPr>
            <a:r>
              <a:rPr lang="en-GB"/>
              <a:t>We were able to tell that rubbish had be brought in either by cars or from the sea as there was thinks that you couldn’t find or buy at the  beach for example car engine oil and Mcdonald’s wrappers.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About Oxwich bay beach </a:t>
            </a:r>
            <a:endParaRPr/>
          </a:p>
        </p:txBody>
      </p:sp>
      <p:sp>
        <p:nvSpPr>
          <p:cNvPr id="98" name="Google Shape;98;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Oxwich bay is located on “the Gower’s peninsula </a:t>
            </a:r>
            <a:r>
              <a:rPr lang="en-GB"/>
              <a:t>southern</a:t>
            </a:r>
            <a:r>
              <a:rPr lang="en-GB"/>
              <a:t> coast with golden sand” (TheBeachGuide, 2021)</a:t>
            </a:r>
            <a:endParaRPr/>
          </a:p>
          <a:p>
            <a:pPr indent="0" lvl="0" marL="0" rtl="0" algn="l">
              <a:spcBef>
                <a:spcPts val="1200"/>
              </a:spcBef>
              <a:spcAft>
                <a:spcPts val="1200"/>
              </a:spcAft>
              <a:buNone/>
            </a:pPr>
            <a:r>
              <a:rPr lang="en-GB"/>
              <a:t>The beach is “ two and a half miles long” that is backed with “sand dunes, salt marshes and woodlands” (Visit Wales, 2021)</a:t>
            </a:r>
            <a:endParaRPr/>
          </a:p>
        </p:txBody>
      </p:sp>
      <p:pic>
        <p:nvPicPr>
          <p:cNvPr id="99" name="Google Shape;99;p20"/>
          <p:cNvPicPr preferRelativeResize="0"/>
          <p:nvPr/>
        </p:nvPicPr>
        <p:blipFill>
          <a:blip r:embed="rId3">
            <a:alphaModFix/>
          </a:blip>
          <a:stretch>
            <a:fillRect/>
          </a:stretch>
        </p:blipFill>
        <p:spPr>
          <a:xfrm>
            <a:off x="5715007" y="2571750"/>
            <a:ext cx="3428990" cy="2571750"/>
          </a:xfrm>
          <a:prstGeom prst="rect">
            <a:avLst/>
          </a:prstGeom>
          <a:noFill/>
          <a:ln>
            <a:noFill/>
          </a:ln>
        </p:spPr>
      </p:pic>
      <p:pic>
        <p:nvPicPr>
          <p:cNvPr id="100" name="Google Shape;100;p20"/>
          <p:cNvPicPr preferRelativeResize="0"/>
          <p:nvPr/>
        </p:nvPicPr>
        <p:blipFill>
          <a:blip r:embed="rId4">
            <a:alphaModFix/>
          </a:blip>
          <a:stretch>
            <a:fillRect/>
          </a:stretch>
        </p:blipFill>
        <p:spPr>
          <a:xfrm>
            <a:off x="0" y="2825825"/>
            <a:ext cx="3090251" cy="2317675"/>
          </a:xfrm>
          <a:prstGeom prst="rect">
            <a:avLst/>
          </a:prstGeom>
          <a:noFill/>
          <a:ln>
            <a:noFill/>
          </a:ln>
        </p:spPr>
      </p:pic>
      <p:pic>
        <p:nvPicPr>
          <p:cNvPr id="101" name="Google Shape;101;p20"/>
          <p:cNvPicPr preferRelativeResize="0"/>
          <p:nvPr/>
        </p:nvPicPr>
        <p:blipFill>
          <a:blip r:embed="rId5">
            <a:alphaModFix/>
          </a:blip>
          <a:stretch>
            <a:fillRect/>
          </a:stretch>
        </p:blipFill>
        <p:spPr>
          <a:xfrm>
            <a:off x="2937400" y="2915000"/>
            <a:ext cx="2852448" cy="21393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21"/>
          <p:cNvSpPr txBox="1"/>
          <p:nvPr>
            <p:ph type="title"/>
          </p:nvPr>
        </p:nvSpPr>
        <p:spPr>
          <a:xfrm>
            <a:off x="99150" y="1577100"/>
            <a:ext cx="9144000" cy="25626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a:t>“Take </a:t>
            </a:r>
            <a:r>
              <a:rPr lang="en-GB"/>
              <a:t>Responsibility”</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What we did</a:t>
            </a:r>
            <a:endParaRPr/>
          </a:p>
        </p:txBody>
      </p:sp>
      <p:sp>
        <p:nvSpPr>
          <p:cNvPr id="112" name="Google Shape;112;p2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a:t>Once we got to Oxwich and scouted out the </a:t>
            </a:r>
            <a:r>
              <a:rPr lang="en-GB"/>
              <a:t>environment</a:t>
            </a:r>
            <a:r>
              <a:rPr lang="en-GB"/>
              <a:t> and location, we got to work removing litter from the area. We walked the length of the beach, </a:t>
            </a:r>
            <a:r>
              <a:rPr lang="en-GB"/>
              <a:t>picking</a:t>
            </a:r>
            <a:r>
              <a:rPr lang="en-GB"/>
              <a:t> up any litter that we </a:t>
            </a:r>
            <a:r>
              <a:rPr lang="en-GB"/>
              <a:t>found. </a:t>
            </a:r>
            <a:endParaRPr/>
          </a:p>
          <a:p>
            <a:pPr indent="0" lvl="0" marL="0" rtl="0" algn="l">
              <a:spcBef>
                <a:spcPts val="1200"/>
              </a:spcBef>
              <a:spcAft>
                <a:spcPts val="0"/>
              </a:spcAft>
              <a:buNone/>
            </a:pPr>
            <a:r>
              <a:rPr lang="en-GB"/>
              <a:t>We collected a range of rubbish from things such as food wrappers and water bottles to scrap bits of rope and insulation pipe. The type of rubbish that we found most was food wrappers and water bottles or drink cans, this could have been  due to people not wanting to walk to the few bins that were on site. </a:t>
            </a:r>
            <a:endParaRPr/>
          </a:p>
          <a:p>
            <a:pPr indent="0" lvl="0" marL="0" rtl="0" algn="l">
              <a:spcBef>
                <a:spcPts val="1200"/>
              </a:spcBef>
              <a:spcAft>
                <a:spcPts val="0"/>
              </a:spcAft>
              <a:buNone/>
            </a:pPr>
            <a:r>
              <a:rPr lang="en-GB"/>
              <a:t>To ensure our safety when picking up the rubbish, we ensured that we had gloves on at all times and once we had finished our litter pick we applied hand sanitiser to kill any bacteria or germs that might have been on our hands. </a:t>
            </a:r>
            <a:endParaRPr/>
          </a:p>
          <a:p>
            <a:pPr indent="0" lvl="0" marL="0" rtl="0" algn="l">
              <a:spcBef>
                <a:spcPts val="120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2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Evidence of our conservation work </a:t>
            </a:r>
            <a:endParaRPr/>
          </a:p>
        </p:txBody>
      </p:sp>
      <p:pic>
        <p:nvPicPr>
          <p:cNvPr id="118" name="Google Shape;118;p23"/>
          <p:cNvPicPr preferRelativeResize="0"/>
          <p:nvPr/>
        </p:nvPicPr>
        <p:blipFill>
          <a:blip r:embed="rId3">
            <a:alphaModFix/>
          </a:blip>
          <a:stretch>
            <a:fillRect/>
          </a:stretch>
        </p:blipFill>
        <p:spPr>
          <a:xfrm>
            <a:off x="152400" y="1170125"/>
            <a:ext cx="2865733" cy="3820978"/>
          </a:xfrm>
          <a:prstGeom prst="rect">
            <a:avLst/>
          </a:prstGeom>
          <a:noFill/>
          <a:ln>
            <a:noFill/>
          </a:ln>
        </p:spPr>
      </p:pic>
      <p:pic>
        <p:nvPicPr>
          <p:cNvPr id="119" name="Google Shape;119;p23"/>
          <p:cNvPicPr preferRelativeResize="0"/>
          <p:nvPr/>
        </p:nvPicPr>
        <p:blipFill>
          <a:blip r:embed="rId4">
            <a:alphaModFix/>
          </a:blip>
          <a:stretch>
            <a:fillRect/>
          </a:stretch>
        </p:blipFill>
        <p:spPr>
          <a:xfrm>
            <a:off x="6048274" y="92975"/>
            <a:ext cx="3012127" cy="2258200"/>
          </a:xfrm>
          <a:prstGeom prst="rect">
            <a:avLst/>
          </a:prstGeom>
          <a:noFill/>
          <a:ln>
            <a:noFill/>
          </a:ln>
        </p:spPr>
      </p:pic>
      <p:pic>
        <p:nvPicPr>
          <p:cNvPr id="120" name="Google Shape;120;p23"/>
          <p:cNvPicPr preferRelativeResize="0"/>
          <p:nvPr/>
        </p:nvPicPr>
        <p:blipFill>
          <a:blip r:embed="rId5">
            <a:alphaModFix/>
          </a:blip>
          <a:stretch>
            <a:fillRect/>
          </a:stretch>
        </p:blipFill>
        <p:spPr>
          <a:xfrm>
            <a:off x="3403240" y="1017725"/>
            <a:ext cx="2259924" cy="1694300"/>
          </a:xfrm>
          <a:prstGeom prst="rect">
            <a:avLst/>
          </a:prstGeom>
          <a:noFill/>
          <a:ln>
            <a:noFill/>
          </a:ln>
        </p:spPr>
      </p:pic>
      <p:pic>
        <p:nvPicPr>
          <p:cNvPr id="121" name="Google Shape;121;p23"/>
          <p:cNvPicPr preferRelativeResize="0"/>
          <p:nvPr/>
        </p:nvPicPr>
        <p:blipFill>
          <a:blip r:embed="rId6">
            <a:alphaModFix/>
          </a:blip>
          <a:stretch>
            <a:fillRect/>
          </a:stretch>
        </p:blipFill>
        <p:spPr>
          <a:xfrm>
            <a:off x="6890339" y="2503575"/>
            <a:ext cx="1865262" cy="2487524"/>
          </a:xfrm>
          <a:prstGeom prst="rect">
            <a:avLst/>
          </a:prstGeom>
          <a:noFill/>
          <a:ln>
            <a:noFill/>
          </a:ln>
        </p:spPr>
      </p:pic>
      <p:pic>
        <p:nvPicPr>
          <p:cNvPr id="122" name="Google Shape;122;p23"/>
          <p:cNvPicPr preferRelativeResize="0"/>
          <p:nvPr/>
        </p:nvPicPr>
        <p:blipFill>
          <a:blip r:embed="rId7">
            <a:alphaModFix/>
          </a:blip>
          <a:stretch>
            <a:fillRect/>
          </a:stretch>
        </p:blipFill>
        <p:spPr>
          <a:xfrm>
            <a:off x="3492783" y="2866250"/>
            <a:ext cx="2836106" cy="212667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2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The result </a:t>
            </a:r>
            <a:endParaRPr/>
          </a:p>
        </p:txBody>
      </p:sp>
      <p:sp>
        <p:nvSpPr>
          <p:cNvPr id="128" name="Google Shape;128;p2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We managed to collect 2 bin bags worth of rubbish from the beach, we then ensured to put this all into the bins that were provided on site. To </a:t>
            </a:r>
            <a:r>
              <a:rPr lang="en-GB"/>
              <a:t>prevent</a:t>
            </a:r>
            <a:r>
              <a:rPr lang="en-GB"/>
              <a:t> the rubbish from coming out of the bins in the future due to the wind or birds taking it, we also made sure to put the rubbish into a bin with a lid, this helps to prevent the spread of more rubbish on the beach. </a:t>
            </a:r>
            <a:endParaRPr/>
          </a:p>
        </p:txBody>
      </p:sp>
      <p:pic>
        <p:nvPicPr>
          <p:cNvPr id="129" name="Google Shape;129;p24"/>
          <p:cNvPicPr preferRelativeResize="0"/>
          <p:nvPr/>
        </p:nvPicPr>
        <p:blipFill>
          <a:blip r:embed="rId3">
            <a:alphaModFix/>
          </a:blip>
          <a:stretch>
            <a:fillRect/>
          </a:stretch>
        </p:blipFill>
        <p:spPr>
          <a:xfrm>
            <a:off x="4766168" y="2571750"/>
            <a:ext cx="3346382" cy="250977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25"/>
          <p:cNvSpPr txBox="1"/>
          <p:nvPr>
            <p:ph type="title"/>
          </p:nvPr>
        </p:nvSpPr>
        <p:spPr>
          <a:xfrm>
            <a:off x="311700" y="2122950"/>
            <a:ext cx="8520600" cy="19635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a:t>“Share your Experiences”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I feel about the place?</a:t>
            </a:r>
            <a:endParaRPr/>
          </a:p>
        </p:txBody>
      </p:sp>
      <p:sp>
        <p:nvSpPr>
          <p:cNvPr id="140" name="Google Shape;140;p2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After completing the beach clean I feel I made a positive </a:t>
            </a:r>
            <a:r>
              <a:rPr lang="en-GB"/>
              <a:t>impact on the environment as I have tidied it up making it more enjoyable and safer for people to use. I also feel that from doing my beach clean that I have influenced others to clean the beach and put their litter into bins provided. This is because I was approached by people during my beach clean asking what I was doing and why. I also know that there was people sitting in the cafe watching what we were doing, hopefully from them seeing us, it motivated them to work harder at looking after the natural environment around them.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has this affected my attitude towards wild places? </a:t>
            </a:r>
            <a:endParaRPr/>
          </a:p>
        </p:txBody>
      </p:sp>
      <p:sp>
        <p:nvSpPr>
          <p:cNvPr id="146" name="Google Shape;146;p2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From completing this project I have </a:t>
            </a:r>
            <a:r>
              <a:rPr lang="en-GB"/>
              <a:t>found a deeper level of understanding the importance of conserving the world around us. This is because although landscapes might not look too dirty or litter filled upon arrival, once you start to look deeper you can notice the mount of rubbish that has been left behind by people. </a:t>
            </a:r>
            <a:endParaRPr/>
          </a:p>
          <a:p>
            <a:pPr indent="0" lvl="0" marL="0" rtl="0" algn="l">
              <a:spcBef>
                <a:spcPts val="1200"/>
              </a:spcBef>
              <a:spcAft>
                <a:spcPts val="1200"/>
              </a:spcAft>
              <a:buNone/>
            </a:pPr>
            <a:r>
              <a:rPr lang="en-GB"/>
              <a:t>Therefore when I go out into the wilderness, I'm going to look deeper than before for any rubbish, if I find any I will take it out with me, so that the natural environment doesn't get polluted and is enjoyable for wildlife and people.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2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can this project </a:t>
            </a:r>
            <a:r>
              <a:rPr lang="en-GB"/>
              <a:t>relate</a:t>
            </a:r>
            <a:r>
              <a:rPr lang="en-GB"/>
              <a:t> to my </a:t>
            </a:r>
            <a:r>
              <a:rPr lang="en-GB"/>
              <a:t>interests and ambitions?</a:t>
            </a:r>
            <a:endParaRPr/>
          </a:p>
        </p:txBody>
      </p:sp>
      <p:sp>
        <p:nvSpPr>
          <p:cNvPr id="152" name="Google Shape;152;p2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As mentioned before, I want to do my best to </a:t>
            </a:r>
            <a:r>
              <a:rPr lang="en-GB"/>
              <a:t>ensure</a:t>
            </a:r>
            <a:r>
              <a:rPr lang="en-GB"/>
              <a:t> people can enjoy the natural </a:t>
            </a:r>
            <a:r>
              <a:rPr lang="en-GB"/>
              <a:t>world</a:t>
            </a:r>
            <a:r>
              <a:rPr lang="en-GB"/>
              <a:t> and activities within them. </a:t>
            </a:r>
            <a:r>
              <a:rPr lang="en-GB"/>
              <a:t>Therefore</a:t>
            </a:r>
            <a:r>
              <a:rPr lang="en-GB"/>
              <a:t> this project will help me to </a:t>
            </a:r>
            <a:r>
              <a:rPr lang="en-GB"/>
              <a:t>achieve</a:t>
            </a:r>
            <a:r>
              <a:rPr lang="en-GB"/>
              <a:t> this </a:t>
            </a:r>
            <a:r>
              <a:rPr lang="en-GB"/>
              <a:t>ambition</a:t>
            </a:r>
            <a:r>
              <a:rPr lang="en-GB"/>
              <a:t> as I am going to encourage others to care for the </a:t>
            </a:r>
            <a:r>
              <a:rPr lang="en-GB"/>
              <a:t>environment</a:t>
            </a:r>
            <a:r>
              <a:rPr lang="en-GB"/>
              <a:t> when they go out into it. This will help to </a:t>
            </a:r>
            <a:r>
              <a:rPr lang="en-GB"/>
              <a:t>spread</a:t>
            </a:r>
            <a:r>
              <a:rPr lang="en-GB"/>
              <a:t> awareness and therefore should help to limit the amount of rubbish and destruction that people find when out in nature.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2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Why I chose this format for my </a:t>
            </a:r>
            <a:r>
              <a:rPr lang="en-GB"/>
              <a:t>assignment</a:t>
            </a:r>
            <a:endParaRPr/>
          </a:p>
        </p:txBody>
      </p:sp>
      <p:sp>
        <p:nvSpPr>
          <p:cNvPr id="158" name="Google Shape;158;p2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I chose to do my assignment in this format as it is easy for me to see each part of my project. I also feel it is better to </a:t>
            </a:r>
            <a:r>
              <a:rPr lang="en-GB"/>
              <a:t>understand</a:t>
            </a:r>
            <a:r>
              <a:rPr lang="en-GB"/>
              <a:t> my </a:t>
            </a:r>
            <a:r>
              <a:rPr lang="en-GB"/>
              <a:t>project</a:t>
            </a:r>
            <a:r>
              <a:rPr lang="en-GB"/>
              <a:t> fully, as if someone needs </a:t>
            </a:r>
            <a:r>
              <a:rPr lang="en-GB"/>
              <a:t>specific</a:t>
            </a:r>
            <a:r>
              <a:rPr lang="en-GB"/>
              <a:t> </a:t>
            </a:r>
            <a:r>
              <a:rPr lang="en-GB"/>
              <a:t>information</a:t>
            </a:r>
            <a:r>
              <a:rPr lang="en-GB"/>
              <a:t> or a specific part </a:t>
            </a:r>
            <a:r>
              <a:rPr lang="en-GB"/>
              <a:t>of</a:t>
            </a:r>
            <a:r>
              <a:rPr lang="en-GB"/>
              <a:t> my work then it is easy to find and </a:t>
            </a:r>
            <a:r>
              <a:rPr lang="en-GB"/>
              <a:t>understand</a:t>
            </a:r>
            <a:r>
              <a:rPr lang="en-GB"/>
              <a:t> what I have done within that specific section.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sp>
        <p:nvSpPr>
          <p:cNvPr id="163" name="Google Shape;163;p3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a:t>
            </a:r>
            <a:r>
              <a:rPr lang="en-GB"/>
              <a:t> list </a:t>
            </a:r>
            <a:endParaRPr/>
          </a:p>
        </p:txBody>
      </p:sp>
      <p:sp>
        <p:nvSpPr>
          <p:cNvPr id="164" name="Google Shape;164;p3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Website: TheBeachGuide, Page Name:  Oxwich Bay, Accessed: 13/12/21  URL: </a:t>
            </a:r>
            <a:r>
              <a:rPr lang="en-GB" u="sng">
                <a:solidFill>
                  <a:schemeClr val="hlink"/>
                </a:solidFill>
                <a:hlinkClick r:id="rId3"/>
              </a:rPr>
              <a:t>https://www.thebeachguide.co.uk/south-wales/glamorgan/oxwich-bay.htm</a:t>
            </a:r>
            <a:r>
              <a:rPr lang="en-GB"/>
              <a:t> </a:t>
            </a:r>
            <a:endParaRPr/>
          </a:p>
          <a:p>
            <a:pPr indent="0" lvl="0" marL="0" rtl="0" algn="l">
              <a:spcBef>
                <a:spcPts val="1200"/>
              </a:spcBef>
              <a:spcAft>
                <a:spcPts val="1200"/>
              </a:spcAft>
              <a:buNone/>
            </a:pPr>
            <a:r>
              <a:rPr lang="en-GB"/>
              <a:t>Website: Visit Wales,  Page name: Oxwich Bay Beach,  Accessed:13/12/21  URL: </a:t>
            </a:r>
            <a:r>
              <a:rPr lang="en-GB" u="sng">
                <a:solidFill>
                  <a:schemeClr val="hlink"/>
                </a:solidFill>
                <a:hlinkClick r:id="rId4"/>
              </a:rPr>
              <a:t>https://www.visitwales.com/attraction/beach/oxwich-bay-beach-1821165</a:t>
            </a:r>
            <a:r>
              <a:rPr lang="en-GB"/>
              <a:t>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