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svg" ContentType="image/svg+xml"/>
  <Default Extension="wdp" ContentType="image/vnd.ms-photo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3.xml" ContentType="application/vnd.openxmlformats-officedocument.presentationml.notesSlide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  <Override PartName="/docMetadata/LabelInfo.xml" ContentType="application/vnd.ms-office.classificationlabel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5" Type="http://schemas.microsoft.com/office/2020/02/relationships/classificationlabels" Target="docMetadata/LabelInfo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howSpecialPlsOnTitleSld="0" saveSubsetFonts="1" autoCompressPictures="0">
  <p:sldMasterIdLst>
    <p:sldMasterId id="2147483852" r:id="rId4"/>
  </p:sldMasterIdLst>
  <p:notesMasterIdLst>
    <p:notesMasterId r:id="rId16"/>
  </p:notesMasterIdLst>
  <p:handoutMasterIdLst>
    <p:handoutMasterId r:id="rId17"/>
  </p:handoutMasterIdLst>
  <p:sldIdLst>
    <p:sldId id="256" r:id="rId5"/>
    <p:sldId id="261" r:id="rId6"/>
    <p:sldId id="274" r:id="rId7"/>
    <p:sldId id="266" r:id="rId8"/>
    <p:sldId id="275" r:id="rId9"/>
    <p:sldId id="276" r:id="rId10"/>
    <p:sldId id="277" r:id="rId11"/>
    <p:sldId id="278" r:id="rId12"/>
    <p:sldId id="279" r:id="rId13"/>
    <p:sldId id="280" r:id="rId14"/>
    <p:sldId id="273" r:id="rId15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3840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4995" autoAdjust="0"/>
    <p:restoredTop sz="94675"/>
  </p:normalViewPr>
  <p:slideViewPr>
    <p:cSldViewPr snapToGrid="0" snapToObjects="1">
      <p:cViewPr varScale="1">
        <p:scale>
          <a:sx n="104" d="100"/>
          <a:sy n="104" d="100"/>
        </p:scale>
        <p:origin x="144" y="252"/>
      </p:cViewPr>
      <p:guideLst>
        <p:guide orient="horz" pos="2160"/>
        <p:guide pos="3840"/>
      </p:guideLst>
    </p:cSldViewPr>
  </p:slideViewPr>
  <p:notesTextViewPr>
    <p:cViewPr>
      <p:scale>
        <a:sx n="1" d="1"/>
        <a:sy n="1" d="1"/>
      </p:scale>
      <p:origin x="0" y="0"/>
    </p:cViewPr>
  </p:notesTextViewPr>
  <p:notesViewPr>
    <p:cSldViewPr snapToGrid="0" snapToObjects="1">
      <p:cViewPr varScale="1">
        <p:scale>
          <a:sx n="68" d="100"/>
          <a:sy n="68" d="100"/>
        </p:scale>
        <p:origin x="3288" y="84"/>
      </p:cViewPr>
      <p:guideLst/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presProps" Target="presProps.xml"/><Relationship Id="rId3" Type="http://schemas.openxmlformats.org/officeDocument/2006/relationships/customXml" Target="../customXml/item3.xml"/><Relationship Id="rId21" Type="http://schemas.openxmlformats.org/officeDocument/2006/relationships/tableStyles" Target="tableStyles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handoutMaster" Target="handoutMasters/handoutMaster1.xml"/><Relationship Id="rId2" Type="http://schemas.openxmlformats.org/officeDocument/2006/relationships/customXml" Target="../customXml/item2.xml"/><Relationship Id="rId16" Type="http://schemas.openxmlformats.org/officeDocument/2006/relationships/notesMaster" Target="notesMasters/notesMaster1.xml"/><Relationship Id="rId20" Type="http://schemas.openxmlformats.org/officeDocument/2006/relationships/theme" Target="theme/theme1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10" Type="http://schemas.openxmlformats.org/officeDocument/2006/relationships/slide" Target="slides/slide6.xml"/><Relationship Id="rId19" Type="http://schemas.openxmlformats.org/officeDocument/2006/relationships/viewProps" Target="viewProps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/Relationships>
</file>

<file path=ppt/diagrams/_rels/data1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svg"/><Relationship Id="rId1" Type="http://schemas.openxmlformats.org/officeDocument/2006/relationships/image" Target="../media/image8.svg"/></Relationships>
</file>

<file path=ppt/diagrams/_rels/drawing1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svg"/><Relationship Id="rId1" Type="http://schemas.openxmlformats.org/officeDocument/2006/relationships/image" Target="../media/image8.sv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18/5/colors/Iconchunking_neutralbg_accent2_2">
  <dgm:title val=""/>
  <dgm:desc val=""/>
  <dgm:catLst>
    <dgm:cat type="accent2" pri="11200"/>
  </dgm:catLst>
  <dgm:styleLbl name="node0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alignNode1">
    <dgm:fillClrLst meth="repeat">
      <a:schemeClr val="accent2"/>
    </dgm:fillClrLst>
    <dgm:linClrLst meth="repeat">
      <a:schemeClr val="accent2"/>
    </dgm:linClrLst>
    <dgm:effectClrLst/>
    <dgm:txLinClrLst/>
    <dgm:txFillClrLst/>
    <dgm:txEffectClrLst/>
  </dgm:styleLbl>
  <dgm:styleLbl name="lnNode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2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2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/>
    </dgm:fillClrLst>
    <dgm:linClrLst meth="repeat">
      <a:schemeClr val="accent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/>
    </dgm:fillClrLst>
    <dgm:linClrLst meth="repeat">
      <a:schemeClr val="accent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/>
    </dgm:fillClrLst>
    <dgm:linClrLst meth="repeat">
      <a:schemeClr val="accent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8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B62DEA7-9DCD-4B2E-9DC5-BE121C266AFD}" type="doc">
      <dgm:prSet loTypeId="urn:microsoft.com/office/officeart/2018/5/layout/IconLeafLabelList" loCatId="icon" qsTypeId="urn:microsoft.com/office/officeart/2005/8/quickstyle/simple1" qsCatId="simple" csTypeId="urn:microsoft.com/office/officeart/2018/5/colors/Iconchunking_neutralbg_accent2_2" csCatId="accent2" phldr="1"/>
      <dgm:spPr/>
      <dgm:t>
        <a:bodyPr/>
        <a:lstStyle/>
        <a:p>
          <a:endParaRPr lang="en-US"/>
        </a:p>
      </dgm:t>
    </dgm:pt>
    <dgm:pt modelId="{41CDB9B8-E81E-41E7-AE89-8F6EDFC88D92}">
      <dgm:prSet/>
      <dgm:spPr/>
      <dgm:t>
        <a:bodyPr anchor="ctr"/>
        <a:lstStyle/>
        <a:p>
          <a:pPr>
            <a:lnSpc>
              <a:spcPct val="100000"/>
            </a:lnSpc>
            <a:defRPr cap="all"/>
          </a:pPr>
          <a:r>
            <a:rPr lang="en-GB" b="1"/>
            <a:t>PartyBite Food Van</a:t>
          </a:r>
        </a:p>
        <a:p>
          <a:pPr>
            <a:lnSpc>
              <a:spcPct val="100000"/>
            </a:lnSpc>
            <a:defRPr cap="all"/>
          </a:pPr>
          <a:endParaRPr lang="en-GB" b="1"/>
        </a:p>
        <a:p>
          <a:pPr>
            <a:lnSpc>
              <a:spcPct val="100000"/>
            </a:lnSpc>
            <a:defRPr cap="all"/>
          </a:pPr>
          <a:r>
            <a:rPr lang="en-GB"/>
            <a:t>Mobile catering business </a:t>
          </a:r>
        </a:p>
        <a:p>
          <a:pPr>
            <a:lnSpc>
              <a:spcPct val="100000"/>
            </a:lnSpc>
            <a:defRPr cap="all"/>
          </a:pPr>
          <a:r>
            <a:rPr lang="en-GB"/>
            <a:t>Freshly prepared food for events </a:t>
          </a:r>
        </a:p>
        <a:p>
          <a:pPr>
            <a:lnSpc>
              <a:spcPct val="100000"/>
            </a:lnSpc>
            <a:defRPr cap="all"/>
          </a:pPr>
          <a:r>
            <a:rPr lang="en-GB"/>
            <a:t>Flexible catering packages </a:t>
          </a:r>
        </a:p>
        <a:p>
          <a:pPr>
            <a:lnSpc>
              <a:spcPct val="100000"/>
            </a:lnSpc>
            <a:defRPr cap="all"/>
          </a:pPr>
          <a:r>
            <a:rPr lang="en-GB"/>
            <a:t>Customisable menus </a:t>
          </a:r>
        </a:p>
        <a:p>
          <a:pPr>
            <a:lnSpc>
              <a:spcPct val="100000"/>
            </a:lnSpc>
            <a:defRPr cap="all"/>
          </a:pPr>
          <a:r>
            <a:rPr lang="en-GB"/>
            <a:t>Serves private and corporate customers</a:t>
          </a:r>
          <a:endParaRPr lang="en-US" dirty="0"/>
        </a:p>
      </dgm:t>
    </dgm:pt>
    <dgm:pt modelId="{5D2FF527-BA77-40BE-9414-16FAE46386BB}" type="parTrans" cxnId="{21EB7847-13AE-4881-9090-909F31360F4E}">
      <dgm:prSet/>
      <dgm:spPr/>
      <dgm:t>
        <a:bodyPr/>
        <a:lstStyle/>
        <a:p>
          <a:endParaRPr lang="en-US"/>
        </a:p>
      </dgm:t>
    </dgm:pt>
    <dgm:pt modelId="{BA791450-8D1E-4A6F-B71D-2984D9E245C4}" type="sibTrans" cxnId="{21EB7847-13AE-4881-9090-909F31360F4E}">
      <dgm:prSet/>
      <dgm:spPr/>
      <dgm:t>
        <a:bodyPr/>
        <a:lstStyle/>
        <a:p>
          <a:endParaRPr lang="en-US"/>
        </a:p>
      </dgm:t>
    </dgm:pt>
    <dgm:pt modelId="{8E185869-F0D4-43E2-B08A-2F3E83EE98F3}">
      <dgm:prSet/>
      <dgm:spPr/>
      <dgm:t>
        <a:bodyPr anchor="ctr"/>
        <a:lstStyle/>
        <a:p>
          <a:pPr>
            <a:lnSpc>
              <a:spcPct val="100000"/>
            </a:lnSpc>
            <a:defRPr cap="all"/>
          </a:pPr>
          <a:r>
            <a:rPr lang="en-GB" b="1"/>
            <a:t>Target Customers</a:t>
          </a:r>
        </a:p>
        <a:p>
          <a:pPr>
            <a:lnSpc>
              <a:spcPct val="100000"/>
            </a:lnSpc>
            <a:defRPr cap="all"/>
          </a:pPr>
          <a:endParaRPr lang="en-GB" b="1"/>
        </a:p>
        <a:p>
          <a:pPr>
            <a:lnSpc>
              <a:spcPct val="100000"/>
            </a:lnSpc>
            <a:defRPr cap="all"/>
          </a:pPr>
          <a:r>
            <a:rPr lang="en-GB"/>
            <a:t>Birthdays </a:t>
          </a:r>
        </a:p>
        <a:p>
          <a:pPr>
            <a:lnSpc>
              <a:spcPct val="100000"/>
            </a:lnSpc>
            <a:defRPr cap="all"/>
          </a:pPr>
          <a:r>
            <a:rPr lang="en-GB"/>
            <a:t>Weddings </a:t>
          </a:r>
        </a:p>
        <a:p>
          <a:pPr>
            <a:lnSpc>
              <a:spcPct val="100000"/>
            </a:lnSpc>
            <a:defRPr cap="all"/>
          </a:pPr>
          <a:r>
            <a:rPr lang="en-GB"/>
            <a:t>Anniversaries </a:t>
          </a:r>
        </a:p>
        <a:p>
          <a:pPr>
            <a:lnSpc>
              <a:spcPct val="100000"/>
            </a:lnSpc>
            <a:defRPr cap="all"/>
          </a:pPr>
          <a:r>
            <a:rPr lang="en-GB"/>
            <a:t>Community events </a:t>
          </a:r>
        </a:p>
        <a:p>
          <a:pPr>
            <a:lnSpc>
              <a:spcPct val="100000"/>
            </a:lnSpc>
            <a:defRPr cap="all"/>
          </a:pPr>
          <a:r>
            <a:rPr lang="en-GB"/>
            <a:t>Corporate functions</a:t>
          </a:r>
          <a:endParaRPr lang="en-US" dirty="0"/>
        </a:p>
      </dgm:t>
    </dgm:pt>
    <dgm:pt modelId="{7EE27099-92EA-4EDF-B176-0E355876D272}" type="parTrans" cxnId="{7F970F62-30E3-4F5B-A242-825013BF84A8}">
      <dgm:prSet/>
      <dgm:spPr/>
      <dgm:t>
        <a:bodyPr/>
        <a:lstStyle/>
        <a:p>
          <a:endParaRPr lang="en-US"/>
        </a:p>
      </dgm:t>
    </dgm:pt>
    <dgm:pt modelId="{77D0876E-2BA2-4E28-ADB5-9885FCB7156A}" type="sibTrans" cxnId="{7F970F62-30E3-4F5B-A242-825013BF84A8}">
      <dgm:prSet/>
      <dgm:spPr/>
      <dgm:t>
        <a:bodyPr/>
        <a:lstStyle/>
        <a:p>
          <a:endParaRPr lang="en-US"/>
        </a:p>
      </dgm:t>
    </dgm:pt>
    <dgm:pt modelId="{93B867F8-E414-414A-BCDD-B7991ED7A951}" type="pres">
      <dgm:prSet presAssocID="{7B62DEA7-9DCD-4B2E-9DC5-BE121C266AFD}" presName="root" presStyleCnt="0">
        <dgm:presLayoutVars>
          <dgm:dir/>
          <dgm:resizeHandles val="exact"/>
        </dgm:presLayoutVars>
      </dgm:prSet>
      <dgm:spPr/>
    </dgm:pt>
    <dgm:pt modelId="{7A6A14A3-6D84-4986-B114-3D993FD12988}" type="pres">
      <dgm:prSet presAssocID="{41CDB9B8-E81E-41E7-AE89-8F6EDFC88D92}" presName="compNode" presStyleCnt="0"/>
      <dgm:spPr/>
    </dgm:pt>
    <dgm:pt modelId="{D855985A-9606-43AA-8138-2D327AB02668}" type="pres">
      <dgm:prSet presAssocID="{41CDB9B8-E81E-41E7-AE89-8F6EDFC88D92}" presName="iconBgRect" presStyleLbl="bgShp" presStyleIdx="0" presStyleCnt="2"/>
      <dgm:spPr>
        <a:prstGeom prst="round2DiagRect">
          <a:avLst>
            <a:gd name="adj1" fmla="val 29727"/>
            <a:gd name="adj2" fmla="val 0"/>
          </a:avLst>
        </a:prstGeom>
      </dgm:spPr>
    </dgm:pt>
    <dgm:pt modelId="{571CEDD4-E5C1-43A5-981B-D469441843FA}" type="pres">
      <dgm:prSet presAssocID="{41CDB9B8-E81E-41E7-AE89-8F6EDFC88D92}" presName="iconRect" presStyleLbl="node1" presStyleIdx="0" presStyleCnt="2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Marker"/>
        </a:ext>
      </dgm:extLst>
    </dgm:pt>
    <dgm:pt modelId="{D1ECEA80-FBB0-414E-B65F-F0909C02CD47}" type="pres">
      <dgm:prSet presAssocID="{41CDB9B8-E81E-41E7-AE89-8F6EDFC88D92}" presName="spaceRect" presStyleCnt="0"/>
      <dgm:spPr/>
    </dgm:pt>
    <dgm:pt modelId="{67FE7435-4EFB-470B-981F-DF49CDB430CC}" type="pres">
      <dgm:prSet presAssocID="{41CDB9B8-E81E-41E7-AE89-8F6EDFC88D92}" presName="textRect" presStyleLbl="revTx" presStyleIdx="0" presStyleCnt="2">
        <dgm:presLayoutVars>
          <dgm:chMax val="1"/>
          <dgm:chPref val="1"/>
        </dgm:presLayoutVars>
      </dgm:prSet>
      <dgm:spPr/>
    </dgm:pt>
    <dgm:pt modelId="{DAA49342-FB9E-4457-84E7-D26D4DCFCC33}" type="pres">
      <dgm:prSet presAssocID="{BA791450-8D1E-4A6F-B71D-2984D9E245C4}" presName="sibTrans" presStyleCnt="0"/>
      <dgm:spPr/>
    </dgm:pt>
    <dgm:pt modelId="{F0140940-C0E8-49A1-976F-48717C8202D0}" type="pres">
      <dgm:prSet presAssocID="{8E185869-F0D4-43E2-B08A-2F3E83EE98F3}" presName="compNode" presStyleCnt="0"/>
      <dgm:spPr/>
    </dgm:pt>
    <dgm:pt modelId="{C32FBBF5-213C-421B-B8C0-BE7BBE2B72EA}" type="pres">
      <dgm:prSet presAssocID="{8E185869-F0D4-43E2-B08A-2F3E83EE98F3}" presName="iconBgRect" presStyleLbl="bgShp" presStyleIdx="1" presStyleCnt="2"/>
      <dgm:spPr>
        <a:prstGeom prst="round2DiagRect">
          <a:avLst>
            <a:gd name="adj1" fmla="val 29727"/>
            <a:gd name="adj2" fmla="val 0"/>
          </a:avLst>
        </a:prstGeom>
      </dgm:spPr>
    </dgm:pt>
    <dgm:pt modelId="{4E9B22D3-8B34-44BE-81C8-0C740EAC4B4C}" type="pres">
      <dgm:prSet presAssocID="{8E185869-F0D4-43E2-B08A-2F3E83EE98F3}" presName="iconRect" presStyleLbl="node1" presStyleIdx="1" presStyleCnt="2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Fork and knife"/>
        </a:ext>
      </dgm:extLst>
    </dgm:pt>
    <dgm:pt modelId="{4A9B6D23-193C-47D3-934A-99926963E2A4}" type="pres">
      <dgm:prSet presAssocID="{8E185869-F0D4-43E2-B08A-2F3E83EE98F3}" presName="spaceRect" presStyleCnt="0"/>
      <dgm:spPr/>
    </dgm:pt>
    <dgm:pt modelId="{0F11906B-5F98-4BB4-91AA-36CF9DA68DF5}" type="pres">
      <dgm:prSet presAssocID="{8E185869-F0D4-43E2-B08A-2F3E83EE98F3}" presName="textRect" presStyleLbl="revTx" presStyleIdx="1" presStyleCnt="2">
        <dgm:presLayoutVars>
          <dgm:chMax val="1"/>
          <dgm:chPref val="1"/>
        </dgm:presLayoutVars>
      </dgm:prSet>
      <dgm:spPr/>
    </dgm:pt>
  </dgm:ptLst>
  <dgm:cxnLst>
    <dgm:cxn modelId="{7F970F62-30E3-4F5B-A242-825013BF84A8}" srcId="{7B62DEA7-9DCD-4B2E-9DC5-BE121C266AFD}" destId="{8E185869-F0D4-43E2-B08A-2F3E83EE98F3}" srcOrd="1" destOrd="0" parTransId="{7EE27099-92EA-4EDF-B176-0E355876D272}" sibTransId="{77D0876E-2BA2-4E28-ADB5-9885FCB7156A}"/>
    <dgm:cxn modelId="{21EB7847-13AE-4881-9090-909F31360F4E}" srcId="{7B62DEA7-9DCD-4B2E-9DC5-BE121C266AFD}" destId="{41CDB9B8-E81E-41E7-AE89-8F6EDFC88D92}" srcOrd="0" destOrd="0" parTransId="{5D2FF527-BA77-40BE-9414-16FAE46386BB}" sibTransId="{BA791450-8D1E-4A6F-B71D-2984D9E245C4}"/>
    <dgm:cxn modelId="{33CBA5BF-3341-4CB4-A749-F507C5EC9CAC}" type="presOf" srcId="{7B62DEA7-9DCD-4B2E-9DC5-BE121C266AFD}" destId="{93B867F8-E414-414A-BCDD-B7991ED7A951}" srcOrd="0" destOrd="0" presId="urn:microsoft.com/office/officeart/2018/5/layout/IconLeafLabelList"/>
    <dgm:cxn modelId="{9E3A96C3-E174-46DF-A998-BDAD6A3CD3CD}" type="presOf" srcId="{8E185869-F0D4-43E2-B08A-2F3E83EE98F3}" destId="{0F11906B-5F98-4BB4-91AA-36CF9DA68DF5}" srcOrd="0" destOrd="0" presId="urn:microsoft.com/office/officeart/2018/5/layout/IconLeafLabelList"/>
    <dgm:cxn modelId="{36C32EFE-D2C3-47F7-B2E0-6507E5931AAA}" type="presOf" srcId="{41CDB9B8-E81E-41E7-AE89-8F6EDFC88D92}" destId="{67FE7435-4EFB-470B-981F-DF49CDB430CC}" srcOrd="0" destOrd="0" presId="urn:microsoft.com/office/officeart/2018/5/layout/IconLeafLabelList"/>
    <dgm:cxn modelId="{A9FDF7FD-A06F-41B5-9AED-90C1E3C7E5E4}" type="presParOf" srcId="{93B867F8-E414-414A-BCDD-B7991ED7A951}" destId="{7A6A14A3-6D84-4986-B114-3D993FD12988}" srcOrd="0" destOrd="0" presId="urn:microsoft.com/office/officeart/2018/5/layout/IconLeafLabelList"/>
    <dgm:cxn modelId="{51EF5D48-5E83-4E40-B215-AFC8E3D90E2D}" type="presParOf" srcId="{7A6A14A3-6D84-4986-B114-3D993FD12988}" destId="{D855985A-9606-43AA-8138-2D327AB02668}" srcOrd="0" destOrd="0" presId="urn:microsoft.com/office/officeart/2018/5/layout/IconLeafLabelList"/>
    <dgm:cxn modelId="{1F7136F3-5686-44BC-8D41-8DCBAE015775}" type="presParOf" srcId="{7A6A14A3-6D84-4986-B114-3D993FD12988}" destId="{571CEDD4-E5C1-43A5-981B-D469441843FA}" srcOrd="1" destOrd="0" presId="urn:microsoft.com/office/officeart/2018/5/layout/IconLeafLabelList"/>
    <dgm:cxn modelId="{D779B564-A133-47DC-AE10-712A8A33A082}" type="presParOf" srcId="{7A6A14A3-6D84-4986-B114-3D993FD12988}" destId="{D1ECEA80-FBB0-414E-B65F-F0909C02CD47}" srcOrd="2" destOrd="0" presId="urn:microsoft.com/office/officeart/2018/5/layout/IconLeafLabelList"/>
    <dgm:cxn modelId="{24CFBAAD-F216-4119-86A1-F9EF484F21D7}" type="presParOf" srcId="{7A6A14A3-6D84-4986-B114-3D993FD12988}" destId="{67FE7435-4EFB-470B-981F-DF49CDB430CC}" srcOrd="3" destOrd="0" presId="urn:microsoft.com/office/officeart/2018/5/layout/IconLeafLabelList"/>
    <dgm:cxn modelId="{5A2348FC-31EA-4FD5-B1BF-2C792148D8B3}" type="presParOf" srcId="{93B867F8-E414-414A-BCDD-B7991ED7A951}" destId="{DAA49342-FB9E-4457-84E7-D26D4DCFCC33}" srcOrd="1" destOrd="0" presId="urn:microsoft.com/office/officeart/2018/5/layout/IconLeafLabelList"/>
    <dgm:cxn modelId="{2B647D6A-CDA1-45E7-ABBA-7A1219AF1A3E}" type="presParOf" srcId="{93B867F8-E414-414A-BCDD-B7991ED7A951}" destId="{F0140940-C0E8-49A1-976F-48717C8202D0}" srcOrd="2" destOrd="0" presId="urn:microsoft.com/office/officeart/2018/5/layout/IconLeafLabelList"/>
    <dgm:cxn modelId="{47970D7F-4C9E-401C-813C-98D1F8B5F3F8}" type="presParOf" srcId="{F0140940-C0E8-49A1-976F-48717C8202D0}" destId="{C32FBBF5-213C-421B-B8C0-BE7BBE2B72EA}" srcOrd="0" destOrd="0" presId="urn:microsoft.com/office/officeart/2018/5/layout/IconLeafLabelList"/>
    <dgm:cxn modelId="{381910C6-35D5-4167-9B1F-ECED82BC38A4}" type="presParOf" srcId="{F0140940-C0E8-49A1-976F-48717C8202D0}" destId="{4E9B22D3-8B34-44BE-81C8-0C740EAC4B4C}" srcOrd="1" destOrd="0" presId="urn:microsoft.com/office/officeart/2018/5/layout/IconLeafLabelList"/>
    <dgm:cxn modelId="{ABED27E8-6B76-4D6E-BF2E-48B0F11BEB79}" type="presParOf" srcId="{F0140940-C0E8-49A1-976F-48717C8202D0}" destId="{4A9B6D23-193C-47D3-934A-99926963E2A4}" srcOrd="2" destOrd="0" presId="urn:microsoft.com/office/officeart/2018/5/layout/IconLeafLabelList"/>
    <dgm:cxn modelId="{F0B7A609-1D60-4FD4-868E-BC57919740B8}" type="presParOf" srcId="{F0140940-C0E8-49A1-976F-48717C8202D0}" destId="{0F11906B-5F98-4BB4-91AA-36CF9DA68DF5}" srcOrd="3" destOrd="0" presId="urn:microsoft.com/office/officeart/2018/5/layout/IconLeafLabelList"/>
  </dgm:cxnLst>
  <dgm:bg/>
  <dgm:whole/>
  <dgm:extLst>
    <a:ext uri="http://schemas.microsoft.com/office/drawing/2008/diagram">
      <dsp:dataModelExt xmlns:dsp="http://schemas.microsoft.com/office/drawing/2008/diagram" relId="rId11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7B62DEA7-9DCD-4B2E-9DC5-BE121C266AFD}" type="doc">
      <dgm:prSet loTypeId="urn:microsoft.com/office/officeart/2005/8/layout/default" loCatId="list" qsTypeId="urn:microsoft.com/office/officeart/2005/8/quickstyle/simple2" qsCatId="simple" csTypeId="urn:microsoft.com/office/officeart/2005/8/colors/colorful5" csCatId="colorful" phldr="1"/>
      <dgm:spPr/>
      <dgm:t>
        <a:bodyPr/>
        <a:lstStyle/>
        <a:p>
          <a:endParaRPr lang="en-US"/>
        </a:p>
      </dgm:t>
    </dgm:pt>
    <dgm:pt modelId="{41CDB9B8-E81E-41E7-AE89-8F6EDFC88D92}">
      <dgm:prSet/>
      <dgm:spPr/>
      <dgm:t>
        <a:bodyPr anchor="ctr"/>
        <a:lstStyle/>
        <a:p>
          <a:pPr>
            <a:defRPr cap="all"/>
          </a:pPr>
          <a:r>
            <a:rPr lang="en-GB" b="1" dirty="0"/>
            <a:t>Why </a:t>
          </a:r>
          <a:r>
            <a:rPr lang="en-GB" b="1" dirty="0" err="1"/>
            <a:t>PartyBite</a:t>
          </a:r>
          <a:r>
            <a:rPr lang="en-GB" b="1" dirty="0"/>
            <a:t>?</a:t>
          </a:r>
        </a:p>
        <a:p>
          <a:pPr>
            <a:defRPr cap="all"/>
          </a:pPr>
          <a:r>
            <a:rPr lang="en-GB" dirty="0"/>
            <a:t>✅ Mobile convenience</a:t>
          </a:r>
        </a:p>
        <a:p>
          <a:pPr>
            <a:defRPr cap="all"/>
          </a:pPr>
          <a:r>
            <a:rPr lang="en-GB" dirty="0"/>
            <a:t>✅ Personalised menus</a:t>
          </a:r>
        </a:p>
        <a:p>
          <a:pPr>
            <a:defRPr cap="all"/>
          </a:pPr>
          <a:r>
            <a:rPr lang="en-GB" dirty="0"/>
            <a:t>✅ Freshly cooked food</a:t>
          </a:r>
        </a:p>
        <a:p>
          <a:pPr>
            <a:defRPr cap="all"/>
          </a:pPr>
          <a:r>
            <a:rPr lang="en-GB" dirty="0"/>
            <a:t>✅ Affordable packages</a:t>
          </a:r>
        </a:p>
        <a:p>
          <a:pPr>
            <a:defRPr cap="all"/>
          </a:pPr>
          <a:r>
            <a:rPr lang="en-GB" dirty="0"/>
            <a:t>✅ Sustainable operations</a:t>
          </a:r>
          <a:endParaRPr lang="en-US" dirty="0"/>
        </a:p>
      </dgm:t>
    </dgm:pt>
    <dgm:pt modelId="{5D2FF527-BA77-40BE-9414-16FAE46386BB}" type="parTrans" cxnId="{21EB7847-13AE-4881-9090-909F31360F4E}">
      <dgm:prSet/>
      <dgm:spPr/>
      <dgm:t>
        <a:bodyPr/>
        <a:lstStyle/>
        <a:p>
          <a:endParaRPr lang="en-US"/>
        </a:p>
      </dgm:t>
    </dgm:pt>
    <dgm:pt modelId="{BA791450-8D1E-4A6F-B71D-2984D9E245C4}" type="sibTrans" cxnId="{21EB7847-13AE-4881-9090-909F31360F4E}">
      <dgm:prSet/>
      <dgm:spPr/>
      <dgm:t>
        <a:bodyPr/>
        <a:lstStyle/>
        <a:p>
          <a:endParaRPr lang="en-US"/>
        </a:p>
      </dgm:t>
    </dgm:pt>
    <dgm:pt modelId="{8E185869-F0D4-43E2-B08A-2F3E83EE98F3}">
      <dgm:prSet/>
      <dgm:spPr/>
      <dgm:t>
        <a:bodyPr anchor="ctr"/>
        <a:lstStyle/>
        <a:p>
          <a:pPr>
            <a:defRPr cap="all"/>
          </a:pPr>
          <a:r>
            <a:rPr lang="en-GB" b="1" dirty="0"/>
            <a:t>Target Customers</a:t>
          </a:r>
        </a:p>
        <a:p>
          <a:pPr>
            <a:defRPr cap="all"/>
          </a:pPr>
          <a:endParaRPr lang="en-GB" b="1" dirty="0"/>
        </a:p>
        <a:p>
          <a:pPr>
            <a:defRPr cap="all"/>
          </a:pPr>
          <a:r>
            <a:rPr lang="en-GB" dirty="0"/>
            <a:t>Birthdays </a:t>
          </a:r>
        </a:p>
        <a:p>
          <a:pPr>
            <a:defRPr cap="all"/>
          </a:pPr>
          <a:r>
            <a:rPr lang="en-GB" dirty="0"/>
            <a:t>Weddings </a:t>
          </a:r>
        </a:p>
        <a:p>
          <a:pPr>
            <a:defRPr cap="all"/>
          </a:pPr>
          <a:r>
            <a:rPr lang="en-GB" dirty="0"/>
            <a:t>Anniversaries </a:t>
          </a:r>
        </a:p>
        <a:p>
          <a:pPr>
            <a:defRPr cap="all"/>
          </a:pPr>
          <a:r>
            <a:rPr lang="en-GB" dirty="0"/>
            <a:t>Community events </a:t>
          </a:r>
        </a:p>
        <a:p>
          <a:pPr>
            <a:defRPr cap="all"/>
          </a:pPr>
          <a:r>
            <a:rPr lang="en-GB" dirty="0"/>
            <a:t>Corporate functions</a:t>
          </a:r>
          <a:endParaRPr lang="en-US" dirty="0"/>
        </a:p>
      </dgm:t>
    </dgm:pt>
    <dgm:pt modelId="{7EE27099-92EA-4EDF-B176-0E355876D272}" type="parTrans" cxnId="{7F970F62-30E3-4F5B-A242-825013BF84A8}">
      <dgm:prSet/>
      <dgm:spPr/>
      <dgm:t>
        <a:bodyPr/>
        <a:lstStyle/>
        <a:p>
          <a:endParaRPr lang="en-US"/>
        </a:p>
      </dgm:t>
    </dgm:pt>
    <dgm:pt modelId="{77D0876E-2BA2-4E28-ADB5-9885FCB7156A}" type="sibTrans" cxnId="{7F970F62-30E3-4F5B-A242-825013BF84A8}">
      <dgm:prSet/>
      <dgm:spPr/>
      <dgm:t>
        <a:bodyPr/>
        <a:lstStyle/>
        <a:p>
          <a:endParaRPr lang="en-US"/>
        </a:p>
      </dgm:t>
    </dgm:pt>
    <dgm:pt modelId="{585AA562-46FE-41EB-9752-3BB5BDCD4571}" type="pres">
      <dgm:prSet presAssocID="{7B62DEA7-9DCD-4B2E-9DC5-BE121C266AFD}" presName="diagram" presStyleCnt="0">
        <dgm:presLayoutVars>
          <dgm:dir/>
          <dgm:resizeHandles val="exact"/>
        </dgm:presLayoutVars>
      </dgm:prSet>
      <dgm:spPr/>
    </dgm:pt>
    <dgm:pt modelId="{C35A217A-2F61-4E1B-9638-87A74BF0CA6D}" type="pres">
      <dgm:prSet presAssocID="{41CDB9B8-E81E-41E7-AE89-8F6EDFC88D92}" presName="node" presStyleLbl="node1" presStyleIdx="0" presStyleCnt="2">
        <dgm:presLayoutVars>
          <dgm:bulletEnabled val="1"/>
        </dgm:presLayoutVars>
      </dgm:prSet>
      <dgm:spPr/>
    </dgm:pt>
    <dgm:pt modelId="{8B94C71B-1D06-4684-8A79-4592A84B7C63}" type="pres">
      <dgm:prSet presAssocID="{BA791450-8D1E-4A6F-B71D-2984D9E245C4}" presName="sibTrans" presStyleCnt="0"/>
      <dgm:spPr/>
    </dgm:pt>
    <dgm:pt modelId="{EE485B8D-D78B-47E6-B0AD-C6238D0728BA}" type="pres">
      <dgm:prSet presAssocID="{8E185869-F0D4-43E2-B08A-2F3E83EE98F3}" presName="node" presStyleLbl="node1" presStyleIdx="1" presStyleCnt="2">
        <dgm:presLayoutVars>
          <dgm:bulletEnabled val="1"/>
        </dgm:presLayoutVars>
      </dgm:prSet>
      <dgm:spPr/>
    </dgm:pt>
  </dgm:ptLst>
  <dgm:cxnLst>
    <dgm:cxn modelId="{D1DE702F-AD3C-463A-A406-C972CD9A5298}" type="presOf" srcId="{8E185869-F0D4-43E2-B08A-2F3E83EE98F3}" destId="{EE485B8D-D78B-47E6-B0AD-C6238D0728BA}" srcOrd="0" destOrd="0" presId="urn:microsoft.com/office/officeart/2005/8/layout/default"/>
    <dgm:cxn modelId="{7F970F62-30E3-4F5B-A242-825013BF84A8}" srcId="{7B62DEA7-9DCD-4B2E-9DC5-BE121C266AFD}" destId="{8E185869-F0D4-43E2-B08A-2F3E83EE98F3}" srcOrd="1" destOrd="0" parTransId="{7EE27099-92EA-4EDF-B176-0E355876D272}" sibTransId="{77D0876E-2BA2-4E28-ADB5-9885FCB7156A}"/>
    <dgm:cxn modelId="{21EB7847-13AE-4881-9090-909F31360F4E}" srcId="{7B62DEA7-9DCD-4B2E-9DC5-BE121C266AFD}" destId="{41CDB9B8-E81E-41E7-AE89-8F6EDFC88D92}" srcOrd="0" destOrd="0" parTransId="{5D2FF527-BA77-40BE-9414-16FAE46386BB}" sibTransId="{BA791450-8D1E-4A6F-B71D-2984D9E245C4}"/>
    <dgm:cxn modelId="{053EC556-C068-44D8-A7E2-2680984A936A}" type="presOf" srcId="{7B62DEA7-9DCD-4B2E-9DC5-BE121C266AFD}" destId="{585AA562-46FE-41EB-9752-3BB5BDCD4571}" srcOrd="0" destOrd="0" presId="urn:microsoft.com/office/officeart/2005/8/layout/default"/>
    <dgm:cxn modelId="{6B637AD8-94FB-48A8-8477-80145E1B754A}" type="presOf" srcId="{41CDB9B8-E81E-41E7-AE89-8F6EDFC88D92}" destId="{C35A217A-2F61-4E1B-9638-87A74BF0CA6D}" srcOrd="0" destOrd="0" presId="urn:microsoft.com/office/officeart/2005/8/layout/default"/>
    <dgm:cxn modelId="{EDF88532-1F51-48EA-AC5C-E1FC2C2E3F2A}" type="presParOf" srcId="{585AA562-46FE-41EB-9752-3BB5BDCD4571}" destId="{C35A217A-2F61-4E1B-9638-87A74BF0CA6D}" srcOrd="0" destOrd="0" presId="urn:microsoft.com/office/officeart/2005/8/layout/default"/>
    <dgm:cxn modelId="{59BF97C9-576E-4651-945F-DB977F484297}" type="presParOf" srcId="{585AA562-46FE-41EB-9752-3BB5BDCD4571}" destId="{8B94C71B-1D06-4684-8A79-4592A84B7C63}" srcOrd="1" destOrd="0" presId="urn:microsoft.com/office/officeart/2005/8/layout/default"/>
    <dgm:cxn modelId="{5250F167-617B-4FB5-82E8-43700114C11C}" type="presParOf" srcId="{585AA562-46FE-41EB-9752-3BB5BDCD4571}" destId="{EE485B8D-D78B-47E6-B0AD-C6238D0728BA}" srcOrd="2" destOrd="0" presId="urn:microsoft.com/office/officeart/2005/8/layout/default"/>
  </dgm:cxnLst>
  <dgm:bg/>
  <dgm:whole/>
  <dgm:extLst>
    <a:ext uri="http://schemas.microsoft.com/office/drawing/2008/diagram">
      <dsp:dataModelExt xmlns:dsp="http://schemas.microsoft.com/office/drawing/2008/diagram" relId="rId11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D855985A-9606-43AA-8138-2D327AB02668}">
      <dsp:nvSpPr>
        <dsp:cNvPr id="0" name=""/>
        <dsp:cNvSpPr/>
      </dsp:nvSpPr>
      <dsp:spPr>
        <a:xfrm>
          <a:off x="2418637" y="22895"/>
          <a:ext cx="1784250" cy="1784250"/>
        </a:xfrm>
        <a:prstGeom prst="round2DiagRect">
          <a:avLst>
            <a:gd name="adj1" fmla="val 29727"/>
            <a:gd name="adj2" fmla="val 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571CEDD4-E5C1-43A5-981B-D469441843FA}">
      <dsp:nvSpPr>
        <dsp:cNvPr id="0" name=""/>
        <dsp:cNvSpPr/>
      </dsp:nvSpPr>
      <dsp:spPr>
        <a:xfrm>
          <a:off x="2798887" y="403145"/>
          <a:ext cx="1023750" cy="1023750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7FE7435-4EFB-470B-981F-DF49CDB430CC}">
      <dsp:nvSpPr>
        <dsp:cNvPr id="0" name=""/>
        <dsp:cNvSpPr/>
      </dsp:nvSpPr>
      <dsp:spPr>
        <a:xfrm>
          <a:off x="1848262" y="2362896"/>
          <a:ext cx="2925000" cy="1665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4889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1100" b="1" kern="1200"/>
            <a:t>PartyBite Food Van</a:t>
          </a:r>
        </a:p>
        <a:p>
          <a:pPr marL="0" lvl="0" indent="0" algn="ctr" defTabSz="4889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endParaRPr lang="en-GB" sz="1100" b="1" kern="1200"/>
        </a:p>
        <a:p>
          <a:pPr marL="0" lvl="0" indent="0" algn="ctr" defTabSz="4889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1100" kern="1200"/>
            <a:t>Mobile catering business </a:t>
          </a:r>
        </a:p>
        <a:p>
          <a:pPr marL="0" lvl="0" indent="0" algn="ctr" defTabSz="4889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1100" kern="1200"/>
            <a:t>Freshly prepared food for events </a:t>
          </a:r>
        </a:p>
        <a:p>
          <a:pPr marL="0" lvl="0" indent="0" algn="ctr" defTabSz="4889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1100" kern="1200"/>
            <a:t>Flexible catering packages </a:t>
          </a:r>
        </a:p>
        <a:p>
          <a:pPr marL="0" lvl="0" indent="0" algn="ctr" defTabSz="4889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1100" kern="1200"/>
            <a:t>Customisable menus </a:t>
          </a:r>
        </a:p>
        <a:p>
          <a:pPr marL="0" lvl="0" indent="0" algn="ctr" defTabSz="4889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1100" kern="1200"/>
            <a:t>Serves private and corporate customers</a:t>
          </a:r>
          <a:endParaRPr lang="en-US" sz="1100" kern="1200" dirty="0"/>
        </a:p>
      </dsp:txBody>
      <dsp:txXfrm>
        <a:off x="1848262" y="2362896"/>
        <a:ext cx="2925000" cy="1665000"/>
      </dsp:txXfrm>
    </dsp:sp>
    <dsp:sp modelId="{C32FBBF5-213C-421B-B8C0-BE7BBE2B72EA}">
      <dsp:nvSpPr>
        <dsp:cNvPr id="0" name=""/>
        <dsp:cNvSpPr/>
      </dsp:nvSpPr>
      <dsp:spPr>
        <a:xfrm>
          <a:off x="5855512" y="22895"/>
          <a:ext cx="1784250" cy="1784250"/>
        </a:xfrm>
        <a:prstGeom prst="round2DiagRect">
          <a:avLst>
            <a:gd name="adj1" fmla="val 29727"/>
            <a:gd name="adj2" fmla="val 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4E9B22D3-8B34-44BE-81C8-0C740EAC4B4C}">
      <dsp:nvSpPr>
        <dsp:cNvPr id="0" name=""/>
        <dsp:cNvSpPr/>
      </dsp:nvSpPr>
      <dsp:spPr>
        <a:xfrm>
          <a:off x="6235762" y="403145"/>
          <a:ext cx="1023750" cy="1023750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F11906B-5F98-4BB4-91AA-36CF9DA68DF5}">
      <dsp:nvSpPr>
        <dsp:cNvPr id="0" name=""/>
        <dsp:cNvSpPr/>
      </dsp:nvSpPr>
      <dsp:spPr>
        <a:xfrm>
          <a:off x="5285137" y="2362896"/>
          <a:ext cx="2925000" cy="1665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4889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1100" b="1" kern="1200"/>
            <a:t>Target Customers</a:t>
          </a:r>
        </a:p>
        <a:p>
          <a:pPr marL="0" lvl="0" indent="0" algn="ctr" defTabSz="4889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endParaRPr lang="en-GB" sz="1100" b="1" kern="1200"/>
        </a:p>
        <a:p>
          <a:pPr marL="0" lvl="0" indent="0" algn="ctr" defTabSz="4889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1100" kern="1200"/>
            <a:t>Birthdays </a:t>
          </a:r>
        </a:p>
        <a:p>
          <a:pPr marL="0" lvl="0" indent="0" algn="ctr" defTabSz="4889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1100" kern="1200"/>
            <a:t>Weddings </a:t>
          </a:r>
        </a:p>
        <a:p>
          <a:pPr marL="0" lvl="0" indent="0" algn="ctr" defTabSz="4889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1100" kern="1200"/>
            <a:t>Anniversaries </a:t>
          </a:r>
        </a:p>
        <a:p>
          <a:pPr marL="0" lvl="0" indent="0" algn="ctr" defTabSz="4889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1100" kern="1200"/>
            <a:t>Community events </a:t>
          </a:r>
        </a:p>
        <a:p>
          <a:pPr marL="0" lvl="0" indent="0" algn="ctr" defTabSz="4889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1100" kern="1200"/>
            <a:t>Corporate functions</a:t>
          </a:r>
          <a:endParaRPr lang="en-US" sz="1100" kern="1200" dirty="0"/>
        </a:p>
      </dsp:txBody>
      <dsp:txXfrm>
        <a:off x="5285137" y="2362896"/>
        <a:ext cx="2925000" cy="1665000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C35A217A-2F61-4E1B-9638-87A74BF0CA6D}">
      <dsp:nvSpPr>
        <dsp:cNvPr id="0" name=""/>
        <dsp:cNvSpPr/>
      </dsp:nvSpPr>
      <dsp:spPr>
        <a:xfrm>
          <a:off x="834579" y="27"/>
          <a:ext cx="2962871" cy="1777722"/>
        </a:xfrm>
        <a:prstGeom prst="rect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49530" tIns="49530" rIns="49530" bIns="49530" numCol="1" spcCol="1270" anchor="ctr" anchorCtr="0">
          <a:noAutofit/>
        </a:bodyPr>
        <a:lstStyle/>
        <a:p>
          <a:pPr marL="0" lvl="0" indent="0" algn="ctr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1300" b="1" kern="1200" dirty="0"/>
            <a:t>Why </a:t>
          </a:r>
          <a:r>
            <a:rPr lang="en-GB" sz="1300" b="1" kern="1200" dirty="0" err="1"/>
            <a:t>PartyBite</a:t>
          </a:r>
          <a:r>
            <a:rPr lang="en-GB" sz="1300" b="1" kern="1200" dirty="0"/>
            <a:t>?</a:t>
          </a:r>
        </a:p>
        <a:p>
          <a:pPr marL="0" lvl="0" indent="0" algn="ctr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1300" kern="1200" dirty="0"/>
            <a:t>✅ Mobile convenience</a:t>
          </a:r>
        </a:p>
        <a:p>
          <a:pPr marL="0" lvl="0" indent="0" algn="ctr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1300" kern="1200" dirty="0"/>
            <a:t>✅ Personalised menus</a:t>
          </a:r>
        </a:p>
        <a:p>
          <a:pPr marL="0" lvl="0" indent="0" algn="ctr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1300" kern="1200" dirty="0"/>
            <a:t>✅ Freshly cooked food</a:t>
          </a:r>
        </a:p>
        <a:p>
          <a:pPr marL="0" lvl="0" indent="0" algn="ctr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1300" kern="1200" dirty="0"/>
            <a:t>✅ Affordable packages</a:t>
          </a:r>
        </a:p>
        <a:p>
          <a:pPr marL="0" lvl="0" indent="0" algn="ctr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1300" kern="1200" dirty="0"/>
            <a:t>✅ Sustainable operations</a:t>
          </a:r>
          <a:endParaRPr lang="en-US" sz="1300" kern="1200" dirty="0"/>
        </a:p>
      </dsp:txBody>
      <dsp:txXfrm>
        <a:off x="834579" y="27"/>
        <a:ext cx="2962871" cy="1777722"/>
      </dsp:txXfrm>
    </dsp:sp>
    <dsp:sp modelId="{EE485B8D-D78B-47E6-B0AD-C6238D0728BA}">
      <dsp:nvSpPr>
        <dsp:cNvPr id="0" name=""/>
        <dsp:cNvSpPr/>
      </dsp:nvSpPr>
      <dsp:spPr>
        <a:xfrm>
          <a:off x="834579" y="2074037"/>
          <a:ext cx="2962871" cy="1777722"/>
        </a:xfrm>
        <a:prstGeom prst="rect">
          <a:avLst/>
        </a:prstGeom>
        <a:solidFill>
          <a:schemeClr val="accent5">
            <a:hueOff val="-21323121"/>
            <a:satOff val="12119"/>
            <a:lumOff val="-1000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49530" tIns="49530" rIns="49530" bIns="49530" numCol="1" spcCol="1270" anchor="ctr" anchorCtr="0">
          <a:noAutofit/>
        </a:bodyPr>
        <a:lstStyle/>
        <a:p>
          <a:pPr marL="0" lvl="0" indent="0" algn="ctr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1300" b="1" kern="1200" dirty="0"/>
            <a:t>Target Customers</a:t>
          </a:r>
        </a:p>
        <a:p>
          <a:pPr marL="0" lvl="0" indent="0" algn="ctr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endParaRPr lang="en-GB" sz="1300" b="1" kern="1200" dirty="0"/>
        </a:p>
        <a:p>
          <a:pPr marL="0" lvl="0" indent="0" algn="ctr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1300" kern="1200" dirty="0"/>
            <a:t>Birthdays </a:t>
          </a:r>
        </a:p>
        <a:p>
          <a:pPr marL="0" lvl="0" indent="0" algn="ctr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1300" kern="1200" dirty="0"/>
            <a:t>Weddings </a:t>
          </a:r>
        </a:p>
        <a:p>
          <a:pPr marL="0" lvl="0" indent="0" algn="ctr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1300" kern="1200" dirty="0"/>
            <a:t>Anniversaries </a:t>
          </a:r>
        </a:p>
        <a:p>
          <a:pPr marL="0" lvl="0" indent="0" algn="ctr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1300" kern="1200" dirty="0"/>
            <a:t>Community events </a:t>
          </a:r>
        </a:p>
        <a:p>
          <a:pPr marL="0" lvl="0" indent="0" algn="ctr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1300" kern="1200" dirty="0"/>
            <a:t>Corporate functions</a:t>
          </a:r>
          <a:endParaRPr lang="en-US" sz="1300" kern="1200" dirty="0"/>
        </a:p>
      </dsp:txBody>
      <dsp:txXfrm>
        <a:off x="834579" y="2074037"/>
        <a:ext cx="2962871" cy="1777722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18/5/layout/IconLeafLabelList">
  <dgm:title val="Icon Leaf Label List"/>
  <dgm:desc val="Use to show non-sequential or grouped chunks of information accompanied by a related visuals. Works best with icons or small pictures with short text ca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snake">
          <dgm:param type="grDir" val="tL"/>
          <dgm:param type="flowDir" val="row"/>
          <dgm:param type="contDir" val="sameDir"/>
          <dgm:param type="off" val="ctr"/>
          <dgm:param type="vertAlign" val="mid"/>
          <dgm:param type="horzAlign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  <dgm:param type="vertAlign" val="mid"/>
          <dgm:param type="horzAlign" val="ct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2">
        <dgm:constrLst>
          <dgm:constr type="h" for="ch" forName="compNode" refType="h" fact="0.4"/>
          <dgm:constr type="w" for="ch" forName="compNode" val="10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44"/>
          <dgm:constr type="h" for="des" forName="compNode" op="equ"/>
          <dgm:constr type="h" for="des" forName="textRect" op="equ"/>
        </dgm:constrLst>
      </dgm:if>
      <dgm:if name="Name5" axis="ch" ptType="node" func="cnt" op="lte" val="3">
        <dgm:constrLst>
          <dgm:constr type="h" for="ch" forName="compNode" refType="h" fact="0.4"/>
          <dgm:constr type="w" for="ch" forName="compNode" val="10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40"/>
          <dgm:constr type="h" for="des" forName="compNode" op="equ"/>
          <dgm:constr type="h" for="des" forName="textRect" op="equ"/>
        </dgm:constrLst>
      </dgm:if>
      <dgm:if name="Name6" axis="ch" ptType="node" func="cnt" op="lte" val="4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32"/>
          <dgm:constr type="h" for="des" forName="compNode" op="equ"/>
          <dgm:constr type="h" for="des" forName="textRect" op="equ"/>
        </dgm:constrLst>
      </dgm:if>
      <dgm:else name="Name7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24"/>
          <dgm:constr type="h" for="des" forName="compNode" op="equ"/>
          <dgm:constr type="h" for="des" forName="textRect" op="equ"/>
        </dgm:constrLst>
      </dgm:else>
    </dgm:choose>
    <dgm:ruleLst>
      <dgm:rule type="w" for="ch" forName="compNode" val="5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onstrLst>
          <dgm:constr type="w" for="ch" forName="iconBgRect" refType="w" fact="0.61"/>
          <dgm:constr type="h" for="ch" forName="iconBgRect" refType="w" refFor="ch" refForName="iconBgRect"/>
          <dgm:constr type="t" for="ch" forName="iconBgRect"/>
          <dgm:constr type="ctrX" for="ch" forName="iconBgRect" refType="w" fact="0.5"/>
          <dgm:constr type="w" for="ch" forName="iconRect" refType="w" fact="0.35"/>
          <dgm:constr type="h" for="ch" forName="iconRect" refType="w" refFor="ch" refForName="iconRect"/>
          <dgm:constr type="ctrX" for="ch" forName="iconRect" refType="ctrX" refFor="ch" refForName="iconBgRect"/>
          <dgm:constr type="ctrY" for="ch" forName="iconRect" refType="ctrY" refFor="ch" refForName="iconBgRect"/>
          <dgm:constr type="h" for="ch" forName="spaceRect" refType="w" fact="0.19"/>
          <dgm:constr type="w" for="ch" forName="spaceRect" refType="w"/>
          <dgm:constr type="l" for="ch" forName="spaceRect"/>
          <dgm:constr type="t" for="ch" forName="spaceRect" refType="b" refFor="ch" refForName="iconBgRect"/>
          <dgm:constr type="h" for="ch" forName="textRect" val="20"/>
          <dgm:constr type="w" for="ch" forName="textRect" refType="w"/>
          <dgm:constr type="l" for="ch" forName="textRect"/>
          <dgm:constr type="t" for="ch" forName="textRect" refType="b" refFor="ch" refForName="spaceRect"/>
        </dgm:constrLst>
        <dgm:ruleLst>
          <dgm:rule type="h" val="INF" fact="NaN" max="NaN"/>
        </dgm:ruleLst>
        <dgm:layoutNode name="iconBgRect" styleLbl="bgShp">
          <dgm:alg type="sp"/>
          <dgm:shape xmlns:r="http://schemas.openxmlformats.org/officeDocument/2006/relationships" type="round2DiagRect" r:blip="">
            <dgm:adjLst/>
            <dgm:extLst>
              <a:ext uri="{B698B0E9-8C71-41B9-8309-B3DCBF30829C}">
                <dgm1612:spPr xmlns:dgm1612="http://schemas.microsoft.com/office/drawing/2016/12/diagram">
                  <a:prstGeom prst="round2DiagRect">
                    <a:avLst>
                      <a:gd name="adj1" fmla="val 29727"/>
                      <a:gd name="adj2" fmla="val 0"/>
                    </a:avLst>
                  </a:prstGeom>
                </dgm1612:spPr>
              </a:ext>
            </dgm:ext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textRect" styleLbl="revTx">
          <dgm:varLst>
            <dgm:chMax val="1"/>
            <dgm:chPref val="1"/>
          </dgm:varLst>
          <dgm:alg type="tx"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/>
            <dgm:constr type="rMarg"/>
            <dgm:constr type="tMarg"/>
            <dgm:constr type="bMarg"/>
          </dgm:constrLst>
          <dgm:ruleLst>
            <dgm:rule type="primFontSz" val="11" fact="NaN" max="NaN"/>
            <dgm:rule type="h" val="INF" fact="NaN" max="NaN"/>
          </dgm:ruleLst>
        </dgm:layoutNode>
      </dgm:layoutNode>
      <dgm:forEach name="Name9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  <a:defRPr cap="all"/>
        </a:lvl1pPr>
      </dgm1612:lstStyle>
    </a:ext>
  </dgm:extLst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default">
  <dgm:title val=""/>
  <dgm:desc val=""/>
  <dgm:catLst>
    <dgm:cat type="list" pri="4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diagram">
    <dgm:varLst>
      <dgm:dir/>
      <dgm:resizeHandles val="exact"/>
    </dgm:varLst>
    <dgm:choose name="Name0">
      <dgm:if name="Name1" func="var" arg="dir" op="equ" val="norm">
        <dgm:alg type="snake">
          <dgm:param type="grDir" val="tL"/>
          <dgm:param type="flowDir" val="row"/>
          <dgm:param type="contDir" val="sameDir"/>
          <dgm:param type="off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node" refType="w"/>
      <dgm:constr type="h" for="ch" forName="node" refType="w" refFor="ch" refForName="node" fact="0.6"/>
      <dgm:constr type="w" for="ch" forName="sibTrans" refType="w" refFor="ch" refForName="node" fact="0.1"/>
      <dgm:constr type="sp" refType="w" refFor="ch" refForName="sibTrans"/>
      <dgm:constr type="primFontSz" for="ch" forName="node" op="equ" val="65"/>
    </dgm:constrLst>
    <dgm:ruleLst/>
    <dgm:forEach name="Name3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lMarg" refType="primFontSz" fact="0.3"/>
          <dgm:constr type="rMarg" refType="primFontSz" fact="0.3"/>
          <dgm:constr type="tMarg" refType="primFontSz" fact="0.3"/>
          <dgm:constr type="bMarg" refType="primFontSz" fact="0.3"/>
        </dgm:constrLst>
        <dgm:ruleLst>
          <dgm:rule type="primFontSz" val="5" fact="NaN" max="NaN"/>
        </dgm:ruleLst>
      </dgm:layoutNode>
      <dgm:forEach name="Name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2">
  <dgm:title val=""/>
  <dgm:desc val=""/>
  <dgm:catLst>
    <dgm:cat type="simple" pri="102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>
            <a:extLst>
              <a:ext uri="{FF2B5EF4-FFF2-40B4-BE49-F238E27FC236}">
                <a16:creationId xmlns:a16="http://schemas.microsoft.com/office/drawing/2014/main" id="{A5EA663F-0F71-4941-839F-4D376A50B153}"/>
              </a:ext>
            </a:extLst>
          </p:cNvPr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 dirty="0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AC142CB8-EC67-47AC-810C-39EACC3AA53C}"/>
              </a:ext>
            </a:extLst>
          </p:cNvPr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FA1F8F58-3262-4466-8DB1-B329F63F404F}" type="datetimeFigureOut">
              <a:rPr lang="en-US" smtClean="0"/>
              <a:t>8/6/2026</a:t>
            </a:fld>
            <a:endParaRPr lang="en-US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87EB2D2D-60E4-477E-84AF-48DE5C24FA03}"/>
              </a:ext>
            </a:extLst>
          </p:cNvPr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05F6F142-CFE2-4AA2-8A1E-CADC565C2418}"/>
              </a:ext>
            </a:extLst>
          </p:cNvPr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6FF595F6-1BED-4F30-933F-F0CD66CEE780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501541121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3CBCF71C-E8D2-4E49-B04C-B160BC17D861}" type="datetimeFigureOut">
              <a:rPr lang="en-US" smtClean="0"/>
              <a:t>8/6/2026</a:t>
            </a:fld>
            <a:endParaRPr lang="en-US" dirty="0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 dirty="0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D2D76E09-41B7-FE4E-B099-04DFD58B8CF1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62951162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2D76E09-41B7-FE4E-B099-04DFD58B8CF1}" type="slidenum">
              <a:rPr lang="en-US" smtClean="0"/>
              <a:t>1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922166283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2D76E09-41B7-FE4E-B099-04DFD58B8CF1}" type="slidenum">
              <a:rPr lang="en-US" smtClean="0"/>
              <a:t>2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508422494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5153379C-0B8A-3060-971D-5BD804253766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D1FCD690-3D81-ACD9-EC20-9660C9F12140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2C1942CD-9ED4-3F57-B67E-2D2CF719028C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94374F59-F795-8F92-34AC-25229B811532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2D76E09-41B7-FE4E-B099-04DFD58B8CF1}" type="slidenum">
              <a:rPr lang="en-US" smtClean="0"/>
              <a:t>3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988890313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2D76E09-41B7-FE4E-B099-04DFD58B8CF1}" type="slidenum">
              <a:rPr lang="en-US" smtClean="0"/>
              <a:t>4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933628537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F24C86B6-7BB3-E793-B112-8CDAF9CF5CF6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40B73F4A-82C9-4C52-36DE-A5345C4310F2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D99ED923-0E82-E225-F140-E4451D6F21E2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C2DBC145-F4E8-EF83-C57F-7ACF581FD9B4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2D76E09-41B7-FE4E-B099-04DFD58B8CF1}" type="slidenum">
              <a:rPr lang="en-US" smtClean="0"/>
              <a:t>5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891197269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A9909948-6BD6-0790-EE78-83663DC5CC89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6559A8B1-285B-A39D-C544-AB9047E10095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5043612D-1EA9-0D18-DE83-5FC4F0494709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0839BF2D-09A9-D87D-0CC8-CE42239C543A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2D76E09-41B7-FE4E-B099-04DFD58B8CF1}" type="slidenum">
              <a:rPr lang="en-US" smtClean="0"/>
              <a:t>6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539855876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6BA5FD10-2212-8791-D0BE-03BBB5AD7447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04B2F079-ECB9-7410-37E2-73ACAC544836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D4F3F127-8C4E-614E-B197-8796D211BA72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D8C56C2F-CA07-E533-473E-DB3A2D3F9E6C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2D76E09-41B7-FE4E-B099-04DFD58B8CF1}" type="slidenum">
              <a:rPr lang="en-US" smtClean="0"/>
              <a:t>7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817502455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6EC8B6A9-637E-9BB0-2CBF-E77B3B9D7B7A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706F77E5-101F-25EA-6997-C6B430C290B4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DBE9E2A4-D750-2565-9139-80EBB59E5531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4A70D6B3-C993-DE7F-1B16-1ED9CD925566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2D76E09-41B7-FE4E-B099-04DFD58B8CF1}" type="slidenum">
              <a:rPr lang="en-US" smtClean="0"/>
              <a:t>8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037006679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6FC981A7-DA0B-6717-8EE9-9F91DF566BC1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23BBE8D3-BCA8-820C-704B-BE9E9D955BC1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D5C5574E-E018-8CFF-8CB7-CD8BE14AC9D3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1C96E8B5-C6F2-4E53-C533-BD01F0E5C1C0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2D76E09-41B7-FE4E-B099-04DFD58B8CF1}" type="slidenum">
              <a:rPr lang="en-US" smtClean="0"/>
              <a:t>9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865873750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7391685B-1339-5FD2-EC3C-FE5D28586AF9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C7B744CD-C760-03CE-5723-9FBA674D0994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A54F9009-6AE7-AC74-C6AC-403334E87DD5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9A668F99-B918-B36D-E16F-9AC410CCEAFD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2D76E09-41B7-FE4E-B099-04DFD58B8CF1}" type="slidenum">
              <a:rPr lang="en-US" smtClean="0"/>
              <a:t>10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150614619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2D76E09-41B7-FE4E-B099-04DFD58B8CF1}" type="slidenum">
              <a:rPr lang="en-US" smtClean="0"/>
              <a:t>11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523322748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3" Type="http://schemas.microsoft.com/office/2007/relationships/hdphoto" Target="../media/hdphoto2.wdp"/><Relationship Id="rId2" Type="http://schemas.openxmlformats.org/officeDocument/2006/relationships/image" Target="../media/image4.png"/><Relationship Id="rId1" Type="http://schemas.openxmlformats.org/officeDocument/2006/relationships/slideMaster" Target="../slideMasters/slideMaster1.xml"/><Relationship Id="rId5" Type="http://schemas.microsoft.com/office/2007/relationships/hdphoto" Target="../media/hdphoto1.wdp"/><Relationship Id="rId4" Type="http://schemas.openxmlformats.org/officeDocument/2006/relationships/image" Target="../media/image3.png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3" Type="http://schemas.microsoft.com/office/2007/relationships/hdphoto" Target="../media/hdphoto2.wdp"/><Relationship Id="rId2" Type="http://schemas.openxmlformats.org/officeDocument/2006/relationships/image" Target="../media/image4.png"/><Relationship Id="rId1" Type="http://schemas.openxmlformats.org/officeDocument/2006/relationships/slideMaster" Target="../slideMasters/slideMaster1.xml"/><Relationship Id="rId5" Type="http://schemas.microsoft.com/office/2007/relationships/hdphoto" Target="../media/hdphoto1.wdp"/><Relationship Id="rId4" Type="http://schemas.openxmlformats.org/officeDocument/2006/relationships/image" Target="../media/image3.png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3" Type="http://schemas.microsoft.com/office/2007/relationships/hdphoto" Target="../media/hdphoto2.wdp"/><Relationship Id="rId2" Type="http://schemas.openxmlformats.org/officeDocument/2006/relationships/image" Target="../media/image4.png"/><Relationship Id="rId1" Type="http://schemas.openxmlformats.org/officeDocument/2006/relationships/slideMaster" Target="../slideMasters/slideMaster1.xml"/><Relationship Id="rId5" Type="http://schemas.microsoft.com/office/2007/relationships/hdphoto" Target="../media/hdphoto1.wdp"/><Relationship Id="rId4" Type="http://schemas.openxmlformats.org/officeDocument/2006/relationships/image" Target="../media/image2.png"/></Relationships>
</file>

<file path=ppt/slideLayouts/_rels/slideLayout9.xml.rels><?xml version="1.0" encoding="UTF-8" standalone="yes"?>
<Relationships xmlns="http://schemas.openxmlformats.org/package/2006/relationships"><Relationship Id="rId3" Type="http://schemas.microsoft.com/office/2007/relationships/hdphoto" Target="../media/hdphoto2.wdp"/><Relationship Id="rId2" Type="http://schemas.openxmlformats.org/officeDocument/2006/relationships/image" Target="../media/image4.png"/><Relationship Id="rId1" Type="http://schemas.openxmlformats.org/officeDocument/2006/relationships/slideMaster" Target="../slideMasters/slideMaster1.xml"/><Relationship Id="rId5" Type="http://schemas.microsoft.com/office/2007/relationships/hdphoto" Target="../media/hdphoto1.wdp"/><Relationship Id="rId4" Type="http://schemas.openxmlformats.org/officeDocument/2006/relationships/image" Target="../media/image2.png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920834" y="1346946"/>
            <a:ext cx="10222992" cy="80683"/>
          </a:xfrm>
          <a:prstGeom prst="rect">
            <a:avLst/>
          </a:prstGeom>
          <a:blipFill dpi="0" rotWithShape="1">
            <a:blip r:embed="rId2">
              <a:alphaModFix amt="85000"/>
              <a:lum bright="70000" contrast="-70000"/>
              <a:extLst>
                <a:ext uri="{BEBA8EAE-BF5A-486C-A8C5-ECC9F3942E4B}">
                  <a14:imgProps xmlns:a14="http://schemas.microsoft.com/office/drawing/2010/main">
                    <a14:imgLayer r:embed="rId3">
                      <a14:imgEffect>
                        <a14:sharpenSoften amount="61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tile tx="0" ty="-762000" sx="92000" sy="89000" flip="xy" algn="ctr"/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8" name="Rectangle 7"/>
          <p:cNvSpPr/>
          <p:nvPr/>
        </p:nvSpPr>
        <p:spPr>
          <a:xfrm>
            <a:off x="920834" y="4299696"/>
            <a:ext cx="10222992" cy="80683"/>
          </a:xfrm>
          <a:prstGeom prst="rect">
            <a:avLst/>
          </a:prstGeom>
          <a:blipFill dpi="0" rotWithShape="1">
            <a:blip r:embed="rId2">
              <a:alphaModFix amt="85000"/>
              <a:lum bright="70000" contrast="-70000"/>
              <a:extLst>
                <a:ext uri="{BEBA8EAE-BF5A-486C-A8C5-ECC9F3942E4B}">
                  <a14:imgProps xmlns:a14="http://schemas.microsoft.com/office/drawing/2010/main">
                    <a14:imgLayer r:embed="rId3">
                      <a14:imgEffect>
                        <a14:sharpenSoften amount="61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tile tx="0" ty="-717550" sx="92000" sy="89000" flip="xy" algn="ctr"/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9" name="Rectangle 8"/>
          <p:cNvSpPr/>
          <p:nvPr/>
        </p:nvSpPr>
        <p:spPr>
          <a:xfrm>
            <a:off x="920834" y="1484779"/>
            <a:ext cx="10222992" cy="2743200"/>
          </a:xfrm>
          <a:prstGeom prst="rect">
            <a:avLst/>
          </a:prstGeom>
          <a:blipFill dpi="0" rotWithShape="1">
            <a:blip r:embed="rId2">
              <a:alphaModFix amt="85000"/>
              <a:lum bright="70000" contrast="-70000"/>
              <a:extLst>
                <a:ext uri="{BEBA8EAE-BF5A-486C-A8C5-ECC9F3942E4B}">
                  <a14:imgProps xmlns:a14="http://schemas.microsoft.com/office/drawing/2010/main">
                    <a14:imgLayer r:embed="rId3">
                      <a14:imgEffect>
                        <a14:sharpenSoften amount="61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tile tx="0" ty="-704850" sx="92000" sy="89000" flip="xy" algn="ctr"/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grpSp>
        <p:nvGrpSpPr>
          <p:cNvPr id="10" name="Group 9"/>
          <p:cNvGrpSpPr/>
          <p:nvPr/>
        </p:nvGrpSpPr>
        <p:grpSpPr>
          <a:xfrm>
            <a:off x="9649215" y="4068923"/>
            <a:ext cx="1080904" cy="1080902"/>
            <a:chOff x="9685338" y="4460675"/>
            <a:chExt cx="1080904" cy="1080902"/>
          </a:xfrm>
        </p:grpSpPr>
        <p:sp>
          <p:nvSpPr>
            <p:cNvPr id="11" name="Oval 10"/>
            <p:cNvSpPr/>
            <p:nvPr/>
          </p:nvSpPr>
          <p:spPr>
            <a:xfrm>
              <a:off x="9685338" y="4460675"/>
              <a:ext cx="1080904" cy="1080902"/>
            </a:xfrm>
            <a:prstGeom prst="ellipse">
              <a:avLst/>
            </a:prstGeom>
            <a:blipFill dpi="0" rotWithShape="1">
              <a:blip r:embed="rId4">
                <a:duotone>
                  <a:schemeClr val="accent1">
                    <a:shade val="45000"/>
                    <a:satMod val="135000"/>
                  </a:schemeClr>
                  <a:prstClr val="white"/>
                </a:duotone>
                <a:extLst>
                  <a:ext uri="{BEBA8EAE-BF5A-486C-A8C5-ECC9F3942E4B}">
                    <a14:imgProps xmlns:a14="http://schemas.microsoft.com/office/drawing/2010/main">
                      <a14:imgLayer r:embed="rId5">
                        <a14:imgEffect>
                          <a14:saturation sat="95000"/>
                        </a14:imgEffect>
                      </a14:imgLayer>
                    </a14:imgProps>
                  </a:ext>
                </a:extLst>
              </a:blip>
              <a:srcRect/>
              <a:tile tx="0" ty="0" sx="85000" sy="85000" flip="none" algn="tl"/>
            </a:blipFill>
            <a:ln w="25400" cap="flat" cmpd="sng" algn="ctr">
              <a:noFill/>
              <a:prstDash val="solid"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12" name="Oval 11"/>
            <p:cNvSpPr/>
            <p:nvPr/>
          </p:nvSpPr>
          <p:spPr>
            <a:xfrm>
              <a:off x="9793429" y="4568765"/>
              <a:ext cx="864723" cy="864722"/>
            </a:xfrm>
            <a:prstGeom prst="ellipse">
              <a:avLst/>
            </a:prstGeom>
            <a:noFill/>
            <a:ln w="25400" cap="flat" cmpd="sng" algn="ctr">
              <a:solidFill>
                <a:sysClr val="window" lastClr="FFFFFF"/>
              </a:solidFill>
              <a:prstDash val="solid"/>
            </a:ln>
            <a:effectLst/>
          </p:spPr>
          <p:txBody>
            <a:bodyPr/>
            <a:lstStyle/>
            <a:p>
              <a:endParaRPr lang="en-GB"/>
            </a:p>
          </p:txBody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051560" y="1432223"/>
            <a:ext cx="9966960" cy="3035808"/>
          </a:xfrm>
        </p:spPr>
        <p:txBody>
          <a:bodyPr anchor="ctr">
            <a:noAutofit/>
          </a:bodyPr>
          <a:lstStyle>
            <a:lvl1pPr algn="l">
              <a:lnSpc>
                <a:spcPct val="80000"/>
              </a:lnSpc>
              <a:defRPr sz="9600" cap="all" baseline="0">
                <a:blipFill dpi="0" rotWithShape="1">
                  <a:blip r:embed="rId4"/>
                  <a:srcRect/>
                  <a:tile tx="6350" ty="-127000" sx="65000" sy="64000" flip="none" algn="tl"/>
                </a:blip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069848" y="4389120"/>
            <a:ext cx="7891272" cy="1069848"/>
          </a:xfrm>
        </p:spPr>
        <p:txBody>
          <a:bodyPr>
            <a:normAutofit/>
          </a:bodyPr>
          <a:lstStyle>
            <a:lvl1pPr marL="0" indent="0" algn="l">
              <a:buNone/>
              <a:defRPr sz="2200">
                <a:solidFill>
                  <a:schemeClr val="tx1"/>
                </a:solidFill>
              </a:defRPr>
            </a:lvl1pPr>
            <a:lvl2pPr marL="457200" indent="0" algn="ctr">
              <a:buNone/>
              <a:defRPr sz="2200"/>
            </a:lvl2pPr>
            <a:lvl3pPr marL="914400" indent="0" algn="ctr">
              <a:buNone/>
              <a:defRPr sz="2200"/>
            </a:lvl3pPr>
            <a:lvl4pPr marL="1371600" indent="0" algn="ctr">
              <a:buNone/>
              <a:defRPr sz="2000"/>
            </a:lvl4pPr>
            <a:lvl5pPr marL="1828800" indent="0" algn="ctr">
              <a:buNone/>
              <a:defRPr sz="2000"/>
            </a:lvl5pPr>
            <a:lvl6pPr marL="2286000" indent="0" algn="ctr">
              <a:buNone/>
              <a:defRPr sz="2000"/>
            </a:lvl6pPr>
            <a:lvl7pPr marL="2743200" indent="0" algn="ctr">
              <a:buNone/>
              <a:defRPr sz="2000"/>
            </a:lvl7pPr>
            <a:lvl8pPr marL="3200400" indent="0" algn="ctr">
              <a:buNone/>
              <a:defRPr sz="2000"/>
            </a:lvl8pPr>
            <a:lvl9pPr marL="3657600" indent="0" algn="ctr">
              <a:buNone/>
              <a:defRPr sz="20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76D0534-BB92-D249-82B9-49A38E7BB51A}" type="datetime1">
              <a:rPr lang="en-US" smtClean="0"/>
              <a:t>8/6/2026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9592733" y="4289334"/>
            <a:ext cx="1193868" cy="640080"/>
          </a:xfrm>
        </p:spPr>
        <p:txBody>
          <a:bodyPr/>
          <a:lstStyle>
            <a:lvl1pPr>
              <a:defRPr sz="2800"/>
            </a:lvl1pPr>
          </a:lstStyle>
          <a:p>
            <a:fld id="{4FAB73BC-B049-4115-A692-8D63A059BFB8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73267393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2EE8AFE-A49F-3347-91BC-9E8CE1BCC4B4}" type="datetime1">
              <a:rPr lang="en-US" smtClean="0"/>
              <a:t>8/6/2026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90508888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4917989"/>
            <a:ext cx="12192000" cy="1940010"/>
          </a:xfrm>
          <a:prstGeom prst="rect">
            <a:avLst/>
          </a:prstGeom>
          <a:blipFill dpi="0" rotWithShape="1">
            <a:blip r:embed="rId2">
              <a:alphaModFix amt="85000"/>
              <a:lum bright="70000" contrast="-70000"/>
              <a:extLst>
                <a:ext uri="{BEBA8EAE-BF5A-486C-A8C5-ECC9F3942E4B}">
                  <a14:imgProps xmlns:a14="http://schemas.microsoft.com/office/drawing/2010/main">
                    <a14:imgLayer r:embed="rId3">
                      <a14:imgEffect>
                        <a14:sharpenSoften amount="61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tile tx="0" ty="-704850" sx="92000" sy="89000" flip="xy" algn="ctr"/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167128" y="1225296"/>
            <a:ext cx="9281160" cy="3520440"/>
          </a:xfrm>
        </p:spPr>
        <p:txBody>
          <a:bodyPr anchor="ctr">
            <a:normAutofit/>
          </a:bodyPr>
          <a:lstStyle>
            <a:lvl1pPr>
              <a:lnSpc>
                <a:spcPct val="80000"/>
              </a:lnSpc>
              <a:defRPr sz="80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165774" y="5020056"/>
            <a:ext cx="9052560" cy="1066800"/>
          </a:xfrm>
        </p:spPr>
        <p:txBody>
          <a:bodyPr anchor="t">
            <a:normAutofit/>
          </a:bodyPr>
          <a:lstStyle>
            <a:lvl1pPr marL="0" indent="0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8593667" y="6272784"/>
            <a:ext cx="2644309" cy="365125"/>
          </a:xfrm>
        </p:spPr>
        <p:txBody>
          <a:bodyPr/>
          <a:lstStyle/>
          <a:p>
            <a:fld id="{5EA109CB-DDDB-7949-A85C-355CAB3D7576}" type="datetime1">
              <a:rPr lang="en-US" smtClean="0"/>
              <a:t>8/6/2026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2182708" y="6272784"/>
            <a:ext cx="6327648" cy="365125"/>
          </a:xfrm>
        </p:spPr>
        <p:txBody>
          <a:bodyPr/>
          <a:lstStyle/>
          <a:p>
            <a:endParaRPr lang="en-US" dirty="0"/>
          </a:p>
        </p:txBody>
      </p:sp>
      <p:grpSp>
        <p:nvGrpSpPr>
          <p:cNvPr id="8" name="Group 7"/>
          <p:cNvGrpSpPr/>
          <p:nvPr/>
        </p:nvGrpSpPr>
        <p:grpSpPr>
          <a:xfrm>
            <a:off x="897399" y="2325848"/>
            <a:ext cx="1080904" cy="1080902"/>
            <a:chOff x="9685338" y="4460675"/>
            <a:chExt cx="1080904" cy="1080902"/>
          </a:xfrm>
        </p:grpSpPr>
        <p:sp>
          <p:nvSpPr>
            <p:cNvPr id="9" name="Oval 8"/>
            <p:cNvSpPr/>
            <p:nvPr/>
          </p:nvSpPr>
          <p:spPr>
            <a:xfrm>
              <a:off x="9685338" y="4460675"/>
              <a:ext cx="1080904" cy="1080902"/>
            </a:xfrm>
            <a:prstGeom prst="ellipse">
              <a:avLst/>
            </a:prstGeom>
            <a:blipFill dpi="0" rotWithShape="1">
              <a:blip r:embed="rId4">
                <a:duotone>
                  <a:schemeClr val="accent1">
                    <a:shade val="45000"/>
                    <a:satMod val="135000"/>
                  </a:schemeClr>
                  <a:prstClr val="white"/>
                </a:duotone>
                <a:extLst>
                  <a:ext uri="{BEBA8EAE-BF5A-486C-A8C5-ECC9F3942E4B}">
                    <a14:imgProps xmlns:a14="http://schemas.microsoft.com/office/drawing/2010/main">
                      <a14:imgLayer r:embed="rId5">
                        <a14:imgEffect>
                          <a14:saturation sat="95000"/>
                        </a14:imgEffect>
                      </a14:imgLayer>
                    </a14:imgProps>
                  </a:ext>
                </a:extLst>
              </a:blip>
              <a:srcRect/>
              <a:tile tx="0" ty="0" sx="85000" sy="85000" flip="none" algn="tl"/>
            </a:blipFill>
            <a:ln w="25400" cap="flat" cmpd="sng" algn="ctr">
              <a:noFill/>
              <a:prstDash val="solid"/>
            </a:ln>
            <a:effectLst/>
          </p:spPr>
        </p:sp>
        <p:sp>
          <p:nvSpPr>
            <p:cNvPr id="10" name="Oval 9"/>
            <p:cNvSpPr/>
            <p:nvPr/>
          </p:nvSpPr>
          <p:spPr>
            <a:xfrm>
              <a:off x="9793429" y="4568765"/>
              <a:ext cx="864723" cy="864722"/>
            </a:xfrm>
            <a:prstGeom prst="ellipse">
              <a:avLst/>
            </a:prstGeom>
            <a:noFill/>
            <a:ln w="25400" cap="flat" cmpd="sng" algn="ctr">
              <a:solidFill>
                <a:sysClr val="window" lastClr="FFFFFF"/>
              </a:solidFill>
              <a:prstDash val="solid"/>
            </a:ln>
            <a:effectLst/>
          </p:spPr>
        </p:sp>
      </p:grp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843702" y="2506133"/>
            <a:ext cx="1188298" cy="720332"/>
          </a:xfrm>
        </p:spPr>
        <p:txBody>
          <a:bodyPr/>
          <a:lstStyle>
            <a:lvl1pPr>
              <a:defRPr sz="2800"/>
            </a:lvl1pPr>
          </a:lstStyle>
          <a:p>
            <a:fld id="{4FAB73BC-B049-4115-A692-8D63A059BFB8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2856613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069848" y="2194560"/>
            <a:ext cx="4754880" cy="3977640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364224" y="2194560"/>
            <a:ext cx="4754880" cy="3977640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7E56BB9-C860-D945-A0DA-AC84E1154E6B}" type="datetime1">
              <a:rPr lang="en-US" smtClean="0"/>
              <a:t>8/6/2026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28817787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66800" y="2048256"/>
            <a:ext cx="4754880" cy="640080"/>
          </a:xfrm>
        </p:spPr>
        <p:txBody>
          <a:bodyPr anchor="ctr">
            <a:normAutofit/>
          </a:bodyPr>
          <a:lstStyle>
            <a:lvl1pPr marL="0" indent="0">
              <a:buNone/>
              <a:defRPr sz="2000" b="1">
                <a:solidFill>
                  <a:schemeClr val="accent1">
                    <a:lumMod val="75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069848" y="2743200"/>
            <a:ext cx="4754880" cy="3291840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364224" y="2048256"/>
            <a:ext cx="4754880" cy="640080"/>
          </a:xfrm>
        </p:spPr>
        <p:txBody>
          <a:bodyPr anchor="ctr">
            <a:normAutofit/>
          </a:bodyPr>
          <a:lstStyle>
            <a:lvl1pPr marL="0" indent="0">
              <a:buNone/>
              <a:defRPr sz="2000" b="1">
                <a:solidFill>
                  <a:schemeClr val="accent1">
                    <a:lumMod val="75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364224" y="2743200"/>
            <a:ext cx="4754880" cy="3291840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5C5F966-147F-B24F-8855-ADF4B9638779}" type="datetime1">
              <a:rPr lang="en-US" smtClean="0"/>
              <a:t>8/6/2026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46268642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itle 5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32BB21E-6508-274A-8215-090AB0A8BFD7}" type="datetime1">
              <a:rPr lang="en-US" smtClean="0"/>
              <a:t>8/6/2026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48146797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E5E3B75-9C36-5140-9B2C-4AB02DB5CE55}" type="datetime1">
              <a:rPr lang="en-US" smtClean="0"/>
              <a:t>8/6/2026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277671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8303740" y="0"/>
            <a:ext cx="3888259" cy="6857999"/>
          </a:xfrm>
          <a:prstGeom prst="rect">
            <a:avLst/>
          </a:prstGeom>
          <a:blipFill dpi="0" rotWithShape="1">
            <a:blip r:embed="rId2">
              <a:alphaModFix amt="60000"/>
              <a:lum bright="70000" contrast="-70000"/>
              <a:extLst>
                <a:ext uri="{BEBA8EAE-BF5A-486C-A8C5-ECC9F3942E4B}">
                  <a14:imgProps xmlns:a14="http://schemas.microsoft.com/office/drawing/2010/main">
                    <a14:imgLayer r:embed="rId3">
                      <a14:imgEffect>
                        <a14:sharpenSoften amount="61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tile tx="0" ty="-704850" sx="92000" sy="89000" flip="xy" algn="ctr"/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549640" y="685800"/>
            <a:ext cx="3200400" cy="1737360"/>
          </a:xfrm>
        </p:spPr>
        <p:txBody>
          <a:bodyPr anchor="b">
            <a:normAutofit/>
          </a:bodyPr>
          <a:lstStyle>
            <a:lvl1pPr>
              <a:defRPr sz="3200" b="1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38200" y="685800"/>
            <a:ext cx="6711696" cy="5020056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549640" y="2423160"/>
            <a:ext cx="3200400" cy="3291840"/>
          </a:xfrm>
        </p:spPr>
        <p:txBody>
          <a:bodyPr>
            <a:normAutofit/>
          </a:bodyPr>
          <a:lstStyle>
            <a:lvl1pPr marL="0" indent="0">
              <a:lnSpc>
                <a:spcPct val="100000"/>
              </a:lnSpc>
              <a:spcBef>
                <a:spcPts val="1000"/>
              </a:spcBef>
              <a:buNone/>
              <a:defRPr sz="1400">
                <a:solidFill>
                  <a:schemeClr val="accent1">
                    <a:lumMod val="75000"/>
                  </a:schemeClr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F7E5107-D26A-8749-91B4-BDF6C1B6361A}" type="datetime1">
              <a:rPr lang="en-US" smtClean="0"/>
              <a:t>8/6/2026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grpSp>
        <p:nvGrpSpPr>
          <p:cNvPr id="9" name="Group 8"/>
          <p:cNvGrpSpPr>
            <a:grpSpLocks noChangeAspect="1"/>
          </p:cNvGrpSpPr>
          <p:nvPr/>
        </p:nvGrpSpPr>
        <p:grpSpPr>
          <a:xfrm>
            <a:off x="11401725" y="6229681"/>
            <a:ext cx="457200" cy="457200"/>
            <a:chOff x="11361456" y="6195813"/>
            <a:chExt cx="548640" cy="548640"/>
          </a:xfrm>
        </p:grpSpPr>
        <p:sp>
          <p:nvSpPr>
            <p:cNvPr id="10" name="Oval 9"/>
            <p:cNvSpPr/>
            <p:nvPr/>
          </p:nvSpPr>
          <p:spPr>
            <a:xfrm>
              <a:off x="11361456" y="6195813"/>
              <a:ext cx="548640" cy="548640"/>
            </a:xfrm>
            <a:prstGeom prst="ellipse">
              <a:avLst/>
            </a:prstGeom>
            <a:blipFill dpi="0" rotWithShape="1">
              <a:blip r:embed="rId4">
                <a:duotone>
                  <a:schemeClr val="accent1">
                    <a:shade val="45000"/>
                    <a:satMod val="135000"/>
                  </a:schemeClr>
                  <a:prstClr val="white"/>
                </a:duotone>
                <a:extLst>
                  <a:ext uri="{BEBA8EAE-BF5A-486C-A8C5-ECC9F3942E4B}">
                    <a14:imgProps xmlns:a14="http://schemas.microsoft.com/office/drawing/2010/main">
                      <a14:imgLayer r:embed="rId5">
                        <a14:imgEffect>
                          <a14:saturation sat="95000"/>
                        </a14:imgEffect>
                        <a14:imgEffect>
                          <a14:brightnessContrast bright="-40000" contrast="20000"/>
                        </a14:imgEffect>
                      </a14:imgLayer>
                    </a14:imgProps>
                  </a:ext>
                </a:extLst>
              </a:blip>
              <a:srcRect/>
              <a:tile tx="50800" ty="0" sx="85000" sy="85000" flip="none" algn="tl"/>
            </a:blipFill>
            <a:ln w="25400" cap="flat" cmpd="sng" algn="ctr">
              <a:noFill/>
              <a:prstDash val="solid"/>
            </a:ln>
            <a:effectLst/>
          </p:spPr>
        </p:sp>
        <p:sp>
          <p:nvSpPr>
            <p:cNvPr id="11" name="Oval 10"/>
            <p:cNvSpPr/>
            <p:nvPr/>
          </p:nvSpPr>
          <p:spPr>
            <a:xfrm>
              <a:off x="11396488" y="6230844"/>
              <a:ext cx="478576" cy="478578"/>
            </a:xfrm>
            <a:prstGeom prst="ellipse">
              <a:avLst/>
            </a:prstGeom>
            <a:noFill/>
            <a:ln w="12700" cap="flat" cmpd="sng" algn="ctr">
              <a:solidFill>
                <a:sysClr val="window" lastClr="FFFFFF"/>
              </a:solidFill>
              <a:prstDash val="solid"/>
            </a:ln>
            <a:effectLst/>
          </p:spPr>
        </p:sp>
      </p:grp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21167408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/>
          <p:cNvSpPr/>
          <p:nvPr/>
        </p:nvSpPr>
        <p:spPr>
          <a:xfrm>
            <a:off x="8303740" y="0"/>
            <a:ext cx="3888259" cy="6857999"/>
          </a:xfrm>
          <a:prstGeom prst="rect">
            <a:avLst/>
          </a:prstGeom>
          <a:blipFill dpi="0" rotWithShape="1">
            <a:blip r:embed="rId2">
              <a:alphaModFix amt="60000"/>
              <a:lum bright="70000" contrast="-70000"/>
              <a:extLst>
                <a:ext uri="{BEBA8EAE-BF5A-486C-A8C5-ECC9F3942E4B}">
                  <a14:imgProps xmlns:a14="http://schemas.microsoft.com/office/drawing/2010/main">
                    <a14:imgLayer r:embed="rId3">
                      <a14:imgEffect>
                        <a14:sharpenSoften amount="61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tile tx="0" ty="-704850" sx="92000" sy="89000" flip="xy" algn="ctr"/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549640" y="685800"/>
            <a:ext cx="3200400" cy="1737360"/>
          </a:xfrm>
        </p:spPr>
        <p:txBody>
          <a:bodyPr anchor="b">
            <a:normAutofit/>
          </a:bodyPr>
          <a:lstStyle>
            <a:lvl1pPr>
              <a:defRPr sz="3200" b="1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0" y="0"/>
            <a:ext cx="8303740" cy="6858000"/>
          </a:xfrm>
          <a:solidFill>
            <a:schemeClr val="tx2">
              <a:lumMod val="20000"/>
              <a:lumOff val="80000"/>
            </a:schemeClr>
          </a:solidFill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549640" y="2423160"/>
            <a:ext cx="3200400" cy="3291840"/>
          </a:xfrm>
        </p:spPr>
        <p:txBody>
          <a:bodyPr>
            <a:normAutofit/>
          </a:bodyPr>
          <a:lstStyle>
            <a:lvl1pPr marL="0" indent="0">
              <a:lnSpc>
                <a:spcPct val="100000"/>
              </a:lnSpc>
              <a:spcBef>
                <a:spcPts val="1000"/>
              </a:spcBef>
              <a:buNone/>
              <a:defRPr sz="1400">
                <a:solidFill>
                  <a:schemeClr val="accent1">
                    <a:lumMod val="75000"/>
                  </a:schemeClr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CC6945-859D-154B-9E61-3980F2B5BC84}" type="datetime1">
              <a:rPr lang="en-US" smtClean="0"/>
              <a:t>8/6/2026</a:t>
            </a:fld>
            <a:endParaRPr lang="en-US" dirty="0"/>
          </a:p>
        </p:txBody>
      </p:sp>
      <p:grpSp>
        <p:nvGrpSpPr>
          <p:cNvPr id="8" name="Group 7"/>
          <p:cNvGrpSpPr>
            <a:grpSpLocks noChangeAspect="1"/>
          </p:cNvGrpSpPr>
          <p:nvPr/>
        </p:nvGrpSpPr>
        <p:grpSpPr>
          <a:xfrm>
            <a:off x="11401725" y="6229681"/>
            <a:ext cx="457200" cy="457200"/>
            <a:chOff x="11361456" y="6195813"/>
            <a:chExt cx="548640" cy="548640"/>
          </a:xfrm>
        </p:grpSpPr>
        <p:sp>
          <p:nvSpPr>
            <p:cNvPr id="9" name="Oval 8"/>
            <p:cNvSpPr/>
            <p:nvPr/>
          </p:nvSpPr>
          <p:spPr>
            <a:xfrm>
              <a:off x="11361456" y="6195813"/>
              <a:ext cx="548640" cy="548640"/>
            </a:xfrm>
            <a:prstGeom prst="ellipse">
              <a:avLst/>
            </a:prstGeom>
            <a:blipFill dpi="0" rotWithShape="1">
              <a:blip r:embed="rId4">
                <a:duotone>
                  <a:schemeClr val="accent1">
                    <a:shade val="45000"/>
                    <a:satMod val="135000"/>
                  </a:schemeClr>
                  <a:prstClr val="white"/>
                </a:duotone>
                <a:extLst>
                  <a:ext uri="{BEBA8EAE-BF5A-486C-A8C5-ECC9F3942E4B}">
                    <a14:imgProps xmlns:a14="http://schemas.microsoft.com/office/drawing/2010/main">
                      <a14:imgLayer r:embed="rId5">
                        <a14:imgEffect>
                          <a14:saturation sat="95000"/>
                        </a14:imgEffect>
                        <a14:imgEffect>
                          <a14:brightnessContrast bright="-40000" contrast="20000"/>
                        </a14:imgEffect>
                      </a14:imgLayer>
                    </a14:imgProps>
                  </a:ext>
                </a:extLst>
              </a:blip>
              <a:srcRect/>
              <a:tile tx="50800" ty="0" sx="85000" sy="85000" flip="none" algn="tl"/>
            </a:blipFill>
            <a:ln w="25400" cap="flat" cmpd="sng" algn="ctr">
              <a:noFill/>
              <a:prstDash val="solid"/>
            </a:ln>
            <a:effectLst/>
          </p:spPr>
        </p:sp>
        <p:sp>
          <p:nvSpPr>
            <p:cNvPr id="10" name="Oval 9"/>
            <p:cNvSpPr/>
            <p:nvPr/>
          </p:nvSpPr>
          <p:spPr>
            <a:xfrm>
              <a:off x="11396488" y="6230844"/>
              <a:ext cx="478576" cy="478578"/>
            </a:xfrm>
            <a:prstGeom prst="ellipse">
              <a:avLst/>
            </a:prstGeom>
            <a:noFill/>
            <a:ln w="12700" cap="flat" cmpd="sng" algn="ctr">
              <a:solidFill>
                <a:sysClr val="window" lastClr="FFFFFF"/>
              </a:solidFill>
              <a:prstDash val="solid"/>
            </a:ln>
            <a:effectLst/>
          </p:spPr>
        </p:sp>
      </p:grp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91372862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3922B72-5EFB-2B4D-BBDF-916337A53DC6}" type="datetime1">
              <a:rPr lang="en-US" smtClean="0"/>
              <a:t>8/6/2026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71689121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533400"/>
            <a:ext cx="2552700" cy="5638800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066800" y="533400"/>
            <a:ext cx="7505700" cy="5638800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6B05E1-C71E-544E-9F74-844878BC4783}" type="datetime1">
              <a:rPr lang="en-US" smtClean="0"/>
              <a:t>8/6/2026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47652770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2.pn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image" Target="../media/image3.png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microsoft.com/office/2007/relationships/hdphoto" Target="../media/hdphoto1.wdp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069848" y="484632"/>
            <a:ext cx="10058400" cy="1609344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69848" y="2121408"/>
            <a:ext cx="10058400" cy="405079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964424" y="6272784"/>
            <a:ext cx="3273552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>
                <a:solidFill>
                  <a:schemeClr val="tx2"/>
                </a:solidFill>
              </a:defRPr>
            </a:lvl1pPr>
          </a:lstStyle>
          <a:p>
            <a:fld id="{3E2B6D2D-DD65-7542-B616-C09BD0686257}" type="datetime1">
              <a:rPr lang="en-US" smtClean="0"/>
              <a:t>8/6/2026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088136" y="6272784"/>
            <a:ext cx="6327648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100">
                <a:solidFill>
                  <a:schemeClr val="tx2"/>
                </a:solidFill>
              </a:defRPr>
            </a:lvl1pPr>
          </a:lstStyle>
          <a:p>
            <a:endParaRPr lang="en-US" dirty="0"/>
          </a:p>
        </p:txBody>
      </p:sp>
      <p:grpSp>
        <p:nvGrpSpPr>
          <p:cNvPr id="7" name="Group 6"/>
          <p:cNvGrpSpPr>
            <a:grpSpLocks noChangeAspect="1"/>
          </p:cNvGrpSpPr>
          <p:nvPr/>
        </p:nvGrpSpPr>
        <p:grpSpPr>
          <a:xfrm>
            <a:off x="11401725" y="6229681"/>
            <a:ext cx="457200" cy="457200"/>
            <a:chOff x="11361456" y="6195813"/>
            <a:chExt cx="548640" cy="548640"/>
          </a:xfrm>
        </p:grpSpPr>
        <p:sp>
          <p:nvSpPr>
            <p:cNvPr id="8" name="Oval 7"/>
            <p:cNvSpPr/>
            <p:nvPr/>
          </p:nvSpPr>
          <p:spPr>
            <a:xfrm>
              <a:off x="11361456" y="6195813"/>
              <a:ext cx="548640" cy="548640"/>
            </a:xfrm>
            <a:prstGeom prst="ellipse">
              <a:avLst/>
            </a:prstGeom>
            <a:blipFill dpi="0" rotWithShape="1">
              <a:blip r:embed="rId13">
                <a:duotone>
                  <a:schemeClr val="accent1">
                    <a:shade val="45000"/>
                    <a:satMod val="135000"/>
                  </a:schemeClr>
                  <a:prstClr val="white"/>
                </a:duotone>
                <a:extLst>
                  <a:ext uri="{BEBA8EAE-BF5A-486C-A8C5-ECC9F3942E4B}">
                    <a14:imgProps xmlns:a14="http://schemas.microsoft.com/office/drawing/2010/main">
                      <a14:imgLayer r:embed="rId14">
                        <a14:imgEffect>
                          <a14:saturation sat="95000"/>
                        </a14:imgEffect>
                        <a14:imgEffect>
                          <a14:brightnessContrast bright="-40000" contrast="20000"/>
                        </a14:imgEffect>
                      </a14:imgLayer>
                    </a14:imgProps>
                  </a:ext>
                </a:extLst>
              </a:blip>
              <a:srcRect/>
              <a:tile tx="50800" ty="0" sx="85000" sy="85000" flip="none" algn="tl"/>
            </a:blipFill>
            <a:ln w="25400" cap="flat" cmpd="sng" algn="ctr">
              <a:noFill/>
              <a:prstDash val="solid"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9" name="Oval 8"/>
            <p:cNvSpPr/>
            <p:nvPr/>
          </p:nvSpPr>
          <p:spPr>
            <a:xfrm>
              <a:off x="11396488" y="6230844"/>
              <a:ext cx="478576" cy="478578"/>
            </a:xfrm>
            <a:prstGeom prst="ellipse">
              <a:avLst/>
            </a:prstGeom>
            <a:noFill/>
            <a:ln w="12700" cap="flat" cmpd="sng" algn="ctr">
              <a:solidFill>
                <a:srgbClr val="FFFFFF"/>
              </a:solidFill>
              <a:prstDash val="solid"/>
            </a:ln>
            <a:effectLst/>
          </p:spPr>
          <p:txBody>
            <a:bodyPr/>
            <a:lstStyle/>
            <a:p>
              <a:endParaRPr lang="en-GB"/>
            </a:p>
          </p:txBody>
        </p:sp>
      </p:grp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1311128" y="6272784"/>
            <a:ext cx="64008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400" b="1">
                <a:solidFill>
                  <a:srgbClr val="FFFFFF"/>
                </a:solidFill>
                <a:latin typeface="+mj-lt"/>
              </a:defRPr>
            </a:lvl1pPr>
          </a:lstStyle>
          <a:p>
            <a:fld id="{4FAB73BC-B049-4115-A692-8D63A059BFB8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07590469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853" r:id="rId1"/>
    <p:sldLayoutId id="2147483854" r:id="rId2"/>
    <p:sldLayoutId id="2147483855" r:id="rId3"/>
    <p:sldLayoutId id="2147483856" r:id="rId4"/>
    <p:sldLayoutId id="2147483857" r:id="rId5"/>
    <p:sldLayoutId id="2147483858" r:id="rId6"/>
    <p:sldLayoutId id="2147483859" r:id="rId7"/>
    <p:sldLayoutId id="2147483860" r:id="rId8"/>
    <p:sldLayoutId id="2147483861" r:id="rId9"/>
    <p:sldLayoutId id="2147483862" r:id="rId10"/>
    <p:sldLayoutId id="2147483863" r:id="rId11"/>
  </p:sldLayoutIdLst>
  <p:hf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5400" kern="1200" cap="all" baseline="0">
          <a:blipFill>
            <a:blip r:embed="rId15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tile tx="6350" ty="-127000" sx="65000" sy="64000" flip="none" algn="tl"/>
          </a:blipFill>
          <a:latin typeface="+mj-lt"/>
          <a:ea typeface="+mj-ea"/>
          <a:cs typeface="+mj-cs"/>
        </a:defRPr>
      </a:lvl1pPr>
    </p:titleStyle>
    <p:bodyStyle>
      <a:lvl1pPr marL="182880" indent="-182880" algn="l" defTabSz="914400" rtl="0" eaLnBrk="1" latinLnBrk="0" hangingPunct="1">
        <a:lnSpc>
          <a:spcPct val="90000"/>
        </a:lnSpc>
        <a:spcBef>
          <a:spcPts val="1200"/>
        </a:spcBef>
        <a:buClr>
          <a:schemeClr val="accent1">
            <a:lumMod val="75000"/>
          </a:schemeClr>
        </a:buClr>
        <a:buSzPct val="85000"/>
        <a:buFont typeface="Wingdings" pitchFamily="2" charset="2"/>
        <a:buChar char="§"/>
        <a:defRPr sz="20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indent="-182880" algn="l" defTabSz="914400" rtl="0" eaLnBrk="1" latinLnBrk="0" hangingPunct="1">
        <a:lnSpc>
          <a:spcPct val="90000"/>
        </a:lnSpc>
        <a:spcBef>
          <a:spcPts val="400"/>
        </a:spcBef>
        <a:spcAft>
          <a:spcPts val="200"/>
        </a:spcAft>
        <a:buClr>
          <a:schemeClr val="accent1">
            <a:lumMod val="75000"/>
          </a:schemeClr>
        </a:buClr>
        <a:buSzPct val="85000"/>
        <a:buFont typeface="Wingdings" pitchFamily="2" charset="2"/>
        <a:buChar char="§"/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731520" indent="-182880" algn="l" defTabSz="914400" rtl="0" eaLnBrk="1" latinLnBrk="0" hangingPunct="1">
        <a:lnSpc>
          <a:spcPct val="90000"/>
        </a:lnSpc>
        <a:spcBef>
          <a:spcPts val="400"/>
        </a:spcBef>
        <a:spcAft>
          <a:spcPts val="200"/>
        </a:spcAft>
        <a:buClr>
          <a:schemeClr val="accent1">
            <a:lumMod val="75000"/>
          </a:schemeClr>
        </a:buClr>
        <a:buSzPct val="85000"/>
        <a:buFont typeface="Wingdings" pitchFamily="2" charset="2"/>
        <a:buChar char="§"/>
        <a:defRPr sz="1600" kern="1200">
          <a:solidFill>
            <a:schemeClr val="tx1"/>
          </a:solidFill>
          <a:latin typeface="+mn-lt"/>
          <a:ea typeface="+mn-ea"/>
          <a:cs typeface="+mn-cs"/>
        </a:defRPr>
      </a:lvl3pPr>
      <a:lvl4pPr marL="1005840" indent="-182880" algn="l" defTabSz="914400" rtl="0" eaLnBrk="1" latinLnBrk="0" hangingPunct="1">
        <a:lnSpc>
          <a:spcPct val="90000"/>
        </a:lnSpc>
        <a:spcBef>
          <a:spcPts val="400"/>
        </a:spcBef>
        <a:spcAft>
          <a:spcPts val="200"/>
        </a:spcAft>
        <a:buClr>
          <a:schemeClr val="accent1">
            <a:lumMod val="75000"/>
          </a:schemeClr>
        </a:buClr>
        <a:buSzPct val="85000"/>
        <a:buFont typeface="Wingdings" pitchFamily="2" charset="2"/>
        <a:buChar char="§"/>
        <a:defRPr sz="1600" kern="1200">
          <a:solidFill>
            <a:schemeClr val="tx1"/>
          </a:solidFill>
          <a:latin typeface="+mn-lt"/>
          <a:ea typeface="+mn-ea"/>
          <a:cs typeface="+mn-cs"/>
        </a:defRPr>
      </a:lvl4pPr>
      <a:lvl5pPr marL="1280160" indent="-182880" algn="l" defTabSz="914400" rtl="0" eaLnBrk="1" latinLnBrk="0" hangingPunct="1">
        <a:lnSpc>
          <a:spcPct val="90000"/>
        </a:lnSpc>
        <a:spcBef>
          <a:spcPts val="400"/>
        </a:spcBef>
        <a:spcAft>
          <a:spcPts val="200"/>
        </a:spcAft>
        <a:buClr>
          <a:schemeClr val="accent1">
            <a:lumMod val="75000"/>
          </a:schemeClr>
        </a:buClr>
        <a:buSzPct val="85000"/>
        <a:buFont typeface="Wingdings" pitchFamily="2" charset="2"/>
        <a:buChar char="§"/>
        <a:defRPr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1600000" indent="-228600" algn="l" defTabSz="914400" rtl="0" eaLnBrk="1" latinLnBrk="0" hangingPunct="1">
        <a:lnSpc>
          <a:spcPct val="90000"/>
        </a:lnSpc>
        <a:spcBef>
          <a:spcPts val="400"/>
        </a:spcBef>
        <a:spcAft>
          <a:spcPts val="200"/>
        </a:spcAft>
        <a:buClr>
          <a:schemeClr val="accent1">
            <a:lumMod val="75000"/>
          </a:schemeClr>
        </a:buClr>
        <a:buSzPct val="85000"/>
        <a:buFont typeface="Wingdings" pitchFamily="2" charset="2"/>
        <a:buChar char="§"/>
        <a:defRPr sz="1600" kern="1200">
          <a:solidFill>
            <a:schemeClr val="tx1"/>
          </a:solidFill>
          <a:latin typeface="+mn-lt"/>
          <a:ea typeface="+mn-ea"/>
          <a:cs typeface="+mn-cs"/>
        </a:defRPr>
      </a:lvl6pPr>
      <a:lvl7pPr marL="1900000" indent="-228600" algn="l" defTabSz="914400" rtl="0" eaLnBrk="1" latinLnBrk="0" hangingPunct="1">
        <a:lnSpc>
          <a:spcPct val="90000"/>
        </a:lnSpc>
        <a:spcBef>
          <a:spcPts val="400"/>
        </a:spcBef>
        <a:spcAft>
          <a:spcPts val="200"/>
        </a:spcAft>
        <a:buClr>
          <a:schemeClr val="accent1">
            <a:lumMod val="75000"/>
          </a:schemeClr>
        </a:buClr>
        <a:buSzPct val="85000"/>
        <a:buFont typeface="Wingdings" pitchFamily="2" charset="2"/>
        <a:buChar char="§"/>
        <a:defRPr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200000" indent="-228600" algn="l" defTabSz="914400" rtl="0" eaLnBrk="1" latinLnBrk="0" hangingPunct="1">
        <a:lnSpc>
          <a:spcPct val="90000"/>
        </a:lnSpc>
        <a:spcBef>
          <a:spcPts val="400"/>
        </a:spcBef>
        <a:spcAft>
          <a:spcPts val="200"/>
        </a:spcAft>
        <a:buClr>
          <a:schemeClr val="accent1">
            <a:lumMod val="75000"/>
          </a:schemeClr>
        </a:buClr>
        <a:buSzPct val="85000"/>
        <a:buFont typeface="Wingdings" pitchFamily="2" charset="2"/>
        <a:buChar char="§"/>
        <a:defRPr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500000" indent="-228600" algn="l" defTabSz="914400" rtl="0" eaLnBrk="1" latinLnBrk="0" hangingPunct="1">
        <a:lnSpc>
          <a:spcPct val="90000"/>
        </a:lnSpc>
        <a:spcBef>
          <a:spcPts val="400"/>
        </a:spcBef>
        <a:spcAft>
          <a:spcPts val="200"/>
        </a:spcAft>
        <a:buClr>
          <a:schemeClr val="accent1">
            <a:lumMod val="75000"/>
          </a:schemeClr>
        </a:buClr>
        <a:buSzPct val="85000"/>
        <a:buFont typeface="Wingdings" pitchFamily="2" charset="2"/>
        <a:buChar char="§"/>
        <a:defRPr sz="16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5" Type="http://schemas.microsoft.com/office/2007/relationships/hdphoto" Target="../media/hdphoto2.wdp"/><Relationship Id="rId4" Type="http://schemas.openxmlformats.org/officeDocument/2006/relationships/image" Target="../media/image6.png"/></Relationships>
</file>

<file path=ppt/slides/_rels/slide2.xml.rels><?xml version="1.0" encoding="UTF-8" standalone="yes"?>
<Relationships xmlns="http://schemas.openxmlformats.org/package/2006/relationships"><Relationship Id="rId8" Type="http://schemas.openxmlformats.org/officeDocument/2006/relationships/diagramLayout" Target="../diagrams/layout1.xml"/><Relationship Id="rId3" Type="http://schemas.openxmlformats.org/officeDocument/2006/relationships/image" Target="../media/image7.jpeg"/><Relationship Id="rId7" Type="http://schemas.openxmlformats.org/officeDocument/2006/relationships/diagramData" Target="../diagrams/data1.xml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2.png"/><Relationship Id="rId11" Type="http://schemas.microsoft.com/office/2007/relationships/diagramDrawing" Target="../diagrams/drawing1.xml"/><Relationship Id="rId5" Type="http://schemas.microsoft.com/office/2007/relationships/hdphoto" Target="../media/hdphoto2.wdp"/><Relationship Id="rId10" Type="http://schemas.openxmlformats.org/officeDocument/2006/relationships/diagramColors" Target="../diagrams/colors1.xml"/><Relationship Id="rId4" Type="http://schemas.openxmlformats.org/officeDocument/2006/relationships/image" Target="../media/image6.png"/><Relationship Id="rId9" Type="http://schemas.openxmlformats.org/officeDocument/2006/relationships/diagramQuickStyle" Target="../diagrams/quickStyle1.xml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diagramLayout" Target="../diagrams/layout2.xml"/><Relationship Id="rId3" Type="http://schemas.openxmlformats.org/officeDocument/2006/relationships/image" Target="../media/image10.jpeg"/><Relationship Id="rId7" Type="http://schemas.openxmlformats.org/officeDocument/2006/relationships/diagramData" Target="../diagrams/data2.xml"/><Relationship Id="rId12" Type="http://schemas.openxmlformats.org/officeDocument/2006/relationships/image" Target="../media/image12.jp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2.png"/><Relationship Id="rId11" Type="http://schemas.microsoft.com/office/2007/relationships/diagramDrawing" Target="../diagrams/drawing2.xml"/><Relationship Id="rId5" Type="http://schemas.microsoft.com/office/2007/relationships/hdphoto" Target="../media/hdphoto3.wdp"/><Relationship Id="rId10" Type="http://schemas.openxmlformats.org/officeDocument/2006/relationships/diagramColors" Target="../diagrams/colors2.xml"/><Relationship Id="rId4" Type="http://schemas.openxmlformats.org/officeDocument/2006/relationships/image" Target="../media/image11.png"/><Relationship Id="rId9" Type="http://schemas.openxmlformats.org/officeDocument/2006/relationships/diagramQuickStyle" Target="../diagrams/quickStyle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jpeg"/><Relationship Id="rId7" Type="http://schemas.openxmlformats.org/officeDocument/2006/relationships/image" Target="../media/image2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6.jpeg"/><Relationship Id="rId5" Type="http://schemas.openxmlformats.org/officeDocument/2006/relationships/image" Target="../media/image15.png"/><Relationship Id="rId4" Type="http://schemas.openxmlformats.org/officeDocument/2006/relationships/image" Target="../media/image14.jpe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jpeg"/><Relationship Id="rId7" Type="http://schemas.openxmlformats.org/officeDocument/2006/relationships/image" Target="../media/image2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6.jpeg"/><Relationship Id="rId5" Type="http://schemas.openxmlformats.org/officeDocument/2006/relationships/image" Target="../media/image15.png"/><Relationship Id="rId4" Type="http://schemas.openxmlformats.org/officeDocument/2006/relationships/image" Target="../media/image14.jpe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jpeg"/><Relationship Id="rId7" Type="http://schemas.openxmlformats.org/officeDocument/2006/relationships/image" Target="../media/image2.pn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6.jpeg"/><Relationship Id="rId5" Type="http://schemas.openxmlformats.org/officeDocument/2006/relationships/image" Target="../media/image15.png"/><Relationship Id="rId4" Type="http://schemas.openxmlformats.org/officeDocument/2006/relationships/image" Target="../media/image14.jpeg"/></Relationships>
</file>

<file path=ppt/slides/_rels/slide7.xml.rels><?xml version="1.0" encoding="UTF-8" standalone="yes"?>
<Relationships xmlns="http://schemas.openxmlformats.org/package/2006/relationships"><Relationship Id="rId8" Type="http://schemas.microsoft.com/office/2007/relationships/hdphoto" Target="../media/hdphoto1.wdp"/><Relationship Id="rId3" Type="http://schemas.openxmlformats.org/officeDocument/2006/relationships/image" Target="../media/image17.jpeg"/><Relationship Id="rId7" Type="http://schemas.openxmlformats.org/officeDocument/2006/relationships/image" Target="../media/image2.pn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9.jpg"/><Relationship Id="rId5" Type="http://schemas.microsoft.com/office/2007/relationships/hdphoto" Target="../media/hdphoto3.wdp"/><Relationship Id="rId4" Type="http://schemas.openxmlformats.org/officeDocument/2006/relationships/image" Target="../media/image18.png"/></Relationships>
</file>

<file path=ppt/slides/_rels/slide8.xml.rels><?xml version="1.0" encoding="UTF-8" standalone="yes"?>
<Relationships xmlns="http://schemas.openxmlformats.org/package/2006/relationships"><Relationship Id="rId8" Type="http://schemas.microsoft.com/office/2007/relationships/hdphoto" Target="../media/hdphoto1.wdp"/><Relationship Id="rId3" Type="http://schemas.openxmlformats.org/officeDocument/2006/relationships/image" Target="../media/image17.jpeg"/><Relationship Id="rId7" Type="http://schemas.openxmlformats.org/officeDocument/2006/relationships/image" Target="../media/image2.pn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9.jpg"/><Relationship Id="rId5" Type="http://schemas.microsoft.com/office/2007/relationships/hdphoto" Target="../media/hdphoto3.wdp"/><Relationship Id="rId4" Type="http://schemas.openxmlformats.org/officeDocument/2006/relationships/image" Target="../media/image18.png"/></Relationships>
</file>

<file path=ppt/slides/_rels/slide9.xml.rels><?xml version="1.0" encoding="UTF-8" standalone="yes"?>
<Relationships xmlns="http://schemas.openxmlformats.org/package/2006/relationships"><Relationship Id="rId8" Type="http://schemas.microsoft.com/office/2007/relationships/hdphoto" Target="../media/hdphoto1.wdp"/><Relationship Id="rId3" Type="http://schemas.openxmlformats.org/officeDocument/2006/relationships/image" Target="../media/image20.jpg"/><Relationship Id="rId7" Type="http://schemas.openxmlformats.org/officeDocument/2006/relationships/image" Target="../media/image2.pn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21.jpg"/><Relationship Id="rId5" Type="http://schemas.microsoft.com/office/2007/relationships/hdphoto" Target="../media/hdphoto3.wdp"/><Relationship Id="rId4" Type="http://schemas.openxmlformats.org/officeDocument/2006/relationships/image" Target="../media/image18.pn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7" Type="http://schemas.openxmlformats.org/officeDocument/2006/relationships/image" Target="../media/image22.jpg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2.xml"/><Relationship Id="rId6" Type="http://schemas.microsoft.com/office/2007/relationships/hdphoto" Target="../media/hdphoto1.wdp"/><Relationship Id="rId5" Type="http://schemas.openxmlformats.org/officeDocument/2006/relationships/image" Target="../media/image3.png"/><Relationship Id="rId4" Type="http://schemas.microsoft.com/office/2007/relationships/hdphoto" Target="../media/hdphoto3.wdp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1.xml"/><Relationship Id="rId5" Type="http://schemas.microsoft.com/office/2007/relationships/hdphoto" Target="../media/hdphoto2.wdp"/><Relationship Id="rId4" Type="http://schemas.openxmlformats.org/officeDocument/2006/relationships/image" Target="../media/image6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" name="Rectangle 17">
            <a:extLst>
              <a:ext uri="{FF2B5EF4-FFF2-40B4-BE49-F238E27FC236}">
                <a16:creationId xmlns:a16="http://schemas.microsoft.com/office/drawing/2014/main" id="{5C28659E-412C-4600-B45E-BAE370BC24B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1"/>
            <a:ext cx="12192000" cy="6858001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pic>
        <p:nvPicPr>
          <p:cNvPr id="13" name="Picture 12" descr="Avocados and peppers on a cutting board">
            <a:extLst>
              <a:ext uri="{FF2B5EF4-FFF2-40B4-BE49-F238E27FC236}">
                <a16:creationId xmlns:a16="http://schemas.microsoft.com/office/drawing/2014/main" id="{573EC269-9A59-49F8-B377-784E209B3A04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-30802" y="10"/>
            <a:ext cx="12191980" cy="6857989"/>
          </a:xfrm>
          <a:prstGeom prst="rect">
            <a:avLst/>
          </a:prstGeom>
        </p:spPr>
      </p:pic>
      <p:sp>
        <p:nvSpPr>
          <p:cNvPr id="20" name="Rectangle 19">
            <a:extLst>
              <a:ext uri="{FF2B5EF4-FFF2-40B4-BE49-F238E27FC236}">
                <a16:creationId xmlns:a16="http://schemas.microsoft.com/office/drawing/2014/main" id="{AE95896B-6905-4618-A7DF-DED8A61FBC8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1"/>
            <a:ext cx="12192000" cy="6857999"/>
          </a:xfrm>
          <a:prstGeom prst="rect">
            <a:avLst/>
          </a:prstGeom>
          <a:solidFill>
            <a:schemeClr val="tx1"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2" name="Rectangle 21">
            <a:extLst>
              <a:ext uri="{FF2B5EF4-FFF2-40B4-BE49-F238E27FC236}">
                <a16:creationId xmlns:a16="http://schemas.microsoft.com/office/drawing/2014/main" id="{7748BD8C-4984-4138-94CA-2DC5F39DC37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524" y="0"/>
            <a:ext cx="12188952" cy="6858000"/>
          </a:xfrm>
          <a:prstGeom prst="rect">
            <a:avLst/>
          </a:prstGeom>
          <a:blipFill dpi="0" rotWithShape="1">
            <a:blip r:embed="rId4">
              <a:alphaModFix amt="30000"/>
              <a:duotone>
                <a:prstClr val="black"/>
                <a:schemeClr val="accent1">
                  <a:tint val="45000"/>
                  <a:satMod val="400000"/>
                </a:schemeClr>
              </a:duotone>
              <a:extLst>
                <a:ext uri="{BEBA8EAE-BF5A-486C-A8C5-ECC9F3942E4B}">
                  <a14:imgProps xmlns:a14="http://schemas.microsoft.com/office/drawing/2010/main">
                    <a14:imgLayer r:embed="rId5">
                      <a14:imgEffect>
                        <a14:sharpenSoften amount="61000"/>
                      </a14:imgEffect>
                      <a14:imgEffect>
                        <a14:brightnessContrast bright="-25000" contrast="20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tile tx="0" ty="-762000" sx="92000" sy="89000" flip="xy" algn="ctr"/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8" name="Subtitle 7">
            <a:extLst>
              <a:ext uri="{FF2B5EF4-FFF2-40B4-BE49-F238E27FC236}">
                <a16:creationId xmlns:a16="http://schemas.microsoft.com/office/drawing/2014/main" id="{57FFE273-805C-47CC-98BD-C63CD14BF635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338919" y="2236469"/>
            <a:ext cx="7891272" cy="3811905"/>
          </a:xfrm>
        </p:spPr>
        <p:txBody>
          <a:bodyPr>
            <a:noAutofit/>
          </a:bodyPr>
          <a:lstStyle/>
          <a:p>
            <a:pPr algn="ctr"/>
            <a:r>
              <a:rPr lang="en-GB" sz="2400" b="1" dirty="0">
                <a:solidFill>
                  <a:schemeClr val="bg1">
                    <a:lumMod val="85000"/>
                  </a:schemeClr>
                </a:solidFill>
                <a:latin typeface="Cascadia Code SemiLight" panose="020B0609020000020004" pitchFamily="49" charset="0"/>
                <a:ea typeface="Cascadia Code SemiLight" panose="020B0609020000020004" pitchFamily="49" charset="0"/>
                <a:cs typeface="Cascadia Code SemiLight" panose="020B0609020000020004" pitchFamily="49" charset="0"/>
              </a:rPr>
              <a:t>Managing Enterprise in the 21st Century</a:t>
            </a:r>
          </a:p>
          <a:p>
            <a:pPr algn="ctr"/>
            <a:endParaRPr lang="en-GB" sz="1800" b="1" dirty="0">
              <a:solidFill>
                <a:schemeClr val="bg1">
                  <a:lumMod val="85000"/>
                </a:schemeClr>
              </a:solidFill>
              <a:latin typeface="Cascadia Code SemiLight" panose="020B0609020000020004" pitchFamily="49" charset="0"/>
              <a:ea typeface="Cascadia Code SemiLight" panose="020B0609020000020004" pitchFamily="49" charset="0"/>
              <a:cs typeface="Cascadia Code SemiLight" panose="020B0609020000020004" pitchFamily="49" charset="0"/>
            </a:endParaRPr>
          </a:p>
          <a:p>
            <a:pPr algn="ctr"/>
            <a:endParaRPr lang="en-GB" sz="1800" b="1" dirty="0">
              <a:solidFill>
                <a:schemeClr val="bg1">
                  <a:lumMod val="85000"/>
                </a:schemeClr>
              </a:solidFill>
              <a:latin typeface="Cascadia Code SemiLight" panose="020B0609020000020004" pitchFamily="49" charset="0"/>
              <a:ea typeface="Cascadia Code SemiLight" panose="020B0609020000020004" pitchFamily="49" charset="0"/>
              <a:cs typeface="Cascadia Code SemiLight" panose="020B0609020000020004" pitchFamily="49" charset="0"/>
            </a:endParaRPr>
          </a:p>
          <a:p>
            <a:pPr algn="ctr"/>
            <a:r>
              <a:rPr lang="en-GB" sz="1800" b="1" u="sng" dirty="0">
                <a:solidFill>
                  <a:schemeClr val="bg1">
                    <a:lumMod val="85000"/>
                  </a:schemeClr>
                </a:solidFill>
                <a:latin typeface="Cascadia Code SemiLight" panose="020B0609020000020004" pitchFamily="49" charset="0"/>
                <a:ea typeface="Cascadia Code SemiLight" panose="020B0609020000020004" pitchFamily="49" charset="0"/>
                <a:cs typeface="Cascadia Code SemiLight" panose="020B0609020000020004" pitchFamily="49" charset="0"/>
              </a:rPr>
              <a:t>Business Plan</a:t>
            </a:r>
          </a:p>
          <a:p>
            <a:pPr algn="ctr"/>
            <a:endParaRPr lang="en-GB" sz="1800" b="1" dirty="0">
              <a:solidFill>
                <a:schemeClr val="bg1">
                  <a:lumMod val="85000"/>
                </a:schemeClr>
              </a:solidFill>
              <a:latin typeface="Cascadia Code SemiLight" panose="020B0609020000020004" pitchFamily="49" charset="0"/>
              <a:ea typeface="Cascadia Code SemiLight" panose="020B0609020000020004" pitchFamily="49" charset="0"/>
              <a:cs typeface="Cascadia Code SemiLight" panose="020B0609020000020004" pitchFamily="49" charset="0"/>
            </a:endParaRPr>
          </a:p>
          <a:p>
            <a:pPr algn="ctr"/>
            <a:r>
              <a:rPr lang="en-GB" sz="1800" b="1" i="1" dirty="0">
                <a:solidFill>
                  <a:schemeClr val="bg1">
                    <a:lumMod val="85000"/>
                  </a:schemeClr>
                </a:solidFill>
                <a:latin typeface="Cascadia Code SemiLight" panose="020B0609020000020004" pitchFamily="49" charset="0"/>
                <a:ea typeface="Cascadia Code SemiLight" panose="020B0609020000020004" pitchFamily="49" charset="0"/>
                <a:cs typeface="Cascadia Code SemiLight" panose="020B0609020000020004" pitchFamily="49" charset="0"/>
              </a:rPr>
              <a:t>Mobile Catering for Parties and Special Occasions</a:t>
            </a:r>
          </a:p>
          <a:p>
            <a:pPr algn="ctr"/>
            <a:endParaRPr lang="en-GB" sz="1800" b="1" i="1" dirty="0">
              <a:solidFill>
                <a:schemeClr val="bg1">
                  <a:lumMod val="85000"/>
                </a:schemeClr>
              </a:solidFill>
            </a:endParaRPr>
          </a:p>
          <a:p>
            <a:pPr algn="ctr"/>
            <a:endParaRPr lang="en-GB" sz="1800" b="1" dirty="0">
              <a:solidFill>
                <a:schemeClr val="bg1">
                  <a:lumMod val="85000"/>
                </a:schemeClr>
              </a:solidFill>
            </a:endParaRPr>
          </a:p>
          <a:p>
            <a:r>
              <a:rPr lang="en-GB" sz="1800" b="1" dirty="0">
                <a:solidFill>
                  <a:schemeClr val="bg1">
                    <a:lumMod val="85000"/>
                  </a:schemeClr>
                </a:solidFill>
              </a:rPr>
              <a:t>Presented by:</a:t>
            </a:r>
            <a:br>
              <a:rPr lang="en-GB" sz="1800" b="1" dirty="0">
                <a:solidFill>
                  <a:schemeClr val="bg1">
                    <a:lumMod val="85000"/>
                  </a:schemeClr>
                </a:solidFill>
              </a:rPr>
            </a:br>
            <a:r>
              <a:rPr lang="en-GB" sz="1800" b="1" dirty="0">
                <a:solidFill>
                  <a:schemeClr val="bg1">
                    <a:lumMod val="85000"/>
                  </a:schemeClr>
                </a:solidFill>
              </a:rPr>
              <a:t>Sorin Petcu</a:t>
            </a:r>
          </a:p>
          <a:p>
            <a:endParaRPr lang="en-US" sz="1800" b="1" dirty="0">
              <a:solidFill>
                <a:schemeClr val="bg1">
                  <a:lumMod val="85000"/>
                </a:schemeClr>
              </a:solidFill>
            </a:endParaRPr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228F0E92-629B-6DAA-EC6C-40AE12CEC4AF}"/>
              </a:ext>
            </a:extLst>
          </p:cNvPr>
          <p:cNvSpPr/>
          <p:nvPr/>
        </p:nvSpPr>
        <p:spPr>
          <a:xfrm>
            <a:off x="1276539" y="656575"/>
            <a:ext cx="6705938" cy="923330"/>
          </a:xfrm>
          <a:prstGeom prst="rect">
            <a:avLst/>
          </a:prstGeom>
          <a:noFill/>
          <a:scene3d>
            <a:camera prst="isometricOffAxis1Right"/>
            <a:lightRig rig="threePt" dir="t"/>
          </a:scene3d>
        </p:spPr>
        <p:txBody>
          <a:bodyPr wrap="none" lIns="91440" tIns="45720" rIns="91440" bIns="45720">
            <a:spAutoFit/>
            <a:scene3d>
              <a:camera prst="orthographicFront"/>
              <a:lightRig rig="harsh" dir="t"/>
            </a:scene3d>
            <a:sp3d extrusionH="57150" prstMaterial="matte">
              <a:bevelT w="63500" h="12700" prst="angle"/>
              <a:contourClr>
                <a:schemeClr val="bg1">
                  <a:lumMod val="65000"/>
                </a:schemeClr>
              </a:contourClr>
            </a:sp3d>
          </a:bodyPr>
          <a:lstStyle/>
          <a:p>
            <a:pPr algn="ctr"/>
            <a:r>
              <a:rPr lang="en-GB" sz="5400" b="1" dirty="0" err="1">
                <a:solidFill>
                  <a:srgbClr val="92D050"/>
                </a:solidFill>
              </a:rPr>
              <a:t>PartyBite</a:t>
            </a:r>
            <a:r>
              <a:rPr lang="en-GB" sz="5400" b="1" dirty="0">
                <a:solidFill>
                  <a:srgbClr val="92D050"/>
                </a:solidFill>
              </a:rPr>
              <a:t> Food Van </a:t>
            </a:r>
            <a:endParaRPr lang="en-US" sz="5400" b="1" cap="none" spc="0" dirty="0">
              <a:ln/>
              <a:solidFill>
                <a:schemeClr val="accent3"/>
              </a:solidFill>
              <a:effectLst/>
            </a:endParaRPr>
          </a:p>
        </p:txBody>
      </p:sp>
    </p:spTree>
    <p:extLst>
      <p:ext uri="{BB962C8B-B14F-4D97-AF65-F5344CB8AC3E}">
        <p14:creationId xmlns:p14="http://schemas.microsoft.com/office/powerpoint/2010/main" val="531247187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8" descr="Lettuce">
            <a:extLst>
              <a:ext uri="{FF2B5EF4-FFF2-40B4-BE49-F238E27FC236}">
                <a16:creationId xmlns:a16="http://schemas.microsoft.com/office/drawing/2014/main" id="{E993FA7A-9A61-804B-A5E4-16683DB6CC47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20" y="10"/>
            <a:ext cx="12191980" cy="6857989"/>
          </a:xfrm>
          <a:prstGeom prst="rect">
            <a:avLst/>
          </a:prstGeom>
        </p:spPr>
      </p:pic>
      <p:sp>
        <p:nvSpPr>
          <p:cNvPr id="46" name="Rectangle 37">
            <a:extLst>
              <a:ext uri="{FF2B5EF4-FFF2-40B4-BE49-F238E27FC236}">
                <a16:creationId xmlns:a16="http://schemas.microsoft.com/office/drawing/2014/main" id="{F79FF99C-BAA9-404F-9C96-6DD456B4F79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1"/>
            <a:ext cx="12192000" cy="6857999"/>
          </a:xfrm>
          <a:prstGeom prst="rect">
            <a:avLst/>
          </a:prstGeom>
          <a:solidFill>
            <a:schemeClr val="bg1"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47" name="Rectangle 39">
            <a:extLst>
              <a:ext uri="{FF2B5EF4-FFF2-40B4-BE49-F238E27FC236}">
                <a16:creationId xmlns:a16="http://schemas.microsoft.com/office/drawing/2014/main" id="{49C44AFD-C72D-4D9C-84C6-73E615CED88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524" y="0"/>
            <a:ext cx="12188952" cy="6858000"/>
          </a:xfrm>
          <a:prstGeom prst="rect">
            <a:avLst/>
          </a:prstGeom>
          <a:blipFill dpi="0" rotWithShape="1">
            <a:blip r:embed="rId4">
              <a:alphaModFix amt="30000"/>
              <a:duotone>
                <a:prstClr val="black"/>
                <a:schemeClr val="accent1">
                  <a:tint val="45000"/>
                  <a:satMod val="400000"/>
                </a:schemeClr>
              </a:duotone>
              <a:extLst>
                <a:ext uri="{BEBA8EAE-BF5A-486C-A8C5-ECC9F3942E4B}">
                  <a14:imgProps xmlns:a14="http://schemas.microsoft.com/office/drawing/2010/main">
                    <a14:imgLayer r:embed="rId5">
                      <a14:imgEffect>
                        <a14:sharpenSoften amount="61000"/>
                      </a14:imgEffect>
                      <a14:imgEffect>
                        <a14:brightnessContrast bright="-25000" contrast="20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tile tx="0" ty="-762000" sx="92000" sy="89000" flip="xy" algn="ctr"/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3F6D5E8-15CF-4755-910B-1B5A1E77735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906649" y="308797"/>
            <a:ext cx="6378702" cy="1609344"/>
          </a:xfrm>
          <a:effectLst>
            <a:glow rad="228600">
              <a:schemeClr val="accent1">
                <a:satMod val="175000"/>
                <a:alpha val="40000"/>
              </a:schemeClr>
            </a:glow>
          </a:effectLst>
        </p:spPr>
        <p:txBody>
          <a:bodyPr anchor="ctr">
            <a:noAutofit/>
          </a:bodyPr>
          <a:lstStyle/>
          <a:p>
            <a:r>
              <a:rPr lang="en-GB" sz="7000">
                <a:solidFill>
                  <a:schemeClr val="tx1"/>
                </a:solidFill>
              </a:rPr>
              <a:t>Business Overview</a:t>
            </a:r>
            <a:endParaRPr lang="en-US" sz="7000" dirty="0">
              <a:solidFill>
                <a:schemeClr val="tx1"/>
              </a:solidFill>
            </a:endParaRPr>
          </a:p>
        </p:txBody>
      </p:sp>
      <p:grpSp>
        <p:nvGrpSpPr>
          <p:cNvPr id="48" name="Group 41">
            <a:extLst>
              <a:ext uri="{FF2B5EF4-FFF2-40B4-BE49-F238E27FC236}">
                <a16:creationId xmlns:a16="http://schemas.microsoft.com/office/drawing/2014/main" id="{1D25B14F-36E0-41E8-956F-CABEF1ADD65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1401725" y="6229681"/>
            <a:ext cx="457200" cy="457200"/>
            <a:chOff x="11361456" y="6195813"/>
            <a:chExt cx="548640" cy="548640"/>
          </a:xfrm>
        </p:grpSpPr>
        <p:sp>
          <p:nvSpPr>
            <p:cNvPr id="43" name="Oval 42">
              <a:extLst>
                <a:ext uri="{FF2B5EF4-FFF2-40B4-BE49-F238E27FC236}">
                  <a16:creationId xmlns:a16="http://schemas.microsoft.com/office/drawing/2014/main" id="{4AFB9EA5-DE4D-4E6B-A302-F55174E4B19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361456" y="6195813"/>
              <a:ext cx="548640" cy="548640"/>
            </a:xfrm>
            <a:prstGeom prst="ellipse">
              <a:avLst/>
            </a:prstGeom>
            <a:blipFill dpi="0" rotWithShape="1">
              <a:blip r:embed="rId6">
                <a:duotone>
                  <a:schemeClr val="accent1">
                    <a:shade val="45000"/>
                    <a:satMod val="135000"/>
                  </a:schemeClr>
                  <a:prstClr val="white"/>
                </a:duotone>
              </a:blip>
              <a:srcRect/>
              <a:tile tx="50800" ty="0" sx="85000" sy="85000" flip="none" algn="tl"/>
            </a:blipFill>
            <a:ln w="25400" cap="flat" cmpd="sng" algn="ctr">
              <a:noFill/>
              <a:prstDash val="solid"/>
            </a:ln>
            <a:effectLst/>
          </p:spPr>
          <p:txBody>
            <a:bodyPr lIns="0" tIns="0" rIns="0" bIns="0" rtlCol="0" anchor="ctr"/>
            <a:lstStyle/>
            <a:p>
              <a:pPr marL="0" marR="0" lvl="0" indent="0" algn="ctr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2000" b="0" i="0" u="none" strike="noStrike" kern="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Rockwell Extra Bold" pitchFamily="18" charset="0"/>
                <a:ea typeface="+mn-ea"/>
                <a:cs typeface="+mn-cs"/>
              </a:endParaRPr>
            </a:p>
          </p:txBody>
        </p:sp>
        <p:sp>
          <p:nvSpPr>
            <p:cNvPr id="44" name="Oval 43">
              <a:extLst>
                <a:ext uri="{FF2B5EF4-FFF2-40B4-BE49-F238E27FC236}">
                  <a16:creationId xmlns:a16="http://schemas.microsoft.com/office/drawing/2014/main" id="{E44092F4-4D9B-4D0A-8832-C29E786F8F0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396488" y="6230844"/>
              <a:ext cx="478576" cy="478578"/>
            </a:xfrm>
            <a:prstGeom prst="ellipse">
              <a:avLst/>
            </a:prstGeom>
            <a:noFill/>
            <a:ln w="12700" cap="flat" cmpd="sng" algn="ctr">
              <a:solidFill>
                <a:srgbClr val="FFFFFF"/>
              </a:solidFill>
              <a:prstDash val="solid"/>
            </a:ln>
            <a:effectLst/>
          </p:spPr>
          <p:txBody>
            <a:bodyPr rtlCol="0" anchor="ctr"/>
            <a:lstStyle/>
            <a:p>
              <a:pPr marL="0" marR="0" lvl="0" indent="0" algn="ctr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/>
                <a:ea typeface="+mn-ea"/>
                <a:cs typeface="+mn-cs"/>
              </a:endParaRPr>
            </a:p>
          </p:txBody>
        </p:sp>
      </p:grp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77FF10F5-F7BB-EA4C-BFFD-8D8D77D54FF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311128" y="6272784"/>
            <a:ext cx="640080" cy="365125"/>
          </a:xfrm>
        </p:spPr>
        <p:txBody>
          <a:bodyPr>
            <a:normAutofit/>
          </a:bodyPr>
          <a:lstStyle/>
          <a:p>
            <a:pPr>
              <a:spcAft>
                <a:spcPts val="600"/>
              </a:spcAft>
            </a:pPr>
            <a:fld id="{4FAB73BC-B049-4115-A692-8D63A059BFB8}" type="slidenum">
              <a:rPr lang="en-US" smtClean="0"/>
              <a:pPr>
                <a:spcAft>
                  <a:spcPts val="600"/>
                </a:spcAft>
              </a:pPr>
              <a:t>2</a:t>
            </a:fld>
            <a:endParaRPr lang="en-US" dirty="0"/>
          </a:p>
        </p:txBody>
      </p:sp>
      <p:graphicFrame>
        <p:nvGraphicFramePr>
          <p:cNvPr id="21" name="Content Placeholder 2" descr="Icon SmartArt graphic">
            <a:extLst>
              <a:ext uri="{FF2B5EF4-FFF2-40B4-BE49-F238E27FC236}">
                <a16:creationId xmlns:a16="http://schemas.microsoft.com/office/drawing/2014/main" id="{A3D1C6A2-434F-413C-ACCC-99B0DBD24CFD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841408234"/>
              </p:ext>
            </p:extLst>
          </p:nvPr>
        </p:nvGraphicFramePr>
        <p:xfrm>
          <a:off x="1069848" y="2121408"/>
          <a:ext cx="10058400" cy="405079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7" r:lo="rId8" r:qs="rId9" r:cs="rId10"/>
          </a:graphicData>
        </a:graphic>
      </p:graphicFrame>
    </p:spTree>
    <p:extLst>
      <p:ext uri="{BB962C8B-B14F-4D97-AF65-F5344CB8AC3E}">
        <p14:creationId xmlns:p14="http://schemas.microsoft.com/office/powerpoint/2010/main" val="1315813368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3"/>
          <a:tile tx="0" ty="0" sx="100000" sy="100000" flip="none" algn="tl"/>
        </a:blip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00A790F1-EBDC-2F22-93C9-106CE200FCC4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73" name="Rectangle 72">
            <a:extLst>
              <a:ext uri="{FF2B5EF4-FFF2-40B4-BE49-F238E27FC236}">
                <a16:creationId xmlns:a16="http://schemas.microsoft.com/office/drawing/2014/main" id="{E009DD9B-5EE2-4C0D-8B2B-351C8C10220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5" name="Rectangle 74">
            <a:extLst>
              <a:ext uri="{FF2B5EF4-FFF2-40B4-BE49-F238E27FC236}">
                <a16:creationId xmlns:a16="http://schemas.microsoft.com/office/drawing/2014/main" id="{E720DB99-7745-4E75-9D96-AAB6D55C531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84504" y="464119"/>
            <a:ext cx="10222992" cy="80683"/>
          </a:xfrm>
          <a:prstGeom prst="rect">
            <a:avLst/>
          </a:prstGeom>
          <a:blipFill dpi="0" rotWithShape="1">
            <a:blip r:embed="rId4">
              <a:alphaModFix amt="85000"/>
              <a:lum bright="70000" contrast="-70000"/>
              <a:extLst>
                <a:ext uri="{BEBA8EAE-BF5A-486C-A8C5-ECC9F3942E4B}">
                  <a14:imgProps xmlns:a14="http://schemas.microsoft.com/office/drawing/2010/main">
                    <a14:imgLayer r:embed="rId5">
                      <a14:imgEffect>
                        <a14:sharpenSoften amount="61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tile tx="0" ty="-762000" sx="92000" sy="89000" flip="xy" algn="ctr"/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76" name="Rectangle 75">
            <a:extLst>
              <a:ext uri="{FF2B5EF4-FFF2-40B4-BE49-F238E27FC236}">
                <a16:creationId xmlns:a16="http://schemas.microsoft.com/office/drawing/2014/main" id="{D68803C4-E159-4360-B7BB-74205C8F782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84504" y="601952"/>
            <a:ext cx="10222992" cy="1385874"/>
          </a:xfrm>
          <a:prstGeom prst="rect">
            <a:avLst/>
          </a:prstGeom>
          <a:blipFill dpi="0" rotWithShape="1">
            <a:blip r:embed="rId4">
              <a:alphaModFix amt="85000"/>
              <a:lum bright="70000" contrast="-70000"/>
              <a:extLst>
                <a:ext uri="{BEBA8EAE-BF5A-486C-A8C5-ECC9F3942E4B}">
                  <a14:imgProps xmlns:a14="http://schemas.microsoft.com/office/drawing/2010/main">
                    <a14:imgLayer r:embed="rId5">
                      <a14:imgEffect>
                        <a14:sharpenSoften amount="61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tile tx="0" ty="-704850" sx="92000" sy="89000" flip="xy" algn="ctr"/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77" name="Rectangle 76">
            <a:extLst>
              <a:ext uri="{FF2B5EF4-FFF2-40B4-BE49-F238E27FC236}">
                <a16:creationId xmlns:a16="http://schemas.microsoft.com/office/drawing/2014/main" id="{504B0465-3B07-49BF-BEA7-D8147624629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84504" y="2038655"/>
            <a:ext cx="10222992" cy="80683"/>
          </a:xfrm>
          <a:prstGeom prst="rect">
            <a:avLst/>
          </a:prstGeom>
          <a:blipFill dpi="0" rotWithShape="1">
            <a:blip r:embed="rId4">
              <a:alphaModFix amt="85000"/>
              <a:lum bright="70000" contrast="-70000"/>
              <a:extLst>
                <a:ext uri="{BEBA8EAE-BF5A-486C-A8C5-ECC9F3942E4B}">
                  <a14:imgProps xmlns:a14="http://schemas.microsoft.com/office/drawing/2010/main">
                    <a14:imgLayer r:embed="rId5">
                      <a14:imgEffect>
                        <a14:sharpenSoften amount="61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tile tx="0" ty="-717550" sx="92000" sy="89000" flip="xy" algn="ctr"/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61FE4FB-0F5A-B065-6D47-B0B6E45B6B3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69848" y="484632"/>
            <a:ext cx="10058400" cy="1609344"/>
          </a:xfrm>
        </p:spPr>
        <p:txBody>
          <a:bodyPr>
            <a:normAutofit/>
          </a:bodyPr>
          <a:lstStyle/>
          <a:p>
            <a:r>
              <a:rPr lang="en-GB"/>
              <a:t>Unique Selling Proposition (USP)</a:t>
            </a:r>
            <a:endParaRPr lang="en-US"/>
          </a:p>
        </p:txBody>
      </p:sp>
      <p:sp>
        <p:nvSpPr>
          <p:cNvPr id="72" name="Oval 71">
            <a:extLst>
              <a:ext uri="{FF2B5EF4-FFF2-40B4-BE49-F238E27FC236}">
                <a16:creationId xmlns:a16="http://schemas.microsoft.com/office/drawing/2014/main" id="{49B7FFA5-14CB-4A4F-9BCC-CA3AA5D9D27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1401725" y="6229681"/>
            <a:ext cx="457200" cy="457200"/>
          </a:xfrm>
          <a:prstGeom prst="ellipse">
            <a:avLst/>
          </a:prstGeom>
          <a:blipFill dpi="0" rotWithShape="1">
            <a:blip r:embed="rId6">
              <a:duotone>
                <a:schemeClr val="accent1">
                  <a:shade val="45000"/>
                  <a:satMod val="135000"/>
                </a:schemeClr>
                <a:prstClr val="white"/>
              </a:duotone>
            </a:blip>
            <a:srcRect/>
            <a:tile tx="50800" ty="0" sx="85000" sy="85000" flip="none" algn="tl"/>
          </a:blipFill>
          <a:ln w="25400" cap="flat" cmpd="sng" algn="ctr">
            <a:noFill/>
            <a:prstDash val="solid"/>
          </a:ln>
          <a:effectLst/>
        </p:spPr>
        <p:txBody>
          <a:bodyPr lIns="0" tIns="0" rIns="0" bIns="0" rtlCol="0" anchor="ctr"/>
          <a:lstStyle/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2000" b="0" i="0" u="none" strike="noStrike" kern="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Rockwell Extra Bold" pitchFamily="18" charset="0"/>
              <a:ea typeface="+mn-ea"/>
              <a:cs typeface="+mn-cs"/>
            </a:endParaRPr>
          </a:p>
        </p:txBody>
      </p:sp>
      <p:sp>
        <p:nvSpPr>
          <p:cNvPr id="74" name="Oval 73">
            <a:extLst>
              <a:ext uri="{FF2B5EF4-FFF2-40B4-BE49-F238E27FC236}">
                <a16:creationId xmlns:a16="http://schemas.microsoft.com/office/drawing/2014/main" id="{04E48745-7512-4EC2-9E20-9092D12150C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1430918" y="6258874"/>
            <a:ext cx="398813" cy="398815"/>
          </a:xfrm>
          <a:prstGeom prst="ellipse">
            <a:avLst/>
          </a:prstGeom>
          <a:noFill/>
          <a:ln w="12700" cap="flat" cmpd="sng" algn="ctr">
            <a:solidFill>
              <a:srgbClr val="FFFFFF"/>
            </a:solidFill>
            <a:prstDash val="solid"/>
          </a:ln>
          <a:effectLst/>
        </p:spPr>
        <p:txBody>
          <a:bodyPr rtlCol="0" anchor="ctr"/>
          <a:lstStyle/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0DF0E5A3-8561-BB25-1965-6DECC98DEAF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311128" y="6272784"/>
            <a:ext cx="640080" cy="365125"/>
          </a:xfrm>
        </p:spPr>
        <p:txBody>
          <a:bodyPr>
            <a:normAutofit/>
          </a:bodyPr>
          <a:lstStyle/>
          <a:p>
            <a:pPr>
              <a:spcAft>
                <a:spcPts val="600"/>
              </a:spcAft>
            </a:pPr>
            <a:fld id="{4FAB73BC-B049-4115-A692-8D63A059BFB8}" type="slidenum">
              <a:rPr lang="en-US" smtClean="0"/>
              <a:pPr>
                <a:spcAft>
                  <a:spcPts val="600"/>
                </a:spcAft>
              </a:pPr>
              <a:t>3</a:t>
            </a:fld>
            <a:endParaRPr lang="en-US" dirty="0"/>
          </a:p>
        </p:txBody>
      </p:sp>
      <p:graphicFrame>
        <p:nvGraphicFramePr>
          <p:cNvPr id="21" name="Content Placeholder 2" descr="Icon SmartArt graphic">
            <a:extLst>
              <a:ext uri="{FF2B5EF4-FFF2-40B4-BE49-F238E27FC236}">
                <a16:creationId xmlns:a16="http://schemas.microsoft.com/office/drawing/2014/main" id="{27A16EAF-00D7-9D28-233B-E9C567E76E43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669170138"/>
              </p:ext>
            </p:extLst>
          </p:nvPr>
        </p:nvGraphicFramePr>
        <p:xfrm>
          <a:off x="6496216" y="2320412"/>
          <a:ext cx="4632031" cy="3851787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7" r:lo="rId8" r:qs="rId9" r:cs="rId10"/>
          </a:graphicData>
        </a:graphic>
      </p:graphicFrame>
      <p:pic>
        <p:nvPicPr>
          <p:cNvPr id="5" name="Picture 4" descr="Close-up of four whole and one cut fresh figs and fig leaves on table">
            <a:extLst>
              <a:ext uri="{FF2B5EF4-FFF2-40B4-BE49-F238E27FC236}">
                <a16:creationId xmlns:a16="http://schemas.microsoft.com/office/drawing/2014/main" id="{D2934394-B51E-76CF-542F-29693A421777}"/>
              </a:ext>
            </a:extLst>
      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984504" y="2346131"/>
            <a:ext cx="5235537" cy="392665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98189979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4" name="Picture 13" descr="mushrooms">
            <a:extLst>
              <a:ext uri="{FF2B5EF4-FFF2-40B4-BE49-F238E27FC236}">
                <a16:creationId xmlns:a16="http://schemas.microsoft.com/office/drawing/2014/main" id="{D97B32EE-3A4B-2F49-A7F1-929098AB011B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-2"/>
          <a:stretch/>
        </p:blipFill>
        <p:spPr>
          <a:xfrm>
            <a:off x="2930184" y="-2655"/>
            <a:ext cx="2996169" cy="3358597"/>
          </a:xfrm>
          <a:prstGeom prst="rect">
            <a:avLst/>
          </a:prstGeom>
        </p:spPr>
      </p:pic>
      <p:pic>
        <p:nvPicPr>
          <p:cNvPr id="12" name="Picture 11" descr="tomatoes and baby tomatoes">
            <a:extLst>
              <a:ext uri="{FF2B5EF4-FFF2-40B4-BE49-F238E27FC236}">
                <a16:creationId xmlns:a16="http://schemas.microsoft.com/office/drawing/2014/main" id="{125DEDD5-30B7-4040-BAD5-B964E0635F9B}"/>
              </a:ext>
            </a:extLst>
          </p:cNvPr>
          <p:cNvPicPr>
            <a:picLocks noChangeAspect="1"/>
          </p:cNvPicPr>
          <p:nvPr/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20" y="3504904"/>
            <a:ext cx="5926333" cy="3353096"/>
          </a:xfrm>
          <a:prstGeom prst="rect">
            <a:avLst/>
          </a:prstGeom>
        </p:spPr>
      </p:pic>
      <p:sp>
        <p:nvSpPr>
          <p:cNvPr id="81" name="Rectangle 80">
            <a:extLst>
              <a:ext uri="{FF2B5EF4-FFF2-40B4-BE49-F238E27FC236}">
                <a16:creationId xmlns:a16="http://schemas.microsoft.com/office/drawing/2014/main" id="{11564CA4-59C9-4DAC-950E-61D1FA27870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087220" y="0"/>
            <a:ext cx="6104779" cy="6857999"/>
          </a:xfrm>
          <a:prstGeom prst="rect">
            <a:avLst/>
          </a:prstGeom>
          <a:blipFill dpi="0" rotWithShape="1">
            <a:blip r:embed="rId5">
              <a:alphaModFix amt="60000"/>
              <a:lum bright="70000" contrast="-70000"/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tile tx="0" ty="-704850" sx="92000" sy="89000" flip="xy" algn="ctr"/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F3F6C66-D6D7-4A72-9928-967AEA40076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263363" y="178336"/>
            <a:ext cx="3752491" cy="800014"/>
          </a:xfrm>
          <a:ln>
            <a:noFill/>
          </a:ln>
        </p:spPr>
        <p:txBody>
          <a:bodyPr>
            <a:normAutofit/>
          </a:bodyPr>
          <a:lstStyle/>
          <a:p>
            <a:pPr algn="ctr"/>
            <a:r>
              <a:rPr lang="en-GB" sz="4000" dirty="0"/>
              <a:t>PESTEL - Factor 1</a:t>
            </a:r>
            <a:endParaRPr lang="en-US" sz="4000" dirty="0"/>
          </a:p>
        </p:txBody>
      </p:sp>
      <p:pic>
        <p:nvPicPr>
          <p:cNvPr id="10" name="Picture 9" descr="carrots">
            <a:extLst>
              <a:ext uri="{FF2B5EF4-FFF2-40B4-BE49-F238E27FC236}">
                <a16:creationId xmlns:a16="http://schemas.microsoft.com/office/drawing/2014/main" id="{BF2128BA-4DEB-F44E-AEEA-6551A932B9B6}"/>
              </a:ext>
            </a:extLst>
          </p:cNvPr>
          <p:cNvPicPr>
            <a:picLocks noChangeAspect="1"/>
          </p:cNvPicPr>
          <p:nvPr/>
        </p:nvPicPr>
        <p:blipFill rotWithShape="1"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-2"/>
          <a:stretch/>
        </p:blipFill>
        <p:spPr>
          <a:xfrm>
            <a:off x="20" y="10"/>
            <a:ext cx="2769297" cy="3355932"/>
          </a:xfrm>
          <a:prstGeom prst="rect">
            <a:avLst/>
          </a:prstGeom>
        </p:spPr>
      </p:pic>
      <p:grpSp>
        <p:nvGrpSpPr>
          <p:cNvPr id="83" name="Group 82">
            <a:extLst>
              <a:ext uri="{FF2B5EF4-FFF2-40B4-BE49-F238E27FC236}">
                <a16:creationId xmlns:a16="http://schemas.microsoft.com/office/drawing/2014/main" id="{E74380E0-C298-4F18-9189-C236E8B829D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1401725" y="6229681"/>
            <a:ext cx="457200" cy="457200"/>
            <a:chOff x="11361456" y="6195813"/>
            <a:chExt cx="548640" cy="548640"/>
          </a:xfrm>
        </p:grpSpPr>
        <p:sp>
          <p:nvSpPr>
            <p:cNvPr id="84" name="Oval 83">
              <a:extLst>
                <a:ext uri="{FF2B5EF4-FFF2-40B4-BE49-F238E27FC236}">
                  <a16:creationId xmlns:a16="http://schemas.microsoft.com/office/drawing/2014/main" id="{979684C7-75DC-42F1-850A-E9C49ECA739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361456" y="6195813"/>
              <a:ext cx="548640" cy="548640"/>
            </a:xfrm>
            <a:prstGeom prst="ellipse">
              <a:avLst/>
            </a:prstGeom>
            <a:blipFill dpi="0" rotWithShape="1">
              <a:blip r:embed="rId7">
                <a:duotone>
                  <a:schemeClr val="accent1">
                    <a:shade val="45000"/>
                    <a:satMod val="135000"/>
                  </a:schemeClr>
                  <a:prstClr val="white"/>
                </a:duotone>
              </a:blip>
              <a:srcRect/>
              <a:tile tx="50800" ty="0" sx="85000" sy="85000" flip="none" algn="tl"/>
            </a:blipFill>
            <a:ln w="25400" cap="flat" cmpd="sng" algn="ctr">
              <a:noFill/>
              <a:prstDash val="solid"/>
            </a:ln>
            <a:effectLst/>
          </p:spPr>
          <p:txBody>
            <a:bodyPr lIns="0" tIns="0" rIns="0" bIns="0" rtlCol="0" anchor="ctr"/>
            <a:lstStyle/>
            <a:p>
              <a:pPr marL="0" marR="0" lvl="0" indent="0" algn="ctr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2000" b="0" i="0" u="none" strike="noStrike" kern="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Rockwell Extra Bold" pitchFamily="18" charset="0"/>
                <a:ea typeface="+mn-ea"/>
                <a:cs typeface="+mn-cs"/>
              </a:endParaRPr>
            </a:p>
          </p:txBody>
        </p:sp>
        <p:sp>
          <p:nvSpPr>
            <p:cNvPr id="85" name="Oval 84">
              <a:extLst>
                <a:ext uri="{FF2B5EF4-FFF2-40B4-BE49-F238E27FC236}">
                  <a16:creationId xmlns:a16="http://schemas.microsoft.com/office/drawing/2014/main" id="{4130853F-4D98-4539-8461-9F202836756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396488" y="6230844"/>
              <a:ext cx="478576" cy="478578"/>
            </a:xfrm>
            <a:prstGeom prst="ellipse">
              <a:avLst/>
            </a:prstGeom>
            <a:noFill/>
            <a:ln w="12700" cap="flat" cmpd="sng" algn="ctr">
              <a:solidFill>
                <a:srgbClr val="FFFFFF"/>
              </a:solidFill>
              <a:prstDash val="solid"/>
            </a:ln>
            <a:effectLst/>
          </p:spPr>
          <p:txBody>
            <a:bodyPr rtlCol="0" anchor="ctr"/>
            <a:lstStyle/>
            <a:p>
              <a:pPr marL="0" marR="0" lvl="0" indent="0" algn="ctr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/>
                <a:ea typeface="+mn-ea"/>
                <a:cs typeface="+mn-cs"/>
              </a:endParaRPr>
            </a:p>
          </p:txBody>
        </p:sp>
      </p:grp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FA2AE3EF-C217-7B49-BEE6-967B63E1ED9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311128" y="6272784"/>
            <a:ext cx="640080" cy="365125"/>
          </a:xfrm>
        </p:spPr>
        <p:txBody>
          <a:bodyPr>
            <a:normAutofit/>
          </a:bodyPr>
          <a:lstStyle/>
          <a:p>
            <a:pPr>
              <a:spcAft>
                <a:spcPts val="600"/>
              </a:spcAft>
            </a:pPr>
            <a:fld id="{4FAB73BC-B049-4115-A692-8D63A059BFB8}" type="slidenum">
              <a:rPr lang="en-US" smtClean="0"/>
              <a:pPr>
                <a:spcAft>
                  <a:spcPts val="600"/>
                </a:spcAft>
              </a:pPr>
              <a:t>4</a:t>
            </a:fld>
            <a:endParaRPr lang="en-US" dirty="0"/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1603CBB7-9FF2-8B30-91CD-2FBA3B6E011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400800" y="2121407"/>
            <a:ext cx="4727448" cy="4108273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b="1" u="sng" dirty="0"/>
              <a:t>Political &amp; Legal</a:t>
            </a:r>
          </a:p>
          <a:p>
            <a:r>
              <a:rPr lang="en-GB" b="1" dirty="0"/>
              <a:t>Key Issues</a:t>
            </a:r>
          </a:p>
          <a:p>
            <a:pPr lvl="0"/>
            <a:r>
              <a:rPr lang="en-GB" dirty="0"/>
              <a:t>Food hygiene regulations </a:t>
            </a:r>
          </a:p>
          <a:p>
            <a:pPr lvl="0"/>
            <a:r>
              <a:rPr lang="en-GB" dirty="0"/>
              <a:t>HACCP compliance </a:t>
            </a:r>
          </a:p>
          <a:p>
            <a:pPr lvl="0"/>
            <a:r>
              <a:rPr lang="en-GB" dirty="0"/>
              <a:t>Food business registration </a:t>
            </a:r>
          </a:p>
          <a:p>
            <a:pPr lvl="0"/>
            <a:r>
              <a:rPr lang="en-GB" dirty="0"/>
              <a:t>Public liability insurance </a:t>
            </a:r>
          </a:p>
          <a:p>
            <a:pPr lvl="0"/>
            <a:r>
              <a:rPr lang="en-GB" dirty="0"/>
              <a:t>Health &amp; Safety legislation </a:t>
            </a:r>
          </a:p>
          <a:p>
            <a:r>
              <a:rPr lang="en-GB" b="1" dirty="0"/>
              <a:t>Opportunity</a:t>
            </a:r>
          </a:p>
          <a:p>
            <a:r>
              <a:rPr lang="en-GB" dirty="0"/>
              <a:t>Compliance increases customer confidence.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233814536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7E4C6E15-F0C4-ABD2-9ABA-BB2ABB687490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4" name="Picture 13" descr="mushrooms">
            <a:extLst>
              <a:ext uri="{FF2B5EF4-FFF2-40B4-BE49-F238E27FC236}">
                <a16:creationId xmlns:a16="http://schemas.microsoft.com/office/drawing/2014/main" id="{BADB6593-82DF-FED0-213E-BEA74AE94564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-2"/>
          <a:stretch/>
        </p:blipFill>
        <p:spPr>
          <a:xfrm>
            <a:off x="2930184" y="-2655"/>
            <a:ext cx="2996169" cy="3358597"/>
          </a:xfrm>
          <a:prstGeom prst="rect">
            <a:avLst/>
          </a:prstGeom>
        </p:spPr>
      </p:pic>
      <p:pic>
        <p:nvPicPr>
          <p:cNvPr id="12" name="Picture 11" descr="tomatoes and baby tomatoes">
            <a:extLst>
              <a:ext uri="{FF2B5EF4-FFF2-40B4-BE49-F238E27FC236}">
                <a16:creationId xmlns:a16="http://schemas.microsoft.com/office/drawing/2014/main" id="{0EF8BDEC-003E-5A93-2FE1-CEDE5232F098}"/>
              </a:ext>
            </a:extLst>
          </p:cNvPr>
          <p:cNvPicPr>
            <a:picLocks noChangeAspect="1"/>
          </p:cNvPicPr>
          <p:nvPr/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20" y="3504904"/>
            <a:ext cx="5926333" cy="3353096"/>
          </a:xfrm>
          <a:prstGeom prst="rect">
            <a:avLst/>
          </a:prstGeom>
        </p:spPr>
      </p:pic>
      <p:sp>
        <p:nvSpPr>
          <p:cNvPr id="81" name="Rectangle 80">
            <a:extLst>
              <a:ext uri="{FF2B5EF4-FFF2-40B4-BE49-F238E27FC236}">
                <a16:creationId xmlns:a16="http://schemas.microsoft.com/office/drawing/2014/main" id="{7003EB51-A597-B372-91F0-EC12FAE1EF8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087220" y="0"/>
            <a:ext cx="6104779" cy="6857999"/>
          </a:xfrm>
          <a:prstGeom prst="rect">
            <a:avLst/>
          </a:prstGeom>
          <a:blipFill dpi="0" rotWithShape="1">
            <a:blip r:embed="rId5">
              <a:alphaModFix amt="60000"/>
              <a:lum bright="70000" contrast="-70000"/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tile tx="0" ty="-704850" sx="92000" sy="89000" flip="xy" algn="ctr"/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9420D3A-3688-77B6-10C5-0898CAF2C9B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263363" y="178336"/>
            <a:ext cx="3752491" cy="800014"/>
          </a:xfrm>
          <a:ln>
            <a:noFill/>
          </a:ln>
        </p:spPr>
        <p:txBody>
          <a:bodyPr>
            <a:normAutofit/>
          </a:bodyPr>
          <a:lstStyle/>
          <a:p>
            <a:pPr algn="ctr"/>
            <a:r>
              <a:rPr lang="en-GB" sz="4000" dirty="0"/>
              <a:t>PESTEL - Factor 2</a:t>
            </a:r>
            <a:endParaRPr lang="en-US" sz="4000" dirty="0"/>
          </a:p>
        </p:txBody>
      </p:sp>
      <p:pic>
        <p:nvPicPr>
          <p:cNvPr id="10" name="Picture 9" descr="carrots">
            <a:extLst>
              <a:ext uri="{FF2B5EF4-FFF2-40B4-BE49-F238E27FC236}">
                <a16:creationId xmlns:a16="http://schemas.microsoft.com/office/drawing/2014/main" id="{4D7B02BD-FBA0-2B78-3E51-54792150A4B2}"/>
              </a:ext>
            </a:extLst>
          </p:cNvPr>
          <p:cNvPicPr>
            <a:picLocks noChangeAspect="1"/>
          </p:cNvPicPr>
          <p:nvPr/>
        </p:nvPicPr>
        <p:blipFill rotWithShape="1"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-2"/>
          <a:stretch/>
        </p:blipFill>
        <p:spPr>
          <a:xfrm>
            <a:off x="20" y="10"/>
            <a:ext cx="2769297" cy="3355932"/>
          </a:xfrm>
          <a:prstGeom prst="rect">
            <a:avLst/>
          </a:prstGeom>
        </p:spPr>
      </p:pic>
      <p:grpSp>
        <p:nvGrpSpPr>
          <p:cNvPr id="83" name="Group 82">
            <a:extLst>
              <a:ext uri="{FF2B5EF4-FFF2-40B4-BE49-F238E27FC236}">
                <a16:creationId xmlns:a16="http://schemas.microsoft.com/office/drawing/2014/main" id="{50283261-4734-2816-9641-FDD9CFB8B9B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1401725" y="6229681"/>
            <a:ext cx="457200" cy="457200"/>
            <a:chOff x="11361456" y="6195813"/>
            <a:chExt cx="548640" cy="548640"/>
          </a:xfrm>
        </p:grpSpPr>
        <p:sp>
          <p:nvSpPr>
            <p:cNvPr id="84" name="Oval 83">
              <a:extLst>
                <a:ext uri="{FF2B5EF4-FFF2-40B4-BE49-F238E27FC236}">
                  <a16:creationId xmlns:a16="http://schemas.microsoft.com/office/drawing/2014/main" id="{C38DC209-2C66-5FD1-35D7-E07A5A17CF4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361456" y="6195813"/>
              <a:ext cx="548640" cy="548640"/>
            </a:xfrm>
            <a:prstGeom prst="ellipse">
              <a:avLst/>
            </a:prstGeom>
            <a:blipFill dpi="0" rotWithShape="1">
              <a:blip r:embed="rId7">
                <a:duotone>
                  <a:schemeClr val="accent1">
                    <a:shade val="45000"/>
                    <a:satMod val="135000"/>
                  </a:schemeClr>
                  <a:prstClr val="white"/>
                </a:duotone>
              </a:blip>
              <a:srcRect/>
              <a:tile tx="50800" ty="0" sx="85000" sy="85000" flip="none" algn="tl"/>
            </a:blipFill>
            <a:ln w="25400" cap="flat" cmpd="sng" algn="ctr">
              <a:noFill/>
              <a:prstDash val="solid"/>
            </a:ln>
            <a:effectLst/>
          </p:spPr>
          <p:txBody>
            <a:bodyPr lIns="0" tIns="0" rIns="0" bIns="0" rtlCol="0" anchor="ctr"/>
            <a:lstStyle/>
            <a:p>
              <a:pPr marL="0" marR="0" lvl="0" indent="0" algn="ctr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2000" b="0" i="0" u="none" strike="noStrike" kern="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Rockwell Extra Bold" pitchFamily="18" charset="0"/>
                <a:ea typeface="+mn-ea"/>
                <a:cs typeface="+mn-cs"/>
              </a:endParaRPr>
            </a:p>
          </p:txBody>
        </p:sp>
        <p:sp>
          <p:nvSpPr>
            <p:cNvPr id="85" name="Oval 84">
              <a:extLst>
                <a:ext uri="{FF2B5EF4-FFF2-40B4-BE49-F238E27FC236}">
                  <a16:creationId xmlns:a16="http://schemas.microsoft.com/office/drawing/2014/main" id="{1DFCD71B-CDC9-E79D-8499-1D8A8C9BE81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396488" y="6230844"/>
              <a:ext cx="478576" cy="478578"/>
            </a:xfrm>
            <a:prstGeom prst="ellipse">
              <a:avLst/>
            </a:prstGeom>
            <a:noFill/>
            <a:ln w="12700" cap="flat" cmpd="sng" algn="ctr">
              <a:solidFill>
                <a:srgbClr val="FFFFFF"/>
              </a:solidFill>
              <a:prstDash val="solid"/>
            </a:ln>
            <a:effectLst/>
          </p:spPr>
          <p:txBody>
            <a:bodyPr rtlCol="0" anchor="ctr"/>
            <a:lstStyle/>
            <a:p>
              <a:pPr marL="0" marR="0" lvl="0" indent="0" algn="ctr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/>
                <a:ea typeface="+mn-ea"/>
                <a:cs typeface="+mn-cs"/>
              </a:endParaRPr>
            </a:p>
          </p:txBody>
        </p:sp>
      </p:grp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C20D381B-ED6F-029E-F0C8-71C65C83775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311128" y="6272784"/>
            <a:ext cx="640080" cy="365125"/>
          </a:xfrm>
        </p:spPr>
        <p:txBody>
          <a:bodyPr>
            <a:normAutofit/>
          </a:bodyPr>
          <a:lstStyle/>
          <a:p>
            <a:pPr>
              <a:spcAft>
                <a:spcPts val="600"/>
              </a:spcAft>
            </a:pPr>
            <a:fld id="{4FAB73BC-B049-4115-A692-8D63A059BFB8}" type="slidenum">
              <a:rPr lang="en-US" smtClean="0"/>
              <a:pPr>
                <a:spcAft>
                  <a:spcPts val="600"/>
                </a:spcAft>
              </a:pPr>
              <a:t>5</a:t>
            </a:fld>
            <a:endParaRPr lang="en-US" dirty="0"/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3715A6F0-2C96-4298-1799-D9FCF3E900F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400800" y="2121408"/>
            <a:ext cx="4727448" cy="4050792"/>
          </a:xfrm>
        </p:spPr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en-GB" b="1" u="sng" dirty="0"/>
              <a:t>Economic</a:t>
            </a:r>
          </a:p>
          <a:p>
            <a:r>
              <a:rPr lang="en-GB" b="1" dirty="0"/>
              <a:t>Challenges</a:t>
            </a:r>
          </a:p>
          <a:p>
            <a:pPr lvl="0"/>
            <a:r>
              <a:rPr lang="en-GB" dirty="0"/>
              <a:t>Inflation </a:t>
            </a:r>
          </a:p>
          <a:p>
            <a:pPr lvl="0"/>
            <a:r>
              <a:rPr lang="en-GB" dirty="0"/>
              <a:t>Rising food prices </a:t>
            </a:r>
          </a:p>
          <a:p>
            <a:pPr lvl="0"/>
            <a:r>
              <a:rPr lang="en-GB" dirty="0"/>
              <a:t>Higher operating costs </a:t>
            </a:r>
          </a:p>
          <a:p>
            <a:pPr lvl="0"/>
            <a:r>
              <a:rPr lang="en-GB" dirty="0"/>
              <a:t>Customer price sensitivity </a:t>
            </a:r>
          </a:p>
          <a:p>
            <a:r>
              <a:rPr lang="en-GB" b="1" dirty="0"/>
              <a:t>Response</a:t>
            </a:r>
          </a:p>
          <a:p>
            <a:pPr lvl="0"/>
            <a:r>
              <a:rPr lang="en-GB" dirty="0"/>
              <a:t>Tiered pricing </a:t>
            </a:r>
          </a:p>
          <a:p>
            <a:pPr lvl="0"/>
            <a:r>
              <a:rPr lang="en-GB" dirty="0"/>
              <a:t>Cost control </a:t>
            </a:r>
          </a:p>
          <a:p>
            <a:pPr lvl="0"/>
            <a:r>
              <a:rPr lang="en-GB" dirty="0"/>
              <a:t>Efficient purchasing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776828430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73170E60-8268-F677-C06A-63403F68E001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4" name="Picture 13" descr="mushrooms">
            <a:extLst>
              <a:ext uri="{FF2B5EF4-FFF2-40B4-BE49-F238E27FC236}">
                <a16:creationId xmlns:a16="http://schemas.microsoft.com/office/drawing/2014/main" id="{436303F6-3619-1DE5-31FB-638D2D27F054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-2"/>
          <a:stretch/>
        </p:blipFill>
        <p:spPr>
          <a:xfrm>
            <a:off x="2930184" y="-2655"/>
            <a:ext cx="2996169" cy="3358597"/>
          </a:xfrm>
          <a:prstGeom prst="rect">
            <a:avLst/>
          </a:prstGeom>
        </p:spPr>
      </p:pic>
      <p:pic>
        <p:nvPicPr>
          <p:cNvPr id="12" name="Picture 11" descr="tomatoes and baby tomatoes">
            <a:extLst>
              <a:ext uri="{FF2B5EF4-FFF2-40B4-BE49-F238E27FC236}">
                <a16:creationId xmlns:a16="http://schemas.microsoft.com/office/drawing/2014/main" id="{31AAE106-3A27-9C15-C323-4C42BA0BFEBA}"/>
              </a:ext>
            </a:extLst>
          </p:cNvPr>
          <p:cNvPicPr>
            <a:picLocks noChangeAspect="1"/>
          </p:cNvPicPr>
          <p:nvPr/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20" y="3504904"/>
            <a:ext cx="5926333" cy="3353096"/>
          </a:xfrm>
          <a:prstGeom prst="rect">
            <a:avLst/>
          </a:prstGeom>
        </p:spPr>
      </p:pic>
      <p:sp>
        <p:nvSpPr>
          <p:cNvPr id="81" name="Rectangle 80">
            <a:extLst>
              <a:ext uri="{FF2B5EF4-FFF2-40B4-BE49-F238E27FC236}">
                <a16:creationId xmlns:a16="http://schemas.microsoft.com/office/drawing/2014/main" id="{8CA99AE8-9F72-4729-F63D-3E59DECE240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087220" y="0"/>
            <a:ext cx="6104779" cy="6857999"/>
          </a:xfrm>
          <a:prstGeom prst="rect">
            <a:avLst/>
          </a:prstGeom>
          <a:blipFill dpi="0" rotWithShape="1">
            <a:blip r:embed="rId5">
              <a:alphaModFix amt="60000"/>
              <a:lum bright="70000" contrast="-70000"/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tile tx="0" ty="-704850" sx="92000" sy="89000" flip="xy" algn="ctr"/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7F55E11-F852-91EC-5C1A-CDE52760D8B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263363" y="178336"/>
            <a:ext cx="3752491" cy="800014"/>
          </a:xfrm>
          <a:ln>
            <a:noFill/>
          </a:ln>
        </p:spPr>
        <p:txBody>
          <a:bodyPr>
            <a:normAutofit/>
          </a:bodyPr>
          <a:lstStyle/>
          <a:p>
            <a:pPr algn="ctr"/>
            <a:r>
              <a:rPr lang="en-GB" sz="4000" dirty="0"/>
              <a:t>PESTEL - Factor 3</a:t>
            </a:r>
            <a:endParaRPr lang="en-US" sz="4000" dirty="0"/>
          </a:p>
        </p:txBody>
      </p:sp>
      <p:pic>
        <p:nvPicPr>
          <p:cNvPr id="10" name="Picture 9" descr="carrots">
            <a:extLst>
              <a:ext uri="{FF2B5EF4-FFF2-40B4-BE49-F238E27FC236}">
                <a16:creationId xmlns:a16="http://schemas.microsoft.com/office/drawing/2014/main" id="{6D949007-8163-746B-9EEE-FFF400312420}"/>
              </a:ext>
            </a:extLst>
          </p:cNvPr>
          <p:cNvPicPr>
            <a:picLocks noChangeAspect="1"/>
          </p:cNvPicPr>
          <p:nvPr/>
        </p:nvPicPr>
        <p:blipFill rotWithShape="1"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-2"/>
          <a:stretch/>
        </p:blipFill>
        <p:spPr>
          <a:xfrm>
            <a:off x="20" y="10"/>
            <a:ext cx="2769297" cy="3355932"/>
          </a:xfrm>
          <a:prstGeom prst="rect">
            <a:avLst/>
          </a:prstGeom>
        </p:spPr>
      </p:pic>
      <p:grpSp>
        <p:nvGrpSpPr>
          <p:cNvPr id="83" name="Group 82">
            <a:extLst>
              <a:ext uri="{FF2B5EF4-FFF2-40B4-BE49-F238E27FC236}">
                <a16:creationId xmlns:a16="http://schemas.microsoft.com/office/drawing/2014/main" id="{B97E7A72-0244-4E83-53B3-81AFAD29F34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1401725" y="6229681"/>
            <a:ext cx="457200" cy="457200"/>
            <a:chOff x="11361456" y="6195813"/>
            <a:chExt cx="548640" cy="548640"/>
          </a:xfrm>
        </p:grpSpPr>
        <p:sp>
          <p:nvSpPr>
            <p:cNvPr id="84" name="Oval 83">
              <a:extLst>
                <a:ext uri="{FF2B5EF4-FFF2-40B4-BE49-F238E27FC236}">
                  <a16:creationId xmlns:a16="http://schemas.microsoft.com/office/drawing/2014/main" id="{183FE21F-583D-46D7-99A6-1A7281DA75D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361456" y="6195813"/>
              <a:ext cx="548640" cy="548640"/>
            </a:xfrm>
            <a:prstGeom prst="ellipse">
              <a:avLst/>
            </a:prstGeom>
            <a:blipFill dpi="0" rotWithShape="1">
              <a:blip r:embed="rId7">
                <a:duotone>
                  <a:schemeClr val="accent1">
                    <a:shade val="45000"/>
                    <a:satMod val="135000"/>
                  </a:schemeClr>
                  <a:prstClr val="white"/>
                </a:duotone>
              </a:blip>
              <a:srcRect/>
              <a:tile tx="50800" ty="0" sx="85000" sy="85000" flip="none" algn="tl"/>
            </a:blipFill>
            <a:ln w="25400" cap="flat" cmpd="sng" algn="ctr">
              <a:noFill/>
              <a:prstDash val="solid"/>
            </a:ln>
            <a:effectLst/>
          </p:spPr>
          <p:txBody>
            <a:bodyPr lIns="0" tIns="0" rIns="0" bIns="0" rtlCol="0" anchor="ctr"/>
            <a:lstStyle/>
            <a:p>
              <a:pPr marL="0" marR="0" lvl="0" indent="0" algn="ctr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2000" b="0" i="0" u="none" strike="noStrike" kern="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Rockwell Extra Bold" pitchFamily="18" charset="0"/>
                <a:ea typeface="+mn-ea"/>
                <a:cs typeface="+mn-cs"/>
              </a:endParaRPr>
            </a:p>
          </p:txBody>
        </p:sp>
        <p:sp>
          <p:nvSpPr>
            <p:cNvPr id="85" name="Oval 84">
              <a:extLst>
                <a:ext uri="{FF2B5EF4-FFF2-40B4-BE49-F238E27FC236}">
                  <a16:creationId xmlns:a16="http://schemas.microsoft.com/office/drawing/2014/main" id="{CEE217CF-C4C8-56B8-8E72-C7479619FE4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396488" y="6230844"/>
              <a:ext cx="478576" cy="478578"/>
            </a:xfrm>
            <a:prstGeom prst="ellipse">
              <a:avLst/>
            </a:prstGeom>
            <a:noFill/>
            <a:ln w="12700" cap="flat" cmpd="sng" algn="ctr">
              <a:solidFill>
                <a:srgbClr val="FFFFFF"/>
              </a:solidFill>
              <a:prstDash val="solid"/>
            </a:ln>
            <a:effectLst/>
          </p:spPr>
          <p:txBody>
            <a:bodyPr rtlCol="0" anchor="ctr"/>
            <a:lstStyle/>
            <a:p>
              <a:pPr marL="0" marR="0" lvl="0" indent="0" algn="ctr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/>
                <a:ea typeface="+mn-ea"/>
                <a:cs typeface="+mn-cs"/>
              </a:endParaRPr>
            </a:p>
          </p:txBody>
        </p:sp>
      </p:grp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B90FFF37-1017-F9C0-B961-960B4A14210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311128" y="6272784"/>
            <a:ext cx="640080" cy="365125"/>
          </a:xfrm>
        </p:spPr>
        <p:txBody>
          <a:bodyPr>
            <a:normAutofit/>
          </a:bodyPr>
          <a:lstStyle/>
          <a:p>
            <a:pPr>
              <a:spcAft>
                <a:spcPts val="600"/>
              </a:spcAft>
            </a:pPr>
            <a:fld id="{4FAB73BC-B049-4115-A692-8D63A059BFB8}" type="slidenum">
              <a:rPr lang="en-US" smtClean="0"/>
              <a:pPr>
                <a:spcAft>
                  <a:spcPts val="600"/>
                </a:spcAft>
              </a:pPr>
              <a:t>6</a:t>
            </a:fld>
            <a:endParaRPr lang="en-US" dirty="0"/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999AD273-6499-74D0-D473-E1719096544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400800" y="2121408"/>
            <a:ext cx="4727448" cy="4050792"/>
          </a:xfrm>
        </p:spPr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en-GB" b="1" u="sng" dirty="0"/>
              <a:t>Social</a:t>
            </a:r>
          </a:p>
          <a:p>
            <a:r>
              <a:rPr lang="en-GB" b="1" dirty="0"/>
              <a:t>Customer Trends</a:t>
            </a:r>
          </a:p>
          <a:p>
            <a:pPr lvl="0"/>
            <a:r>
              <a:rPr lang="en-GB" dirty="0"/>
              <a:t>Personalised experiences </a:t>
            </a:r>
          </a:p>
          <a:p>
            <a:pPr lvl="0"/>
            <a:r>
              <a:rPr lang="en-GB" dirty="0"/>
              <a:t>Convenience </a:t>
            </a:r>
          </a:p>
          <a:p>
            <a:pPr lvl="0"/>
            <a:r>
              <a:rPr lang="en-GB" dirty="0"/>
              <a:t>Vegetarian options </a:t>
            </a:r>
          </a:p>
          <a:p>
            <a:pPr lvl="0"/>
            <a:r>
              <a:rPr lang="en-GB" dirty="0"/>
              <a:t>Plant-based menus </a:t>
            </a:r>
          </a:p>
          <a:p>
            <a:pPr lvl="0"/>
            <a:r>
              <a:rPr lang="en-GB" dirty="0"/>
              <a:t>Flexible event packages </a:t>
            </a:r>
          </a:p>
          <a:p>
            <a:r>
              <a:rPr lang="en-GB" b="1" dirty="0"/>
              <a:t>Opportunity</a:t>
            </a:r>
          </a:p>
          <a:p>
            <a:r>
              <a:rPr lang="en-GB" dirty="0"/>
              <a:t>Growing demand for customised catering.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965735811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158AF5FE-7207-4159-F61D-62CAED713CE1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9" name="Rectangle 98">
            <a:extLst>
              <a:ext uri="{FF2B5EF4-FFF2-40B4-BE49-F238E27FC236}">
                <a16:creationId xmlns:a16="http://schemas.microsoft.com/office/drawing/2014/main" id="{2A0E4E09-FC02-4ADC-951A-3FFA90B6FE3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1695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Rockwell" panose="02060603020205020403"/>
              <a:ea typeface="+mn-ea"/>
              <a:cs typeface="+mn-cs"/>
            </a:endParaRPr>
          </a:p>
        </p:txBody>
      </p:sp>
      <p:pic>
        <p:nvPicPr>
          <p:cNvPr id="5" name="Picture 4" descr="Graphs on tablet display">
            <a:extLst>
              <a:ext uri="{FF2B5EF4-FFF2-40B4-BE49-F238E27FC236}">
                <a16:creationId xmlns:a16="http://schemas.microsoft.com/office/drawing/2014/main" id="{3A60C16C-52B3-4FAB-DEC9-E8FE2CA1D960}"/>
              </a:ext>
            </a:extLst>
          </p:cNvPr>
          <p:cNvPicPr>
            <a:picLocks noChangeAspect="1"/>
          </p:cNvPicPr>
          <p:nvPr/>
        </p:nvPicPr>
        <p:blipFill>
          <a:blip r:embed="rId3">
            <a:duotone>
              <a:prstClr val="black"/>
              <a:prstClr val="white"/>
            </a:duotone>
            <a:alphaModFix amt="80000"/>
          </a:blip>
          <a:srcRect l="6014" r="5780" b="1"/>
          <a:stretch>
            <a:fillRect/>
          </a:stretch>
        </p:blipFill>
        <p:spPr>
          <a:xfrm>
            <a:off x="1099995" y="0"/>
            <a:ext cx="8602639" cy="6855958"/>
          </a:xfrm>
          <a:prstGeom prst="rect">
            <a:avLst/>
          </a:prstGeom>
        </p:spPr>
      </p:pic>
      <p:sp>
        <p:nvSpPr>
          <p:cNvPr id="100" name="Rectangle 99">
            <a:extLst>
              <a:ext uri="{FF2B5EF4-FFF2-40B4-BE49-F238E27FC236}">
                <a16:creationId xmlns:a16="http://schemas.microsoft.com/office/drawing/2014/main" id="{F6A67491-8DC4-4A39-8A37-58B2F086343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524" y="0"/>
            <a:ext cx="12188952" cy="6858000"/>
          </a:xfrm>
          <a:prstGeom prst="rect">
            <a:avLst/>
          </a:prstGeom>
          <a:blipFill dpi="0" rotWithShape="1">
            <a:blip r:embed="rId4">
              <a:alphaModFix amt="30000"/>
              <a:duotone>
                <a:prstClr val="black"/>
                <a:schemeClr val="accent1">
                  <a:tint val="45000"/>
                  <a:satMod val="400000"/>
                </a:schemeClr>
              </a:duotone>
              <a:extLst>
                <a:ext uri="{BEBA8EAE-BF5A-486C-A8C5-ECC9F3942E4B}">
                  <a14:imgProps xmlns:a14="http://schemas.microsoft.com/office/drawing/2010/main">
                    <a14:imgLayer r:embed="rId5">
                      <a14:imgEffect>
                        <a14:sharpenSoften amount="61000"/>
                      </a14:imgEffect>
                      <a14:imgEffect>
                        <a14:brightnessContrast bright="-25000" contrast="20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tile tx="0" ty="-762000" sx="92000" sy="89000" flip="xy" algn="ctr"/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Rockwell" panose="02060603020205020403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0E50D86-EF9D-486A-E53E-D024F6B4AE1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199023" y="171450"/>
            <a:ext cx="4960811" cy="1095918"/>
          </a:xfrm>
        </p:spPr>
        <p:txBody>
          <a:bodyPr>
            <a:normAutofit fontScale="90000"/>
          </a:bodyPr>
          <a:lstStyle/>
          <a:p>
            <a:r>
              <a:rPr lang="en-GB" sz="4000" b="1" dirty="0">
                <a:solidFill>
                  <a:srgbClr val="FFFFFF"/>
                </a:solidFill>
              </a:rPr>
              <a:t>Marketing Strategy</a:t>
            </a:r>
            <a:endParaRPr lang="en-US" sz="4000" b="1" dirty="0">
              <a:solidFill>
                <a:srgbClr val="FFFFFF"/>
              </a:solidFill>
            </a:endParaRPr>
          </a:p>
        </p:txBody>
      </p:sp>
      <p:sp>
        <p:nvSpPr>
          <p:cNvPr id="101" name="Freeform: Shape 100">
            <a:extLst>
              <a:ext uri="{FF2B5EF4-FFF2-40B4-BE49-F238E27FC236}">
                <a16:creationId xmlns:a16="http://schemas.microsoft.com/office/drawing/2014/main" id="{9453FF84-60C1-4EA8-B49B-1B8C2D0C589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3"/>
            <a:ext cx="5859484" cy="6857997"/>
          </a:xfrm>
          <a:custGeom>
            <a:avLst/>
            <a:gdLst>
              <a:gd name="connsiteX0" fmla="*/ 3198825 w 5859484"/>
              <a:gd name="connsiteY0" fmla="*/ 0 h 6857997"/>
              <a:gd name="connsiteX1" fmla="*/ 3962351 w 5859484"/>
              <a:gd name="connsiteY1" fmla="*/ 0 h 6857997"/>
              <a:gd name="connsiteX2" fmla="*/ 4129776 w 5859484"/>
              <a:gd name="connsiteY2" fmla="*/ 128761 h 6857997"/>
              <a:gd name="connsiteX3" fmla="*/ 5859484 w 5859484"/>
              <a:gd name="connsiteY3" fmla="*/ 3718209 h 6857997"/>
              <a:gd name="connsiteX4" fmla="*/ 4624700 w 5859484"/>
              <a:gd name="connsiteY4" fmla="*/ 6845880 h 6857997"/>
              <a:gd name="connsiteX5" fmla="*/ 4612896 w 5859484"/>
              <a:gd name="connsiteY5" fmla="*/ 6857997 h 6857997"/>
              <a:gd name="connsiteX6" fmla="*/ 4017658 w 5859484"/>
              <a:gd name="connsiteY6" fmla="*/ 6857997 h 6857997"/>
              <a:gd name="connsiteX7" fmla="*/ 4173230 w 5859484"/>
              <a:gd name="connsiteY7" fmla="*/ 6719623 h 6857997"/>
              <a:gd name="connsiteX8" fmla="*/ 5443583 w 5859484"/>
              <a:gd name="connsiteY8" fmla="*/ 3718209 h 6857997"/>
              <a:gd name="connsiteX9" fmla="*/ 3355352 w 5859484"/>
              <a:gd name="connsiteY9" fmla="*/ 88079 h 6857997"/>
              <a:gd name="connsiteX10" fmla="*/ 0 w 5859484"/>
              <a:gd name="connsiteY10" fmla="*/ 0 h 6857997"/>
              <a:gd name="connsiteX11" fmla="*/ 2941255 w 5859484"/>
              <a:gd name="connsiteY11" fmla="*/ 0 h 6857997"/>
              <a:gd name="connsiteX12" fmla="*/ 3117080 w 5859484"/>
              <a:gd name="connsiteY12" fmla="*/ 88129 h 6857997"/>
              <a:gd name="connsiteX13" fmla="*/ 5324754 w 5859484"/>
              <a:gd name="connsiteY13" fmla="*/ 3718209 h 6857997"/>
              <a:gd name="connsiteX14" fmla="*/ 4089206 w 5859484"/>
              <a:gd name="connsiteY14" fmla="*/ 6637392 h 6857997"/>
              <a:gd name="connsiteX15" fmla="*/ 3841183 w 5859484"/>
              <a:gd name="connsiteY15" fmla="*/ 6857997 h 6857997"/>
              <a:gd name="connsiteX16" fmla="*/ 0 w 5859484"/>
              <a:gd name="connsiteY16" fmla="*/ 6857997 h 685799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5859484" h="6857997">
                <a:moveTo>
                  <a:pt x="3198825" y="0"/>
                </a:moveTo>
                <a:lnTo>
                  <a:pt x="3962351" y="0"/>
                </a:lnTo>
                <a:lnTo>
                  <a:pt x="4129776" y="128761"/>
                </a:lnTo>
                <a:cubicBezTo>
                  <a:pt x="5186152" y="981944"/>
                  <a:pt x="5859484" y="2273123"/>
                  <a:pt x="5859484" y="3718209"/>
                </a:cubicBezTo>
                <a:cubicBezTo>
                  <a:pt x="5859484" y="4922447"/>
                  <a:pt x="5391893" y="6019805"/>
                  <a:pt x="4624700" y="6845880"/>
                </a:cubicBezTo>
                <a:lnTo>
                  <a:pt x="4612896" y="6857997"/>
                </a:lnTo>
                <a:lnTo>
                  <a:pt x="4017658" y="6857997"/>
                </a:lnTo>
                <a:lnTo>
                  <a:pt x="4173230" y="6719623"/>
                </a:lnTo>
                <a:cubicBezTo>
                  <a:pt x="4958119" y="5951494"/>
                  <a:pt x="5443583" y="4890334"/>
                  <a:pt x="5443583" y="3718209"/>
                </a:cubicBezTo>
                <a:cubicBezTo>
                  <a:pt x="5443583" y="2179795"/>
                  <a:pt x="4607295" y="832535"/>
                  <a:pt x="3355352" y="88079"/>
                </a:cubicBezTo>
                <a:close/>
                <a:moveTo>
                  <a:pt x="0" y="0"/>
                </a:moveTo>
                <a:lnTo>
                  <a:pt x="2941255" y="0"/>
                </a:lnTo>
                <a:lnTo>
                  <a:pt x="3117080" y="88129"/>
                </a:lnTo>
                <a:cubicBezTo>
                  <a:pt x="4432070" y="787221"/>
                  <a:pt x="5324754" y="2150692"/>
                  <a:pt x="5324754" y="3718209"/>
                </a:cubicBezTo>
                <a:cubicBezTo>
                  <a:pt x="5324754" y="4858221"/>
                  <a:pt x="4852591" y="5890308"/>
                  <a:pt x="4089206" y="6637392"/>
                </a:cubicBezTo>
                <a:lnTo>
                  <a:pt x="3841183" y="6857997"/>
                </a:lnTo>
                <a:lnTo>
                  <a:pt x="0" y="6857997"/>
                </a:lnTo>
                <a:close/>
              </a:path>
            </a:pathLst>
          </a:cu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Rockwell" panose="02060603020205020403"/>
              <a:ea typeface="+mn-ea"/>
              <a:cs typeface="+mn-cs"/>
            </a:endParaRPr>
          </a:p>
        </p:txBody>
      </p:sp>
      <p:pic>
        <p:nvPicPr>
          <p:cNvPr id="8" name="Picture 7" descr="Fall produce and spices">
            <a:extLst>
              <a:ext uri="{FF2B5EF4-FFF2-40B4-BE49-F238E27FC236}">
                <a16:creationId xmlns:a16="http://schemas.microsoft.com/office/drawing/2014/main" id="{D8304FE3-101F-0F3C-40D8-1B8EBCD9B7F5}"/>
              </a:ext>
            </a:extLst>
          </p:cNvPr>
          <p:cNvPicPr>
            <a:picLocks noChangeAspect="1"/>
          </p:cNvPicPr>
          <p:nvPr/>
        </p:nvPicPr>
        <p:blipFill>
          <a:blip r:embed="rId6"/>
          <a:srcRect l="27493" r="13176" b="-1"/>
          <a:stretch>
            <a:fillRect/>
          </a:stretch>
        </p:blipFill>
        <p:spPr>
          <a:xfrm>
            <a:off x="1" y="2"/>
            <a:ext cx="6095695" cy="6857997"/>
          </a:xfrm>
          <a:custGeom>
            <a:avLst/>
            <a:gdLst/>
            <a:ahLst/>
            <a:cxnLst/>
            <a:rect l="l" t="t" r="r" b="b"/>
            <a:pathLst>
              <a:path w="6095695" h="6857997">
                <a:moveTo>
                  <a:pt x="3435036" y="0"/>
                </a:moveTo>
                <a:lnTo>
                  <a:pt x="4198562" y="0"/>
                </a:lnTo>
                <a:lnTo>
                  <a:pt x="4365987" y="128761"/>
                </a:lnTo>
                <a:cubicBezTo>
                  <a:pt x="5422363" y="981944"/>
                  <a:pt x="6095695" y="2273123"/>
                  <a:pt x="6095695" y="3718209"/>
                </a:cubicBezTo>
                <a:cubicBezTo>
                  <a:pt x="6095695" y="4922447"/>
                  <a:pt x="5628104" y="6019805"/>
                  <a:pt x="4860911" y="6845880"/>
                </a:cubicBezTo>
                <a:lnTo>
                  <a:pt x="4849107" y="6857997"/>
                </a:lnTo>
                <a:lnTo>
                  <a:pt x="4253869" y="6857997"/>
                </a:lnTo>
                <a:lnTo>
                  <a:pt x="4409441" y="6719623"/>
                </a:lnTo>
                <a:cubicBezTo>
                  <a:pt x="5194330" y="5951494"/>
                  <a:pt x="5679794" y="4890334"/>
                  <a:pt x="5679794" y="3718209"/>
                </a:cubicBezTo>
                <a:cubicBezTo>
                  <a:pt x="5679794" y="2179795"/>
                  <a:pt x="4843506" y="832535"/>
                  <a:pt x="3591563" y="88079"/>
                </a:cubicBezTo>
                <a:close/>
                <a:moveTo>
                  <a:pt x="0" y="0"/>
                </a:moveTo>
                <a:lnTo>
                  <a:pt x="3177466" y="0"/>
                </a:lnTo>
                <a:lnTo>
                  <a:pt x="3353291" y="88129"/>
                </a:lnTo>
                <a:cubicBezTo>
                  <a:pt x="4668281" y="787221"/>
                  <a:pt x="5560965" y="2150692"/>
                  <a:pt x="5560965" y="3718209"/>
                </a:cubicBezTo>
                <a:cubicBezTo>
                  <a:pt x="5560965" y="4858221"/>
                  <a:pt x="5088802" y="5890308"/>
                  <a:pt x="4325417" y="6637392"/>
                </a:cubicBezTo>
                <a:lnTo>
                  <a:pt x="4077394" y="6857997"/>
                </a:lnTo>
                <a:lnTo>
                  <a:pt x="0" y="6857997"/>
                </a:lnTo>
                <a:close/>
              </a:path>
            </a:pathLst>
          </a:custGeom>
        </p:spPr>
      </p:pic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7DFC9615-4E6D-CCF9-0B57-D0C31B32650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9753659" y="1398697"/>
            <a:ext cx="2676691" cy="3944828"/>
          </a:xfrm>
        </p:spPr>
        <p:txBody>
          <a:bodyPr>
            <a:noAutofit/>
          </a:bodyPr>
          <a:lstStyle/>
          <a:p>
            <a:pPr marL="0" indent="0">
              <a:buNone/>
            </a:pPr>
            <a:r>
              <a:rPr lang="en-GB" sz="1400" b="1" u="sng" dirty="0">
                <a:solidFill>
                  <a:srgbClr val="FFFFFF"/>
                </a:solidFill>
              </a:rPr>
              <a:t>Platforms</a:t>
            </a:r>
          </a:p>
          <a:p>
            <a:pPr lvl="0"/>
            <a:r>
              <a:rPr lang="en-GB" sz="1400" dirty="0">
                <a:solidFill>
                  <a:srgbClr val="FFFFFF"/>
                </a:solidFill>
              </a:rPr>
              <a:t>Instagram </a:t>
            </a:r>
          </a:p>
          <a:p>
            <a:pPr lvl="0"/>
            <a:r>
              <a:rPr lang="en-GB" sz="1400" dirty="0">
                <a:solidFill>
                  <a:srgbClr val="FFFFFF"/>
                </a:solidFill>
              </a:rPr>
              <a:t>Facebook </a:t>
            </a:r>
          </a:p>
          <a:p>
            <a:pPr lvl="0"/>
            <a:r>
              <a:rPr lang="en-GB" sz="1400" dirty="0">
                <a:solidFill>
                  <a:srgbClr val="FFFFFF"/>
                </a:solidFill>
              </a:rPr>
              <a:t>TikTok </a:t>
            </a:r>
          </a:p>
          <a:p>
            <a:pPr lvl="0"/>
            <a:r>
              <a:rPr lang="en-GB" sz="1400" dirty="0">
                <a:solidFill>
                  <a:srgbClr val="FFFFFF"/>
                </a:solidFill>
              </a:rPr>
              <a:t>Professional Website </a:t>
            </a:r>
          </a:p>
          <a:p>
            <a:pPr marL="0" indent="0">
              <a:buNone/>
            </a:pPr>
            <a:endParaRPr lang="en-GB" sz="1400" b="1" dirty="0">
              <a:solidFill>
                <a:srgbClr val="FFFFFF"/>
              </a:solidFill>
            </a:endParaRPr>
          </a:p>
          <a:p>
            <a:pPr marL="0" indent="0">
              <a:buNone/>
            </a:pPr>
            <a:r>
              <a:rPr lang="en-GB" sz="1400" b="1" u="sng" dirty="0">
                <a:solidFill>
                  <a:srgbClr val="FFFFFF"/>
                </a:solidFill>
              </a:rPr>
              <a:t>Benefits</a:t>
            </a:r>
          </a:p>
          <a:p>
            <a:pPr lvl="0"/>
            <a:r>
              <a:rPr lang="en-GB" sz="1400" dirty="0">
                <a:solidFill>
                  <a:srgbClr val="FFFFFF"/>
                </a:solidFill>
              </a:rPr>
              <a:t>Brand awareness </a:t>
            </a:r>
          </a:p>
          <a:p>
            <a:pPr lvl="0"/>
            <a:r>
              <a:rPr lang="en-GB" sz="1400" dirty="0">
                <a:solidFill>
                  <a:srgbClr val="FFFFFF"/>
                </a:solidFill>
              </a:rPr>
              <a:t>Customer engagement </a:t>
            </a:r>
          </a:p>
          <a:p>
            <a:pPr lvl="0"/>
            <a:r>
              <a:rPr lang="en-GB" sz="1400" dirty="0">
                <a:solidFill>
                  <a:srgbClr val="FFFFFF"/>
                </a:solidFill>
              </a:rPr>
              <a:t>Online enquiries </a:t>
            </a:r>
          </a:p>
          <a:p>
            <a:pPr lvl="0"/>
            <a:r>
              <a:rPr lang="en-GB" sz="1400" dirty="0">
                <a:solidFill>
                  <a:srgbClr val="FFFFFF"/>
                </a:solidFill>
              </a:rPr>
              <a:t>Online bookings</a:t>
            </a:r>
          </a:p>
        </p:txBody>
      </p:sp>
      <p:grpSp>
        <p:nvGrpSpPr>
          <p:cNvPr id="102" name="Group 101">
            <a:extLst>
              <a:ext uri="{FF2B5EF4-FFF2-40B4-BE49-F238E27FC236}">
                <a16:creationId xmlns:a16="http://schemas.microsoft.com/office/drawing/2014/main" id="{987D9359-6216-4C32-9A60-D601E5582DB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1401725" y="6229681"/>
            <a:ext cx="457200" cy="457200"/>
            <a:chOff x="11361456" y="6195813"/>
            <a:chExt cx="548640" cy="548640"/>
          </a:xfrm>
        </p:grpSpPr>
        <p:sp>
          <p:nvSpPr>
            <p:cNvPr id="97" name="Oval 96">
              <a:extLst>
                <a:ext uri="{FF2B5EF4-FFF2-40B4-BE49-F238E27FC236}">
                  <a16:creationId xmlns:a16="http://schemas.microsoft.com/office/drawing/2014/main" id="{5409EBBC-4EF2-4ABA-A7EE-2D9F807F08F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361456" y="6195813"/>
              <a:ext cx="548640" cy="548640"/>
            </a:xfrm>
            <a:prstGeom prst="ellipse">
              <a:avLst/>
            </a:prstGeom>
            <a:blipFill dpi="0" rotWithShape="1">
              <a:blip r:embed="rId7">
                <a:duotone>
                  <a:schemeClr val="accent1">
                    <a:shade val="45000"/>
                    <a:satMod val="135000"/>
                  </a:schemeClr>
                  <a:prstClr val="white"/>
                </a:duotone>
                <a:extLst>
                  <a:ext uri="{BEBA8EAE-BF5A-486C-A8C5-ECC9F3942E4B}">
                    <a14:imgProps xmlns:a14="http://schemas.microsoft.com/office/drawing/2010/main">
                      <a14:imgLayer r:embed="rId8">
                        <a14:imgEffect>
                          <a14:saturation sat="95000"/>
                        </a14:imgEffect>
                        <a14:imgEffect>
                          <a14:brightnessContrast bright="-40000" contrast="20000"/>
                        </a14:imgEffect>
                      </a14:imgLayer>
                    </a14:imgProps>
                  </a:ext>
                </a:extLst>
              </a:blip>
              <a:srcRect/>
              <a:tile tx="50800" ty="0" sx="85000" sy="85000" flip="none" algn="tl"/>
            </a:blipFill>
            <a:ln w="25400" cap="flat" cmpd="sng" algn="ctr">
              <a:noFill/>
              <a:prstDash val="solid"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98" name="Oval 97">
              <a:extLst>
                <a:ext uri="{FF2B5EF4-FFF2-40B4-BE49-F238E27FC236}">
                  <a16:creationId xmlns:a16="http://schemas.microsoft.com/office/drawing/2014/main" id="{97983B73-5C22-4373-ACE8-713BB641D5D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396488" y="6230844"/>
              <a:ext cx="478576" cy="478578"/>
            </a:xfrm>
            <a:prstGeom prst="ellipse">
              <a:avLst/>
            </a:prstGeom>
            <a:noFill/>
            <a:ln w="12700" cap="flat" cmpd="sng" algn="ctr">
              <a:solidFill>
                <a:srgbClr val="FFFFFF"/>
              </a:solidFill>
              <a:prstDash val="solid"/>
            </a:ln>
            <a:effectLst/>
          </p:spPr>
          <p:txBody>
            <a:bodyPr/>
            <a:lstStyle/>
            <a:p>
              <a:endParaRPr lang="en-GB"/>
            </a:p>
          </p:txBody>
        </p:sp>
      </p:grp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9DFD771F-58A9-8F08-6095-376D374E6CA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311128" y="6272784"/>
            <a:ext cx="640080" cy="365125"/>
          </a:xfrm>
        </p:spPr>
        <p:txBody>
          <a:bodyPr>
            <a:normAutofit/>
          </a:bodyPr>
          <a:lstStyle/>
          <a:p>
            <a:pPr>
              <a:spcAft>
                <a:spcPts val="600"/>
              </a:spcAft>
            </a:pPr>
            <a:fld id="{4FAB73BC-B049-4115-A692-8D63A059BFB8}" type="slidenum">
              <a:rPr lang="en-US" smtClean="0"/>
              <a:pPr>
                <a:spcAft>
                  <a:spcPts val="600"/>
                </a:spcAft>
              </a:pPr>
              <a:t>7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580012533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431D3BA0-83F6-5301-7AC1-6865D4F57798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9" name="Rectangle 98">
            <a:extLst>
              <a:ext uri="{FF2B5EF4-FFF2-40B4-BE49-F238E27FC236}">
                <a16:creationId xmlns:a16="http://schemas.microsoft.com/office/drawing/2014/main" id="{AAF21EDB-BABC-5257-D229-BC50037B0D1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1695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Rockwell" panose="02060603020205020403"/>
              <a:ea typeface="+mn-ea"/>
              <a:cs typeface="+mn-cs"/>
            </a:endParaRPr>
          </a:p>
        </p:txBody>
      </p:sp>
      <p:pic>
        <p:nvPicPr>
          <p:cNvPr id="5" name="Picture 4" descr="Graphs on tablet display">
            <a:extLst>
              <a:ext uri="{FF2B5EF4-FFF2-40B4-BE49-F238E27FC236}">
                <a16:creationId xmlns:a16="http://schemas.microsoft.com/office/drawing/2014/main" id="{7757D644-B957-517E-2028-7A38B2509817}"/>
              </a:ext>
            </a:extLst>
          </p:cNvPr>
          <p:cNvPicPr>
            <a:picLocks noChangeAspect="1"/>
          </p:cNvPicPr>
          <p:nvPr/>
        </p:nvPicPr>
        <p:blipFill>
          <a:blip r:embed="rId3">
            <a:duotone>
              <a:prstClr val="black"/>
              <a:prstClr val="white"/>
            </a:duotone>
            <a:alphaModFix amt="80000"/>
          </a:blip>
          <a:srcRect l="6014" r="5780" b="1"/>
          <a:stretch>
            <a:fillRect/>
          </a:stretch>
        </p:blipFill>
        <p:spPr>
          <a:xfrm>
            <a:off x="1099995" y="0"/>
            <a:ext cx="8602639" cy="6855958"/>
          </a:xfrm>
          <a:prstGeom prst="rect">
            <a:avLst/>
          </a:prstGeom>
        </p:spPr>
      </p:pic>
      <p:sp>
        <p:nvSpPr>
          <p:cNvPr id="100" name="Rectangle 99">
            <a:extLst>
              <a:ext uri="{FF2B5EF4-FFF2-40B4-BE49-F238E27FC236}">
                <a16:creationId xmlns:a16="http://schemas.microsoft.com/office/drawing/2014/main" id="{04ABD919-0984-D662-E2E4-25FBE236013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524" y="0"/>
            <a:ext cx="12188952" cy="6858000"/>
          </a:xfrm>
          <a:prstGeom prst="rect">
            <a:avLst/>
          </a:prstGeom>
          <a:blipFill dpi="0" rotWithShape="1">
            <a:blip r:embed="rId4">
              <a:alphaModFix amt="30000"/>
              <a:duotone>
                <a:prstClr val="black"/>
                <a:schemeClr val="accent1">
                  <a:tint val="45000"/>
                  <a:satMod val="400000"/>
                </a:schemeClr>
              </a:duotone>
              <a:extLst>
                <a:ext uri="{BEBA8EAE-BF5A-486C-A8C5-ECC9F3942E4B}">
                  <a14:imgProps xmlns:a14="http://schemas.microsoft.com/office/drawing/2010/main">
                    <a14:imgLayer r:embed="rId5">
                      <a14:imgEffect>
                        <a14:sharpenSoften amount="61000"/>
                      </a14:imgEffect>
                      <a14:imgEffect>
                        <a14:brightnessContrast bright="-25000" contrast="20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tile tx="0" ty="-762000" sx="92000" sy="89000" flip="xy" algn="ctr"/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Rockwell" panose="02060603020205020403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E950DFF-8AD7-137D-AAB0-80C7EE63452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199023" y="171450"/>
            <a:ext cx="4960811" cy="1095918"/>
          </a:xfrm>
        </p:spPr>
        <p:txBody>
          <a:bodyPr>
            <a:normAutofit fontScale="90000"/>
          </a:bodyPr>
          <a:lstStyle/>
          <a:p>
            <a:r>
              <a:rPr lang="en-GB" sz="4000" b="1" dirty="0">
                <a:solidFill>
                  <a:srgbClr val="FFFFFF"/>
                </a:solidFill>
              </a:rPr>
              <a:t>Marketing Strategy</a:t>
            </a:r>
            <a:endParaRPr lang="en-US" sz="4000" b="1" dirty="0">
              <a:solidFill>
                <a:srgbClr val="FFFFFF"/>
              </a:solidFill>
            </a:endParaRPr>
          </a:p>
        </p:txBody>
      </p:sp>
      <p:sp>
        <p:nvSpPr>
          <p:cNvPr id="101" name="Freeform: Shape 100">
            <a:extLst>
              <a:ext uri="{FF2B5EF4-FFF2-40B4-BE49-F238E27FC236}">
                <a16:creationId xmlns:a16="http://schemas.microsoft.com/office/drawing/2014/main" id="{FAAD9B72-C3A3-0301-EB7C-C3D8AD2A65D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3"/>
            <a:ext cx="5859484" cy="6857997"/>
          </a:xfrm>
          <a:custGeom>
            <a:avLst/>
            <a:gdLst>
              <a:gd name="connsiteX0" fmla="*/ 3198825 w 5859484"/>
              <a:gd name="connsiteY0" fmla="*/ 0 h 6857997"/>
              <a:gd name="connsiteX1" fmla="*/ 3962351 w 5859484"/>
              <a:gd name="connsiteY1" fmla="*/ 0 h 6857997"/>
              <a:gd name="connsiteX2" fmla="*/ 4129776 w 5859484"/>
              <a:gd name="connsiteY2" fmla="*/ 128761 h 6857997"/>
              <a:gd name="connsiteX3" fmla="*/ 5859484 w 5859484"/>
              <a:gd name="connsiteY3" fmla="*/ 3718209 h 6857997"/>
              <a:gd name="connsiteX4" fmla="*/ 4624700 w 5859484"/>
              <a:gd name="connsiteY4" fmla="*/ 6845880 h 6857997"/>
              <a:gd name="connsiteX5" fmla="*/ 4612896 w 5859484"/>
              <a:gd name="connsiteY5" fmla="*/ 6857997 h 6857997"/>
              <a:gd name="connsiteX6" fmla="*/ 4017658 w 5859484"/>
              <a:gd name="connsiteY6" fmla="*/ 6857997 h 6857997"/>
              <a:gd name="connsiteX7" fmla="*/ 4173230 w 5859484"/>
              <a:gd name="connsiteY7" fmla="*/ 6719623 h 6857997"/>
              <a:gd name="connsiteX8" fmla="*/ 5443583 w 5859484"/>
              <a:gd name="connsiteY8" fmla="*/ 3718209 h 6857997"/>
              <a:gd name="connsiteX9" fmla="*/ 3355352 w 5859484"/>
              <a:gd name="connsiteY9" fmla="*/ 88079 h 6857997"/>
              <a:gd name="connsiteX10" fmla="*/ 0 w 5859484"/>
              <a:gd name="connsiteY10" fmla="*/ 0 h 6857997"/>
              <a:gd name="connsiteX11" fmla="*/ 2941255 w 5859484"/>
              <a:gd name="connsiteY11" fmla="*/ 0 h 6857997"/>
              <a:gd name="connsiteX12" fmla="*/ 3117080 w 5859484"/>
              <a:gd name="connsiteY12" fmla="*/ 88129 h 6857997"/>
              <a:gd name="connsiteX13" fmla="*/ 5324754 w 5859484"/>
              <a:gd name="connsiteY13" fmla="*/ 3718209 h 6857997"/>
              <a:gd name="connsiteX14" fmla="*/ 4089206 w 5859484"/>
              <a:gd name="connsiteY14" fmla="*/ 6637392 h 6857997"/>
              <a:gd name="connsiteX15" fmla="*/ 3841183 w 5859484"/>
              <a:gd name="connsiteY15" fmla="*/ 6857997 h 6857997"/>
              <a:gd name="connsiteX16" fmla="*/ 0 w 5859484"/>
              <a:gd name="connsiteY16" fmla="*/ 6857997 h 685799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5859484" h="6857997">
                <a:moveTo>
                  <a:pt x="3198825" y="0"/>
                </a:moveTo>
                <a:lnTo>
                  <a:pt x="3962351" y="0"/>
                </a:lnTo>
                <a:lnTo>
                  <a:pt x="4129776" y="128761"/>
                </a:lnTo>
                <a:cubicBezTo>
                  <a:pt x="5186152" y="981944"/>
                  <a:pt x="5859484" y="2273123"/>
                  <a:pt x="5859484" y="3718209"/>
                </a:cubicBezTo>
                <a:cubicBezTo>
                  <a:pt x="5859484" y="4922447"/>
                  <a:pt x="5391893" y="6019805"/>
                  <a:pt x="4624700" y="6845880"/>
                </a:cubicBezTo>
                <a:lnTo>
                  <a:pt x="4612896" y="6857997"/>
                </a:lnTo>
                <a:lnTo>
                  <a:pt x="4017658" y="6857997"/>
                </a:lnTo>
                <a:lnTo>
                  <a:pt x="4173230" y="6719623"/>
                </a:lnTo>
                <a:cubicBezTo>
                  <a:pt x="4958119" y="5951494"/>
                  <a:pt x="5443583" y="4890334"/>
                  <a:pt x="5443583" y="3718209"/>
                </a:cubicBezTo>
                <a:cubicBezTo>
                  <a:pt x="5443583" y="2179795"/>
                  <a:pt x="4607295" y="832535"/>
                  <a:pt x="3355352" y="88079"/>
                </a:cubicBezTo>
                <a:close/>
                <a:moveTo>
                  <a:pt x="0" y="0"/>
                </a:moveTo>
                <a:lnTo>
                  <a:pt x="2941255" y="0"/>
                </a:lnTo>
                <a:lnTo>
                  <a:pt x="3117080" y="88129"/>
                </a:lnTo>
                <a:cubicBezTo>
                  <a:pt x="4432070" y="787221"/>
                  <a:pt x="5324754" y="2150692"/>
                  <a:pt x="5324754" y="3718209"/>
                </a:cubicBezTo>
                <a:cubicBezTo>
                  <a:pt x="5324754" y="4858221"/>
                  <a:pt x="4852591" y="5890308"/>
                  <a:pt x="4089206" y="6637392"/>
                </a:cubicBezTo>
                <a:lnTo>
                  <a:pt x="3841183" y="6857997"/>
                </a:lnTo>
                <a:lnTo>
                  <a:pt x="0" y="6857997"/>
                </a:lnTo>
                <a:close/>
              </a:path>
            </a:pathLst>
          </a:cu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Rockwell" panose="02060603020205020403"/>
              <a:ea typeface="+mn-ea"/>
              <a:cs typeface="+mn-cs"/>
            </a:endParaRPr>
          </a:p>
        </p:txBody>
      </p:sp>
      <p:pic>
        <p:nvPicPr>
          <p:cNvPr id="8" name="Picture 7" descr="Fall produce and spices">
            <a:extLst>
              <a:ext uri="{FF2B5EF4-FFF2-40B4-BE49-F238E27FC236}">
                <a16:creationId xmlns:a16="http://schemas.microsoft.com/office/drawing/2014/main" id="{14953C3A-6D34-6F5C-B8D3-2C0A56B1BF0F}"/>
              </a:ext>
            </a:extLst>
          </p:cNvPr>
          <p:cNvPicPr>
            <a:picLocks noChangeAspect="1"/>
          </p:cNvPicPr>
          <p:nvPr/>
        </p:nvPicPr>
        <p:blipFill>
          <a:blip r:embed="rId6"/>
          <a:srcRect l="27493" r="13176" b="-1"/>
          <a:stretch>
            <a:fillRect/>
          </a:stretch>
        </p:blipFill>
        <p:spPr>
          <a:xfrm>
            <a:off x="1" y="2"/>
            <a:ext cx="6095695" cy="6857997"/>
          </a:xfrm>
          <a:custGeom>
            <a:avLst/>
            <a:gdLst/>
            <a:ahLst/>
            <a:cxnLst/>
            <a:rect l="l" t="t" r="r" b="b"/>
            <a:pathLst>
              <a:path w="6095695" h="6857997">
                <a:moveTo>
                  <a:pt x="3435036" y="0"/>
                </a:moveTo>
                <a:lnTo>
                  <a:pt x="4198562" y="0"/>
                </a:lnTo>
                <a:lnTo>
                  <a:pt x="4365987" y="128761"/>
                </a:lnTo>
                <a:cubicBezTo>
                  <a:pt x="5422363" y="981944"/>
                  <a:pt x="6095695" y="2273123"/>
                  <a:pt x="6095695" y="3718209"/>
                </a:cubicBezTo>
                <a:cubicBezTo>
                  <a:pt x="6095695" y="4922447"/>
                  <a:pt x="5628104" y="6019805"/>
                  <a:pt x="4860911" y="6845880"/>
                </a:cubicBezTo>
                <a:lnTo>
                  <a:pt x="4849107" y="6857997"/>
                </a:lnTo>
                <a:lnTo>
                  <a:pt x="4253869" y="6857997"/>
                </a:lnTo>
                <a:lnTo>
                  <a:pt x="4409441" y="6719623"/>
                </a:lnTo>
                <a:cubicBezTo>
                  <a:pt x="5194330" y="5951494"/>
                  <a:pt x="5679794" y="4890334"/>
                  <a:pt x="5679794" y="3718209"/>
                </a:cubicBezTo>
                <a:cubicBezTo>
                  <a:pt x="5679794" y="2179795"/>
                  <a:pt x="4843506" y="832535"/>
                  <a:pt x="3591563" y="88079"/>
                </a:cubicBezTo>
                <a:close/>
                <a:moveTo>
                  <a:pt x="0" y="0"/>
                </a:moveTo>
                <a:lnTo>
                  <a:pt x="3177466" y="0"/>
                </a:lnTo>
                <a:lnTo>
                  <a:pt x="3353291" y="88129"/>
                </a:lnTo>
                <a:cubicBezTo>
                  <a:pt x="4668281" y="787221"/>
                  <a:pt x="5560965" y="2150692"/>
                  <a:pt x="5560965" y="3718209"/>
                </a:cubicBezTo>
                <a:cubicBezTo>
                  <a:pt x="5560965" y="4858221"/>
                  <a:pt x="5088802" y="5890308"/>
                  <a:pt x="4325417" y="6637392"/>
                </a:cubicBezTo>
                <a:lnTo>
                  <a:pt x="4077394" y="6857997"/>
                </a:lnTo>
                <a:lnTo>
                  <a:pt x="0" y="6857997"/>
                </a:lnTo>
                <a:close/>
              </a:path>
            </a:pathLst>
          </a:custGeom>
        </p:spPr>
      </p:pic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1467E539-F161-35EC-45F7-B15AA28693B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9753659" y="1398697"/>
            <a:ext cx="2676691" cy="3944828"/>
          </a:xfrm>
        </p:spPr>
        <p:txBody>
          <a:bodyPr>
            <a:noAutofit/>
          </a:bodyPr>
          <a:lstStyle/>
          <a:p>
            <a:pPr marL="0" indent="0">
              <a:buNone/>
            </a:pPr>
            <a:r>
              <a:rPr lang="en-GB" sz="1400" b="1" u="sng" dirty="0"/>
              <a:t>Build Relationships With</a:t>
            </a:r>
          </a:p>
          <a:p>
            <a:pPr lvl="0"/>
            <a:r>
              <a:rPr lang="en-GB" sz="1400" dirty="0"/>
              <a:t>Wedding planners </a:t>
            </a:r>
          </a:p>
          <a:p>
            <a:pPr lvl="0"/>
            <a:r>
              <a:rPr lang="en-GB" sz="1400" dirty="0"/>
              <a:t>Event venues </a:t>
            </a:r>
          </a:p>
          <a:p>
            <a:pPr lvl="0"/>
            <a:r>
              <a:rPr lang="en-GB" sz="1400" dirty="0"/>
              <a:t>Community organisations </a:t>
            </a:r>
          </a:p>
          <a:p>
            <a:pPr lvl="0"/>
            <a:r>
              <a:rPr lang="en-GB" sz="1400" dirty="0"/>
              <a:t>Party suppliers </a:t>
            </a:r>
          </a:p>
          <a:p>
            <a:pPr marL="0" indent="0">
              <a:buNone/>
            </a:pPr>
            <a:endParaRPr lang="en-GB" sz="1400" b="1" dirty="0"/>
          </a:p>
          <a:p>
            <a:pPr marL="0" indent="0">
              <a:buNone/>
            </a:pPr>
            <a:r>
              <a:rPr lang="en-GB" sz="1400" b="1" u="sng" dirty="0"/>
              <a:t>Customer Loyalty</a:t>
            </a:r>
          </a:p>
          <a:p>
            <a:pPr lvl="0"/>
            <a:r>
              <a:rPr lang="en-GB" sz="1400" dirty="0"/>
              <a:t>Referral incentives </a:t>
            </a:r>
          </a:p>
          <a:p>
            <a:pPr lvl="0"/>
            <a:r>
              <a:rPr lang="en-GB" sz="1400" dirty="0"/>
              <a:t>Reviews </a:t>
            </a:r>
          </a:p>
          <a:p>
            <a:pPr lvl="0"/>
            <a:r>
              <a:rPr lang="en-GB" sz="1400" dirty="0"/>
              <a:t>Repeat bookings</a:t>
            </a:r>
          </a:p>
        </p:txBody>
      </p:sp>
      <p:grpSp>
        <p:nvGrpSpPr>
          <p:cNvPr id="102" name="Group 101">
            <a:extLst>
              <a:ext uri="{FF2B5EF4-FFF2-40B4-BE49-F238E27FC236}">
                <a16:creationId xmlns:a16="http://schemas.microsoft.com/office/drawing/2014/main" id="{640054D8-AD1E-434C-15BD-4B2257716A7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1401725" y="6229681"/>
            <a:ext cx="457200" cy="457200"/>
            <a:chOff x="11361456" y="6195813"/>
            <a:chExt cx="548640" cy="548640"/>
          </a:xfrm>
        </p:grpSpPr>
        <p:sp>
          <p:nvSpPr>
            <p:cNvPr id="97" name="Oval 96">
              <a:extLst>
                <a:ext uri="{FF2B5EF4-FFF2-40B4-BE49-F238E27FC236}">
                  <a16:creationId xmlns:a16="http://schemas.microsoft.com/office/drawing/2014/main" id="{E563525D-4873-56AE-37A1-3CA5EF2069C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361456" y="6195813"/>
              <a:ext cx="548640" cy="548640"/>
            </a:xfrm>
            <a:prstGeom prst="ellipse">
              <a:avLst/>
            </a:prstGeom>
            <a:blipFill dpi="0" rotWithShape="1">
              <a:blip r:embed="rId7">
                <a:duotone>
                  <a:schemeClr val="accent1">
                    <a:shade val="45000"/>
                    <a:satMod val="135000"/>
                  </a:schemeClr>
                  <a:prstClr val="white"/>
                </a:duotone>
                <a:extLst>
                  <a:ext uri="{BEBA8EAE-BF5A-486C-A8C5-ECC9F3942E4B}">
                    <a14:imgProps xmlns:a14="http://schemas.microsoft.com/office/drawing/2010/main">
                      <a14:imgLayer r:embed="rId8">
                        <a14:imgEffect>
                          <a14:saturation sat="95000"/>
                        </a14:imgEffect>
                        <a14:imgEffect>
                          <a14:brightnessContrast bright="-40000" contrast="20000"/>
                        </a14:imgEffect>
                      </a14:imgLayer>
                    </a14:imgProps>
                  </a:ext>
                </a:extLst>
              </a:blip>
              <a:srcRect/>
              <a:tile tx="50800" ty="0" sx="85000" sy="85000" flip="none" algn="tl"/>
            </a:blipFill>
            <a:ln w="25400" cap="flat" cmpd="sng" algn="ctr">
              <a:noFill/>
              <a:prstDash val="solid"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98" name="Oval 97">
              <a:extLst>
                <a:ext uri="{FF2B5EF4-FFF2-40B4-BE49-F238E27FC236}">
                  <a16:creationId xmlns:a16="http://schemas.microsoft.com/office/drawing/2014/main" id="{1814125D-E35E-5082-6127-6B60EB000DA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396488" y="6230844"/>
              <a:ext cx="478576" cy="478578"/>
            </a:xfrm>
            <a:prstGeom prst="ellipse">
              <a:avLst/>
            </a:prstGeom>
            <a:noFill/>
            <a:ln w="12700" cap="flat" cmpd="sng" algn="ctr">
              <a:solidFill>
                <a:srgbClr val="FFFFFF"/>
              </a:solidFill>
              <a:prstDash val="solid"/>
            </a:ln>
            <a:effectLst/>
          </p:spPr>
          <p:txBody>
            <a:bodyPr/>
            <a:lstStyle/>
            <a:p>
              <a:endParaRPr lang="en-GB"/>
            </a:p>
          </p:txBody>
        </p:sp>
      </p:grp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8240FD4A-1282-6E28-95F3-BC135ADD2F3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311128" y="6272784"/>
            <a:ext cx="640080" cy="365125"/>
          </a:xfrm>
        </p:spPr>
        <p:txBody>
          <a:bodyPr>
            <a:normAutofit/>
          </a:bodyPr>
          <a:lstStyle/>
          <a:p>
            <a:pPr>
              <a:spcAft>
                <a:spcPts val="600"/>
              </a:spcAft>
            </a:pPr>
            <a:fld id="{4FAB73BC-B049-4115-A692-8D63A059BFB8}" type="slidenum">
              <a:rPr lang="en-US" smtClean="0"/>
              <a:pPr>
                <a:spcAft>
                  <a:spcPts val="600"/>
                </a:spcAft>
              </a:pPr>
              <a:t>8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360543281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chemeClr val="accent1">
                <a:lumMod val="5000"/>
                <a:lumOff val="95000"/>
              </a:schemeClr>
            </a:gs>
            <a:gs pos="74000">
              <a:schemeClr val="accent1">
                <a:lumMod val="45000"/>
                <a:lumOff val="55000"/>
              </a:schemeClr>
            </a:gs>
            <a:gs pos="83000">
              <a:schemeClr val="accent1">
                <a:lumMod val="45000"/>
                <a:lumOff val="55000"/>
              </a:schemeClr>
            </a:gs>
            <a:gs pos="100000">
              <a:schemeClr val="accent1">
                <a:lumMod val="30000"/>
                <a:lumOff val="70000"/>
              </a:schemeClr>
            </a:gs>
          </a:gsLst>
          <a:lin ang="5400000" scaled="1"/>
        </a:gra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E7B69BB9-2047-61C7-F95B-8FB5EA861E0F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7" name="Rectangle 106">
            <a:extLst>
              <a:ext uri="{FF2B5EF4-FFF2-40B4-BE49-F238E27FC236}">
                <a16:creationId xmlns:a16="http://schemas.microsoft.com/office/drawing/2014/main" id="{472095BC-C06B-45BD-A206-0F75C6A4A96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1999" cy="6857999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Rockwell" panose="02060603020205020403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AD767C7-1CD0-A43E-B0AD-B8ED3018852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154675" y="1564790"/>
            <a:ext cx="4748526" cy="995096"/>
          </a:xfrm>
          <a:scene3d>
            <a:camera prst="perspectiveContrastingRightFacing"/>
            <a:lightRig rig="threePt" dir="t"/>
          </a:scene3d>
        </p:spPr>
        <p:txBody>
          <a:bodyPr>
            <a:normAutofit/>
          </a:bodyPr>
          <a:lstStyle/>
          <a:p>
            <a:r>
              <a:rPr lang="en-GB" sz="4000" dirty="0"/>
              <a:t>Funding Requirements</a:t>
            </a:r>
            <a:endParaRPr lang="en-US" sz="4000" b="1" dirty="0"/>
          </a:p>
        </p:txBody>
      </p:sp>
      <p:pic>
        <p:nvPicPr>
          <p:cNvPr id="5" name="Picture 4" descr="Hands of person using credit card reader">
            <a:extLst>
              <a:ext uri="{FF2B5EF4-FFF2-40B4-BE49-F238E27FC236}">
                <a16:creationId xmlns:a16="http://schemas.microsoft.com/office/drawing/2014/main" id="{5C48701C-D9D4-BE71-2723-43775C5BD2AA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t="7872" b="7872"/>
          <a:stretch/>
        </p:blipFill>
        <p:spPr>
          <a:xfrm>
            <a:off x="5233763" y="10"/>
            <a:ext cx="4480560" cy="2516773"/>
          </a:xfrm>
          <a:custGeom>
            <a:avLst/>
            <a:gdLst/>
            <a:ahLst/>
            <a:cxnLst/>
            <a:rect l="l" t="t" r="r" b="b"/>
            <a:pathLst>
              <a:path w="4480560" h="2516783">
                <a:moveTo>
                  <a:pt x="273471" y="0"/>
                </a:moveTo>
                <a:lnTo>
                  <a:pt x="4207090" y="0"/>
                </a:lnTo>
                <a:lnTo>
                  <a:pt x="4218264" y="73216"/>
                </a:lnTo>
                <a:cubicBezTo>
                  <a:pt x="4225052" y="140055"/>
                  <a:pt x="4228529" y="207873"/>
                  <a:pt x="4228529" y="276503"/>
                </a:cubicBezTo>
                <a:cubicBezTo>
                  <a:pt x="4228529" y="1374583"/>
                  <a:pt x="3338359" y="2264752"/>
                  <a:pt x="2240280" y="2264752"/>
                </a:cubicBezTo>
                <a:cubicBezTo>
                  <a:pt x="1142201" y="2264752"/>
                  <a:pt x="252032" y="1374583"/>
                  <a:pt x="252032" y="276503"/>
                </a:cubicBezTo>
                <a:cubicBezTo>
                  <a:pt x="252032" y="207873"/>
                  <a:pt x="255509" y="140055"/>
                  <a:pt x="262297" y="73216"/>
                </a:cubicBezTo>
                <a:close/>
                <a:moveTo>
                  <a:pt x="18808" y="0"/>
                </a:moveTo>
                <a:lnTo>
                  <a:pt x="216879" y="0"/>
                </a:lnTo>
                <a:lnTo>
                  <a:pt x="206579" y="67490"/>
                </a:lnTo>
                <a:cubicBezTo>
                  <a:pt x="199600" y="136212"/>
                  <a:pt x="196025" y="205940"/>
                  <a:pt x="196025" y="276503"/>
                </a:cubicBezTo>
                <a:cubicBezTo>
                  <a:pt x="196025" y="1405514"/>
                  <a:pt x="1111269" y="2320759"/>
                  <a:pt x="2240280" y="2320759"/>
                </a:cubicBezTo>
                <a:cubicBezTo>
                  <a:pt x="3369291" y="2320759"/>
                  <a:pt x="4284535" y="1405514"/>
                  <a:pt x="4284535" y="276503"/>
                </a:cubicBezTo>
                <a:cubicBezTo>
                  <a:pt x="4284535" y="205940"/>
                  <a:pt x="4280960" y="136212"/>
                  <a:pt x="4273981" y="67490"/>
                </a:cubicBezTo>
                <a:lnTo>
                  <a:pt x="4263681" y="0"/>
                </a:lnTo>
                <a:lnTo>
                  <a:pt x="4461752" y="0"/>
                </a:lnTo>
                <a:lnTo>
                  <a:pt x="4468994" y="47447"/>
                </a:lnTo>
                <a:cubicBezTo>
                  <a:pt x="4476642" y="122759"/>
                  <a:pt x="4480560" y="199173"/>
                  <a:pt x="4480560" y="276503"/>
                </a:cubicBezTo>
                <a:cubicBezTo>
                  <a:pt x="4480560" y="1513776"/>
                  <a:pt x="3477553" y="2516783"/>
                  <a:pt x="2240280" y="2516783"/>
                </a:cubicBezTo>
                <a:cubicBezTo>
                  <a:pt x="1003008" y="2516783"/>
                  <a:pt x="0" y="1513776"/>
                  <a:pt x="0" y="276503"/>
                </a:cubicBezTo>
                <a:cubicBezTo>
                  <a:pt x="0" y="199173"/>
                  <a:pt x="3918" y="122759"/>
                  <a:pt x="11567" y="47447"/>
                </a:cubicBezTo>
                <a:close/>
              </a:path>
            </a:pathLst>
          </a:custGeom>
        </p:spPr>
      </p:pic>
      <p:sp>
        <p:nvSpPr>
          <p:cNvPr id="109" name="Freeform: Shape 108">
            <a:extLst>
              <a:ext uri="{FF2B5EF4-FFF2-40B4-BE49-F238E27FC236}">
                <a16:creationId xmlns:a16="http://schemas.microsoft.com/office/drawing/2014/main" id="{4D40AAF3-394B-453B-8AF1-B796F8F9F97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233763" y="0"/>
            <a:ext cx="4480560" cy="2516783"/>
          </a:xfrm>
          <a:custGeom>
            <a:avLst/>
            <a:gdLst>
              <a:gd name="connsiteX0" fmla="*/ 273471 w 4480560"/>
              <a:gd name="connsiteY0" fmla="*/ 0 h 2516783"/>
              <a:gd name="connsiteX1" fmla="*/ 4207090 w 4480560"/>
              <a:gd name="connsiteY1" fmla="*/ 0 h 2516783"/>
              <a:gd name="connsiteX2" fmla="*/ 4218264 w 4480560"/>
              <a:gd name="connsiteY2" fmla="*/ 73216 h 2516783"/>
              <a:gd name="connsiteX3" fmla="*/ 4228529 w 4480560"/>
              <a:gd name="connsiteY3" fmla="*/ 276503 h 2516783"/>
              <a:gd name="connsiteX4" fmla="*/ 2240280 w 4480560"/>
              <a:gd name="connsiteY4" fmla="*/ 2264752 h 2516783"/>
              <a:gd name="connsiteX5" fmla="*/ 252032 w 4480560"/>
              <a:gd name="connsiteY5" fmla="*/ 276503 h 2516783"/>
              <a:gd name="connsiteX6" fmla="*/ 262297 w 4480560"/>
              <a:gd name="connsiteY6" fmla="*/ 73216 h 2516783"/>
              <a:gd name="connsiteX7" fmla="*/ 18808 w 4480560"/>
              <a:gd name="connsiteY7" fmla="*/ 0 h 2516783"/>
              <a:gd name="connsiteX8" fmla="*/ 216879 w 4480560"/>
              <a:gd name="connsiteY8" fmla="*/ 0 h 2516783"/>
              <a:gd name="connsiteX9" fmla="*/ 206579 w 4480560"/>
              <a:gd name="connsiteY9" fmla="*/ 67490 h 2516783"/>
              <a:gd name="connsiteX10" fmla="*/ 196025 w 4480560"/>
              <a:gd name="connsiteY10" fmla="*/ 276503 h 2516783"/>
              <a:gd name="connsiteX11" fmla="*/ 2240280 w 4480560"/>
              <a:gd name="connsiteY11" fmla="*/ 2320759 h 2516783"/>
              <a:gd name="connsiteX12" fmla="*/ 4284535 w 4480560"/>
              <a:gd name="connsiteY12" fmla="*/ 276503 h 2516783"/>
              <a:gd name="connsiteX13" fmla="*/ 4273981 w 4480560"/>
              <a:gd name="connsiteY13" fmla="*/ 67490 h 2516783"/>
              <a:gd name="connsiteX14" fmla="*/ 4263681 w 4480560"/>
              <a:gd name="connsiteY14" fmla="*/ 0 h 2516783"/>
              <a:gd name="connsiteX15" fmla="*/ 4461752 w 4480560"/>
              <a:gd name="connsiteY15" fmla="*/ 0 h 2516783"/>
              <a:gd name="connsiteX16" fmla="*/ 4468994 w 4480560"/>
              <a:gd name="connsiteY16" fmla="*/ 47447 h 2516783"/>
              <a:gd name="connsiteX17" fmla="*/ 4480560 w 4480560"/>
              <a:gd name="connsiteY17" fmla="*/ 276503 h 2516783"/>
              <a:gd name="connsiteX18" fmla="*/ 2240280 w 4480560"/>
              <a:gd name="connsiteY18" fmla="*/ 2516783 h 2516783"/>
              <a:gd name="connsiteX19" fmla="*/ 0 w 4480560"/>
              <a:gd name="connsiteY19" fmla="*/ 276503 h 2516783"/>
              <a:gd name="connsiteX20" fmla="*/ 11567 w 4480560"/>
              <a:gd name="connsiteY20" fmla="*/ 47447 h 251678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</a:cxnLst>
            <a:rect l="l" t="t" r="r" b="b"/>
            <a:pathLst>
              <a:path w="4480560" h="2516783">
                <a:moveTo>
                  <a:pt x="273471" y="0"/>
                </a:moveTo>
                <a:lnTo>
                  <a:pt x="4207090" y="0"/>
                </a:lnTo>
                <a:lnTo>
                  <a:pt x="4218264" y="73216"/>
                </a:lnTo>
                <a:cubicBezTo>
                  <a:pt x="4225052" y="140055"/>
                  <a:pt x="4228529" y="207873"/>
                  <a:pt x="4228529" y="276503"/>
                </a:cubicBezTo>
                <a:cubicBezTo>
                  <a:pt x="4228529" y="1374583"/>
                  <a:pt x="3338359" y="2264752"/>
                  <a:pt x="2240280" y="2264752"/>
                </a:cubicBezTo>
                <a:cubicBezTo>
                  <a:pt x="1142201" y="2264752"/>
                  <a:pt x="252032" y="1374583"/>
                  <a:pt x="252032" y="276503"/>
                </a:cubicBezTo>
                <a:cubicBezTo>
                  <a:pt x="252032" y="207873"/>
                  <a:pt x="255509" y="140055"/>
                  <a:pt x="262297" y="73216"/>
                </a:cubicBezTo>
                <a:close/>
                <a:moveTo>
                  <a:pt x="18808" y="0"/>
                </a:moveTo>
                <a:lnTo>
                  <a:pt x="216879" y="0"/>
                </a:lnTo>
                <a:lnTo>
                  <a:pt x="206579" y="67490"/>
                </a:lnTo>
                <a:cubicBezTo>
                  <a:pt x="199600" y="136212"/>
                  <a:pt x="196025" y="205940"/>
                  <a:pt x="196025" y="276503"/>
                </a:cubicBezTo>
                <a:cubicBezTo>
                  <a:pt x="196025" y="1405514"/>
                  <a:pt x="1111269" y="2320759"/>
                  <a:pt x="2240280" y="2320759"/>
                </a:cubicBezTo>
                <a:cubicBezTo>
                  <a:pt x="3369291" y="2320759"/>
                  <a:pt x="4284535" y="1405514"/>
                  <a:pt x="4284535" y="276503"/>
                </a:cubicBezTo>
                <a:cubicBezTo>
                  <a:pt x="4284535" y="205940"/>
                  <a:pt x="4280960" y="136212"/>
                  <a:pt x="4273981" y="67490"/>
                </a:cubicBezTo>
                <a:lnTo>
                  <a:pt x="4263681" y="0"/>
                </a:lnTo>
                <a:lnTo>
                  <a:pt x="4461752" y="0"/>
                </a:lnTo>
                <a:lnTo>
                  <a:pt x="4468994" y="47447"/>
                </a:lnTo>
                <a:cubicBezTo>
                  <a:pt x="4476642" y="122759"/>
                  <a:pt x="4480560" y="199173"/>
                  <a:pt x="4480560" y="276503"/>
                </a:cubicBezTo>
                <a:cubicBezTo>
                  <a:pt x="4480560" y="1513776"/>
                  <a:pt x="3477553" y="2516783"/>
                  <a:pt x="2240280" y="2516783"/>
                </a:cubicBezTo>
                <a:cubicBezTo>
                  <a:pt x="1003008" y="2516783"/>
                  <a:pt x="0" y="1513776"/>
                  <a:pt x="0" y="276503"/>
                </a:cubicBezTo>
                <a:cubicBezTo>
                  <a:pt x="0" y="199173"/>
                  <a:pt x="3918" y="122759"/>
                  <a:pt x="11567" y="47447"/>
                </a:cubicBezTo>
                <a:close/>
              </a:path>
            </a:pathLst>
          </a:custGeom>
          <a:blipFill dpi="0" rotWithShape="1">
            <a:blip r:embed="rId4">
              <a:alphaModFix amt="30000"/>
              <a:duotone>
                <a:prstClr val="black"/>
                <a:schemeClr val="accent1">
                  <a:tint val="45000"/>
                  <a:satMod val="400000"/>
                </a:schemeClr>
              </a:duotone>
              <a:extLst>
                <a:ext uri="{BEBA8EAE-BF5A-486C-A8C5-ECC9F3942E4B}">
                  <a14:imgProps xmlns:a14="http://schemas.microsoft.com/office/drawing/2010/main">
                    <a14:imgLayer r:embed="rId5">
                      <a14:imgEffect>
                        <a14:sharpenSoften amount="61000"/>
                      </a14:imgEffect>
                      <a14:imgEffect>
                        <a14:brightnessContrast bright="-25000" contrast="20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tile tx="0" ty="-762000" sx="92000" sy="89000" flip="xy" algn="ctr"/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Rockwell" panose="02060603020205020403"/>
              <a:ea typeface="+mn-ea"/>
              <a:cs typeface="+mn-cs"/>
            </a:endParaRPr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89CD19C6-AD11-8AC3-D1D9-C97C7229D01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23533" y="3133497"/>
            <a:ext cx="5226137" cy="3047211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b="1" dirty="0"/>
              <a:t>Total Funding Required</a:t>
            </a:r>
          </a:p>
          <a:p>
            <a:r>
              <a:rPr lang="en-GB" b="1" dirty="0"/>
              <a:t>£35,000</a:t>
            </a:r>
          </a:p>
          <a:p>
            <a:endParaRPr lang="en-GB" b="1" dirty="0"/>
          </a:p>
          <a:p>
            <a:pPr marL="0" indent="0">
              <a:buNone/>
            </a:pPr>
            <a:r>
              <a:rPr lang="en-GB" b="1" dirty="0"/>
              <a:t>Funding Sources</a:t>
            </a:r>
          </a:p>
          <a:p>
            <a:pPr lvl="0"/>
            <a:r>
              <a:rPr lang="en-GB" dirty="0"/>
              <a:t>Founder Investment — </a:t>
            </a:r>
            <a:r>
              <a:rPr lang="en-GB" b="1" dirty="0"/>
              <a:t>£10,000</a:t>
            </a:r>
            <a:r>
              <a:rPr lang="en-GB" dirty="0"/>
              <a:t> </a:t>
            </a:r>
          </a:p>
          <a:p>
            <a:pPr lvl="0"/>
            <a:r>
              <a:rPr lang="en-GB" dirty="0"/>
              <a:t>Start-up Loan — </a:t>
            </a:r>
            <a:r>
              <a:rPr lang="en-GB" b="1" dirty="0"/>
              <a:t>£15,000</a:t>
            </a:r>
            <a:r>
              <a:rPr lang="en-GB" dirty="0"/>
              <a:t> </a:t>
            </a:r>
          </a:p>
          <a:p>
            <a:pPr lvl="0"/>
            <a:r>
              <a:rPr lang="en-GB" dirty="0"/>
              <a:t>External Investor — </a:t>
            </a:r>
            <a:r>
              <a:rPr lang="en-GB" b="1" dirty="0"/>
              <a:t>£10,000</a:t>
            </a:r>
            <a:r>
              <a:rPr lang="en-GB" dirty="0"/>
              <a:t> </a:t>
            </a:r>
          </a:p>
          <a:p>
            <a:pPr marL="0" indent="0">
              <a:buNone/>
            </a:pPr>
            <a:endParaRPr lang="en-GB" dirty="0"/>
          </a:p>
        </p:txBody>
      </p:sp>
      <p:pic>
        <p:nvPicPr>
          <p:cNvPr id="8" name="Picture 7" descr="Documents and graphs on table">
            <a:extLst>
              <a:ext uri="{FF2B5EF4-FFF2-40B4-BE49-F238E27FC236}">
                <a16:creationId xmlns:a16="http://schemas.microsoft.com/office/drawing/2014/main" id="{8470849A-2B15-F43C-622D-919FC6A29986}"/>
              </a:ext>
            </a:extLst>
          </p:cNvPr>
          <p:cNvPicPr>
            <a:picLocks noChangeAspect="1"/>
          </p:cNvPicPr>
          <p:nvPr/>
        </p:nvPicPr>
        <p:blipFill>
          <a:blip r:embed="rId6"/>
          <a:srcRect l="20038" r="20038"/>
          <a:stretch/>
        </p:blipFill>
        <p:spPr>
          <a:xfrm>
            <a:off x="20" y="537668"/>
            <a:ext cx="5681184" cy="6320333"/>
          </a:xfrm>
          <a:custGeom>
            <a:avLst/>
            <a:gdLst/>
            <a:ahLst/>
            <a:cxnLst/>
            <a:rect l="l" t="t" r="r" b="b"/>
            <a:pathLst>
              <a:path w="5681204" h="6320333">
                <a:moveTo>
                  <a:pt x="0" y="5597835"/>
                </a:moveTo>
                <a:lnTo>
                  <a:pt x="39695" y="5641510"/>
                </a:lnTo>
                <a:cubicBezTo>
                  <a:pt x="322810" y="5924626"/>
                  <a:pt x="659928" y="6153739"/>
                  <a:pt x="1034272" y="6312073"/>
                </a:cubicBezTo>
                <a:lnTo>
                  <a:pt x="1056841" y="6320333"/>
                </a:lnTo>
                <a:lnTo>
                  <a:pt x="413612" y="6320333"/>
                </a:lnTo>
                <a:lnTo>
                  <a:pt x="300961" y="6249073"/>
                </a:lnTo>
                <a:cubicBezTo>
                  <a:pt x="221838" y="6194223"/>
                  <a:pt x="145134" y="6136129"/>
                  <a:pt x="71042" y="6074983"/>
                </a:cubicBezTo>
                <a:lnTo>
                  <a:pt x="0" y="6010415"/>
                </a:lnTo>
                <a:close/>
                <a:moveTo>
                  <a:pt x="2252205" y="385763"/>
                </a:moveTo>
                <a:cubicBezTo>
                  <a:pt x="3932939" y="385763"/>
                  <a:pt x="5295442" y="1748266"/>
                  <a:pt x="5295442" y="3429000"/>
                </a:cubicBezTo>
                <a:cubicBezTo>
                  <a:pt x="5295442" y="4689551"/>
                  <a:pt x="4529034" y="5771096"/>
                  <a:pt x="3436771" y="6233085"/>
                </a:cubicBezTo>
                <a:lnTo>
                  <a:pt x="3198390" y="6320333"/>
                </a:lnTo>
                <a:lnTo>
                  <a:pt x="1306021" y="6320333"/>
                </a:lnTo>
                <a:lnTo>
                  <a:pt x="1067639" y="6233085"/>
                </a:lnTo>
                <a:cubicBezTo>
                  <a:pt x="703552" y="6079088"/>
                  <a:pt x="375670" y="5856252"/>
                  <a:pt x="100311" y="5580893"/>
                </a:cubicBezTo>
                <a:lnTo>
                  <a:pt x="0" y="5470524"/>
                </a:lnTo>
                <a:lnTo>
                  <a:pt x="0" y="1387476"/>
                </a:lnTo>
                <a:lnTo>
                  <a:pt x="100311" y="1277106"/>
                </a:lnTo>
                <a:cubicBezTo>
                  <a:pt x="651028" y="726388"/>
                  <a:pt x="1411838" y="385763"/>
                  <a:pt x="2252205" y="385763"/>
                </a:cubicBezTo>
                <a:close/>
                <a:moveTo>
                  <a:pt x="2252205" y="0"/>
                </a:moveTo>
                <a:cubicBezTo>
                  <a:pt x="4145989" y="0"/>
                  <a:pt x="5681204" y="1535215"/>
                  <a:pt x="5681204" y="3429000"/>
                </a:cubicBezTo>
                <a:cubicBezTo>
                  <a:pt x="5681204" y="4612615"/>
                  <a:pt x="5081511" y="5656164"/>
                  <a:pt x="4169391" y="6272380"/>
                </a:cubicBezTo>
                <a:lnTo>
                  <a:pt x="4090458" y="6320333"/>
                </a:lnTo>
                <a:lnTo>
                  <a:pt x="3447569" y="6320333"/>
                </a:lnTo>
                <a:lnTo>
                  <a:pt x="3470138" y="6312073"/>
                </a:lnTo>
                <a:cubicBezTo>
                  <a:pt x="4593170" y="5837070"/>
                  <a:pt x="5381167" y="4725058"/>
                  <a:pt x="5381167" y="3429000"/>
                </a:cubicBezTo>
                <a:cubicBezTo>
                  <a:pt x="5381167" y="1700922"/>
                  <a:pt x="3980282" y="300038"/>
                  <a:pt x="2252205" y="300038"/>
                </a:cubicBezTo>
                <a:cubicBezTo>
                  <a:pt x="1388166" y="300038"/>
                  <a:pt x="605925" y="650259"/>
                  <a:pt x="39695" y="1216490"/>
                </a:cubicBezTo>
                <a:lnTo>
                  <a:pt x="0" y="1260165"/>
                </a:lnTo>
                <a:lnTo>
                  <a:pt x="0" y="847584"/>
                </a:lnTo>
                <a:lnTo>
                  <a:pt x="71042" y="783017"/>
                </a:lnTo>
                <a:cubicBezTo>
                  <a:pt x="663776" y="293850"/>
                  <a:pt x="1423674" y="0"/>
                  <a:pt x="2252205" y="0"/>
                </a:cubicBezTo>
                <a:close/>
              </a:path>
            </a:pathLst>
          </a:custGeom>
        </p:spPr>
      </p:pic>
      <p:sp>
        <p:nvSpPr>
          <p:cNvPr id="111" name="Freeform: Shape 110">
            <a:extLst>
              <a:ext uri="{FF2B5EF4-FFF2-40B4-BE49-F238E27FC236}">
                <a16:creationId xmlns:a16="http://schemas.microsoft.com/office/drawing/2014/main" id="{A4D0672D-43C7-420C-A186-48122D7CD59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537667"/>
            <a:ext cx="5681204" cy="6320333"/>
          </a:xfrm>
          <a:custGeom>
            <a:avLst/>
            <a:gdLst>
              <a:gd name="connsiteX0" fmla="*/ 0 w 5681204"/>
              <a:gd name="connsiteY0" fmla="*/ 5597835 h 6320333"/>
              <a:gd name="connsiteX1" fmla="*/ 39695 w 5681204"/>
              <a:gd name="connsiteY1" fmla="*/ 5641510 h 6320333"/>
              <a:gd name="connsiteX2" fmla="*/ 1034272 w 5681204"/>
              <a:gd name="connsiteY2" fmla="*/ 6312073 h 6320333"/>
              <a:gd name="connsiteX3" fmla="*/ 1056841 w 5681204"/>
              <a:gd name="connsiteY3" fmla="*/ 6320333 h 6320333"/>
              <a:gd name="connsiteX4" fmla="*/ 413612 w 5681204"/>
              <a:gd name="connsiteY4" fmla="*/ 6320333 h 6320333"/>
              <a:gd name="connsiteX5" fmla="*/ 300961 w 5681204"/>
              <a:gd name="connsiteY5" fmla="*/ 6249073 h 6320333"/>
              <a:gd name="connsiteX6" fmla="*/ 71042 w 5681204"/>
              <a:gd name="connsiteY6" fmla="*/ 6074983 h 6320333"/>
              <a:gd name="connsiteX7" fmla="*/ 0 w 5681204"/>
              <a:gd name="connsiteY7" fmla="*/ 6010415 h 6320333"/>
              <a:gd name="connsiteX8" fmla="*/ 2252205 w 5681204"/>
              <a:gd name="connsiteY8" fmla="*/ 385763 h 6320333"/>
              <a:gd name="connsiteX9" fmla="*/ 5295442 w 5681204"/>
              <a:gd name="connsiteY9" fmla="*/ 3429000 h 6320333"/>
              <a:gd name="connsiteX10" fmla="*/ 3436771 w 5681204"/>
              <a:gd name="connsiteY10" fmla="*/ 6233085 h 6320333"/>
              <a:gd name="connsiteX11" fmla="*/ 3198390 w 5681204"/>
              <a:gd name="connsiteY11" fmla="*/ 6320333 h 6320333"/>
              <a:gd name="connsiteX12" fmla="*/ 1306021 w 5681204"/>
              <a:gd name="connsiteY12" fmla="*/ 6320333 h 6320333"/>
              <a:gd name="connsiteX13" fmla="*/ 1067639 w 5681204"/>
              <a:gd name="connsiteY13" fmla="*/ 6233085 h 6320333"/>
              <a:gd name="connsiteX14" fmla="*/ 100311 w 5681204"/>
              <a:gd name="connsiteY14" fmla="*/ 5580893 h 6320333"/>
              <a:gd name="connsiteX15" fmla="*/ 0 w 5681204"/>
              <a:gd name="connsiteY15" fmla="*/ 5470524 h 6320333"/>
              <a:gd name="connsiteX16" fmla="*/ 0 w 5681204"/>
              <a:gd name="connsiteY16" fmla="*/ 1387476 h 6320333"/>
              <a:gd name="connsiteX17" fmla="*/ 100311 w 5681204"/>
              <a:gd name="connsiteY17" fmla="*/ 1277106 h 6320333"/>
              <a:gd name="connsiteX18" fmla="*/ 2252205 w 5681204"/>
              <a:gd name="connsiteY18" fmla="*/ 385763 h 6320333"/>
              <a:gd name="connsiteX19" fmla="*/ 2252205 w 5681204"/>
              <a:gd name="connsiteY19" fmla="*/ 0 h 6320333"/>
              <a:gd name="connsiteX20" fmla="*/ 5681204 w 5681204"/>
              <a:gd name="connsiteY20" fmla="*/ 3429000 h 6320333"/>
              <a:gd name="connsiteX21" fmla="*/ 4169391 w 5681204"/>
              <a:gd name="connsiteY21" fmla="*/ 6272380 h 6320333"/>
              <a:gd name="connsiteX22" fmla="*/ 4090458 w 5681204"/>
              <a:gd name="connsiteY22" fmla="*/ 6320333 h 6320333"/>
              <a:gd name="connsiteX23" fmla="*/ 3447569 w 5681204"/>
              <a:gd name="connsiteY23" fmla="*/ 6320333 h 6320333"/>
              <a:gd name="connsiteX24" fmla="*/ 3470138 w 5681204"/>
              <a:gd name="connsiteY24" fmla="*/ 6312073 h 6320333"/>
              <a:gd name="connsiteX25" fmla="*/ 5381167 w 5681204"/>
              <a:gd name="connsiteY25" fmla="*/ 3429000 h 6320333"/>
              <a:gd name="connsiteX26" fmla="*/ 2252205 w 5681204"/>
              <a:gd name="connsiteY26" fmla="*/ 300038 h 6320333"/>
              <a:gd name="connsiteX27" fmla="*/ 39695 w 5681204"/>
              <a:gd name="connsiteY27" fmla="*/ 1216490 h 6320333"/>
              <a:gd name="connsiteX28" fmla="*/ 0 w 5681204"/>
              <a:gd name="connsiteY28" fmla="*/ 1260165 h 6320333"/>
              <a:gd name="connsiteX29" fmla="*/ 0 w 5681204"/>
              <a:gd name="connsiteY29" fmla="*/ 847584 h 6320333"/>
              <a:gd name="connsiteX30" fmla="*/ 71042 w 5681204"/>
              <a:gd name="connsiteY30" fmla="*/ 783017 h 6320333"/>
              <a:gd name="connsiteX31" fmla="*/ 2252205 w 5681204"/>
              <a:gd name="connsiteY31" fmla="*/ 0 h 632033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</a:cxnLst>
            <a:rect l="l" t="t" r="r" b="b"/>
            <a:pathLst>
              <a:path w="5681204" h="6320333">
                <a:moveTo>
                  <a:pt x="0" y="5597835"/>
                </a:moveTo>
                <a:lnTo>
                  <a:pt x="39695" y="5641510"/>
                </a:lnTo>
                <a:cubicBezTo>
                  <a:pt x="322810" y="5924626"/>
                  <a:pt x="659928" y="6153739"/>
                  <a:pt x="1034272" y="6312073"/>
                </a:cubicBezTo>
                <a:lnTo>
                  <a:pt x="1056841" y="6320333"/>
                </a:lnTo>
                <a:lnTo>
                  <a:pt x="413612" y="6320333"/>
                </a:lnTo>
                <a:lnTo>
                  <a:pt x="300961" y="6249073"/>
                </a:lnTo>
                <a:cubicBezTo>
                  <a:pt x="221838" y="6194223"/>
                  <a:pt x="145134" y="6136129"/>
                  <a:pt x="71042" y="6074983"/>
                </a:cubicBezTo>
                <a:lnTo>
                  <a:pt x="0" y="6010415"/>
                </a:lnTo>
                <a:close/>
                <a:moveTo>
                  <a:pt x="2252205" y="385763"/>
                </a:moveTo>
                <a:cubicBezTo>
                  <a:pt x="3932939" y="385763"/>
                  <a:pt x="5295442" y="1748266"/>
                  <a:pt x="5295442" y="3429000"/>
                </a:cubicBezTo>
                <a:cubicBezTo>
                  <a:pt x="5295442" y="4689551"/>
                  <a:pt x="4529034" y="5771096"/>
                  <a:pt x="3436771" y="6233085"/>
                </a:cubicBezTo>
                <a:lnTo>
                  <a:pt x="3198390" y="6320333"/>
                </a:lnTo>
                <a:lnTo>
                  <a:pt x="1306021" y="6320333"/>
                </a:lnTo>
                <a:lnTo>
                  <a:pt x="1067639" y="6233085"/>
                </a:lnTo>
                <a:cubicBezTo>
                  <a:pt x="703552" y="6079088"/>
                  <a:pt x="375670" y="5856252"/>
                  <a:pt x="100311" y="5580893"/>
                </a:cubicBezTo>
                <a:lnTo>
                  <a:pt x="0" y="5470524"/>
                </a:lnTo>
                <a:lnTo>
                  <a:pt x="0" y="1387476"/>
                </a:lnTo>
                <a:lnTo>
                  <a:pt x="100311" y="1277106"/>
                </a:lnTo>
                <a:cubicBezTo>
                  <a:pt x="651028" y="726388"/>
                  <a:pt x="1411838" y="385763"/>
                  <a:pt x="2252205" y="385763"/>
                </a:cubicBezTo>
                <a:close/>
                <a:moveTo>
                  <a:pt x="2252205" y="0"/>
                </a:moveTo>
                <a:cubicBezTo>
                  <a:pt x="4145989" y="0"/>
                  <a:pt x="5681204" y="1535215"/>
                  <a:pt x="5681204" y="3429000"/>
                </a:cubicBezTo>
                <a:cubicBezTo>
                  <a:pt x="5681204" y="4612615"/>
                  <a:pt x="5081511" y="5656164"/>
                  <a:pt x="4169391" y="6272380"/>
                </a:cubicBezTo>
                <a:lnTo>
                  <a:pt x="4090458" y="6320333"/>
                </a:lnTo>
                <a:lnTo>
                  <a:pt x="3447569" y="6320333"/>
                </a:lnTo>
                <a:lnTo>
                  <a:pt x="3470138" y="6312073"/>
                </a:lnTo>
                <a:cubicBezTo>
                  <a:pt x="4593170" y="5837070"/>
                  <a:pt x="5381167" y="4725058"/>
                  <a:pt x="5381167" y="3429000"/>
                </a:cubicBezTo>
                <a:cubicBezTo>
                  <a:pt x="5381167" y="1700922"/>
                  <a:pt x="3980282" y="300038"/>
                  <a:pt x="2252205" y="300038"/>
                </a:cubicBezTo>
                <a:cubicBezTo>
                  <a:pt x="1388166" y="300038"/>
                  <a:pt x="605925" y="650259"/>
                  <a:pt x="39695" y="1216490"/>
                </a:cubicBezTo>
                <a:lnTo>
                  <a:pt x="0" y="1260165"/>
                </a:lnTo>
                <a:lnTo>
                  <a:pt x="0" y="847584"/>
                </a:lnTo>
                <a:lnTo>
                  <a:pt x="71042" y="783017"/>
                </a:lnTo>
                <a:cubicBezTo>
                  <a:pt x="663776" y="293850"/>
                  <a:pt x="1423674" y="0"/>
                  <a:pt x="2252205" y="0"/>
                </a:cubicBezTo>
                <a:close/>
              </a:path>
            </a:pathLst>
          </a:custGeom>
          <a:blipFill dpi="0" rotWithShape="1">
            <a:blip r:embed="rId4">
              <a:alphaModFix amt="30000"/>
              <a:duotone>
                <a:prstClr val="black"/>
                <a:schemeClr val="accent1">
                  <a:tint val="45000"/>
                  <a:satMod val="400000"/>
                </a:schemeClr>
              </a:duotone>
              <a:extLst>
                <a:ext uri="{BEBA8EAE-BF5A-486C-A8C5-ECC9F3942E4B}">
                  <a14:imgProps xmlns:a14="http://schemas.microsoft.com/office/drawing/2010/main">
                    <a14:imgLayer r:embed="rId5">
                      <a14:imgEffect>
                        <a14:sharpenSoften amount="61000"/>
                      </a14:imgEffect>
                      <a14:imgEffect>
                        <a14:brightnessContrast bright="-25000" contrast="20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tile tx="0" ty="-762000" sx="92000" sy="89000" flip="xy" algn="ctr"/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Rockwell" panose="02060603020205020403"/>
              <a:ea typeface="+mn-ea"/>
              <a:cs typeface="+mn-cs"/>
            </a:endParaRPr>
          </a:p>
        </p:txBody>
      </p:sp>
      <p:grpSp>
        <p:nvGrpSpPr>
          <p:cNvPr id="113" name="Group 112">
            <a:extLst>
              <a:ext uri="{FF2B5EF4-FFF2-40B4-BE49-F238E27FC236}">
                <a16:creationId xmlns:a16="http://schemas.microsoft.com/office/drawing/2014/main" id="{D96E3E53-A85C-4F1C-8D49-274B2858420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1401725" y="6229681"/>
            <a:ext cx="457200" cy="457200"/>
            <a:chOff x="11361456" y="6195813"/>
            <a:chExt cx="548640" cy="548640"/>
          </a:xfrm>
        </p:grpSpPr>
        <p:sp>
          <p:nvSpPr>
            <p:cNvPr id="114" name="Oval 113">
              <a:extLst>
                <a:ext uri="{FF2B5EF4-FFF2-40B4-BE49-F238E27FC236}">
                  <a16:creationId xmlns:a16="http://schemas.microsoft.com/office/drawing/2014/main" id="{9B18F255-8818-4B29-BE51-E6C53C9AA0C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361456" y="6195813"/>
              <a:ext cx="548640" cy="548640"/>
            </a:xfrm>
            <a:prstGeom prst="ellipse">
              <a:avLst/>
            </a:prstGeom>
            <a:blipFill dpi="0" rotWithShape="1">
              <a:blip r:embed="rId7">
                <a:duotone>
                  <a:schemeClr val="accent1">
                    <a:shade val="45000"/>
                    <a:satMod val="135000"/>
                  </a:schemeClr>
                  <a:prstClr val="white"/>
                </a:duotone>
                <a:extLst>
                  <a:ext uri="{BEBA8EAE-BF5A-486C-A8C5-ECC9F3942E4B}">
                    <a14:imgProps xmlns:a14="http://schemas.microsoft.com/office/drawing/2010/main">
                      <a14:imgLayer r:embed="rId8">
                        <a14:imgEffect>
                          <a14:saturation sat="95000"/>
                        </a14:imgEffect>
                        <a14:imgEffect>
                          <a14:brightnessContrast bright="-40000" contrast="20000"/>
                        </a14:imgEffect>
                      </a14:imgLayer>
                    </a14:imgProps>
                  </a:ext>
                </a:extLst>
              </a:blip>
              <a:srcRect/>
              <a:tile tx="50800" ty="0" sx="85000" sy="85000" flip="none" algn="tl"/>
            </a:blipFill>
            <a:ln w="25400" cap="flat" cmpd="sng" algn="ctr">
              <a:noFill/>
              <a:prstDash val="solid"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115" name="Oval 114">
              <a:extLst>
                <a:ext uri="{FF2B5EF4-FFF2-40B4-BE49-F238E27FC236}">
                  <a16:creationId xmlns:a16="http://schemas.microsoft.com/office/drawing/2014/main" id="{9B9FAC86-F2AD-430F-A01E-366FAC8ABB1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396488" y="6230844"/>
              <a:ext cx="478576" cy="478578"/>
            </a:xfrm>
            <a:prstGeom prst="ellipse">
              <a:avLst/>
            </a:prstGeom>
            <a:noFill/>
            <a:ln w="12700" cap="flat" cmpd="sng" algn="ctr">
              <a:solidFill>
                <a:srgbClr val="FFFFFF"/>
              </a:solidFill>
              <a:prstDash val="solid"/>
            </a:ln>
            <a:effectLst/>
          </p:spPr>
          <p:txBody>
            <a:bodyPr/>
            <a:lstStyle/>
            <a:p>
              <a:endParaRPr lang="en-GB"/>
            </a:p>
          </p:txBody>
        </p:sp>
      </p:grp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973136CB-AF6F-CF13-D336-5D6B2E6E779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311128" y="6272784"/>
            <a:ext cx="640080" cy="365125"/>
          </a:xfrm>
        </p:spPr>
        <p:txBody>
          <a:bodyPr>
            <a:normAutofit/>
          </a:bodyPr>
          <a:lstStyle/>
          <a:p>
            <a:pPr>
              <a:spcAft>
                <a:spcPts val="600"/>
              </a:spcAft>
            </a:pPr>
            <a:fld id="{4FAB73BC-B049-4115-A692-8D63A059BFB8}" type="slidenum">
              <a:rPr lang="en-US" smtClean="0"/>
              <a:pPr>
                <a:spcAft>
                  <a:spcPts val="600"/>
                </a:spcAft>
              </a:pPr>
              <a:t>9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246044177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30000">
              <a:schemeClr val="accent1">
                <a:lumMod val="5000"/>
                <a:lumOff val="95000"/>
              </a:schemeClr>
            </a:gs>
            <a:gs pos="74000">
              <a:schemeClr val="accent1">
                <a:lumMod val="45000"/>
                <a:lumOff val="55000"/>
              </a:schemeClr>
            </a:gs>
            <a:gs pos="83000">
              <a:schemeClr val="accent1">
                <a:lumMod val="45000"/>
                <a:lumOff val="55000"/>
              </a:schemeClr>
            </a:gs>
            <a:gs pos="100000">
              <a:schemeClr val="accent1">
                <a:lumMod val="30000"/>
                <a:lumOff val="70000"/>
              </a:schemeClr>
            </a:gs>
          </a:gsLst>
          <a:lin ang="15600000" scaled="0"/>
        </a:gra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5ABA1209-D30E-08C2-5DD1-0FF6BFF202C6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9" name="Rectangle 128">
            <a:extLst>
              <a:ext uri="{FF2B5EF4-FFF2-40B4-BE49-F238E27FC236}">
                <a16:creationId xmlns:a16="http://schemas.microsoft.com/office/drawing/2014/main" id="{DCC0DCE3-8753-43BB-86D2-6452D91E417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20834" y="1346946"/>
            <a:ext cx="10222992" cy="80683"/>
          </a:xfrm>
          <a:prstGeom prst="rect">
            <a:avLst/>
          </a:prstGeom>
          <a:blipFill dpi="0" rotWithShape="1">
            <a:blip r:embed="rId3">
              <a:alphaModFix amt="85000"/>
              <a:lum bright="70000" contrast="-70000"/>
              <a:extLst>
                <a:ext uri="{BEBA8EAE-BF5A-486C-A8C5-ECC9F3942E4B}">
                  <a14:imgProps xmlns:a14="http://schemas.microsoft.com/office/drawing/2010/main">
                    <a14:imgLayer r:embed="rId4">
                      <a14:imgEffect>
                        <a14:sharpenSoften amount="61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tile tx="0" ty="-762000" sx="92000" sy="89000" flip="xy" algn="ctr"/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1" name="Rectangle 130">
            <a:extLst>
              <a:ext uri="{FF2B5EF4-FFF2-40B4-BE49-F238E27FC236}">
                <a16:creationId xmlns:a16="http://schemas.microsoft.com/office/drawing/2014/main" id="{D28BC7A6-65CA-4655-8641-7BDE9699BF9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20834" y="4299696"/>
            <a:ext cx="10222992" cy="80683"/>
          </a:xfrm>
          <a:prstGeom prst="rect">
            <a:avLst/>
          </a:prstGeom>
          <a:blipFill dpi="0" rotWithShape="1">
            <a:blip r:embed="rId3">
              <a:alphaModFix amt="85000"/>
              <a:lum bright="70000" contrast="-70000"/>
              <a:extLst>
                <a:ext uri="{BEBA8EAE-BF5A-486C-A8C5-ECC9F3942E4B}">
                  <a14:imgProps xmlns:a14="http://schemas.microsoft.com/office/drawing/2010/main">
                    <a14:imgLayer r:embed="rId4">
                      <a14:imgEffect>
                        <a14:sharpenSoften amount="61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tile tx="0" ty="-717550" sx="92000" sy="89000" flip="xy" algn="ctr"/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3" name="Rectangle 132">
            <a:extLst>
              <a:ext uri="{FF2B5EF4-FFF2-40B4-BE49-F238E27FC236}">
                <a16:creationId xmlns:a16="http://schemas.microsoft.com/office/drawing/2014/main" id="{58755CF4-45A8-4971-A14E-D6DE02B4827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20834" y="1484779"/>
            <a:ext cx="10222992" cy="2743200"/>
          </a:xfrm>
          <a:prstGeom prst="rect">
            <a:avLst/>
          </a:prstGeom>
          <a:blipFill dpi="0" rotWithShape="1">
            <a:blip r:embed="rId3">
              <a:alphaModFix amt="85000"/>
              <a:lum bright="70000" contrast="-70000"/>
              <a:extLst>
                <a:ext uri="{BEBA8EAE-BF5A-486C-A8C5-ECC9F3942E4B}">
                  <a14:imgProps xmlns:a14="http://schemas.microsoft.com/office/drawing/2010/main">
                    <a14:imgLayer r:embed="rId4">
                      <a14:imgEffect>
                        <a14:sharpenSoften amount="61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tile tx="0" ty="-704850" sx="92000" sy="89000" flip="xy" algn="ctr"/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135" name="Group 134">
            <a:extLst>
              <a:ext uri="{FF2B5EF4-FFF2-40B4-BE49-F238E27FC236}">
                <a16:creationId xmlns:a16="http://schemas.microsoft.com/office/drawing/2014/main" id="{421F62D5-850C-4310-A813-747E4643379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9649215" y="4068923"/>
            <a:ext cx="1080904" cy="1080902"/>
            <a:chOff x="9685338" y="4460675"/>
            <a:chExt cx="1080904" cy="1080902"/>
          </a:xfrm>
        </p:grpSpPr>
        <p:sp>
          <p:nvSpPr>
            <p:cNvPr id="136" name="Oval 135">
              <a:extLst>
                <a:ext uri="{FF2B5EF4-FFF2-40B4-BE49-F238E27FC236}">
                  <a16:creationId xmlns:a16="http://schemas.microsoft.com/office/drawing/2014/main" id="{CAD4B505-4A68-456B-9AFD-344192BE94E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685338" y="4460675"/>
              <a:ext cx="1080904" cy="1080902"/>
            </a:xfrm>
            <a:prstGeom prst="ellipse">
              <a:avLst/>
            </a:prstGeom>
            <a:blipFill dpi="0" rotWithShape="1">
              <a:blip r:embed="rId5">
                <a:duotone>
                  <a:schemeClr val="accent1">
                    <a:shade val="45000"/>
                    <a:satMod val="135000"/>
                  </a:schemeClr>
                  <a:prstClr val="white"/>
                </a:duotone>
                <a:extLst>
                  <a:ext uri="{BEBA8EAE-BF5A-486C-A8C5-ECC9F3942E4B}">
                    <a14:imgProps xmlns:a14="http://schemas.microsoft.com/office/drawing/2010/main">
                      <a14:imgLayer r:embed="rId6">
                        <a14:imgEffect>
                          <a14:saturation sat="95000"/>
                        </a14:imgEffect>
                      </a14:imgLayer>
                    </a14:imgProps>
                  </a:ext>
                </a:extLst>
              </a:blip>
              <a:srcRect/>
              <a:tile tx="0" ty="0" sx="85000" sy="85000" flip="none" algn="tl"/>
            </a:blipFill>
            <a:ln w="25400" cap="flat" cmpd="sng" algn="ctr">
              <a:noFill/>
              <a:prstDash val="solid"/>
            </a:ln>
            <a:effectLst/>
          </p:spPr>
          <p:txBody>
            <a:bodyPr lIns="0" tIns="0" rIns="0" bIns="0" rtlCol="0" anchor="ctr"/>
            <a:lstStyle/>
            <a:p>
              <a:pPr marL="0" marR="0" lvl="0" indent="0" algn="ctr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2000" b="0" i="0" u="none" strike="noStrike" kern="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Rockwell Extra Bold" pitchFamily="18" charset="0"/>
                <a:ea typeface="+mn-ea"/>
                <a:cs typeface="+mn-cs"/>
              </a:endParaRPr>
            </a:p>
          </p:txBody>
        </p:sp>
        <p:sp>
          <p:nvSpPr>
            <p:cNvPr id="137" name="Oval 136">
              <a:extLst>
                <a:ext uri="{FF2B5EF4-FFF2-40B4-BE49-F238E27FC236}">
                  <a16:creationId xmlns:a16="http://schemas.microsoft.com/office/drawing/2014/main" id="{A7F9A339-5395-403B-B163-DFDDD9E099F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793429" y="4568765"/>
              <a:ext cx="864723" cy="864722"/>
            </a:xfrm>
            <a:prstGeom prst="ellipse">
              <a:avLst/>
            </a:prstGeom>
            <a:noFill/>
            <a:ln w="25400" cap="flat" cmpd="sng" algn="ctr">
              <a:solidFill>
                <a:sysClr val="window" lastClr="FFFFFF"/>
              </a:solidFill>
              <a:prstDash val="solid"/>
            </a:ln>
            <a:effectLst/>
          </p:spPr>
          <p:txBody>
            <a:bodyPr rtlCol="0" anchor="ctr"/>
            <a:lstStyle/>
            <a:p>
              <a:pPr marL="0" marR="0" lvl="0" indent="0" algn="ctr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/>
                <a:ea typeface="+mn-ea"/>
                <a:cs typeface="+mn-cs"/>
              </a:endParaRPr>
            </a:p>
          </p:txBody>
        </p:sp>
      </p:grpSp>
      <p:sp>
        <p:nvSpPr>
          <p:cNvPr id="139" name="Rectangle 138">
            <a:extLst>
              <a:ext uri="{FF2B5EF4-FFF2-40B4-BE49-F238E27FC236}">
                <a16:creationId xmlns:a16="http://schemas.microsoft.com/office/drawing/2014/main" id="{0459C7A8-9F3A-4BFD-AB69-3F23A8D9417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-7620" y="-1"/>
            <a:ext cx="12207240" cy="6858001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sp>
        <p:nvSpPr>
          <p:cNvPr id="141" name="Rectangle 140">
            <a:extLst>
              <a:ext uri="{FF2B5EF4-FFF2-40B4-BE49-F238E27FC236}">
                <a16:creationId xmlns:a16="http://schemas.microsoft.com/office/drawing/2014/main" id="{7C0FA09C-1B86-4BC1-8793-3DC3ECCC9F5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4257367"/>
            <a:ext cx="12192000" cy="2610464"/>
          </a:xfrm>
          <a:prstGeom prst="rect">
            <a:avLst/>
          </a:prstGeom>
          <a:blipFill dpi="0" rotWithShape="1">
            <a:blip r:embed="rId3">
              <a:alphaModFix amt="85000"/>
              <a:lum bright="70000" contrast="-70000"/>
              <a:extLst>
                <a:ext uri="{BEBA8EAE-BF5A-486C-A8C5-ECC9F3942E4B}">
                  <a14:imgProps xmlns:a14="http://schemas.microsoft.com/office/drawing/2010/main">
                    <a14:imgLayer r:embed="rId4">
                      <a14:imgEffect>
                        <a14:sharpenSoften amount="61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tile tx="0" ty="-704850" sx="92000" sy="89000" flip="xy" algn="ctr"/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Title 11">
            <a:extLst>
              <a:ext uri="{FF2B5EF4-FFF2-40B4-BE49-F238E27FC236}">
                <a16:creationId xmlns:a16="http://schemas.microsoft.com/office/drawing/2014/main" id="{630C06DF-3C41-D5C0-0462-CFB99315D6E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51560" y="4355692"/>
            <a:ext cx="9085940" cy="1472224"/>
          </a:xfrm>
        </p:spPr>
        <p:txBody>
          <a:bodyPr vert="horz" lIns="91440" tIns="45720" rIns="91440" bIns="45720" rtlCol="0" anchor="b">
            <a:normAutofit/>
          </a:bodyPr>
          <a:lstStyle/>
          <a:p>
            <a:pPr>
              <a:lnSpc>
                <a:spcPct val="80000"/>
              </a:lnSpc>
            </a:pPr>
            <a:r>
              <a:rPr lang="en-US" sz="7400" kern="1200" cap="all" baseline="0" dirty="0">
                <a:blipFill dpi="0" rotWithShape="1">
                  <a:blip r:embed="rId5"/>
                  <a:srcRect/>
                  <a:tile tx="6350" ty="-127000" sx="65000" sy="64000" flip="none" algn="tl"/>
                </a:blipFill>
                <a:latin typeface="+mj-lt"/>
                <a:ea typeface="+mj-ea"/>
                <a:cs typeface="+mj-cs"/>
              </a:rPr>
              <a:t>Funding Allocation</a:t>
            </a:r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AE1D7F99-7370-6E08-CBFF-09F0D0A68437}"/>
              </a:ext>
            </a:extLst>
          </p:cNvPr>
          <p:cNvSpPr txBox="1"/>
          <p:nvPr/>
        </p:nvSpPr>
        <p:spPr>
          <a:xfrm>
            <a:off x="1069848" y="5908302"/>
            <a:ext cx="9052560" cy="36448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algn="ctr" defTabSz="914400">
              <a:lnSpc>
                <a:spcPct val="90000"/>
              </a:lnSpc>
              <a:spcBef>
                <a:spcPts val="1200"/>
              </a:spcBef>
              <a:buClr>
                <a:schemeClr val="accent1">
                  <a:lumMod val="75000"/>
                </a:schemeClr>
              </a:buClr>
              <a:buSzPct val="85000"/>
            </a:pPr>
            <a:r>
              <a:rPr lang="en-US" sz="1900" b="1" u="sng" dirty="0"/>
              <a:t>Start-up Costs</a:t>
            </a:r>
          </a:p>
        </p:txBody>
      </p:sp>
      <p:pic>
        <p:nvPicPr>
          <p:cNvPr id="6" name="Picture 5" descr="Graph">
            <a:extLst>
              <a:ext uri="{FF2B5EF4-FFF2-40B4-BE49-F238E27FC236}">
                <a16:creationId xmlns:a16="http://schemas.microsoft.com/office/drawing/2014/main" id="{3DE504CF-960E-3573-9453-9A066B1E3B86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-7620" y="-22009"/>
            <a:ext cx="6847002" cy="4279376"/>
          </a:xfrm>
          <a:prstGeom prst="rect">
            <a:avLst/>
          </a:prstGeom>
        </p:spPr>
      </p:pic>
      <p:grpSp>
        <p:nvGrpSpPr>
          <p:cNvPr id="143" name="Group 142">
            <a:extLst>
              <a:ext uri="{FF2B5EF4-FFF2-40B4-BE49-F238E27FC236}">
                <a16:creationId xmlns:a16="http://schemas.microsoft.com/office/drawing/2014/main" id="{A560C308-AF88-4E6B-B601-74A5B889E51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0245590" y="5111496"/>
            <a:ext cx="1080904" cy="1080902"/>
            <a:chOff x="9685338" y="4460675"/>
            <a:chExt cx="1080904" cy="1080902"/>
          </a:xfrm>
        </p:grpSpPr>
        <p:sp>
          <p:nvSpPr>
            <p:cNvPr id="144" name="Oval 143">
              <a:extLst>
                <a:ext uri="{FF2B5EF4-FFF2-40B4-BE49-F238E27FC236}">
                  <a16:creationId xmlns:a16="http://schemas.microsoft.com/office/drawing/2014/main" id="{6C989C99-37FA-4068-B9DC-2E0199A20A8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685338" y="4460675"/>
              <a:ext cx="1080904" cy="1080902"/>
            </a:xfrm>
            <a:prstGeom prst="ellipse">
              <a:avLst/>
            </a:prstGeom>
            <a:blipFill dpi="0" rotWithShape="1">
              <a:blip r:embed="rId5">
                <a:duotone>
                  <a:schemeClr val="accent1">
                    <a:shade val="45000"/>
                    <a:satMod val="135000"/>
                  </a:schemeClr>
                  <a:prstClr val="white"/>
                </a:duotone>
              </a:blip>
              <a:srcRect/>
              <a:tile tx="0" ty="0" sx="85000" sy="85000" flip="none" algn="tl"/>
            </a:blipFill>
            <a:ln w="25400" cap="flat" cmpd="sng" algn="ctr">
              <a:noFill/>
              <a:prstDash val="solid"/>
            </a:ln>
            <a:effectLst/>
          </p:spPr>
          <p:txBody>
            <a:bodyPr lIns="0" tIns="0" rIns="0" bIns="0" rtlCol="0" anchor="ctr"/>
            <a:lstStyle/>
            <a:p>
              <a:pPr marL="0" marR="0" lvl="0" indent="0" algn="ctr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2000" b="0" i="0" u="none" strike="noStrike" kern="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Rockwell Extra Bold" pitchFamily="18" charset="0"/>
                <a:ea typeface="+mn-ea"/>
                <a:cs typeface="+mn-cs"/>
              </a:endParaRPr>
            </a:p>
          </p:txBody>
        </p:sp>
        <p:sp>
          <p:nvSpPr>
            <p:cNvPr id="145" name="Oval 144">
              <a:extLst>
                <a:ext uri="{FF2B5EF4-FFF2-40B4-BE49-F238E27FC236}">
                  <a16:creationId xmlns:a16="http://schemas.microsoft.com/office/drawing/2014/main" id="{57DA07CC-C857-4245-BE87-DBEDE8BC6AF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793429" y="4568765"/>
              <a:ext cx="864723" cy="864722"/>
            </a:xfrm>
            <a:prstGeom prst="ellipse">
              <a:avLst/>
            </a:prstGeom>
            <a:noFill/>
            <a:ln w="25400" cap="flat" cmpd="sng" algn="ctr">
              <a:solidFill>
                <a:sysClr val="window" lastClr="FFFFFF"/>
              </a:solidFill>
              <a:prstDash val="solid"/>
            </a:ln>
            <a:effectLst/>
          </p:spPr>
          <p:txBody>
            <a:bodyPr rtlCol="0" anchor="ctr"/>
            <a:lstStyle/>
            <a:p>
              <a:pPr marL="0" marR="0" lvl="0" indent="0" algn="ctr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/>
                <a:ea typeface="+mn-ea"/>
                <a:cs typeface="+mn-cs"/>
              </a:endParaRPr>
            </a:p>
          </p:txBody>
        </p:sp>
      </p:grp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23E3FA0F-FA36-BB06-6012-B882C3119E0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0191893" y="5331907"/>
            <a:ext cx="1193868" cy="640080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defTabSz="914400">
              <a:spcAft>
                <a:spcPts val="600"/>
              </a:spcAft>
            </a:pPr>
            <a:fld id="{4FAB73BC-B049-4115-A692-8D63A059BFB8}" type="slidenum">
              <a:rPr lang="en-US" sz="2800" smtClean="0"/>
              <a:pPr defTabSz="914400">
                <a:spcAft>
                  <a:spcPts val="600"/>
                </a:spcAft>
              </a:pPr>
              <a:t>10</a:t>
            </a:fld>
            <a:endParaRPr lang="en-US" sz="2800"/>
          </a:p>
        </p:txBody>
      </p:sp>
      <p:graphicFrame>
        <p:nvGraphicFramePr>
          <p:cNvPr id="17" name="Content Placeholder 16">
            <a:extLst>
              <a:ext uri="{FF2B5EF4-FFF2-40B4-BE49-F238E27FC236}">
                <a16:creationId xmlns:a16="http://schemas.microsoft.com/office/drawing/2014/main" id="{C7CBB98A-E60D-B052-4554-4C1F9C42B7E3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195095841"/>
              </p:ext>
            </p:extLst>
          </p:nvPr>
        </p:nvGraphicFramePr>
        <p:xfrm>
          <a:off x="6839382" y="-2"/>
          <a:ext cx="5360238" cy="4275305"/>
        </p:xfrm>
        <a:graphic>
          <a:graphicData uri="http://schemas.openxmlformats.org/drawingml/2006/table">
            <a:tbl>
              <a:tblPr/>
              <a:tblGrid>
                <a:gridCol w="3802145">
                  <a:extLst>
                    <a:ext uri="{9D8B030D-6E8A-4147-A177-3AD203B41FA5}">
                      <a16:colId xmlns:a16="http://schemas.microsoft.com/office/drawing/2014/main" val="2219999863"/>
                    </a:ext>
                  </a:extLst>
                </a:gridCol>
                <a:gridCol w="1558093">
                  <a:extLst>
                    <a:ext uri="{9D8B030D-6E8A-4147-A177-3AD203B41FA5}">
                      <a16:colId xmlns:a16="http://schemas.microsoft.com/office/drawing/2014/main" val="2798113214"/>
                    </a:ext>
                  </a:extLst>
                </a:gridCol>
              </a:tblGrid>
              <a:tr h="432972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200" b="1" u="sng" dirty="0"/>
                        <a:t>Expense</a:t>
                      </a:r>
                    </a:p>
                  </a:txBody>
                  <a:tcPr marL="62923" marR="62923" marT="31462" marB="31462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gradFill>
                      <a:gsLst>
                        <a:gs pos="30000">
                          <a:schemeClr val="accent1">
                            <a:lumMod val="5000"/>
                            <a:lumOff val="95000"/>
                          </a:schemeClr>
                        </a:gs>
                        <a:gs pos="74000">
                          <a:schemeClr val="accent1">
                            <a:lumMod val="45000"/>
                            <a:lumOff val="55000"/>
                          </a:schemeClr>
                        </a:gs>
                        <a:gs pos="83000">
                          <a:schemeClr val="accent1">
                            <a:lumMod val="45000"/>
                            <a:lumOff val="55000"/>
                          </a:schemeClr>
                        </a:gs>
                        <a:gs pos="100000">
                          <a:schemeClr val="accent1">
                            <a:lumMod val="30000"/>
                            <a:lumOff val="70000"/>
                          </a:schemeClr>
                        </a:gs>
                      </a:gsLst>
                      <a:lin ang="15600000" scaled="0"/>
                    </a:gradFill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200" b="1" u="sng" dirty="0"/>
                        <a:t>Cost</a:t>
                      </a:r>
                    </a:p>
                    <a:p>
                      <a:pPr>
                        <a:buNone/>
                      </a:pPr>
                      <a:endParaRPr lang="en-GB" sz="1200" b="1" u="sng" dirty="0"/>
                    </a:p>
                  </a:txBody>
                  <a:tcPr marL="62923" marR="62923" marT="31462" marB="31462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gradFill>
                      <a:gsLst>
                        <a:gs pos="30000">
                          <a:schemeClr val="accent1">
                            <a:lumMod val="5000"/>
                            <a:lumOff val="95000"/>
                          </a:schemeClr>
                        </a:gs>
                        <a:gs pos="74000">
                          <a:schemeClr val="accent1">
                            <a:lumMod val="45000"/>
                            <a:lumOff val="55000"/>
                          </a:schemeClr>
                        </a:gs>
                        <a:gs pos="83000">
                          <a:schemeClr val="accent1">
                            <a:lumMod val="45000"/>
                            <a:lumOff val="55000"/>
                          </a:schemeClr>
                        </a:gs>
                        <a:gs pos="100000">
                          <a:schemeClr val="accent1">
                            <a:lumMod val="30000"/>
                            <a:lumOff val="70000"/>
                          </a:schemeClr>
                        </a:gs>
                      </a:gsLst>
                      <a:lin ang="15600000" scaled="0"/>
                    </a:gradFill>
                  </a:tcPr>
                </a:tc>
                <a:extLst>
                  <a:ext uri="{0D108BD9-81ED-4DB2-BD59-A6C34878D82A}">
                    <a16:rowId xmlns:a16="http://schemas.microsoft.com/office/drawing/2014/main" val="961179360"/>
                  </a:ext>
                </a:extLst>
              </a:tr>
              <a:tr h="349303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200"/>
                        <a:t>Used Food Van</a:t>
                      </a:r>
                    </a:p>
                  </a:txBody>
                  <a:tcPr marL="62923" marR="62923" marT="31462" marB="31462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gradFill>
                      <a:gsLst>
                        <a:gs pos="30000">
                          <a:schemeClr val="accent1">
                            <a:lumMod val="5000"/>
                            <a:lumOff val="95000"/>
                          </a:schemeClr>
                        </a:gs>
                        <a:gs pos="74000">
                          <a:schemeClr val="accent1">
                            <a:lumMod val="45000"/>
                            <a:lumOff val="55000"/>
                          </a:schemeClr>
                        </a:gs>
                        <a:gs pos="83000">
                          <a:schemeClr val="accent1">
                            <a:lumMod val="45000"/>
                            <a:lumOff val="55000"/>
                          </a:schemeClr>
                        </a:gs>
                        <a:gs pos="100000">
                          <a:schemeClr val="accent1">
                            <a:lumMod val="30000"/>
                            <a:lumOff val="70000"/>
                          </a:schemeClr>
                        </a:gs>
                      </a:gsLst>
                      <a:lin ang="15600000" scaled="0"/>
                    </a:gradFill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200"/>
                        <a:t>£18,000</a:t>
                      </a:r>
                    </a:p>
                  </a:txBody>
                  <a:tcPr marL="62923" marR="62923" marT="31462" marB="31462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gradFill>
                      <a:gsLst>
                        <a:gs pos="30000">
                          <a:schemeClr val="accent1">
                            <a:lumMod val="5000"/>
                            <a:lumOff val="95000"/>
                          </a:schemeClr>
                        </a:gs>
                        <a:gs pos="74000">
                          <a:schemeClr val="accent1">
                            <a:lumMod val="45000"/>
                            <a:lumOff val="55000"/>
                          </a:schemeClr>
                        </a:gs>
                        <a:gs pos="83000">
                          <a:schemeClr val="accent1">
                            <a:lumMod val="45000"/>
                            <a:lumOff val="55000"/>
                          </a:schemeClr>
                        </a:gs>
                        <a:gs pos="100000">
                          <a:schemeClr val="accent1">
                            <a:lumMod val="30000"/>
                            <a:lumOff val="70000"/>
                          </a:schemeClr>
                        </a:gs>
                      </a:gsLst>
                      <a:lin ang="15600000" scaled="0"/>
                    </a:gradFill>
                  </a:tcPr>
                </a:tc>
                <a:extLst>
                  <a:ext uri="{0D108BD9-81ED-4DB2-BD59-A6C34878D82A}">
                    <a16:rowId xmlns:a16="http://schemas.microsoft.com/office/drawing/2014/main" val="3880187218"/>
                  </a:ext>
                </a:extLst>
              </a:tr>
              <a:tr h="349303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200"/>
                        <a:t>Kitchen Equipment</a:t>
                      </a:r>
                    </a:p>
                  </a:txBody>
                  <a:tcPr marL="62923" marR="62923" marT="31462" marB="31462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gradFill>
                      <a:gsLst>
                        <a:gs pos="30000">
                          <a:schemeClr val="accent1">
                            <a:lumMod val="5000"/>
                            <a:lumOff val="95000"/>
                          </a:schemeClr>
                        </a:gs>
                        <a:gs pos="74000">
                          <a:schemeClr val="accent1">
                            <a:lumMod val="45000"/>
                            <a:lumOff val="55000"/>
                          </a:schemeClr>
                        </a:gs>
                        <a:gs pos="83000">
                          <a:schemeClr val="accent1">
                            <a:lumMod val="45000"/>
                            <a:lumOff val="55000"/>
                          </a:schemeClr>
                        </a:gs>
                        <a:gs pos="100000">
                          <a:schemeClr val="accent1">
                            <a:lumMod val="30000"/>
                            <a:lumOff val="70000"/>
                          </a:schemeClr>
                        </a:gs>
                      </a:gsLst>
                      <a:lin ang="15600000" scaled="0"/>
                    </a:gradFill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200" dirty="0"/>
                        <a:t>£7,000</a:t>
                      </a:r>
                    </a:p>
                  </a:txBody>
                  <a:tcPr marL="62923" marR="62923" marT="31462" marB="31462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gradFill>
                      <a:gsLst>
                        <a:gs pos="30000">
                          <a:schemeClr val="accent1">
                            <a:lumMod val="5000"/>
                            <a:lumOff val="95000"/>
                          </a:schemeClr>
                        </a:gs>
                        <a:gs pos="74000">
                          <a:schemeClr val="accent1">
                            <a:lumMod val="45000"/>
                            <a:lumOff val="55000"/>
                          </a:schemeClr>
                        </a:gs>
                        <a:gs pos="83000">
                          <a:schemeClr val="accent1">
                            <a:lumMod val="45000"/>
                            <a:lumOff val="55000"/>
                          </a:schemeClr>
                        </a:gs>
                        <a:gs pos="100000">
                          <a:schemeClr val="accent1">
                            <a:lumMod val="30000"/>
                            <a:lumOff val="70000"/>
                          </a:schemeClr>
                        </a:gs>
                      </a:gsLst>
                      <a:lin ang="15600000" scaled="0"/>
                    </a:gradFill>
                  </a:tcPr>
                </a:tc>
                <a:extLst>
                  <a:ext uri="{0D108BD9-81ED-4DB2-BD59-A6C34878D82A}">
                    <a16:rowId xmlns:a16="http://schemas.microsoft.com/office/drawing/2014/main" val="2462028028"/>
                  </a:ext>
                </a:extLst>
              </a:tr>
              <a:tr h="349303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200"/>
                        <a:t>Licences &amp; Compliance</a:t>
                      </a:r>
                    </a:p>
                  </a:txBody>
                  <a:tcPr marL="62923" marR="62923" marT="31462" marB="31462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gradFill>
                      <a:gsLst>
                        <a:gs pos="30000">
                          <a:schemeClr val="accent1">
                            <a:lumMod val="5000"/>
                            <a:lumOff val="95000"/>
                          </a:schemeClr>
                        </a:gs>
                        <a:gs pos="74000">
                          <a:schemeClr val="accent1">
                            <a:lumMod val="45000"/>
                            <a:lumOff val="55000"/>
                          </a:schemeClr>
                        </a:gs>
                        <a:gs pos="83000">
                          <a:schemeClr val="accent1">
                            <a:lumMod val="45000"/>
                            <a:lumOff val="55000"/>
                          </a:schemeClr>
                        </a:gs>
                        <a:gs pos="100000">
                          <a:schemeClr val="accent1">
                            <a:lumMod val="30000"/>
                            <a:lumOff val="70000"/>
                          </a:schemeClr>
                        </a:gs>
                      </a:gsLst>
                      <a:lin ang="15600000" scaled="0"/>
                    </a:gradFill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200"/>
                        <a:t>£500</a:t>
                      </a:r>
                    </a:p>
                  </a:txBody>
                  <a:tcPr marL="62923" marR="62923" marT="31462" marB="31462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gradFill>
                      <a:gsLst>
                        <a:gs pos="30000">
                          <a:schemeClr val="accent1">
                            <a:lumMod val="5000"/>
                            <a:lumOff val="95000"/>
                          </a:schemeClr>
                        </a:gs>
                        <a:gs pos="74000">
                          <a:schemeClr val="accent1">
                            <a:lumMod val="45000"/>
                            <a:lumOff val="55000"/>
                          </a:schemeClr>
                        </a:gs>
                        <a:gs pos="83000">
                          <a:schemeClr val="accent1">
                            <a:lumMod val="45000"/>
                            <a:lumOff val="55000"/>
                          </a:schemeClr>
                        </a:gs>
                        <a:gs pos="100000">
                          <a:schemeClr val="accent1">
                            <a:lumMod val="30000"/>
                            <a:lumOff val="70000"/>
                          </a:schemeClr>
                        </a:gs>
                      </a:gsLst>
                      <a:lin ang="15600000" scaled="0"/>
                    </a:gradFill>
                  </a:tcPr>
                </a:tc>
                <a:extLst>
                  <a:ext uri="{0D108BD9-81ED-4DB2-BD59-A6C34878D82A}">
                    <a16:rowId xmlns:a16="http://schemas.microsoft.com/office/drawing/2014/main" val="33911303"/>
                  </a:ext>
                </a:extLst>
              </a:tr>
              <a:tr h="349303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200"/>
                        <a:t>Insurance</a:t>
                      </a:r>
                    </a:p>
                  </a:txBody>
                  <a:tcPr marL="62923" marR="62923" marT="31462" marB="31462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gradFill>
                      <a:gsLst>
                        <a:gs pos="30000">
                          <a:schemeClr val="accent1">
                            <a:lumMod val="5000"/>
                            <a:lumOff val="95000"/>
                          </a:schemeClr>
                        </a:gs>
                        <a:gs pos="74000">
                          <a:schemeClr val="accent1">
                            <a:lumMod val="45000"/>
                            <a:lumOff val="55000"/>
                          </a:schemeClr>
                        </a:gs>
                        <a:gs pos="83000">
                          <a:schemeClr val="accent1">
                            <a:lumMod val="45000"/>
                            <a:lumOff val="55000"/>
                          </a:schemeClr>
                        </a:gs>
                        <a:gs pos="100000">
                          <a:schemeClr val="accent1">
                            <a:lumMod val="30000"/>
                            <a:lumOff val="70000"/>
                          </a:schemeClr>
                        </a:gs>
                      </a:gsLst>
                      <a:lin ang="15600000" scaled="0"/>
                    </a:gradFill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200"/>
                        <a:t>£1,000</a:t>
                      </a:r>
                    </a:p>
                  </a:txBody>
                  <a:tcPr marL="62923" marR="62923" marT="31462" marB="31462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gradFill>
                      <a:gsLst>
                        <a:gs pos="30000">
                          <a:schemeClr val="accent1">
                            <a:lumMod val="5000"/>
                            <a:lumOff val="95000"/>
                          </a:schemeClr>
                        </a:gs>
                        <a:gs pos="74000">
                          <a:schemeClr val="accent1">
                            <a:lumMod val="45000"/>
                            <a:lumOff val="55000"/>
                          </a:schemeClr>
                        </a:gs>
                        <a:gs pos="83000">
                          <a:schemeClr val="accent1">
                            <a:lumMod val="45000"/>
                            <a:lumOff val="55000"/>
                          </a:schemeClr>
                        </a:gs>
                        <a:gs pos="100000">
                          <a:schemeClr val="accent1">
                            <a:lumMod val="30000"/>
                            <a:lumOff val="70000"/>
                          </a:schemeClr>
                        </a:gs>
                      </a:gsLst>
                      <a:lin ang="15600000" scaled="0"/>
                    </a:gradFill>
                  </a:tcPr>
                </a:tc>
                <a:extLst>
                  <a:ext uri="{0D108BD9-81ED-4DB2-BD59-A6C34878D82A}">
                    <a16:rowId xmlns:a16="http://schemas.microsoft.com/office/drawing/2014/main" val="1259548636"/>
                  </a:ext>
                </a:extLst>
              </a:tr>
              <a:tr h="349303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200"/>
                        <a:t>Initial Stock</a:t>
                      </a:r>
                    </a:p>
                  </a:txBody>
                  <a:tcPr marL="62923" marR="62923" marT="31462" marB="31462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gradFill>
                      <a:gsLst>
                        <a:gs pos="30000">
                          <a:schemeClr val="accent1">
                            <a:lumMod val="5000"/>
                            <a:lumOff val="95000"/>
                          </a:schemeClr>
                        </a:gs>
                        <a:gs pos="74000">
                          <a:schemeClr val="accent1">
                            <a:lumMod val="45000"/>
                            <a:lumOff val="55000"/>
                          </a:schemeClr>
                        </a:gs>
                        <a:gs pos="83000">
                          <a:schemeClr val="accent1">
                            <a:lumMod val="45000"/>
                            <a:lumOff val="55000"/>
                          </a:schemeClr>
                        </a:gs>
                        <a:gs pos="100000">
                          <a:schemeClr val="accent1">
                            <a:lumMod val="30000"/>
                            <a:lumOff val="70000"/>
                          </a:schemeClr>
                        </a:gs>
                      </a:gsLst>
                      <a:lin ang="15600000" scaled="0"/>
                    </a:gradFill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200"/>
                        <a:t>£1,500</a:t>
                      </a:r>
                    </a:p>
                  </a:txBody>
                  <a:tcPr marL="62923" marR="62923" marT="31462" marB="31462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gradFill>
                      <a:gsLst>
                        <a:gs pos="30000">
                          <a:schemeClr val="accent1">
                            <a:lumMod val="5000"/>
                            <a:lumOff val="95000"/>
                          </a:schemeClr>
                        </a:gs>
                        <a:gs pos="74000">
                          <a:schemeClr val="accent1">
                            <a:lumMod val="45000"/>
                            <a:lumOff val="55000"/>
                          </a:schemeClr>
                        </a:gs>
                        <a:gs pos="83000">
                          <a:schemeClr val="accent1">
                            <a:lumMod val="45000"/>
                            <a:lumOff val="55000"/>
                          </a:schemeClr>
                        </a:gs>
                        <a:gs pos="100000">
                          <a:schemeClr val="accent1">
                            <a:lumMod val="30000"/>
                            <a:lumOff val="70000"/>
                          </a:schemeClr>
                        </a:gs>
                      </a:gsLst>
                      <a:lin ang="15600000" scaled="0"/>
                    </a:gradFill>
                  </a:tcPr>
                </a:tc>
                <a:extLst>
                  <a:ext uri="{0D108BD9-81ED-4DB2-BD59-A6C34878D82A}">
                    <a16:rowId xmlns:a16="http://schemas.microsoft.com/office/drawing/2014/main" val="1093213057"/>
                  </a:ext>
                </a:extLst>
              </a:tr>
              <a:tr h="349303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200"/>
                        <a:t>Branding</a:t>
                      </a:r>
                    </a:p>
                  </a:txBody>
                  <a:tcPr marL="62923" marR="62923" marT="31462" marB="31462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gradFill>
                      <a:gsLst>
                        <a:gs pos="30000">
                          <a:schemeClr val="accent1">
                            <a:lumMod val="5000"/>
                            <a:lumOff val="95000"/>
                          </a:schemeClr>
                        </a:gs>
                        <a:gs pos="74000">
                          <a:schemeClr val="accent1">
                            <a:lumMod val="45000"/>
                            <a:lumOff val="55000"/>
                          </a:schemeClr>
                        </a:gs>
                        <a:gs pos="83000">
                          <a:schemeClr val="accent1">
                            <a:lumMod val="45000"/>
                            <a:lumOff val="55000"/>
                          </a:schemeClr>
                        </a:gs>
                        <a:gs pos="100000">
                          <a:schemeClr val="accent1">
                            <a:lumMod val="30000"/>
                            <a:lumOff val="70000"/>
                          </a:schemeClr>
                        </a:gs>
                      </a:gsLst>
                      <a:lin ang="15600000" scaled="0"/>
                    </a:gradFill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200" dirty="0"/>
                        <a:t>£1,200</a:t>
                      </a:r>
                    </a:p>
                  </a:txBody>
                  <a:tcPr marL="62923" marR="62923" marT="31462" marB="31462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gradFill>
                      <a:gsLst>
                        <a:gs pos="30000">
                          <a:schemeClr val="accent1">
                            <a:lumMod val="5000"/>
                            <a:lumOff val="95000"/>
                          </a:schemeClr>
                        </a:gs>
                        <a:gs pos="74000">
                          <a:schemeClr val="accent1">
                            <a:lumMod val="45000"/>
                            <a:lumOff val="55000"/>
                          </a:schemeClr>
                        </a:gs>
                        <a:gs pos="83000">
                          <a:schemeClr val="accent1">
                            <a:lumMod val="45000"/>
                            <a:lumOff val="55000"/>
                          </a:schemeClr>
                        </a:gs>
                        <a:gs pos="100000">
                          <a:schemeClr val="accent1">
                            <a:lumMod val="30000"/>
                            <a:lumOff val="70000"/>
                          </a:schemeClr>
                        </a:gs>
                      </a:gsLst>
                      <a:lin ang="15600000" scaled="0"/>
                    </a:gradFill>
                  </a:tcPr>
                </a:tc>
                <a:extLst>
                  <a:ext uri="{0D108BD9-81ED-4DB2-BD59-A6C34878D82A}">
                    <a16:rowId xmlns:a16="http://schemas.microsoft.com/office/drawing/2014/main" val="2366942196"/>
                  </a:ext>
                </a:extLst>
              </a:tr>
              <a:tr h="349303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200"/>
                        <a:t>Website &amp; Marketing</a:t>
                      </a:r>
                    </a:p>
                  </a:txBody>
                  <a:tcPr marL="62923" marR="62923" marT="31462" marB="31462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gradFill>
                      <a:gsLst>
                        <a:gs pos="30000">
                          <a:schemeClr val="accent1">
                            <a:lumMod val="5000"/>
                            <a:lumOff val="95000"/>
                          </a:schemeClr>
                        </a:gs>
                        <a:gs pos="74000">
                          <a:schemeClr val="accent1">
                            <a:lumMod val="45000"/>
                            <a:lumOff val="55000"/>
                          </a:schemeClr>
                        </a:gs>
                        <a:gs pos="83000">
                          <a:schemeClr val="accent1">
                            <a:lumMod val="45000"/>
                            <a:lumOff val="55000"/>
                          </a:schemeClr>
                        </a:gs>
                        <a:gs pos="100000">
                          <a:schemeClr val="accent1">
                            <a:lumMod val="30000"/>
                            <a:lumOff val="70000"/>
                          </a:schemeClr>
                        </a:gs>
                      </a:gsLst>
                      <a:lin ang="15600000" scaled="0"/>
                    </a:gradFill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200"/>
                        <a:t>£800</a:t>
                      </a:r>
                    </a:p>
                  </a:txBody>
                  <a:tcPr marL="62923" marR="62923" marT="31462" marB="31462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gradFill>
                      <a:gsLst>
                        <a:gs pos="30000">
                          <a:schemeClr val="accent1">
                            <a:lumMod val="5000"/>
                            <a:lumOff val="95000"/>
                          </a:schemeClr>
                        </a:gs>
                        <a:gs pos="74000">
                          <a:schemeClr val="accent1">
                            <a:lumMod val="45000"/>
                            <a:lumOff val="55000"/>
                          </a:schemeClr>
                        </a:gs>
                        <a:gs pos="83000">
                          <a:schemeClr val="accent1">
                            <a:lumMod val="45000"/>
                            <a:lumOff val="55000"/>
                          </a:schemeClr>
                        </a:gs>
                        <a:gs pos="100000">
                          <a:schemeClr val="accent1">
                            <a:lumMod val="30000"/>
                            <a:lumOff val="70000"/>
                          </a:schemeClr>
                        </a:gs>
                      </a:gsLst>
                      <a:lin ang="15600000" scaled="0"/>
                    </a:gradFill>
                  </a:tcPr>
                </a:tc>
                <a:extLst>
                  <a:ext uri="{0D108BD9-81ED-4DB2-BD59-A6C34878D82A}">
                    <a16:rowId xmlns:a16="http://schemas.microsoft.com/office/drawing/2014/main" val="3129130675"/>
                  </a:ext>
                </a:extLst>
              </a:tr>
              <a:tr h="349303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200"/>
                        <a:t>POS Equipment</a:t>
                      </a:r>
                    </a:p>
                  </a:txBody>
                  <a:tcPr marL="62923" marR="62923" marT="31462" marB="31462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gradFill>
                      <a:gsLst>
                        <a:gs pos="30000">
                          <a:schemeClr val="accent1">
                            <a:lumMod val="5000"/>
                            <a:lumOff val="95000"/>
                          </a:schemeClr>
                        </a:gs>
                        <a:gs pos="74000">
                          <a:schemeClr val="accent1">
                            <a:lumMod val="45000"/>
                            <a:lumOff val="55000"/>
                          </a:schemeClr>
                        </a:gs>
                        <a:gs pos="83000">
                          <a:schemeClr val="accent1">
                            <a:lumMod val="45000"/>
                            <a:lumOff val="55000"/>
                          </a:schemeClr>
                        </a:gs>
                        <a:gs pos="100000">
                          <a:schemeClr val="accent1">
                            <a:lumMod val="30000"/>
                            <a:lumOff val="70000"/>
                          </a:schemeClr>
                        </a:gs>
                      </a:gsLst>
                      <a:lin ang="15600000" scaled="0"/>
                    </a:gradFill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200"/>
                        <a:t>£500</a:t>
                      </a:r>
                    </a:p>
                  </a:txBody>
                  <a:tcPr marL="62923" marR="62923" marT="31462" marB="31462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gradFill>
                      <a:gsLst>
                        <a:gs pos="30000">
                          <a:schemeClr val="accent1">
                            <a:lumMod val="5000"/>
                            <a:lumOff val="95000"/>
                          </a:schemeClr>
                        </a:gs>
                        <a:gs pos="74000">
                          <a:schemeClr val="accent1">
                            <a:lumMod val="45000"/>
                            <a:lumOff val="55000"/>
                          </a:schemeClr>
                        </a:gs>
                        <a:gs pos="83000">
                          <a:schemeClr val="accent1">
                            <a:lumMod val="45000"/>
                            <a:lumOff val="55000"/>
                          </a:schemeClr>
                        </a:gs>
                        <a:gs pos="100000">
                          <a:schemeClr val="accent1">
                            <a:lumMod val="30000"/>
                            <a:lumOff val="70000"/>
                          </a:schemeClr>
                        </a:gs>
                      </a:gsLst>
                      <a:lin ang="15600000" scaled="0"/>
                    </a:gradFill>
                  </a:tcPr>
                </a:tc>
                <a:extLst>
                  <a:ext uri="{0D108BD9-81ED-4DB2-BD59-A6C34878D82A}">
                    <a16:rowId xmlns:a16="http://schemas.microsoft.com/office/drawing/2014/main" val="3258513827"/>
                  </a:ext>
                </a:extLst>
              </a:tr>
              <a:tr h="349303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200"/>
                        <a:t>Recruitment &amp; Training</a:t>
                      </a:r>
                    </a:p>
                  </a:txBody>
                  <a:tcPr marL="62923" marR="62923" marT="31462" marB="31462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gradFill>
                      <a:gsLst>
                        <a:gs pos="30000">
                          <a:schemeClr val="accent1">
                            <a:lumMod val="5000"/>
                            <a:lumOff val="95000"/>
                          </a:schemeClr>
                        </a:gs>
                        <a:gs pos="74000">
                          <a:schemeClr val="accent1">
                            <a:lumMod val="45000"/>
                            <a:lumOff val="55000"/>
                          </a:schemeClr>
                        </a:gs>
                        <a:gs pos="83000">
                          <a:schemeClr val="accent1">
                            <a:lumMod val="45000"/>
                            <a:lumOff val="55000"/>
                          </a:schemeClr>
                        </a:gs>
                        <a:gs pos="100000">
                          <a:schemeClr val="accent1">
                            <a:lumMod val="30000"/>
                            <a:lumOff val="70000"/>
                          </a:schemeClr>
                        </a:gs>
                      </a:gsLst>
                      <a:lin ang="15600000" scaled="0"/>
                    </a:gradFill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200"/>
                        <a:t>£500</a:t>
                      </a:r>
                    </a:p>
                  </a:txBody>
                  <a:tcPr marL="62923" marR="62923" marT="31462" marB="31462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gradFill>
                      <a:gsLst>
                        <a:gs pos="30000">
                          <a:schemeClr val="accent1">
                            <a:lumMod val="5000"/>
                            <a:lumOff val="95000"/>
                          </a:schemeClr>
                        </a:gs>
                        <a:gs pos="74000">
                          <a:schemeClr val="accent1">
                            <a:lumMod val="45000"/>
                            <a:lumOff val="55000"/>
                          </a:schemeClr>
                        </a:gs>
                        <a:gs pos="83000">
                          <a:schemeClr val="accent1">
                            <a:lumMod val="45000"/>
                            <a:lumOff val="55000"/>
                          </a:schemeClr>
                        </a:gs>
                        <a:gs pos="100000">
                          <a:schemeClr val="accent1">
                            <a:lumMod val="30000"/>
                            <a:lumOff val="70000"/>
                          </a:schemeClr>
                        </a:gs>
                      </a:gsLst>
                      <a:lin ang="15600000" scaled="0"/>
                    </a:gradFill>
                  </a:tcPr>
                </a:tc>
                <a:extLst>
                  <a:ext uri="{0D108BD9-81ED-4DB2-BD59-A6C34878D82A}">
                    <a16:rowId xmlns:a16="http://schemas.microsoft.com/office/drawing/2014/main" val="3129141751"/>
                  </a:ext>
                </a:extLst>
              </a:tr>
              <a:tr h="349303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200" dirty="0"/>
                        <a:t>Fuel &amp; Transport</a:t>
                      </a:r>
                    </a:p>
                  </a:txBody>
                  <a:tcPr marL="62923" marR="62923" marT="31462" marB="31462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gradFill>
                      <a:gsLst>
                        <a:gs pos="30000">
                          <a:schemeClr val="accent1">
                            <a:lumMod val="5000"/>
                            <a:lumOff val="95000"/>
                          </a:schemeClr>
                        </a:gs>
                        <a:gs pos="74000">
                          <a:schemeClr val="accent1">
                            <a:lumMod val="45000"/>
                            <a:lumOff val="55000"/>
                          </a:schemeClr>
                        </a:gs>
                        <a:gs pos="83000">
                          <a:schemeClr val="accent1">
                            <a:lumMod val="45000"/>
                            <a:lumOff val="55000"/>
                          </a:schemeClr>
                        </a:gs>
                        <a:gs pos="100000">
                          <a:schemeClr val="accent1">
                            <a:lumMod val="30000"/>
                            <a:lumOff val="70000"/>
                          </a:schemeClr>
                        </a:gs>
                      </a:gsLst>
                      <a:lin ang="15600000" scaled="0"/>
                    </a:gradFill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200"/>
                        <a:t>£500</a:t>
                      </a:r>
                    </a:p>
                  </a:txBody>
                  <a:tcPr marL="62923" marR="62923" marT="31462" marB="31462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gradFill>
                      <a:gsLst>
                        <a:gs pos="30000">
                          <a:schemeClr val="accent1">
                            <a:lumMod val="5000"/>
                            <a:lumOff val="95000"/>
                          </a:schemeClr>
                        </a:gs>
                        <a:gs pos="74000">
                          <a:schemeClr val="accent1">
                            <a:lumMod val="45000"/>
                            <a:lumOff val="55000"/>
                          </a:schemeClr>
                        </a:gs>
                        <a:gs pos="83000">
                          <a:schemeClr val="accent1">
                            <a:lumMod val="45000"/>
                            <a:lumOff val="55000"/>
                          </a:schemeClr>
                        </a:gs>
                        <a:gs pos="100000">
                          <a:schemeClr val="accent1">
                            <a:lumMod val="30000"/>
                            <a:lumOff val="70000"/>
                          </a:schemeClr>
                        </a:gs>
                      </a:gsLst>
                      <a:lin ang="15600000" scaled="0"/>
                    </a:gradFill>
                  </a:tcPr>
                </a:tc>
                <a:extLst>
                  <a:ext uri="{0D108BD9-81ED-4DB2-BD59-A6C34878D82A}">
                    <a16:rowId xmlns:a16="http://schemas.microsoft.com/office/drawing/2014/main" val="4108803778"/>
                  </a:ext>
                </a:extLst>
              </a:tr>
              <a:tr h="349303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200"/>
                        <a:t>Working Capital</a:t>
                      </a:r>
                    </a:p>
                  </a:txBody>
                  <a:tcPr marL="62923" marR="62923" marT="31462" marB="31462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gradFill>
                      <a:gsLst>
                        <a:gs pos="30000">
                          <a:schemeClr val="accent1">
                            <a:lumMod val="5000"/>
                            <a:lumOff val="95000"/>
                          </a:schemeClr>
                        </a:gs>
                        <a:gs pos="74000">
                          <a:schemeClr val="accent1">
                            <a:lumMod val="45000"/>
                            <a:lumOff val="55000"/>
                          </a:schemeClr>
                        </a:gs>
                        <a:gs pos="83000">
                          <a:schemeClr val="accent1">
                            <a:lumMod val="45000"/>
                            <a:lumOff val="55000"/>
                          </a:schemeClr>
                        </a:gs>
                        <a:gs pos="100000">
                          <a:schemeClr val="accent1">
                            <a:lumMod val="30000"/>
                            <a:lumOff val="70000"/>
                          </a:schemeClr>
                        </a:gs>
                      </a:gsLst>
                      <a:lin ang="15600000" scaled="0"/>
                    </a:gradFill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200" dirty="0"/>
                        <a:t>£4,000</a:t>
                      </a:r>
                    </a:p>
                  </a:txBody>
                  <a:tcPr marL="62923" marR="62923" marT="31462" marB="31462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gradFill>
                      <a:gsLst>
                        <a:gs pos="30000">
                          <a:schemeClr val="accent1">
                            <a:lumMod val="5000"/>
                            <a:lumOff val="95000"/>
                          </a:schemeClr>
                        </a:gs>
                        <a:gs pos="74000">
                          <a:schemeClr val="accent1">
                            <a:lumMod val="45000"/>
                            <a:lumOff val="55000"/>
                          </a:schemeClr>
                        </a:gs>
                        <a:gs pos="83000">
                          <a:schemeClr val="accent1">
                            <a:lumMod val="45000"/>
                            <a:lumOff val="55000"/>
                          </a:schemeClr>
                        </a:gs>
                        <a:gs pos="100000">
                          <a:schemeClr val="accent1">
                            <a:lumMod val="30000"/>
                            <a:lumOff val="70000"/>
                          </a:schemeClr>
                        </a:gs>
                      </a:gsLst>
                      <a:lin ang="15600000" scaled="0"/>
                    </a:gradFill>
                  </a:tcPr>
                </a:tc>
                <a:extLst>
                  <a:ext uri="{0D108BD9-81ED-4DB2-BD59-A6C34878D82A}">
                    <a16:rowId xmlns:a16="http://schemas.microsoft.com/office/drawing/2014/main" val="2025220357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854733055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5C28659E-412C-4600-B45E-BAE370BC24B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1"/>
            <a:ext cx="12192000" cy="6858001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pic>
        <p:nvPicPr>
          <p:cNvPr id="5" name="Picture 4" descr="Avocados and peppers on a cutting board">
            <a:extLst>
              <a:ext uri="{FF2B5EF4-FFF2-40B4-BE49-F238E27FC236}">
                <a16:creationId xmlns:a16="http://schemas.microsoft.com/office/drawing/2014/main" id="{92C4C2DA-90B8-3144-9F35-4567B5280199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20" y="10"/>
            <a:ext cx="12191980" cy="6857989"/>
          </a:xfrm>
          <a:prstGeom prst="rect">
            <a:avLst/>
          </a:prstGeom>
        </p:spPr>
      </p:pic>
      <p:sp>
        <p:nvSpPr>
          <p:cNvPr id="12" name="Rectangle 11">
            <a:extLst>
              <a:ext uri="{FF2B5EF4-FFF2-40B4-BE49-F238E27FC236}">
                <a16:creationId xmlns:a16="http://schemas.microsoft.com/office/drawing/2014/main" id="{AE95896B-6905-4618-A7DF-DED8A61FBC8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1"/>
            <a:ext cx="12192000" cy="6857999"/>
          </a:xfrm>
          <a:prstGeom prst="rect">
            <a:avLst/>
          </a:prstGeom>
          <a:solidFill>
            <a:schemeClr val="tx1"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7748BD8C-4984-4138-94CA-2DC5F39DC37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524" y="0"/>
            <a:ext cx="12188952" cy="6858000"/>
          </a:xfrm>
          <a:prstGeom prst="rect">
            <a:avLst/>
          </a:prstGeom>
          <a:blipFill dpi="0" rotWithShape="1">
            <a:blip r:embed="rId4">
              <a:alphaModFix amt="30000"/>
              <a:duotone>
                <a:prstClr val="black"/>
                <a:schemeClr val="accent1">
                  <a:tint val="45000"/>
                  <a:satMod val="400000"/>
                </a:schemeClr>
              </a:duotone>
              <a:extLst>
                <a:ext uri="{BEBA8EAE-BF5A-486C-A8C5-ECC9F3942E4B}">
                  <a14:imgProps xmlns:a14="http://schemas.microsoft.com/office/drawing/2010/main">
                    <a14:imgLayer r:embed="rId5">
                      <a14:imgEffect>
                        <a14:sharpenSoften amount="61000"/>
                      </a14:imgEffect>
                      <a14:imgEffect>
                        <a14:brightnessContrast bright="-25000" contrast="20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tile tx="0" ty="-762000" sx="92000" sy="89000" flip="xy" algn="ctr"/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5C93519-6B29-1346-9FCB-0835B80531A4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051560" y="1432223"/>
            <a:ext cx="9966960" cy="3035808"/>
          </a:xfrm>
        </p:spPr>
        <p:txBody>
          <a:bodyPr anchor="b">
            <a:normAutofit/>
          </a:bodyPr>
          <a:lstStyle/>
          <a:p>
            <a:r>
              <a:rPr lang="en-US" dirty="0">
                <a:solidFill>
                  <a:srgbClr val="FFFFFF"/>
                </a:solidFill>
              </a:rPr>
              <a:t>Thank you</a:t>
            </a:r>
          </a:p>
        </p:txBody>
      </p:sp>
    </p:spTree>
    <p:extLst>
      <p:ext uri="{BB962C8B-B14F-4D97-AF65-F5344CB8AC3E}">
        <p14:creationId xmlns:p14="http://schemas.microsoft.com/office/powerpoint/2010/main" val="256556608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Wood Type">
  <a:themeElements>
    <a:clrScheme name="Wood Type">
      <a:dk1>
        <a:sysClr val="windowText" lastClr="000000"/>
      </a:dk1>
      <a:lt1>
        <a:sysClr val="window" lastClr="FFFFFF"/>
      </a:lt1>
      <a:dk2>
        <a:srgbClr val="696464"/>
      </a:dk2>
      <a:lt2>
        <a:srgbClr val="E9E5DC"/>
      </a:lt2>
      <a:accent1>
        <a:srgbClr val="D34817"/>
      </a:accent1>
      <a:accent2>
        <a:srgbClr val="9B2D1F"/>
      </a:accent2>
      <a:accent3>
        <a:srgbClr val="A28E6A"/>
      </a:accent3>
      <a:accent4>
        <a:srgbClr val="956251"/>
      </a:accent4>
      <a:accent5>
        <a:srgbClr val="918485"/>
      </a:accent5>
      <a:accent6>
        <a:srgbClr val="855D5D"/>
      </a:accent6>
      <a:hlink>
        <a:srgbClr val="CC9900"/>
      </a:hlink>
      <a:folHlink>
        <a:srgbClr val="96A9A9"/>
      </a:folHlink>
    </a:clrScheme>
    <a:fontScheme name="Wood Type">
      <a:majorFont>
        <a:latin typeface="Rockwell Condensed" panose="02060603050405020104"/>
        <a:ea typeface=""/>
        <a:cs typeface=""/>
        <a:font script="Grek" typeface="Cambria"/>
        <a:font script="Cyrl" typeface="Cambria"/>
        <a:font script="Jpan" typeface="HG明朝B"/>
        <a:font script="Hang" typeface="바탕"/>
        <a:font script="Hans" typeface="方正姚体"/>
        <a:font script="Hant" typeface="微軟正黑體"/>
        <a:font script="Arab" typeface="Times New Roman"/>
        <a:font script="Hebr" typeface="David"/>
        <a:font script="Thai" typeface="Jasmine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Rockwell" panose="02060603020205020403"/>
        <a:ea typeface=""/>
        <a:cs typeface=""/>
        <a:font script="Grek" typeface="Cambria"/>
        <a:font script="Cyrl" typeface="Cambria"/>
        <a:font script="Jpan" typeface="HG明朝B"/>
        <a:font script="Hang" typeface="바탕"/>
        <a:font script="Hans" typeface="方正姚体"/>
        <a:font script="Hant" typeface="標楷體"/>
        <a:font script="Arab" typeface="Times New Roman"/>
        <a:font script="Hebr" typeface="David"/>
        <a:font script="Thai" typeface="Jasmine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Wood Type">
      <a:fillStyleLst>
        <a:solidFill>
          <a:schemeClr val="phClr"/>
        </a:solidFill>
        <a:blipFill rotWithShape="1">
          <a:blip xmlns:r="http://schemas.openxmlformats.org/officeDocument/2006/relationships" r:embed="rId1">
            <a:duotone>
              <a:schemeClr val="phClr">
                <a:tint val="70000"/>
                <a:shade val="63000"/>
              </a:schemeClr>
              <a:schemeClr val="phClr">
                <a:tint val="10000"/>
                <a:satMod val="150000"/>
              </a:schemeClr>
            </a:duotone>
          </a:blip>
          <a:tile tx="0" ty="0" sx="60000" sy="59000" flip="none" algn="tl"/>
        </a:blipFill>
        <a:blipFill rotWithShape="1">
          <a:blip xmlns:r="http://schemas.openxmlformats.org/officeDocument/2006/relationships" r:embed="rId1">
            <a:duotone>
              <a:schemeClr val="phClr">
                <a:shade val="36000"/>
                <a:satMod val="120000"/>
              </a:schemeClr>
              <a:schemeClr val="phClr">
                <a:tint val="40000"/>
              </a:schemeClr>
            </a:duotone>
          </a:blip>
          <a:tile tx="0" ty="0" sx="60000" sy="59000" flip="none" algn="tl"/>
        </a:blipFill>
      </a:fillStyleLst>
      <a:lnStyleLst>
        <a:ln w="6350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softEdge rad="12700"/>
          </a:effectLst>
        </a:effectStyle>
        <a:effectStyle>
          <a:effectLst>
            <a:outerShdw blurRad="50800" dist="19050" dir="5400000" algn="tl" rotWithShape="0">
              <a:srgbClr val="000000">
                <a:alpha val="60000"/>
              </a:srgbClr>
            </a:outerShdw>
            <a:softEdge rad="12700"/>
          </a:effectLst>
        </a:effectStyle>
      </a:effectStyleLst>
      <a:bgFillStyleLst>
        <a:solidFill>
          <a:schemeClr val="phClr"/>
        </a:solidFill>
        <a:solidFill>
          <a:schemeClr val="phClr">
            <a:shade val="97000"/>
            <a:satMod val="150000"/>
          </a:schemeClr>
        </a:solidFill>
        <a:blipFill rotWithShape="1">
          <a:blip xmlns:r="http://schemas.openxmlformats.org/officeDocument/2006/relationships" r:embed="rId1">
            <a:duotone>
              <a:schemeClr val="phClr">
                <a:tint val="75000"/>
                <a:shade val="58000"/>
                <a:satMod val="120000"/>
              </a:schemeClr>
              <a:schemeClr val="phClr">
                <a:tint val="50000"/>
                <a:shade val="96000"/>
              </a:schemeClr>
            </a:duotone>
          </a:blip>
          <a:tile tx="0" ty="0" sx="100000" sy="100000" flip="none" algn="tl"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Wood Type" id="{7ACABC62-BF99-48CF-A9DC-4DB89C7B13DC}" vid="{142A1326-48AB-42A9-8428-CB14AA30176D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Status xmlns="71af3243-3dd4-4a8d-8c0d-dd76da1f02a5">Not started</Status>
    <MediaServiceKeyPoints xmlns="71af3243-3dd4-4a8d-8c0d-dd76da1f02a5" xsi:nil="true"/>
  </documentManagement>
</p:properties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79F111ED35F8CC479449609E8A0923A6" ma:contentTypeVersion="12" ma:contentTypeDescription="Create a new document." ma:contentTypeScope="" ma:versionID="93813dd7ca6ad654711aa0ab317e03a3">
  <xsd:schema xmlns:xsd="http://www.w3.org/2001/XMLSchema" xmlns:xs="http://www.w3.org/2001/XMLSchema" xmlns:p="http://schemas.microsoft.com/office/2006/metadata/properties" xmlns:ns2="71af3243-3dd4-4a8d-8c0d-dd76da1f02a5" xmlns:ns3="16c05727-aa75-4e4a-9b5f-8a80a1165891" targetNamespace="http://schemas.microsoft.com/office/2006/metadata/properties" ma:root="true" ma:fieldsID="f11dc0ce689dd3925e84e4e35398c6e7" ns2:_="" ns3:_="">
    <xsd:import namespace="71af3243-3dd4-4a8d-8c0d-dd76da1f02a5"/>
    <xsd:import namespace="16c05727-aa75-4e4a-9b5f-8a80a1165891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2:MediaServiceOCR" minOccurs="0"/>
                <xsd:element ref="ns2:MediaServiceAutoTags" minOccurs="0"/>
                <xsd:element ref="ns2:MediaServiceEventHashCode" minOccurs="0"/>
                <xsd:element ref="ns2:MediaServiceGenerationTime" minOccurs="0"/>
                <xsd:element ref="ns3:SharedWithUsers" minOccurs="0"/>
                <xsd:element ref="ns3:SharedWithDetails" minOccurs="0"/>
                <xsd:element ref="ns2:MediaServiceAutoKeyPoints" minOccurs="0"/>
                <xsd:element ref="ns2:MediaServiceKeyPoints" minOccurs="0"/>
                <xsd:element ref="ns2:MediaServiceDateTaken" minOccurs="0"/>
                <xsd:element ref="ns2:Statu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71af3243-3dd4-4a8d-8c0d-dd76da1f02a5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OCR" ma:index="10" nillable="true" ma:displayName="MediaServiceOCR" ma:internalName="MediaServiceOCR" ma:readOnly="true">
      <xsd:simpleType>
        <xsd:restriction base="dms:Note">
          <xsd:maxLength value="255"/>
        </xsd:restriction>
      </xsd:simpleType>
    </xsd:element>
    <xsd:element name="MediaServiceAutoTags" ma:index="11" nillable="true" ma:displayName="MediaServiceAutoTags" ma:internalName="MediaServiceAutoTags" ma:readOnly="true">
      <xsd:simpleType>
        <xsd:restriction base="dms:Text"/>
      </xsd:simpleType>
    </xsd:element>
    <xsd:element name="MediaServiceEventHashCode" ma:index="12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GenerationTime" ma:index="13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AutoKeyPoints" ma:index="16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7" nillable="true" ma:displayName="KeyPoints" ma:internalName="MediaServiceKeyPoints" ma:readOnly="false">
      <xsd:simpleType>
        <xsd:restriction base="dms:Note">
          <xsd:maxLength value="255"/>
        </xsd:restriction>
      </xsd:simpleType>
    </xsd:element>
    <xsd:element name="MediaServiceDateTaken" ma:index="18" nillable="true" ma:displayName="MediaServiceDateTaken" ma:hidden="true" ma:internalName="MediaServiceDateTaken" ma:readOnly="true">
      <xsd:simpleType>
        <xsd:restriction base="dms:Text"/>
      </xsd:simpleType>
    </xsd:element>
    <xsd:element name="Status" ma:index="19" nillable="true" ma:displayName="Status" ma:default="Not started" ma:format="Dropdown" ma:internalName="Status">
      <xsd:simpleType>
        <xsd:restriction base="dms:Choice">
          <xsd:enumeration value="Not started"/>
          <xsd:enumeration value="In Progress"/>
          <xsd:enumeration value="Completed"/>
        </xsd:restriction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16c05727-aa75-4e4a-9b5f-8a80a1165891" elementFormDefault="qualified">
    <xsd:import namespace="http://schemas.microsoft.com/office/2006/documentManagement/types"/>
    <xsd:import namespace="http://schemas.microsoft.com/office/infopath/2007/PartnerControls"/>
    <xsd:element name="SharedWithUsers" ma:index="14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5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Props1.xml><?xml version="1.0" encoding="utf-8"?>
<ds:datastoreItem xmlns:ds="http://schemas.openxmlformats.org/officeDocument/2006/customXml" ds:itemID="{6D45F22A-22AD-4AB5-B4E5-D6E61E43E45F}">
  <ds:schemaRefs>
    <ds:schemaRef ds:uri="http://schemas.microsoft.com/office/2006/metadata/properties"/>
    <ds:schemaRef ds:uri="http://schemas.microsoft.com/office/infopath/2007/PartnerControls"/>
    <ds:schemaRef ds:uri="71af3243-3dd4-4a8d-8c0d-dd76da1f02a5"/>
  </ds:schemaRefs>
</ds:datastoreItem>
</file>

<file path=customXml/itemProps2.xml><?xml version="1.0" encoding="utf-8"?>
<ds:datastoreItem xmlns:ds="http://schemas.openxmlformats.org/officeDocument/2006/customXml" ds:itemID="{4EE1C908-B3CC-430B-8659-0948FA2BA0C9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480957EC-86C0-4415-A208-C533BB28CB01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71af3243-3dd4-4a8d-8c0d-dd76da1f02a5"/>
    <ds:schemaRef ds:uri="16c05727-aa75-4e4a-9b5f-8a80a1165891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docMetadata/LabelInfo.xml><?xml version="1.0" encoding="utf-8"?>
<clbl:labelList xmlns:clbl="http://schemas.microsoft.com/office/2020/mipLabelMetadata">
  <clbl:label id="{8412d91d-9e36-4b7b-9f0e-6cb709942add}" enabled="1" method="Standard" siteId="{e8549c2e-0d2e-4560-9591-3186755fc587}" contentBits="0" removed="0"/>
</clbl:labelList>
</file>

<file path=docProps/app.xml><?xml version="1.0" encoding="utf-8"?>
<Properties xmlns="http://schemas.openxmlformats.org/officeDocument/2006/extended-properties" xmlns:vt="http://schemas.openxmlformats.org/officeDocument/2006/docPropsVTypes">
  <Template>Produce design</Template>
  <TotalTime>0</TotalTime>
  <Words>303</Words>
  <Application>Microsoft Office PowerPoint</Application>
  <PresentationFormat>Widescreen</PresentationFormat>
  <Paragraphs>148</Paragraphs>
  <Slides>11</Slides>
  <Notes>11</Notes>
  <HiddenSlides>0</HiddenSlides>
  <MMClips>0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size="18" baseType="lpstr">
      <vt:lpstr>Calibri</vt:lpstr>
      <vt:lpstr>Cascadia Code SemiLight</vt:lpstr>
      <vt:lpstr>Rockwell</vt:lpstr>
      <vt:lpstr>Rockwell Condensed</vt:lpstr>
      <vt:lpstr>Rockwell Extra Bold</vt:lpstr>
      <vt:lpstr>Wingdings</vt:lpstr>
      <vt:lpstr>Wood Type</vt:lpstr>
      <vt:lpstr>PowerPoint Presentation</vt:lpstr>
      <vt:lpstr>Business Overview</vt:lpstr>
      <vt:lpstr>Unique Selling Proposition (USP)</vt:lpstr>
      <vt:lpstr>PESTEL - Factor 1</vt:lpstr>
      <vt:lpstr>PESTEL - Factor 2</vt:lpstr>
      <vt:lpstr>PESTEL - Factor 3</vt:lpstr>
      <vt:lpstr>Marketing Strategy</vt:lpstr>
      <vt:lpstr>Marketing Strategy</vt:lpstr>
      <vt:lpstr>Funding Requirements</vt:lpstr>
      <vt:lpstr>Funding Allocation</vt:lpstr>
      <vt:lpstr>Thank you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Florentin-Albert Badicu</dc:creator>
  <cp:lastModifiedBy>Florentin-Albert Badicu</cp:lastModifiedBy>
  <cp:revision>1</cp:revision>
  <dcterms:created xsi:type="dcterms:W3CDTF">2026-08-06T17:56:27Z</dcterms:created>
  <dcterms:modified xsi:type="dcterms:W3CDTF">2026-08-06T18:44:14Z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0x01010079F111ED35F8CC479449609E8A0923A6</vt:lpwstr>
  </property>
</Properties>
</file>