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19"/>
  </p:notesMasterIdLst>
  <p:sldIdLst>
    <p:sldId id="404" r:id="rId3"/>
    <p:sldId id="256" r:id="rId4"/>
    <p:sldId id="405" r:id="rId5"/>
    <p:sldId id="406" r:id="rId6"/>
    <p:sldId id="407" r:id="rId7"/>
    <p:sldId id="276" r:id="rId8"/>
    <p:sldId id="275" r:id="rId9"/>
    <p:sldId id="408" r:id="rId10"/>
    <p:sldId id="409" r:id="rId11"/>
    <p:sldId id="410" r:id="rId12"/>
    <p:sldId id="411" r:id="rId13"/>
    <p:sldId id="412" r:id="rId14"/>
    <p:sldId id="274" r:id="rId15"/>
    <p:sldId id="273" r:id="rId16"/>
    <p:sldId id="271"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E277E6-DB77-4880-80AA-577D184C7332}" v="2" dt="2024-10-02T09:06:55.9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30" y="1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CE0876-DBB0-4067-BEE8-1647EAE68AF4}" type="datetimeFigureOut">
              <a:rPr lang="en-GB" smtClean="0"/>
              <a:t>01/10/2024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CFEA5E-1FD9-44E1-8494-CECC1EB9049B}" type="slidenum">
              <a:rPr lang="en-GB" smtClean="0"/>
              <a:t>‹#›</a:t>
            </a:fld>
            <a:endParaRPr lang="en-GB"/>
          </a:p>
        </p:txBody>
      </p:sp>
    </p:spTree>
    <p:extLst>
      <p:ext uri="{BB962C8B-B14F-4D97-AF65-F5344CB8AC3E}">
        <p14:creationId xmlns:p14="http://schemas.microsoft.com/office/powerpoint/2010/main" val="1048718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Ar</a:t>
            </a:r>
            <a:r>
              <a:rPr lang="en-US" dirty="0"/>
              <a:t> </a:t>
            </a:r>
            <a:r>
              <a:rPr lang="en-US" dirty="0" err="1"/>
              <a:t>gyfer</a:t>
            </a:r>
            <a:r>
              <a:rPr lang="en-US" dirty="0"/>
              <a:t> </a:t>
            </a:r>
            <a:r>
              <a:rPr lang="en-US" dirty="0" err="1"/>
              <a:t>yr</a:t>
            </a:r>
            <a:r>
              <a:rPr lang="en-US" dirty="0"/>
              <a:t> </a:t>
            </a:r>
            <a:r>
              <a:rPr lang="en-US" dirty="0" err="1"/>
              <a:t>asesiad</a:t>
            </a:r>
            <a:r>
              <a:rPr lang="en-US" dirty="0"/>
              <a:t> </a:t>
            </a:r>
            <a:r>
              <a:rPr lang="en-US" dirty="0" err="1"/>
              <a:t>hwn</a:t>
            </a:r>
            <a:r>
              <a:rPr lang="en-US" dirty="0"/>
              <a:t>, </a:t>
            </a:r>
            <a:r>
              <a:rPr lang="en-US" dirty="0" err="1"/>
              <a:t>gallwch</a:t>
            </a:r>
            <a:r>
              <a:rPr lang="en-US" dirty="0"/>
              <a:t> </a:t>
            </a:r>
            <a:r>
              <a:rPr lang="en-US" dirty="0" err="1"/>
              <a:t>ddefnyddio</a:t>
            </a:r>
            <a:r>
              <a:rPr lang="en-US" dirty="0"/>
              <a:t> </a:t>
            </a:r>
            <a:r>
              <a:rPr lang="en-US" dirty="0" err="1"/>
              <a:t>Deallusrwydd</a:t>
            </a:r>
            <a:r>
              <a:rPr lang="en-US" dirty="0"/>
              <a:t> </a:t>
            </a:r>
            <a:r>
              <a:rPr lang="en-US" dirty="0" err="1"/>
              <a:t>Artiffisial</a:t>
            </a:r>
            <a:r>
              <a:rPr lang="en-US" dirty="0"/>
              <a:t> (AI) </a:t>
            </a:r>
            <a:r>
              <a:rPr lang="en-US" dirty="0" err="1"/>
              <a:t>Cynhyrchiol</a:t>
            </a:r>
            <a:r>
              <a:rPr lang="en-US" dirty="0"/>
              <a:t> </a:t>
            </a:r>
            <a:r>
              <a:rPr lang="en-US" dirty="0" err="1"/>
              <a:t>i’ch</a:t>
            </a:r>
            <a:r>
              <a:rPr lang="en-US" dirty="0"/>
              <a:t> </a:t>
            </a:r>
            <a:r>
              <a:rPr lang="en-US" dirty="0" err="1"/>
              <a:t>cefnogi</a:t>
            </a:r>
            <a:r>
              <a:rPr lang="en-US" dirty="0"/>
              <a:t> </a:t>
            </a:r>
            <a:r>
              <a:rPr lang="en-US" dirty="0" err="1"/>
              <a:t>wrth</a:t>
            </a:r>
            <a:r>
              <a:rPr lang="en-US" dirty="0"/>
              <a:t> </a:t>
            </a:r>
            <a:r>
              <a:rPr lang="en-US" dirty="0" err="1"/>
              <a:t>ymchwilio</a:t>
            </a:r>
            <a:r>
              <a:rPr lang="en-US" dirty="0"/>
              <a:t>, </a:t>
            </a:r>
            <a:r>
              <a:rPr lang="en-US" dirty="0" err="1"/>
              <a:t>gan</a:t>
            </a:r>
            <a:r>
              <a:rPr lang="en-US" dirty="0"/>
              <a:t> </a:t>
            </a:r>
            <a:r>
              <a:rPr lang="en-US" dirty="0" err="1"/>
              <a:t>gynnwys</a:t>
            </a:r>
            <a:r>
              <a:rPr lang="en-US" dirty="0"/>
              <a:t> </a:t>
            </a:r>
            <a:r>
              <a:rPr lang="en-US" dirty="0" err="1"/>
              <a:t>chwilio</a:t>
            </a:r>
            <a:r>
              <a:rPr lang="en-US" dirty="0"/>
              <a:t> am </a:t>
            </a:r>
            <a:r>
              <a:rPr lang="en-US" dirty="0" err="1"/>
              <a:t>lyfryddiaeth</a:t>
            </a:r>
            <a:r>
              <a:rPr lang="en-US" dirty="0"/>
              <a:t>, </a:t>
            </a:r>
            <a:r>
              <a:rPr lang="en-US" dirty="0" err="1"/>
              <a:t>defnyddio</a:t>
            </a:r>
            <a:r>
              <a:rPr lang="en-US" dirty="0"/>
              <a:t> offer </a:t>
            </a:r>
            <a:r>
              <a:rPr lang="en-US" dirty="0" err="1"/>
              <a:t>i</a:t>
            </a:r>
            <a:r>
              <a:rPr lang="en-US" dirty="0"/>
              <a:t> </a:t>
            </a:r>
            <a:r>
              <a:rPr lang="en-US" dirty="0" err="1"/>
              <a:t>grynhoi</a:t>
            </a:r>
            <a:r>
              <a:rPr lang="en-US" dirty="0"/>
              <a:t>, </a:t>
            </a:r>
            <a:r>
              <a:rPr lang="en-US" dirty="0" err="1"/>
              <a:t>cymharu</a:t>
            </a:r>
            <a:r>
              <a:rPr lang="en-US" dirty="0"/>
              <a:t> a </a:t>
            </a:r>
            <a:r>
              <a:rPr lang="en-US" dirty="0" err="1"/>
              <a:t>chwestiynu</a:t>
            </a:r>
            <a:r>
              <a:rPr lang="en-US" dirty="0"/>
              <a:t> </a:t>
            </a:r>
            <a:r>
              <a:rPr lang="en-US" dirty="0" err="1"/>
              <a:t>deunyddiau</a:t>
            </a:r>
            <a:r>
              <a:rPr lang="en-US" dirty="0"/>
              <a:t>.</a:t>
            </a:r>
          </a:p>
          <a:p>
            <a:r>
              <a:rPr lang="en-US" dirty="0" err="1"/>
              <a:t>Cofiwch</a:t>
            </a:r>
            <a:r>
              <a:rPr lang="en-US" dirty="0"/>
              <a:t> bob </a:t>
            </a:r>
            <a:r>
              <a:rPr lang="en-US" dirty="0" err="1"/>
              <a:t>amser</a:t>
            </a:r>
            <a:r>
              <a:rPr lang="en-US" dirty="0"/>
              <a:t> </a:t>
            </a:r>
            <a:r>
              <a:rPr lang="en-US" dirty="0" err="1"/>
              <a:t>gadw</a:t>
            </a:r>
            <a:r>
              <a:rPr lang="en-US" dirty="0"/>
              <a:t> </a:t>
            </a:r>
            <a:r>
              <a:rPr lang="en-US" dirty="0" err="1"/>
              <a:t>copi</a:t>
            </a:r>
            <a:r>
              <a:rPr lang="en-US" dirty="0"/>
              <a:t> </a:t>
            </a:r>
            <a:r>
              <a:rPr lang="en-US" dirty="0" err="1"/>
              <a:t>o’ch</a:t>
            </a:r>
            <a:r>
              <a:rPr lang="en-US" dirty="0"/>
              <a:t> </a:t>
            </a:r>
            <a:r>
              <a:rPr lang="en-US" dirty="0" err="1"/>
              <a:t>drafftiau</a:t>
            </a:r>
            <a:r>
              <a:rPr lang="en-US" dirty="0"/>
              <a:t>, </a:t>
            </a:r>
            <a:r>
              <a:rPr lang="en-US" dirty="0" err="1"/>
              <a:t>eich</a:t>
            </a:r>
            <a:r>
              <a:rPr lang="en-US" dirty="0"/>
              <a:t> </a:t>
            </a:r>
            <a:r>
              <a:rPr lang="en-US" dirty="0" err="1"/>
              <a:t>nodiadau</a:t>
            </a:r>
            <a:r>
              <a:rPr lang="en-US" dirty="0"/>
              <a:t> ac </a:t>
            </a:r>
            <a:r>
              <a:rPr lang="en-US" dirty="0" err="1"/>
              <a:t>adnoddau</a:t>
            </a:r>
            <a:r>
              <a:rPr lang="en-US" dirty="0"/>
              <a:t> </a:t>
            </a:r>
            <a:r>
              <a:rPr lang="en-US" dirty="0" err="1"/>
              <a:t>eraill</a:t>
            </a:r>
            <a:r>
              <a:rPr lang="en-US" dirty="0"/>
              <a:t> a </a:t>
            </a:r>
            <a:r>
              <a:rPr lang="en-US" dirty="0" err="1"/>
              <a:t>ddefnyddiwyd</a:t>
            </a:r>
            <a:r>
              <a:rPr lang="en-US" dirty="0"/>
              <a:t> </a:t>
            </a:r>
            <a:r>
              <a:rPr lang="en-US" dirty="0" err="1"/>
              <a:t>gennych</a:t>
            </a:r>
            <a:r>
              <a:rPr lang="en-US" dirty="0"/>
              <a:t>, </a:t>
            </a:r>
            <a:r>
              <a:rPr lang="en-US" dirty="0" err="1"/>
              <a:t>cyn</a:t>
            </a:r>
            <a:r>
              <a:rPr lang="en-US" dirty="0"/>
              <a:t> ac </a:t>
            </a:r>
            <a:r>
              <a:rPr lang="en-US" dirty="0" err="1"/>
              <a:t>ar</a:t>
            </a:r>
            <a:r>
              <a:rPr lang="en-US" dirty="0"/>
              <a:t> </a:t>
            </a:r>
            <a:r>
              <a:rPr lang="en-US" dirty="0" err="1"/>
              <a:t>ôl</a:t>
            </a:r>
            <a:r>
              <a:rPr lang="en-US" dirty="0"/>
              <a:t> </a:t>
            </a:r>
            <a:r>
              <a:rPr lang="en-US" dirty="0" err="1"/>
              <a:t>defnyddio</a:t>
            </a:r>
            <a:r>
              <a:rPr lang="en-US" dirty="0"/>
              <a:t> offer AI. </a:t>
            </a:r>
            <a:r>
              <a:rPr lang="en-US" dirty="0" err="1"/>
              <a:t>Os</a:t>
            </a:r>
            <a:r>
              <a:rPr lang="en-US" dirty="0"/>
              <a:t> </a:t>
            </a:r>
            <a:r>
              <a:rPr lang="en-US" dirty="0" err="1"/>
              <a:t>oes</a:t>
            </a:r>
            <a:r>
              <a:rPr lang="en-US" dirty="0"/>
              <a:t> </a:t>
            </a:r>
            <a:r>
              <a:rPr lang="en-US" dirty="0" err="1"/>
              <a:t>amheuaeth</a:t>
            </a:r>
            <a:r>
              <a:rPr lang="en-US" dirty="0"/>
              <a:t> o </a:t>
            </a:r>
            <a:r>
              <a:rPr lang="en-US" dirty="0" err="1"/>
              <a:t>ddefnyddio</a:t>
            </a:r>
            <a:r>
              <a:rPr lang="en-US" dirty="0"/>
              <a:t> offer AI y </a:t>
            </a:r>
            <a:r>
              <a:rPr lang="en-US" dirty="0" err="1"/>
              <a:t>tu</a:t>
            </a:r>
            <a:r>
              <a:rPr lang="en-US" dirty="0"/>
              <a:t> </a:t>
            </a:r>
            <a:r>
              <a:rPr lang="en-US" dirty="0" err="1"/>
              <a:t>hwnt</a:t>
            </a:r>
            <a:r>
              <a:rPr lang="en-US" dirty="0"/>
              <a:t> </a:t>
            </a:r>
            <a:r>
              <a:rPr lang="en-US" dirty="0" err="1"/>
              <a:t>i’r</a:t>
            </a:r>
            <a:r>
              <a:rPr lang="en-US" dirty="0"/>
              <a:t> </a:t>
            </a:r>
            <a:r>
              <a:rPr lang="en-US" dirty="0" err="1"/>
              <a:t>hyn</a:t>
            </a:r>
            <a:r>
              <a:rPr lang="en-US" dirty="0"/>
              <a:t> a </a:t>
            </a:r>
            <a:r>
              <a:rPr lang="en-US" dirty="0" err="1"/>
              <a:t>bennwyd</a:t>
            </a:r>
            <a:r>
              <a:rPr lang="en-US" dirty="0"/>
              <a:t> </a:t>
            </a:r>
            <a:r>
              <a:rPr lang="en-US" dirty="0" err="1"/>
              <a:t>ar</a:t>
            </a:r>
            <a:r>
              <a:rPr lang="en-US" dirty="0"/>
              <a:t> </a:t>
            </a:r>
            <a:r>
              <a:rPr lang="en-US" dirty="0" err="1"/>
              <a:t>gyfer</a:t>
            </a:r>
            <a:r>
              <a:rPr lang="en-US" dirty="0"/>
              <a:t> </a:t>
            </a:r>
            <a:r>
              <a:rPr lang="en-US" dirty="0" err="1"/>
              <a:t>yr</a:t>
            </a:r>
            <a:r>
              <a:rPr lang="en-US" dirty="0"/>
              <a:t> </a:t>
            </a:r>
            <a:r>
              <a:rPr lang="en-US" dirty="0" err="1"/>
              <a:t>aseiniad</a:t>
            </a:r>
            <a:r>
              <a:rPr lang="en-US" dirty="0"/>
              <a:t> </a:t>
            </a:r>
            <a:r>
              <a:rPr lang="en-US" dirty="0" err="1"/>
              <a:t>penodol</a:t>
            </a:r>
            <a:r>
              <a:rPr lang="en-US" dirty="0"/>
              <a:t>, </a:t>
            </a:r>
            <a:r>
              <a:rPr lang="en-US" dirty="0" err="1"/>
              <a:t>gofynnir</a:t>
            </a:r>
            <a:r>
              <a:rPr lang="en-US" dirty="0"/>
              <a:t> </a:t>
            </a:r>
            <a:r>
              <a:rPr lang="en-US" dirty="0" err="1"/>
              <a:t>i</a:t>
            </a:r>
            <a:r>
              <a:rPr lang="en-US" dirty="0"/>
              <a:t> chi </a:t>
            </a:r>
            <a:r>
              <a:rPr lang="en-US" dirty="0" err="1"/>
              <a:t>ddarparu</a:t>
            </a:r>
            <a:r>
              <a:rPr lang="en-US" dirty="0"/>
              <a:t> </a:t>
            </a:r>
            <a:r>
              <a:rPr lang="en-US" dirty="0" err="1"/>
              <a:t>drafftiau</a:t>
            </a:r>
            <a:r>
              <a:rPr lang="en-US" dirty="0"/>
              <a:t> </a:t>
            </a:r>
            <a:r>
              <a:rPr lang="en-US" dirty="0" err="1"/>
              <a:t>blaenorol</a:t>
            </a:r>
            <a:r>
              <a:rPr lang="en-US" dirty="0"/>
              <a:t> a </a:t>
            </a:r>
            <a:r>
              <a:rPr lang="en-US" dirty="0" err="1"/>
              <a:t>nodiadau</a:t>
            </a:r>
            <a:r>
              <a:rPr lang="en-US" dirty="0"/>
              <a:t>.</a:t>
            </a:r>
          </a:p>
          <a:p>
            <a:r>
              <a:rPr lang="en-US" dirty="0" err="1"/>
              <a:t>Yr</a:t>
            </a:r>
            <a:r>
              <a:rPr lang="en-US" dirty="0"/>
              <a:t> </a:t>
            </a:r>
            <a:r>
              <a:rPr lang="en-US" dirty="0" err="1"/>
              <a:t>hyn</a:t>
            </a:r>
            <a:r>
              <a:rPr lang="en-US" dirty="0"/>
              <a:t> </a:t>
            </a:r>
            <a:r>
              <a:rPr lang="en-US" dirty="0" err="1"/>
              <a:t>na</a:t>
            </a:r>
            <a:r>
              <a:rPr lang="en-US" dirty="0"/>
              <a:t> </a:t>
            </a:r>
            <a:r>
              <a:rPr lang="en-US" dirty="0" err="1"/>
              <a:t>allwch</a:t>
            </a:r>
            <a:r>
              <a:rPr lang="en-US" dirty="0"/>
              <a:t> </a:t>
            </a:r>
            <a:r>
              <a:rPr lang="en-US" dirty="0" err="1"/>
              <a:t>ei</a:t>
            </a:r>
            <a:r>
              <a:rPr lang="en-US" dirty="0"/>
              <a:t> </a:t>
            </a:r>
            <a:r>
              <a:rPr lang="en-US" dirty="0" err="1"/>
              <a:t>wneud</a:t>
            </a:r>
            <a:endParaRPr lang="en-US" dirty="0" err="1">
              <a:cs typeface="Calibri"/>
            </a:endParaRPr>
          </a:p>
          <a:p>
            <a:r>
              <a:rPr lang="en-US" dirty="0"/>
              <a:t>Ni </a:t>
            </a:r>
            <a:r>
              <a:rPr lang="en-US" dirty="0" err="1"/>
              <a:t>allwch</a:t>
            </a:r>
            <a:r>
              <a:rPr lang="en-US" dirty="0"/>
              <a:t> a </a:t>
            </a:r>
            <a:r>
              <a:rPr lang="en-US" dirty="0" err="1"/>
              <a:t>rhaid</a:t>
            </a:r>
            <a:r>
              <a:rPr lang="en-US" dirty="0"/>
              <a:t> </a:t>
            </a:r>
            <a:r>
              <a:rPr lang="en-US" dirty="0" err="1"/>
              <a:t>i</a:t>
            </a:r>
            <a:r>
              <a:rPr lang="en-US" dirty="0"/>
              <a:t> chi </a:t>
            </a:r>
            <a:r>
              <a:rPr lang="en-US" dirty="0" err="1"/>
              <a:t>beidio</a:t>
            </a:r>
            <a:r>
              <a:rPr lang="en-US" dirty="0"/>
              <a:t> ag </a:t>
            </a:r>
            <a:r>
              <a:rPr lang="en-US" dirty="0" err="1"/>
              <a:t>annog</a:t>
            </a:r>
            <a:r>
              <a:rPr lang="en-US" dirty="0"/>
              <a:t> </a:t>
            </a:r>
            <a:r>
              <a:rPr lang="en-US" dirty="0" err="1"/>
              <a:t>offeryn</a:t>
            </a:r>
            <a:r>
              <a:rPr lang="en-US" dirty="0"/>
              <a:t> AI </a:t>
            </a:r>
            <a:r>
              <a:rPr lang="en-US" dirty="0" err="1"/>
              <a:t>i</a:t>
            </a:r>
            <a:r>
              <a:rPr lang="en-US" dirty="0"/>
              <a:t> </a:t>
            </a:r>
            <a:r>
              <a:rPr lang="en-US" dirty="0" err="1"/>
              <a:t>ysgrifennu</a:t>
            </a:r>
            <a:r>
              <a:rPr lang="en-US" dirty="0"/>
              <a:t> </a:t>
            </a:r>
            <a:r>
              <a:rPr lang="en-US" dirty="0" err="1"/>
              <a:t>ar</a:t>
            </a:r>
            <a:r>
              <a:rPr lang="en-US" dirty="0"/>
              <a:t> </a:t>
            </a:r>
            <a:r>
              <a:rPr lang="en-US" dirty="0" err="1"/>
              <a:t>bwnc</a:t>
            </a:r>
            <a:r>
              <a:rPr lang="en-US" dirty="0"/>
              <a:t> </a:t>
            </a:r>
            <a:r>
              <a:rPr lang="en-US" dirty="0" err="1"/>
              <a:t>eich</a:t>
            </a:r>
            <a:r>
              <a:rPr lang="en-US" dirty="0"/>
              <a:t> </a:t>
            </a:r>
            <a:r>
              <a:rPr lang="en-US" dirty="0" err="1"/>
              <a:t>aseiniad</a:t>
            </a:r>
            <a:r>
              <a:rPr lang="en-US" dirty="0"/>
              <a:t>.</a:t>
            </a:r>
            <a:endParaRPr lang="en-US" dirty="0">
              <a:cs typeface="Calibri"/>
            </a:endParaRPr>
          </a:p>
          <a:p>
            <a:r>
              <a:rPr lang="en-US" dirty="0" err="1"/>
              <a:t>Gadewch</a:t>
            </a:r>
            <a:r>
              <a:rPr lang="en-US" dirty="0"/>
              <a:t> </a:t>
            </a:r>
            <a:r>
              <a:rPr lang="en-US" dirty="0" err="1"/>
              <a:t>i</a:t>
            </a:r>
            <a:r>
              <a:rPr lang="en-US" dirty="0"/>
              <a:t> </a:t>
            </a:r>
            <a:r>
              <a:rPr lang="en-US" dirty="0" err="1"/>
              <a:t>ni</a:t>
            </a:r>
            <a:r>
              <a:rPr lang="en-US" dirty="0"/>
              <a:t> </a:t>
            </a:r>
            <a:r>
              <a:rPr lang="en-US" dirty="0" err="1"/>
              <a:t>dybio</a:t>
            </a:r>
            <a:r>
              <a:rPr lang="en-US" dirty="0"/>
              <a:t> </a:t>
            </a:r>
            <a:r>
              <a:rPr lang="en-US" dirty="0" err="1"/>
              <a:t>mai</a:t>
            </a:r>
            <a:r>
              <a:rPr lang="en-US" dirty="0"/>
              <a:t> </a:t>
            </a:r>
            <a:r>
              <a:rPr lang="en-US" dirty="0" err="1"/>
              <a:t>eich</a:t>
            </a:r>
            <a:r>
              <a:rPr lang="en-US" dirty="0"/>
              <a:t> </a:t>
            </a:r>
            <a:r>
              <a:rPr lang="en-US" dirty="0" err="1"/>
              <a:t>teitl</a:t>
            </a:r>
            <a:r>
              <a:rPr lang="en-US" dirty="0"/>
              <a:t> </a:t>
            </a:r>
            <a:r>
              <a:rPr lang="en-US" dirty="0" err="1"/>
              <a:t>yw</a:t>
            </a:r>
            <a:r>
              <a:rPr lang="en-US" dirty="0"/>
              <a:t>: “Yn </a:t>
            </a:r>
            <a:r>
              <a:rPr lang="en-US" dirty="0" err="1"/>
              <a:t>eich</a:t>
            </a:r>
            <a:r>
              <a:rPr lang="en-US" dirty="0"/>
              <a:t> barn </a:t>
            </a:r>
            <a:r>
              <a:rPr lang="en-US" dirty="0" err="1"/>
              <a:t>ystyriol</a:t>
            </a:r>
            <a:r>
              <a:rPr lang="en-US" dirty="0"/>
              <a:t>, pam </a:t>
            </a:r>
            <a:r>
              <a:rPr lang="en-US" dirty="0" err="1"/>
              <a:t>yr</a:t>
            </a:r>
            <a:r>
              <a:rPr lang="en-US" dirty="0"/>
              <a:t> </a:t>
            </a:r>
            <a:r>
              <a:rPr lang="en-US" dirty="0" err="1"/>
              <a:t>ystyrir</a:t>
            </a:r>
            <a:r>
              <a:rPr lang="en-US" dirty="0"/>
              <a:t> </a:t>
            </a:r>
            <a:r>
              <a:rPr lang="en-US" dirty="0" err="1"/>
              <a:t>mai</a:t>
            </a:r>
            <a:r>
              <a:rPr lang="en-US" dirty="0"/>
              <a:t> Athen </a:t>
            </a:r>
            <a:r>
              <a:rPr lang="en-US" dirty="0" err="1"/>
              <a:t>yw’r</a:t>
            </a:r>
            <a:r>
              <a:rPr lang="en-US" dirty="0"/>
              <a:t> </a:t>
            </a:r>
            <a:r>
              <a:rPr lang="en-US" dirty="0" err="1"/>
              <a:t>wladwriaeth</a:t>
            </a:r>
            <a:r>
              <a:rPr lang="en-US" dirty="0"/>
              <a:t> </a:t>
            </a:r>
            <a:r>
              <a:rPr lang="en-US" dirty="0" err="1"/>
              <a:t>fwyaf</a:t>
            </a:r>
            <a:r>
              <a:rPr lang="en-US" dirty="0"/>
              <a:t> </a:t>
            </a:r>
            <a:r>
              <a:rPr lang="en-US" dirty="0" err="1"/>
              <a:t>pwerus</a:t>
            </a:r>
            <a:r>
              <a:rPr lang="en-US" dirty="0"/>
              <a:t> </a:t>
            </a:r>
            <a:r>
              <a:rPr lang="en-US" dirty="0" err="1"/>
              <a:t>yn</a:t>
            </a:r>
            <a:r>
              <a:rPr lang="en-US" dirty="0"/>
              <a:t> y </a:t>
            </a:r>
            <a:r>
              <a:rPr lang="en-US" dirty="0" err="1"/>
              <a:t>cyfnod</a:t>
            </a:r>
            <a:r>
              <a:rPr lang="en-US" dirty="0"/>
              <a:t> </a:t>
            </a:r>
            <a:r>
              <a:rPr lang="en-US" dirty="0" err="1"/>
              <a:t>clasurol</a:t>
            </a:r>
            <a:r>
              <a:rPr lang="en-US" dirty="0"/>
              <a:t>?”.</a:t>
            </a:r>
            <a:endParaRPr lang="en-US" dirty="0">
              <a:cs typeface="Calibri"/>
            </a:endParaRPr>
          </a:p>
          <a:p>
            <a:r>
              <a:rPr lang="en-US" dirty="0"/>
              <a:t>Ni </a:t>
            </a:r>
            <a:r>
              <a:rPr lang="en-US" dirty="0" err="1"/>
              <a:t>allwch</a:t>
            </a:r>
            <a:r>
              <a:rPr lang="en-US" dirty="0"/>
              <a:t> a </a:t>
            </a:r>
            <a:r>
              <a:rPr lang="en-US" dirty="0" err="1"/>
              <a:t>rhaid</a:t>
            </a:r>
            <a:r>
              <a:rPr lang="en-US" dirty="0"/>
              <a:t> </a:t>
            </a:r>
            <a:r>
              <a:rPr lang="en-US" dirty="0" err="1"/>
              <a:t>i</a:t>
            </a:r>
            <a:r>
              <a:rPr lang="en-US" dirty="0"/>
              <a:t> chi </a:t>
            </a:r>
            <a:r>
              <a:rPr lang="en-US" dirty="0" err="1"/>
              <a:t>beidio</a:t>
            </a:r>
            <a:r>
              <a:rPr lang="en-US" dirty="0"/>
              <a:t> â </a:t>
            </a:r>
            <a:r>
              <a:rPr lang="en-US" dirty="0" err="1"/>
              <a:t>mewnbynnu</a:t>
            </a:r>
            <a:r>
              <a:rPr lang="en-US" dirty="0"/>
              <a:t> </a:t>
            </a:r>
            <a:r>
              <a:rPr lang="en-US" dirty="0" err="1"/>
              <a:t>anogwr</a:t>
            </a:r>
            <a:r>
              <a:rPr lang="en-US" dirty="0"/>
              <a:t> </a:t>
            </a:r>
            <a:r>
              <a:rPr lang="en-US" dirty="0" err="1"/>
              <a:t>fel</a:t>
            </a:r>
            <a:r>
              <a:rPr lang="en-US" dirty="0"/>
              <a:t> </a:t>
            </a:r>
            <a:r>
              <a:rPr lang="en-US" dirty="0" err="1"/>
              <a:t>hyn</a:t>
            </a:r>
            <a:r>
              <a:rPr lang="en-US" dirty="0"/>
              <a:t> </a:t>
            </a:r>
            <a:r>
              <a:rPr lang="en-US" dirty="0" err="1"/>
              <a:t>i</a:t>
            </a:r>
            <a:r>
              <a:rPr lang="en-US" dirty="0"/>
              <a:t> </a:t>
            </a:r>
            <a:r>
              <a:rPr lang="en-US" dirty="0" err="1"/>
              <a:t>offeryn</a:t>
            </a:r>
            <a:r>
              <a:rPr lang="en-US" dirty="0"/>
              <a:t> AI:</a:t>
            </a:r>
            <a:endParaRPr lang="en-US" dirty="0">
              <a:cs typeface="Calibri"/>
            </a:endParaRPr>
          </a:p>
          <a:p>
            <a:r>
              <a:rPr lang="en-US" dirty="0"/>
              <a:t>Tell me why Athens was the most powerful polity in the classical period</a:t>
            </a:r>
            <a:endParaRPr lang="en-US" dirty="0">
              <a:cs typeface="Calibri"/>
            </a:endParaRPr>
          </a:p>
          <a:p>
            <a:r>
              <a:rPr lang="en-US" dirty="0"/>
              <a:t>Write a paragraph on why Athens was powerful</a:t>
            </a:r>
            <a:endParaRPr lang="en-US" dirty="0">
              <a:cs typeface="Calibri"/>
            </a:endParaRPr>
          </a:p>
          <a:p>
            <a:r>
              <a:rPr lang="en-US" dirty="0"/>
              <a:t>Pam </a:t>
            </a:r>
            <a:r>
              <a:rPr lang="en-US" dirty="0" err="1"/>
              <a:t>na</a:t>
            </a:r>
            <a:r>
              <a:rPr lang="en-US" dirty="0"/>
              <a:t> </a:t>
            </a:r>
            <a:r>
              <a:rPr lang="en-US" dirty="0" err="1"/>
              <a:t>ddylech</a:t>
            </a:r>
            <a:r>
              <a:rPr lang="en-US" dirty="0"/>
              <a:t> </a:t>
            </a:r>
            <a:r>
              <a:rPr lang="en-US" dirty="0" err="1"/>
              <a:t>wneud</a:t>
            </a:r>
            <a:r>
              <a:rPr lang="en-US" dirty="0"/>
              <a:t> </a:t>
            </a:r>
            <a:r>
              <a:rPr lang="en-US" dirty="0" err="1"/>
              <a:t>hyn</a:t>
            </a:r>
            <a:r>
              <a:rPr lang="en-US" dirty="0"/>
              <a:t>? </a:t>
            </a:r>
            <a:r>
              <a:rPr lang="en-US" dirty="0" err="1"/>
              <a:t>Os</a:t>
            </a:r>
            <a:r>
              <a:rPr lang="en-US" dirty="0"/>
              <a:t> </a:t>
            </a:r>
            <a:r>
              <a:rPr lang="en-US" dirty="0" err="1"/>
              <a:t>byddwch</a:t>
            </a:r>
            <a:r>
              <a:rPr lang="en-US" dirty="0"/>
              <a:t> </a:t>
            </a:r>
            <a:r>
              <a:rPr lang="en-US" dirty="0" err="1"/>
              <a:t>chi’n</a:t>
            </a:r>
            <a:r>
              <a:rPr lang="en-US" dirty="0"/>
              <a:t> </a:t>
            </a:r>
            <a:r>
              <a:rPr lang="en-US" dirty="0" err="1"/>
              <a:t>gwneud</a:t>
            </a:r>
            <a:r>
              <a:rPr lang="en-US" dirty="0"/>
              <a:t> </a:t>
            </a:r>
            <a:r>
              <a:rPr lang="en-US" dirty="0" err="1"/>
              <a:t>hyn</a:t>
            </a:r>
            <a:r>
              <a:rPr lang="en-US" dirty="0"/>
              <a:t>, </a:t>
            </a:r>
            <a:r>
              <a:rPr lang="en-US" dirty="0" err="1"/>
              <a:t>nid</a:t>
            </a:r>
            <a:r>
              <a:rPr lang="en-US" dirty="0"/>
              <a:t> </a:t>
            </a:r>
            <a:r>
              <a:rPr lang="en-US" dirty="0" err="1"/>
              <a:t>eich</a:t>
            </a:r>
            <a:r>
              <a:rPr lang="en-US" dirty="0"/>
              <a:t> </a:t>
            </a:r>
            <a:r>
              <a:rPr lang="en-US" dirty="0" err="1"/>
              <a:t>cynnyrch</a:t>
            </a:r>
            <a:r>
              <a:rPr lang="en-US" dirty="0"/>
              <a:t> chi </a:t>
            </a:r>
            <a:r>
              <a:rPr lang="en-US" dirty="0" err="1"/>
              <a:t>yw’r</a:t>
            </a:r>
            <a:r>
              <a:rPr lang="en-US" dirty="0"/>
              <a:t> </a:t>
            </a:r>
            <a:r>
              <a:rPr lang="en-US" dirty="0" err="1"/>
              <a:t>testun</a:t>
            </a:r>
            <a:r>
              <a:rPr lang="en-US" dirty="0"/>
              <a:t> </a:t>
            </a:r>
            <a:r>
              <a:rPr lang="en-US" dirty="0" err="1"/>
              <a:t>mwyach</a:t>
            </a:r>
            <a:r>
              <a:rPr lang="en-US" dirty="0"/>
              <a:t>. </a:t>
            </a:r>
            <a:r>
              <a:rPr lang="en-US" dirty="0" err="1"/>
              <a:t>Os</a:t>
            </a:r>
            <a:r>
              <a:rPr lang="en-US" dirty="0"/>
              <a:t> </a:t>
            </a:r>
            <a:r>
              <a:rPr lang="en-US" dirty="0" err="1"/>
              <a:t>byddwch</a:t>
            </a:r>
            <a:r>
              <a:rPr lang="en-US" dirty="0"/>
              <a:t> </a:t>
            </a:r>
            <a:r>
              <a:rPr lang="en-US" dirty="0" err="1"/>
              <a:t>yn</a:t>
            </a:r>
            <a:r>
              <a:rPr lang="en-US" dirty="0"/>
              <a:t> </a:t>
            </a:r>
            <a:r>
              <a:rPr lang="en-US" dirty="0" err="1"/>
              <a:t>cyflwyno</a:t>
            </a:r>
            <a:r>
              <a:rPr lang="en-US" dirty="0"/>
              <a:t> </a:t>
            </a:r>
            <a:r>
              <a:rPr lang="en-US" dirty="0" err="1"/>
              <a:t>gwaith</a:t>
            </a:r>
            <a:r>
              <a:rPr lang="en-US" dirty="0"/>
              <a:t> </a:t>
            </a:r>
            <a:r>
              <a:rPr lang="en-US" dirty="0" err="1"/>
              <a:t>nad</a:t>
            </a:r>
            <a:r>
              <a:rPr lang="en-US" dirty="0"/>
              <a:t> </a:t>
            </a:r>
            <a:r>
              <a:rPr lang="en-US" dirty="0" err="1"/>
              <a:t>yw’n</a:t>
            </a:r>
            <a:r>
              <a:rPr lang="en-US" dirty="0"/>
              <a:t> </a:t>
            </a:r>
            <a:r>
              <a:rPr lang="en-US" dirty="0" err="1"/>
              <a:t>eiddo</a:t>
            </a:r>
            <a:r>
              <a:rPr lang="en-US" dirty="0"/>
              <a:t> </a:t>
            </a:r>
            <a:r>
              <a:rPr lang="en-US" dirty="0" err="1"/>
              <a:t>i</a:t>
            </a:r>
            <a:r>
              <a:rPr lang="en-US" dirty="0"/>
              <a:t> chi, </a:t>
            </a:r>
            <a:r>
              <a:rPr lang="en-US" dirty="0" err="1"/>
              <a:t>byddwch</a:t>
            </a:r>
            <a:r>
              <a:rPr lang="en-US" dirty="0"/>
              <a:t> </a:t>
            </a:r>
            <a:r>
              <a:rPr lang="en-US" dirty="0" err="1"/>
              <a:t>yn</a:t>
            </a:r>
            <a:r>
              <a:rPr lang="en-US" dirty="0"/>
              <a:t> </a:t>
            </a:r>
            <a:r>
              <a:rPr lang="en-US" dirty="0" err="1"/>
              <a:t>cyflawni</a:t>
            </a:r>
            <a:r>
              <a:rPr lang="en-US" dirty="0"/>
              <a:t> </a:t>
            </a:r>
            <a:r>
              <a:rPr lang="en-US" dirty="0" err="1"/>
              <a:t>camymddwyn</a:t>
            </a:r>
            <a:r>
              <a:rPr lang="en-US" dirty="0"/>
              <a:t> </a:t>
            </a:r>
            <a:r>
              <a:rPr lang="en-US" dirty="0" err="1"/>
              <a:t>academaidd</a:t>
            </a:r>
            <a:r>
              <a:rPr lang="en-US" dirty="0"/>
              <a:t>, </a:t>
            </a:r>
            <a:r>
              <a:rPr lang="en-US" dirty="0" err="1"/>
              <a:t>sydd</a:t>
            </a:r>
            <a:r>
              <a:rPr lang="en-US" dirty="0"/>
              <a:t> â </a:t>
            </a:r>
            <a:r>
              <a:rPr lang="en-US" dirty="0" err="1"/>
              <a:t>chosbau</a:t>
            </a:r>
            <a:r>
              <a:rPr lang="en-US" dirty="0"/>
              <a:t> </a:t>
            </a:r>
            <a:r>
              <a:rPr lang="en-US" dirty="0" err="1"/>
              <a:t>difrifol</a:t>
            </a:r>
            <a:r>
              <a:rPr lang="en-US" dirty="0"/>
              <a:t>.</a:t>
            </a:r>
            <a:endParaRPr lang="en-US" dirty="0">
              <a:cs typeface="Calibri"/>
            </a:endParaRPr>
          </a:p>
          <a:p>
            <a:endParaRPr lang="en-US" dirty="0">
              <a:cs typeface="Calibri"/>
            </a:endParaRPr>
          </a:p>
          <a:p>
            <a:r>
              <a:rPr lang="en-US" dirty="0" err="1"/>
              <a:t>Ar</a:t>
            </a:r>
            <a:r>
              <a:rPr lang="en-US" dirty="0"/>
              <a:t> </a:t>
            </a:r>
            <a:r>
              <a:rPr lang="en-US" dirty="0" err="1"/>
              <a:t>gyfer</a:t>
            </a:r>
            <a:r>
              <a:rPr lang="en-US" dirty="0"/>
              <a:t> </a:t>
            </a:r>
            <a:r>
              <a:rPr lang="en-US" dirty="0" err="1"/>
              <a:t>yr</a:t>
            </a:r>
            <a:r>
              <a:rPr lang="en-US" dirty="0"/>
              <a:t> </a:t>
            </a:r>
            <a:r>
              <a:rPr lang="en-US" dirty="0" err="1"/>
              <a:t>asesiad</a:t>
            </a:r>
            <a:r>
              <a:rPr lang="en-US" dirty="0"/>
              <a:t> </a:t>
            </a:r>
            <a:r>
              <a:rPr lang="en-US" dirty="0" err="1"/>
              <a:t>hwn</a:t>
            </a:r>
            <a:r>
              <a:rPr lang="en-US" dirty="0"/>
              <a:t>, </a:t>
            </a:r>
            <a:r>
              <a:rPr lang="en-US" dirty="0" err="1"/>
              <a:t>gallwch</a:t>
            </a:r>
            <a:r>
              <a:rPr lang="en-US" dirty="0"/>
              <a:t> </a:t>
            </a:r>
            <a:r>
              <a:rPr lang="en-US" dirty="0" err="1"/>
              <a:t>ddefnyddio</a:t>
            </a:r>
            <a:r>
              <a:rPr lang="en-US" dirty="0"/>
              <a:t> </a:t>
            </a:r>
            <a:r>
              <a:rPr lang="en-US" dirty="0" err="1"/>
              <a:t>Deallusrwydd</a:t>
            </a:r>
            <a:r>
              <a:rPr lang="en-US" dirty="0"/>
              <a:t> </a:t>
            </a:r>
            <a:r>
              <a:rPr lang="en-US" dirty="0" err="1"/>
              <a:t>Artiffisial</a:t>
            </a:r>
            <a:r>
              <a:rPr lang="en-US" dirty="0"/>
              <a:t> (AI) </a:t>
            </a:r>
            <a:r>
              <a:rPr lang="en-US" dirty="0" err="1"/>
              <a:t>Cynhyrchiol</a:t>
            </a:r>
            <a:r>
              <a:rPr lang="en-US" dirty="0"/>
              <a:t> </a:t>
            </a:r>
            <a:r>
              <a:rPr lang="en-US" dirty="0" err="1"/>
              <a:t>i</a:t>
            </a:r>
            <a:r>
              <a:rPr lang="en-US" dirty="0"/>
              <a:t> </a:t>
            </a:r>
            <a:r>
              <a:rPr lang="en-US" dirty="0" err="1"/>
              <a:t>wirio</a:t>
            </a:r>
            <a:r>
              <a:rPr lang="en-US" dirty="0"/>
              <a:t> </a:t>
            </a:r>
            <a:r>
              <a:rPr lang="en-US" dirty="0" err="1"/>
              <a:t>eich</a:t>
            </a:r>
            <a:r>
              <a:rPr lang="en-US" dirty="0"/>
              <a:t> </a:t>
            </a:r>
            <a:r>
              <a:rPr lang="en-US" dirty="0" err="1"/>
              <a:t>testun</a:t>
            </a:r>
            <a:r>
              <a:rPr lang="en-US" dirty="0"/>
              <a:t>/</a:t>
            </a:r>
            <a:r>
              <a:rPr lang="en-US" dirty="0" err="1"/>
              <a:t>creadigaeth</a:t>
            </a:r>
            <a:r>
              <a:rPr lang="en-US" dirty="0"/>
              <a:t> </a:t>
            </a:r>
            <a:r>
              <a:rPr lang="en-US" dirty="0" err="1"/>
              <a:t>eich</a:t>
            </a:r>
            <a:r>
              <a:rPr lang="en-US" dirty="0"/>
              <a:t> </a:t>
            </a:r>
            <a:r>
              <a:rPr lang="en-US" dirty="0" err="1"/>
              <a:t>hun</a:t>
            </a:r>
            <a:r>
              <a:rPr lang="en-US" dirty="0"/>
              <a:t> am </a:t>
            </a:r>
            <a:r>
              <a:rPr lang="en-US" dirty="0" err="1"/>
              <a:t>gamgymeriadau</a:t>
            </a:r>
            <a:r>
              <a:rPr lang="en-US" dirty="0"/>
              <a:t> </a:t>
            </a:r>
            <a:r>
              <a:rPr lang="en-US" dirty="0" err="1"/>
              <a:t>gramadegol</a:t>
            </a:r>
            <a:r>
              <a:rPr lang="en-US" dirty="0"/>
              <a:t> a </a:t>
            </a:r>
            <a:r>
              <a:rPr lang="en-US" dirty="0" err="1"/>
              <a:t>chystrawennol</a:t>
            </a:r>
            <a:r>
              <a:rPr lang="en-US" dirty="0"/>
              <a:t>, </a:t>
            </a:r>
            <a:r>
              <a:rPr lang="en-US" dirty="0" err="1"/>
              <a:t>gan</a:t>
            </a:r>
            <a:r>
              <a:rPr lang="en-US" dirty="0"/>
              <a:t> </a:t>
            </a:r>
            <a:r>
              <a:rPr lang="en-US" dirty="0" err="1"/>
              <a:t>gynnwys</a:t>
            </a:r>
            <a:r>
              <a:rPr lang="en-US" dirty="0"/>
              <a:t> </a:t>
            </a:r>
            <a:r>
              <a:rPr lang="en-US" dirty="0" err="1"/>
              <a:t>aileirio</a:t>
            </a:r>
            <a:r>
              <a:rPr lang="en-US" dirty="0"/>
              <a:t> </a:t>
            </a:r>
            <a:r>
              <a:rPr lang="en-US" dirty="0" err="1"/>
              <a:t>eich</a:t>
            </a:r>
            <a:r>
              <a:rPr lang="en-US" dirty="0"/>
              <a:t> </a:t>
            </a:r>
            <a:r>
              <a:rPr lang="en-US" dirty="0" err="1"/>
              <a:t>gwaith</a:t>
            </a:r>
            <a:r>
              <a:rPr lang="en-US" dirty="0"/>
              <a:t> </a:t>
            </a:r>
            <a:r>
              <a:rPr lang="en-US" dirty="0" err="1"/>
              <a:t>eich</a:t>
            </a:r>
            <a:r>
              <a:rPr lang="en-US" dirty="0"/>
              <a:t> </a:t>
            </a:r>
            <a:r>
              <a:rPr lang="en-US" dirty="0" err="1"/>
              <a:t>hun</a:t>
            </a:r>
            <a:r>
              <a:rPr lang="en-US" dirty="0"/>
              <a:t> o </a:t>
            </a:r>
            <a:r>
              <a:rPr lang="en-US" dirty="0" err="1"/>
              <a:t>fewn</a:t>
            </a:r>
            <a:r>
              <a:rPr lang="en-US" dirty="0"/>
              <a:t> </a:t>
            </a:r>
            <a:r>
              <a:rPr lang="en-US" dirty="0" err="1"/>
              <a:t>safonau</a:t>
            </a:r>
            <a:r>
              <a:rPr lang="en-US" dirty="0"/>
              <a:t> </a:t>
            </a:r>
            <a:r>
              <a:rPr lang="en-US" dirty="0" err="1"/>
              <a:t>penodol</a:t>
            </a:r>
            <a:r>
              <a:rPr lang="en-US" dirty="0"/>
              <a:t>.</a:t>
            </a:r>
            <a:endParaRPr lang="en-US" dirty="0">
              <a:cs typeface="Calibri"/>
            </a:endParaRPr>
          </a:p>
          <a:p>
            <a:r>
              <a:rPr lang="en-US" err="1"/>
              <a:t>Cofiwch</a:t>
            </a:r>
            <a:r>
              <a:rPr lang="en-US" dirty="0"/>
              <a:t> bob </a:t>
            </a:r>
            <a:r>
              <a:rPr lang="en-US" err="1"/>
              <a:t>amser</a:t>
            </a:r>
            <a:r>
              <a:rPr lang="en-US" dirty="0"/>
              <a:t> </a:t>
            </a:r>
            <a:r>
              <a:rPr lang="en-US" err="1"/>
              <a:t>gadw</a:t>
            </a:r>
            <a:r>
              <a:rPr lang="en-US" dirty="0"/>
              <a:t> </a:t>
            </a:r>
            <a:r>
              <a:rPr lang="en-US" err="1"/>
              <a:t>copi</a:t>
            </a:r>
            <a:r>
              <a:rPr lang="en-US" dirty="0"/>
              <a:t> </a:t>
            </a:r>
            <a:r>
              <a:rPr lang="en-US" err="1"/>
              <a:t>o’ch</a:t>
            </a:r>
            <a:r>
              <a:rPr lang="en-US" dirty="0"/>
              <a:t> </a:t>
            </a:r>
            <a:r>
              <a:rPr lang="en-US" err="1"/>
              <a:t>drafftiau</a:t>
            </a:r>
            <a:r>
              <a:rPr lang="en-US" dirty="0"/>
              <a:t>, </a:t>
            </a:r>
            <a:r>
              <a:rPr lang="en-US" err="1"/>
              <a:t>eich</a:t>
            </a:r>
            <a:r>
              <a:rPr lang="en-US" dirty="0"/>
              <a:t> </a:t>
            </a:r>
            <a:r>
              <a:rPr lang="en-US" err="1"/>
              <a:t>nodiadau</a:t>
            </a:r>
            <a:r>
              <a:rPr lang="en-US" dirty="0"/>
              <a:t> ac </a:t>
            </a:r>
            <a:r>
              <a:rPr lang="en-US" err="1"/>
              <a:t>adnoddau</a:t>
            </a:r>
            <a:r>
              <a:rPr lang="en-US" dirty="0"/>
              <a:t> </a:t>
            </a:r>
            <a:r>
              <a:rPr lang="en-US" err="1"/>
              <a:t>eraill</a:t>
            </a:r>
            <a:r>
              <a:rPr lang="en-US" dirty="0"/>
              <a:t> a </a:t>
            </a:r>
            <a:r>
              <a:rPr lang="en-US" err="1"/>
              <a:t>ddefnyddiwyd</a:t>
            </a:r>
            <a:r>
              <a:rPr lang="en-US" dirty="0"/>
              <a:t> </a:t>
            </a:r>
            <a:r>
              <a:rPr lang="en-US" err="1"/>
              <a:t>gennych</a:t>
            </a:r>
            <a:r>
              <a:rPr lang="en-US" dirty="0"/>
              <a:t>, </a:t>
            </a:r>
            <a:r>
              <a:rPr lang="en-US" err="1"/>
              <a:t>cyn</a:t>
            </a:r>
            <a:r>
              <a:rPr lang="en-US" dirty="0"/>
              <a:t> ac </a:t>
            </a:r>
            <a:r>
              <a:rPr lang="en-US" err="1"/>
              <a:t>ar</a:t>
            </a:r>
            <a:r>
              <a:rPr lang="en-US" dirty="0"/>
              <a:t> </a:t>
            </a:r>
            <a:r>
              <a:rPr lang="en-US" err="1"/>
              <a:t>ôl</a:t>
            </a:r>
            <a:r>
              <a:rPr lang="en-US" dirty="0"/>
              <a:t> </a:t>
            </a:r>
            <a:r>
              <a:rPr lang="en-US" err="1"/>
              <a:t>defnyddio</a:t>
            </a:r>
            <a:r>
              <a:rPr lang="en-US" dirty="0"/>
              <a:t> offer AI. </a:t>
            </a:r>
            <a:r>
              <a:rPr lang="en-US" err="1"/>
              <a:t>Os</a:t>
            </a:r>
            <a:r>
              <a:rPr lang="en-US" dirty="0"/>
              <a:t> </a:t>
            </a:r>
            <a:r>
              <a:rPr lang="en-US" err="1"/>
              <a:t>oes</a:t>
            </a:r>
            <a:r>
              <a:rPr lang="en-US" dirty="0"/>
              <a:t> </a:t>
            </a:r>
            <a:r>
              <a:rPr lang="en-US" err="1"/>
              <a:t>amheuaeth</a:t>
            </a:r>
            <a:r>
              <a:rPr lang="en-US" dirty="0"/>
              <a:t> o </a:t>
            </a:r>
            <a:r>
              <a:rPr lang="en-US" err="1"/>
              <a:t>ddefnyddio</a:t>
            </a:r>
            <a:r>
              <a:rPr lang="en-US" dirty="0"/>
              <a:t> offer AI y </a:t>
            </a:r>
            <a:r>
              <a:rPr lang="en-US" err="1"/>
              <a:t>tu</a:t>
            </a:r>
            <a:r>
              <a:rPr lang="en-US" dirty="0"/>
              <a:t> </a:t>
            </a:r>
            <a:r>
              <a:rPr lang="en-US" err="1"/>
              <a:t>hwnt</a:t>
            </a:r>
            <a:r>
              <a:rPr lang="en-US" dirty="0"/>
              <a:t> </a:t>
            </a:r>
            <a:r>
              <a:rPr lang="en-US" err="1"/>
              <a:t>i’r</a:t>
            </a:r>
            <a:r>
              <a:rPr lang="en-US" dirty="0"/>
              <a:t> </a:t>
            </a:r>
            <a:r>
              <a:rPr lang="en-US" err="1"/>
              <a:t>hyn</a:t>
            </a:r>
            <a:r>
              <a:rPr lang="en-US" dirty="0"/>
              <a:t> a </a:t>
            </a:r>
            <a:r>
              <a:rPr lang="en-US" err="1"/>
              <a:t>bennwyd</a:t>
            </a:r>
            <a:r>
              <a:rPr lang="en-US" dirty="0"/>
              <a:t> </a:t>
            </a:r>
            <a:r>
              <a:rPr lang="en-US" err="1"/>
              <a:t>ar</a:t>
            </a:r>
            <a:r>
              <a:rPr lang="en-US" dirty="0"/>
              <a:t> </a:t>
            </a:r>
            <a:r>
              <a:rPr lang="en-US" err="1"/>
              <a:t>gyfer</a:t>
            </a:r>
            <a:r>
              <a:rPr lang="en-US" dirty="0"/>
              <a:t> </a:t>
            </a:r>
            <a:r>
              <a:rPr lang="en-US" err="1"/>
              <a:t>yr</a:t>
            </a:r>
            <a:r>
              <a:rPr lang="en-US" dirty="0"/>
              <a:t> </a:t>
            </a:r>
            <a:r>
              <a:rPr lang="en-US" err="1"/>
              <a:t>aseiniad</a:t>
            </a:r>
            <a:r>
              <a:rPr lang="en-US" dirty="0"/>
              <a:t> </a:t>
            </a:r>
            <a:r>
              <a:rPr lang="en-US" err="1"/>
              <a:t>penodol</a:t>
            </a:r>
            <a:r>
              <a:rPr lang="en-US" dirty="0"/>
              <a:t>, </a:t>
            </a:r>
            <a:r>
              <a:rPr lang="en-US" err="1"/>
              <a:t>gofynnir</a:t>
            </a:r>
            <a:r>
              <a:rPr lang="en-US" dirty="0"/>
              <a:t> </a:t>
            </a:r>
            <a:r>
              <a:rPr lang="en-US" err="1"/>
              <a:t>i</a:t>
            </a:r>
            <a:r>
              <a:rPr lang="en-US" dirty="0"/>
              <a:t> chi </a:t>
            </a:r>
            <a:r>
              <a:rPr lang="en-US" err="1"/>
              <a:t>ddarparu</a:t>
            </a:r>
            <a:r>
              <a:rPr lang="en-US" dirty="0"/>
              <a:t> </a:t>
            </a:r>
            <a:r>
              <a:rPr lang="en-US" err="1"/>
              <a:t>drafftiau</a:t>
            </a:r>
            <a:r>
              <a:rPr lang="en-US" dirty="0"/>
              <a:t> </a:t>
            </a:r>
            <a:r>
              <a:rPr lang="en-US" err="1"/>
              <a:t>blaenorol</a:t>
            </a:r>
            <a:r>
              <a:rPr lang="en-US" dirty="0"/>
              <a:t> a </a:t>
            </a:r>
            <a:r>
              <a:rPr lang="en-US" err="1"/>
              <a:t>nodiadau</a:t>
            </a:r>
            <a:r>
              <a:rPr lang="en-US" dirty="0"/>
              <a:t>.</a:t>
            </a:r>
            <a:endParaRPr lang="en-US" dirty="0">
              <a:cs typeface="Calibri"/>
            </a:endParaRPr>
          </a:p>
          <a:p>
            <a:r>
              <a:rPr lang="en-US" dirty="0" err="1"/>
              <a:t>Yr</a:t>
            </a:r>
            <a:r>
              <a:rPr lang="en-US" dirty="0"/>
              <a:t> </a:t>
            </a:r>
            <a:r>
              <a:rPr lang="en-US" dirty="0" err="1"/>
              <a:t>hyn</a:t>
            </a:r>
            <a:r>
              <a:rPr lang="en-US" dirty="0"/>
              <a:t> </a:t>
            </a:r>
            <a:r>
              <a:rPr lang="en-US" dirty="0" err="1"/>
              <a:t>na</a:t>
            </a:r>
            <a:r>
              <a:rPr lang="en-US" dirty="0"/>
              <a:t> </a:t>
            </a:r>
            <a:r>
              <a:rPr lang="en-US" dirty="0" err="1"/>
              <a:t>allwch</a:t>
            </a:r>
            <a:r>
              <a:rPr lang="en-US" dirty="0"/>
              <a:t> </a:t>
            </a:r>
            <a:r>
              <a:rPr lang="en-US" dirty="0" err="1"/>
              <a:t>ei</a:t>
            </a:r>
            <a:r>
              <a:rPr lang="en-US" dirty="0"/>
              <a:t> </a:t>
            </a:r>
            <a:r>
              <a:rPr lang="en-US" dirty="0" err="1"/>
              <a:t>wneud</a:t>
            </a:r>
            <a:endParaRPr lang="en-US" dirty="0"/>
          </a:p>
          <a:p>
            <a:r>
              <a:rPr lang="en-US" dirty="0"/>
              <a:t>Ni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greu</a:t>
            </a:r>
            <a:r>
              <a:rPr lang="en-US" dirty="0"/>
              <a:t> </a:t>
            </a:r>
            <a:r>
              <a:rPr lang="en-US" dirty="0" err="1"/>
              <a:t>testun</a:t>
            </a:r>
            <a:r>
              <a:rPr lang="en-US" dirty="0"/>
              <a:t> </a:t>
            </a:r>
            <a:r>
              <a:rPr lang="en-US" dirty="0" err="1"/>
              <a:t>ar</a:t>
            </a:r>
            <a:r>
              <a:rPr lang="en-US" dirty="0"/>
              <a:t> </a:t>
            </a:r>
            <a:r>
              <a:rPr lang="en-US" dirty="0" err="1"/>
              <a:t>eich</a:t>
            </a:r>
            <a:r>
              <a:rPr lang="en-US" dirty="0"/>
              <a:t> </a:t>
            </a:r>
            <a:r>
              <a:rPr lang="en-US" dirty="0" err="1"/>
              <a:t>cyfer</a:t>
            </a:r>
            <a:r>
              <a:rPr lang="en-US" dirty="0"/>
              <a:t> </a:t>
            </a:r>
            <a:r>
              <a:rPr lang="en-US" dirty="0" err="1"/>
              <a:t>na’i</a:t>
            </a:r>
            <a:r>
              <a:rPr lang="en-US" dirty="0"/>
              <a:t> </a:t>
            </a:r>
            <a:r>
              <a:rPr lang="en-US" dirty="0" err="1"/>
              <a:t>ganiatáu</a:t>
            </a:r>
            <a:r>
              <a:rPr lang="en-US" dirty="0"/>
              <a:t> </a:t>
            </a:r>
            <a:r>
              <a:rPr lang="en-US" dirty="0" err="1"/>
              <a:t>i</a:t>
            </a:r>
            <a:r>
              <a:rPr lang="en-US" dirty="0"/>
              <a:t> </a:t>
            </a:r>
            <a:r>
              <a:rPr lang="en-US" dirty="0" err="1"/>
              <a:t>ailysgrifennu’n</a:t>
            </a:r>
            <a:r>
              <a:rPr lang="en-US" dirty="0"/>
              <a:t> </a:t>
            </a:r>
            <a:r>
              <a:rPr lang="en-US" dirty="0" err="1"/>
              <a:t>llwyr</a:t>
            </a:r>
            <a:r>
              <a:rPr lang="en-US" dirty="0"/>
              <a:t>, </a:t>
            </a:r>
            <a:r>
              <a:rPr lang="en-US" dirty="0" err="1"/>
              <a:t>ymestyn</a:t>
            </a:r>
            <a:r>
              <a:rPr lang="en-US" dirty="0"/>
              <a:t> neu </a:t>
            </a:r>
            <a:r>
              <a:rPr lang="en-US" dirty="0" err="1"/>
              <a:t>newid</a:t>
            </a:r>
            <a:r>
              <a:rPr lang="en-US" dirty="0"/>
              <a:t> </a:t>
            </a:r>
            <a:r>
              <a:rPr lang="en-US" dirty="0" err="1"/>
              <a:t>eich</a:t>
            </a:r>
            <a:r>
              <a:rPr lang="en-US" dirty="0"/>
              <a:t> </a:t>
            </a:r>
            <a:r>
              <a:rPr lang="en-US" dirty="0" err="1"/>
              <a:t>testun</a:t>
            </a:r>
            <a:r>
              <a:rPr lang="en-US" dirty="0"/>
              <a:t> </a:t>
            </a:r>
            <a:r>
              <a:rPr lang="en-US" dirty="0" err="1"/>
              <a:t>eich</a:t>
            </a:r>
            <a:r>
              <a:rPr lang="en-US" dirty="0"/>
              <a:t> </a:t>
            </a:r>
            <a:r>
              <a:rPr lang="en-US" dirty="0" err="1"/>
              <a:t>hun</a:t>
            </a:r>
            <a:r>
              <a:rPr lang="en-US" dirty="0"/>
              <a:t> y </a:t>
            </a:r>
            <a:r>
              <a:rPr lang="en-US" dirty="0" err="1"/>
              <a:t>tu</a:t>
            </a:r>
            <a:r>
              <a:rPr lang="en-US" dirty="0"/>
              <a:t> </a:t>
            </a:r>
            <a:r>
              <a:rPr lang="en-US" dirty="0" err="1"/>
              <a:t>hwnt</a:t>
            </a:r>
            <a:r>
              <a:rPr lang="en-US" dirty="0"/>
              <a:t> </a:t>
            </a:r>
            <a:r>
              <a:rPr lang="en-US" dirty="0" err="1"/>
              <a:t>i</a:t>
            </a:r>
            <a:r>
              <a:rPr lang="en-US" dirty="0"/>
              <a:t> </a:t>
            </a:r>
            <a:r>
              <a:rPr lang="en-US" dirty="0" err="1"/>
              <a:t>adnabyddiaeth</a:t>
            </a:r>
            <a:r>
              <a:rPr lang="en-US" dirty="0"/>
              <a:t>.</a:t>
            </a:r>
          </a:p>
          <a:p>
            <a:r>
              <a:rPr lang="en-US" dirty="0"/>
              <a:t>Felly, </a:t>
            </a:r>
            <a:r>
              <a:rPr lang="en-US" dirty="0" err="1"/>
              <a:t>ni</a:t>
            </a:r>
            <a:r>
              <a:rPr lang="en-US" dirty="0"/>
              <a:t> </a:t>
            </a:r>
            <a:r>
              <a:rPr lang="en-US" dirty="0" err="1"/>
              <a:t>allwch</a:t>
            </a:r>
            <a:r>
              <a:rPr lang="en-US" dirty="0"/>
              <a:t> </a:t>
            </a:r>
            <a:r>
              <a:rPr lang="en-US" dirty="0" err="1"/>
              <a:t>ddefnyddio</a:t>
            </a:r>
            <a:r>
              <a:rPr lang="en-US" dirty="0"/>
              <a:t> </a:t>
            </a:r>
            <a:r>
              <a:rPr lang="en-US" dirty="0" err="1"/>
              <a:t>anogwyr</a:t>
            </a:r>
            <a:r>
              <a:rPr lang="en-US" dirty="0"/>
              <a:t> </a:t>
            </a:r>
            <a:r>
              <a:rPr lang="en-US" dirty="0" err="1"/>
              <a:t>fel</a:t>
            </a:r>
            <a:r>
              <a:rPr lang="en-US" dirty="0"/>
              <a:t>:</a:t>
            </a:r>
          </a:p>
          <a:p>
            <a:r>
              <a:rPr lang="en-US" dirty="0"/>
              <a:t>• Tell me why Athens was the most powerful polity in the classical period</a:t>
            </a:r>
          </a:p>
          <a:p>
            <a:r>
              <a:rPr lang="en-US" dirty="0"/>
              <a:t>• Write a paragraph on why Athens was powerful</a:t>
            </a:r>
          </a:p>
          <a:p>
            <a:r>
              <a:rPr lang="en-US" dirty="0"/>
              <a:t>• Continue this text.</a:t>
            </a:r>
          </a:p>
          <a:p>
            <a:r>
              <a:rPr lang="en-US" dirty="0" err="1"/>
              <a:t>Hefyd</a:t>
            </a:r>
            <a:r>
              <a:rPr lang="en-US" dirty="0"/>
              <a:t>, </a:t>
            </a:r>
            <a:r>
              <a:rPr lang="en-US" dirty="0" err="1"/>
              <a:t>ni</a:t>
            </a:r>
            <a:r>
              <a:rPr lang="en-US" dirty="0"/>
              <a:t>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aileirio</a:t>
            </a:r>
            <a:r>
              <a:rPr lang="en-US" dirty="0"/>
              <a:t> </a:t>
            </a:r>
            <a:r>
              <a:rPr lang="en-US" dirty="0" err="1"/>
              <a:t>testun</a:t>
            </a:r>
            <a:r>
              <a:rPr lang="en-US" dirty="0"/>
              <a:t> </a:t>
            </a:r>
            <a:r>
              <a:rPr lang="en-US" dirty="0" err="1"/>
              <a:t>nad</a:t>
            </a:r>
            <a:r>
              <a:rPr lang="en-US" dirty="0"/>
              <a:t> </a:t>
            </a:r>
            <a:r>
              <a:rPr lang="en-US" dirty="0" err="1"/>
              <a:t>ysgrifennwyd</a:t>
            </a:r>
            <a:r>
              <a:rPr lang="en-US" dirty="0"/>
              <a:t> </a:t>
            </a:r>
            <a:r>
              <a:rPr lang="en-US" dirty="0" err="1"/>
              <a:t>gennych</a:t>
            </a:r>
            <a:r>
              <a:rPr lang="en-US" dirty="0"/>
              <a:t> chi </a:t>
            </a:r>
            <a:r>
              <a:rPr lang="en-US" dirty="0" err="1"/>
              <a:t>eich</a:t>
            </a:r>
            <a:r>
              <a:rPr lang="en-US" dirty="0"/>
              <a:t> </a:t>
            </a:r>
            <a:r>
              <a:rPr lang="en-US" dirty="0" err="1"/>
              <a:t>hun</a:t>
            </a:r>
            <a:r>
              <a:rPr lang="en-US" dirty="0"/>
              <a:t>, </a:t>
            </a:r>
            <a:r>
              <a:rPr lang="en-US" dirty="0" err="1"/>
              <a:t>fel</a:t>
            </a:r>
            <a:r>
              <a:rPr lang="en-US" dirty="0"/>
              <a:t> </a:t>
            </a:r>
            <a:r>
              <a:rPr lang="en-US" dirty="0" err="1"/>
              <a:t>testun</a:t>
            </a:r>
            <a:r>
              <a:rPr lang="en-US" dirty="0"/>
              <a:t> o </a:t>
            </a:r>
            <a:r>
              <a:rPr lang="en-US" dirty="0" err="1"/>
              <a:t>lyfr</a:t>
            </a:r>
            <a:r>
              <a:rPr lang="en-US" dirty="0"/>
              <a:t>, </a:t>
            </a:r>
            <a:r>
              <a:rPr lang="en-US" dirty="0" err="1"/>
              <a:t>erthygl</a:t>
            </a:r>
            <a:r>
              <a:rPr lang="en-US" dirty="0"/>
              <a:t>, </a:t>
            </a:r>
            <a:r>
              <a:rPr lang="en-US" dirty="0" err="1"/>
              <a:t>ffynhonnell</a:t>
            </a:r>
            <a:r>
              <a:rPr lang="en-US" dirty="0"/>
              <a:t> </a:t>
            </a:r>
            <a:r>
              <a:rPr lang="en-US" dirty="0" err="1"/>
              <a:t>ar</a:t>
            </a:r>
            <a:r>
              <a:rPr lang="en-US" dirty="0"/>
              <a:t> y we, neu </a:t>
            </a:r>
            <a:r>
              <a:rPr lang="en-US" dirty="0" err="1"/>
              <a:t>destun</a:t>
            </a:r>
            <a:r>
              <a:rPr lang="en-US" dirty="0"/>
              <a:t> a </a:t>
            </a:r>
            <a:r>
              <a:rPr lang="en-US" dirty="0" err="1"/>
              <a:t>gynhyrchwyd</a:t>
            </a:r>
            <a:r>
              <a:rPr lang="en-US" dirty="0"/>
              <a:t> </a:t>
            </a:r>
            <a:r>
              <a:rPr lang="en-US" dirty="0" err="1"/>
              <a:t>gan</a:t>
            </a:r>
            <a:r>
              <a:rPr lang="en-US" dirty="0"/>
              <a:t> AI.</a:t>
            </a:r>
          </a:p>
          <a:p>
            <a:r>
              <a:rPr lang="en-US" dirty="0" err="1"/>
              <a:t>Ar</a:t>
            </a:r>
            <a:r>
              <a:rPr lang="en-US" dirty="0"/>
              <a:t> ben </a:t>
            </a:r>
            <a:r>
              <a:rPr lang="en-US" dirty="0" err="1"/>
              <a:t>hynny</a:t>
            </a:r>
            <a:r>
              <a:rPr lang="en-US" dirty="0"/>
              <a:t>, </a:t>
            </a:r>
            <a:r>
              <a:rPr lang="en-US" dirty="0" err="1"/>
              <a:t>ni</a:t>
            </a:r>
            <a:r>
              <a:rPr lang="en-US" dirty="0"/>
              <a:t>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aileirio</a:t>
            </a:r>
            <a:r>
              <a:rPr lang="en-US" dirty="0"/>
              <a:t> neu </a:t>
            </a:r>
            <a:r>
              <a:rPr lang="en-US" dirty="0" err="1"/>
              <a:t>aralleirio</a:t>
            </a:r>
            <a:r>
              <a:rPr lang="en-US" dirty="0"/>
              <a:t> </a:t>
            </a:r>
            <a:r>
              <a:rPr lang="en-US" dirty="0" err="1"/>
              <a:t>testun</a:t>
            </a:r>
            <a:r>
              <a:rPr lang="en-US" dirty="0"/>
              <a:t> y </a:t>
            </a:r>
            <a:r>
              <a:rPr lang="en-US" dirty="0" err="1"/>
              <a:t>mae</a:t>
            </a:r>
            <a:r>
              <a:rPr lang="en-US" dirty="0"/>
              <a:t> person </a:t>
            </a:r>
            <a:r>
              <a:rPr lang="en-US" dirty="0" err="1"/>
              <a:t>arall</a:t>
            </a:r>
            <a:r>
              <a:rPr lang="en-US" dirty="0"/>
              <a:t> </a:t>
            </a:r>
            <a:r>
              <a:rPr lang="en-US" dirty="0" err="1"/>
              <a:t>wedi’i</a:t>
            </a:r>
            <a:r>
              <a:rPr lang="en-US" dirty="0"/>
              <a:t> </a:t>
            </a:r>
            <a:r>
              <a:rPr lang="en-US" dirty="0" err="1"/>
              <a:t>ysgrifennu</a:t>
            </a:r>
            <a:r>
              <a:rPr lang="en-US" dirty="0"/>
              <a:t>.</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F3450B-2F8B-4EB4-A6BB-F66CAF066D58}"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1522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assessment, you can use Generative AI to support you in research, including searching for bibliography, using tools to </a:t>
            </a:r>
            <a:r>
              <a:rPr lang="en-US" dirty="0" err="1"/>
              <a:t>summarise</a:t>
            </a:r>
            <a:r>
              <a:rPr lang="en-US" dirty="0"/>
              <a:t>, compare and interrogate materials.</a:t>
            </a: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p>
          <a:p>
            <a:r>
              <a:rPr lang="en-US" dirty="0"/>
              <a:t>What you cannot do</a:t>
            </a:r>
            <a:endParaRPr lang="en-US" dirty="0">
              <a:cs typeface="Calibri" panose="020F0502020204030204"/>
            </a:endParaRPr>
          </a:p>
          <a:p>
            <a:r>
              <a:rPr lang="en-US" dirty="0"/>
              <a:t>You cannot and must not simply prompt an AI tool to write on the topic of your assignment.</a:t>
            </a:r>
            <a:endParaRPr lang="en-US" dirty="0">
              <a:cs typeface="Calibri" panose="020F0502020204030204"/>
            </a:endParaRPr>
          </a:p>
          <a:p>
            <a:r>
              <a:rPr lang="en-US" dirty="0"/>
              <a:t>Let’s assume that your title is: “In your considered opinion, why is Athens considered to be the most powerful polity in the classical period”.</a:t>
            </a:r>
            <a:endParaRPr lang="en-US" dirty="0">
              <a:cs typeface="Calibri" panose="020F0502020204030204"/>
            </a:endParaRPr>
          </a:p>
          <a:p>
            <a:r>
              <a:rPr lang="en-US" dirty="0"/>
              <a:t>You cannot and must not input a prompt like this to an AI tool:</a:t>
            </a:r>
            <a:endParaRPr lang="en-US" dirty="0">
              <a:cs typeface="Calibri" panose="020F0502020204030204"/>
            </a:endParaRPr>
          </a:p>
          <a:p>
            <a:r>
              <a:rPr lang="en-US" dirty="0"/>
              <a:t>•</a:t>
            </a:r>
            <a:endParaRPr lang="en-US" dirty="0">
              <a:cs typeface="Calibri"/>
            </a:endParaRPr>
          </a:p>
          <a:p>
            <a:r>
              <a:rPr lang="en-US" dirty="0"/>
              <a:t>Tell me why Athens was the most powerful polity in the classical period</a:t>
            </a:r>
            <a:endParaRPr lang="en-US" dirty="0">
              <a:cs typeface="Calibri"/>
            </a:endParaRPr>
          </a:p>
          <a:p>
            <a:r>
              <a:rPr lang="en-US" dirty="0"/>
              <a:t>•</a:t>
            </a:r>
            <a:endParaRPr lang="en-US" dirty="0">
              <a:cs typeface="Calibri"/>
            </a:endParaRPr>
          </a:p>
          <a:p>
            <a:r>
              <a:rPr lang="en-US" dirty="0"/>
              <a:t>Write a paragraph on why Athens was powerful</a:t>
            </a:r>
            <a:endParaRPr lang="en-US" dirty="0">
              <a:cs typeface="Calibri"/>
            </a:endParaRPr>
          </a:p>
          <a:p>
            <a:r>
              <a:rPr lang="en-US" dirty="0"/>
              <a:t>Why not do this? If you do this, then the text is no longer your product. If you submit work that is not your own, then you will be committing academic misconduct, which carries severe penalties.</a:t>
            </a:r>
          </a:p>
          <a:p>
            <a:endParaRPr lang="en-US" dirty="0">
              <a:cs typeface="Calibri"/>
            </a:endParaRPr>
          </a:p>
          <a:p>
            <a:r>
              <a:rPr lang="en-US" dirty="0"/>
              <a:t>For this assessment, you can use Generative AI to check your own text/creation for grammatical and syntactical mistakes, including rephrasing of your own work within specific standards.</a:t>
            </a:r>
            <a:endParaRPr lang="en-US" dirty="0">
              <a:cs typeface="Calibri" panose="020F0502020204030204"/>
            </a:endParaRP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endParaRPr lang="en-US" dirty="0">
              <a:cs typeface="Calibri"/>
            </a:endParaRPr>
          </a:p>
          <a:p>
            <a:r>
              <a:rPr lang="en-US"/>
              <a:t>What you cannot do</a:t>
            </a:r>
          </a:p>
          <a:p>
            <a:r>
              <a:rPr lang="en-US"/>
              <a:t>You cannot ask a GAI tool to create text for you or allow it to completely rewrite, expand or change beyond recognition your own text.</a:t>
            </a:r>
          </a:p>
          <a:p>
            <a:r>
              <a:rPr lang="en-US"/>
              <a:t>So, you cannot use prompts like:</a:t>
            </a:r>
          </a:p>
          <a:p>
            <a:r>
              <a:rPr lang="en-US"/>
              <a:t>•</a:t>
            </a:r>
          </a:p>
          <a:p>
            <a:r>
              <a:rPr lang="en-US"/>
              <a:t>Tell me why Athens was the most powerful polity in the classical period</a:t>
            </a:r>
          </a:p>
          <a:p>
            <a:r>
              <a:rPr lang="en-US"/>
              <a:t>•</a:t>
            </a:r>
          </a:p>
          <a:p>
            <a:r>
              <a:rPr lang="en-US"/>
              <a:t>Write a paragraph on why Athens was powerful</a:t>
            </a:r>
          </a:p>
          <a:p>
            <a:r>
              <a:rPr lang="en-US"/>
              <a:t>•</a:t>
            </a:r>
          </a:p>
          <a:p>
            <a:r>
              <a:rPr lang="en-US"/>
              <a:t>Continue this text.</a:t>
            </a:r>
          </a:p>
          <a:p>
            <a:r>
              <a:rPr lang="en-US"/>
              <a:t>You also cannot ask a GAI tool to rephrase text that you did not write yourself, such as from a book, article, internet source, or indeed AI-generated text.</a:t>
            </a:r>
          </a:p>
          <a:p>
            <a:r>
              <a:rPr lang="en-US" dirty="0"/>
              <a:t>Further, you cannot ask a GAI tool to rephrase or paraphrase text that another person has written.</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F3450B-2F8B-4EB4-A6BB-F66CAF066D58}"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8881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week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8C569E7-322E-4507-9BEE-D94CE7B73F25}"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438659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401943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3124253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294851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202418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999246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622965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779826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129708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2225672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3636490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0AA9173-99AA-4F96-BB28-5EF913F67958}" type="datetimeFigureOut">
              <a:rPr lang="en-GB" smtClean="0"/>
              <a:t>01/10/2024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A11232A4-2DF8-409D-A257-7CC0A8A57AD6}" type="slidenum">
              <a:rPr lang="en-GB" smtClean="0"/>
              <a:t>‹#›</a:t>
            </a:fld>
            <a:endParaRPr lang="en-GB"/>
          </a:p>
        </p:txBody>
      </p:sp>
    </p:spTree>
    <p:extLst>
      <p:ext uri="{BB962C8B-B14F-4D97-AF65-F5344CB8AC3E}">
        <p14:creationId xmlns:p14="http://schemas.microsoft.com/office/powerpoint/2010/main" val="835460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07048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893479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912646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776490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99588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699080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3221103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78482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5208308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8826868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6840070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01/10/2024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2205953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52669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AA9173-99AA-4F96-BB28-5EF913F67958}" type="datetimeFigureOut">
              <a:rPr lang="en-GB" smtClean="0"/>
              <a:t>01/10/2024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1232A4-2DF8-409D-A257-7CC0A8A57AD6}"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4796361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01/10/2024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06889538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1.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17.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hyperlink" Target="mailto:moodle@uwtsd.ac.uk" TargetMode="External"/><Relationship Id="rId5" Type="http://schemas.openxmlformats.org/officeDocument/2006/relationships/hyperlink" Target="mailto:ITServiceDesk@uwtsd.ac.uk" TargetMode="External"/><Relationship Id="rId4"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18.png"/><Relationship Id="rId4" Type="http://schemas.openxmlformats.org/officeDocument/2006/relationships/notesSlide" Target="../notesSlides/notesSlide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19.png"/><Relationship Id="rId4" Type="http://schemas.openxmlformats.org/officeDocument/2006/relationships/notesSlide" Target="../notesSlides/notesSlide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20.png"/><Relationship Id="rId5" Type="http://schemas.openxmlformats.org/officeDocument/2006/relationships/hyperlink" Target="mailto:Paul.darby@uwtsd.ac.uk" TargetMode="External"/><Relationship Id="rId4"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
            <a:hlinkClick r:id="" action="ppaction://media"/>
            <a:extLst>
              <a:ext uri="{FF2B5EF4-FFF2-40B4-BE49-F238E27FC236}">
                <a16:creationId xmlns:a16="http://schemas.microsoft.com/office/drawing/2014/main" id="{F87A37D4-0341-986A-12B4-2BF91E81F51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026910"/>
      </p:ext>
    </p:extLst>
  </p:cSld>
  <p:clrMapOvr>
    <a:masterClrMapping/>
  </p:clrMapOvr>
  <mc:AlternateContent xmlns:mc="http://schemas.openxmlformats.org/markup-compatibility/2006">
    <mc:Choice xmlns:p14="http://schemas.microsoft.com/office/powerpoint/2010/main" Requires="p14">
      <p:transition spd="slow" p14:dur="2000" advTm="11226"/>
    </mc:Choice>
    <mc:Fallback>
      <p:transition spd="slow" advTm="11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8842D-923E-76F0-6E95-D9C063286180}"/>
              </a:ext>
            </a:extLst>
          </p:cNvPr>
          <p:cNvSpPr>
            <a:spLocks noGrp="1"/>
          </p:cNvSpPr>
          <p:nvPr>
            <p:ph type="ctrTitle"/>
          </p:nvPr>
        </p:nvSpPr>
        <p:spPr/>
        <p:txBody>
          <a:bodyPr>
            <a:normAutofit fontScale="90000"/>
          </a:bodyPr>
          <a:lstStyle/>
          <a:p>
            <a:r>
              <a:rPr lang="en-GB" dirty="0"/>
              <a:t>ECEY4001/C</a:t>
            </a:r>
            <a:br>
              <a:rPr lang="en-GB" dirty="0"/>
            </a:br>
            <a:r>
              <a:rPr lang="en-GB" dirty="0" err="1"/>
              <a:t>Datblygiad</a:t>
            </a:r>
            <a:r>
              <a:rPr lang="en-GB" dirty="0"/>
              <a:t> </a:t>
            </a:r>
            <a:r>
              <a:rPr lang="en-GB" dirty="0" err="1"/>
              <a:t>Dynol</a:t>
            </a:r>
            <a:br>
              <a:rPr lang="en-GB" dirty="0"/>
            </a:br>
            <a:r>
              <a:rPr lang="en-GB" dirty="0">
                <a:solidFill>
                  <a:schemeClr val="accent6">
                    <a:lumMod val="75000"/>
                  </a:schemeClr>
                </a:solidFill>
              </a:rPr>
              <a:t>Human Development</a:t>
            </a:r>
            <a:endParaRPr lang="en-GB" dirty="0"/>
          </a:p>
        </p:txBody>
      </p:sp>
      <p:sp>
        <p:nvSpPr>
          <p:cNvPr id="3" name="Subtitle 2">
            <a:extLst>
              <a:ext uri="{FF2B5EF4-FFF2-40B4-BE49-F238E27FC236}">
                <a16:creationId xmlns:a16="http://schemas.microsoft.com/office/drawing/2014/main" id="{3410CF8B-507C-08EE-3B34-0D35C9A03834}"/>
              </a:ext>
            </a:extLst>
          </p:cNvPr>
          <p:cNvSpPr>
            <a:spLocks noGrp="1"/>
          </p:cNvSpPr>
          <p:nvPr>
            <p:ph type="subTitle" idx="1"/>
          </p:nvPr>
        </p:nvSpPr>
        <p:spPr/>
        <p:txBody>
          <a:bodyPr/>
          <a:lstStyle/>
          <a:p>
            <a:r>
              <a:rPr lang="en-GB" dirty="0"/>
              <a:t>Panopto</a:t>
            </a:r>
          </a:p>
        </p:txBody>
      </p:sp>
      <p:pic>
        <p:nvPicPr>
          <p:cNvPr id="6" name="Video 5">
            <a:hlinkClick r:id="" action="ppaction://media"/>
            <a:extLst>
              <a:ext uri="{FF2B5EF4-FFF2-40B4-BE49-F238E27FC236}">
                <a16:creationId xmlns:a16="http://schemas.microsoft.com/office/drawing/2014/main" id="{C25F3EBC-9617-F7F0-D8AE-10EC50D179A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4919054"/>
      </p:ext>
    </p:extLst>
  </p:cSld>
  <p:clrMapOvr>
    <a:masterClrMapping/>
  </p:clrMapOvr>
  <mc:AlternateContent xmlns:mc="http://schemas.openxmlformats.org/markup-compatibility/2006">
    <mc:Choice xmlns:p14="http://schemas.microsoft.com/office/powerpoint/2010/main" Requires="p14">
      <p:transition spd="slow" p14:dur="2000" advTm="12922"/>
    </mc:Choice>
    <mc:Fallback>
      <p:transition spd="slow" advTm="12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Maslow's Hierarchy of Needs: Know What You Really Want">
            <a:extLst>
              <a:ext uri="{FF2B5EF4-FFF2-40B4-BE49-F238E27FC236}">
                <a16:creationId xmlns:a16="http://schemas.microsoft.com/office/drawing/2014/main" id="{2BA6402A-42B2-74A6-91A6-A6DBFAAA92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551" y="63260"/>
            <a:ext cx="11992897" cy="5818239"/>
          </a:xfrm>
          <a:prstGeom prst="rect">
            <a:avLst/>
          </a:prstGeom>
          <a:noFill/>
          <a:extLst>
            <a:ext uri="{909E8E84-426E-40DD-AFC4-6F175D3DCCD1}">
              <a14:hiddenFill xmlns:a14="http://schemas.microsoft.com/office/drawing/2010/main">
                <a:solidFill>
                  <a:srgbClr val="FFFFFF"/>
                </a:solidFill>
              </a14:hiddenFill>
            </a:ext>
          </a:extLst>
        </p:spPr>
      </p:pic>
      <p:pic>
        <p:nvPicPr>
          <p:cNvPr id="3" name="Video 2">
            <a:hlinkClick r:id="" action="ppaction://media"/>
            <a:extLst>
              <a:ext uri="{FF2B5EF4-FFF2-40B4-BE49-F238E27FC236}">
                <a16:creationId xmlns:a16="http://schemas.microsoft.com/office/drawing/2014/main" id="{F9D4612B-0BA1-0ADD-94A1-3256C7608E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9800446"/>
      </p:ext>
    </p:extLst>
  </p:cSld>
  <p:clrMapOvr>
    <a:masterClrMapping/>
  </p:clrMapOvr>
  <mc:AlternateContent xmlns:mc="http://schemas.openxmlformats.org/markup-compatibility/2006">
    <mc:Choice xmlns:p14="http://schemas.microsoft.com/office/powerpoint/2010/main" Requires="p14">
      <p:transition spd="slow" p14:dur="2000" advTm="28537"/>
    </mc:Choice>
    <mc:Fallback>
      <p:transition spd="slow" advTm="28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57A2C-8A05-F90E-D8B0-1BD3A99EF767}"/>
              </a:ext>
            </a:extLst>
          </p:cNvPr>
          <p:cNvSpPr>
            <a:spLocks noGrp="1"/>
          </p:cNvSpPr>
          <p:nvPr>
            <p:ph type="title"/>
          </p:nvPr>
        </p:nvSpPr>
        <p:spPr/>
        <p:txBody>
          <a:bodyPr/>
          <a:lstStyle/>
          <a:p>
            <a:r>
              <a:rPr lang="en-GB" dirty="0"/>
              <a:t>  </a:t>
            </a:r>
            <a:r>
              <a:rPr lang="en-GB" dirty="0" err="1">
                <a:solidFill>
                  <a:srgbClr val="0070C0"/>
                </a:solidFill>
              </a:rPr>
              <a:t>Canlyniadau</a:t>
            </a:r>
            <a:r>
              <a:rPr lang="en-GB" dirty="0">
                <a:solidFill>
                  <a:srgbClr val="0070C0"/>
                </a:solidFill>
              </a:rPr>
              <a:t> </a:t>
            </a:r>
            <a:r>
              <a:rPr lang="en-GB" dirty="0" err="1">
                <a:solidFill>
                  <a:srgbClr val="0070C0"/>
                </a:solidFill>
              </a:rPr>
              <a:t>Dysgu</a:t>
            </a:r>
            <a:r>
              <a:rPr lang="en-GB" dirty="0">
                <a:solidFill>
                  <a:srgbClr val="0070C0"/>
                </a:solidFill>
              </a:rPr>
              <a:t>/Learning Outcomes</a:t>
            </a:r>
          </a:p>
        </p:txBody>
      </p:sp>
      <p:sp>
        <p:nvSpPr>
          <p:cNvPr id="3" name="Content Placeholder 2">
            <a:extLst>
              <a:ext uri="{FF2B5EF4-FFF2-40B4-BE49-F238E27FC236}">
                <a16:creationId xmlns:a16="http://schemas.microsoft.com/office/drawing/2014/main" id="{4DDF5FFF-71BF-4973-A1D0-69D0B4341BA3}"/>
              </a:ext>
            </a:extLst>
          </p:cNvPr>
          <p:cNvSpPr>
            <a:spLocks noGrp="1"/>
          </p:cNvSpPr>
          <p:nvPr>
            <p:ph sz="half" idx="1"/>
          </p:nvPr>
        </p:nvSpPr>
        <p:spPr/>
        <p:txBody>
          <a:bodyPr>
            <a:normAutofit fontScale="92500" lnSpcReduction="20000"/>
          </a:bodyPr>
          <a:lstStyle/>
          <a:p>
            <a:pPr marL="0" indent="0">
              <a:buNone/>
            </a:pPr>
            <a:r>
              <a:rPr lang="en-GB" sz="2200" dirty="0"/>
              <a:t>• </a:t>
            </a:r>
            <a:r>
              <a:rPr lang="en-GB" sz="2200" dirty="0" err="1">
                <a:solidFill>
                  <a:srgbClr val="0070C0"/>
                </a:solidFill>
              </a:rPr>
              <a:t>Deall</a:t>
            </a:r>
            <a:r>
              <a:rPr lang="en-GB" sz="2200" dirty="0">
                <a:solidFill>
                  <a:srgbClr val="0070C0"/>
                </a:solidFill>
              </a:rPr>
              <a:t> </a:t>
            </a:r>
            <a:r>
              <a:rPr lang="en-GB" sz="2200" dirty="0" err="1">
                <a:solidFill>
                  <a:srgbClr val="0070C0"/>
                </a:solidFill>
              </a:rPr>
              <a:t>rhai</a:t>
            </a:r>
            <a:r>
              <a:rPr lang="en-GB" sz="2200" dirty="0">
                <a:solidFill>
                  <a:srgbClr val="0070C0"/>
                </a:solidFill>
              </a:rPr>
              <a:t> </a:t>
            </a:r>
            <a:r>
              <a:rPr lang="en-GB" sz="2200" dirty="0" err="1">
                <a:solidFill>
                  <a:srgbClr val="0070C0"/>
                </a:solidFill>
              </a:rPr>
              <a:t>o'r</a:t>
            </a:r>
            <a:r>
              <a:rPr lang="en-GB" sz="2200" dirty="0">
                <a:solidFill>
                  <a:srgbClr val="0070C0"/>
                </a:solidFill>
              </a:rPr>
              <a:t> </a:t>
            </a:r>
            <a:r>
              <a:rPr lang="en-GB" sz="2200" dirty="0" err="1">
                <a:solidFill>
                  <a:srgbClr val="0070C0"/>
                </a:solidFill>
              </a:rPr>
              <a:t>damcaniaethau</a:t>
            </a:r>
            <a:r>
              <a:rPr lang="en-GB" sz="2200" dirty="0">
                <a:solidFill>
                  <a:srgbClr val="0070C0"/>
                </a:solidFill>
              </a:rPr>
              <a:t> </a:t>
            </a:r>
            <a:r>
              <a:rPr lang="en-GB" sz="2200" dirty="0" err="1">
                <a:solidFill>
                  <a:srgbClr val="0070C0"/>
                </a:solidFill>
              </a:rPr>
              <a:t>allweddol</a:t>
            </a:r>
            <a:r>
              <a:rPr lang="en-GB" sz="2200" dirty="0">
                <a:solidFill>
                  <a:srgbClr val="0070C0"/>
                </a:solidFill>
              </a:rPr>
              <a:t> </a:t>
            </a:r>
            <a:r>
              <a:rPr lang="en-GB" sz="2200" dirty="0" err="1">
                <a:solidFill>
                  <a:srgbClr val="0070C0"/>
                </a:solidFill>
              </a:rPr>
              <a:t>sydd</a:t>
            </a:r>
            <a:r>
              <a:rPr lang="en-GB" sz="2200" dirty="0">
                <a:solidFill>
                  <a:srgbClr val="0070C0"/>
                </a:solidFill>
              </a:rPr>
              <a:t> </a:t>
            </a:r>
            <a:r>
              <a:rPr lang="en-GB" sz="2200" dirty="0" err="1">
                <a:solidFill>
                  <a:srgbClr val="0070C0"/>
                </a:solidFill>
              </a:rPr>
              <a:t>wedi</a:t>
            </a:r>
            <a:r>
              <a:rPr lang="en-GB" sz="2200" dirty="0">
                <a:solidFill>
                  <a:srgbClr val="0070C0"/>
                </a:solidFill>
              </a:rPr>
              <a:t> </a:t>
            </a:r>
            <a:r>
              <a:rPr lang="en-GB" sz="2200" dirty="0" err="1">
                <a:solidFill>
                  <a:srgbClr val="0070C0"/>
                </a:solidFill>
              </a:rPr>
              <a:t>dylanwadu</a:t>
            </a:r>
            <a:r>
              <a:rPr lang="en-GB" sz="2200" dirty="0">
                <a:solidFill>
                  <a:srgbClr val="0070C0"/>
                </a:solidFill>
              </a:rPr>
              <a:t> </a:t>
            </a:r>
            <a:r>
              <a:rPr lang="en-GB" sz="2200" dirty="0" err="1">
                <a:solidFill>
                  <a:srgbClr val="0070C0"/>
                </a:solidFill>
              </a:rPr>
              <a:t>ar</a:t>
            </a:r>
            <a:r>
              <a:rPr lang="en-GB" sz="2200" dirty="0">
                <a:solidFill>
                  <a:srgbClr val="0070C0"/>
                </a:solidFill>
              </a:rPr>
              <a:t> </a:t>
            </a:r>
            <a:r>
              <a:rPr lang="en-GB" sz="2200" dirty="0" err="1">
                <a:solidFill>
                  <a:srgbClr val="0070C0"/>
                </a:solidFill>
              </a:rPr>
              <a:t>feddwl</a:t>
            </a:r>
            <a:r>
              <a:rPr lang="en-GB" sz="2200" dirty="0">
                <a:solidFill>
                  <a:srgbClr val="0070C0"/>
                </a:solidFill>
              </a:rPr>
              <a:t> a </a:t>
            </a:r>
            <a:r>
              <a:rPr lang="en-GB" sz="2200" dirty="0" err="1">
                <a:solidFill>
                  <a:srgbClr val="0070C0"/>
                </a:solidFill>
              </a:rPr>
              <a:t>dealltwriaeth</a:t>
            </a:r>
            <a:r>
              <a:rPr lang="en-GB" sz="2200" dirty="0">
                <a:solidFill>
                  <a:srgbClr val="0070C0"/>
                </a:solidFill>
              </a:rPr>
              <a:t> </a:t>
            </a:r>
            <a:r>
              <a:rPr lang="en-GB" sz="2200" dirty="0" err="1">
                <a:solidFill>
                  <a:srgbClr val="0070C0"/>
                </a:solidFill>
              </a:rPr>
              <a:t>gyfredol</a:t>
            </a:r>
            <a:r>
              <a:rPr lang="en-GB" sz="2200" dirty="0">
                <a:solidFill>
                  <a:srgbClr val="0070C0"/>
                </a:solidFill>
              </a:rPr>
              <a:t> o </a:t>
            </a:r>
            <a:r>
              <a:rPr lang="en-GB" sz="2200" dirty="0" err="1">
                <a:solidFill>
                  <a:srgbClr val="0070C0"/>
                </a:solidFill>
              </a:rPr>
              <a:t>ddatblygiad</a:t>
            </a:r>
            <a:r>
              <a:rPr lang="en-GB" sz="2200" dirty="0">
                <a:solidFill>
                  <a:srgbClr val="0070C0"/>
                </a:solidFill>
              </a:rPr>
              <a:t> </a:t>
            </a:r>
            <a:r>
              <a:rPr lang="en-GB" sz="2200" dirty="0" err="1">
                <a:solidFill>
                  <a:srgbClr val="0070C0"/>
                </a:solidFill>
              </a:rPr>
              <a:t>dynol</a:t>
            </a:r>
            <a:r>
              <a:rPr lang="en-GB" sz="2200" dirty="0">
                <a:solidFill>
                  <a:srgbClr val="0070C0"/>
                </a:solidFill>
              </a:rPr>
              <a:t>. </a:t>
            </a:r>
          </a:p>
          <a:p>
            <a:pPr marL="0" indent="0">
              <a:buNone/>
            </a:pPr>
            <a:r>
              <a:rPr lang="en-GB" sz="2200" dirty="0">
                <a:solidFill>
                  <a:srgbClr val="0070C0"/>
                </a:solidFill>
              </a:rPr>
              <a:t>• Nodi </a:t>
            </a:r>
            <a:r>
              <a:rPr lang="en-GB" sz="2200" dirty="0" err="1">
                <a:solidFill>
                  <a:srgbClr val="0070C0"/>
                </a:solidFill>
              </a:rPr>
              <a:t>gwahanol</a:t>
            </a:r>
            <a:r>
              <a:rPr lang="en-GB" sz="2200" dirty="0">
                <a:solidFill>
                  <a:srgbClr val="0070C0"/>
                </a:solidFill>
              </a:rPr>
              <a:t> </a:t>
            </a:r>
            <a:r>
              <a:rPr lang="en-GB" sz="2200" dirty="0" err="1">
                <a:solidFill>
                  <a:srgbClr val="0070C0"/>
                </a:solidFill>
              </a:rPr>
              <a:t>feysydd</a:t>
            </a:r>
            <a:r>
              <a:rPr lang="en-GB" sz="2200" dirty="0">
                <a:solidFill>
                  <a:srgbClr val="0070C0"/>
                </a:solidFill>
              </a:rPr>
              <a:t> </a:t>
            </a:r>
            <a:r>
              <a:rPr lang="en-GB" sz="2200" dirty="0" err="1">
                <a:solidFill>
                  <a:srgbClr val="0070C0"/>
                </a:solidFill>
              </a:rPr>
              <a:t>datblygiad</a:t>
            </a:r>
            <a:r>
              <a:rPr lang="en-GB" sz="2200" dirty="0">
                <a:solidFill>
                  <a:srgbClr val="0070C0"/>
                </a:solidFill>
              </a:rPr>
              <a:t> </a:t>
            </a:r>
            <a:r>
              <a:rPr lang="en-GB" sz="2200" dirty="0" err="1">
                <a:solidFill>
                  <a:srgbClr val="0070C0"/>
                </a:solidFill>
              </a:rPr>
              <a:t>dynol</a:t>
            </a:r>
            <a:r>
              <a:rPr lang="en-GB" sz="2200" dirty="0">
                <a:solidFill>
                  <a:srgbClr val="0070C0"/>
                </a:solidFill>
              </a:rPr>
              <a:t> (</a:t>
            </a:r>
            <a:r>
              <a:rPr lang="en-GB" sz="2200" dirty="0" err="1">
                <a:solidFill>
                  <a:srgbClr val="0070C0"/>
                </a:solidFill>
              </a:rPr>
              <a:t>corfforol</a:t>
            </a:r>
            <a:r>
              <a:rPr lang="en-GB" sz="2200" dirty="0">
                <a:solidFill>
                  <a:srgbClr val="0070C0"/>
                </a:solidFill>
              </a:rPr>
              <a:t>, </a:t>
            </a:r>
            <a:r>
              <a:rPr lang="en-GB" sz="2200" dirty="0" err="1">
                <a:solidFill>
                  <a:srgbClr val="0070C0"/>
                </a:solidFill>
              </a:rPr>
              <a:t>gwybyddol</a:t>
            </a:r>
            <a:r>
              <a:rPr lang="en-GB" sz="2200" dirty="0">
                <a:solidFill>
                  <a:srgbClr val="0070C0"/>
                </a:solidFill>
              </a:rPr>
              <a:t>, </a:t>
            </a:r>
            <a:r>
              <a:rPr lang="en-GB" sz="2200" dirty="0" err="1">
                <a:solidFill>
                  <a:srgbClr val="0070C0"/>
                </a:solidFill>
              </a:rPr>
              <a:t>emosiynol</a:t>
            </a:r>
            <a:r>
              <a:rPr lang="en-GB" sz="2200" dirty="0">
                <a:solidFill>
                  <a:srgbClr val="0070C0"/>
                </a:solidFill>
              </a:rPr>
              <a:t> a </a:t>
            </a:r>
            <a:r>
              <a:rPr lang="en-GB" sz="2200" dirty="0" err="1">
                <a:solidFill>
                  <a:srgbClr val="0070C0"/>
                </a:solidFill>
              </a:rPr>
              <a:t>chymdeithasol</a:t>
            </a:r>
            <a:r>
              <a:rPr lang="en-GB" sz="2200" dirty="0">
                <a:solidFill>
                  <a:srgbClr val="0070C0"/>
                </a:solidFill>
              </a:rPr>
              <a:t>) a </a:t>
            </a:r>
            <a:r>
              <a:rPr lang="en-GB" sz="2200" dirty="0" err="1">
                <a:solidFill>
                  <a:srgbClr val="0070C0"/>
                </a:solidFill>
              </a:rPr>
              <a:t>deall</a:t>
            </a:r>
            <a:r>
              <a:rPr lang="en-GB" sz="2200" dirty="0">
                <a:solidFill>
                  <a:srgbClr val="0070C0"/>
                </a:solidFill>
              </a:rPr>
              <a:t> </a:t>
            </a:r>
            <a:r>
              <a:rPr lang="en-GB" sz="2200" dirty="0" err="1">
                <a:solidFill>
                  <a:srgbClr val="0070C0"/>
                </a:solidFill>
              </a:rPr>
              <a:t>rôl</a:t>
            </a:r>
            <a:r>
              <a:rPr lang="en-GB" sz="2200" dirty="0">
                <a:solidFill>
                  <a:srgbClr val="0070C0"/>
                </a:solidFill>
              </a:rPr>
              <a:t> </a:t>
            </a:r>
            <a:r>
              <a:rPr lang="en-GB" sz="2200" dirty="0" err="1">
                <a:solidFill>
                  <a:srgbClr val="0070C0"/>
                </a:solidFill>
              </a:rPr>
              <a:t>chwarae</a:t>
            </a:r>
            <a:r>
              <a:rPr lang="en-GB" sz="2200" dirty="0">
                <a:solidFill>
                  <a:srgbClr val="0070C0"/>
                </a:solidFill>
              </a:rPr>
              <a:t> </a:t>
            </a:r>
            <a:r>
              <a:rPr lang="en-GB" sz="2200" dirty="0" err="1">
                <a:solidFill>
                  <a:srgbClr val="0070C0"/>
                </a:solidFill>
              </a:rPr>
              <a:t>yn</a:t>
            </a:r>
            <a:r>
              <a:rPr lang="en-GB" sz="2200" dirty="0">
                <a:solidFill>
                  <a:srgbClr val="0070C0"/>
                </a:solidFill>
              </a:rPr>
              <a:t> y </a:t>
            </a:r>
            <a:r>
              <a:rPr lang="en-GB" sz="2200" dirty="0" err="1">
                <a:solidFill>
                  <a:srgbClr val="0070C0"/>
                </a:solidFill>
              </a:rPr>
              <a:t>ffordd</a:t>
            </a:r>
            <a:r>
              <a:rPr lang="en-GB" sz="2200" dirty="0">
                <a:solidFill>
                  <a:srgbClr val="0070C0"/>
                </a:solidFill>
              </a:rPr>
              <a:t> y </a:t>
            </a:r>
            <a:r>
              <a:rPr lang="en-GB" sz="2200" dirty="0" err="1">
                <a:solidFill>
                  <a:srgbClr val="0070C0"/>
                </a:solidFill>
              </a:rPr>
              <a:t>mae</a:t>
            </a:r>
            <a:r>
              <a:rPr lang="en-GB" sz="2200" dirty="0">
                <a:solidFill>
                  <a:srgbClr val="0070C0"/>
                </a:solidFill>
              </a:rPr>
              <a:t> plant </a:t>
            </a:r>
            <a:r>
              <a:rPr lang="en-GB" sz="2200" dirty="0" err="1">
                <a:solidFill>
                  <a:srgbClr val="0070C0"/>
                </a:solidFill>
              </a:rPr>
              <a:t>yn</a:t>
            </a:r>
            <a:r>
              <a:rPr lang="en-GB" sz="2200" dirty="0">
                <a:solidFill>
                  <a:srgbClr val="0070C0"/>
                </a:solidFill>
              </a:rPr>
              <a:t> </a:t>
            </a:r>
            <a:r>
              <a:rPr lang="en-GB" sz="2200" dirty="0" err="1">
                <a:solidFill>
                  <a:srgbClr val="0070C0"/>
                </a:solidFill>
              </a:rPr>
              <a:t>datblygu</a:t>
            </a:r>
            <a:r>
              <a:rPr lang="en-GB" sz="2200" dirty="0">
                <a:solidFill>
                  <a:srgbClr val="0070C0"/>
                </a:solidFill>
              </a:rPr>
              <a:t> ac </a:t>
            </a:r>
            <a:r>
              <a:rPr lang="en-GB" sz="2200" dirty="0" err="1">
                <a:solidFill>
                  <a:srgbClr val="0070C0"/>
                </a:solidFill>
              </a:rPr>
              <a:t>yn</a:t>
            </a:r>
            <a:r>
              <a:rPr lang="en-GB" sz="2200" dirty="0">
                <a:solidFill>
                  <a:srgbClr val="0070C0"/>
                </a:solidFill>
              </a:rPr>
              <a:t> </a:t>
            </a:r>
            <a:r>
              <a:rPr lang="en-GB" sz="2200" dirty="0" err="1">
                <a:solidFill>
                  <a:srgbClr val="0070C0"/>
                </a:solidFill>
              </a:rPr>
              <a:t>dysgu</a:t>
            </a:r>
            <a:r>
              <a:rPr lang="en-GB" sz="2200" dirty="0">
                <a:solidFill>
                  <a:srgbClr val="0070C0"/>
                </a:solidFill>
              </a:rPr>
              <a:t>. </a:t>
            </a:r>
          </a:p>
          <a:p>
            <a:pPr marL="0" indent="0">
              <a:buNone/>
            </a:pPr>
            <a:r>
              <a:rPr lang="en-GB" sz="2200" dirty="0">
                <a:solidFill>
                  <a:srgbClr val="0070C0"/>
                </a:solidFill>
              </a:rPr>
              <a:t>• </a:t>
            </a:r>
            <a:r>
              <a:rPr lang="en-GB" sz="2200" dirty="0" err="1">
                <a:solidFill>
                  <a:srgbClr val="0070C0"/>
                </a:solidFill>
              </a:rPr>
              <a:t>Deall</a:t>
            </a:r>
            <a:r>
              <a:rPr lang="en-GB" sz="2200" dirty="0">
                <a:solidFill>
                  <a:srgbClr val="0070C0"/>
                </a:solidFill>
              </a:rPr>
              <a:t> </a:t>
            </a:r>
            <a:r>
              <a:rPr lang="en-GB" sz="2200" dirty="0" err="1">
                <a:solidFill>
                  <a:srgbClr val="0070C0"/>
                </a:solidFill>
              </a:rPr>
              <a:t>pwysigrwydd</a:t>
            </a:r>
            <a:r>
              <a:rPr lang="en-GB" sz="2200" dirty="0">
                <a:solidFill>
                  <a:srgbClr val="0070C0"/>
                </a:solidFill>
              </a:rPr>
              <a:t> </a:t>
            </a:r>
            <a:r>
              <a:rPr lang="en-GB" sz="2200" dirty="0" err="1">
                <a:solidFill>
                  <a:srgbClr val="0070C0"/>
                </a:solidFill>
              </a:rPr>
              <a:t>pontio</a:t>
            </a:r>
            <a:r>
              <a:rPr lang="en-GB" sz="2200" dirty="0">
                <a:solidFill>
                  <a:srgbClr val="0070C0"/>
                </a:solidFill>
              </a:rPr>
              <a:t> </a:t>
            </a:r>
            <a:r>
              <a:rPr lang="en-GB" sz="2200" dirty="0" err="1">
                <a:solidFill>
                  <a:srgbClr val="0070C0"/>
                </a:solidFill>
              </a:rPr>
              <a:t>wrth</a:t>
            </a:r>
            <a:r>
              <a:rPr lang="en-GB" sz="2200" dirty="0">
                <a:solidFill>
                  <a:srgbClr val="0070C0"/>
                </a:solidFill>
              </a:rPr>
              <a:t> </a:t>
            </a:r>
            <a:r>
              <a:rPr lang="en-GB" sz="2200" dirty="0" err="1">
                <a:solidFill>
                  <a:srgbClr val="0070C0"/>
                </a:solidFill>
              </a:rPr>
              <a:t>weithio</a:t>
            </a:r>
            <a:r>
              <a:rPr lang="en-GB" sz="2200" dirty="0">
                <a:solidFill>
                  <a:srgbClr val="0070C0"/>
                </a:solidFill>
              </a:rPr>
              <a:t> </a:t>
            </a:r>
            <a:r>
              <a:rPr lang="en-GB" sz="2200" dirty="0" err="1">
                <a:solidFill>
                  <a:srgbClr val="0070C0"/>
                </a:solidFill>
              </a:rPr>
              <a:t>gyda</a:t>
            </a:r>
            <a:r>
              <a:rPr lang="en-GB" sz="2200" dirty="0">
                <a:solidFill>
                  <a:srgbClr val="0070C0"/>
                </a:solidFill>
              </a:rPr>
              <a:t> </a:t>
            </a:r>
            <a:r>
              <a:rPr lang="en-GB" sz="2200" dirty="0" err="1">
                <a:solidFill>
                  <a:srgbClr val="0070C0"/>
                </a:solidFill>
              </a:rPr>
              <a:t>babanod</a:t>
            </a:r>
            <a:r>
              <a:rPr lang="en-GB" sz="2200" dirty="0">
                <a:solidFill>
                  <a:srgbClr val="0070C0"/>
                </a:solidFill>
              </a:rPr>
              <a:t>, plant a </a:t>
            </a:r>
            <a:r>
              <a:rPr lang="en-GB" sz="2200" dirty="0" err="1">
                <a:solidFill>
                  <a:srgbClr val="0070C0"/>
                </a:solidFill>
              </a:rPr>
              <a:t>phobl</a:t>
            </a:r>
            <a:r>
              <a:rPr lang="en-GB" sz="2200" dirty="0">
                <a:solidFill>
                  <a:srgbClr val="0070C0"/>
                </a:solidFill>
              </a:rPr>
              <a:t> </a:t>
            </a:r>
            <a:r>
              <a:rPr lang="en-GB" sz="2200" dirty="0" err="1">
                <a:solidFill>
                  <a:srgbClr val="0070C0"/>
                </a:solidFill>
              </a:rPr>
              <a:t>ifanc</a:t>
            </a:r>
            <a:r>
              <a:rPr lang="en-GB" sz="2200" dirty="0">
                <a:solidFill>
                  <a:srgbClr val="0070C0"/>
                </a:solidFill>
              </a:rPr>
              <a:t>. </a:t>
            </a:r>
          </a:p>
          <a:p>
            <a:pPr marL="0" indent="0">
              <a:buNone/>
            </a:pPr>
            <a:r>
              <a:rPr lang="en-GB" sz="2200" dirty="0">
                <a:solidFill>
                  <a:srgbClr val="0070C0"/>
                </a:solidFill>
              </a:rPr>
              <a:t>Trefnu </a:t>
            </a:r>
            <a:r>
              <a:rPr lang="en-GB" sz="2200" dirty="0" err="1">
                <a:solidFill>
                  <a:srgbClr val="0070C0"/>
                </a:solidFill>
              </a:rPr>
              <a:t>eu</a:t>
            </a:r>
            <a:r>
              <a:rPr lang="en-GB" sz="2200" dirty="0">
                <a:solidFill>
                  <a:srgbClr val="0070C0"/>
                </a:solidFill>
              </a:rPr>
              <a:t> </a:t>
            </a:r>
            <a:r>
              <a:rPr lang="en-GB" sz="2200" dirty="0" err="1">
                <a:solidFill>
                  <a:srgbClr val="0070C0"/>
                </a:solidFill>
              </a:rPr>
              <a:t>gwybodaeth</a:t>
            </a:r>
            <a:r>
              <a:rPr lang="en-GB" sz="2200" dirty="0">
                <a:solidFill>
                  <a:srgbClr val="0070C0"/>
                </a:solidFill>
              </a:rPr>
              <a:t> </a:t>
            </a:r>
            <a:r>
              <a:rPr lang="en-GB" sz="2200" dirty="0" err="1">
                <a:solidFill>
                  <a:srgbClr val="0070C0"/>
                </a:solidFill>
              </a:rPr>
              <a:t>a'u</a:t>
            </a:r>
            <a:r>
              <a:rPr lang="en-GB" sz="2200" dirty="0">
                <a:solidFill>
                  <a:srgbClr val="0070C0"/>
                </a:solidFill>
              </a:rPr>
              <a:t> </a:t>
            </a:r>
            <a:r>
              <a:rPr lang="en-GB" sz="2200" dirty="0" err="1">
                <a:solidFill>
                  <a:srgbClr val="0070C0"/>
                </a:solidFill>
              </a:rPr>
              <a:t>dysgu</a:t>
            </a:r>
            <a:r>
              <a:rPr lang="en-GB" sz="2200" dirty="0">
                <a:solidFill>
                  <a:srgbClr val="0070C0"/>
                </a:solidFill>
              </a:rPr>
              <a:t> </a:t>
            </a:r>
            <a:r>
              <a:rPr lang="en-GB" sz="2200" dirty="0" err="1">
                <a:solidFill>
                  <a:srgbClr val="0070C0"/>
                </a:solidFill>
              </a:rPr>
              <a:t>drwy</a:t>
            </a:r>
            <a:r>
              <a:rPr lang="en-GB" sz="2200" dirty="0">
                <a:solidFill>
                  <a:srgbClr val="0070C0"/>
                </a:solidFill>
              </a:rPr>
              <a:t> </a:t>
            </a:r>
            <a:r>
              <a:rPr lang="en-GB" sz="2200" dirty="0" err="1">
                <a:solidFill>
                  <a:srgbClr val="0070C0"/>
                </a:solidFill>
              </a:rPr>
              <a:t>ddefnyddio</a:t>
            </a:r>
            <a:r>
              <a:rPr lang="en-GB" sz="2200" dirty="0">
                <a:solidFill>
                  <a:srgbClr val="0070C0"/>
                </a:solidFill>
              </a:rPr>
              <a:t> </a:t>
            </a:r>
            <a:r>
              <a:rPr lang="en-GB" sz="2200" dirty="0" err="1">
                <a:solidFill>
                  <a:srgbClr val="0070C0"/>
                </a:solidFill>
              </a:rPr>
              <a:t>ystod</a:t>
            </a:r>
            <a:r>
              <a:rPr lang="en-GB" sz="2200" dirty="0">
                <a:solidFill>
                  <a:srgbClr val="0070C0"/>
                </a:solidFill>
              </a:rPr>
              <a:t> o </a:t>
            </a:r>
            <a:r>
              <a:rPr lang="en-GB" sz="2200" dirty="0" err="1">
                <a:solidFill>
                  <a:srgbClr val="0070C0"/>
                </a:solidFill>
              </a:rPr>
              <a:t>adnoddau</a:t>
            </a:r>
            <a:r>
              <a:rPr lang="en-GB" sz="2200" dirty="0">
                <a:solidFill>
                  <a:srgbClr val="0070C0"/>
                </a:solidFill>
              </a:rPr>
              <a:t> </a:t>
            </a:r>
            <a:r>
              <a:rPr lang="en-GB" sz="2200" dirty="0" err="1">
                <a:solidFill>
                  <a:srgbClr val="0070C0"/>
                </a:solidFill>
              </a:rPr>
              <a:t>gwybodaeth</a:t>
            </a:r>
            <a:r>
              <a:rPr lang="en-GB" sz="2200" dirty="0">
                <a:solidFill>
                  <a:srgbClr val="0070C0"/>
                </a:solidFill>
              </a:rPr>
              <a:t> a </a:t>
            </a:r>
            <a:r>
              <a:rPr lang="en-GB" sz="2200" dirty="0" err="1">
                <a:solidFill>
                  <a:srgbClr val="0070C0"/>
                </a:solidFill>
              </a:rPr>
              <a:t>chyflwyno</a:t>
            </a:r>
            <a:r>
              <a:rPr lang="en-GB" sz="2200" dirty="0">
                <a:solidFill>
                  <a:srgbClr val="0070C0"/>
                </a:solidFill>
              </a:rPr>
              <a:t> </a:t>
            </a:r>
            <a:r>
              <a:rPr lang="en-GB" sz="2200" dirty="0" err="1">
                <a:solidFill>
                  <a:srgbClr val="0070C0"/>
                </a:solidFill>
              </a:rPr>
              <a:t>eu</a:t>
            </a:r>
            <a:r>
              <a:rPr lang="en-GB" sz="2200" dirty="0">
                <a:solidFill>
                  <a:srgbClr val="0070C0"/>
                </a:solidFill>
              </a:rPr>
              <a:t> </a:t>
            </a:r>
            <a:r>
              <a:rPr lang="en-GB" sz="2200" dirty="0" err="1">
                <a:solidFill>
                  <a:srgbClr val="0070C0"/>
                </a:solidFill>
              </a:rPr>
              <a:t>gwaith</a:t>
            </a:r>
            <a:r>
              <a:rPr lang="en-GB" sz="2200" dirty="0">
                <a:solidFill>
                  <a:srgbClr val="0070C0"/>
                </a:solidFill>
              </a:rPr>
              <a:t> </a:t>
            </a:r>
            <a:r>
              <a:rPr lang="en-GB" sz="2200" dirty="0" err="1">
                <a:solidFill>
                  <a:srgbClr val="0070C0"/>
                </a:solidFill>
              </a:rPr>
              <a:t>ar</a:t>
            </a:r>
            <a:r>
              <a:rPr lang="en-GB" sz="2200" dirty="0">
                <a:solidFill>
                  <a:srgbClr val="0070C0"/>
                </a:solidFill>
              </a:rPr>
              <a:t> </a:t>
            </a:r>
            <a:r>
              <a:rPr lang="en-GB" sz="2200" dirty="0" err="1">
                <a:solidFill>
                  <a:srgbClr val="0070C0"/>
                </a:solidFill>
              </a:rPr>
              <a:t>lefel</a:t>
            </a:r>
            <a:r>
              <a:rPr lang="en-GB" sz="2200" dirty="0">
                <a:solidFill>
                  <a:srgbClr val="0070C0"/>
                </a:solidFill>
              </a:rPr>
              <a:t> </a:t>
            </a:r>
            <a:r>
              <a:rPr lang="en-GB" sz="2200" dirty="0" err="1">
                <a:solidFill>
                  <a:srgbClr val="0070C0"/>
                </a:solidFill>
              </a:rPr>
              <a:t>briodol</a:t>
            </a:r>
            <a:r>
              <a:rPr lang="en-GB" sz="2200" dirty="0">
                <a:solidFill>
                  <a:srgbClr val="0070C0"/>
                </a:solidFill>
              </a:rPr>
              <a:t>.</a:t>
            </a:r>
          </a:p>
        </p:txBody>
      </p:sp>
      <p:sp>
        <p:nvSpPr>
          <p:cNvPr id="4" name="Content Placeholder 3">
            <a:extLst>
              <a:ext uri="{FF2B5EF4-FFF2-40B4-BE49-F238E27FC236}">
                <a16:creationId xmlns:a16="http://schemas.microsoft.com/office/drawing/2014/main" id="{A8C706E2-B18A-5442-FCF8-F987D35394B9}"/>
              </a:ext>
            </a:extLst>
          </p:cNvPr>
          <p:cNvSpPr>
            <a:spLocks noGrp="1"/>
          </p:cNvSpPr>
          <p:nvPr>
            <p:ph sz="half" idx="2"/>
          </p:nvPr>
        </p:nvSpPr>
        <p:spPr>
          <a:xfrm>
            <a:off x="6172200" y="1825625"/>
            <a:ext cx="5181600" cy="3793047"/>
          </a:xfrm>
        </p:spPr>
        <p:txBody>
          <a:bodyPr>
            <a:normAutofit fontScale="92500" lnSpcReduction="20000"/>
          </a:bodyPr>
          <a:lstStyle/>
          <a:p>
            <a:pPr marL="342900" lvl="0" indent="-342900" algn="just" fontAlgn="base">
              <a:buSzPts val="1000"/>
              <a:buFont typeface="Symbol" panose="05050102010706020507" pitchFamily="18" charset="2"/>
              <a:buChar char=""/>
              <a:tabLst>
                <a:tab pos="457200" algn="l"/>
              </a:tabLst>
            </a:pPr>
            <a:r>
              <a:rPr lang="en-US" sz="2200" dirty="0">
                <a:solidFill>
                  <a:srgbClr val="0070C0"/>
                </a:solidFill>
                <a:effectLst/>
                <a:ea typeface="Times New Roman" panose="02020603050405020304" pitchFamily="18" charset="0"/>
              </a:rPr>
              <a:t>Understand some of the key theories that have influenced current thinking and understanding of human development.</a:t>
            </a:r>
            <a:r>
              <a:rPr lang="en-GB" sz="2200" dirty="0">
                <a:solidFill>
                  <a:srgbClr val="0070C0"/>
                </a:solidFill>
                <a:effectLst/>
                <a:ea typeface="Cambria" panose="02040503050406030204" pitchFamily="18" charset="0"/>
              </a:rPr>
              <a:t> </a:t>
            </a:r>
            <a:endParaRPr lang="en-GB" sz="2200" dirty="0">
              <a:solidFill>
                <a:srgbClr val="0070C0"/>
              </a:solidFill>
              <a:effectLs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r>
              <a:rPr lang="en-US" sz="2200" dirty="0">
                <a:solidFill>
                  <a:srgbClr val="0070C0"/>
                </a:solidFill>
                <a:effectLst/>
                <a:ea typeface="Times New Roman" panose="02020603050405020304" pitchFamily="18" charset="0"/>
              </a:rPr>
              <a:t>Identify different areas of human development (physical, cognitive, emotional and social) and understand the role of play in how children develop and learn.</a:t>
            </a:r>
            <a:r>
              <a:rPr lang="en-GB" sz="2200" dirty="0">
                <a:solidFill>
                  <a:srgbClr val="0070C0"/>
                </a:solidFill>
                <a:effectLst/>
                <a:ea typeface="Cambria" panose="02040503050406030204" pitchFamily="18" charset="0"/>
              </a:rPr>
              <a:t> </a:t>
            </a:r>
            <a:endParaRPr lang="en-GB" sz="2200" dirty="0">
              <a:solidFill>
                <a:srgbClr val="0070C0"/>
              </a:solidFill>
              <a:effectLs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r>
              <a:rPr lang="en-US" sz="2200" dirty="0">
                <a:solidFill>
                  <a:srgbClr val="0070C0"/>
                </a:solidFill>
                <a:effectLst/>
                <a:ea typeface="Times New Roman" panose="02020603050405020304" pitchFamily="18" charset="0"/>
              </a:rPr>
              <a:t>Understand the importance of transitions when working with babies, children and young people.</a:t>
            </a:r>
            <a:r>
              <a:rPr lang="en-GB" sz="2200" dirty="0">
                <a:solidFill>
                  <a:srgbClr val="0070C0"/>
                </a:solidFill>
                <a:effectLst/>
                <a:ea typeface="Cambria" panose="02040503050406030204" pitchFamily="18" charset="0"/>
              </a:rPr>
              <a:t> </a:t>
            </a:r>
            <a:endParaRPr lang="en-GB" sz="2200" dirty="0">
              <a:solidFill>
                <a:srgbClr val="0070C0"/>
              </a:solidFill>
              <a:effectLst/>
              <a:ea typeface="Times New Roman" panose="02020603050405020304" pitchFamily="18" charset="0"/>
            </a:endParaRPr>
          </a:p>
          <a:p>
            <a:pPr marL="342900" lvl="0" indent="-342900" algn="just" fontAlgn="base">
              <a:buSzPts val="1000"/>
              <a:buFont typeface="Symbol" panose="05050102010706020507" pitchFamily="18" charset="2"/>
              <a:buChar char=""/>
              <a:tabLst>
                <a:tab pos="457200" algn="l"/>
              </a:tabLst>
            </a:pPr>
            <a:r>
              <a:rPr lang="en-US" sz="2200" dirty="0">
                <a:solidFill>
                  <a:srgbClr val="0070C0"/>
                </a:solidFill>
                <a:effectLst/>
                <a:ea typeface="Times New Roman" panose="02020603050405020304" pitchFamily="18" charset="0"/>
              </a:rPr>
              <a:t>Organise their knowledge and learning through the use of a range of information resources and present their work at an appropriate level.</a:t>
            </a:r>
            <a:r>
              <a:rPr lang="en-GB" sz="2200" dirty="0">
                <a:solidFill>
                  <a:srgbClr val="0070C0"/>
                </a:solidFill>
                <a:effectLst/>
                <a:ea typeface="Cambria" panose="02040503050406030204" pitchFamily="18" charset="0"/>
              </a:rPr>
              <a:t> </a:t>
            </a:r>
            <a:endParaRPr lang="en-GB" sz="2200" dirty="0">
              <a:solidFill>
                <a:srgbClr val="0070C0"/>
              </a:solidFill>
              <a:effectLst/>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6" name="Video 5">
            <a:hlinkClick r:id="" action="ppaction://media"/>
            <a:extLst>
              <a:ext uri="{FF2B5EF4-FFF2-40B4-BE49-F238E27FC236}">
                <a16:creationId xmlns:a16="http://schemas.microsoft.com/office/drawing/2014/main" id="{49B600C6-D55A-5677-F8C4-6318FDC0C2D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5207617"/>
      </p:ext>
    </p:extLst>
  </p:cSld>
  <p:clrMapOvr>
    <a:masterClrMapping/>
  </p:clrMapOvr>
  <mc:AlternateContent xmlns:mc="http://schemas.openxmlformats.org/markup-compatibility/2006">
    <mc:Choice xmlns:p14="http://schemas.microsoft.com/office/powerpoint/2010/main" Requires="p14">
      <p:transition spd="slow" p14:dur="2000" advTm="62034"/>
    </mc:Choice>
    <mc:Fallback>
      <p:transition spd="slow" advTm="62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8EEA-4D15-887E-7AB4-412C10549585}"/>
              </a:ext>
            </a:extLst>
          </p:cNvPr>
          <p:cNvSpPr>
            <a:spLocks noGrp="1"/>
          </p:cNvSpPr>
          <p:nvPr>
            <p:ph type="title"/>
          </p:nvPr>
        </p:nvSpPr>
        <p:spPr/>
        <p:txBody>
          <a:bodyPr/>
          <a:lstStyle/>
          <a:p>
            <a:r>
              <a:rPr lang="en-GB" altLang="en-US" sz="4400" dirty="0">
                <a:solidFill>
                  <a:srgbClr val="0070C0"/>
                </a:solidFill>
              </a:rPr>
              <a:t>Teitl y </a:t>
            </a:r>
            <a:r>
              <a:rPr lang="en-GB" altLang="en-US" sz="4400" dirty="0" err="1">
                <a:solidFill>
                  <a:srgbClr val="0070C0"/>
                </a:solidFill>
              </a:rPr>
              <a:t>cwestiwn</a:t>
            </a:r>
            <a:r>
              <a:rPr lang="en-GB" altLang="en-US" dirty="0">
                <a:solidFill>
                  <a:srgbClr val="0070C0"/>
                </a:solidFill>
              </a:rPr>
              <a:t>/</a:t>
            </a:r>
            <a:r>
              <a:rPr lang="en-GB" altLang="en-US" sz="4400" dirty="0">
                <a:solidFill>
                  <a:srgbClr val="0070C0"/>
                </a:solidFill>
              </a:rPr>
              <a:t>Title of the question</a:t>
            </a:r>
            <a:endParaRPr lang="en-GB" dirty="0"/>
          </a:p>
        </p:txBody>
      </p:sp>
      <p:sp>
        <p:nvSpPr>
          <p:cNvPr id="3" name="Content Placeholder 2">
            <a:extLst>
              <a:ext uri="{FF2B5EF4-FFF2-40B4-BE49-F238E27FC236}">
                <a16:creationId xmlns:a16="http://schemas.microsoft.com/office/drawing/2014/main" id="{D4A9AF00-B692-7F3B-3BAA-858C48A61840}"/>
              </a:ext>
            </a:extLst>
          </p:cNvPr>
          <p:cNvSpPr>
            <a:spLocks noGrp="1"/>
          </p:cNvSpPr>
          <p:nvPr>
            <p:ph sz="half" idx="1"/>
          </p:nvPr>
        </p:nvSpPr>
        <p:spPr/>
        <p:txBody>
          <a:bodyPr>
            <a:normAutofit/>
          </a:bodyPr>
          <a:lstStyle/>
          <a:p>
            <a:pPr marL="0" indent="0">
              <a:buNone/>
            </a:pPr>
            <a:r>
              <a:rPr lang="en-GB" sz="1900" b="1" dirty="0">
                <a:solidFill>
                  <a:srgbClr val="0070C0"/>
                </a:solidFill>
              </a:rPr>
              <a:t>Creu </a:t>
            </a:r>
            <a:r>
              <a:rPr lang="en-GB" sz="1900" b="1" dirty="0" err="1">
                <a:solidFill>
                  <a:srgbClr val="0070C0"/>
                </a:solidFill>
              </a:rPr>
              <a:t>Portffolio</a:t>
            </a:r>
            <a:r>
              <a:rPr lang="en-GB" sz="1900" b="1" dirty="0">
                <a:solidFill>
                  <a:srgbClr val="0070C0"/>
                </a:solidFill>
              </a:rPr>
              <a:t> o </a:t>
            </a:r>
            <a:r>
              <a:rPr lang="en-GB" sz="1900" b="1" dirty="0" err="1">
                <a:solidFill>
                  <a:srgbClr val="0070C0"/>
                </a:solidFill>
              </a:rPr>
              <a:t>dair</a:t>
            </a:r>
            <a:r>
              <a:rPr lang="en-GB" sz="1900" b="1" dirty="0">
                <a:solidFill>
                  <a:srgbClr val="0070C0"/>
                </a:solidFill>
              </a:rPr>
              <a:t> </a:t>
            </a:r>
            <a:r>
              <a:rPr lang="en-GB" sz="1900" b="1" dirty="0" err="1">
                <a:solidFill>
                  <a:srgbClr val="0070C0"/>
                </a:solidFill>
              </a:rPr>
              <a:t>adran</a:t>
            </a:r>
            <a:r>
              <a:rPr lang="en-GB" sz="1900" b="1" dirty="0">
                <a:solidFill>
                  <a:srgbClr val="0070C0"/>
                </a:solidFill>
              </a:rPr>
              <a:t> </a:t>
            </a:r>
            <a:r>
              <a:rPr lang="en-GB" sz="1900" b="1" dirty="0" err="1">
                <a:solidFill>
                  <a:srgbClr val="0070C0"/>
                </a:solidFill>
              </a:rPr>
              <a:t>i</a:t>
            </a:r>
            <a:r>
              <a:rPr lang="en-GB" sz="1900" b="1" dirty="0">
                <a:solidFill>
                  <a:srgbClr val="0070C0"/>
                </a:solidFill>
              </a:rPr>
              <a:t> </a:t>
            </a:r>
            <a:r>
              <a:rPr lang="en-GB" sz="1900" b="1" dirty="0" err="1">
                <a:solidFill>
                  <a:srgbClr val="0070C0"/>
                </a:solidFill>
              </a:rPr>
              <a:t>archwilio</a:t>
            </a:r>
            <a:r>
              <a:rPr lang="en-GB" sz="1900" b="1" dirty="0">
                <a:solidFill>
                  <a:srgbClr val="0070C0"/>
                </a:solidFill>
              </a:rPr>
              <a:t> </a:t>
            </a:r>
            <a:r>
              <a:rPr lang="en-GB" sz="1900" b="1" dirty="0" err="1">
                <a:solidFill>
                  <a:srgbClr val="0070C0"/>
                </a:solidFill>
              </a:rPr>
              <a:t>Hierarchaeth</a:t>
            </a:r>
            <a:r>
              <a:rPr lang="en-GB" sz="1900" b="1" dirty="0">
                <a:solidFill>
                  <a:srgbClr val="0070C0"/>
                </a:solidFill>
              </a:rPr>
              <a:t> </a:t>
            </a:r>
            <a:r>
              <a:rPr lang="en-GB" sz="1900" b="1" dirty="0" err="1">
                <a:solidFill>
                  <a:srgbClr val="0070C0"/>
                </a:solidFill>
              </a:rPr>
              <a:t>Angen</a:t>
            </a:r>
            <a:r>
              <a:rPr lang="en-GB" sz="1900" b="1" dirty="0">
                <a:solidFill>
                  <a:srgbClr val="0070C0"/>
                </a:solidFill>
              </a:rPr>
              <a:t> Maslow.</a:t>
            </a:r>
          </a:p>
          <a:p>
            <a:pPr marL="457200" indent="-457200">
              <a:buAutoNum type="arabicPeriod"/>
            </a:pPr>
            <a:r>
              <a:rPr lang="en-GB" sz="1900" dirty="0" err="1">
                <a:solidFill>
                  <a:srgbClr val="0070C0"/>
                </a:solidFill>
              </a:rPr>
              <a:t>Datblygu</a:t>
            </a:r>
            <a:r>
              <a:rPr lang="en-GB" sz="1900" dirty="0">
                <a:solidFill>
                  <a:srgbClr val="0070C0"/>
                </a:solidFill>
              </a:rPr>
              <a:t> </a:t>
            </a:r>
            <a:r>
              <a:rPr lang="en-GB" sz="1900" dirty="0" err="1">
                <a:solidFill>
                  <a:srgbClr val="0070C0"/>
                </a:solidFill>
              </a:rPr>
              <a:t>ffeithlun</a:t>
            </a:r>
            <a:r>
              <a:rPr lang="en-GB" sz="1900" dirty="0">
                <a:solidFill>
                  <a:srgbClr val="0070C0"/>
                </a:solidFill>
              </a:rPr>
              <a:t> </a:t>
            </a:r>
            <a:r>
              <a:rPr lang="en-GB" sz="1900" dirty="0" err="1">
                <a:solidFill>
                  <a:srgbClr val="0070C0"/>
                </a:solidFill>
              </a:rPr>
              <a:t>i</a:t>
            </a:r>
            <a:r>
              <a:rPr lang="en-GB" sz="1900" dirty="0">
                <a:solidFill>
                  <a:srgbClr val="0070C0"/>
                </a:solidFill>
              </a:rPr>
              <a:t> </a:t>
            </a:r>
            <a:r>
              <a:rPr lang="en-GB" sz="1900" dirty="0" err="1">
                <a:solidFill>
                  <a:srgbClr val="0070C0"/>
                </a:solidFill>
              </a:rPr>
              <a:t>archwilio</a:t>
            </a:r>
            <a:r>
              <a:rPr lang="en-GB" sz="1900" dirty="0">
                <a:solidFill>
                  <a:srgbClr val="0070C0"/>
                </a:solidFill>
              </a:rPr>
              <a:t> model Maslow </a:t>
            </a:r>
            <a:r>
              <a:rPr lang="en-GB" sz="1900" dirty="0" err="1">
                <a:solidFill>
                  <a:srgbClr val="0070C0"/>
                </a:solidFill>
              </a:rPr>
              <a:t>yn</a:t>
            </a:r>
            <a:r>
              <a:rPr lang="en-GB" sz="1900" dirty="0">
                <a:solidFill>
                  <a:srgbClr val="0070C0"/>
                </a:solidFill>
              </a:rPr>
              <a:t> </a:t>
            </a:r>
            <a:r>
              <a:rPr lang="en-GB" sz="1900" dirty="0" err="1">
                <a:solidFill>
                  <a:srgbClr val="0070C0"/>
                </a:solidFill>
              </a:rPr>
              <a:t>fanwl</a:t>
            </a:r>
            <a:r>
              <a:rPr lang="en-GB" sz="1900" dirty="0">
                <a:solidFill>
                  <a:srgbClr val="0070C0"/>
                </a:solidFill>
              </a:rPr>
              <a:t> (1000 o </a:t>
            </a:r>
            <a:r>
              <a:rPr lang="en-GB" sz="1900" dirty="0" err="1">
                <a:solidFill>
                  <a:srgbClr val="0070C0"/>
                </a:solidFill>
              </a:rPr>
              <a:t>eiriau</a:t>
            </a:r>
            <a:r>
              <a:rPr lang="en-GB" sz="1900" dirty="0">
                <a:solidFill>
                  <a:srgbClr val="0070C0"/>
                </a:solidFill>
              </a:rPr>
              <a:t>).</a:t>
            </a:r>
          </a:p>
          <a:p>
            <a:pPr marL="457200" indent="-457200">
              <a:buAutoNum type="arabicPeriod"/>
            </a:pPr>
            <a:r>
              <a:rPr lang="en-GB" sz="1900" dirty="0" err="1">
                <a:solidFill>
                  <a:srgbClr val="0070C0"/>
                </a:solidFill>
              </a:rPr>
              <a:t>Archwiliwch</a:t>
            </a:r>
            <a:r>
              <a:rPr lang="en-GB" sz="1900" dirty="0">
                <a:solidFill>
                  <a:srgbClr val="0070C0"/>
                </a:solidFill>
              </a:rPr>
              <a:t> </a:t>
            </a:r>
            <a:r>
              <a:rPr lang="en-GB" sz="1900" dirty="0" err="1">
                <a:solidFill>
                  <a:srgbClr val="0070C0"/>
                </a:solidFill>
              </a:rPr>
              <a:t>yn</a:t>
            </a:r>
            <a:r>
              <a:rPr lang="en-GB" sz="1900" dirty="0">
                <a:solidFill>
                  <a:srgbClr val="0070C0"/>
                </a:solidFill>
              </a:rPr>
              <a:t> </a:t>
            </a:r>
            <a:r>
              <a:rPr lang="en-GB" sz="1900" dirty="0" err="1">
                <a:solidFill>
                  <a:srgbClr val="0070C0"/>
                </a:solidFill>
              </a:rPr>
              <a:t>fanwl</a:t>
            </a:r>
            <a:r>
              <a:rPr lang="en-GB" sz="1900" dirty="0">
                <a:solidFill>
                  <a:srgbClr val="0070C0"/>
                </a:solidFill>
              </a:rPr>
              <a:t> y </a:t>
            </a:r>
            <a:r>
              <a:rPr lang="en-GB" sz="1900" dirty="0" err="1">
                <a:solidFill>
                  <a:srgbClr val="0070C0"/>
                </a:solidFill>
              </a:rPr>
              <a:t>cysyniad</a:t>
            </a:r>
            <a:r>
              <a:rPr lang="en-GB" sz="1900" dirty="0">
                <a:solidFill>
                  <a:srgbClr val="0070C0"/>
                </a:solidFill>
              </a:rPr>
              <a:t> o </a:t>
            </a:r>
            <a:r>
              <a:rPr lang="en-GB" sz="1900" dirty="0" err="1">
                <a:solidFill>
                  <a:srgbClr val="0070C0"/>
                </a:solidFill>
              </a:rPr>
              <a:t>ddatblygiad</a:t>
            </a:r>
            <a:r>
              <a:rPr lang="en-GB" sz="1900" dirty="0">
                <a:solidFill>
                  <a:srgbClr val="0070C0"/>
                </a:solidFill>
              </a:rPr>
              <a:t> plant </a:t>
            </a:r>
            <a:r>
              <a:rPr lang="en-GB" sz="1900" dirty="0" err="1">
                <a:solidFill>
                  <a:srgbClr val="0070C0"/>
                </a:solidFill>
              </a:rPr>
              <a:t>cyfannol</a:t>
            </a:r>
            <a:r>
              <a:rPr lang="en-GB" sz="1900" dirty="0">
                <a:solidFill>
                  <a:srgbClr val="0070C0"/>
                </a:solidFill>
              </a:rPr>
              <a:t> </a:t>
            </a:r>
            <a:r>
              <a:rPr lang="en-GB" sz="1900" dirty="0" err="1">
                <a:solidFill>
                  <a:srgbClr val="0070C0"/>
                </a:solidFill>
              </a:rPr>
              <a:t>gyda</a:t>
            </a:r>
            <a:r>
              <a:rPr lang="en-GB" sz="1900" dirty="0">
                <a:solidFill>
                  <a:srgbClr val="0070C0"/>
                </a:solidFill>
              </a:rPr>
              <a:t> </a:t>
            </a:r>
            <a:r>
              <a:rPr lang="en-GB" sz="1900" dirty="0" err="1">
                <a:solidFill>
                  <a:srgbClr val="0070C0"/>
                </a:solidFill>
              </a:rPr>
              <a:t>chysylltiadau</a:t>
            </a:r>
            <a:r>
              <a:rPr lang="en-GB" sz="1900" dirty="0">
                <a:solidFill>
                  <a:srgbClr val="0070C0"/>
                </a:solidFill>
              </a:rPr>
              <a:t> â model Maslow (1000 o </a:t>
            </a:r>
            <a:r>
              <a:rPr lang="en-GB" sz="1900" dirty="0" err="1">
                <a:solidFill>
                  <a:srgbClr val="0070C0"/>
                </a:solidFill>
              </a:rPr>
              <a:t>eiriau</a:t>
            </a:r>
            <a:r>
              <a:rPr lang="en-GB" sz="1900" dirty="0">
                <a:solidFill>
                  <a:srgbClr val="0070C0"/>
                </a:solidFill>
              </a:rPr>
              <a:t>).</a:t>
            </a:r>
          </a:p>
          <a:p>
            <a:pPr marL="457200" indent="-457200">
              <a:buAutoNum type="arabicPeriod"/>
            </a:pPr>
            <a:r>
              <a:rPr lang="en-GB" sz="1900" dirty="0" err="1">
                <a:solidFill>
                  <a:srgbClr val="0070C0"/>
                </a:solidFill>
              </a:rPr>
              <a:t>Cynnig</a:t>
            </a:r>
            <a:r>
              <a:rPr lang="en-GB" sz="1900" dirty="0">
                <a:solidFill>
                  <a:srgbClr val="0070C0"/>
                </a:solidFill>
              </a:rPr>
              <a:t> </a:t>
            </a:r>
            <a:r>
              <a:rPr lang="en-GB" sz="1900" dirty="0" err="1">
                <a:solidFill>
                  <a:srgbClr val="0070C0"/>
                </a:solidFill>
              </a:rPr>
              <a:t>tair</a:t>
            </a:r>
            <a:r>
              <a:rPr lang="en-GB" sz="1900" dirty="0">
                <a:solidFill>
                  <a:srgbClr val="0070C0"/>
                </a:solidFill>
              </a:rPr>
              <a:t> </a:t>
            </a:r>
            <a:r>
              <a:rPr lang="en-GB" sz="1900" dirty="0" err="1">
                <a:solidFill>
                  <a:srgbClr val="0070C0"/>
                </a:solidFill>
              </a:rPr>
              <a:t>enghraifft</a:t>
            </a:r>
            <a:r>
              <a:rPr lang="en-GB" sz="1900" dirty="0">
                <a:solidFill>
                  <a:srgbClr val="0070C0"/>
                </a:solidFill>
              </a:rPr>
              <a:t> o </a:t>
            </a:r>
            <a:r>
              <a:rPr lang="en-GB" sz="1900" dirty="0" err="1">
                <a:solidFill>
                  <a:srgbClr val="0070C0"/>
                </a:solidFill>
              </a:rPr>
              <a:t>ymarfer</a:t>
            </a:r>
            <a:r>
              <a:rPr lang="en-GB" sz="1900" dirty="0">
                <a:solidFill>
                  <a:srgbClr val="0070C0"/>
                </a:solidFill>
              </a:rPr>
              <a:t> </a:t>
            </a:r>
            <a:r>
              <a:rPr lang="en-GB" sz="1900" dirty="0" err="1">
                <a:solidFill>
                  <a:srgbClr val="0070C0"/>
                </a:solidFill>
              </a:rPr>
              <a:t>blynyddoedd</a:t>
            </a:r>
            <a:r>
              <a:rPr lang="en-GB" sz="1900" dirty="0">
                <a:solidFill>
                  <a:srgbClr val="0070C0"/>
                </a:solidFill>
              </a:rPr>
              <a:t> </a:t>
            </a:r>
            <a:r>
              <a:rPr lang="en-GB" sz="1900" dirty="0" err="1">
                <a:solidFill>
                  <a:srgbClr val="0070C0"/>
                </a:solidFill>
              </a:rPr>
              <a:t>cynnar</a:t>
            </a:r>
            <a:r>
              <a:rPr lang="en-GB" sz="1900" dirty="0">
                <a:solidFill>
                  <a:srgbClr val="0070C0"/>
                </a:solidFill>
              </a:rPr>
              <a:t> </a:t>
            </a:r>
            <a:r>
              <a:rPr lang="en-GB" sz="1900" dirty="0" err="1">
                <a:solidFill>
                  <a:srgbClr val="0070C0"/>
                </a:solidFill>
              </a:rPr>
              <a:t>i</a:t>
            </a:r>
            <a:r>
              <a:rPr lang="en-GB" sz="1900" dirty="0">
                <a:solidFill>
                  <a:srgbClr val="0070C0"/>
                </a:solidFill>
              </a:rPr>
              <a:t> </a:t>
            </a:r>
            <a:r>
              <a:rPr lang="en-GB" sz="1900" dirty="0" err="1">
                <a:solidFill>
                  <a:srgbClr val="0070C0"/>
                </a:solidFill>
              </a:rPr>
              <a:t>dynnu</a:t>
            </a:r>
            <a:r>
              <a:rPr lang="en-GB" sz="1900" dirty="0">
                <a:solidFill>
                  <a:srgbClr val="0070C0"/>
                </a:solidFill>
              </a:rPr>
              <a:t> </a:t>
            </a:r>
            <a:r>
              <a:rPr lang="en-GB" sz="1900" dirty="0" err="1">
                <a:solidFill>
                  <a:srgbClr val="0070C0"/>
                </a:solidFill>
              </a:rPr>
              <a:t>sylw</a:t>
            </a:r>
            <a:r>
              <a:rPr lang="en-GB" sz="1900" dirty="0">
                <a:solidFill>
                  <a:srgbClr val="0070C0"/>
                </a:solidFill>
              </a:rPr>
              <a:t> at </a:t>
            </a:r>
            <a:r>
              <a:rPr lang="en-GB" sz="1900" dirty="0" err="1">
                <a:solidFill>
                  <a:srgbClr val="0070C0"/>
                </a:solidFill>
              </a:rPr>
              <a:t>arwyddocâd</a:t>
            </a:r>
            <a:r>
              <a:rPr lang="en-GB" sz="1900" dirty="0">
                <a:solidFill>
                  <a:srgbClr val="0070C0"/>
                </a:solidFill>
              </a:rPr>
              <a:t> Maslow </a:t>
            </a:r>
            <a:r>
              <a:rPr lang="en-GB" sz="1900" dirty="0" err="1">
                <a:solidFill>
                  <a:srgbClr val="0070C0"/>
                </a:solidFill>
              </a:rPr>
              <a:t>wrth</a:t>
            </a:r>
            <a:r>
              <a:rPr lang="en-GB" sz="1900" dirty="0">
                <a:solidFill>
                  <a:srgbClr val="0070C0"/>
                </a:solidFill>
              </a:rPr>
              <a:t> </a:t>
            </a:r>
            <a:r>
              <a:rPr lang="en-GB" sz="1900" dirty="0" err="1">
                <a:solidFill>
                  <a:srgbClr val="0070C0"/>
                </a:solidFill>
              </a:rPr>
              <a:t>ddeall</a:t>
            </a:r>
            <a:r>
              <a:rPr lang="en-GB" sz="1900" dirty="0">
                <a:solidFill>
                  <a:srgbClr val="0070C0"/>
                </a:solidFill>
              </a:rPr>
              <a:t> </a:t>
            </a:r>
            <a:r>
              <a:rPr lang="en-GB" sz="1900" dirty="0" err="1">
                <a:solidFill>
                  <a:srgbClr val="0070C0"/>
                </a:solidFill>
              </a:rPr>
              <a:t>datblygiad</a:t>
            </a:r>
            <a:r>
              <a:rPr lang="en-GB" sz="1900" dirty="0">
                <a:solidFill>
                  <a:srgbClr val="0070C0"/>
                </a:solidFill>
              </a:rPr>
              <a:t> plant. (1000 o </a:t>
            </a:r>
            <a:r>
              <a:rPr lang="en-GB" sz="1900" dirty="0" err="1">
                <a:solidFill>
                  <a:srgbClr val="0070C0"/>
                </a:solidFill>
              </a:rPr>
              <a:t>eiriau</a:t>
            </a:r>
            <a:r>
              <a:rPr lang="en-GB" sz="1900" dirty="0">
                <a:solidFill>
                  <a:srgbClr val="0070C0"/>
                </a:solidFill>
              </a:rPr>
              <a:t>)</a:t>
            </a:r>
          </a:p>
          <a:p>
            <a:endParaRPr lang="en-GB" dirty="0"/>
          </a:p>
        </p:txBody>
      </p:sp>
      <p:sp>
        <p:nvSpPr>
          <p:cNvPr id="4" name="Content Placeholder 3">
            <a:extLst>
              <a:ext uri="{FF2B5EF4-FFF2-40B4-BE49-F238E27FC236}">
                <a16:creationId xmlns:a16="http://schemas.microsoft.com/office/drawing/2014/main" id="{6B353754-2E1F-D0E1-FFC5-86B00C35B15B}"/>
              </a:ext>
            </a:extLst>
          </p:cNvPr>
          <p:cNvSpPr>
            <a:spLocks noGrp="1"/>
          </p:cNvSpPr>
          <p:nvPr>
            <p:ph sz="half" idx="2"/>
          </p:nvPr>
        </p:nvSpPr>
        <p:spPr/>
        <p:txBody>
          <a:bodyPr>
            <a:normAutofit/>
          </a:bodyPr>
          <a:lstStyle/>
          <a:p>
            <a:pPr indent="0" algn="just">
              <a:buNone/>
            </a:pPr>
            <a:r>
              <a:rPr lang="en-GB" sz="1800" b="1" dirty="0">
                <a:solidFill>
                  <a:srgbClr val="0070C0"/>
                </a:solidFill>
                <a:effectLst/>
              </a:rPr>
              <a:t>Create a Portfolio of three sections to explore Maslow’s Hierarchy of Need.</a:t>
            </a:r>
          </a:p>
          <a:p>
            <a:pPr marL="0" indent="0">
              <a:buNone/>
            </a:pPr>
            <a:r>
              <a:rPr lang="en-GB" sz="1800" dirty="0">
                <a:effectLst/>
                <a:ea typeface="Times New Roman" panose="02020603050405020304" pitchFamily="18" charset="0"/>
              </a:rPr>
              <a:t> </a:t>
            </a:r>
          </a:p>
          <a:p>
            <a:pPr marL="342900" lvl="0" indent="-342900">
              <a:buFont typeface="+mj-lt"/>
              <a:buAutoNum type="arabicPeriod"/>
            </a:pPr>
            <a:r>
              <a:rPr lang="en-GB" sz="1800" dirty="0">
                <a:solidFill>
                  <a:srgbClr val="4F81BD"/>
                </a:solidFill>
                <a:effectLst/>
                <a:latin typeface="Arial Nova" panose="020B0504020202020204" pitchFamily="34" charset="0"/>
                <a:ea typeface="Times New Roman" panose="02020603050405020304" pitchFamily="18" charset="0"/>
              </a:rPr>
              <a:t>Develop an infographic to explore Maslow’s model in depth (1000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4F81BD"/>
                </a:solidFill>
                <a:effectLst/>
                <a:latin typeface="Arial Nova" panose="020B0504020202020204" pitchFamily="34" charset="0"/>
                <a:ea typeface="Times New Roman" panose="02020603050405020304" pitchFamily="18" charset="0"/>
              </a:rPr>
              <a:t>Explore in depth the concept of holistic child development with links to Maslow’s model (1000 words).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4F81BD"/>
                </a:solidFill>
                <a:effectLst/>
                <a:latin typeface="Arial Nova" panose="020B0504020202020204" pitchFamily="34" charset="0"/>
                <a:ea typeface="Times New Roman" panose="02020603050405020304" pitchFamily="18" charset="0"/>
              </a:rPr>
              <a:t>Offer three examples from early years practice to highlight Maslow’s significance in understanding child development. (1000 words)</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6" name="Video 5">
            <a:hlinkClick r:id="" action="ppaction://media"/>
            <a:extLst>
              <a:ext uri="{FF2B5EF4-FFF2-40B4-BE49-F238E27FC236}">
                <a16:creationId xmlns:a16="http://schemas.microsoft.com/office/drawing/2014/main" id="{55E4B7D9-4327-2E89-87E9-A0CC09B88A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7818690"/>
      </p:ext>
    </p:extLst>
  </p:cSld>
  <p:clrMapOvr>
    <a:masterClrMapping/>
  </p:clrMapOvr>
  <mc:AlternateContent xmlns:mc="http://schemas.openxmlformats.org/markup-compatibility/2006">
    <mc:Choice xmlns:p14="http://schemas.microsoft.com/office/powerpoint/2010/main" Requires="p14">
      <p:transition spd="slow" p14:dur="2000" advTm="86340"/>
    </mc:Choice>
    <mc:Fallback>
      <p:transition spd="slow" advTm="86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E2AD-8B8D-36E7-2A7A-25DF0A855D46}"/>
              </a:ext>
            </a:extLst>
          </p:cNvPr>
          <p:cNvSpPr>
            <a:spLocks noGrp="1"/>
          </p:cNvSpPr>
          <p:nvPr>
            <p:ph type="title"/>
          </p:nvPr>
        </p:nvSpPr>
        <p:spPr/>
        <p:txBody>
          <a:bodyPr>
            <a:normAutofit fontScale="90000"/>
          </a:bodyPr>
          <a:lstStyle/>
          <a:p>
            <a:r>
              <a:rPr lang="en-US" dirty="0" err="1">
                <a:solidFill>
                  <a:schemeClr val="accent6"/>
                </a:solidFill>
                <a:cs typeface="Arial"/>
              </a:rPr>
              <a:t>Defnyddio</a:t>
            </a:r>
            <a:r>
              <a:rPr lang="en-US" dirty="0">
                <a:solidFill>
                  <a:schemeClr val="accent6"/>
                </a:solidFill>
                <a:cs typeface="Arial"/>
              </a:rPr>
              <a:t> </a:t>
            </a:r>
            <a:r>
              <a:rPr lang="en-US" dirty="0" err="1">
                <a:solidFill>
                  <a:schemeClr val="accent6"/>
                </a:solidFill>
                <a:cs typeface="Arial"/>
              </a:rPr>
              <a:t>Deallusrwydd</a:t>
            </a:r>
            <a:r>
              <a:rPr lang="en-US" dirty="0">
                <a:solidFill>
                  <a:schemeClr val="accent6"/>
                </a:solidFill>
                <a:cs typeface="Arial"/>
              </a:rPr>
              <a:t> </a:t>
            </a:r>
            <a:r>
              <a:rPr lang="en-US" dirty="0" err="1">
                <a:solidFill>
                  <a:schemeClr val="accent6"/>
                </a:solidFill>
                <a:cs typeface="Arial"/>
              </a:rPr>
              <a:t>Artiffisial</a:t>
            </a:r>
            <a:r>
              <a:rPr lang="en-US" dirty="0">
                <a:solidFill>
                  <a:schemeClr val="accent6"/>
                </a:solidFill>
                <a:cs typeface="Arial"/>
              </a:rPr>
              <a:t> </a:t>
            </a:r>
            <a:r>
              <a:rPr lang="en-US" dirty="0" err="1">
                <a:solidFill>
                  <a:schemeClr val="accent6"/>
                </a:solidFill>
                <a:cs typeface="Arial"/>
              </a:rPr>
              <a:t>Cynhyrchiol</a:t>
            </a:r>
            <a:r>
              <a:rPr lang="en-US" dirty="0">
                <a:solidFill>
                  <a:schemeClr val="accent6"/>
                </a:solidFill>
                <a:cs typeface="Arial"/>
              </a:rPr>
              <a:t> </a:t>
            </a:r>
            <a:r>
              <a:rPr lang="en-US" dirty="0" err="1">
                <a:solidFill>
                  <a:schemeClr val="accent6"/>
                </a:solidFill>
                <a:cs typeface="Arial"/>
              </a:rPr>
              <a:t>mewn</a:t>
            </a:r>
            <a:r>
              <a:rPr lang="en-US" dirty="0">
                <a:solidFill>
                  <a:schemeClr val="accent6"/>
                </a:solidFill>
                <a:cs typeface="Arial"/>
              </a:rPr>
              <a:t> </a:t>
            </a:r>
            <a:r>
              <a:rPr lang="en-US" dirty="0" err="1">
                <a:solidFill>
                  <a:schemeClr val="accent6"/>
                </a:solidFill>
                <a:cs typeface="Arial"/>
              </a:rPr>
              <a:t>Asesiadau</a:t>
            </a:r>
            <a:r>
              <a:rPr lang="en-US" dirty="0">
                <a:solidFill>
                  <a:schemeClr val="accent6"/>
                </a:solidFill>
                <a:cs typeface="Arial"/>
              </a:rPr>
              <a:t> / AI in Assessment</a:t>
            </a:r>
            <a:endParaRPr lang="en-US" dirty="0" err="1">
              <a:solidFill>
                <a:schemeClr val="accent6"/>
              </a:solidFill>
            </a:endParaRPr>
          </a:p>
        </p:txBody>
      </p:sp>
      <p:graphicFrame>
        <p:nvGraphicFramePr>
          <p:cNvPr id="6" name="Content Placeholder 5">
            <a:extLst>
              <a:ext uri="{FF2B5EF4-FFF2-40B4-BE49-F238E27FC236}">
                <a16:creationId xmlns:a16="http://schemas.microsoft.com/office/drawing/2014/main" id="{ABD2B753-9D1E-310E-C6F6-37419C3E1D23}"/>
              </a:ext>
            </a:extLst>
          </p:cNvPr>
          <p:cNvGraphicFramePr>
            <a:graphicFrameLocks noGrp="1"/>
          </p:cNvGraphicFramePr>
          <p:nvPr>
            <p:ph sz="half" idx="1"/>
            <p:extLst>
              <p:ext uri="{D42A27DB-BD31-4B8C-83A1-F6EECF244321}">
                <p14:modId xmlns:p14="http://schemas.microsoft.com/office/powerpoint/2010/main" val="3542800662"/>
              </p:ext>
            </p:extLst>
          </p:nvPr>
        </p:nvGraphicFramePr>
        <p:xfrm>
          <a:off x="790922" y="1825625"/>
          <a:ext cx="10622920" cy="1417907"/>
        </p:xfrm>
        <a:graphic>
          <a:graphicData uri="http://schemas.openxmlformats.org/drawingml/2006/table">
            <a:tbl>
              <a:tblPr firstRow="1" firstCol="1" bandRow="1">
                <a:tableStyleId>{5C22544A-7EE6-4342-B048-85BDC9FD1C3A}</a:tableStyleId>
              </a:tblPr>
              <a:tblGrid>
                <a:gridCol w="2358219">
                  <a:extLst>
                    <a:ext uri="{9D8B030D-6E8A-4147-A177-3AD203B41FA5}">
                      <a16:colId xmlns:a16="http://schemas.microsoft.com/office/drawing/2014/main" val="178271487"/>
                    </a:ext>
                  </a:extLst>
                </a:gridCol>
                <a:gridCol w="6641538">
                  <a:extLst>
                    <a:ext uri="{9D8B030D-6E8A-4147-A177-3AD203B41FA5}">
                      <a16:colId xmlns:a16="http://schemas.microsoft.com/office/drawing/2014/main" val="67149801"/>
                    </a:ext>
                  </a:extLst>
                </a:gridCol>
                <a:gridCol w="1623163">
                  <a:extLst>
                    <a:ext uri="{9D8B030D-6E8A-4147-A177-3AD203B41FA5}">
                      <a16:colId xmlns:a16="http://schemas.microsoft.com/office/drawing/2014/main" val="2460722945"/>
                    </a:ext>
                  </a:extLst>
                </a:gridCol>
              </a:tblGrid>
              <a:tr h="1417907">
                <a:tc>
                  <a:txBody>
                    <a:bodyPr/>
                    <a:lstStyle/>
                    <a:p>
                      <a:pPr>
                        <a:lnSpc>
                          <a:spcPct val="107000"/>
                        </a:lnSpc>
                      </a:pPr>
                      <a:r>
                        <a:rPr lang="cy-GB" dirty="0">
                          <a:solidFill>
                            <a:schemeClr val="accent6"/>
                          </a:solidFill>
                          <a:effectLst/>
                          <a:latin typeface="Arial"/>
                          <a:ea typeface="Calibri" panose="020F0502020204030204" pitchFamily="34" charset="0"/>
                        </a:rPr>
                        <a:t>YMCHWIL</a:t>
                      </a:r>
                      <a:endParaRPr lang="cy-GB" dirty="0">
                        <a:solidFill>
                          <a:schemeClr val="accent6"/>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dirty="0">
                          <a:solidFill>
                            <a:schemeClr val="accent6"/>
                          </a:solidFill>
                          <a:effectLst/>
                          <a:latin typeface="Arial"/>
                          <a:ea typeface="Calibri" panose="020F0502020204030204" pitchFamily="34" charset="0"/>
                        </a:rPr>
                        <a:t>Ar gyfer yr asesiad hwn, gallwch chi ddefnyddio Deallusrwydd Artiffisial Cynhyrchiol i’ch cefnogi wrth ymchwilio, yn cynnwys chwilio am lyfryddiaeth, defnyddio offer i grynhoi, cymharu deunyddiau a’u dadansoddi. </a:t>
                      </a:r>
                      <a:endParaRPr lang="cy-GB" dirty="0">
                        <a:solidFill>
                          <a:schemeClr val="accent6"/>
                        </a:solidFill>
                        <a:effectLst/>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cy-GB" dirty="0">
                          <a:solidFill>
                            <a:schemeClr val="accent6"/>
                          </a:solidFill>
                          <a:effectLst/>
                          <a:latin typeface="Arial"/>
                          <a:ea typeface="Calibri" panose="020F0502020204030204" pitchFamily="34" charset="0"/>
                        </a:rPr>
                        <a:t>Gallwch </a:t>
                      </a:r>
                      <a:r>
                        <a:rPr lang="cy-GB" altLang="zh-CN" dirty="0">
                          <a:solidFill>
                            <a:schemeClr val="accent6"/>
                          </a:solidFill>
                          <a:effectLst/>
                          <a:latin typeface="Arial"/>
                          <a:ea typeface="MS Gothic"/>
                        </a:rPr>
                        <a:t>☒</a:t>
                      </a:r>
                      <a:endParaRPr lang="cy-GB" dirty="0">
                        <a:solidFill>
                          <a:schemeClr val="accent6"/>
                        </a:solidFill>
                        <a:effectLst/>
                        <a:latin typeface="Arial"/>
                        <a:ea typeface="MS Gothic"/>
                      </a:endParaRPr>
                    </a:p>
                    <a:p>
                      <a:endParaRPr lang="cy-GB" dirty="0">
                        <a:solidFill>
                          <a:schemeClr val="accent6"/>
                        </a:solidFill>
                        <a:effectLst/>
                        <a:latin typeface="Arial"/>
                      </a:endParaRPr>
                    </a:p>
                    <a:p>
                      <a:pPr>
                        <a:lnSpc>
                          <a:spcPct val="107000"/>
                        </a:lnSpc>
                      </a:pPr>
                      <a:r>
                        <a:rPr lang="cy-GB" dirty="0">
                          <a:solidFill>
                            <a:schemeClr val="accent6"/>
                          </a:solidFill>
                          <a:effectLst/>
                          <a:latin typeface="Arial"/>
                          <a:ea typeface="Calibri" panose="020F0502020204030204" pitchFamily="34" charset="0"/>
                        </a:rPr>
                        <a:t>Na allwch </a:t>
                      </a:r>
                      <a:r>
                        <a:rPr lang="cy-GB" altLang="zh-CN" dirty="0">
                          <a:solidFill>
                            <a:schemeClr val="accent6"/>
                          </a:solidFill>
                          <a:effectLst/>
                          <a:latin typeface="Arial"/>
                          <a:ea typeface="MS Gothic"/>
                        </a:rPr>
                        <a:t>☒</a:t>
                      </a:r>
                      <a:endParaRPr lang="cy-GB" dirty="0">
                        <a:solidFill>
                          <a:schemeClr val="accent6"/>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966671"/>
                  </a:ext>
                </a:extLst>
              </a:tr>
            </a:tbl>
          </a:graphicData>
        </a:graphic>
      </p:graphicFrame>
      <p:graphicFrame>
        <p:nvGraphicFramePr>
          <p:cNvPr id="8" name="Table 7">
            <a:extLst>
              <a:ext uri="{FF2B5EF4-FFF2-40B4-BE49-F238E27FC236}">
                <a16:creationId xmlns:a16="http://schemas.microsoft.com/office/drawing/2014/main" id="{54855B63-3F82-B95A-E1A5-28DF0858B5BF}"/>
              </a:ext>
            </a:extLst>
          </p:cNvPr>
          <p:cNvGraphicFramePr>
            <a:graphicFrameLocks noGrp="1"/>
          </p:cNvGraphicFramePr>
          <p:nvPr>
            <p:extLst>
              <p:ext uri="{D42A27DB-BD31-4B8C-83A1-F6EECF244321}">
                <p14:modId xmlns:p14="http://schemas.microsoft.com/office/powerpoint/2010/main" val="1390802748"/>
              </p:ext>
            </p:extLst>
          </p:nvPr>
        </p:nvGraphicFramePr>
        <p:xfrm>
          <a:off x="790922" y="3243532"/>
          <a:ext cx="10622920" cy="2674040"/>
        </p:xfrm>
        <a:graphic>
          <a:graphicData uri="http://schemas.openxmlformats.org/drawingml/2006/table">
            <a:tbl>
              <a:tblPr firstRow="1" firstCol="1" bandRow="1">
                <a:tableStyleId>{5C22544A-7EE6-4342-B048-85BDC9FD1C3A}</a:tableStyleId>
              </a:tblPr>
              <a:tblGrid>
                <a:gridCol w="2358219">
                  <a:extLst>
                    <a:ext uri="{9D8B030D-6E8A-4147-A177-3AD203B41FA5}">
                      <a16:colId xmlns:a16="http://schemas.microsoft.com/office/drawing/2014/main" val="3565024893"/>
                    </a:ext>
                  </a:extLst>
                </a:gridCol>
                <a:gridCol w="6641538">
                  <a:extLst>
                    <a:ext uri="{9D8B030D-6E8A-4147-A177-3AD203B41FA5}">
                      <a16:colId xmlns:a16="http://schemas.microsoft.com/office/drawing/2014/main" val="2097741852"/>
                    </a:ext>
                  </a:extLst>
                </a:gridCol>
                <a:gridCol w="1623163">
                  <a:extLst>
                    <a:ext uri="{9D8B030D-6E8A-4147-A177-3AD203B41FA5}">
                      <a16:colId xmlns:a16="http://schemas.microsoft.com/office/drawing/2014/main" val="467221730"/>
                    </a:ext>
                  </a:extLst>
                </a:gridCol>
              </a:tblGrid>
              <a:tr h="1227827">
                <a:tc>
                  <a:txBody>
                    <a:bodyPr/>
                    <a:lstStyle/>
                    <a:p>
                      <a:pPr>
                        <a:lnSpc>
                          <a:spcPct val="107000"/>
                        </a:lnSpc>
                      </a:pPr>
                      <a:r>
                        <a:rPr lang="cy-GB" dirty="0">
                          <a:solidFill>
                            <a:schemeClr val="accent6"/>
                          </a:solidFill>
                          <a:effectLst/>
                          <a:latin typeface="Arial"/>
                          <a:ea typeface="Calibri" panose="020F0502020204030204" pitchFamily="34" charset="0"/>
                        </a:rPr>
                        <a:t>PRAWF DDARLLEN</a:t>
                      </a:r>
                      <a:endParaRPr lang="cy-GB" dirty="0">
                        <a:solidFill>
                          <a:schemeClr val="accent6"/>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dirty="0">
                          <a:solidFill>
                            <a:schemeClr val="accent6"/>
                          </a:solidFill>
                          <a:effectLst/>
                          <a:latin typeface="Arial"/>
                          <a:ea typeface="Calibri" panose="020F0502020204030204" pitchFamily="34" charset="0"/>
                        </a:rPr>
                        <a:t>Ar gyfer yr asesiad hwn, gallwch chi ddefnyddio Deallusrwydd Artiffisial Cynhyrchiol i wirio eich testun/creadigaeth eich hun am wallau gramadegol a chystrawennol, yn cynnwys aralleirio eich gwaith eich hun o fewn safonau penodol.</a:t>
                      </a:r>
                      <a:endParaRPr lang="cy-GB" dirty="0">
                        <a:solidFill>
                          <a:schemeClr val="accent6"/>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cy-GB" dirty="0">
                          <a:solidFill>
                            <a:schemeClr val="accent6"/>
                          </a:solidFill>
                          <a:effectLst/>
                          <a:latin typeface="Arial"/>
                          <a:ea typeface="Calibri" panose="020F0502020204030204" pitchFamily="34" charset="0"/>
                        </a:rPr>
                        <a:t>Gallwch </a:t>
                      </a:r>
                      <a:r>
                        <a:rPr lang="cy-GB" altLang="zh-CN" dirty="0">
                          <a:solidFill>
                            <a:schemeClr val="accent6"/>
                          </a:solidFill>
                          <a:effectLst/>
                          <a:latin typeface="Arial"/>
                          <a:ea typeface="MS Gothic"/>
                        </a:rPr>
                        <a:t>☒</a:t>
                      </a:r>
                      <a:endParaRPr lang="cy-GB" dirty="0">
                        <a:solidFill>
                          <a:schemeClr val="accent6"/>
                        </a:solidFill>
                        <a:effectLst/>
                        <a:latin typeface="Arial"/>
                        <a:ea typeface="MS Gothic"/>
                      </a:endParaRPr>
                    </a:p>
                    <a:p>
                      <a:endParaRPr lang="cy-GB" dirty="0">
                        <a:solidFill>
                          <a:schemeClr val="accent6"/>
                        </a:solidFill>
                        <a:effectLst/>
                        <a:latin typeface="Arial"/>
                      </a:endParaRPr>
                    </a:p>
                    <a:p>
                      <a:pPr>
                        <a:lnSpc>
                          <a:spcPct val="107000"/>
                        </a:lnSpc>
                      </a:pPr>
                      <a:r>
                        <a:rPr lang="cy-GB" dirty="0">
                          <a:solidFill>
                            <a:schemeClr val="accent6"/>
                          </a:solidFill>
                          <a:effectLst/>
                          <a:latin typeface="Arial"/>
                          <a:ea typeface="Calibri" panose="020F0502020204030204" pitchFamily="34" charset="0"/>
                        </a:rPr>
                        <a:t>Na allwch </a:t>
                      </a:r>
                      <a:r>
                        <a:rPr lang="cy-GB" dirty="0">
                          <a:solidFill>
                            <a:schemeClr val="accent6"/>
                          </a:solidFill>
                          <a:effectLst/>
                          <a:latin typeface="MS Gothic"/>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2950384"/>
                  </a:ext>
                </a:extLst>
              </a:tr>
              <a:tr h="1227827">
                <a:tc>
                  <a:txBody>
                    <a:bodyPr/>
                    <a:lstStyle/>
                    <a:p>
                      <a:pPr>
                        <a:lnSpc>
                          <a:spcPct val="107000"/>
                        </a:lnSpc>
                      </a:pPr>
                      <a:r>
                        <a:rPr lang="cy-GB" dirty="0">
                          <a:solidFill>
                            <a:schemeClr val="accent6"/>
                          </a:solidFill>
                          <a:effectLst/>
                          <a:latin typeface="+mn-lt"/>
                        </a:rPr>
                        <a:t>CREADIGOL</a:t>
                      </a:r>
                      <a:endParaRPr lang="cy-GB" dirty="0">
                        <a:solidFill>
                          <a:schemeClr val="accent6"/>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b="1" dirty="0">
                          <a:solidFill>
                            <a:schemeClr val="accent6"/>
                          </a:solidFill>
                          <a:effectLst/>
                          <a:latin typeface="+mn-lt"/>
                        </a:rPr>
                        <a:t>Ar gyfer yr asesiad hwn, gallwch ddefnyddio AI </a:t>
                      </a:r>
                      <a:r>
                        <a:rPr lang="cy-GB" b="1" dirty="0" err="1">
                          <a:solidFill>
                            <a:schemeClr val="accent6"/>
                          </a:solidFill>
                          <a:effectLst/>
                          <a:latin typeface="+mn-lt"/>
                        </a:rPr>
                        <a:t>Generative</a:t>
                      </a:r>
                      <a:r>
                        <a:rPr lang="cy-GB" b="1" dirty="0">
                          <a:solidFill>
                            <a:schemeClr val="accent6"/>
                          </a:solidFill>
                          <a:effectLst/>
                          <a:latin typeface="+mn-lt"/>
                        </a:rPr>
                        <a:t> i greu deunyddiau creadigol, fel delweddau</a:t>
                      </a:r>
                      <a:endParaRPr lang="cy-GB" b="1" dirty="0">
                        <a:solidFill>
                          <a:schemeClr val="accent6"/>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1" i="0" u="none" strike="noStrike" kern="1200" cap="none" spc="0" normalizeH="0" baseline="0" noProof="0" dirty="0">
                          <a:ln>
                            <a:noFill/>
                          </a:ln>
                          <a:solidFill>
                            <a:schemeClr val="accent6"/>
                          </a:solidFill>
                          <a:effectLst/>
                          <a:uLnTx/>
                          <a:uFillTx/>
                          <a:latin typeface="+mn-lt"/>
                          <a:ea typeface="Calibri" panose="020F0502020204030204" pitchFamily="34" charset="0"/>
                          <a:cs typeface="+mn-cs"/>
                        </a:rPr>
                        <a:t>Gallwch </a:t>
                      </a:r>
                      <a:r>
                        <a:rPr kumimoji="0" lang="cy-GB" altLang="zh-CN" sz="1800" b="1" i="0" u="none" strike="noStrike" kern="1200" cap="none" spc="0" normalizeH="0" baseline="0" noProof="0" dirty="0">
                          <a:ln>
                            <a:noFill/>
                          </a:ln>
                          <a:solidFill>
                            <a:schemeClr val="accent6"/>
                          </a:solidFill>
                          <a:effectLst/>
                          <a:uLnTx/>
                          <a:uFillTx/>
                          <a:latin typeface="+mn-lt"/>
                          <a:ea typeface="MS Gothic"/>
                          <a:cs typeface="+mn-cs"/>
                        </a:rPr>
                        <a:t>☒</a:t>
                      </a:r>
                      <a:endParaRPr kumimoji="0" lang="cy-GB" sz="1800" b="1" i="0" u="none" strike="noStrike" kern="1200" cap="none" spc="0" normalizeH="0" baseline="0" noProof="0" dirty="0">
                        <a:ln>
                          <a:noFill/>
                        </a:ln>
                        <a:solidFill>
                          <a:schemeClr val="accent6"/>
                        </a:solidFill>
                        <a:effectLst/>
                        <a:uLnTx/>
                        <a:uFillTx/>
                        <a:latin typeface="+mn-lt"/>
                        <a:ea typeface="MS Gothic"/>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1" i="0" u="none" strike="noStrike" kern="1200" cap="none" spc="0" normalizeH="0" baseline="0" noProof="0" dirty="0">
                        <a:ln>
                          <a:noFill/>
                        </a:ln>
                        <a:solidFill>
                          <a:schemeClr val="accent6"/>
                        </a:solidFill>
                        <a:effectLst/>
                        <a:uLnTx/>
                        <a:uFillTx/>
                        <a:latin typeface="+mn-lt"/>
                        <a:ea typeface="+mn-ea"/>
                        <a:cs typeface="+mn-cs"/>
                      </a:endParaRPr>
                    </a:p>
                    <a:p>
                      <a:pPr marL="0" marR="0" lvl="0" indent="0" algn="l" defTabSz="914400" rtl="0" eaLnBrk="1" fontAlgn="auto" latinLnBrk="0" hangingPunct="1">
                        <a:lnSpc>
                          <a:spcPct val="107000"/>
                        </a:lnSpc>
                        <a:spcBef>
                          <a:spcPts val="0"/>
                        </a:spcBef>
                        <a:spcAft>
                          <a:spcPts val="0"/>
                        </a:spcAft>
                        <a:buClrTx/>
                        <a:buSzTx/>
                        <a:buFontTx/>
                        <a:buNone/>
                        <a:tabLst/>
                        <a:defRPr/>
                      </a:pPr>
                      <a:r>
                        <a:rPr kumimoji="0" lang="cy-GB" sz="1800" b="1" i="0" u="none" strike="noStrike" kern="1200" cap="none" spc="0" normalizeH="0" baseline="0" noProof="0" dirty="0">
                          <a:ln>
                            <a:noFill/>
                          </a:ln>
                          <a:solidFill>
                            <a:schemeClr val="accent6"/>
                          </a:solidFill>
                          <a:effectLst/>
                          <a:uLnTx/>
                          <a:uFillTx/>
                          <a:latin typeface="+mn-lt"/>
                          <a:ea typeface="Calibri" panose="020F0502020204030204" pitchFamily="34" charset="0"/>
                          <a:cs typeface="+mn-cs"/>
                        </a:rPr>
                        <a:t>Na allwch </a:t>
                      </a:r>
                      <a:r>
                        <a:rPr kumimoji="0" lang="cy-GB" sz="1800" b="1" i="0" u="none" strike="noStrike" kern="1200" cap="none" spc="0" normalizeH="0" baseline="0" noProof="0" dirty="0">
                          <a:ln>
                            <a:noFill/>
                          </a:ln>
                          <a:solidFill>
                            <a:schemeClr val="accent6"/>
                          </a:solidFill>
                          <a:effectLst/>
                          <a:uLnTx/>
                          <a:uFillTx/>
                          <a:latin typeface="MS Gothic"/>
                          <a:ea typeface="+mn-ea"/>
                          <a:cs typeface="+mn-cs"/>
                        </a:rPr>
                        <a:t>☐</a:t>
                      </a:r>
                    </a:p>
                    <a:p>
                      <a:pPr>
                        <a:lnSpc>
                          <a:spcPct val="107000"/>
                        </a:lnSpc>
                      </a:pPr>
                      <a:endParaRPr lang="cy-GB" dirty="0">
                        <a:solidFill>
                          <a:schemeClr val="accent6"/>
                        </a:solidFill>
                        <a:effectLst/>
                        <a:latin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86500260"/>
                  </a:ext>
                </a:extLst>
              </a:tr>
            </a:tbl>
          </a:graphicData>
        </a:graphic>
      </p:graphicFrame>
      <p:pic>
        <p:nvPicPr>
          <p:cNvPr id="4" name="Video 3">
            <a:hlinkClick r:id="" action="ppaction://media"/>
            <a:extLst>
              <a:ext uri="{FF2B5EF4-FFF2-40B4-BE49-F238E27FC236}">
                <a16:creationId xmlns:a16="http://schemas.microsoft.com/office/drawing/2014/main" id="{049E2ED9-FF0D-D0C9-05A0-4FA062B282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52070785"/>
      </p:ext>
    </p:extLst>
  </p:cSld>
  <p:clrMapOvr>
    <a:masterClrMapping/>
  </p:clrMapOvr>
  <mc:AlternateContent xmlns:mc="http://schemas.openxmlformats.org/markup-compatibility/2006">
    <mc:Choice xmlns:p14="http://schemas.microsoft.com/office/powerpoint/2010/main" Requires="p14">
      <p:transition spd="slow" p14:dur="2000" advTm="4510"/>
    </mc:Choice>
    <mc:Fallback>
      <p:transition spd="slow" advTm="4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E3F26-8476-C3AD-276F-53A5844AC8FD}"/>
              </a:ext>
            </a:extLst>
          </p:cNvPr>
          <p:cNvSpPr>
            <a:spLocks noGrp="1"/>
          </p:cNvSpPr>
          <p:nvPr>
            <p:ph type="title"/>
          </p:nvPr>
        </p:nvSpPr>
        <p:spPr/>
        <p:txBody>
          <a:bodyPr/>
          <a:lstStyle/>
          <a:p>
            <a:r>
              <a:rPr lang="en-US" dirty="0">
                <a:solidFill>
                  <a:srgbClr val="0070C0"/>
                </a:solidFill>
                <a:ea typeface="+mj-lt"/>
                <a:cs typeface="+mj-lt"/>
              </a:rPr>
              <a:t>AI in Assessment</a:t>
            </a:r>
            <a:endParaRPr lang="en-US" dirty="0">
              <a:solidFill>
                <a:srgbClr val="0070C0"/>
              </a:solidFill>
            </a:endParaRPr>
          </a:p>
        </p:txBody>
      </p:sp>
      <p:sp>
        <p:nvSpPr>
          <p:cNvPr id="3" name="Content Placeholder 2">
            <a:extLst>
              <a:ext uri="{FF2B5EF4-FFF2-40B4-BE49-F238E27FC236}">
                <a16:creationId xmlns:a16="http://schemas.microsoft.com/office/drawing/2014/main" id="{B5A9923A-AE8E-2B84-5BDF-3C6D9E0FBE2C}"/>
              </a:ext>
            </a:extLst>
          </p:cNvPr>
          <p:cNvSpPr>
            <a:spLocks noGrp="1"/>
          </p:cNvSpPr>
          <p:nvPr>
            <p:ph sz="half" idx="1"/>
          </p:nvPr>
        </p:nvSpPr>
        <p:spPr>
          <a:xfrm>
            <a:off x="838200" y="1768475"/>
            <a:ext cx="10487025" cy="4408488"/>
          </a:xfrm>
        </p:spPr>
        <p:txBody>
          <a:bodyPr vert="horz" lIns="91440" tIns="45720" rIns="91440" bIns="45720" rtlCol="0" anchor="t">
            <a:normAutofit/>
          </a:bodyPr>
          <a:lstStyle/>
          <a:p>
            <a:endParaRPr lang="en-US"/>
          </a:p>
          <a:p>
            <a:endParaRPr lang="en-US" dirty="0">
              <a:cs typeface="Arial"/>
            </a:endParaRPr>
          </a:p>
          <a:p>
            <a:endParaRPr lang="en-US" dirty="0">
              <a:cs typeface="Arial"/>
            </a:endParaRPr>
          </a:p>
        </p:txBody>
      </p:sp>
      <p:graphicFrame>
        <p:nvGraphicFramePr>
          <p:cNvPr id="8" name="Table 7">
            <a:extLst>
              <a:ext uri="{FF2B5EF4-FFF2-40B4-BE49-F238E27FC236}">
                <a16:creationId xmlns:a16="http://schemas.microsoft.com/office/drawing/2014/main" id="{25909A68-D449-8350-B05E-9BD0DACD0CFB}"/>
              </a:ext>
            </a:extLst>
          </p:cNvPr>
          <p:cNvGraphicFramePr>
            <a:graphicFrameLocks noGrp="1"/>
          </p:cNvGraphicFramePr>
          <p:nvPr>
            <p:extLst>
              <p:ext uri="{D42A27DB-BD31-4B8C-83A1-F6EECF244321}">
                <p14:modId xmlns:p14="http://schemas.microsoft.com/office/powerpoint/2010/main" val="3646033073"/>
              </p:ext>
            </p:extLst>
          </p:nvPr>
        </p:nvGraphicFramePr>
        <p:xfrm>
          <a:off x="741872" y="3191774"/>
          <a:ext cx="10747935" cy="2657033"/>
        </p:xfrm>
        <a:graphic>
          <a:graphicData uri="http://schemas.openxmlformats.org/drawingml/2006/table">
            <a:tbl>
              <a:tblPr firstRow="1" firstCol="1" bandRow="1">
                <a:tableStyleId>{5C22544A-7EE6-4342-B048-85BDC9FD1C3A}</a:tableStyleId>
              </a:tblPr>
              <a:tblGrid>
                <a:gridCol w="2662686">
                  <a:extLst>
                    <a:ext uri="{9D8B030D-6E8A-4147-A177-3AD203B41FA5}">
                      <a16:colId xmlns:a16="http://schemas.microsoft.com/office/drawing/2014/main" val="4116831224"/>
                    </a:ext>
                  </a:extLst>
                </a:gridCol>
                <a:gridCol w="6401482">
                  <a:extLst>
                    <a:ext uri="{9D8B030D-6E8A-4147-A177-3AD203B41FA5}">
                      <a16:colId xmlns:a16="http://schemas.microsoft.com/office/drawing/2014/main" val="2134021703"/>
                    </a:ext>
                  </a:extLst>
                </a:gridCol>
                <a:gridCol w="1683767">
                  <a:extLst>
                    <a:ext uri="{9D8B030D-6E8A-4147-A177-3AD203B41FA5}">
                      <a16:colId xmlns:a16="http://schemas.microsoft.com/office/drawing/2014/main" val="1366109141"/>
                    </a:ext>
                  </a:extLst>
                </a:gridCol>
              </a:tblGrid>
              <a:tr h="1559753">
                <a:tc>
                  <a:txBody>
                    <a:bodyPr/>
                    <a:lstStyle/>
                    <a:p>
                      <a:pPr lvl="0">
                        <a:lnSpc>
                          <a:spcPct val="107000"/>
                        </a:lnSpc>
                        <a:buNone/>
                      </a:pPr>
                      <a:r>
                        <a:rPr lang="en-US" dirty="0">
                          <a:solidFill>
                            <a:srgbClr val="0070C0"/>
                          </a:solidFill>
                          <a:effectLst/>
                          <a:latin typeface="Arial"/>
                        </a:rPr>
                        <a:t>PROOFREADING</a:t>
                      </a:r>
                      <a:endParaRPr lang="en-US" dirty="0">
                        <a:solidFill>
                          <a:srgbClr val="0070C0"/>
                        </a:solidFill>
                        <a:effectLst/>
                      </a:endParaRPr>
                    </a:p>
                  </a:txBody>
                  <a:tcPr marL="66674" marR="66674" marT="0" marB="0">
                    <a:lnL w="12700">
                      <a:solidFill>
                        <a:srgbClr val="000000"/>
                      </a:solidFill>
                    </a:lnL>
                    <a:lnR w="12700">
                      <a:solidFill>
                        <a:srgbClr val="000000"/>
                      </a:solidFill>
                    </a:lnR>
                    <a:lnT w="12700">
                      <a:solidFill>
                        <a:srgbClr val="000000"/>
                      </a:solidFill>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US" dirty="0">
                          <a:solidFill>
                            <a:srgbClr val="0070C0"/>
                          </a:solidFill>
                          <a:effectLst/>
                          <a:latin typeface="Arial"/>
                          <a:ea typeface="Calibri" panose="020F0502020204030204" pitchFamily="34" charset="0"/>
                        </a:rPr>
                        <a:t>For this assessment, you can use Generative AI to check your own text/creation For grammatical and syntactical mistakes, including rephrasing of your own work within specific standards..</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dirty="0">
                          <a:solidFill>
                            <a:srgbClr val="0070C0"/>
                          </a:solidFill>
                          <a:effectLst/>
                          <a:latin typeface="Arial"/>
                          <a:ea typeface="Calibri" panose="020F0502020204030204" pitchFamily="34" charset="0"/>
                        </a:rPr>
                        <a:t>Yes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p>
                      <a:endParaRPr lang="en-US" dirty="0">
                        <a:solidFill>
                          <a:srgbClr val="0070C0"/>
                        </a:solidFill>
                        <a:effectLst/>
                        <a:latin typeface="Arial"/>
                      </a:endParaRPr>
                    </a:p>
                    <a:p>
                      <a:r>
                        <a:rPr lang="en-US" dirty="0">
                          <a:solidFill>
                            <a:srgbClr val="0070C0"/>
                          </a:solidFill>
                          <a:effectLst/>
                          <a:latin typeface="Arial"/>
                          <a:ea typeface="Calibri" panose="020F0502020204030204" pitchFamily="34" charset="0"/>
                        </a:rPr>
                        <a:t>No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47167076"/>
                  </a:ext>
                </a:extLst>
              </a:tr>
              <a:tr h="1097182">
                <a:tc>
                  <a:txBody>
                    <a:bodyPr/>
                    <a:lstStyle/>
                    <a:p>
                      <a:pPr lvl="0">
                        <a:lnSpc>
                          <a:spcPct val="107000"/>
                        </a:lnSpc>
                        <a:buNone/>
                      </a:pPr>
                      <a:r>
                        <a:rPr lang="en-GB" sz="1800" b="1" kern="1200" dirty="0">
                          <a:solidFill>
                            <a:schemeClr val="accent6">
                              <a:lumMod val="75000"/>
                            </a:schemeClr>
                          </a:solidFill>
                          <a:effectLst/>
                          <a:latin typeface="+mn-lt"/>
                          <a:ea typeface="+mn-ea"/>
                          <a:cs typeface="+mn-cs"/>
                        </a:rPr>
                        <a:t>CREATIVE</a:t>
                      </a:r>
                      <a:endParaRPr lang="en-US" dirty="0">
                        <a:solidFill>
                          <a:schemeClr val="accent6">
                            <a:lumMod val="75000"/>
                          </a:schemeClr>
                        </a:solidFill>
                        <a:effectLst/>
                      </a:endParaRPr>
                    </a:p>
                  </a:txBody>
                  <a:tcPr marL="66674" marR="66674" marT="0" marB="0">
                    <a:lnL w="12700">
                      <a:solidFill>
                        <a:srgbClr val="000000"/>
                      </a:solidFill>
                    </a:lnL>
                    <a:lnR w="12700" cap="flat" cmpd="sng" algn="ctr">
                      <a:solidFill>
                        <a:srgbClr val="000000"/>
                      </a:solidFill>
                      <a:prstDash val="solid"/>
                      <a:round/>
                      <a:headEnd type="none" w="med" len="med"/>
                      <a:tailEnd type="none" w="med" len="med"/>
                    </a:lnR>
                    <a:lnT w="12700">
                      <a:solidFill>
                        <a:srgbClr val="000000"/>
                      </a:solidFill>
                    </a:lnT>
                    <a:lnB w="12700">
                      <a:solidFill>
                        <a:srgbClr val="000000"/>
                      </a:solidFill>
                    </a:lnB>
                    <a:noFill/>
                  </a:tcPr>
                </a:tc>
                <a:tc>
                  <a:txBody>
                    <a:bodyPr/>
                    <a:lstStyle/>
                    <a:p>
                      <a:pPr>
                        <a:lnSpc>
                          <a:spcPct val="107000"/>
                        </a:lnSpc>
                      </a:pPr>
                      <a:r>
                        <a:rPr lang="en-GB" sz="1800" b="1" kern="1200" dirty="0">
                          <a:solidFill>
                            <a:schemeClr val="accent6">
                              <a:lumMod val="75000"/>
                            </a:schemeClr>
                          </a:solidFill>
                          <a:effectLst/>
                          <a:latin typeface="+mn-lt"/>
                          <a:ea typeface="+mn-ea"/>
                          <a:cs typeface="+mn-cs"/>
                        </a:rPr>
                        <a:t>For this assessment, you can use Generative AI to create creative materials, such as images</a:t>
                      </a:r>
                      <a:endParaRPr lang="en-US" b="1" dirty="0">
                        <a:solidFill>
                          <a:schemeClr val="accent6">
                            <a:lumMod val="75000"/>
                          </a:schemeClr>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70C0"/>
                          </a:solidFill>
                          <a:effectLst/>
                          <a:uLnTx/>
                          <a:uFillTx/>
                          <a:latin typeface="+mn-lt"/>
                          <a:ea typeface="Calibri" panose="020F0502020204030204" pitchFamily="34" charset="0"/>
                          <a:cs typeface="+mn-cs"/>
                        </a:rPr>
                        <a:t>Yes </a:t>
                      </a:r>
                      <a:r>
                        <a:rPr kumimoji="0" lang="en-US" altLang="zh-CN" sz="1800" b="1" i="0" u="none" strike="noStrike" kern="1200" cap="none" spc="0" normalizeH="0" baseline="0" noProof="0" dirty="0">
                          <a:ln>
                            <a:noFill/>
                          </a:ln>
                          <a:solidFill>
                            <a:srgbClr val="0070C0"/>
                          </a:solidFill>
                          <a:effectLst/>
                          <a:uLnTx/>
                          <a:uFillTx/>
                          <a:latin typeface="+mn-lt"/>
                          <a:ea typeface="MS Gothic"/>
                          <a:cs typeface="+mn-cs"/>
                        </a:rPr>
                        <a:t>☒</a:t>
                      </a:r>
                      <a:endParaRPr kumimoji="0" lang="en-US" sz="1800" b="1" i="0" u="none" strike="noStrike" kern="1200" cap="none" spc="0" normalizeH="0" baseline="0" noProof="0" dirty="0">
                        <a:ln>
                          <a:noFill/>
                        </a:ln>
                        <a:solidFill>
                          <a:srgbClr val="0070C0"/>
                        </a:solidFill>
                        <a:effectLst/>
                        <a:uLnTx/>
                        <a:uFillTx/>
                        <a:latin typeface="+mn-lt"/>
                        <a:ea typeface="MS Gothic"/>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0070C0"/>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70C0"/>
                          </a:solidFill>
                          <a:effectLst/>
                          <a:uLnTx/>
                          <a:uFillTx/>
                          <a:latin typeface="+mn-lt"/>
                          <a:ea typeface="Calibri" panose="020F0502020204030204" pitchFamily="34" charset="0"/>
                          <a:cs typeface="+mn-cs"/>
                        </a:rPr>
                        <a:t>No  </a:t>
                      </a:r>
                      <a:r>
                        <a:rPr kumimoji="0" lang="en-US" altLang="zh-CN" sz="1800" b="1" i="0" u="none" strike="noStrike" kern="1200" cap="none" spc="0" normalizeH="0" baseline="0" noProof="0" dirty="0">
                          <a:ln>
                            <a:noFill/>
                          </a:ln>
                          <a:solidFill>
                            <a:srgbClr val="0070C0"/>
                          </a:solidFill>
                          <a:effectLst/>
                          <a:uLnTx/>
                          <a:uFillTx/>
                          <a:latin typeface="+mn-lt"/>
                          <a:ea typeface="MS Gothic"/>
                          <a:cs typeface="+mn-cs"/>
                        </a:rPr>
                        <a:t>☐</a:t>
                      </a:r>
                      <a:endParaRPr kumimoji="0" lang="en-US" sz="1800" b="1" i="0" u="none" strike="noStrike" kern="1200" cap="none" spc="0" normalizeH="0" baseline="0" noProof="0" dirty="0">
                        <a:ln>
                          <a:noFill/>
                        </a:ln>
                        <a:solidFill>
                          <a:srgbClr val="0070C0"/>
                        </a:solidFill>
                        <a:effectLst/>
                        <a:uLnTx/>
                        <a:uFillTx/>
                        <a:latin typeface="+mn-lt"/>
                        <a:ea typeface="MS Gothic"/>
                        <a:cs typeface="+mn-cs"/>
                      </a:endParaRPr>
                    </a:p>
                    <a:p>
                      <a:endParaRPr lang="en-US" dirty="0">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35515961"/>
                  </a:ext>
                </a:extLst>
              </a:tr>
            </a:tbl>
          </a:graphicData>
        </a:graphic>
      </p:graphicFrame>
      <p:graphicFrame>
        <p:nvGraphicFramePr>
          <p:cNvPr id="10" name="Table 9">
            <a:extLst>
              <a:ext uri="{FF2B5EF4-FFF2-40B4-BE49-F238E27FC236}">
                <a16:creationId xmlns:a16="http://schemas.microsoft.com/office/drawing/2014/main" id="{24F9462B-75CD-5A0D-5A78-36985605F048}"/>
              </a:ext>
            </a:extLst>
          </p:cNvPr>
          <p:cNvGraphicFramePr>
            <a:graphicFrameLocks noGrp="1"/>
          </p:cNvGraphicFramePr>
          <p:nvPr>
            <p:extLst>
              <p:ext uri="{D42A27DB-BD31-4B8C-83A1-F6EECF244321}">
                <p14:modId xmlns:p14="http://schemas.microsoft.com/office/powerpoint/2010/main" val="3736169432"/>
              </p:ext>
            </p:extLst>
          </p:nvPr>
        </p:nvGraphicFramePr>
        <p:xfrm>
          <a:off x="794167" y="1564257"/>
          <a:ext cx="10804654" cy="1526875"/>
        </p:xfrm>
        <a:graphic>
          <a:graphicData uri="http://schemas.openxmlformats.org/drawingml/2006/table">
            <a:tbl>
              <a:tblPr firstRow="1" firstCol="1" bandRow="1">
                <a:tableStyleId>{5C22544A-7EE6-4342-B048-85BDC9FD1C3A}</a:tableStyleId>
              </a:tblPr>
              <a:tblGrid>
                <a:gridCol w="2682090">
                  <a:extLst>
                    <a:ext uri="{9D8B030D-6E8A-4147-A177-3AD203B41FA5}">
                      <a16:colId xmlns:a16="http://schemas.microsoft.com/office/drawing/2014/main" val="3290313650"/>
                    </a:ext>
                  </a:extLst>
                </a:gridCol>
                <a:gridCol w="6433443">
                  <a:extLst>
                    <a:ext uri="{9D8B030D-6E8A-4147-A177-3AD203B41FA5}">
                      <a16:colId xmlns:a16="http://schemas.microsoft.com/office/drawing/2014/main" val="2358648329"/>
                    </a:ext>
                  </a:extLst>
                </a:gridCol>
                <a:gridCol w="1689121">
                  <a:extLst>
                    <a:ext uri="{9D8B030D-6E8A-4147-A177-3AD203B41FA5}">
                      <a16:colId xmlns:a16="http://schemas.microsoft.com/office/drawing/2014/main" val="912196646"/>
                    </a:ext>
                  </a:extLst>
                </a:gridCol>
              </a:tblGrid>
              <a:tr h="1526875">
                <a:tc>
                  <a:txBody>
                    <a:bodyPr/>
                    <a:lstStyle/>
                    <a:p>
                      <a:pPr>
                        <a:lnSpc>
                          <a:spcPct val="107000"/>
                        </a:lnSpc>
                      </a:pPr>
                      <a:r>
                        <a:rPr lang="en-US" dirty="0">
                          <a:solidFill>
                            <a:srgbClr val="0070C0"/>
                          </a:solidFill>
                          <a:effectLst/>
                          <a:latin typeface="Arial"/>
                          <a:ea typeface="Calibri" panose="020F0502020204030204" pitchFamily="34" charset="0"/>
                        </a:rPr>
                        <a:t>RESEARCH</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US" dirty="0">
                          <a:solidFill>
                            <a:srgbClr val="0070C0"/>
                          </a:solidFill>
                          <a:effectLst/>
                          <a:latin typeface="Arial"/>
                          <a:ea typeface="Calibri" panose="020F0502020204030204" pitchFamily="34" charset="0"/>
                        </a:rPr>
                        <a:t>For this assessment, you can use Generative AI to support you in research, including searching For bibliography, using tools to </a:t>
                      </a:r>
                      <a:r>
                        <a:rPr lang="en-US" err="1">
                          <a:solidFill>
                            <a:srgbClr val="0070C0"/>
                          </a:solidFill>
                          <a:effectLst/>
                          <a:latin typeface="Arial"/>
                          <a:ea typeface="Calibri" panose="020F0502020204030204" pitchFamily="34" charset="0"/>
                        </a:rPr>
                        <a:t>summarise</a:t>
                      </a:r>
                      <a:r>
                        <a:rPr lang="en-US" dirty="0">
                          <a:solidFill>
                            <a:srgbClr val="0070C0"/>
                          </a:solidFill>
                          <a:effectLst/>
                          <a:latin typeface="Arial"/>
                          <a:ea typeface="Calibri" panose="020F0502020204030204" pitchFamily="34" charset="0"/>
                        </a:rPr>
                        <a:t>, compare and interrogate materials.</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dirty="0">
                          <a:solidFill>
                            <a:srgbClr val="0070C0"/>
                          </a:solidFill>
                          <a:effectLst/>
                          <a:latin typeface="Arial"/>
                          <a:ea typeface="Calibri" panose="020F0502020204030204" pitchFamily="34" charset="0"/>
                        </a:rPr>
                        <a:t>Yes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p>
                      <a:endParaRPr lang="en-US" dirty="0">
                        <a:solidFill>
                          <a:srgbClr val="0070C0"/>
                        </a:solidFill>
                        <a:effectLst/>
                        <a:latin typeface="Arial"/>
                      </a:endParaRPr>
                    </a:p>
                    <a:p>
                      <a:r>
                        <a:rPr lang="en-US" dirty="0">
                          <a:solidFill>
                            <a:srgbClr val="0070C0"/>
                          </a:solidFill>
                          <a:effectLst/>
                          <a:latin typeface="Arial"/>
                          <a:ea typeface="Calibri" panose="020F0502020204030204" pitchFamily="34" charset="0"/>
                        </a:rPr>
                        <a:t>No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8167812"/>
                  </a:ext>
                </a:extLst>
              </a:tr>
            </a:tbl>
          </a:graphicData>
        </a:graphic>
      </p:graphicFrame>
      <p:pic>
        <p:nvPicPr>
          <p:cNvPr id="5" name="Video 4">
            <a:hlinkClick r:id="" action="ppaction://media"/>
            <a:extLst>
              <a:ext uri="{FF2B5EF4-FFF2-40B4-BE49-F238E27FC236}">
                <a16:creationId xmlns:a16="http://schemas.microsoft.com/office/drawing/2014/main" id="{19043CA7-EAB8-B7A5-B96F-35A32B7BBE5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9501267"/>
      </p:ext>
    </p:extLst>
  </p:cSld>
  <p:clrMapOvr>
    <a:masterClrMapping/>
  </p:clrMapOvr>
  <mc:AlternateContent xmlns:mc="http://schemas.openxmlformats.org/markup-compatibility/2006">
    <mc:Choice xmlns:p14="http://schemas.microsoft.com/office/powerpoint/2010/main" Requires="p14">
      <p:transition spd="slow" p14:dur="2000" advTm="56133"/>
    </mc:Choice>
    <mc:Fallback>
      <p:transition spd="slow" advTm="56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7B806-3C3A-F52F-DC9F-C5409287EFAE}"/>
              </a:ext>
            </a:extLst>
          </p:cNvPr>
          <p:cNvSpPr>
            <a:spLocks noGrp="1"/>
          </p:cNvSpPr>
          <p:nvPr>
            <p:ph type="title"/>
          </p:nvPr>
        </p:nvSpPr>
        <p:spPr/>
        <p:txBody>
          <a:bodyPr/>
          <a:lstStyle/>
          <a:p>
            <a:r>
              <a:rPr lang="en-GB" dirty="0"/>
              <a:t>   </a:t>
            </a:r>
            <a:r>
              <a:rPr lang="en-GB" dirty="0">
                <a:solidFill>
                  <a:srgbClr val="0070C0"/>
                </a:solidFill>
              </a:rPr>
              <a:t>Meini </a:t>
            </a:r>
            <a:r>
              <a:rPr lang="en-GB" dirty="0" err="1">
                <a:solidFill>
                  <a:srgbClr val="0070C0"/>
                </a:solidFill>
              </a:rPr>
              <a:t>Prawf</a:t>
            </a:r>
            <a:r>
              <a:rPr lang="en-GB" dirty="0">
                <a:solidFill>
                  <a:srgbClr val="0070C0"/>
                </a:solidFill>
              </a:rPr>
              <a:t> Marcio/Marking Criteria</a:t>
            </a:r>
          </a:p>
        </p:txBody>
      </p:sp>
      <p:sp>
        <p:nvSpPr>
          <p:cNvPr id="3" name="Content Placeholder 2">
            <a:extLst>
              <a:ext uri="{FF2B5EF4-FFF2-40B4-BE49-F238E27FC236}">
                <a16:creationId xmlns:a16="http://schemas.microsoft.com/office/drawing/2014/main" id="{BA26EB89-A5D7-D475-1343-8B2778CA5B97}"/>
              </a:ext>
            </a:extLst>
          </p:cNvPr>
          <p:cNvSpPr>
            <a:spLocks noGrp="1"/>
          </p:cNvSpPr>
          <p:nvPr>
            <p:ph sz="half" idx="1"/>
          </p:nvPr>
        </p:nvSpPr>
        <p:spPr/>
        <p:txBody>
          <a:bodyPr/>
          <a:lstStyle/>
          <a:p>
            <a:endParaRPr lang="en-GB" sz="1800" dirty="0">
              <a:solidFill>
                <a:srgbClr val="0070C0"/>
              </a:solidFill>
            </a:endParaRPr>
          </a:p>
          <a:p>
            <a:r>
              <a:rPr lang="en-GB" sz="1800" b="1" dirty="0" err="1">
                <a:solidFill>
                  <a:srgbClr val="0070C0"/>
                </a:solidFill>
              </a:rPr>
              <a:t>Ymgysylltu</a:t>
            </a:r>
            <a:r>
              <a:rPr lang="en-GB" sz="1800" b="1" dirty="0">
                <a:solidFill>
                  <a:srgbClr val="0070C0"/>
                </a:solidFill>
              </a:rPr>
              <a:t> â </a:t>
            </a:r>
            <a:r>
              <a:rPr lang="en-GB" sz="1800" b="1" dirty="0" err="1">
                <a:solidFill>
                  <a:srgbClr val="0070C0"/>
                </a:solidFill>
              </a:rPr>
              <a:t>Sgiliau</a:t>
            </a:r>
            <a:r>
              <a:rPr lang="en-GB" sz="1800" b="1" dirty="0">
                <a:solidFill>
                  <a:srgbClr val="0070C0"/>
                </a:solidFill>
              </a:rPr>
              <a:t> </a:t>
            </a:r>
            <a:r>
              <a:rPr lang="en-GB" sz="1800" b="1" dirty="0" err="1">
                <a:solidFill>
                  <a:srgbClr val="0070C0"/>
                </a:solidFill>
              </a:rPr>
              <a:t>Llenyddiaeth</a:t>
            </a:r>
            <a:endParaRPr lang="en-GB" sz="1800" b="1" dirty="0">
              <a:solidFill>
                <a:srgbClr val="0070C0"/>
              </a:solidFill>
            </a:endParaRPr>
          </a:p>
          <a:p>
            <a:r>
              <a:rPr lang="en-GB" sz="1800" dirty="0" err="1">
                <a:solidFill>
                  <a:srgbClr val="0070C0"/>
                </a:solidFill>
              </a:rPr>
              <a:t>Cefnogwch</a:t>
            </a:r>
            <a:r>
              <a:rPr lang="en-GB" sz="1800" dirty="0">
                <a:solidFill>
                  <a:srgbClr val="0070C0"/>
                </a:solidFill>
              </a:rPr>
              <a:t> </a:t>
            </a:r>
            <a:r>
              <a:rPr lang="en-GB" sz="1800" dirty="0" err="1">
                <a:solidFill>
                  <a:srgbClr val="0070C0"/>
                </a:solidFill>
              </a:rPr>
              <a:t>eich</a:t>
            </a:r>
            <a:r>
              <a:rPr lang="en-GB" sz="1800" dirty="0">
                <a:solidFill>
                  <a:srgbClr val="0070C0"/>
                </a:solidFill>
              </a:rPr>
              <a:t> </a:t>
            </a:r>
            <a:r>
              <a:rPr lang="en-GB" sz="1800" dirty="0" err="1">
                <a:solidFill>
                  <a:srgbClr val="0070C0"/>
                </a:solidFill>
              </a:rPr>
              <a:t>gwaith</a:t>
            </a:r>
            <a:r>
              <a:rPr lang="en-GB" sz="1800" dirty="0">
                <a:solidFill>
                  <a:srgbClr val="0070C0"/>
                </a:solidFill>
              </a:rPr>
              <a:t> </a:t>
            </a:r>
            <a:r>
              <a:rPr lang="en-GB" sz="1800" dirty="0" err="1">
                <a:solidFill>
                  <a:srgbClr val="0070C0"/>
                </a:solidFill>
              </a:rPr>
              <a:t>gyda</a:t>
            </a:r>
            <a:r>
              <a:rPr lang="en-GB" sz="1800" dirty="0">
                <a:solidFill>
                  <a:srgbClr val="0070C0"/>
                </a:solidFill>
              </a:rPr>
              <a:t> </a:t>
            </a:r>
            <a:r>
              <a:rPr lang="en-GB" sz="1800" dirty="0" err="1">
                <a:solidFill>
                  <a:srgbClr val="0070C0"/>
                </a:solidFill>
              </a:rPr>
              <a:t>chyfeirio</a:t>
            </a:r>
            <a:r>
              <a:rPr lang="en-GB" sz="1800" dirty="0">
                <a:solidFill>
                  <a:srgbClr val="0070C0"/>
                </a:solidFill>
              </a:rPr>
              <a:t> </a:t>
            </a:r>
            <a:r>
              <a:rPr lang="en-GB" sz="1800" dirty="0" err="1">
                <a:solidFill>
                  <a:srgbClr val="0070C0"/>
                </a:solidFill>
              </a:rPr>
              <a:t>priodol</a:t>
            </a:r>
            <a:r>
              <a:rPr lang="en-GB" sz="1800" dirty="0">
                <a:solidFill>
                  <a:srgbClr val="0070C0"/>
                </a:solidFill>
              </a:rPr>
              <a:t> </a:t>
            </a:r>
            <a:r>
              <a:rPr lang="en-GB" sz="1800" dirty="0" err="1">
                <a:solidFill>
                  <a:srgbClr val="0070C0"/>
                </a:solidFill>
              </a:rPr>
              <a:t>yn</a:t>
            </a:r>
            <a:r>
              <a:rPr lang="en-GB" sz="1800" dirty="0">
                <a:solidFill>
                  <a:srgbClr val="0070C0"/>
                </a:solidFill>
              </a:rPr>
              <a:t> </a:t>
            </a:r>
            <a:r>
              <a:rPr lang="en-GB" sz="1800" dirty="0" err="1">
                <a:solidFill>
                  <a:srgbClr val="0070C0"/>
                </a:solidFill>
              </a:rPr>
              <a:t>dilyn</a:t>
            </a:r>
            <a:r>
              <a:rPr lang="en-GB" sz="1800" dirty="0">
                <a:solidFill>
                  <a:srgbClr val="0070C0"/>
                </a:solidFill>
              </a:rPr>
              <a:t> </a:t>
            </a:r>
            <a:r>
              <a:rPr lang="en-GB" sz="1800" dirty="0" err="1">
                <a:solidFill>
                  <a:srgbClr val="0070C0"/>
                </a:solidFill>
              </a:rPr>
              <a:t>arweiniad</a:t>
            </a:r>
            <a:r>
              <a:rPr lang="en-GB" sz="1800" dirty="0">
                <a:solidFill>
                  <a:srgbClr val="0070C0"/>
                </a:solidFill>
              </a:rPr>
              <a:t> </a:t>
            </a:r>
            <a:r>
              <a:rPr lang="en-GB" sz="1800" dirty="0" err="1">
                <a:solidFill>
                  <a:srgbClr val="0070C0"/>
                </a:solidFill>
              </a:rPr>
              <a:t>yn</a:t>
            </a:r>
            <a:r>
              <a:rPr lang="en-GB" sz="1800" dirty="0">
                <a:solidFill>
                  <a:srgbClr val="0070C0"/>
                </a:solidFill>
              </a:rPr>
              <a:t> y </a:t>
            </a:r>
            <a:r>
              <a:rPr lang="en-GB" sz="1800" dirty="0" err="1">
                <a:solidFill>
                  <a:srgbClr val="0070C0"/>
                </a:solidFill>
              </a:rPr>
              <a:t>llawlyfr</a:t>
            </a:r>
            <a:r>
              <a:rPr lang="en-GB" sz="1800" dirty="0">
                <a:solidFill>
                  <a:srgbClr val="0070C0"/>
                </a:solidFill>
              </a:rPr>
              <a:t> </a:t>
            </a:r>
            <a:r>
              <a:rPr lang="en-GB" sz="1800" dirty="0" err="1">
                <a:solidFill>
                  <a:srgbClr val="0070C0"/>
                </a:solidFill>
              </a:rPr>
              <a:t>academaidd</a:t>
            </a:r>
            <a:r>
              <a:rPr lang="en-GB" sz="1800" dirty="0">
                <a:solidFill>
                  <a:srgbClr val="0070C0"/>
                </a:solidFill>
              </a:rPr>
              <a:t>.</a:t>
            </a:r>
          </a:p>
          <a:p>
            <a:pPr marL="0" indent="0">
              <a:buNone/>
            </a:pPr>
            <a:endParaRPr lang="en-GB" sz="1800" dirty="0">
              <a:solidFill>
                <a:srgbClr val="0070C0"/>
              </a:solidFill>
            </a:endParaRPr>
          </a:p>
          <a:p>
            <a:r>
              <a:rPr lang="en-GB" sz="1800" dirty="0">
                <a:solidFill>
                  <a:srgbClr val="0070C0"/>
                </a:solidFill>
              </a:rPr>
              <a:t>10 </a:t>
            </a:r>
            <a:r>
              <a:rPr lang="en-GB" sz="1800" dirty="0" err="1">
                <a:solidFill>
                  <a:srgbClr val="0070C0"/>
                </a:solidFill>
              </a:rPr>
              <a:t>Marciau</a:t>
            </a:r>
            <a:endParaRPr lang="en-GB" sz="1800" dirty="0">
              <a:solidFill>
                <a:srgbClr val="0070C0"/>
              </a:solidFill>
            </a:endParaRPr>
          </a:p>
          <a:p>
            <a:pPr marL="0" indent="0">
              <a:buNone/>
            </a:pPr>
            <a:endParaRPr lang="en-GB" dirty="0"/>
          </a:p>
        </p:txBody>
      </p:sp>
      <p:sp>
        <p:nvSpPr>
          <p:cNvPr id="4" name="Content Placeholder 3">
            <a:extLst>
              <a:ext uri="{FF2B5EF4-FFF2-40B4-BE49-F238E27FC236}">
                <a16:creationId xmlns:a16="http://schemas.microsoft.com/office/drawing/2014/main" id="{2290949F-40A8-3A6D-B1A0-E4EC66569972}"/>
              </a:ext>
            </a:extLst>
          </p:cNvPr>
          <p:cNvSpPr>
            <a:spLocks noGrp="1"/>
          </p:cNvSpPr>
          <p:nvPr>
            <p:ph sz="half" idx="2"/>
          </p:nvPr>
        </p:nvSpPr>
        <p:spPr/>
        <p:txBody>
          <a:bodyPr/>
          <a:lstStyle/>
          <a:p>
            <a:endParaRPr lang="en-GB" sz="1800" dirty="0">
              <a:solidFill>
                <a:srgbClr val="2F5496"/>
              </a:solidFill>
              <a:effectLst/>
              <a:latin typeface="Arial" panose="020B0604020202020204" pitchFamily="34" charset="0"/>
              <a:ea typeface="DengXian" panose="02010600030101010101" pitchFamily="2" charset="-122"/>
            </a:endParaRPr>
          </a:p>
          <a:p>
            <a:r>
              <a:rPr lang="en-GB" sz="1800" b="1" dirty="0">
                <a:solidFill>
                  <a:srgbClr val="0070C0"/>
                </a:solidFill>
                <a:effectLst/>
                <a:latin typeface="Arial" panose="020B0604020202020204" pitchFamily="34" charset="0"/>
                <a:ea typeface="Times New Roman" panose="02020603050405020304" pitchFamily="18" charset="0"/>
              </a:rPr>
              <a:t> Engagement with Literature Skills</a:t>
            </a:r>
          </a:p>
          <a:p>
            <a:r>
              <a:rPr lang="en-GB" sz="1800" dirty="0">
                <a:solidFill>
                  <a:srgbClr val="0070C0"/>
                </a:solidFill>
                <a:effectLst/>
                <a:latin typeface="Arial" panose="020B0604020202020204" pitchFamily="34" charset="0"/>
                <a:ea typeface="DengXian" panose="02010600030101010101" pitchFamily="2" charset="-122"/>
              </a:rPr>
              <a:t>Support your work with appropriate referencing following guidance in the academic handbook.</a:t>
            </a:r>
          </a:p>
          <a:p>
            <a:endParaRPr lang="en-GB" sz="1800" dirty="0">
              <a:solidFill>
                <a:srgbClr val="0070C0"/>
              </a:solidFill>
              <a:latin typeface="Arial" panose="020B0604020202020204" pitchFamily="34" charset="0"/>
              <a:ea typeface="DengXian" panose="02010600030101010101" pitchFamily="2" charset="-122"/>
            </a:endParaRPr>
          </a:p>
          <a:p>
            <a:r>
              <a:rPr lang="en-GB" sz="1800" dirty="0">
                <a:solidFill>
                  <a:srgbClr val="0070C0"/>
                </a:solidFill>
                <a:effectLst/>
                <a:latin typeface="Arial" panose="020B0604020202020204" pitchFamily="34" charset="0"/>
                <a:ea typeface="DengXian" panose="02010600030101010101" pitchFamily="2" charset="-122"/>
              </a:rPr>
              <a:t>10 Marks</a:t>
            </a:r>
            <a:endParaRPr lang="en-GB" sz="1800" dirty="0">
              <a:solidFill>
                <a:srgbClr val="0070C0"/>
              </a:solidFill>
              <a:effectLst/>
              <a:latin typeface="Times New Roman" panose="02020603050405020304" pitchFamily="18" charset="0"/>
              <a:ea typeface="Times New Roman" panose="02020603050405020304" pitchFamily="18" charset="0"/>
            </a:endParaRPr>
          </a:p>
          <a:p>
            <a:endParaRPr lang="en-GB" dirty="0"/>
          </a:p>
        </p:txBody>
      </p:sp>
      <p:pic>
        <p:nvPicPr>
          <p:cNvPr id="6" name="Video 5">
            <a:hlinkClick r:id="" action="ppaction://media"/>
            <a:extLst>
              <a:ext uri="{FF2B5EF4-FFF2-40B4-BE49-F238E27FC236}">
                <a16:creationId xmlns:a16="http://schemas.microsoft.com/office/drawing/2014/main" id="{EDC43651-7410-17A8-41A8-7A8B8B3920B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4885327"/>
      </p:ext>
    </p:extLst>
  </p:cSld>
  <p:clrMapOvr>
    <a:masterClrMapping/>
  </p:clrMapOvr>
  <mc:AlternateContent xmlns:mc="http://schemas.openxmlformats.org/markup-compatibility/2006">
    <mc:Choice xmlns:p14="http://schemas.microsoft.com/office/powerpoint/2010/main" Requires="p14">
      <p:transition spd="slow" p14:dur="2000" advTm="32363"/>
    </mc:Choice>
    <mc:Fallback>
      <p:transition spd="slow" advTm="32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F965-5C12-0078-2068-F6D8740FD058}"/>
              </a:ext>
            </a:extLst>
          </p:cNvPr>
          <p:cNvSpPr>
            <a:spLocks noGrp="1"/>
          </p:cNvSpPr>
          <p:nvPr>
            <p:ph type="title"/>
          </p:nvPr>
        </p:nvSpPr>
        <p:spPr/>
        <p:txBody>
          <a:bodyPr/>
          <a:lstStyle/>
          <a:p>
            <a:r>
              <a:rPr lang="en-GB" dirty="0">
                <a:solidFill>
                  <a:srgbClr val="0070C0"/>
                </a:solidFill>
              </a:rPr>
              <a:t>Meini </a:t>
            </a:r>
            <a:r>
              <a:rPr lang="en-GB" dirty="0" err="1">
                <a:solidFill>
                  <a:srgbClr val="0070C0"/>
                </a:solidFill>
              </a:rPr>
              <a:t>Prawf</a:t>
            </a:r>
            <a:r>
              <a:rPr lang="en-GB" dirty="0">
                <a:solidFill>
                  <a:srgbClr val="0070C0"/>
                </a:solidFill>
              </a:rPr>
              <a:t> Marcio/Marking Criteria</a:t>
            </a:r>
            <a:endParaRPr lang="en-GB" dirty="0"/>
          </a:p>
        </p:txBody>
      </p:sp>
      <p:sp>
        <p:nvSpPr>
          <p:cNvPr id="3" name="Content Placeholder 2">
            <a:extLst>
              <a:ext uri="{FF2B5EF4-FFF2-40B4-BE49-F238E27FC236}">
                <a16:creationId xmlns:a16="http://schemas.microsoft.com/office/drawing/2014/main" id="{3959CBA4-614D-0EE0-75B1-A8467E30CF55}"/>
              </a:ext>
            </a:extLst>
          </p:cNvPr>
          <p:cNvSpPr>
            <a:spLocks noGrp="1"/>
          </p:cNvSpPr>
          <p:nvPr>
            <p:ph sz="half" idx="1"/>
          </p:nvPr>
        </p:nvSpPr>
        <p:spPr/>
        <p:txBody>
          <a:bodyPr>
            <a:normAutofit/>
          </a:bodyPr>
          <a:lstStyle/>
          <a:p>
            <a:r>
              <a:rPr lang="en-GB" sz="1800" b="1" dirty="0" err="1">
                <a:solidFill>
                  <a:srgbClr val="0070C0"/>
                </a:solidFill>
              </a:rPr>
              <a:t>Sgiliau</a:t>
            </a:r>
            <a:r>
              <a:rPr lang="en-GB" sz="1800" b="1" dirty="0">
                <a:solidFill>
                  <a:srgbClr val="0070C0"/>
                </a:solidFill>
              </a:rPr>
              <a:t> </a:t>
            </a:r>
            <a:r>
              <a:rPr lang="en-GB" sz="1800" b="1" dirty="0" err="1">
                <a:solidFill>
                  <a:srgbClr val="0070C0"/>
                </a:solidFill>
              </a:rPr>
              <a:t>Gwybodaeth</a:t>
            </a:r>
            <a:r>
              <a:rPr lang="en-GB" sz="1800" b="1" dirty="0">
                <a:solidFill>
                  <a:srgbClr val="0070C0"/>
                </a:solidFill>
              </a:rPr>
              <a:t> a </a:t>
            </a:r>
            <a:r>
              <a:rPr lang="en-GB" sz="1800" b="1" dirty="0" err="1">
                <a:solidFill>
                  <a:srgbClr val="0070C0"/>
                </a:solidFill>
              </a:rPr>
              <a:t>Deall</a:t>
            </a:r>
            <a:endParaRPr lang="en-GB" sz="1800" b="1" dirty="0">
              <a:solidFill>
                <a:srgbClr val="0070C0"/>
              </a:solidFill>
            </a:endParaRPr>
          </a:p>
          <a:p>
            <a:endParaRPr lang="en-GB" sz="1800" b="1" dirty="0">
              <a:solidFill>
                <a:srgbClr val="0070C0"/>
              </a:solidFill>
            </a:endParaRPr>
          </a:p>
          <a:p>
            <a:r>
              <a:rPr lang="en-GB" sz="1800" dirty="0" err="1">
                <a:solidFill>
                  <a:srgbClr val="0070C0"/>
                </a:solidFill>
              </a:rPr>
              <a:t>Gwnewch</a:t>
            </a:r>
            <a:r>
              <a:rPr lang="en-GB" sz="1800" dirty="0">
                <a:solidFill>
                  <a:srgbClr val="0070C0"/>
                </a:solidFill>
              </a:rPr>
              <a:t> </a:t>
            </a:r>
            <a:r>
              <a:rPr lang="en-GB" sz="1800" dirty="0" err="1">
                <a:solidFill>
                  <a:srgbClr val="0070C0"/>
                </a:solidFill>
              </a:rPr>
              <a:t>ddolenni</a:t>
            </a:r>
            <a:r>
              <a:rPr lang="en-GB" sz="1800" dirty="0">
                <a:solidFill>
                  <a:srgbClr val="0070C0"/>
                </a:solidFill>
              </a:rPr>
              <a:t> </a:t>
            </a:r>
            <a:r>
              <a:rPr lang="en-GB" sz="1800" dirty="0" err="1">
                <a:solidFill>
                  <a:srgbClr val="0070C0"/>
                </a:solidFill>
              </a:rPr>
              <a:t>i</a:t>
            </a:r>
            <a:r>
              <a:rPr lang="en-GB" sz="1800" dirty="0">
                <a:solidFill>
                  <a:srgbClr val="0070C0"/>
                </a:solidFill>
              </a:rPr>
              <a:t> </a:t>
            </a:r>
            <a:r>
              <a:rPr lang="en-GB" sz="1800" dirty="0" err="1">
                <a:solidFill>
                  <a:srgbClr val="0070C0"/>
                </a:solidFill>
              </a:rPr>
              <a:t>fodel</a:t>
            </a:r>
            <a:r>
              <a:rPr lang="en-GB" sz="1800" dirty="0">
                <a:solidFill>
                  <a:srgbClr val="0070C0"/>
                </a:solidFill>
              </a:rPr>
              <a:t> </a:t>
            </a:r>
            <a:r>
              <a:rPr lang="en-GB" sz="1800" dirty="0" err="1">
                <a:solidFill>
                  <a:srgbClr val="0070C0"/>
                </a:solidFill>
              </a:rPr>
              <a:t>damcaniaethol</a:t>
            </a:r>
            <a:r>
              <a:rPr lang="en-GB" sz="1800" dirty="0">
                <a:solidFill>
                  <a:srgbClr val="0070C0"/>
                </a:solidFill>
              </a:rPr>
              <a:t> </a:t>
            </a:r>
            <a:r>
              <a:rPr lang="en-GB" sz="1800" dirty="0" err="1">
                <a:solidFill>
                  <a:srgbClr val="0070C0"/>
                </a:solidFill>
              </a:rPr>
              <a:t>Hierarchaeth</a:t>
            </a:r>
            <a:r>
              <a:rPr lang="en-GB" sz="1800" dirty="0">
                <a:solidFill>
                  <a:srgbClr val="0070C0"/>
                </a:solidFill>
              </a:rPr>
              <a:t> </a:t>
            </a:r>
            <a:r>
              <a:rPr lang="en-GB" sz="1800" dirty="0" err="1">
                <a:solidFill>
                  <a:srgbClr val="0070C0"/>
                </a:solidFill>
              </a:rPr>
              <a:t>Anghenion</a:t>
            </a:r>
            <a:r>
              <a:rPr lang="en-GB" sz="1800" dirty="0">
                <a:solidFill>
                  <a:srgbClr val="0070C0"/>
                </a:solidFill>
              </a:rPr>
              <a:t> Maslow </a:t>
            </a:r>
            <a:r>
              <a:rPr lang="en-GB" sz="1800" dirty="0" err="1">
                <a:solidFill>
                  <a:srgbClr val="0070C0"/>
                </a:solidFill>
              </a:rPr>
              <a:t>trwy</a:t>
            </a:r>
            <a:r>
              <a:rPr lang="en-GB" sz="1800" dirty="0">
                <a:solidFill>
                  <a:srgbClr val="0070C0"/>
                </a:solidFill>
              </a:rPr>
              <a:t> </a:t>
            </a:r>
            <a:r>
              <a:rPr lang="en-GB" sz="1800" dirty="0" err="1">
                <a:solidFill>
                  <a:srgbClr val="0070C0"/>
                </a:solidFill>
              </a:rPr>
              <a:t>gynhyrchu</a:t>
            </a:r>
            <a:r>
              <a:rPr lang="en-GB" sz="1800" dirty="0">
                <a:solidFill>
                  <a:srgbClr val="0070C0"/>
                </a:solidFill>
              </a:rPr>
              <a:t> </a:t>
            </a:r>
            <a:r>
              <a:rPr lang="en-GB" sz="1800" dirty="0" err="1">
                <a:solidFill>
                  <a:srgbClr val="0070C0"/>
                </a:solidFill>
              </a:rPr>
              <a:t>dogfen</a:t>
            </a:r>
            <a:r>
              <a:rPr lang="en-GB" sz="1800" dirty="0">
                <a:solidFill>
                  <a:srgbClr val="0070C0"/>
                </a:solidFill>
              </a:rPr>
              <a:t> </a:t>
            </a:r>
            <a:r>
              <a:rPr lang="en-GB" sz="1800" dirty="0" err="1">
                <a:solidFill>
                  <a:srgbClr val="0070C0"/>
                </a:solidFill>
              </a:rPr>
              <a:t>ffeithlun</a:t>
            </a:r>
            <a:r>
              <a:rPr lang="en-GB" sz="1800" dirty="0">
                <a:solidFill>
                  <a:srgbClr val="0070C0"/>
                </a:solidFill>
              </a:rPr>
              <a:t> </a:t>
            </a:r>
            <a:r>
              <a:rPr lang="en-GB" sz="1800" dirty="0" err="1">
                <a:solidFill>
                  <a:srgbClr val="0070C0"/>
                </a:solidFill>
              </a:rPr>
              <a:t>i</a:t>
            </a:r>
            <a:r>
              <a:rPr lang="en-GB" sz="1800" dirty="0">
                <a:solidFill>
                  <a:srgbClr val="0070C0"/>
                </a:solidFill>
              </a:rPr>
              <a:t> </a:t>
            </a:r>
            <a:r>
              <a:rPr lang="en-GB" sz="1800" dirty="0" err="1">
                <a:solidFill>
                  <a:srgbClr val="0070C0"/>
                </a:solidFill>
              </a:rPr>
              <a:t>archwilio'r</a:t>
            </a:r>
            <a:r>
              <a:rPr lang="en-GB" sz="1800" dirty="0">
                <a:solidFill>
                  <a:srgbClr val="0070C0"/>
                </a:solidFill>
              </a:rPr>
              <a:t> </a:t>
            </a:r>
            <a:r>
              <a:rPr lang="en-GB" sz="1800" dirty="0" err="1">
                <a:solidFill>
                  <a:srgbClr val="0070C0"/>
                </a:solidFill>
              </a:rPr>
              <a:t>egwyddorion</a:t>
            </a:r>
            <a:r>
              <a:rPr lang="en-GB" sz="1800" dirty="0">
                <a:solidFill>
                  <a:srgbClr val="0070C0"/>
                </a:solidFill>
              </a:rPr>
              <a:t> </a:t>
            </a:r>
            <a:r>
              <a:rPr lang="en-GB" sz="1800" dirty="0" err="1">
                <a:solidFill>
                  <a:srgbClr val="0070C0"/>
                </a:solidFill>
              </a:rPr>
              <a:t>yn</a:t>
            </a:r>
            <a:r>
              <a:rPr lang="en-GB" sz="1800" dirty="0">
                <a:solidFill>
                  <a:srgbClr val="0070C0"/>
                </a:solidFill>
              </a:rPr>
              <a:t> </a:t>
            </a:r>
            <a:r>
              <a:rPr lang="en-GB" sz="1800" dirty="0" err="1">
                <a:solidFill>
                  <a:srgbClr val="0070C0"/>
                </a:solidFill>
              </a:rPr>
              <a:t>fanwl</a:t>
            </a:r>
            <a:r>
              <a:rPr lang="en-GB" sz="1800" dirty="0">
                <a:solidFill>
                  <a:srgbClr val="0070C0"/>
                </a:solidFill>
              </a:rPr>
              <a:t>. (1000 o </a:t>
            </a:r>
            <a:r>
              <a:rPr lang="en-GB" sz="1800" dirty="0" err="1">
                <a:solidFill>
                  <a:srgbClr val="0070C0"/>
                </a:solidFill>
              </a:rPr>
              <a:t>eiriau</a:t>
            </a:r>
            <a:r>
              <a:rPr lang="en-GB" sz="1800" dirty="0">
                <a:solidFill>
                  <a:srgbClr val="0070C0"/>
                </a:solidFill>
              </a:rPr>
              <a:t>)</a:t>
            </a:r>
          </a:p>
          <a:p>
            <a:r>
              <a:rPr lang="en-GB" sz="1800" dirty="0">
                <a:solidFill>
                  <a:srgbClr val="0070C0"/>
                </a:solidFill>
              </a:rPr>
              <a:t> 30 </a:t>
            </a:r>
            <a:r>
              <a:rPr lang="en-GB" sz="1800" dirty="0" err="1">
                <a:solidFill>
                  <a:srgbClr val="0070C0"/>
                </a:solidFill>
              </a:rPr>
              <a:t>Marciau</a:t>
            </a:r>
            <a:endParaRPr lang="en-GB" sz="1800" dirty="0">
              <a:solidFill>
                <a:srgbClr val="0070C0"/>
              </a:solidFill>
            </a:endParaRPr>
          </a:p>
          <a:p>
            <a:pPr marL="0" indent="0">
              <a:buNone/>
            </a:pPr>
            <a:endParaRPr lang="en-GB" sz="1800" dirty="0">
              <a:solidFill>
                <a:srgbClr val="0070C0"/>
              </a:solidFill>
            </a:endParaRPr>
          </a:p>
          <a:p>
            <a:endParaRPr lang="en-GB" sz="1800" b="1" dirty="0">
              <a:solidFill>
                <a:srgbClr val="0070C0"/>
              </a:solidFill>
            </a:endParaRPr>
          </a:p>
        </p:txBody>
      </p:sp>
      <p:sp>
        <p:nvSpPr>
          <p:cNvPr id="4" name="Content Placeholder 3">
            <a:extLst>
              <a:ext uri="{FF2B5EF4-FFF2-40B4-BE49-F238E27FC236}">
                <a16:creationId xmlns:a16="http://schemas.microsoft.com/office/drawing/2014/main" id="{93B41ADA-C4FF-25EF-FBBD-E3DFEE3D6F8D}"/>
              </a:ext>
            </a:extLst>
          </p:cNvPr>
          <p:cNvSpPr>
            <a:spLocks noGrp="1"/>
          </p:cNvSpPr>
          <p:nvPr>
            <p:ph sz="half" idx="2"/>
          </p:nvPr>
        </p:nvSpPr>
        <p:spPr/>
        <p:txBody>
          <a:bodyPr/>
          <a:lstStyle/>
          <a:p>
            <a:r>
              <a:rPr lang="en-GB" sz="1800" b="1" dirty="0">
                <a:solidFill>
                  <a:srgbClr val="0070C0"/>
                </a:solidFill>
                <a:effectLst/>
                <a:latin typeface="Arial" panose="020B0604020202020204" pitchFamily="34" charset="0"/>
                <a:ea typeface="Times New Roman" panose="02020603050405020304" pitchFamily="18" charset="0"/>
              </a:rPr>
              <a:t>Knowledge and Understanding Skills</a:t>
            </a:r>
          </a:p>
          <a:p>
            <a:endParaRPr lang="en-GB" sz="1800" b="1" dirty="0">
              <a:solidFill>
                <a:srgbClr val="0070C0"/>
              </a:solidFill>
              <a:latin typeface="Arial" panose="020B0604020202020204" pitchFamily="34" charset="0"/>
              <a:ea typeface="Times New Roman" panose="02020603050405020304" pitchFamily="18" charset="0"/>
            </a:endParaRPr>
          </a:p>
          <a:p>
            <a:pPr>
              <a:lnSpc>
                <a:spcPct val="107000"/>
              </a:lnSpc>
              <a:spcAft>
                <a:spcPts val="600"/>
              </a:spcAft>
            </a:pPr>
            <a:r>
              <a:rPr lang="en-GB" sz="1800" dirty="0">
                <a:solidFill>
                  <a:srgbClr val="0070C0"/>
                </a:solidFill>
                <a:effectLst/>
                <a:latin typeface="Arial" panose="020B0604020202020204" pitchFamily="34" charset="0"/>
                <a:ea typeface="DengXian" panose="02010600030101010101" pitchFamily="2" charset="-122"/>
              </a:rPr>
              <a:t>Make links to Maslow’s Hierarchy of Needs theoretical model by producing an infographic document to explore the principles in depth. (1000 Words)</a:t>
            </a:r>
            <a:endParaRPr lang="en-GB" sz="1800" dirty="0">
              <a:solidFill>
                <a:srgbClr val="0070C0"/>
              </a:solidFill>
              <a:latin typeface="Times New Roman" panose="02020603050405020304" pitchFamily="18" charset="0"/>
              <a:ea typeface="DengXian" panose="02010600030101010101" pitchFamily="2" charset="-122"/>
            </a:endParaRPr>
          </a:p>
          <a:p>
            <a:pPr>
              <a:lnSpc>
                <a:spcPct val="107000"/>
              </a:lnSpc>
              <a:spcAft>
                <a:spcPts val="600"/>
              </a:spcAft>
            </a:pPr>
            <a:r>
              <a:rPr lang="en-GB" sz="1800" dirty="0">
                <a:solidFill>
                  <a:srgbClr val="0070C0"/>
                </a:solidFill>
                <a:effectLst/>
                <a:ea typeface="DengXian" panose="02010600030101010101" pitchFamily="2" charset="-122"/>
              </a:rPr>
              <a:t>30 Marks</a:t>
            </a:r>
            <a:r>
              <a:rPr lang="en-GB" sz="1800" dirty="0">
                <a:effectLst/>
                <a:ea typeface="Times New Roman" panose="02020603050405020304" pitchFamily="18" charset="0"/>
              </a:rPr>
              <a:t> </a:t>
            </a:r>
          </a:p>
          <a:p>
            <a:endParaRPr lang="en-GB" dirty="0"/>
          </a:p>
        </p:txBody>
      </p:sp>
      <p:pic>
        <p:nvPicPr>
          <p:cNvPr id="6" name="Video 5">
            <a:hlinkClick r:id="" action="ppaction://media"/>
            <a:extLst>
              <a:ext uri="{FF2B5EF4-FFF2-40B4-BE49-F238E27FC236}">
                <a16:creationId xmlns:a16="http://schemas.microsoft.com/office/drawing/2014/main" id="{92BFCE30-E65F-9E71-34C6-5DFDF81E793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435941"/>
      </p:ext>
    </p:extLst>
  </p:cSld>
  <p:clrMapOvr>
    <a:masterClrMapping/>
  </p:clrMapOvr>
  <mc:AlternateContent xmlns:mc="http://schemas.openxmlformats.org/markup-compatibility/2006">
    <mc:Choice xmlns:p14="http://schemas.microsoft.com/office/powerpoint/2010/main" Requires="p14">
      <p:transition spd="slow" p14:dur="2000" advTm="28749"/>
    </mc:Choice>
    <mc:Fallback>
      <p:transition spd="slow" advTm="28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A3D2C-2934-660A-372E-06F20EB355CE}"/>
              </a:ext>
            </a:extLst>
          </p:cNvPr>
          <p:cNvSpPr>
            <a:spLocks noGrp="1"/>
          </p:cNvSpPr>
          <p:nvPr>
            <p:ph type="title"/>
          </p:nvPr>
        </p:nvSpPr>
        <p:spPr/>
        <p:txBody>
          <a:bodyPr/>
          <a:lstStyle/>
          <a:p>
            <a:r>
              <a:rPr lang="en-GB" dirty="0">
                <a:solidFill>
                  <a:srgbClr val="0070C0"/>
                </a:solidFill>
              </a:rPr>
              <a:t>Meini </a:t>
            </a:r>
            <a:r>
              <a:rPr lang="en-GB" dirty="0" err="1">
                <a:solidFill>
                  <a:srgbClr val="0070C0"/>
                </a:solidFill>
              </a:rPr>
              <a:t>Prawf</a:t>
            </a:r>
            <a:r>
              <a:rPr lang="en-GB" dirty="0">
                <a:solidFill>
                  <a:srgbClr val="0070C0"/>
                </a:solidFill>
              </a:rPr>
              <a:t> Marcio/Marking Criteria</a:t>
            </a:r>
            <a:endParaRPr lang="en-GB" dirty="0"/>
          </a:p>
        </p:txBody>
      </p:sp>
      <p:sp>
        <p:nvSpPr>
          <p:cNvPr id="3" name="Content Placeholder 2">
            <a:extLst>
              <a:ext uri="{FF2B5EF4-FFF2-40B4-BE49-F238E27FC236}">
                <a16:creationId xmlns:a16="http://schemas.microsoft.com/office/drawing/2014/main" id="{D1F3BC94-CBAA-E81D-AD43-E708170CA444}"/>
              </a:ext>
            </a:extLst>
          </p:cNvPr>
          <p:cNvSpPr>
            <a:spLocks noGrp="1"/>
          </p:cNvSpPr>
          <p:nvPr>
            <p:ph sz="half" idx="1"/>
          </p:nvPr>
        </p:nvSpPr>
        <p:spPr/>
        <p:txBody>
          <a:bodyPr/>
          <a:lstStyle/>
          <a:p>
            <a:r>
              <a:rPr lang="en-GB" sz="1800" dirty="0" err="1">
                <a:solidFill>
                  <a:srgbClr val="0070C0"/>
                </a:solidFill>
              </a:rPr>
              <a:t>Archwiliwch</a:t>
            </a:r>
            <a:r>
              <a:rPr lang="en-GB" sz="1800" dirty="0">
                <a:solidFill>
                  <a:srgbClr val="0070C0"/>
                </a:solidFill>
              </a:rPr>
              <a:t> </a:t>
            </a:r>
            <a:r>
              <a:rPr lang="en-GB" sz="1800" dirty="0" err="1">
                <a:solidFill>
                  <a:srgbClr val="0070C0"/>
                </a:solidFill>
              </a:rPr>
              <a:t>arwyddocâd</a:t>
            </a:r>
            <a:r>
              <a:rPr lang="en-GB" sz="1800" dirty="0">
                <a:solidFill>
                  <a:srgbClr val="0070C0"/>
                </a:solidFill>
              </a:rPr>
              <a:t> model Maslow </a:t>
            </a:r>
            <a:r>
              <a:rPr lang="en-GB" sz="1800" dirty="0" err="1">
                <a:solidFill>
                  <a:srgbClr val="0070C0"/>
                </a:solidFill>
              </a:rPr>
              <a:t>i</a:t>
            </a:r>
            <a:r>
              <a:rPr lang="en-GB" sz="1800" dirty="0">
                <a:solidFill>
                  <a:srgbClr val="0070C0"/>
                </a:solidFill>
              </a:rPr>
              <a:t> </a:t>
            </a:r>
            <a:r>
              <a:rPr lang="en-GB" sz="1800" dirty="0" err="1">
                <a:solidFill>
                  <a:srgbClr val="0070C0"/>
                </a:solidFill>
              </a:rPr>
              <a:t>gefnogi</a:t>
            </a:r>
            <a:r>
              <a:rPr lang="en-GB" sz="1800" dirty="0">
                <a:solidFill>
                  <a:srgbClr val="0070C0"/>
                </a:solidFill>
              </a:rPr>
              <a:t> </a:t>
            </a:r>
            <a:r>
              <a:rPr lang="en-GB" sz="1800" dirty="0" err="1">
                <a:solidFill>
                  <a:srgbClr val="0070C0"/>
                </a:solidFill>
              </a:rPr>
              <a:t>datblygiad</a:t>
            </a:r>
            <a:r>
              <a:rPr lang="en-GB" sz="1800" dirty="0">
                <a:solidFill>
                  <a:srgbClr val="0070C0"/>
                </a:solidFill>
              </a:rPr>
              <a:t> plant </a:t>
            </a:r>
            <a:r>
              <a:rPr lang="en-GB" sz="1800" dirty="0" err="1">
                <a:solidFill>
                  <a:srgbClr val="0070C0"/>
                </a:solidFill>
              </a:rPr>
              <a:t>cyfannol</a:t>
            </a:r>
            <a:r>
              <a:rPr lang="en-GB" sz="1800" dirty="0">
                <a:solidFill>
                  <a:srgbClr val="0070C0"/>
                </a:solidFill>
              </a:rPr>
              <a:t>. </a:t>
            </a:r>
            <a:r>
              <a:rPr lang="en-GB" sz="1800" dirty="0" err="1">
                <a:solidFill>
                  <a:srgbClr val="0070C0"/>
                </a:solidFill>
              </a:rPr>
              <a:t>Dylai</a:t>
            </a:r>
            <a:r>
              <a:rPr lang="en-GB" sz="1800" dirty="0">
                <a:solidFill>
                  <a:srgbClr val="0070C0"/>
                </a:solidFill>
              </a:rPr>
              <a:t> </a:t>
            </a:r>
            <a:r>
              <a:rPr lang="en-GB" sz="1800" dirty="0" err="1">
                <a:solidFill>
                  <a:srgbClr val="0070C0"/>
                </a:solidFill>
              </a:rPr>
              <a:t>hyn</a:t>
            </a:r>
            <a:r>
              <a:rPr lang="en-GB" sz="1800" dirty="0">
                <a:solidFill>
                  <a:srgbClr val="0070C0"/>
                </a:solidFill>
              </a:rPr>
              <a:t> </a:t>
            </a:r>
            <a:r>
              <a:rPr lang="en-GB" sz="1800" dirty="0" err="1">
                <a:solidFill>
                  <a:srgbClr val="0070C0"/>
                </a:solidFill>
              </a:rPr>
              <a:t>gynnwys</a:t>
            </a:r>
            <a:r>
              <a:rPr lang="en-GB" sz="1800" dirty="0">
                <a:solidFill>
                  <a:srgbClr val="0070C0"/>
                </a:solidFill>
              </a:rPr>
              <a:t> </a:t>
            </a:r>
            <a:r>
              <a:rPr lang="en-GB" sz="1800" dirty="0" err="1">
                <a:solidFill>
                  <a:srgbClr val="0070C0"/>
                </a:solidFill>
              </a:rPr>
              <a:t>trafodaeth</a:t>
            </a:r>
            <a:r>
              <a:rPr lang="en-GB" sz="1800" dirty="0">
                <a:solidFill>
                  <a:srgbClr val="0070C0"/>
                </a:solidFill>
              </a:rPr>
              <a:t> </a:t>
            </a:r>
            <a:r>
              <a:rPr lang="en-GB" sz="1800" dirty="0" err="1">
                <a:solidFill>
                  <a:srgbClr val="0070C0"/>
                </a:solidFill>
              </a:rPr>
              <a:t>feirniadol</a:t>
            </a:r>
            <a:r>
              <a:rPr lang="en-GB" sz="1800" dirty="0">
                <a:solidFill>
                  <a:srgbClr val="0070C0"/>
                </a:solidFill>
              </a:rPr>
              <a:t> </a:t>
            </a:r>
            <a:r>
              <a:rPr lang="en-GB" sz="1800" dirty="0" err="1">
                <a:solidFill>
                  <a:srgbClr val="0070C0"/>
                </a:solidFill>
              </a:rPr>
              <a:t>ynghylch</a:t>
            </a:r>
            <a:r>
              <a:rPr lang="en-GB" sz="1800" dirty="0">
                <a:solidFill>
                  <a:srgbClr val="0070C0"/>
                </a:solidFill>
              </a:rPr>
              <a:t> y </a:t>
            </a:r>
            <a:r>
              <a:rPr lang="en-GB" sz="1800" dirty="0" err="1">
                <a:solidFill>
                  <a:srgbClr val="0070C0"/>
                </a:solidFill>
              </a:rPr>
              <a:t>cysyniad</a:t>
            </a:r>
            <a:r>
              <a:rPr lang="en-GB" sz="1800" dirty="0">
                <a:solidFill>
                  <a:srgbClr val="0070C0"/>
                </a:solidFill>
              </a:rPr>
              <a:t> o </a:t>
            </a:r>
            <a:r>
              <a:rPr lang="en-GB" sz="1800" dirty="0" err="1">
                <a:solidFill>
                  <a:srgbClr val="0070C0"/>
                </a:solidFill>
              </a:rPr>
              <a:t>ddatblygiad</a:t>
            </a:r>
            <a:r>
              <a:rPr lang="en-GB" sz="1800" dirty="0">
                <a:solidFill>
                  <a:srgbClr val="0070C0"/>
                </a:solidFill>
              </a:rPr>
              <a:t> </a:t>
            </a:r>
            <a:r>
              <a:rPr lang="en-GB" sz="1800" dirty="0" err="1">
                <a:solidFill>
                  <a:srgbClr val="0070C0"/>
                </a:solidFill>
              </a:rPr>
              <a:t>cyfannol</a:t>
            </a:r>
            <a:r>
              <a:rPr lang="en-GB" sz="1800" dirty="0">
                <a:solidFill>
                  <a:srgbClr val="0070C0"/>
                </a:solidFill>
              </a:rPr>
              <a:t>. (1000) o </a:t>
            </a:r>
            <a:r>
              <a:rPr lang="en-GB" sz="1800" dirty="0" err="1">
                <a:solidFill>
                  <a:srgbClr val="0070C0"/>
                </a:solidFill>
              </a:rPr>
              <a:t>eiriau</a:t>
            </a:r>
            <a:endParaRPr lang="en-GB" sz="1800" dirty="0">
              <a:solidFill>
                <a:srgbClr val="0070C0"/>
              </a:solidFill>
            </a:endParaRPr>
          </a:p>
          <a:p>
            <a:r>
              <a:rPr lang="en-GB" dirty="0"/>
              <a:t> </a:t>
            </a:r>
            <a:r>
              <a:rPr lang="en-GB" sz="1800" dirty="0">
                <a:solidFill>
                  <a:srgbClr val="0070C0"/>
                </a:solidFill>
              </a:rPr>
              <a:t>30 </a:t>
            </a:r>
            <a:r>
              <a:rPr lang="en-GB" sz="1800" dirty="0" err="1">
                <a:solidFill>
                  <a:srgbClr val="0070C0"/>
                </a:solidFill>
              </a:rPr>
              <a:t>Marciau</a:t>
            </a:r>
            <a:endParaRPr lang="en-GB" sz="1800" dirty="0">
              <a:solidFill>
                <a:srgbClr val="0070C0"/>
              </a:solidFill>
            </a:endParaRPr>
          </a:p>
        </p:txBody>
      </p:sp>
      <p:sp>
        <p:nvSpPr>
          <p:cNvPr id="4" name="Content Placeholder 3">
            <a:extLst>
              <a:ext uri="{FF2B5EF4-FFF2-40B4-BE49-F238E27FC236}">
                <a16:creationId xmlns:a16="http://schemas.microsoft.com/office/drawing/2014/main" id="{DFF06F08-C70A-DC78-20A6-1DBB3AD9CAC5}"/>
              </a:ext>
            </a:extLst>
          </p:cNvPr>
          <p:cNvSpPr>
            <a:spLocks noGrp="1"/>
          </p:cNvSpPr>
          <p:nvPr>
            <p:ph sz="half" idx="2"/>
          </p:nvPr>
        </p:nvSpPr>
        <p:spPr/>
        <p:txBody>
          <a:bodyPr/>
          <a:lstStyle/>
          <a:p>
            <a:pPr>
              <a:spcAft>
                <a:spcPts val="600"/>
              </a:spcAft>
            </a:pPr>
            <a:r>
              <a:rPr lang="en-GB" sz="1800" dirty="0">
                <a:solidFill>
                  <a:srgbClr val="4F81BD"/>
                </a:solidFill>
                <a:effectLst/>
                <a:latin typeface="Arial" panose="020B0604020202020204" pitchFamily="34" charset="0"/>
                <a:ea typeface="Times New Roman" panose="02020603050405020304" pitchFamily="18" charset="0"/>
              </a:rPr>
              <a:t>Explore the significance of Maslow’s model to support holistic child development. This should include a critical discussion around the concept of holistic development. (1000) words</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 </a:t>
            </a:r>
            <a:r>
              <a:rPr lang="en-GB" sz="1800" dirty="0">
                <a:solidFill>
                  <a:srgbClr val="0070C0"/>
                </a:solidFill>
                <a:effectLst/>
                <a:latin typeface="Arial" panose="020B0604020202020204" pitchFamily="34" charset="0"/>
                <a:ea typeface="Times New Roman" panose="02020603050405020304" pitchFamily="18" charset="0"/>
              </a:rPr>
              <a:t>30 Marks</a:t>
            </a:r>
            <a:endParaRPr lang="en-GB" sz="1800" dirty="0">
              <a:solidFill>
                <a:srgbClr val="0070C0"/>
              </a:solidFill>
              <a:effectLst/>
              <a:latin typeface="Times New Roman" panose="02020603050405020304" pitchFamily="18" charset="0"/>
              <a:ea typeface="Times New Roman" panose="02020603050405020304" pitchFamily="18" charset="0"/>
            </a:endParaRPr>
          </a:p>
          <a:p>
            <a:pPr marL="0" indent="0">
              <a:buNone/>
            </a:pPr>
            <a:endParaRPr lang="en-GB" dirty="0"/>
          </a:p>
        </p:txBody>
      </p:sp>
      <p:pic>
        <p:nvPicPr>
          <p:cNvPr id="6" name="Video 5">
            <a:hlinkClick r:id="" action="ppaction://media"/>
            <a:extLst>
              <a:ext uri="{FF2B5EF4-FFF2-40B4-BE49-F238E27FC236}">
                <a16:creationId xmlns:a16="http://schemas.microsoft.com/office/drawing/2014/main" id="{E137B666-E16F-EBEF-10C9-CFBD92AA03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6170446"/>
      </p:ext>
    </p:extLst>
  </p:cSld>
  <p:clrMapOvr>
    <a:masterClrMapping/>
  </p:clrMapOvr>
  <mc:AlternateContent xmlns:mc="http://schemas.openxmlformats.org/markup-compatibility/2006">
    <mc:Choice xmlns:p14="http://schemas.microsoft.com/office/powerpoint/2010/main" Requires="p14">
      <p:transition spd="slow" p14:dur="2000" advTm="32553"/>
    </mc:Choice>
    <mc:Fallback>
      <p:transition spd="slow" advTm="32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E8A92-CFE0-58F4-A1F2-8D2E23E7CC8C}"/>
              </a:ext>
            </a:extLst>
          </p:cNvPr>
          <p:cNvSpPr>
            <a:spLocks noGrp="1"/>
          </p:cNvSpPr>
          <p:nvPr>
            <p:ph type="title"/>
          </p:nvPr>
        </p:nvSpPr>
        <p:spPr/>
        <p:txBody>
          <a:bodyPr/>
          <a:lstStyle/>
          <a:p>
            <a:r>
              <a:rPr lang="it-IT" dirty="0">
                <a:solidFill>
                  <a:srgbClr val="0070C0"/>
                </a:solidFill>
              </a:rPr>
              <a:t>Meini Prawf Marcio/Marking Criteria</a:t>
            </a:r>
            <a:endParaRPr lang="en-GB" dirty="0">
              <a:solidFill>
                <a:srgbClr val="0070C0"/>
              </a:solidFill>
            </a:endParaRPr>
          </a:p>
        </p:txBody>
      </p:sp>
      <p:sp>
        <p:nvSpPr>
          <p:cNvPr id="3" name="Content Placeholder 2">
            <a:extLst>
              <a:ext uri="{FF2B5EF4-FFF2-40B4-BE49-F238E27FC236}">
                <a16:creationId xmlns:a16="http://schemas.microsoft.com/office/drawing/2014/main" id="{F456365E-2434-F7E6-292F-EADE6B54F263}"/>
              </a:ext>
            </a:extLst>
          </p:cNvPr>
          <p:cNvSpPr>
            <a:spLocks noGrp="1"/>
          </p:cNvSpPr>
          <p:nvPr>
            <p:ph sz="half" idx="1"/>
          </p:nvPr>
        </p:nvSpPr>
        <p:spPr/>
        <p:txBody>
          <a:bodyPr/>
          <a:lstStyle/>
          <a:p>
            <a:r>
              <a:rPr lang="en-GB" sz="1800" b="1" dirty="0" err="1">
                <a:solidFill>
                  <a:srgbClr val="0070C0"/>
                </a:solidFill>
              </a:rPr>
              <a:t>Sgiliau</a:t>
            </a:r>
            <a:r>
              <a:rPr lang="en-GB" sz="1800" b="1" dirty="0">
                <a:solidFill>
                  <a:srgbClr val="0070C0"/>
                </a:solidFill>
              </a:rPr>
              <a:t> </a:t>
            </a:r>
            <a:r>
              <a:rPr lang="en-GB" sz="1800" b="1" dirty="0" err="1">
                <a:solidFill>
                  <a:srgbClr val="0070C0"/>
                </a:solidFill>
              </a:rPr>
              <a:t>Ymgeisio</a:t>
            </a:r>
            <a:r>
              <a:rPr lang="en-GB" sz="1800" b="1" dirty="0">
                <a:solidFill>
                  <a:srgbClr val="0070C0"/>
                </a:solidFill>
              </a:rPr>
              <a:t> </a:t>
            </a:r>
            <a:r>
              <a:rPr lang="en-GB" sz="1800" b="1" dirty="0" err="1">
                <a:solidFill>
                  <a:srgbClr val="0070C0"/>
                </a:solidFill>
              </a:rPr>
              <a:t>Ymarferol</a:t>
            </a:r>
            <a:endParaRPr lang="en-GB" sz="1800" b="1" dirty="0">
              <a:solidFill>
                <a:srgbClr val="0070C0"/>
              </a:solidFill>
            </a:endParaRPr>
          </a:p>
          <a:p>
            <a:r>
              <a:rPr lang="en-GB" sz="1800" dirty="0" err="1">
                <a:solidFill>
                  <a:srgbClr val="0070C0"/>
                </a:solidFill>
              </a:rPr>
              <a:t>Cynnig</a:t>
            </a:r>
            <a:r>
              <a:rPr lang="en-GB" sz="1800" dirty="0">
                <a:solidFill>
                  <a:srgbClr val="0070C0"/>
                </a:solidFill>
              </a:rPr>
              <a:t> </a:t>
            </a:r>
            <a:r>
              <a:rPr lang="en-GB" sz="1800" dirty="0" err="1">
                <a:solidFill>
                  <a:srgbClr val="0070C0"/>
                </a:solidFill>
              </a:rPr>
              <a:t>tair</a:t>
            </a:r>
            <a:r>
              <a:rPr lang="en-GB" sz="1800" dirty="0">
                <a:solidFill>
                  <a:srgbClr val="0070C0"/>
                </a:solidFill>
              </a:rPr>
              <a:t> </a:t>
            </a:r>
            <a:r>
              <a:rPr lang="en-GB" sz="1800" dirty="0" err="1">
                <a:solidFill>
                  <a:srgbClr val="0070C0"/>
                </a:solidFill>
              </a:rPr>
              <a:t>enghraifft</a:t>
            </a:r>
            <a:r>
              <a:rPr lang="en-GB" sz="1800" dirty="0">
                <a:solidFill>
                  <a:srgbClr val="0070C0"/>
                </a:solidFill>
              </a:rPr>
              <a:t> o </a:t>
            </a:r>
            <a:r>
              <a:rPr lang="en-GB" sz="1800" dirty="0" err="1">
                <a:solidFill>
                  <a:srgbClr val="0070C0"/>
                </a:solidFill>
              </a:rPr>
              <a:t>ymarfer</a:t>
            </a:r>
            <a:r>
              <a:rPr lang="en-GB" sz="1800" dirty="0">
                <a:solidFill>
                  <a:srgbClr val="0070C0"/>
                </a:solidFill>
              </a:rPr>
              <a:t> </a:t>
            </a:r>
            <a:r>
              <a:rPr lang="en-GB" sz="1800" dirty="0" err="1">
                <a:solidFill>
                  <a:srgbClr val="0070C0"/>
                </a:solidFill>
              </a:rPr>
              <a:t>blynyddoedd</a:t>
            </a:r>
            <a:r>
              <a:rPr lang="en-GB" sz="1800" dirty="0">
                <a:solidFill>
                  <a:srgbClr val="0070C0"/>
                </a:solidFill>
              </a:rPr>
              <a:t> </a:t>
            </a:r>
            <a:r>
              <a:rPr lang="en-GB" sz="1800" dirty="0" err="1">
                <a:solidFill>
                  <a:srgbClr val="0070C0"/>
                </a:solidFill>
              </a:rPr>
              <a:t>cynnar</a:t>
            </a:r>
            <a:r>
              <a:rPr lang="en-GB" sz="1800" dirty="0">
                <a:solidFill>
                  <a:srgbClr val="0070C0"/>
                </a:solidFill>
              </a:rPr>
              <a:t> </a:t>
            </a:r>
            <a:r>
              <a:rPr lang="en-GB" sz="1800" dirty="0" err="1">
                <a:solidFill>
                  <a:srgbClr val="0070C0"/>
                </a:solidFill>
              </a:rPr>
              <a:t>i</a:t>
            </a:r>
            <a:r>
              <a:rPr lang="en-GB" sz="1800" dirty="0">
                <a:solidFill>
                  <a:srgbClr val="0070C0"/>
                </a:solidFill>
              </a:rPr>
              <a:t> </a:t>
            </a:r>
            <a:r>
              <a:rPr lang="en-GB" sz="1800" dirty="0" err="1">
                <a:solidFill>
                  <a:srgbClr val="0070C0"/>
                </a:solidFill>
              </a:rPr>
              <a:t>dynnu</a:t>
            </a:r>
            <a:r>
              <a:rPr lang="en-GB" sz="1800" dirty="0">
                <a:solidFill>
                  <a:srgbClr val="0070C0"/>
                </a:solidFill>
              </a:rPr>
              <a:t> </a:t>
            </a:r>
            <a:r>
              <a:rPr lang="en-GB" sz="1800" dirty="0" err="1">
                <a:solidFill>
                  <a:srgbClr val="0070C0"/>
                </a:solidFill>
              </a:rPr>
              <a:t>sylw</a:t>
            </a:r>
            <a:r>
              <a:rPr lang="en-GB" sz="1800" dirty="0">
                <a:solidFill>
                  <a:srgbClr val="0070C0"/>
                </a:solidFill>
              </a:rPr>
              <a:t> at </a:t>
            </a:r>
            <a:r>
              <a:rPr lang="en-GB" sz="1800" dirty="0" err="1">
                <a:solidFill>
                  <a:srgbClr val="0070C0"/>
                </a:solidFill>
              </a:rPr>
              <a:t>arwyddocâd</a:t>
            </a:r>
            <a:r>
              <a:rPr lang="en-GB" sz="1800" dirty="0">
                <a:solidFill>
                  <a:srgbClr val="0070C0"/>
                </a:solidFill>
              </a:rPr>
              <a:t> Maslow </a:t>
            </a:r>
            <a:r>
              <a:rPr lang="en-GB" sz="1800" dirty="0" err="1">
                <a:solidFill>
                  <a:srgbClr val="0070C0"/>
                </a:solidFill>
              </a:rPr>
              <a:t>wrth</a:t>
            </a:r>
            <a:r>
              <a:rPr lang="en-GB" sz="1800" dirty="0">
                <a:solidFill>
                  <a:srgbClr val="0070C0"/>
                </a:solidFill>
              </a:rPr>
              <a:t> </a:t>
            </a:r>
            <a:r>
              <a:rPr lang="en-GB" sz="1800" dirty="0" err="1">
                <a:solidFill>
                  <a:srgbClr val="0070C0"/>
                </a:solidFill>
              </a:rPr>
              <a:t>ddeall</a:t>
            </a:r>
            <a:r>
              <a:rPr lang="en-GB" sz="1800" dirty="0">
                <a:solidFill>
                  <a:srgbClr val="0070C0"/>
                </a:solidFill>
              </a:rPr>
              <a:t> </a:t>
            </a:r>
            <a:r>
              <a:rPr lang="en-GB" sz="1800" dirty="0" err="1">
                <a:solidFill>
                  <a:srgbClr val="0070C0"/>
                </a:solidFill>
              </a:rPr>
              <a:t>datblygiad</a:t>
            </a:r>
            <a:r>
              <a:rPr lang="en-GB" sz="1800" dirty="0">
                <a:solidFill>
                  <a:srgbClr val="0070C0"/>
                </a:solidFill>
              </a:rPr>
              <a:t> plant. (1000 o </a:t>
            </a:r>
            <a:r>
              <a:rPr lang="en-GB" sz="1800" dirty="0" err="1">
                <a:solidFill>
                  <a:srgbClr val="0070C0"/>
                </a:solidFill>
              </a:rPr>
              <a:t>eiriau</a:t>
            </a:r>
            <a:r>
              <a:rPr lang="en-GB" sz="1800" dirty="0">
                <a:solidFill>
                  <a:srgbClr val="0070C0"/>
                </a:solidFill>
              </a:rPr>
              <a:t>)</a:t>
            </a:r>
          </a:p>
          <a:p>
            <a:endParaRPr lang="en-GB" sz="1800" dirty="0">
              <a:solidFill>
                <a:srgbClr val="0070C0"/>
              </a:solidFill>
            </a:endParaRPr>
          </a:p>
          <a:p>
            <a:r>
              <a:rPr lang="en-GB" sz="1800" dirty="0">
                <a:solidFill>
                  <a:srgbClr val="0070C0"/>
                </a:solidFill>
              </a:rPr>
              <a:t> 20 </a:t>
            </a:r>
            <a:r>
              <a:rPr lang="en-GB" sz="1800" dirty="0" err="1">
                <a:solidFill>
                  <a:srgbClr val="0070C0"/>
                </a:solidFill>
              </a:rPr>
              <a:t>Marciau</a:t>
            </a:r>
            <a:endParaRPr lang="en-GB" sz="1800" dirty="0">
              <a:solidFill>
                <a:srgbClr val="0070C0"/>
              </a:solidFill>
            </a:endParaRPr>
          </a:p>
          <a:p>
            <a:pPr marL="0" indent="0">
              <a:buNone/>
            </a:pPr>
            <a:endParaRPr lang="en-GB" dirty="0"/>
          </a:p>
        </p:txBody>
      </p:sp>
      <p:sp>
        <p:nvSpPr>
          <p:cNvPr id="4" name="Content Placeholder 3">
            <a:extLst>
              <a:ext uri="{FF2B5EF4-FFF2-40B4-BE49-F238E27FC236}">
                <a16:creationId xmlns:a16="http://schemas.microsoft.com/office/drawing/2014/main" id="{D9C26211-ED7B-3DC7-9D30-F9267008505C}"/>
              </a:ext>
            </a:extLst>
          </p:cNvPr>
          <p:cNvSpPr>
            <a:spLocks noGrp="1"/>
          </p:cNvSpPr>
          <p:nvPr>
            <p:ph sz="half" idx="2"/>
          </p:nvPr>
        </p:nvSpPr>
        <p:spPr/>
        <p:txBody>
          <a:bodyPr/>
          <a:lstStyle/>
          <a:p>
            <a:r>
              <a:rPr lang="en-GB" sz="1800" b="1" dirty="0">
                <a:solidFill>
                  <a:srgbClr val="0070C0"/>
                </a:solidFill>
                <a:effectLst/>
                <a:latin typeface="Arial" panose="020B0604020202020204" pitchFamily="34" charset="0"/>
                <a:ea typeface="Times New Roman" panose="02020603050405020304" pitchFamily="18" charset="0"/>
              </a:rPr>
              <a:t>Practical Application Skills</a:t>
            </a:r>
            <a:endParaRPr lang="en-GB" sz="1800" dirty="0">
              <a:solidFill>
                <a:srgbClr val="0070C0"/>
              </a:solidFill>
              <a:effectLst/>
              <a:latin typeface="Times New Roman" panose="02020603050405020304" pitchFamily="18" charset="0"/>
              <a:ea typeface="Times New Roman" panose="02020603050405020304" pitchFamily="18" charset="0"/>
            </a:endParaRPr>
          </a:p>
          <a:p>
            <a:pPr>
              <a:spcAft>
                <a:spcPts val="600"/>
              </a:spcAft>
            </a:pPr>
            <a:r>
              <a:rPr lang="en-GB" sz="1800" dirty="0">
                <a:solidFill>
                  <a:srgbClr val="4F81BD"/>
                </a:solidFill>
                <a:effectLst/>
                <a:latin typeface="Arial" panose="020B0604020202020204" pitchFamily="34" charset="0"/>
                <a:ea typeface="Times New Roman" panose="02020603050405020304" pitchFamily="18" charset="0"/>
              </a:rPr>
              <a:t>Offer three examples from early years practice to highlight Maslow’s significance in understanding child development. (1000 words)</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solidFill>
                  <a:srgbClr val="4F81BD"/>
                </a:solidFill>
                <a:effectLst/>
                <a:latin typeface="Arial" panose="020B0604020202020204" pitchFamily="34" charset="0"/>
                <a:ea typeface="Times New Roman" panose="02020603050405020304" pitchFamily="18" charset="0"/>
              </a:rPr>
              <a:t> 20 Marks</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6" name="Video 5">
            <a:hlinkClick r:id="" action="ppaction://media"/>
            <a:extLst>
              <a:ext uri="{FF2B5EF4-FFF2-40B4-BE49-F238E27FC236}">
                <a16:creationId xmlns:a16="http://schemas.microsoft.com/office/drawing/2014/main" id="{7D8A83DC-8D6F-58EB-F62A-C52DBF6D015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3832"/>
      </p:ext>
    </p:extLst>
  </p:cSld>
  <p:clrMapOvr>
    <a:masterClrMapping/>
  </p:clrMapOvr>
  <mc:AlternateContent xmlns:mc="http://schemas.openxmlformats.org/markup-compatibility/2006">
    <mc:Choice xmlns:p14="http://schemas.microsoft.com/office/powerpoint/2010/main" Requires="p14">
      <p:transition spd="slow" p14:dur="2000" advTm="34349"/>
    </mc:Choice>
    <mc:Fallback>
      <p:transition spd="slow" advTm="34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59215-5566-C327-B7EB-339BC4B8B06E}"/>
              </a:ext>
            </a:extLst>
          </p:cNvPr>
          <p:cNvSpPr>
            <a:spLocks noGrp="1"/>
          </p:cNvSpPr>
          <p:nvPr>
            <p:ph type="title"/>
          </p:nvPr>
        </p:nvSpPr>
        <p:spPr/>
        <p:txBody>
          <a:bodyPr/>
          <a:lstStyle/>
          <a:p>
            <a:r>
              <a:rPr lang="it-IT" dirty="0">
                <a:solidFill>
                  <a:srgbClr val="0070C0"/>
                </a:solidFill>
              </a:rPr>
              <a:t>Meini Prawf Marcio/Marking Criteria</a:t>
            </a:r>
            <a:endParaRPr lang="en-GB" dirty="0"/>
          </a:p>
        </p:txBody>
      </p:sp>
      <p:sp>
        <p:nvSpPr>
          <p:cNvPr id="3" name="Content Placeholder 2">
            <a:extLst>
              <a:ext uri="{FF2B5EF4-FFF2-40B4-BE49-F238E27FC236}">
                <a16:creationId xmlns:a16="http://schemas.microsoft.com/office/drawing/2014/main" id="{F2B5B074-417C-1B46-A530-321BAA2B9DA9}"/>
              </a:ext>
            </a:extLst>
          </p:cNvPr>
          <p:cNvSpPr>
            <a:spLocks noGrp="1"/>
          </p:cNvSpPr>
          <p:nvPr>
            <p:ph sz="half" idx="1"/>
          </p:nvPr>
        </p:nvSpPr>
        <p:spPr/>
        <p:txBody>
          <a:bodyPr/>
          <a:lstStyle/>
          <a:p>
            <a:r>
              <a:rPr lang="en-GB" sz="1800" b="1" dirty="0" err="1">
                <a:solidFill>
                  <a:srgbClr val="0070C0"/>
                </a:solidFill>
              </a:rPr>
              <a:t>Sgiliau</a:t>
            </a:r>
            <a:r>
              <a:rPr lang="en-GB" sz="1800" b="1" dirty="0">
                <a:solidFill>
                  <a:srgbClr val="0070C0"/>
                </a:solidFill>
              </a:rPr>
              <a:t> </a:t>
            </a:r>
            <a:r>
              <a:rPr lang="en-GB" sz="1800" b="1" dirty="0" err="1">
                <a:solidFill>
                  <a:srgbClr val="0070C0"/>
                </a:solidFill>
              </a:rPr>
              <a:t>Trosglwyddadwy</a:t>
            </a:r>
            <a:r>
              <a:rPr lang="en-GB" sz="1800" b="1" dirty="0">
                <a:solidFill>
                  <a:srgbClr val="0070C0"/>
                </a:solidFill>
              </a:rPr>
              <a:t> </a:t>
            </a:r>
            <a:r>
              <a:rPr lang="en-GB" sz="1800" b="1" dirty="0" err="1">
                <a:solidFill>
                  <a:srgbClr val="0070C0"/>
                </a:solidFill>
              </a:rPr>
              <a:t>ar</a:t>
            </a:r>
            <a:r>
              <a:rPr lang="en-GB" sz="1800" b="1" dirty="0">
                <a:solidFill>
                  <a:srgbClr val="0070C0"/>
                </a:solidFill>
              </a:rPr>
              <a:t> </a:t>
            </a:r>
            <a:r>
              <a:rPr lang="en-GB" sz="1800" b="1" dirty="0" err="1">
                <a:solidFill>
                  <a:srgbClr val="0070C0"/>
                </a:solidFill>
              </a:rPr>
              <a:t>gyfer</a:t>
            </a:r>
            <a:r>
              <a:rPr lang="en-GB" sz="1800" b="1" dirty="0">
                <a:solidFill>
                  <a:srgbClr val="0070C0"/>
                </a:solidFill>
              </a:rPr>
              <a:t> </a:t>
            </a:r>
            <a:r>
              <a:rPr lang="en-GB" sz="1800" b="1" dirty="0" err="1">
                <a:solidFill>
                  <a:srgbClr val="0070C0"/>
                </a:solidFill>
              </a:rPr>
              <a:t>Bywyd</a:t>
            </a:r>
            <a:r>
              <a:rPr lang="en-GB" sz="1800" b="1" dirty="0">
                <a:solidFill>
                  <a:srgbClr val="0070C0"/>
                </a:solidFill>
              </a:rPr>
              <a:t> ac </a:t>
            </a:r>
            <a:r>
              <a:rPr lang="en-GB" sz="1800" b="1" dirty="0" err="1">
                <a:solidFill>
                  <a:srgbClr val="0070C0"/>
                </a:solidFill>
              </a:rPr>
              <a:t>Ymarfer</a:t>
            </a:r>
            <a:r>
              <a:rPr lang="en-GB" sz="1800" b="1" dirty="0">
                <a:solidFill>
                  <a:srgbClr val="0070C0"/>
                </a:solidFill>
              </a:rPr>
              <a:t> </a:t>
            </a:r>
            <a:r>
              <a:rPr lang="en-GB" sz="1800" b="1" dirty="0" err="1">
                <a:solidFill>
                  <a:srgbClr val="0070C0"/>
                </a:solidFill>
              </a:rPr>
              <a:t>Proffesiynol</a:t>
            </a:r>
            <a:endParaRPr lang="en-GB" sz="1800" b="1" dirty="0">
              <a:solidFill>
                <a:srgbClr val="0070C0"/>
              </a:solidFill>
            </a:endParaRPr>
          </a:p>
          <a:p>
            <a:r>
              <a:rPr lang="en-GB" sz="1800" dirty="0">
                <a:solidFill>
                  <a:srgbClr val="0070C0"/>
                </a:solidFill>
              </a:rPr>
              <a:t>10 </a:t>
            </a:r>
            <a:r>
              <a:rPr lang="en-GB" sz="1800" dirty="0" err="1">
                <a:solidFill>
                  <a:srgbClr val="0070C0"/>
                </a:solidFill>
              </a:rPr>
              <a:t>Marciau</a:t>
            </a:r>
            <a:endParaRPr lang="en-GB" sz="1800" dirty="0">
              <a:solidFill>
                <a:srgbClr val="0070C0"/>
              </a:solidFill>
            </a:endParaRPr>
          </a:p>
          <a:p>
            <a:endParaRPr lang="en-GB" dirty="0"/>
          </a:p>
        </p:txBody>
      </p:sp>
      <p:sp>
        <p:nvSpPr>
          <p:cNvPr id="4" name="Content Placeholder 3">
            <a:extLst>
              <a:ext uri="{FF2B5EF4-FFF2-40B4-BE49-F238E27FC236}">
                <a16:creationId xmlns:a16="http://schemas.microsoft.com/office/drawing/2014/main" id="{0257F5E2-181F-985D-6DB7-8569CCEB84A9}"/>
              </a:ext>
            </a:extLst>
          </p:cNvPr>
          <p:cNvSpPr>
            <a:spLocks noGrp="1"/>
          </p:cNvSpPr>
          <p:nvPr>
            <p:ph sz="half" idx="2"/>
          </p:nvPr>
        </p:nvSpPr>
        <p:spPr/>
        <p:txBody>
          <a:bodyPr/>
          <a:lstStyle/>
          <a:p>
            <a:r>
              <a:rPr lang="en-GB" sz="1800" b="1" dirty="0">
                <a:solidFill>
                  <a:srgbClr val="0070C0"/>
                </a:solidFill>
                <a:effectLst/>
                <a:latin typeface="Arial" panose="020B0604020202020204" pitchFamily="34" charset="0"/>
                <a:ea typeface="Times New Roman" panose="02020603050405020304" pitchFamily="18" charset="0"/>
              </a:rPr>
              <a:t>Transferable Skills for Life and Professional Practice</a:t>
            </a:r>
            <a:endParaRPr lang="en-GB" sz="1800" dirty="0">
              <a:solidFill>
                <a:srgbClr val="0070C0"/>
              </a:solidFill>
              <a:effectLst/>
              <a:latin typeface="Times New Roman" panose="02020603050405020304" pitchFamily="18" charset="0"/>
              <a:ea typeface="Times New Roman" panose="02020603050405020304" pitchFamily="18" charset="0"/>
            </a:endParaRPr>
          </a:p>
          <a:p>
            <a:r>
              <a:rPr lang="en-GB" sz="1800" dirty="0">
                <a:solidFill>
                  <a:srgbClr val="0070C0"/>
                </a:solidFill>
              </a:rPr>
              <a:t>Correct use of spelling grammar and creativity to produce an infographic and effectively structure </a:t>
            </a:r>
            <a:r>
              <a:rPr lang="en-GB" sz="1800">
                <a:solidFill>
                  <a:srgbClr val="0070C0"/>
                </a:solidFill>
              </a:rPr>
              <a:t>the portfolio.</a:t>
            </a:r>
            <a:endParaRPr lang="en-GB" sz="1800" dirty="0">
              <a:solidFill>
                <a:srgbClr val="0070C0"/>
              </a:solidFill>
            </a:endParaRPr>
          </a:p>
          <a:p>
            <a:r>
              <a:rPr lang="en-GB" sz="1800" dirty="0">
                <a:solidFill>
                  <a:srgbClr val="0070C0"/>
                </a:solidFill>
              </a:rPr>
              <a:t>10 Marks</a:t>
            </a:r>
          </a:p>
        </p:txBody>
      </p:sp>
      <p:pic>
        <p:nvPicPr>
          <p:cNvPr id="6" name="Video 5">
            <a:hlinkClick r:id="" action="ppaction://media"/>
            <a:extLst>
              <a:ext uri="{FF2B5EF4-FFF2-40B4-BE49-F238E27FC236}">
                <a16:creationId xmlns:a16="http://schemas.microsoft.com/office/drawing/2014/main" id="{4853E955-C2BA-6B33-646E-473B554A4B2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2271440"/>
      </p:ext>
    </p:extLst>
  </p:cSld>
  <p:clrMapOvr>
    <a:masterClrMapping/>
  </p:clrMapOvr>
  <mc:AlternateContent xmlns:mc="http://schemas.openxmlformats.org/markup-compatibility/2006">
    <mc:Choice xmlns:p14="http://schemas.microsoft.com/office/powerpoint/2010/main" Requires="p14">
      <p:transition spd="slow" p14:dur="2000" advTm="20407"/>
    </mc:Choice>
    <mc:Fallback>
      <p:transition spd="slow" advTm="20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err="1">
                <a:latin typeface="Arial"/>
                <a:cs typeface="Arial"/>
              </a:rPr>
              <a:t>Materion</a:t>
            </a:r>
            <a:r>
              <a:rPr lang="en-GB" sz="4800" dirty="0">
                <a:latin typeface="Arial"/>
                <a:cs typeface="Arial"/>
              </a:rPr>
              <a:t> </a:t>
            </a:r>
            <a:r>
              <a:rPr lang="en-GB" sz="4800" dirty="0" err="1">
                <a:latin typeface="Arial"/>
                <a:cs typeface="Arial"/>
              </a:rPr>
              <a:t>TGCh</a:t>
            </a:r>
            <a:r>
              <a:rPr lang="en-GB" sz="4800" dirty="0">
                <a:latin typeface="Arial"/>
                <a:cs typeface="Arial"/>
              </a:rPr>
              <a:t>?</a:t>
            </a:r>
            <a:br>
              <a:rPr lang="en-GB" sz="4800" dirty="0">
                <a:latin typeface="Arial"/>
              </a:rPr>
            </a:br>
            <a:r>
              <a:rPr lang="en-GB" sz="4800" dirty="0">
                <a:solidFill>
                  <a:srgbClr val="0070C0"/>
                </a:solidFill>
                <a:latin typeface="Arial"/>
                <a:cs typeface="Arial"/>
              </a:rPr>
              <a:t>ICT issues?</a:t>
            </a:r>
          </a:p>
        </p:txBody>
      </p:sp>
      <p:sp>
        <p:nvSpPr>
          <p:cNvPr id="3" name="Content Placeholder 4"/>
          <p:cNvSpPr>
            <a:spLocks noGrp="1"/>
          </p:cNvSpPr>
          <p:nvPr>
            <p:ph sz="half" idx="1"/>
          </p:nvPr>
        </p:nvSpPr>
        <p:spPr>
          <a:xfrm>
            <a:off x="800608" y="1902760"/>
            <a:ext cx="4244280" cy="4525963"/>
          </a:xfrm>
        </p:spPr>
        <p:txBody>
          <a:bodyPr vert="horz" lIns="91440" tIns="45720" rIns="91440" bIns="45720" rtlCol="0" anchor="t">
            <a:normAutofit/>
          </a:bodyPr>
          <a:lstStyle/>
          <a:p>
            <a:pPr marL="0" indent="0">
              <a:buNone/>
              <a:defRPr/>
            </a:pPr>
            <a:r>
              <a:rPr lang="cy-GB" dirty="0">
                <a:latin typeface="Arial"/>
                <a:cs typeface="Arial"/>
              </a:rPr>
              <a:t>Desg Gymorth TG</a:t>
            </a:r>
          </a:p>
          <a:p>
            <a:pPr>
              <a:defRPr/>
            </a:pPr>
            <a:r>
              <a:rPr lang="cy-GB" sz="2000" dirty="0">
                <a:latin typeface="Arial"/>
                <a:cs typeface="Arial"/>
                <a:hlinkClick r:id="rId5"/>
              </a:rPr>
              <a:t>ITServiceDesk@uwtsd.ac.uk</a:t>
            </a:r>
            <a:r>
              <a:rPr lang="cy-GB" sz="2000" dirty="0">
                <a:latin typeface="Arial"/>
                <a:cs typeface="Arial"/>
              </a:rPr>
              <a:t> </a:t>
            </a:r>
          </a:p>
          <a:p>
            <a:pPr>
              <a:defRPr/>
            </a:pPr>
            <a:r>
              <a:rPr lang="cy-GB" dirty="0">
                <a:latin typeface="Arial"/>
                <a:cs typeface="Arial"/>
              </a:rPr>
              <a:t>0300 500 5055</a:t>
            </a:r>
          </a:p>
          <a:p>
            <a:pPr marL="0" indent="0">
              <a:buNone/>
              <a:defRPr/>
            </a:pPr>
            <a:endParaRPr lang="cy-GB" dirty="0">
              <a:latin typeface="Arial"/>
              <a:cs typeface="Arial"/>
            </a:endParaRPr>
          </a:p>
          <a:p>
            <a:pPr marL="0" indent="0">
              <a:buNone/>
              <a:defRPr/>
            </a:pPr>
            <a:r>
              <a:rPr lang="cy-GB" dirty="0">
                <a:latin typeface="Arial"/>
                <a:cs typeface="Arial"/>
              </a:rPr>
              <a:t>Moodle</a:t>
            </a:r>
          </a:p>
          <a:p>
            <a:pPr>
              <a:defRPr/>
            </a:pPr>
            <a:r>
              <a:rPr lang="cy-GB" dirty="0">
                <a:latin typeface="Arial"/>
                <a:cs typeface="Arial"/>
                <a:hlinkClick r:id="rId6"/>
              </a:rPr>
              <a:t>moodle@uwtsd.ac.uk</a:t>
            </a:r>
            <a:r>
              <a:rPr lang="cy-GB" dirty="0">
                <a:latin typeface="Arial"/>
                <a:cs typeface="Arial"/>
              </a:rPr>
              <a:t> </a:t>
            </a:r>
          </a:p>
          <a:p>
            <a:pPr marL="0" indent="0">
              <a:buNone/>
              <a:defRPr/>
            </a:pPr>
            <a:endParaRPr lang="cy-GB" sz="2400" dirty="0">
              <a:latin typeface="Lucida Sans" panose="020B0602030504020204" pitchFamily="34" charset="0"/>
            </a:endParaRPr>
          </a:p>
        </p:txBody>
      </p:sp>
      <p:sp>
        <p:nvSpPr>
          <p:cNvPr id="4" name="Content Placeholder 5"/>
          <p:cNvSpPr>
            <a:spLocks noGrp="1"/>
          </p:cNvSpPr>
          <p:nvPr>
            <p:ph sz="half" idx="2"/>
          </p:nvPr>
        </p:nvSpPr>
        <p:spPr>
          <a:xfrm>
            <a:off x="6093759" y="1969995"/>
            <a:ext cx="4244280" cy="4525963"/>
          </a:xfrm>
        </p:spPr>
        <p:txBody>
          <a:bodyPr vert="horz" lIns="91440" tIns="45720" rIns="91440" bIns="45720" rtlCol="0" anchor="t">
            <a:normAutofit/>
          </a:bodyPr>
          <a:lstStyle/>
          <a:p>
            <a:pPr marL="0" indent="0">
              <a:buNone/>
              <a:defRPr/>
            </a:pPr>
            <a:r>
              <a:rPr lang="en-GB" dirty="0">
                <a:solidFill>
                  <a:srgbClr val="0070C0"/>
                </a:solidFill>
                <a:latin typeface="Arial"/>
                <a:cs typeface="Arial"/>
              </a:rPr>
              <a:t>IT Service Desk</a:t>
            </a:r>
          </a:p>
          <a:p>
            <a:pPr>
              <a:defRPr/>
            </a:pPr>
            <a:r>
              <a:rPr lang="en-US" sz="2400" dirty="0">
                <a:solidFill>
                  <a:srgbClr val="0070C0"/>
                </a:solidFill>
                <a:hlinkClick r:id="rId5">
                  <a:extLst>
                    <a:ext uri="{A12FA001-AC4F-418D-AE19-62706E023703}">
                      <ahyp:hlinkClr xmlns:ahyp="http://schemas.microsoft.com/office/drawing/2018/hyperlinkcolor" val="tx"/>
                    </a:ext>
                  </a:extLst>
                </a:hlinkClick>
              </a:rPr>
              <a:t>ITServiceDesk@uwtsd.ac.uk</a:t>
            </a:r>
            <a:endParaRPr lang="en-US" sz="2400">
              <a:solidFill>
                <a:srgbClr val="0070C0"/>
              </a:solidFill>
              <a:cs typeface="Arial"/>
            </a:endParaRPr>
          </a:p>
          <a:p>
            <a:pPr>
              <a:defRPr/>
            </a:pPr>
            <a:r>
              <a:rPr lang="en-US" dirty="0">
                <a:solidFill>
                  <a:srgbClr val="0070C0"/>
                </a:solidFill>
              </a:rPr>
              <a:t>0300 500 5055</a:t>
            </a:r>
            <a:endParaRPr lang="en-US">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dirty="0">
                <a:solidFill>
                  <a:srgbClr val="0070C0"/>
                </a:solidFill>
                <a:latin typeface="Arial"/>
                <a:cs typeface="Arial"/>
              </a:rPr>
              <a:t>Moodle</a:t>
            </a:r>
          </a:p>
          <a:p>
            <a:pPr>
              <a:defRPr/>
            </a:pPr>
            <a:r>
              <a:rPr lang="en-GB" dirty="0">
                <a:solidFill>
                  <a:srgbClr val="0070C0"/>
                </a:solidFill>
                <a:latin typeface="Arial"/>
                <a:cs typeface="Arial"/>
                <a:hlinkClick r:id="rId6">
                  <a:extLst>
                    <a:ext uri="{A12FA001-AC4F-418D-AE19-62706E023703}">
                      <ahyp:hlinkClr xmlns:ahyp="http://schemas.microsoft.com/office/drawing/2018/hyperlinkcolor" val="tx"/>
                    </a:ext>
                  </a:extLst>
                </a:hlinkClick>
              </a:rPr>
              <a:t>moodle@uwtsd.ac.u</a:t>
            </a:r>
            <a:r>
              <a:rPr lang="en-GB" dirty="0">
                <a:solidFill>
                  <a:srgbClr val="002060"/>
                </a:solidFill>
                <a:latin typeface="Lucida Sans"/>
                <a:hlinkClick r:id="rId6">
                  <a:extLst>
                    <a:ext uri="{A12FA001-AC4F-418D-AE19-62706E023703}">
                      <ahyp:hlinkClr xmlns:ahyp="http://schemas.microsoft.com/office/drawing/2018/hyperlinkcolor" val="tx"/>
                    </a:ext>
                  </a:extLst>
                </a:hlinkClick>
              </a:rPr>
              <a:t>k</a:t>
            </a:r>
            <a:r>
              <a:rPr lang="en-GB" dirty="0">
                <a:solidFill>
                  <a:srgbClr val="002060"/>
                </a:solidFill>
                <a:latin typeface="Lucida Sans"/>
              </a:rPr>
              <a:t> </a:t>
            </a:r>
            <a:endParaRPr lang="en-US" dirty="0">
              <a:solidFill>
                <a:srgbClr val="002060"/>
              </a:solidFill>
              <a:latin typeface="Lucida Sans" panose="020B0602030504020204" pitchFamily="34" charset="0"/>
            </a:endParaRPr>
          </a:p>
        </p:txBody>
      </p:sp>
      <p:pic>
        <p:nvPicPr>
          <p:cNvPr id="6" name="Video 5">
            <a:hlinkClick r:id="" action="ppaction://media"/>
            <a:extLst>
              <a:ext uri="{FF2B5EF4-FFF2-40B4-BE49-F238E27FC236}">
                <a16:creationId xmlns:a16="http://schemas.microsoft.com/office/drawing/2014/main" id="{FA6CBC4C-D351-ABC6-0509-688748AB1E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2292470"/>
      </p:ext>
    </p:extLst>
  </p:cSld>
  <p:clrMapOvr>
    <a:masterClrMapping/>
  </p:clrMapOvr>
  <mc:AlternateContent xmlns:mc="http://schemas.openxmlformats.org/markup-compatibility/2006">
    <mc:Choice xmlns:p14="http://schemas.microsoft.com/office/powerpoint/2010/main" Requires="p14">
      <p:transition spd="slow" p14:dur="2000" advTm="30571"/>
    </mc:Choice>
    <mc:Fallback>
      <p:transition spd="slow" advTm="30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88011"/>
          </a:xfrm>
        </p:spPr>
        <p:txBody>
          <a:bodyPr vert="horz" lIns="91440" tIns="45720" rIns="91440" bIns="45720" rtlCol="0" anchor="ctr">
            <a:noAutofit/>
          </a:bodyPr>
          <a:lstStyle/>
          <a:p>
            <a:pPr algn="ctr"/>
            <a:r>
              <a:rPr lang="cy-GB" sz="4800" dirty="0">
                <a:latin typeface="Arial"/>
                <a:cs typeface="Arial"/>
              </a:rPr>
              <a:t>Cymorth o’r tîm</a:t>
            </a:r>
            <a:br>
              <a:rPr lang="cy-GB" sz="4800" dirty="0">
                <a:latin typeface="Arial"/>
              </a:rPr>
            </a:br>
            <a:r>
              <a:rPr lang="en-GB" sz="4800" dirty="0">
                <a:solidFill>
                  <a:srgbClr val="0070C0"/>
                </a:solidFill>
                <a:latin typeface="Arial"/>
                <a:cs typeface="Arial"/>
              </a:rPr>
              <a:t>Support from the team</a:t>
            </a:r>
          </a:p>
        </p:txBody>
      </p:sp>
      <p:sp>
        <p:nvSpPr>
          <p:cNvPr id="3" name="Content Placeholder 2"/>
          <p:cNvSpPr>
            <a:spLocks noGrp="1"/>
          </p:cNvSpPr>
          <p:nvPr>
            <p:ph sz="half" idx="1"/>
          </p:nvPr>
        </p:nvSpPr>
        <p:spPr>
          <a:xfrm>
            <a:off x="708877" y="1867812"/>
            <a:ext cx="4287827" cy="4821128"/>
          </a:xfrm>
        </p:spPr>
        <p:txBody>
          <a:bodyPr vert="horz" lIns="91440" tIns="45720" rIns="91440" bIns="45720" rtlCol="0" anchor="t">
            <a:normAutofit/>
          </a:bodyPr>
          <a:lstStyle/>
          <a:p>
            <a:r>
              <a:rPr lang="cy-GB" sz="2400" dirty="0">
                <a:latin typeface="Arial"/>
                <a:cs typeface="Arial"/>
              </a:rPr>
              <a:t>Ailddarllenwch y protocol Asesu (Moodle)</a:t>
            </a:r>
          </a:p>
          <a:p>
            <a:r>
              <a:rPr lang="cy-GB" sz="2400" dirty="0">
                <a:latin typeface="Arial"/>
                <a:cs typeface="Arial"/>
              </a:rPr>
              <a:t>Paratowch ar gyfer tiwtorialau</a:t>
            </a:r>
          </a:p>
          <a:p>
            <a:r>
              <a:rPr lang="cy-GB" sz="2400" dirty="0">
                <a:latin typeface="Arial"/>
                <a:cs typeface="Arial"/>
              </a:rPr>
              <a:t>Ymatebion i e-byst o fewn 48 awr (fel arfer oriau gweithio, Dydd Llun – Dydd Gwener)</a:t>
            </a:r>
          </a:p>
        </p:txBody>
      </p:sp>
      <p:sp>
        <p:nvSpPr>
          <p:cNvPr id="4" name="Content Placeholder 3"/>
          <p:cNvSpPr>
            <a:spLocks noGrp="1"/>
          </p:cNvSpPr>
          <p:nvPr>
            <p:ph sz="half" idx="2"/>
          </p:nvPr>
        </p:nvSpPr>
        <p:spPr>
          <a:xfrm>
            <a:off x="6220385" y="1789372"/>
            <a:ext cx="4331970" cy="4174709"/>
          </a:xfrm>
        </p:spPr>
        <p:txBody>
          <a:bodyPr vert="horz" lIns="91440" tIns="45720" rIns="91440" bIns="45720" rtlCol="0" anchor="t">
            <a:normAutofit/>
          </a:bodyPr>
          <a:lstStyle/>
          <a:p>
            <a:r>
              <a:rPr lang="en-GB" sz="2400" dirty="0">
                <a:solidFill>
                  <a:srgbClr val="0070C0"/>
                </a:solidFill>
                <a:latin typeface="Arial"/>
                <a:cs typeface="Arial"/>
              </a:rPr>
              <a:t>Reread the Assessment protocol (Moodle)</a:t>
            </a:r>
          </a:p>
          <a:p>
            <a:r>
              <a:rPr lang="en-GB" sz="2400" dirty="0">
                <a:solidFill>
                  <a:srgbClr val="0070C0"/>
                </a:solidFill>
                <a:latin typeface="Arial"/>
                <a:cs typeface="Arial"/>
              </a:rPr>
              <a:t>Prepare for tutorials</a:t>
            </a:r>
          </a:p>
          <a:p>
            <a:r>
              <a:rPr lang="en-GB" sz="2400" dirty="0">
                <a:solidFill>
                  <a:srgbClr val="0070C0"/>
                </a:solidFill>
                <a:latin typeface="Arial"/>
                <a:cs typeface="Arial"/>
              </a:rPr>
              <a:t>Responses to emails within 48 hours (usually office hours, Monday – Friday)</a:t>
            </a:r>
          </a:p>
          <a:p>
            <a:endParaRPr lang="en-GB" dirty="0"/>
          </a:p>
        </p:txBody>
      </p:sp>
      <p:pic>
        <p:nvPicPr>
          <p:cNvPr id="6" name="Video 5">
            <a:hlinkClick r:id="" action="ppaction://media"/>
            <a:extLst>
              <a:ext uri="{FF2B5EF4-FFF2-40B4-BE49-F238E27FC236}">
                <a16:creationId xmlns:a16="http://schemas.microsoft.com/office/drawing/2014/main" id="{54853C60-5165-D098-3E35-91E2A03A84A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6288984"/>
      </p:ext>
    </p:extLst>
  </p:cSld>
  <p:clrMapOvr>
    <a:masterClrMapping/>
  </p:clrMapOvr>
  <mc:AlternateContent xmlns:mc="http://schemas.openxmlformats.org/markup-compatibility/2006">
    <mc:Choice xmlns:p14="http://schemas.microsoft.com/office/powerpoint/2010/main" Requires="p14">
      <p:transition spd="slow" p14:dur="2000" advTm="28314"/>
    </mc:Choice>
    <mc:Fallback>
      <p:transition spd="slow" advTm="28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dirty="0">
                <a:latin typeface="Arial"/>
                <a:cs typeface="Arial"/>
              </a:rPr>
              <a:t>Cyflwyniadau Hwyr</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Late Submissions</a:t>
            </a:r>
          </a:p>
        </p:txBody>
      </p:sp>
      <p:sp>
        <p:nvSpPr>
          <p:cNvPr id="3" name="Content Placeholder 2"/>
          <p:cNvSpPr>
            <a:spLocks noGrp="1"/>
          </p:cNvSpPr>
          <p:nvPr>
            <p:ph sz="half" idx="1"/>
          </p:nvPr>
        </p:nvSpPr>
        <p:spPr>
          <a:xfrm>
            <a:off x="659614" y="1389713"/>
            <a:ext cx="4370708" cy="4417816"/>
          </a:xfrm>
        </p:spPr>
        <p:txBody>
          <a:bodyPr vert="horz" lIns="91440" tIns="45720" rIns="91440" bIns="45720" rtlCol="0" anchor="t">
            <a:normAutofit/>
          </a:bodyPr>
          <a:lstStyle/>
          <a:p>
            <a:r>
              <a:rPr lang="en-GB" err="1">
                <a:latin typeface="Arial"/>
                <a:cs typeface="Arial"/>
              </a:rPr>
              <a:t>Cyflwyno</a:t>
            </a:r>
            <a:r>
              <a:rPr lang="en-GB" dirty="0">
                <a:latin typeface="Arial"/>
                <a:cs typeface="Arial"/>
              </a:rPr>
              <a:t> o </a:t>
            </a:r>
            <a:r>
              <a:rPr lang="en-GB" err="1">
                <a:latin typeface="Arial"/>
                <a:cs typeface="Arial"/>
              </a:rPr>
              <a:t>fewn</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wedi'i</a:t>
            </a:r>
            <a:r>
              <a:rPr lang="en-GB" dirty="0">
                <a:latin typeface="Arial"/>
                <a:cs typeface="Arial"/>
              </a:rPr>
              <a:t> </a:t>
            </a:r>
            <a:r>
              <a:rPr lang="en-GB" err="1">
                <a:latin typeface="Arial"/>
                <a:cs typeface="Arial"/>
              </a:rPr>
              <a:t>gapio</a:t>
            </a:r>
            <a:r>
              <a:rPr lang="en-GB" dirty="0">
                <a:latin typeface="Arial"/>
                <a:cs typeface="Arial"/>
              </a:rPr>
              <a:t> </a:t>
            </a:r>
            <a:r>
              <a:rPr lang="en-GB" err="1">
                <a:latin typeface="Arial"/>
                <a:cs typeface="Arial"/>
              </a:rPr>
              <a:t>ar</a:t>
            </a:r>
            <a:r>
              <a:rPr lang="en-GB" dirty="0">
                <a:latin typeface="Arial"/>
                <a:cs typeface="Arial"/>
              </a:rPr>
              <a:t> 40%</a:t>
            </a:r>
          </a:p>
          <a:p>
            <a:endParaRPr lang="en-GB" dirty="0">
              <a:latin typeface="Arial"/>
              <a:cs typeface="Arial"/>
            </a:endParaRPr>
          </a:p>
          <a:p>
            <a:r>
              <a:rPr lang="en-GB" err="1">
                <a:latin typeface="Arial"/>
                <a:cs typeface="Arial"/>
              </a:rPr>
              <a:t>Cyflwyno</a:t>
            </a:r>
            <a:r>
              <a:rPr lang="en-GB" dirty="0">
                <a:latin typeface="Arial"/>
                <a:cs typeface="Arial"/>
              </a:rPr>
              <a:t> </a:t>
            </a:r>
            <a:r>
              <a:rPr lang="en-GB" err="1">
                <a:latin typeface="Arial"/>
                <a:cs typeface="Arial"/>
              </a:rPr>
              <a:t>ar</a:t>
            </a:r>
            <a:r>
              <a:rPr lang="en-GB" dirty="0">
                <a:latin typeface="Arial"/>
                <a:cs typeface="Arial"/>
              </a:rPr>
              <a:t> </a:t>
            </a:r>
            <a:r>
              <a:rPr lang="en-GB" err="1">
                <a:latin typeface="Arial"/>
                <a:cs typeface="Arial"/>
              </a:rPr>
              <a:t>ôl</a:t>
            </a:r>
            <a:r>
              <a:rPr lang="en-GB" dirty="0">
                <a:latin typeface="Arial"/>
                <a:cs typeface="Arial"/>
              </a:rPr>
              <a:t> 7 </a:t>
            </a:r>
            <a:r>
              <a:rPr lang="en-GB" err="1">
                <a:latin typeface="Arial"/>
                <a:cs typeface="Arial"/>
              </a:rPr>
              <a:t>diwrnod</a:t>
            </a:r>
            <a:r>
              <a:rPr lang="en-GB" dirty="0">
                <a:latin typeface="Arial"/>
                <a:cs typeface="Arial"/>
              </a:rPr>
              <a:t> </a:t>
            </a:r>
            <a:r>
              <a:rPr lang="en-GB" err="1">
                <a:latin typeface="Arial"/>
                <a:cs typeface="Arial"/>
              </a:rPr>
              <a:t>gwaith</a:t>
            </a:r>
            <a:r>
              <a:rPr lang="en-GB" dirty="0">
                <a:latin typeface="Arial"/>
                <a:cs typeface="Arial"/>
              </a:rPr>
              <a:t> – dim EC – </a:t>
            </a:r>
            <a:r>
              <a:rPr lang="en-GB" err="1">
                <a:latin typeface="Arial"/>
                <a:cs typeface="Arial"/>
              </a:rPr>
              <a:t>ni</a:t>
            </a:r>
            <a:r>
              <a:rPr lang="en-GB" dirty="0">
                <a:latin typeface="Arial"/>
                <a:cs typeface="Arial"/>
              </a:rPr>
              <a:t> </a:t>
            </a:r>
            <a:r>
              <a:rPr lang="en-GB" err="1">
                <a:latin typeface="Arial"/>
                <a:cs typeface="Arial"/>
              </a:rPr>
              <a:t>chaniateir</a:t>
            </a:r>
            <a:r>
              <a:rPr lang="en-GB" dirty="0">
                <a:latin typeface="Arial"/>
                <a:cs typeface="Arial"/>
              </a:rPr>
              <a:t> </a:t>
            </a:r>
            <a:r>
              <a:rPr lang="en-GB" err="1">
                <a:latin typeface="Arial"/>
                <a:cs typeface="Arial"/>
              </a:rPr>
              <a:t>i</a:t>
            </a:r>
            <a:r>
              <a:rPr lang="en-GB" dirty="0">
                <a:latin typeface="Arial"/>
                <a:cs typeface="Arial"/>
              </a:rPr>
              <a:t> staff </a:t>
            </a:r>
            <a:r>
              <a:rPr lang="en-GB" err="1">
                <a:latin typeface="Arial"/>
                <a:cs typeface="Arial"/>
              </a:rPr>
              <a:t>eich</a:t>
            </a:r>
            <a:r>
              <a:rPr lang="en-GB" dirty="0">
                <a:latin typeface="Arial"/>
                <a:cs typeface="Arial"/>
              </a:rPr>
              <a:t> </a:t>
            </a:r>
            <a:r>
              <a:rPr lang="en-GB" err="1">
                <a:latin typeface="Arial"/>
                <a:cs typeface="Arial"/>
              </a:rPr>
              <a:t>asesu</a:t>
            </a:r>
            <a:endParaRPr lang="en-GB">
              <a:latin typeface="Arial"/>
              <a:cs typeface="Arial"/>
            </a:endParaRPr>
          </a:p>
        </p:txBody>
      </p:sp>
      <p:sp>
        <p:nvSpPr>
          <p:cNvPr id="4" name="Content Placeholder 3"/>
          <p:cNvSpPr>
            <a:spLocks noGrp="1"/>
          </p:cNvSpPr>
          <p:nvPr>
            <p:ph sz="half" idx="2"/>
          </p:nvPr>
        </p:nvSpPr>
        <p:spPr>
          <a:xfrm>
            <a:off x="6276415" y="1344890"/>
            <a:ext cx="4127470" cy="4224125"/>
          </a:xfrm>
        </p:spPr>
        <p:txBody>
          <a:bodyPr vert="horz" lIns="91440" tIns="45720" rIns="91440" bIns="45720" rtlCol="0" anchor="t">
            <a:normAutofit/>
          </a:bodyPr>
          <a:lstStyle/>
          <a:p>
            <a:r>
              <a:rPr lang="en-GB" dirty="0">
                <a:solidFill>
                  <a:srgbClr val="0070C0"/>
                </a:solidFill>
                <a:latin typeface="Arial"/>
                <a:cs typeface="Arial"/>
              </a:rPr>
              <a:t>Present within 7 working days – no EC – capped at 40%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pic>
        <p:nvPicPr>
          <p:cNvPr id="6" name="Video 5">
            <a:hlinkClick r:id="" action="ppaction://media"/>
            <a:extLst>
              <a:ext uri="{FF2B5EF4-FFF2-40B4-BE49-F238E27FC236}">
                <a16:creationId xmlns:a16="http://schemas.microsoft.com/office/drawing/2014/main" id="{2029463D-6555-26EC-BEFD-035CF52E735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09379398"/>
      </p:ext>
    </p:extLst>
  </p:cSld>
  <p:clrMapOvr>
    <a:masterClrMapping/>
  </p:clrMapOvr>
  <mc:AlternateContent xmlns:mc="http://schemas.openxmlformats.org/markup-compatibility/2006">
    <mc:Choice xmlns:p14="http://schemas.microsoft.com/office/powerpoint/2010/main" Requires="p14">
      <p:transition spd="slow" p14:dur="2000" advTm="31988"/>
    </mc:Choice>
    <mc:Fallback>
      <p:transition spd="slow" advTm="31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pPr algn="ctr"/>
            <a:r>
              <a:rPr lang="cy-GB" sz="4800" dirty="0">
                <a:latin typeface="Arial"/>
                <a:cs typeface="Arial"/>
              </a:rPr>
              <a:t>Problem/Cwestiwn?</a:t>
            </a:r>
            <a:br>
              <a:rPr lang="cy-GB" sz="4800" dirty="0">
                <a:latin typeface="Arial"/>
              </a:rPr>
            </a:br>
            <a:r>
              <a:rPr lang="en-GB" sz="4800" dirty="0">
                <a:solidFill>
                  <a:srgbClr val="002060"/>
                </a:solidFill>
                <a:latin typeface="Arial"/>
                <a:cs typeface="Arial"/>
              </a:rPr>
              <a:t> </a:t>
            </a:r>
            <a:r>
              <a:rPr lang="en-GB" sz="4800" dirty="0">
                <a:solidFill>
                  <a:srgbClr val="0070C0"/>
                </a:solidFill>
                <a:latin typeface="Arial"/>
                <a:cs typeface="Arial"/>
              </a:rPr>
              <a:t>Problem/Question?</a:t>
            </a:r>
          </a:p>
        </p:txBody>
      </p:sp>
      <p:sp>
        <p:nvSpPr>
          <p:cNvPr id="7" name="Content Placeholder 6"/>
          <p:cNvSpPr>
            <a:spLocks noGrp="1"/>
          </p:cNvSpPr>
          <p:nvPr>
            <p:ph sz="half" idx="1"/>
          </p:nvPr>
        </p:nvSpPr>
        <p:spPr>
          <a:xfrm>
            <a:off x="1513915" y="2419537"/>
            <a:ext cx="5740619" cy="4351338"/>
          </a:xfrm>
        </p:spPr>
        <p:txBody>
          <a:bodyPr vert="horz" lIns="91440" tIns="45720" rIns="91440" bIns="45720" rtlCol="0" anchor="t">
            <a:normAutofit/>
          </a:bodyPr>
          <a:lstStyle/>
          <a:p>
            <a:pPr marL="0" indent="0">
              <a:buNone/>
            </a:pPr>
            <a:r>
              <a:rPr lang="en-GB" dirty="0">
                <a:latin typeface="Arial"/>
                <a:cs typeface="Arial"/>
              </a:rPr>
              <a:t>Paul Darby</a:t>
            </a:r>
          </a:p>
          <a:p>
            <a:pPr marL="0" indent="0">
              <a:buNone/>
            </a:pPr>
            <a:endParaRPr lang="en-GB" dirty="0">
              <a:latin typeface="Arial"/>
              <a:cs typeface="Arial"/>
            </a:endParaRPr>
          </a:p>
          <a:p>
            <a:pPr marL="0" indent="0">
              <a:buNone/>
            </a:pPr>
            <a:r>
              <a:rPr lang="en-GB" dirty="0">
                <a:latin typeface="Arial"/>
                <a:cs typeface="Arial"/>
                <a:hlinkClick r:id="rId5"/>
              </a:rPr>
              <a:t>Paul.darby@uwtsd.ac.uk</a:t>
            </a:r>
            <a:r>
              <a:rPr lang="en-GB" dirty="0">
                <a:latin typeface="Arial"/>
                <a:cs typeface="Arial"/>
              </a:rPr>
              <a:t> </a:t>
            </a:r>
            <a:r>
              <a:rPr lang="en-GB" dirty="0">
                <a:latin typeface="Lucida Sans"/>
              </a:rPr>
              <a:t> </a:t>
            </a:r>
            <a:endParaRPr lang="en-GB" dirty="0"/>
          </a:p>
        </p:txBody>
      </p:sp>
      <p:pic>
        <p:nvPicPr>
          <p:cNvPr id="4" name="Video 3">
            <a:hlinkClick r:id="" action="ppaction://media"/>
            <a:extLst>
              <a:ext uri="{FF2B5EF4-FFF2-40B4-BE49-F238E27FC236}">
                <a16:creationId xmlns:a16="http://schemas.microsoft.com/office/drawing/2014/main" id="{7D25E7B8-E34D-E4C5-426A-E3A47797242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6259273"/>
      </p:ext>
    </p:extLst>
  </p:cSld>
  <p:clrMapOvr>
    <a:masterClrMapping/>
  </p:clrMapOvr>
  <mc:AlternateContent xmlns:mc="http://schemas.openxmlformats.org/markup-compatibility/2006">
    <mc:Choice xmlns:p14="http://schemas.microsoft.com/office/powerpoint/2010/main" Requires="p14">
      <p:transition spd="slow" p14:dur="2000" advTm="14761"/>
    </mc:Choice>
    <mc:Fallback>
      <p:transition spd="slow" advTm="14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3637</TotalTime>
  <Words>2072</Words>
  <Application>Microsoft Office PowerPoint</Application>
  <PresentationFormat>Widescreen</PresentationFormat>
  <Paragraphs>184</Paragraphs>
  <Slides>16</Slides>
  <Notes>6</Notes>
  <HiddenSlides>0</HiddenSlides>
  <MMClips>16</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16</vt:i4>
      </vt:variant>
    </vt:vector>
  </HeadingPairs>
  <TitlesOfParts>
    <vt:vector size="28" baseType="lpstr">
      <vt:lpstr>DengXian</vt:lpstr>
      <vt:lpstr>MS Gothic</vt:lpstr>
      <vt:lpstr>Aptos</vt:lpstr>
      <vt:lpstr>Arial</vt:lpstr>
      <vt:lpstr>Arial Nova</vt:lpstr>
      <vt:lpstr>Calibri</vt:lpstr>
      <vt:lpstr>Cambria</vt:lpstr>
      <vt:lpstr>Lucida Sans</vt:lpstr>
      <vt:lpstr>Symbol</vt:lpstr>
      <vt:lpstr>Times New Roman</vt:lpstr>
      <vt:lpstr>UWTSD PP Template (Cream background)</vt:lpstr>
      <vt:lpstr>Office Theme</vt:lpstr>
      <vt:lpstr>PowerPoint Presentation</vt:lpstr>
      <vt:lpstr>ECEY4001/C Datblygiad Dynol Human Development</vt:lpstr>
      <vt:lpstr>PowerPoint Presentation</vt:lpstr>
      <vt:lpstr>  Canlyniadau Dysgu/Learning Outcomes</vt:lpstr>
      <vt:lpstr>Teitl y cwestiwn/Title of the question</vt:lpstr>
      <vt:lpstr>Defnyddio Deallusrwydd Artiffisial Cynhyrchiol mewn Asesiadau / AI in Assessment</vt:lpstr>
      <vt:lpstr>AI in Assessment</vt:lpstr>
      <vt:lpstr>   Meini Prawf Marcio/Marking Criteria</vt:lpstr>
      <vt:lpstr>Meini Prawf Marcio/Marking Criteria</vt:lpstr>
      <vt:lpstr>Meini Prawf Marcio/Marking Criteria</vt:lpstr>
      <vt:lpstr>Meini Prawf Marcio/Marking Criteria</vt:lpstr>
      <vt:lpstr>Meini Prawf Marcio/Marking Criteria</vt:lpstr>
      <vt:lpstr>Materion TGCh? ICT issues?</vt:lpstr>
      <vt:lpstr>Cymorth o’r tîm Support from the team</vt:lpstr>
      <vt:lpstr>Cyflwyniadau Hwyr  Late Submissions</vt:lpstr>
      <vt:lpstr>Problem/Cwestiwn?  Problem/Question?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Darby</dc:creator>
  <cp:lastModifiedBy>Paul Darby</cp:lastModifiedBy>
  <cp:revision>2</cp:revision>
  <dcterms:created xsi:type="dcterms:W3CDTF">2024-07-30T15:57:36Z</dcterms:created>
  <dcterms:modified xsi:type="dcterms:W3CDTF">2024-10-02T09:16:49Z</dcterms:modified>
</cp:coreProperties>
</file>