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 id="2147483814" r:id="rId2"/>
  </p:sldMasterIdLst>
  <p:notesMasterIdLst>
    <p:notesMasterId r:id="rId19"/>
  </p:notesMasterIdLst>
  <p:sldIdLst>
    <p:sldId id="256" r:id="rId3"/>
    <p:sldId id="257" r:id="rId4"/>
    <p:sldId id="258" r:id="rId5"/>
    <p:sldId id="268" r:id="rId6"/>
    <p:sldId id="261" r:id="rId7"/>
    <p:sldId id="263" r:id="rId8"/>
    <p:sldId id="264" r:id="rId9"/>
    <p:sldId id="265" r:id="rId10"/>
    <p:sldId id="266" r:id="rId11"/>
    <p:sldId id="269" r:id="rId12"/>
    <p:sldId id="260" r:id="rId13"/>
    <p:sldId id="270" r:id="rId14"/>
    <p:sldId id="271" r:id="rId15"/>
    <p:sldId id="267" r:id="rId16"/>
    <p:sldId id="262"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34"/>
    <p:restoredTop sz="95918"/>
  </p:normalViewPr>
  <p:slideViewPr>
    <p:cSldViewPr snapToGrid="0" snapToObjects="1">
      <p:cViewPr varScale="1">
        <p:scale>
          <a:sx n="122" d="100"/>
          <a:sy n="122"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A7C30-7CBC-A744-A255-A6822EA52967}" type="doc">
      <dgm:prSet loTypeId="urn:microsoft.com/office/officeart/2005/8/layout/cycle2" loCatId="" qsTypeId="urn:microsoft.com/office/officeart/2005/8/quickstyle/simple4" qsCatId="simple" csTypeId="urn:microsoft.com/office/officeart/2005/8/colors/colorful2" csCatId="colorful" phldr="1"/>
      <dgm:spPr/>
      <dgm:t>
        <a:bodyPr/>
        <a:lstStyle/>
        <a:p>
          <a:endParaRPr lang="en-GB"/>
        </a:p>
      </dgm:t>
    </dgm:pt>
    <dgm:pt modelId="{A44EC81B-DE0F-6641-AEEA-5A87BCD9C257}">
      <dgm:prSet phldrT="[Text]"/>
      <dgm:spPr/>
      <dgm:t>
        <a:bodyPr/>
        <a:lstStyle/>
        <a:p>
          <a:r>
            <a:rPr lang="en-GB" dirty="0">
              <a:latin typeface="Arial" panose="020B0604020202020204" pitchFamily="34" charset="0"/>
              <a:cs typeface="Arial" panose="020B0604020202020204" pitchFamily="34" charset="0"/>
            </a:rPr>
            <a:t>Creative development </a:t>
          </a:r>
        </a:p>
      </dgm:t>
    </dgm:pt>
    <dgm:pt modelId="{34346274-A68A-3744-A1D6-FD37E7FFD2BA}" type="parTrans" cxnId="{80845A14-0F5F-B44D-AD59-353B32C0965F}">
      <dgm:prSet/>
      <dgm:spPr/>
      <dgm:t>
        <a:bodyPr/>
        <a:lstStyle/>
        <a:p>
          <a:endParaRPr lang="en-GB"/>
        </a:p>
      </dgm:t>
    </dgm:pt>
    <dgm:pt modelId="{96287169-5068-5C4F-B187-77213D538B69}" type="sibTrans" cxnId="{80845A14-0F5F-B44D-AD59-353B32C0965F}">
      <dgm:prSet/>
      <dgm:spPr/>
      <dgm:t>
        <a:bodyPr/>
        <a:lstStyle/>
        <a:p>
          <a:endParaRPr lang="en-GB"/>
        </a:p>
      </dgm:t>
    </dgm:pt>
    <dgm:pt modelId="{4DFA27EB-4AFA-CD40-8794-C0C70940B373}">
      <dgm:prSet phldrT="[Text]" custT="1"/>
      <dgm:spPr/>
      <dgm:t>
        <a:bodyPr/>
        <a:lstStyle/>
        <a:p>
          <a:r>
            <a:rPr lang="en-GB" sz="1200" dirty="0">
              <a:latin typeface="Arial" panose="020B0604020202020204" pitchFamily="34" charset="0"/>
              <a:cs typeface="Arial" panose="020B0604020202020204" pitchFamily="34" charset="0"/>
            </a:rPr>
            <a:t>Physical development </a:t>
          </a:r>
        </a:p>
      </dgm:t>
    </dgm:pt>
    <dgm:pt modelId="{880432B3-499B-6B42-B180-E68D821DA3AF}" type="parTrans" cxnId="{0E7B85E8-868F-E547-964E-6A22E47DE6C5}">
      <dgm:prSet/>
      <dgm:spPr/>
      <dgm:t>
        <a:bodyPr/>
        <a:lstStyle/>
        <a:p>
          <a:endParaRPr lang="en-GB"/>
        </a:p>
      </dgm:t>
    </dgm:pt>
    <dgm:pt modelId="{AB9FE1DA-F07D-7347-A785-654A8A79A3FE}" type="sibTrans" cxnId="{0E7B85E8-868F-E547-964E-6A22E47DE6C5}">
      <dgm:prSet/>
      <dgm:spPr/>
      <dgm:t>
        <a:bodyPr/>
        <a:lstStyle/>
        <a:p>
          <a:endParaRPr lang="en-GB"/>
        </a:p>
      </dgm:t>
    </dgm:pt>
    <dgm:pt modelId="{6D0349FE-979E-0E47-B70C-4604549F24CF}">
      <dgm:prSet phldrT="[Text]" custT="1"/>
      <dgm:spPr/>
      <dgm:t>
        <a:bodyPr/>
        <a:lstStyle/>
        <a:p>
          <a:r>
            <a:rPr lang="en-GB" sz="1200" dirty="0">
              <a:latin typeface="Arial" panose="020B0604020202020204" pitchFamily="34" charset="0"/>
              <a:cs typeface="Arial" panose="020B0604020202020204" pitchFamily="34" charset="0"/>
            </a:rPr>
            <a:t>Knowledge and understanding of the world </a:t>
          </a:r>
        </a:p>
      </dgm:t>
    </dgm:pt>
    <dgm:pt modelId="{1E1D8496-6902-C74E-B5AA-23E610693291}" type="parTrans" cxnId="{00703181-B7BF-3A48-A9A8-BF2AEAC60882}">
      <dgm:prSet/>
      <dgm:spPr/>
      <dgm:t>
        <a:bodyPr/>
        <a:lstStyle/>
        <a:p>
          <a:endParaRPr lang="en-GB"/>
        </a:p>
      </dgm:t>
    </dgm:pt>
    <dgm:pt modelId="{4CCA0378-F7C2-704F-B9DE-AA907AA48577}" type="sibTrans" cxnId="{00703181-B7BF-3A48-A9A8-BF2AEAC60882}">
      <dgm:prSet/>
      <dgm:spPr/>
      <dgm:t>
        <a:bodyPr/>
        <a:lstStyle/>
        <a:p>
          <a:endParaRPr lang="en-GB"/>
        </a:p>
      </dgm:t>
    </dgm:pt>
    <dgm:pt modelId="{FE499828-2B28-A942-93A5-4C77CB74C213}">
      <dgm:prSet phldrT="[Text]" custT="1"/>
      <dgm:spPr/>
      <dgm:t>
        <a:bodyPr/>
        <a:lstStyle/>
        <a:p>
          <a:r>
            <a:rPr lang="en-GB" sz="1200" dirty="0">
              <a:latin typeface="Arial" panose="020B0604020202020204" pitchFamily="34" charset="0"/>
              <a:cs typeface="Arial" panose="020B0604020202020204" pitchFamily="34" charset="0"/>
            </a:rPr>
            <a:t>Language, literacy and communication </a:t>
          </a:r>
        </a:p>
      </dgm:t>
    </dgm:pt>
    <dgm:pt modelId="{F58510D5-BC1B-904A-BB8B-3BB4B5EDA6D9}" type="parTrans" cxnId="{867F03B5-E415-A141-9997-BEA144ABB07F}">
      <dgm:prSet/>
      <dgm:spPr/>
      <dgm:t>
        <a:bodyPr/>
        <a:lstStyle/>
        <a:p>
          <a:endParaRPr lang="en-GB"/>
        </a:p>
      </dgm:t>
    </dgm:pt>
    <dgm:pt modelId="{DA8A2872-13B0-304B-A747-8F537E76612E}" type="sibTrans" cxnId="{867F03B5-E415-A141-9997-BEA144ABB07F}">
      <dgm:prSet/>
      <dgm:spPr/>
      <dgm:t>
        <a:bodyPr/>
        <a:lstStyle/>
        <a:p>
          <a:endParaRPr lang="en-GB"/>
        </a:p>
      </dgm:t>
    </dgm:pt>
    <dgm:pt modelId="{68BC6B28-F708-C440-9F52-1A662E616AAF}">
      <dgm:prSet phldrT="[Text]" custT="1"/>
      <dgm:spPr/>
      <dgm:t>
        <a:bodyPr/>
        <a:lstStyle/>
        <a:p>
          <a:r>
            <a:rPr lang="en-GB" sz="1200" dirty="0">
              <a:latin typeface="Arial" panose="020B0604020202020204" pitchFamily="34" charset="0"/>
              <a:cs typeface="Arial" panose="020B0604020202020204" pitchFamily="34" charset="0"/>
            </a:rPr>
            <a:t>Personal and social development, well-being and cultural diversity </a:t>
          </a:r>
        </a:p>
      </dgm:t>
    </dgm:pt>
    <dgm:pt modelId="{C7B6DF0F-2AED-0045-A6C3-28A072109375}" type="parTrans" cxnId="{6CFCF848-AA7C-E548-B25E-B8C44F1E95AF}">
      <dgm:prSet/>
      <dgm:spPr/>
      <dgm:t>
        <a:bodyPr/>
        <a:lstStyle/>
        <a:p>
          <a:endParaRPr lang="en-GB"/>
        </a:p>
      </dgm:t>
    </dgm:pt>
    <dgm:pt modelId="{19AF3DA9-E509-1E45-B1F6-1C7E9214CA4C}" type="sibTrans" cxnId="{6CFCF848-AA7C-E548-B25E-B8C44F1E95AF}">
      <dgm:prSet/>
      <dgm:spPr/>
      <dgm:t>
        <a:bodyPr/>
        <a:lstStyle/>
        <a:p>
          <a:endParaRPr lang="en-GB"/>
        </a:p>
      </dgm:t>
    </dgm:pt>
    <dgm:pt modelId="{B1CBFF05-1E4B-904E-A256-55D0CD9244DA}">
      <dgm:prSet phldrT="[Text]" custT="1"/>
      <dgm:spPr/>
      <dgm:t>
        <a:bodyPr/>
        <a:lstStyle/>
        <a:p>
          <a:r>
            <a:rPr lang="en-GB" sz="1200" dirty="0">
              <a:latin typeface="Arial" panose="020B0604020202020204" pitchFamily="34" charset="0"/>
              <a:cs typeface="Arial" panose="020B0604020202020204" pitchFamily="34" charset="0"/>
            </a:rPr>
            <a:t>Welsh</a:t>
          </a:r>
        </a:p>
      </dgm:t>
    </dgm:pt>
    <dgm:pt modelId="{A408DF7A-8DDA-5841-951C-0D54FDBE12A4}" type="parTrans" cxnId="{0437F0C3-D558-0146-A8CA-715DBD70C66B}">
      <dgm:prSet/>
      <dgm:spPr/>
      <dgm:t>
        <a:bodyPr/>
        <a:lstStyle/>
        <a:p>
          <a:endParaRPr lang="en-GB"/>
        </a:p>
      </dgm:t>
    </dgm:pt>
    <dgm:pt modelId="{834EF300-BF72-A64F-B0B9-43EBEC982120}" type="sibTrans" cxnId="{0437F0C3-D558-0146-A8CA-715DBD70C66B}">
      <dgm:prSet/>
      <dgm:spPr/>
      <dgm:t>
        <a:bodyPr/>
        <a:lstStyle/>
        <a:p>
          <a:endParaRPr lang="en-GB"/>
        </a:p>
      </dgm:t>
    </dgm:pt>
    <dgm:pt modelId="{C9515859-639C-0F4E-A29F-A9FE97FA1504}">
      <dgm:prSet phldrT="[Text]"/>
      <dgm:spPr/>
      <dgm:t>
        <a:bodyPr/>
        <a:lstStyle/>
        <a:p>
          <a:r>
            <a:rPr lang="en-GB" dirty="0">
              <a:latin typeface="Arial" panose="020B0604020202020204" pitchFamily="34" charset="0"/>
              <a:cs typeface="Arial" panose="020B0604020202020204" pitchFamily="34" charset="0"/>
            </a:rPr>
            <a:t>Mathematical development </a:t>
          </a:r>
        </a:p>
      </dgm:t>
    </dgm:pt>
    <dgm:pt modelId="{56C33004-7BDA-424B-983F-825DEB0B3793}" type="parTrans" cxnId="{9FA03A2E-2F4B-5C4A-A29B-87E26C504AFB}">
      <dgm:prSet/>
      <dgm:spPr/>
      <dgm:t>
        <a:bodyPr/>
        <a:lstStyle/>
        <a:p>
          <a:endParaRPr lang="en-GB"/>
        </a:p>
      </dgm:t>
    </dgm:pt>
    <dgm:pt modelId="{C28FDDC2-63C3-1146-8BA6-91FDAF100DDB}" type="sibTrans" cxnId="{9FA03A2E-2F4B-5C4A-A29B-87E26C504AFB}">
      <dgm:prSet/>
      <dgm:spPr/>
      <dgm:t>
        <a:bodyPr/>
        <a:lstStyle/>
        <a:p>
          <a:endParaRPr lang="en-GB"/>
        </a:p>
      </dgm:t>
    </dgm:pt>
    <dgm:pt modelId="{F83B9699-DD87-AB46-9593-3960044A462D}" type="pres">
      <dgm:prSet presAssocID="{040A7C30-7CBC-A744-A255-A6822EA52967}" presName="cycle" presStyleCnt="0">
        <dgm:presLayoutVars>
          <dgm:dir/>
          <dgm:resizeHandles val="exact"/>
        </dgm:presLayoutVars>
      </dgm:prSet>
      <dgm:spPr/>
    </dgm:pt>
    <dgm:pt modelId="{C2424122-BDAC-6B42-8C4D-DE213416032B}" type="pres">
      <dgm:prSet presAssocID="{A44EC81B-DE0F-6641-AEEA-5A87BCD9C257}" presName="node" presStyleLbl="node1" presStyleIdx="0" presStyleCnt="7" custScaleX="131463" custScaleY="116922">
        <dgm:presLayoutVars>
          <dgm:bulletEnabled val="1"/>
        </dgm:presLayoutVars>
      </dgm:prSet>
      <dgm:spPr/>
    </dgm:pt>
    <dgm:pt modelId="{68CB61C9-E111-C84C-A9F3-8CBCC818F052}" type="pres">
      <dgm:prSet presAssocID="{96287169-5068-5C4F-B187-77213D538B69}" presName="sibTrans" presStyleLbl="sibTrans2D1" presStyleIdx="0" presStyleCnt="7"/>
      <dgm:spPr/>
    </dgm:pt>
    <dgm:pt modelId="{46CF38EB-5BF2-FF49-B133-F43C29FD0319}" type="pres">
      <dgm:prSet presAssocID="{96287169-5068-5C4F-B187-77213D538B69}" presName="connectorText" presStyleLbl="sibTrans2D1" presStyleIdx="0" presStyleCnt="7"/>
      <dgm:spPr/>
    </dgm:pt>
    <dgm:pt modelId="{8B73E779-FC5B-5942-9140-159C685C4277}" type="pres">
      <dgm:prSet presAssocID="{C9515859-639C-0F4E-A29F-A9FE97FA1504}" presName="node" presStyleLbl="node1" presStyleIdx="1" presStyleCnt="7" custScaleX="131629" custScaleY="115545">
        <dgm:presLayoutVars>
          <dgm:bulletEnabled val="1"/>
        </dgm:presLayoutVars>
      </dgm:prSet>
      <dgm:spPr/>
    </dgm:pt>
    <dgm:pt modelId="{6D25D6BD-6D2E-AF4B-8B11-74018162B028}" type="pres">
      <dgm:prSet presAssocID="{C28FDDC2-63C3-1146-8BA6-91FDAF100DDB}" presName="sibTrans" presStyleLbl="sibTrans2D1" presStyleIdx="1" presStyleCnt="7"/>
      <dgm:spPr/>
    </dgm:pt>
    <dgm:pt modelId="{78F13589-63A2-234E-9E4B-5C55585CE88F}" type="pres">
      <dgm:prSet presAssocID="{C28FDDC2-63C3-1146-8BA6-91FDAF100DDB}" presName="connectorText" presStyleLbl="sibTrans2D1" presStyleIdx="1" presStyleCnt="7"/>
      <dgm:spPr/>
    </dgm:pt>
    <dgm:pt modelId="{54385D11-89BA-A04A-9F80-4459A84E31CD}" type="pres">
      <dgm:prSet presAssocID="{B1CBFF05-1E4B-904E-A256-55D0CD9244DA}" presName="node" presStyleLbl="node1" presStyleIdx="2" presStyleCnt="7" custScaleX="130262" custScaleY="121143">
        <dgm:presLayoutVars>
          <dgm:bulletEnabled val="1"/>
        </dgm:presLayoutVars>
      </dgm:prSet>
      <dgm:spPr/>
    </dgm:pt>
    <dgm:pt modelId="{029AE5AB-91FA-3740-84EC-7D7A6B15907F}" type="pres">
      <dgm:prSet presAssocID="{834EF300-BF72-A64F-B0B9-43EBEC982120}" presName="sibTrans" presStyleLbl="sibTrans2D1" presStyleIdx="2" presStyleCnt="7"/>
      <dgm:spPr/>
    </dgm:pt>
    <dgm:pt modelId="{CD1D39BC-209D-EF47-9707-2A8ED2243460}" type="pres">
      <dgm:prSet presAssocID="{834EF300-BF72-A64F-B0B9-43EBEC982120}" presName="connectorText" presStyleLbl="sibTrans2D1" presStyleIdx="2" presStyleCnt="7"/>
      <dgm:spPr/>
    </dgm:pt>
    <dgm:pt modelId="{FACFE5D2-60AA-D346-80D7-4FCE419EBD86}" type="pres">
      <dgm:prSet presAssocID="{4DFA27EB-4AFA-CD40-8794-C0C70940B373}" presName="node" presStyleLbl="node1" presStyleIdx="3" presStyleCnt="7" custScaleX="126231" custScaleY="137126">
        <dgm:presLayoutVars>
          <dgm:bulletEnabled val="1"/>
        </dgm:presLayoutVars>
      </dgm:prSet>
      <dgm:spPr/>
    </dgm:pt>
    <dgm:pt modelId="{DB9336A9-183C-834B-9859-B30B110F6FB1}" type="pres">
      <dgm:prSet presAssocID="{AB9FE1DA-F07D-7347-A785-654A8A79A3FE}" presName="sibTrans" presStyleLbl="sibTrans2D1" presStyleIdx="3" presStyleCnt="7"/>
      <dgm:spPr/>
    </dgm:pt>
    <dgm:pt modelId="{DC520B8D-A52C-F943-87F4-6F766720E3EE}" type="pres">
      <dgm:prSet presAssocID="{AB9FE1DA-F07D-7347-A785-654A8A79A3FE}" presName="connectorText" presStyleLbl="sibTrans2D1" presStyleIdx="3" presStyleCnt="7"/>
      <dgm:spPr/>
    </dgm:pt>
    <dgm:pt modelId="{71A5C1B1-2FA5-994F-8A06-2EE2E16CDB8B}" type="pres">
      <dgm:prSet presAssocID="{6D0349FE-979E-0E47-B70C-4604549F24CF}" presName="node" presStyleLbl="node1" presStyleIdx="4" presStyleCnt="7" custScaleX="142761" custScaleY="131237">
        <dgm:presLayoutVars>
          <dgm:bulletEnabled val="1"/>
        </dgm:presLayoutVars>
      </dgm:prSet>
      <dgm:spPr/>
    </dgm:pt>
    <dgm:pt modelId="{32FAEFB9-78FE-0E4A-9832-CC266D23B0C9}" type="pres">
      <dgm:prSet presAssocID="{4CCA0378-F7C2-704F-B9DE-AA907AA48577}" presName="sibTrans" presStyleLbl="sibTrans2D1" presStyleIdx="4" presStyleCnt="7"/>
      <dgm:spPr/>
    </dgm:pt>
    <dgm:pt modelId="{630AF295-07FC-224C-AA5C-D59E6F318AC8}" type="pres">
      <dgm:prSet presAssocID="{4CCA0378-F7C2-704F-B9DE-AA907AA48577}" presName="connectorText" presStyleLbl="sibTrans2D1" presStyleIdx="4" presStyleCnt="7"/>
      <dgm:spPr/>
    </dgm:pt>
    <dgm:pt modelId="{2DA5E015-512E-0043-B5CD-2C32DD919FC8}" type="pres">
      <dgm:prSet presAssocID="{FE499828-2B28-A942-93A5-4C77CB74C213}" presName="node" presStyleLbl="node1" presStyleIdx="5" presStyleCnt="7" custScaleX="148169" custScaleY="137852">
        <dgm:presLayoutVars>
          <dgm:bulletEnabled val="1"/>
        </dgm:presLayoutVars>
      </dgm:prSet>
      <dgm:spPr/>
    </dgm:pt>
    <dgm:pt modelId="{D4F7180B-0F89-E646-98A7-58938A637227}" type="pres">
      <dgm:prSet presAssocID="{DA8A2872-13B0-304B-A747-8F537E76612E}" presName="sibTrans" presStyleLbl="sibTrans2D1" presStyleIdx="5" presStyleCnt="7"/>
      <dgm:spPr/>
    </dgm:pt>
    <dgm:pt modelId="{81CE5F2A-DD68-CD4F-BEFE-C364E129050C}" type="pres">
      <dgm:prSet presAssocID="{DA8A2872-13B0-304B-A747-8F537E76612E}" presName="connectorText" presStyleLbl="sibTrans2D1" presStyleIdx="5" presStyleCnt="7"/>
      <dgm:spPr/>
    </dgm:pt>
    <dgm:pt modelId="{40E716BC-FF5D-4F40-A415-A32D5E14957E}" type="pres">
      <dgm:prSet presAssocID="{68BC6B28-F708-C440-9F52-1A662E616AAF}" presName="node" presStyleLbl="node1" presStyleIdx="6" presStyleCnt="7" custScaleX="132830" custScaleY="115974">
        <dgm:presLayoutVars>
          <dgm:bulletEnabled val="1"/>
        </dgm:presLayoutVars>
      </dgm:prSet>
      <dgm:spPr/>
    </dgm:pt>
    <dgm:pt modelId="{E4AD5AE9-468D-F741-AE03-2C52B211441A}" type="pres">
      <dgm:prSet presAssocID="{19AF3DA9-E509-1E45-B1F6-1C7E9214CA4C}" presName="sibTrans" presStyleLbl="sibTrans2D1" presStyleIdx="6" presStyleCnt="7"/>
      <dgm:spPr/>
    </dgm:pt>
    <dgm:pt modelId="{60BB054B-9716-8D40-B006-C05ECDBE4F93}" type="pres">
      <dgm:prSet presAssocID="{19AF3DA9-E509-1E45-B1F6-1C7E9214CA4C}" presName="connectorText" presStyleLbl="sibTrans2D1" presStyleIdx="6" presStyleCnt="7"/>
      <dgm:spPr/>
    </dgm:pt>
  </dgm:ptLst>
  <dgm:cxnLst>
    <dgm:cxn modelId="{D11BFD0F-1644-304E-8E76-3F47D7E9BDCD}" type="presOf" srcId="{B1CBFF05-1E4B-904E-A256-55D0CD9244DA}" destId="{54385D11-89BA-A04A-9F80-4459A84E31CD}" srcOrd="0" destOrd="0" presId="urn:microsoft.com/office/officeart/2005/8/layout/cycle2"/>
    <dgm:cxn modelId="{80845A14-0F5F-B44D-AD59-353B32C0965F}" srcId="{040A7C30-7CBC-A744-A255-A6822EA52967}" destId="{A44EC81B-DE0F-6641-AEEA-5A87BCD9C257}" srcOrd="0" destOrd="0" parTransId="{34346274-A68A-3744-A1D6-FD37E7FFD2BA}" sibTransId="{96287169-5068-5C4F-B187-77213D538B69}"/>
    <dgm:cxn modelId="{9FA03A2E-2F4B-5C4A-A29B-87E26C504AFB}" srcId="{040A7C30-7CBC-A744-A255-A6822EA52967}" destId="{C9515859-639C-0F4E-A29F-A9FE97FA1504}" srcOrd="1" destOrd="0" parTransId="{56C33004-7BDA-424B-983F-825DEB0B3793}" sibTransId="{C28FDDC2-63C3-1146-8BA6-91FDAF100DDB}"/>
    <dgm:cxn modelId="{DC4E773A-7781-7E4A-8E98-1CBE59E9979B}" type="presOf" srcId="{4CCA0378-F7C2-704F-B9DE-AA907AA48577}" destId="{32FAEFB9-78FE-0E4A-9832-CC266D23B0C9}" srcOrd="0" destOrd="0" presId="urn:microsoft.com/office/officeart/2005/8/layout/cycle2"/>
    <dgm:cxn modelId="{675A4F3C-5A12-104C-AF25-CEFB7F994F8B}" type="presOf" srcId="{19AF3DA9-E509-1E45-B1F6-1C7E9214CA4C}" destId="{60BB054B-9716-8D40-B006-C05ECDBE4F93}" srcOrd="1" destOrd="0" presId="urn:microsoft.com/office/officeart/2005/8/layout/cycle2"/>
    <dgm:cxn modelId="{6CFCF848-AA7C-E548-B25E-B8C44F1E95AF}" srcId="{040A7C30-7CBC-A744-A255-A6822EA52967}" destId="{68BC6B28-F708-C440-9F52-1A662E616AAF}" srcOrd="6" destOrd="0" parTransId="{C7B6DF0F-2AED-0045-A6C3-28A072109375}" sibTransId="{19AF3DA9-E509-1E45-B1F6-1C7E9214CA4C}"/>
    <dgm:cxn modelId="{03479A50-113A-B542-A443-39D807924C01}" type="presOf" srcId="{6D0349FE-979E-0E47-B70C-4604549F24CF}" destId="{71A5C1B1-2FA5-994F-8A06-2EE2E16CDB8B}" srcOrd="0" destOrd="0" presId="urn:microsoft.com/office/officeart/2005/8/layout/cycle2"/>
    <dgm:cxn modelId="{564BA250-DDC4-AB4E-B156-0DE3E43E2EC6}" type="presOf" srcId="{FE499828-2B28-A942-93A5-4C77CB74C213}" destId="{2DA5E015-512E-0043-B5CD-2C32DD919FC8}" srcOrd="0" destOrd="0" presId="urn:microsoft.com/office/officeart/2005/8/layout/cycle2"/>
    <dgm:cxn modelId="{44487457-C4DB-9C4B-9439-484BF19096E8}" type="presOf" srcId="{4DFA27EB-4AFA-CD40-8794-C0C70940B373}" destId="{FACFE5D2-60AA-D346-80D7-4FCE419EBD86}" srcOrd="0" destOrd="0" presId="urn:microsoft.com/office/officeart/2005/8/layout/cycle2"/>
    <dgm:cxn modelId="{00714F61-4C2C-BC41-855B-60F3E85C4FA6}" type="presOf" srcId="{4CCA0378-F7C2-704F-B9DE-AA907AA48577}" destId="{630AF295-07FC-224C-AA5C-D59E6F318AC8}" srcOrd="1" destOrd="0" presId="urn:microsoft.com/office/officeart/2005/8/layout/cycle2"/>
    <dgm:cxn modelId="{7572F780-B26B-774F-9E4E-963B24CED161}" type="presOf" srcId="{96287169-5068-5C4F-B187-77213D538B69}" destId="{68CB61C9-E111-C84C-A9F3-8CBCC818F052}" srcOrd="0" destOrd="0" presId="urn:microsoft.com/office/officeart/2005/8/layout/cycle2"/>
    <dgm:cxn modelId="{DC15FD80-1670-2E4E-903E-9D03AC68829C}" type="presOf" srcId="{68BC6B28-F708-C440-9F52-1A662E616AAF}" destId="{40E716BC-FF5D-4F40-A415-A32D5E14957E}" srcOrd="0" destOrd="0" presId="urn:microsoft.com/office/officeart/2005/8/layout/cycle2"/>
    <dgm:cxn modelId="{00703181-B7BF-3A48-A9A8-BF2AEAC60882}" srcId="{040A7C30-7CBC-A744-A255-A6822EA52967}" destId="{6D0349FE-979E-0E47-B70C-4604549F24CF}" srcOrd="4" destOrd="0" parTransId="{1E1D8496-6902-C74E-B5AA-23E610693291}" sibTransId="{4CCA0378-F7C2-704F-B9DE-AA907AA48577}"/>
    <dgm:cxn modelId="{076E9788-DB4B-A742-9640-B20FA0773705}" type="presOf" srcId="{19AF3DA9-E509-1E45-B1F6-1C7E9214CA4C}" destId="{E4AD5AE9-468D-F741-AE03-2C52B211441A}" srcOrd="0" destOrd="0" presId="urn:microsoft.com/office/officeart/2005/8/layout/cycle2"/>
    <dgm:cxn modelId="{4E5D1897-7B94-D74D-833E-580C10CDB146}" type="presOf" srcId="{DA8A2872-13B0-304B-A747-8F537E76612E}" destId="{81CE5F2A-DD68-CD4F-BEFE-C364E129050C}" srcOrd="1" destOrd="0" presId="urn:microsoft.com/office/officeart/2005/8/layout/cycle2"/>
    <dgm:cxn modelId="{979CDBA3-F4C5-CF47-99F2-3C8416323964}" type="presOf" srcId="{AB9FE1DA-F07D-7347-A785-654A8A79A3FE}" destId="{DC520B8D-A52C-F943-87F4-6F766720E3EE}" srcOrd="1" destOrd="0" presId="urn:microsoft.com/office/officeart/2005/8/layout/cycle2"/>
    <dgm:cxn modelId="{202078A6-4C7B-604E-A5D8-DB473B86454C}" type="presOf" srcId="{C28FDDC2-63C3-1146-8BA6-91FDAF100DDB}" destId="{6D25D6BD-6D2E-AF4B-8B11-74018162B028}" srcOrd="0" destOrd="0" presId="urn:microsoft.com/office/officeart/2005/8/layout/cycle2"/>
    <dgm:cxn modelId="{34B0D4B4-40F5-C946-A1D4-7B5045C4FB27}" type="presOf" srcId="{834EF300-BF72-A64F-B0B9-43EBEC982120}" destId="{029AE5AB-91FA-3740-84EC-7D7A6B15907F}" srcOrd="0" destOrd="0" presId="urn:microsoft.com/office/officeart/2005/8/layout/cycle2"/>
    <dgm:cxn modelId="{867F03B5-E415-A141-9997-BEA144ABB07F}" srcId="{040A7C30-7CBC-A744-A255-A6822EA52967}" destId="{FE499828-2B28-A942-93A5-4C77CB74C213}" srcOrd="5" destOrd="0" parTransId="{F58510D5-BC1B-904A-BB8B-3BB4B5EDA6D9}" sibTransId="{DA8A2872-13B0-304B-A747-8F537E76612E}"/>
    <dgm:cxn modelId="{2215D1BB-B95F-484E-926E-E900DF0B3275}" type="presOf" srcId="{834EF300-BF72-A64F-B0B9-43EBEC982120}" destId="{CD1D39BC-209D-EF47-9707-2A8ED2243460}" srcOrd="1" destOrd="0" presId="urn:microsoft.com/office/officeart/2005/8/layout/cycle2"/>
    <dgm:cxn modelId="{A3645FBC-92CF-6844-852B-294EB89D1047}" type="presOf" srcId="{C9515859-639C-0F4E-A29F-A9FE97FA1504}" destId="{8B73E779-FC5B-5942-9140-159C685C4277}" srcOrd="0" destOrd="0" presId="urn:microsoft.com/office/officeart/2005/8/layout/cycle2"/>
    <dgm:cxn modelId="{0437F0C3-D558-0146-A8CA-715DBD70C66B}" srcId="{040A7C30-7CBC-A744-A255-A6822EA52967}" destId="{B1CBFF05-1E4B-904E-A256-55D0CD9244DA}" srcOrd="2" destOrd="0" parTransId="{A408DF7A-8DDA-5841-951C-0D54FDBE12A4}" sibTransId="{834EF300-BF72-A64F-B0B9-43EBEC982120}"/>
    <dgm:cxn modelId="{57AB2ECD-00DC-7B4A-921F-EA83F737ED1D}" type="presOf" srcId="{040A7C30-7CBC-A744-A255-A6822EA52967}" destId="{F83B9699-DD87-AB46-9593-3960044A462D}" srcOrd="0" destOrd="0" presId="urn:microsoft.com/office/officeart/2005/8/layout/cycle2"/>
    <dgm:cxn modelId="{4F308DD4-0FC9-EE48-B5FA-EAEFC33E78A3}" type="presOf" srcId="{DA8A2872-13B0-304B-A747-8F537E76612E}" destId="{D4F7180B-0F89-E646-98A7-58938A637227}" srcOrd="0" destOrd="0" presId="urn:microsoft.com/office/officeart/2005/8/layout/cycle2"/>
    <dgm:cxn modelId="{5AEACCD6-5E10-4D4A-948C-53D40070E846}" type="presOf" srcId="{A44EC81B-DE0F-6641-AEEA-5A87BCD9C257}" destId="{C2424122-BDAC-6B42-8C4D-DE213416032B}" srcOrd="0" destOrd="0" presId="urn:microsoft.com/office/officeart/2005/8/layout/cycle2"/>
    <dgm:cxn modelId="{E012EFDB-FAE2-D74D-9FDF-E0F4477F1EF8}" type="presOf" srcId="{96287169-5068-5C4F-B187-77213D538B69}" destId="{46CF38EB-5BF2-FF49-B133-F43C29FD0319}" srcOrd="1" destOrd="0" presId="urn:microsoft.com/office/officeart/2005/8/layout/cycle2"/>
    <dgm:cxn modelId="{0E7B85E8-868F-E547-964E-6A22E47DE6C5}" srcId="{040A7C30-7CBC-A744-A255-A6822EA52967}" destId="{4DFA27EB-4AFA-CD40-8794-C0C70940B373}" srcOrd="3" destOrd="0" parTransId="{880432B3-499B-6B42-B180-E68D821DA3AF}" sibTransId="{AB9FE1DA-F07D-7347-A785-654A8A79A3FE}"/>
    <dgm:cxn modelId="{7467C7F5-15F7-6C41-BECA-8A260334444F}" type="presOf" srcId="{AB9FE1DA-F07D-7347-A785-654A8A79A3FE}" destId="{DB9336A9-183C-834B-9859-B30B110F6FB1}" srcOrd="0" destOrd="0" presId="urn:microsoft.com/office/officeart/2005/8/layout/cycle2"/>
    <dgm:cxn modelId="{37F8F6FC-30E4-CD4B-A411-96258C0C9471}" type="presOf" srcId="{C28FDDC2-63C3-1146-8BA6-91FDAF100DDB}" destId="{78F13589-63A2-234E-9E4B-5C55585CE88F}" srcOrd="1" destOrd="0" presId="urn:microsoft.com/office/officeart/2005/8/layout/cycle2"/>
    <dgm:cxn modelId="{25129045-0BD2-3341-A570-3A098E41497C}" type="presParOf" srcId="{F83B9699-DD87-AB46-9593-3960044A462D}" destId="{C2424122-BDAC-6B42-8C4D-DE213416032B}" srcOrd="0" destOrd="0" presId="urn:microsoft.com/office/officeart/2005/8/layout/cycle2"/>
    <dgm:cxn modelId="{A0EFEB01-660B-7142-9038-27B430EB4031}" type="presParOf" srcId="{F83B9699-DD87-AB46-9593-3960044A462D}" destId="{68CB61C9-E111-C84C-A9F3-8CBCC818F052}" srcOrd="1" destOrd="0" presId="urn:microsoft.com/office/officeart/2005/8/layout/cycle2"/>
    <dgm:cxn modelId="{E18DD2CD-F207-994F-8072-61722F66968F}" type="presParOf" srcId="{68CB61C9-E111-C84C-A9F3-8CBCC818F052}" destId="{46CF38EB-5BF2-FF49-B133-F43C29FD0319}" srcOrd="0" destOrd="0" presId="urn:microsoft.com/office/officeart/2005/8/layout/cycle2"/>
    <dgm:cxn modelId="{4C82A482-4EDD-8D4F-AA0F-0D873BB00B10}" type="presParOf" srcId="{F83B9699-DD87-AB46-9593-3960044A462D}" destId="{8B73E779-FC5B-5942-9140-159C685C4277}" srcOrd="2" destOrd="0" presId="urn:microsoft.com/office/officeart/2005/8/layout/cycle2"/>
    <dgm:cxn modelId="{B67CCE89-B8CF-B54E-BDE1-871E605DD87B}" type="presParOf" srcId="{F83B9699-DD87-AB46-9593-3960044A462D}" destId="{6D25D6BD-6D2E-AF4B-8B11-74018162B028}" srcOrd="3" destOrd="0" presId="urn:microsoft.com/office/officeart/2005/8/layout/cycle2"/>
    <dgm:cxn modelId="{1E29A619-3509-3541-A70E-943EF7FA948E}" type="presParOf" srcId="{6D25D6BD-6D2E-AF4B-8B11-74018162B028}" destId="{78F13589-63A2-234E-9E4B-5C55585CE88F}" srcOrd="0" destOrd="0" presId="urn:microsoft.com/office/officeart/2005/8/layout/cycle2"/>
    <dgm:cxn modelId="{5F75A3EC-3D89-0B47-BF18-0CC8005441F8}" type="presParOf" srcId="{F83B9699-DD87-AB46-9593-3960044A462D}" destId="{54385D11-89BA-A04A-9F80-4459A84E31CD}" srcOrd="4" destOrd="0" presId="urn:microsoft.com/office/officeart/2005/8/layout/cycle2"/>
    <dgm:cxn modelId="{BD5D6B01-412C-D143-876D-031B7FD8F143}" type="presParOf" srcId="{F83B9699-DD87-AB46-9593-3960044A462D}" destId="{029AE5AB-91FA-3740-84EC-7D7A6B15907F}" srcOrd="5" destOrd="0" presId="urn:microsoft.com/office/officeart/2005/8/layout/cycle2"/>
    <dgm:cxn modelId="{9F3B408D-F756-6146-986B-17688ED12FF8}" type="presParOf" srcId="{029AE5AB-91FA-3740-84EC-7D7A6B15907F}" destId="{CD1D39BC-209D-EF47-9707-2A8ED2243460}" srcOrd="0" destOrd="0" presId="urn:microsoft.com/office/officeart/2005/8/layout/cycle2"/>
    <dgm:cxn modelId="{68FDE774-F81A-3F4D-80BC-7972211E1197}" type="presParOf" srcId="{F83B9699-DD87-AB46-9593-3960044A462D}" destId="{FACFE5D2-60AA-D346-80D7-4FCE419EBD86}" srcOrd="6" destOrd="0" presId="urn:microsoft.com/office/officeart/2005/8/layout/cycle2"/>
    <dgm:cxn modelId="{EC94F220-1AA5-2540-ADB4-C82250B7000B}" type="presParOf" srcId="{F83B9699-DD87-AB46-9593-3960044A462D}" destId="{DB9336A9-183C-834B-9859-B30B110F6FB1}" srcOrd="7" destOrd="0" presId="urn:microsoft.com/office/officeart/2005/8/layout/cycle2"/>
    <dgm:cxn modelId="{C30A5FDC-39E1-F04B-AC44-26800B990D84}" type="presParOf" srcId="{DB9336A9-183C-834B-9859-B30B110F6FB1}" destId="{DC520B8D-A52C-F943-87F4-6F766720E3EE}" srcOrd="0" destOrd="0" presId="urn:microsoft.com/office/officeart/2005/8/layout/cycle2"/>
    <dgm:cxn modelId="{CC95E5EB-2079-8F4B-A988-1ECFDCC71A95}" type="presParOf" srcId="{F83B9699-DD87-AB46-9593-3960044A462D}" destId="{71A5C1B1-2FA5-994F-8A06-2EE2E16CDB8B}" srcOrd="8" destOrd="0" presId="urn:microsoft.com/office/officeart/2005/8/layout/cycle2"/>
    <dgm:cxn modelId="{BB910FFF-62CB-AE4F-B69C-E2414B6F7D12}" type="presParOf" srcId="{F83B9699-DD87-AB46-9593-3960044A462D}" destId="{32FAEFB9-78FE-0E4A-9832-CC266D23B0C9}" srcOrd="9" destOrd="0" presId="urn:microsoft.com/office/officeart/2005/8/layout/cycle2"/>
    <dgm:cxn modelId="{9FDFC178-3CD6-9E4C-B46F-8EE998F19EE8}" type="presParOf" srcId="{32FAEFB9-78FE-0E4A-9832-CC266D23B0C9}" destId="{630AF295-07FC-224C-AA5C-D59E6F318AC8}" srcOrd="0" destOrd="0" presId="urn:microsoft.com/office/officeart/2005/8/layout/cycle2"/>
    <dgm:cxn modelId="{A49BA3C2-7803-9F4B-9838-16C3AEAF274F}" type="presParOf" srcId="{F83B9699-DD87-AB46-9593-3960044A462D}" destId="{2DA5E015-512E-0043-B5CD-2C32DD919FC8}" srcOrd="10" destOrd="0" presId="urn:microsoft.com/office/officeart/2005/8/layout/cycle2"/>
    <dgm:cxn modelId="{690670EC-44AD-DD4F-A89C-52A114D86A42}" type="presParOf" srcId="{F83B9699-DD87-AB46-9593-3960044A462D}" destId="{D4F7180B-0F89-E646-98A7-58938A637227}" srcOrd="11" destOrd="0" presId="urn:microsoft.com/office/officeart/2005/8/layout/cycle2"/>
    <dgm:cxn modelId="{6B398FE3-C140-664F-A262-262FCF67838D}" type="presParOf" srcId="{D4F7180B-0F89-E646-98A7-58938A637227}" destId="{81CE5F2A-DD68-CD4F-BEFE-C364E129050C}" srcOrd="0" destOrd="0" presId="urn:microsoft.com/office/officeart/2005/8/layout/cycle2"/>
    <dgm:cxn modelId="{E240336B-A4FE-FA4B-BFA6-005CEA1415CA}" type="presParOf" srcId="{F83B9699-DD87-AB46-9593-3960044A462D}" destId="{40E716BC-FF5D-4F40-A415-A32D5E14957E}" srcOrd="12" destOrd="0" presId="urn:microsoft.com/office/officeart/2005/8/layout/cycle2"/>
    <dgm:cxn modelId="{BAA7019B-F5C4-C648-8E16-D8C75B6FFC22}" type="presParOf" srcId="{F83B9699-DD87-AB46-9593-3960044A462D}" destId="{E4AD5AE9-468D-F741-AE03-2C52B211441A}" srcOrd="13" destOrd="0" presId="urn:microsoft.com/office/officeart/2005/8/layout/cycle2"/>
    <dgm:cxn modelId="{4C5E2C40-BAD9-2D48-AA0D-C8E76104BB6D}" type="presParOf" srcId="{E4AD5AE9-468D-F741-AE03-2C52B211441A}" destId="{60BB054B-9716-8D40-B006-C05ECDBE4F9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CFA85-6AF8-B84A-91D2-1E5E075EFA9B}" type="doc">
      <dgm:prSet loTypeId="urn:microsoft.com/office/officeart/2005/8/layout/chevron1" loCatId="" qsTypeId="urn:microsoft.com/office/officeart/2005/8/quickstyle/simple3" qsCatId="simple" csTypeId="urn:microsoft.com/office/officeart/2005/8/colors/accent2_2" csCatId="accent2" phldr="1"/>
      <dgm:spPr/>
    </dgm:pt>
    <dgm:pt modelId="{7DFE2CB6-D0E5-604D-A262-A9E18523931F}">
      <dgm:prSet phldrT="[Text]"/>
      <dgm:spPr/>
      <dgm:t>
        <a:bodyPr/>
        <a:lstStyle/>
        <a:p>
          <a:r>
            <a:rPr lang="en-GB" dirty="0"/>
            <a:t>Empowerment </a:t>
          </a:r>
        </a:p>
      </dgm:t>
    </dgm:pt>
    <dgm:pt modelId="{71D0C5DA-FA6C-5B4A-A891-C05EFE29BD09}" type="parTrans" cxnId="{0A9386A3-3766-DF4F-A27F-C4E7DC439178}">
      <dgm:prSet/>
      <dgm:spPr/>
      <dgm:t>
        <a:bodyPr/>
        <a:lstStyle/>
        <a:p>
          <a:endParaRPr lang="en-GB"/>
        </a:p>
      </dgm:t>
    </dgm:pt>
    <dgm:pt modelId="{E6BAD8F5-A9F1-B345-BCCC-906D0FFCCC01}" type="sibTrans" cxnId="{0A9386A3-3766-DF4F-A27F-C4E7DC439178}">
      <dgm:prSet/>
      <dgm:spPr/>
      <dgm:t>
        <a:bodyPr/>
        <a:lstStyle/>
        <a:p>
          <a:endParaRPr lang="en-GB"/>
        </a:p>
      </dgm:t>
    </dgm:pt>
    <dgm:pt modelId="{D8A0A1E0-66DD-7C4C-AC8D-EEFBE9CF7E28}">
      <dgm:prSet phldrT="[Text]"/>
      <dgm:spPr/>
      <dgm:t>
        <a:bodyPr/>
        <a:lstStyle/>
        <a:p>
          <a:r>
            <a:rPr lang="en-GB" dirty="0"/>
            <a:t>Holistic development </a:t>
          </a:r>
        </a:p>
      </dgm:t>
    </dgm:pt>
    <dgm:pt modelId="{C774C0AC-7F67-E446-8111-86CBECA1FEA0}" type="parTrans" cxnId="{757B1D95-B709-BC4C-8819-C4814FF3879C}">
      <dgm:prSet/>
      <dgm:spPr/>
      <dgm:t>
        <a:bodyPr/>
        <a:lstStyle/>
        <a:p>
          <a:endParaRPr lang="en-GB"/>
        </a:p>
      </dgm:t>
    </dgm:pt>
    <dgm:pt modelId="{7DB2CDF8-F733-FF4E-8E95-729065432586}" type="sibTrans" cxnId="{757B1D95-B709-BC4C-8819-C4814FF3879C}">
      <dgm:prSet/>
      <dgm:spPr/>
      <dgm:t>
        <a:bodyPr/>
        <a:lstStyle/>
        <a:p>
          <a:endParaRPr lang="en-GB"/>
        </a:p>
      </dgm:t>
    </dgm:pt>
    <dgm:pt modelId="{29D6D983-1FE2-CD47-8170-FEC9063909A6}">
      <dgm:prSet phldrT="[Text]"/>
      <dgm:spPr/>
      <dgm:t>
        <a:bodyPr/>
        <a:lstStyle/>
        <a:p>
          <a:r>
            <a:rPr lang="en-GB" dirty="0"/>
            <a:t>Family &amp; community </a:t>
          </a:r>
        </a:p>
      </dgm:t>
    </dgm:pt>
    <dgm:pt modelId="{FB7F1C80-FB2A-D84D-8ADC-C286F9FB0999}" type="parTrans" cxnId="{80C3B0BE-91C4-3F41-821E-99F6C13763BC}">
      <dgm:prSet/>
      <dgm:spPr/>
      <dgm:t>
        <a:bodyPr/>
        <a:lstStyle/>
        <a:p>
          <a:endParaRPr lang="en-GB"/>
        </a:p>
      </dgm:t>
    </dgm:pt>
    <dgm:pt modelId="{802D1761-0786-E943-AC3D-871B64065F7A}" type="sibTrans" cxnId="{80C3B0BE-91C4-3F41-821E-99F6C13763BC}">
      <dgm:prSet/>
      <dgm:spPr/>
      <dgm:t>
        <a:bodyPr/>
        <a:lstStyle/>
        <a:p>
          <a:endParaRPr lang="en-GB"/>
        </a:p>
      </dgm:t>
    </dgm:pt>
    <dgm:pt modelId="{B4D5EDD8-A108-6144-96F7-5C33C1D874D2}">
      <dgm:prSet phldrT="[Text]"/>
      <dgm:spPr/>
      <dgm:t>
        <a:bodyPr/>
        <a:lstStyle/>
        <a:p>
          <a:r>
            <a:rPr lang="en-GB" dirty="0"/>
            <a:t>Relationships </a:t>
          </a:r>
        </a:p>
      </dgm:t>
    </dgm:pt>
    <dgm:pt modelId="{FB03AD66-A98F-6B43-9099-80139D037FE4}" type="parTrans" cxnId="{4778224B-04CE-B449-BC5D-E1E947A8E9CB}">
      <dgm:prSet/>
      <dgm:spPr/>
      <dgm:t>
        <a:bodyPr/>
        <a:lstStyle/>
        <a:p>
          <a:endParaRPr lang="en-GB"/>
        </a:p>
      </dgm:t>
    </dgm:pt>
    <dgm:pt modelId="{E6443D6D-5399-274B-A912-1A784E394F11}" type="sibTrans" cxnId="{4778224B-04CE-B449-BC5D-E1E947A8E9CB}">
      <dgm:prSet/>
      <dgm:spPr/>
      <dgm:t>
        <a:bodyPr/>
        <a:lstStyle/>
        <a:p>
          <a:endParaRPr lang="en-GB"/>
        </a:p>
      </dgm:t>
    </dgm:pt>
    <dgm:pt modelId="{65D3C6C4-ACAC-644E-A07B-992568AAC99D}" type="pres">
      <dgm:prSet presAssocID="{B94CFA85-6AF8-B84A-91D2-1E5E075EFA9B}" presName="Name0" presStyleCnt="0">
        <dgm:presLayoutVars>
          <dgm:dir/>
          <dgm:animLvl val="lvl"/>
          <dgm:resizeHandles val="exact"/>
        </dgm:presLayoutVars>
      </dgm:prSet>
      <dgm:spPr/>
    </dgm:pt>
    <dgm:pt modelId="{47CA7774-89C8-8C48-B0BB-3408EDCE4553}" type="pres">
      <dgm:prSet presAssocID="{7DFE2CB6-D0E5-604D-A262-A9E18523931F}" presName="parTxOnly" presStyleLbl="node1" presStyleIdx="0" presStyleCnt="4">
        <dgm:presLayoutVars>
          <dgm:chMax val="0"/>
          <dgm:chPref val="0"/>
          <dgm:bulletEnabled val="1"/>
        </dgm:presLayoutVars>
      </dgm:prSet>
      <dgm:spPr/>
    </dgm:pt>
    <dgm:pt modelId="{2A1E1188-018D-C041-8BFF-6E3CF11887F6}" type="pres">
      <dgm:prSet presAssocID="{E6BAD8F5-A9F1-B345-BCCC-906D0FFCCC01}" presName="parTxOnlySpace" presStyleCnt="0"/>
      <dgm:spPr/>
    </dgm:pt>
    <dgm:pt modelId="{79356E87-16AE-AD46-92F8-E0009704DDE9}" type="pres">
      <dgm:prSet presAssocID="{D8A0A1E0-66DD-7C4C-AC8D-EEFBE9CF7E28}" presName="parTxOnly" presStyleLbl="node1" presStyleIdx="1" presStyleCnt="4">
        <dgm:presLayoutVars>
          <dgm:chMax val="0"/>
          <dgm:chPref val="0"/>
          <dgm:bulletEnabled val="1"/>
        </dgm:presLayoutVars>
      </dgm:prSet>
      <dgm:spPr/>
    </dgm:pt>
    <dgm:pt modelId="{781BE127-6938-7849-8989-72F50572C7EA}" type="pres">
      <dgm:prSet presAssocID="{7DB2CDF8-F733-FF4E-8E95-729065432586}" presName="parTxOnlySpace" presStyleCnt="0"/>
      <dgm:spPr/>
    </dgm:pt>
    <dgm:pt modelId="{3AF5D6FA-F95E-2E46-9786-848B12D114D0}" type="pres">
      <dgm:prSet presAssocID="{29D6D983-1FE2-CD47-8170-FEC9063909A6}" presName="parTxOnly" presStyleLbl="node1" presStyleIdx="2" presStyleCnt="4">
        <dgm:presLayoutVars>
          <dgm:chMax val="0"/>
          <dgm:chPref val="0"/>
          <dgm:bulletEnabled val="1"/>
        </dgm:presLayoutVars>
      </dgm:prSet>
      <dgm:spPr/>
    </dgm:pt>
    <dgm:pt modelId="{3C70D6B2-AB31-C545-B0A3-491A60013E55}" type="pres">
      <dgm:prSet presAssocID="{802D1761-0786-E943-AC3D-871B64065F7A}" presName="parTxOnlySpace" presStyleCnt="0"/>
      <dgm:spPr/>
    </dgm:pt>
    <dgm:pt modelId="{4F0CBEDA-1FE7-DC49-BA41-BF1AA8EDC2FE}" type="pres">
      <dgm:prSet presAssocID="{B4D5EDD8-A108-6144-96F7-5C33C1D874D2}" presName="parTxOnly" presStyleLbl="node1" presStyleIdx="3" presStyleCnt="4">
        <dgm:presLayoutVars>
          <dgm:chMax val="0"/>
          <dgm:chPref val="0"/>
          <dgm:bulletEnabled val="1"/>
        </dgm:presLayoutVars>
      </dgm:prSet>
      <dgm:spPr/>
    </dgm:pt>
  </dgm:ptLst>
  <dgm:cxnLst>
    <dgm:cxn modelId="{6614661D-9EE2-B94B-B4C6-2C304F29920C}" type="presOf" srcId="{D8A0A1E0-66DD-7C4C-AC8D-EEFBE9CF7E28}" destId="{79356E87-16AE-AD46-92F8-E0009704DDE9}" srcOrd="0" destOrd="0" presId="urn:microsoft.com/office/officeart/2005/8/layout/chevron1"/>
    <dgm:cxn modelId="{FEE9661E-C503-A345-954C-283B26310F42}" type="presOf" srcId="{7DFE2CB6-D0E5-604D-A262-A9E18523931F}" destId="{47CA7774-89C8-8C48-B0BB-3408EDCE4553}" srcOrd="0" destOrd="0" presId="urn:microsoft.com/office/officeart/2005/8/layout/chevron1"/>
    <dgm:cxn modelId="{4778224B-04CE-B449-BC5D-E1E947A8E9CB}" srcId="{B94CFA85-6AF8-B84A-91D2-1E5E075EFA9B}" destId="{B4D5EDD8-A108-6144-96F7-5C33C1D874D2}" srcOrd="3" destOrd="0" parTransId="{FB03AD66-A98F-6B43-9099-80139D037FE4}" sibTransId="{E6443D6D-5399-274B-A912-1A784E394F11}"/>
    <dgm:cxn modelId="{2920F755-0D5C-B24E-901C-3B15F0DB1442}" type="presOf" srcId="{B94CFA85-6AF8-B84A-91D2-1E5E075EFA9B}" destId="{65D3C6C4-ACAC-644E-A07B-992568AAC99D}" srcOrd="0" destOrd="0" presId="urn:microsoft.com/office/officeart/2005/8/layout/chevron1"/>
    <dgm:cxn modelId="{1A29406F-78B5-7146-8550-671B8C38EC65}" type="presOf" srcId="{29D6D983-1FE2-CD47-8170-FEC9063909A6}" destId="{3AF5D6FA-F95E-2E46-9786-848B12D114D0}" srcOrd="0" destOrd="0" presId="urn:microsoft.com/office/officeart/2005/8/layout/chevron1"/>
    <dgm:cxn modelId="{757B1D95-B709-BC4C-8819-C4814FF3879C}" srcId="{B94CFA85-6AF8-B84A-91D2-1E5E075EFA9B}" destId="{D8A0A1E0-66DD-7C4C-AC8D-EEFBE9CF7E28}" srcOrd="1" destOrd="0" parTransId="{C774C0AC-7F67-E446-8111-86CBECA1FEA0}" sibTransId="{7DB2CDF8-F733-FF4E-8E95-729065432586}"/>
    <dgm:cxn modelId="{0A9386A3-3766-DF4F-A27F-C4E7DC439178}" srcId="{B94CFA85-6AF8-B84A-91D2-1E5E075EFA9B}" destId="{7DFE2CB6-D0E5-604D-A262-A9E18523931F}" srcOrd="0" destOrd="0" parTransId="{71D0C5DA-FA6C-5B4A-A891-C05EFE29BD09}" sibTransId="{E6BAD8F5-A9F1-B345-BCCC-906D0FFCCC01}"/>
    <dgm:cxn modelId="{0FBB3FB4-D7A8-9241-BFAB-8A8F1A97C2D6}" type="presOf" srcId="{B4D5EDD8-A108-6144-96F7-5C33C1D874D2}" destId="{4F0CBEDA-1FE7-DC49-BA41-BF1AA8EDC2FE}" srcOrd="0" destOrd="0" presId="urn:microsoft.com/office/officeart/2005/8/layout/chevron1"/>
    <dgm:cxn modelId="{80C3B0BE-91C4-3F41-821E-99F6C13763BC}" srcId="{B94CFA85-6AF8-B84A-91D2-1E5E075EFA9B}" destId="{29D6D983-1FE2-CD47-8170-FEC9063909A6}" srcOrd="2" destOrd="0" parTransId="{FB7F1C80-FB2A-D84D-8ADC-C286F9FB0999}" sibTransId="{802D1761-0786-E943-AC3D-871B64065F7A}"/>
    <dgm:cxn modelId="{91498A7C-2064-0546-AB0A-9E1D4372BBC2}" type="presParOf" srcId="{65D3C6C4-ACAC-644E-A07B-992568AAC99D}" destId="{47CA7774-89C8-8C48-B0BB-3408EDCE4553}" srcOrd="0" destOrd="0" presId="urn:microsoft.com/office/officeart/2005/8/layout/chevron1"/>
    <dgm:cxn modelId="{F8665AB0-6501-E74A-B042-4BF8073CA242}" type="presParOf" srcId="{65D3C6C4-ACAC-644E-A07B-992568AAC99D}" destId="{2A1E1188-018D-C041-8BFF-6E3CF11887F6}" srcOrd="1" destOrd="0" presId="urn:microsoft.com/office/officeart/2005/8/layout/chevron1"/>
    <dgm:cxn modelId="{97C16943-A4B3-EC43-85EC-8CEDA63D0699}" type="presParOf" srcId="{65D3C6C4-ACAC-644E-A07B-992568AAC99D}" destId="{79356E87-16AE-AD46-92F8-E0009704DDE9}" srcOrd="2" destOrd="0" presId="urn:microsoft.com/office/officeart/2005/8/layout/chevron1"/>
    <dgm:cxn modelId="{D2939434-47B5-0F43-BD7C-F6A36CC723A8}" type="presParOf" srcId="{65D3C6C4-ACAC-644E-A07B-992568AAC99D}" destId="{781BE127-6938-7849-8989-72F50572C7EA}" srcOrd="3" destOrd="0" presId="urn:microsoft.com/office/officeart/2005/8/layout/chevron1"/>
    <dgm:cxn modelId="{1C3405E4-CA82-1C47-BF45-59D7D03F536D}" type="presParOf" srcId="{65D3C6C4-ACAC-644E-A07B-992568AAC99D}" destId="{3AF5D6FA-F95E-2E46-9786-848B12D114D0}" srcOrd="4" destOrd="0" presId="urn:microsoft.com/office/officeart/2005/8/layout/chevron1"/>
    <dgm:cxn modelId="{47659762-9F39-9E47-A801-9346CA62F07A}" type="presParOf" srcId="{65D3C6C4-ACAC-644E-A07B-992568AAC99D}" destId="{3C70D6B2-AB31-C545-B0A3-491A60013E55}" srcOrd="5" destOrd="0" presId="urn:microsoft.com/office/officeart/2005/8/layout/chevron1"/>
    <dgm:cxn modelId="{85D096B2-F4B3-3A44-AE6F-B89749EB1FF5}" type="presParOf" srcId="{65D3C6C4-ACAC-644E-A07B-992568AAC99D}" destId="{4F0CBEDA-1FE7-DC49-BA41-BF1AA8EDC2FE}"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D731AA-28B4-014D-A3F6-54D4BFCECA8E}" type="doc">
      <dgm:prSet loTypeId="urn:microsoft.com/office/officeart/2005/8/layout/process1" loCatId="" qsTypeId="urn:microsoft.com/office/officeart/2005/8/quickstyle/simple3" qsCatId="simple" csTypeId="urn:microsoft.com/office/officeart/2005/8/colors/accent3_2" csCatId="accent3" phldr="1"/>
      <dgm:spPr/>
    </dgm:pt>
    <dgm:pt modelId="{875B72AA-2376-EF4E-9389-C0C2A8B645BE}">
      <dgm:prSet phldrT="[Text]"/>
      <dgm:spPr/>
      <dgm:t>
        <a:bodyPr/>
        <a:lstStyle/>
        <a:p>
          <a:r>
            <a:rPr lang="en-GB" dirty="0"/>
            <a:t>Strand 1- Well-being</a:t>
          </a:r>
        </a:p>
      </dgm:t>
    </dgm:pt>
    <dgm:pt modelId="{DAE9781D-64F1-2448-BAB7-E6E9BE48DB95}" type="parTrans" cxnId="{4A05098D-EA8C-7E40-A89D-A9FD0961AD19}">
      <dgm:prSet/>
      <dgm:spPr/>
      <dgm:t>
        <a:bodyPr/>
        <a:lstStyle/>
        <a:p>
          <a:endParaRPr lang="en-GB"/>
        </a:p>
      </dgm:t>
    </dgm:pt>
    <dgm:pt modelId="{C380766C-16E7-7F45-9774-5E208189E8E9}" type="sibTrans" cxnId="{4A05098D-EA8C-7E40-A89D-A9FD0961AD19}">
      <dgm:prSet/>
      <dgm:spPr/>
      <dgm:t>
        <a:bodyPr/>
        <a:lstStyle/>
        <a:p>
          <a:endParaRPr lang="en-GB"/>
        </a:p>
      </dgm:t>
    </dgm:pt>
    <dgm:pt modelId="{2644AAEE-4741-E849-9F38-BCA6FC08BD0C}">
      <dgm:prSet phldrT="[Text]"/>
      <dgm:spPr/>
      <dgm:t>
        <a:bodyPr/>
        <a:lstStyle/>
        <a:p>
          <a:r>
            <a:rPr lang="en-GB" dirty="0"/>
            <a:t>Strand 4- Communication</a:t>
          </a:r>
        </a:p>
      </dgm:t>
    </dgm:pt>
    <dgm:pt modelId="{73667ABA-5FC8-3748-8EA9-173C872A7474}" type="parTrans" cxnId="{30724311-D374-AF41-9DAA-771EE8620FBC}">
      <dgm:prSet/>
      <dgm:spPr/>
      <dgm:t>
        <a:bodyPr/>
        <a:lstStyle/>
        <a:p>
          <a:endParaRPr lang="en-GB"/>
        </a:p>
      </dgm:t>
    </dgm:pt>
    <dgm:pt modelId="{EAB79EA1-282C-4F40-948E-402CEDC8772A}" type="sibTrans" cxnId="{30724311-D374-AF41-9DAA-771EE8620FBC}">
      <dgm:prSet/>
      <dgm:spPr/>
      <dgm:t>
        <a:bodyPr/>
        <a:lstStyle/>
        <a:p>
          <a:endParaRPr lang="en-GB"/>
        </a:p>
      </dgm:t>
    </dgm:pt>
    <dgm:pt modelId="{D9571213-BFD7-124F-A9F1-8FEE01DC5449}">
      <dgm:prSet phldrT="[Text]"/>
      <dgm:spPr/>
      <dgm:t>
        <a:bodyPr/>
        <a:lstStyle/>
        <a:p>
          <a:r>
            <a:rPr lang="en-GB" dirty="0"/>
            <a:t>strand 5- Exploration</a:t>
          </a:r>
        </a:p>
      </dgm:t>
    </dgm:pt>
    <dgm:pt modelId="{AE66405A-3E8F-D648-BE8C-6D24D13F8ABE}" type="parTrans" cxnId="{0B2373A3-DB39-C242-B5A9-9B9D4D8C4558}">
      <dgm:prSet/>
      <dgm:spPr/>
      <dgm:t>
        <a:bodyPr/>
        <a:lstStyle/>
        <a:p>
          <a:endParaRPr lang="en-GB"/>
        </a:p>
      </dgm:t>
    </dgm:pt>
    <dgm:pt modelId="{096D142A-DE12-AA4A-890F-34843F2040FA}" type="sibTrans" cxnId="{0B2373A3-DB39-C242-B5A9-9B9D4D8C4558}">
      <dgm:prSet/>
      <dgm:spPr/>
      <dgm:t>
        <a:bodyPr/>
        <a:lstStyle/>
        <a:p>
          <a:endParaRPr lang="en-GB"/>
        </a:p>
      </dgm:t>
    </dgm:pt>
    <dgm:pt modelId="{89CDD0A8-2937-F248-81A6-E6F4762DB3FD}">
      <dgm:prSet phldrT="[Text]"/>
      <dgm:spPr/>
      <dgm:t>
        <a:bodyPr/>
        <a:lstStyle/>
        <a:p>
          <a:r>
            <a:rPr lang="en-GB" dirty="0"/>
            <a:t>Strand 3- Contribution</a:t>
          </a:r>
        </a:p>
      </dgm:t>
    </dgm:pt>
    <dgm:pt modelId="{DE024789-1AB4-4743-85FA-C8226C5DF480}" type="parTrans" cxnId="{F12C51E4-4AE1-2741-B593-5A33EDC19210}">
      <dgm:prSet/>
      <dgm:spPr/>
      <dgm:t>
        <a:bodyPr/>
        <a:lstStyle/>
        <a:p>
          <a:endParaRPr lang="en-GB"/>
        </a:p>
      </dgm:t>
    </dgm:pt>
    <dgm:pt modelId="{59C655CE-DC7C-7449-A110-AC56DB23018E}" type="sibTrans" cxnId="{F12C51E4-4AE1-2741-B593-5A33EDC19210}">
      <dgm:prSet/>
      <dgm:spPr/>
      <dgm:t>
        <a:bodyPr/>
        <a:lstStyle/>
        <a:p>
          <a:endParaRPr lang="en-GB"/>
        </a:p>
      </dgm:t>
    </dgm:pt>
    <dgm:pt modelId="{2F6FF474-4B10-0049-B2C6-124C99C6636B}">
      <dgm:prSet phldrT="[Text]"/>
      <dgm:spPr/>
      <dgm:t>
        <a:bodyPr/>
        <a:lstStyle/>
        <a:p>
          <a:r>
            <a:rPr lang="en-GB" dirty="0"/>
            <a:t>Strand 2- Belonging</a:t>
          </a:r>
        </a:p>
      </dgm:t>
    </dgm:pt>
    <dgm:pt modelId="{C0542076-A215-4940-A644-814EB6DFAD21}" type="parTrans" cxnId="{0D2B7362-9B08-E74F-A60A-18E2CA27313C}">
      <dgm:prSet/>
      <dgm:spPr/>
      <dgm:t>
        <a:bodyPr/>
        <a:lstStyle/>
        <a:p>
          <a:endParaRPr lang="en-GB"/>
        </a:p>
      </dgm:t>
    </dgm:pt>
    <dgm:pt modelId="{CF2BCC1A-1CE8-A845-8D0A-F051071363D6}" type="sibTrans" cxnId="{0D2B7362-9B08-E74F-A60A-18E2CA27313C}">
      <dgm:prSet/>
      <dgm:spPr/>
      <dgm:t>
        <a:bodyPr/>
        <a:lstStyle/>
        <a:p>
          <a:endParaRPr lang="en-GB"/>
        </a:p>
      </dgm:t>
    </dgm:pt>
    <dgm:pt modelId="{E1E34A25-A083-2148-8505-21045908B971}" type="pres">
      <dgm:prSet presAssocID="{1ED731AA-28B4-014D-A3F6-54D4BFCECA8E}" presName="Name0" presStyleCnt="0">
        <dgm:presLayoutVars>
          <dgm:dir/>
          <dgm:resizeHandles val="exact"/>
        </dgm:presLayoutVars>
      </dgm:prSet>
      <dgm:spPr/>
    </dgm:pt>
    <dgm:pt modelId="{086A26B2-4523-1E42-AE99-C413F76D1D31}" type="pres">
      <dgm:prSet presAssocID="{875B72AA-2376-EF4E-9389-C0C2A8B645BE}" presName="node" presStyleLbl="node1" presStyleIdx="0" presStyleCnt="5">
        <dgm:presLayoutVars>
          <dgm:bulletEnabled val="1"/>
        </dgm:presLayoutVars>
      </dgm:prSet>
      <dgm:spPr/>
    </dgm:pt>
    <dgm:pt modelId="{14845056-703E-2645-B949-C216D2B25D0D}" type="pres">
      <dgm:prSet presAssocID="{C380766C-16E7-7F45-9774-5E208189E8E9}" presName="sibTrans" presStyleLbl="sibTrans2D1" presStyleIdx="0" presStyleCnt="4"/>
      <dgm:spPr/>
    </dgm:pt>
    <dgm:pt modelId="{1A0E2F13-F6FD-2F47-8E47-C46E175BFEA3}" type="pres">
      <dgm:prSet presAssocID="{C380766C-16E7-7F45-9774-5E208189E8E9}" presName="connectorText" presStyleLbl="sibTrans2D1" presStyleIdx="0" presStyleCnt="4"/>
      <dgm:spPr/>
    </dgm:pt>
    <dgm:pt modelId="{24399CAA-F143-4D4A-AB18-9E9FB372DD11}" type="pres">
      <dgm:prSet presAssocID="{2F6FF474-4B10-0049-B2C6-124C99C6636B}" presName="node" presStyleLbl="node1" presStyleIdx="1" presStyleCnt="5">
        <dgm:presLayoutVars>
          <dgm:bulletEnabled val="1"/>
        </dgm:presLayoutVars>
      </dgm:prSet>
      <dgm:spPr/>
    </dgm:pt>
    <dgm:pt modelId="{5222E9E5-A5A5-8844-9617-8CFE4BB69CF3}" type="pres">
      <dgm:prSet presAssocID="{CF2BCC1A-1CE8-A845-8D0A-F051071363D6}" presName="sibTrans" presStyleLbl="sibTrans2D1" presStyleIdx="1" presStyleCnt="4"/>
      <dgm:spPr/>
    </dgm:pt>
    <dgm:pt modelId="{59335853-FC01-8349-ABDF-006C1A3318EF}" type="pres">
      <dgm:prSet presAssocID="{CF2BCC1A-1CE8-A845-8D0A-F051071363D6}" presName="connectorText" presStyleLbl="sibTrans2D1" presStyleIdx="1" presStyleCnt="4"/>
      <dgm:spPr/>
    </dgm:pt>
    <dgm:pt modelId="{3947B74B-8011-9B4A-9624-52AAB6887ACD}" type="pres">
      <dgm:prSet presAssocID="{89CDD0A8-2937-F248-81A6-E6F4762DB3FD}" presName="node" presStyleLbl="node1" presStyleIdx="2" presStyleCnt="5">
        <dgm:presLayoutVars>
          <dgm:bulletEnabled val="1"/>
        </dgm:presLayoutVars>
      </dgm:prSet>
      <dgm:spPr/>
    </dgm:pt>
    <dgm:pt modelId="{489378C6-8963-9642-BEF3-BB6E907AA656}" type="pres">
      <dgm:prSet presAssocID="{59C655CE-DC7C-7449-A110-AC56DB23018E}" presName="sibTrans" presStyleLbl="sibTrans2D1" presStyleIdx="2" presStyleCnt="4"/>
      <dgm:spPr/>
    </dgm:pt>
    <dgm:pt modelId="{0A2B634A-B623-BC4A-8796-19DDA9FEAC40}" type="pres">
      <dgm:prSet presAssocID="{59C655CE-DC7C-7449-A110-AC56DB23018E}" presName="connectorText" presStyleLbl="sibTrans2D1" presStyleIdx="2" presStyleCnt="4"/>
      <dgm:spPr/>
    </dgm:pt>
    <dgm:pt modelId="{1D6BEC8E-BC51-AA42-A61F-B7B3C1A69DE6}" type="pres">
      <dgm:prSet presAssocID="{2644AAEE-4741-E849-9F38-BCA6FC08BD0C}" presName="node" presStyleLbl="node1" presStyleIdx="3" presStyleCnt="5">
        <dgm:presLayoutVars>
          <dgm:bulletEnabled val="1"/>
        </dgm:presLayoutVars>
      </dgm:prSet>
      <dgm:spPr/>
    </dgm:pt>
    <dgm:pt modelId="{7183FAF5-A872-6340-9E27-237E93487130}" type="pres">
      <dgm:prSet presAssocID="{EAB79EA1-282C-4F40-948E-402CEDC8772A}" presName="sibTrans" presStyleLbl="sibTrans2D1" presStyleIdx="3" presStyleCnt="4"/>
      <dgm:spPr/>
    </dgm:pt>
    <dgm:pt modelId="{40FD57EE-4B47-C24C-8307-DB2949C54C5B}" type="pres">
      <dgm:prSet presAssocID="{EAB79EA1-282C-4F40-948E-402CEDC8772A}" presName="connectorText" presStyleLbl="sibTrans2D1" presStyleIdx="3" presStyleCnt="4"/>
      <dgm:spPr/>
    </dgm:pt>
    <dgm:pt modelId="{0E48A294-5861-0841-87F5-8E44781AB314}" type="pres">
      <dgm:prSet presAssocID="{D9571213-BFD7-124F-A9F1-8FEE01DC5449}" presName="node" presStyleLbl="node1" presStyleIdx="4" presStyleCnt="5">
        <dgm:presLayoutVars>
          <dgm:bulletEnabled val="1"/>
        </dgm:presLayoutVars>
      </dgm:prSet>
      <dgm:spPr/>
    </dgm:pt>
  </dgm:ptLst>
  <dgm:cxnLst>
    <dgm:cxn modelId="{BACE2608-CB9D-C940-9FAB-4AD0569C3F6D}" type="presOf" srcId="{1ED731AA-28B4-014D-A3F6-54D4BFCECA8E}" destId="{E1E34A25-A083-2148-8505-21045908B971}" srcOrd="0" destOrd="0" presId="urn:microsoft.com/office/officeart/2005/8/layout/process1"/>
    <dgm:cxn modelId="{30724311-D374-AF41-9DAA-771EE8620FBC}" srcId="{1ED731AA-28B4-014D-A3F6-54D4BFCECA8E}" destId="{2644AAEE-4741-E849-9F38-BCA6FC08BD0C}" srcOrd="3" destOrd="0" parTransId="{73667ABA-5FC8-3748-8EA9-173C872A7474}" sibTransId="{EAB79EA1-282C-4F40-948E-402CEDC8772A}"/>
    <dgm:cxn modelId="{FD8E1A36-5045-004F-890D-3506CB01816A}" type="presOf" srcId="{EAB79EA1-282C-4F40-948E-402CEDC8772A}" destId="{40FD57EE-4B47-C24C-8307-DB2949C54C5B}" srcOrd="1" destOrd="0" presId="urn:microsoft.com/office/officeart/2005/8/layout/process1"/>
    <dgm:cxn modelId="{27946849-DC0F-D146-8245-3BEA9028BE9A}" type="presOf" srcId="{EAB79EA1-282C-4F40-948E-402CEDC8772A}" destId="{7183FAF5-A872-6340-9E27-237E93487130}" srcOrd="0" destOrd="0" presId="urn:microsoft.com/office/officeart/2005/8/layout/process1"/>
    <dgm:cxn modelId="{5C279149-9952-5A49-9603-3F287A5FB124}" type="presOf" srcId="{59C655CE-DC7C-7449-A110-AC56DB23018E}" destId="{0A2B634A-B623-BC4A-8796-19DDA9FEAC40}" srcOrd="1" destOrd="0" presId="urn:microsoft.com/office/officeart/2005/8/layout/process1"/>
    <dgm:cxn modelId="{57C84A4B-3700-8340-8F35-40ECD9662E9B}" type="presOf" srcId="{C380766C-16E7-7F45-9774-5E208189E8E9}" destId="{1A0E2F13-F6FD-2F47-8E47-C46E175BFEA3}" srcOrd="1" destOrd="0" presId="urn:microsoft.com/office/officeart/2005/8/layout/process1"/>
    <dgm:cxn modelId="{78279256-DC23-EB40-90CC-1A21CF7DCD32}" type="presOf" srcId="{C380766C-16E7-7F45-9774-5E208189E8E9}" destId="{14845056-703E-2645-B949-C216D2B25D0D}" srcOrd="0" destOrd="0" presId="urn:microsoft.com/office/officeart/2005/8/layout/process1"/>
    <dgm:cxn modelId="{0D312957-2673-6547-AFD6-20566419B9CD}" type="presOf" srcId="{59C655CE-DC7C-7449-A110-AC56DB23018E}" destId="{489378C6-8963-9642-BEF3-BB6E907AA656}" srcOrd="0" destOrd="0" presId="urn:microsoft.com/office/officeart/2005/8/layout/process1"/>
    <dgm:cxn modelId="{0D2B7362-9B08-E74F-A60A-18E2CA27313C}" srcId="{1ED731AA-28B4-014D-A3F6-54D4BFCECA8E}" destId="{2F6FF474-4B10-0049-B2C6-124C99C6636B}" srcOrd="1" destOrd="0" parTransId="{C0542076-A215-4940-A644-814EB6DFAD21}" sibTransId="{CF2BCC1A-1CE8-A845-8D0A-F051071363D6}"/>
    <dgm:cxn modelId="{F4458F62-8E5B-A54F-AF3F-F0477E0A4F6A}" type="presOf" srcId="{CF2BCC1A-1CE8-A845-8D0A-F051071363D6}" destId="{5222E9E5-A5A5-8844-9617-8CFE4BB69CF3}" srcOrd="0" destOrd="0" presId="urn:microsoft.com/office/officeart/2005/8/layout/process1"/>
    <dgm:cxn modelId="{24149562-9123-0E4D-9D8C-DFF19D026E8B}" type="presOf" srcId="{89CDD0A8-2937-F248-81A6-E6F4762DB3FD}" destId="{3947B74B-8011-9B4A-9624-52AAB6887ACD}" srcOrd="0" destOrd="0" presId="urn:microsoft.com/office/officeart/2005/8/layout/process1"/>
    <dgm:cxn modelId="{99089E65-49B3-6443-AAA5-68FCC4823EF8}" type="presOf" srcId="{D9571213-BFD7-124F-A9F1-8FEE01DC5449}" destId="{0E48A294-5861-0841-87F5-8E44781AB314}" srcOrd="0" destOrd="0" presId="urn:microsoft.com/office/officeart/2005/8/layout/process1"/>
    <dgm:cxn modelId="{4A05098D-EA8C-7E40-A89D-A9FD0961AD19}" srcId="{1ED731AA-28B4-014D-A3F6-54D4BFCECA8E}" destId="{875B72AA-2376-EF4E-9389-C0C2A8B645BE}" srcOrd="0" destOrd="0" parTransId="{DAE9781D-64F1-2448-BAB7-E6E9BE48DB95}" sibTransId="{C380766C-16E7-7F45-9774-5E208189E8E9}"/>
    <dgm:cxn modelId="{0B2373A3-DB39-C242-B5A9-9B9D4D8C4558}" srcId="{1ED731AA-28B4-014D-A3F6-54D4BFCECA8E}" destId="{D9571213-BFD7-124F-A9F1-8FEE01DC5449}" srcOrd="4" destOrd="0" parTransId="{AE66405A-3E8F-D648-BE8C-6D24D13F8ABE}" sibTransId="{096D142A-DE12-AA4A-890F-34843F2040FA}"/>
    <dgm:cxn modelId="{E97AFDA6-C234-C145-BDD5-389BFDD46136}" type="presOf" srcId="{2F6FF474-4B10-0049-B2C6-124C99C6636B}" destId="{24399CAA-F143-4D4A-AB18-9E9FB372DD11}" srcOrd="0" destOrd="0" presId="urn:microsoft.com/office/officeart/2005/8/layout/process1"/>
    <dgm:cxn modelId="{3F40D3C0-DA08-B54E-908F-1ED4574CD73C}" type="presOf" srcId="{CF2BCC1A-1CE8-A845-8D0A-F051071363D6}" destId="{59335853-FC01-8349-ABDF-006C1A3318EF}" srcOrd="1" destOrd="0" presId="urn:microsoft.com/office/officeart/2005/8/layout/process1"/>
    <dgm:cxn modelId="{0FD10DCF-293E-4943-B6AE-AA82AA0DC4E3}" type="presOf" srcId="{2644AAEE-4741-E849-9F38-BCA6FC08BD0C}" destId="{1D6BEC8E-BC51-AA42-A61F-B7B3C1A69DE6}" srcOrd="0" destOrd="0" presId="urn:microsoft.com/office/officeart/2005/8/layout/process1"/>
    <dgm:cxn modelId="{F12C51E4-4AE1-2741-B593-5A33EDC19210}" srcId="{1ED731AA-28B4-014D-A3F6-54D4BFCECA8E}" destId="{89CDD0A8-2937-F248-81A6-E6F4762DB3FD}" srcOrd="2" destOrd="0" parTransId="{DE024789-1AB4-4743-85FA-C8226C5DF480}" sibTransId="{59C655CE-DC7C-7449-A110-AC56DB23018E}"/>
    <dgm:cxn modelId="{644A8EEE-1501-C748-B09B-2AA060D14FFC}" type="presOf" srcId="{875B72AA-2376-EF4E-9389-C0C2A8B645BE}" destId="{086A26B2-4523-1E42-AE99-C413F76D1D31}" srcOrd="0" destOrd="0" presId="urn:microsoft.com/office/officeart/2005/8/layout/process1"/>
    <dgm:cxn modelId="{31CF2123-C497-844C-8700-89FDFDA512DB}" type="presParOf" srcId="{E1E34A25-A083-2148-8505-21045908B971}" destId="{086A26B2-4523-1E42-AE99-C413F76D1D31}" srcOrd="0" destOrd="0" presId="urn:microsoft.com/office/officeart/2005/8/layout/process1"/>
    <dgm:cxn modelId="{B63F007A-C25A-9F48-A6FB-1E4BD269F383}" type="presParOf" srcId="{E1E34A25-A083-2148-8505-21045908B971}" destId="{14845056-703E-2645-B949-C216D2B25D0D}" srcOrd="1" destOrd="0" presId="urn:microsoft.com/office/officeart/2005/8/layout/process1"/>
    <dgm:cxn modelId="{C97BF85C-AB9D-9B4B-B415-E7CCD0AB7324}" type="presParOf" srcId="{14845056-703E-2645-B949-C216D2B25D0D}" destId="{1A0E2F13-F6FD-2F47-8E47-C46E175BFEA3}" srcOrd="0" destOrd="0" presId="urn:microsoft.com/office/officeart/2005/8/layout/process1"/>
    <dgm:cxn modelId="{EEF102DF-94E8-664A-BB9B-2BB2D8904B44}" type="presParOf" srcId="{E1E34A25-A083-2148-8505-21045908B971}" destId="{24399CAA-F143-4D4A-AB18-9E9FB372DD11}" srcOrd="2" destOrd="0" presId="urn:microsoft.com/office/officeart/2005/8/layout/process1"/>
    <dgm:cxn modelId="{C479E130-5D96-0D41-A240-0992F2949B77}" type="presParOf" srcId="{E1E34A25-A083-2148-8505-21045908B971}" destId="{5222E9E5-A5A5-8844-9617-8CFE4BB69CF3}" srcOrd="3" destOrd="0" presId="urn:microsoft.com/office/officeart/2005/8/layout/process1"/>
    <dgm:cxn modelId="{3FD8FBD5-7820-6640-8F5A-DD267B984106}" type="presParOf" srcId="{5222E9E5-A5A5-8844-9617-8CFE4BB69CF3}" destId="{59335853-FC01-8349-ABDF-006C1A3318EF}" srcOrd="0" destOrd="0" presId="urn:microsoft.com/office/officeart/2005/8/layout/process1"/>
    <dgm:cxn modelId="{DAFFD91C-5E65-D14A-882E-32251CB01641}" type="presParOf" srcId="{E1E34A25-A083-2148-8505-21045908B971}" destId="{3947B74B-8011-9B4A-9624-52AAB6887ACD}" srcOrd="4" destOrd="0" presId="urn:microsoft.com/office/officeart/2005/8/layout/process1"/>
    <dgm:cxn modelId="{0EDFC139-0D14-5240-9658-AB5CE3EECBC7}" type="presParOf" srcId="{E1E34A25-A083-2148-8505-21045908B971}" destId="{489378C6-8963-9642-BEF3-BB6E907AA656}" srcOrd="5" destOrd="0" presId="urn:microsoft.com/office/officeart/2005/8/layout/process1"/>
    <dgm:cxn modelId="{146C2655-8B33-D14C-AFE5-3A8FC37002F7}" type="presParOf" srcId="{489378C6-8963-9642-BEF3-BB6E907AA656}" destId="{0A2B634A-B623-BC4A-8796-19DDA9FEAC40}" srcOrd="0" destOrd="0" presId="urn:microsoft.com/office/officeart/2005/8/layout/process1"/>
    <dgm:cxn modelId="{6FCAADDE-002A-5D4E-A51B-9BB4E737A6B7}" type="presParOf" srcId="{E1E34A25-A083-2148-8505-21045908B971}" destId="{1D6BEC8E-BC51-AA42-A61F-B7B3C1A69DE6}" srcOrd="6" destOrd="0" presId="urn:microsoft.com/office/officeart/2005/8/layout/process1"/>
    <dgm:cxn modelId="{1D5921BE-1C16-1848-9783-9991D3EBFAAC}" type="presParOf" srcId="{E1E34A25-A083-2148-8505-21045908B971}" destId="{7183FAF5-A872-6340-9E27-237E93487130}" srcOrd="7" destOrd="0" presId="urn:microsoft.com/office/officeart/2005/8/layout/process1"/>
    <dgm:cxn modelId="{6CD567A9-DB59-2947-888E-21CF501CA0DF}" type="presParOf" srcId="{7183FAF5-A872-6340-9E27-237E93487130}" destId="{40FD57EE-4B47-C24C-8307-DB2949C54C5B}" srcOrd="0" destOrd="0" presId="urn:microsoft.com/office/officeart/2005/8/layout/process1"/>
    <dgm:cxn modelId="{B070D83D-D0CD-6B4C-8186-4F18DB12F1CA}" type="presParOf" srcId="{E1E34A25-A083-2148-8505-21045908B971}" destId="{0E48A294-5861-0841-87F5-8E44781AB314}"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24122-BDAC-6B42-8C4D-DE213416032B}">
      <dsp:nvSpPr>
        <dsp:cNvPr id="0" name=""/>
        <dsp:cNvSpPr/>
      </dsp:nvSpPr>
      <dsp:spPr>
        <a:xfrm>
          <a:off x="4540701" y="-158157"/>
          <a:ext cx="1539013" cy="1368784"/>
        </a:xfrm>
        <a:prstGeom prst="ellipse">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Creative development </a:t>
          </a:r>
        </a:p>
      </dsp:txBody>
      <dsp:txXfrm>
        <a:off x="4766084" y="42297"/>
        <a:ext cx="1088247" cy="967876"/>
      </dsp:txXfrm>
    </dsp:sp>
    <dsp:sp modelId="{68CB61C9-E111-C84C-A9F3-8CBCC818F052}">
      <dsp:nvSpPr>
        <dsp:cNvPr id="0" name=""/>
        <dsp:cNvSpPr/>
      </dsp:nvSpPr>
      <dsp:spPr>
        <a:xfrm rot="1542857">
          <a:off x="6030915" y="708430"/>
          <a:ext cx="135694" cy="395105"/>
        </a:xfrm>
        <a:prstGeom prst="rightArrow">
          <a:avLst>
            <a:gd name="adj1" fmla="val 60000"/>
            <a:gd name="adj2" fmla="val 50000"/>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032931" y="778620"/>
        <a:ext cx="94986" cy="237063"/>
      </dsp:txXfrm>
    </dsp:sp>
    <dsp:sp modelId="{8B73E779-FC5B-5942-9140-159C685C4277}">
      <dsp:nvSpPr>
        <dsp:cNvPr id="0" name=""/>
        <dsp:cNvSpPr/>
      </dsp:nvSpPr>
      <dsp:spPr>
        <a:xfrm>
          <a:off x="6122582" y="612164"/>
          <a:ext cx="1540957" cy="1352664"/>
        </a:xfrm>
        <a:prstGeom prst="ellipse">
          <a:avLst/>
        </a:prstGeom>
        <a:gradFill rotWithShape="0">
          <a:gsLst>
            <a:gs pos="0">
              <a:schemeClr val="accent2">
                <a:hueOff val="-220562"/>
                <a:satOff val="249"/>
                <a:lumOff val="588"/>
                <a:alphaOff val="0"/>
                <a:satMod val="100000"/>
                <a:lumMod val="100000"/>
              </a:schemeClr>
            </a:gs>
            <a:gs pos="50000">
              <a:schemeClr val="accent2">
                <a:hueOff val="-220562"/>
                <a:satOff val="249"/>
                <a:lumOff val="588"/>
                <a:alphaOff val="0"/>
                <a:shade val="99000"/>
                <a:satMod val="105000"/>
                <a:lumMod val="100000"/>
              </a:schemeClr>
            </a:gs>
            <a:gs pos="100000">
              <a:schemeClr val="accent2">
                <a:hueOff val="-220562"/>
                <a:satOff val="249"/>
                <a:lumOff val="588"/>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Mathematical development </a:t>
          </a:r>
        </a:p>
      </dsp:txBody>
      <dsp:txXfrm>
        <a:off x="6348250" y="810257"/>
        <a:ext cx="1089621" cy="956478"/>
      </dsp:txXfrm>
    </dsp:sp>
    <dsp:sp modelId="{6D25D6BD-6D2E-AF4B-8B11-74018162B028}">
      <dsp:nvSpPr>
        <dsp:cNvPr id="0" name=""/>
        <dsp:cNvSpPr/>
      </dsp:nvSpPr>
      <dsp:spPr>
        <a:xfrm rot="4628571">
          <a:off x="6987065" y="1926750"/>
          <a:ext cx="193525" cy="395105"/>
        </a:xfrm>
        <a:prstGeom prst="rightArrow">
          <a:avLst>
            <a:gd name="adj1" fmla="val 60000"/>
            <a:gd name="adj2" fmla="val 50000"/>
          </a:avLst>
        </a:prstGeom>
        <a:gradFill rotWithShape="0">
          <a:gsLst>
            <a:gs pos="0">
              <a:schemeClr val="accent2">
                <a:hueOff val="-220562"/>
                <a:satOff val="249"/>
                <a:lumOff val="588"/>
                <a:alphaOff val="0"/>
                <a:satMod val="100000"/>
                <a:lumMod val="100000"/>
              </a:schemeClr>
            </a:gs>
            <a:gs pos="50000">
              <a:schemeClr val="accent2">
                <a:hueOff val="-220562"/>
                <a:satOff val="249"/>
                <a:lumOff val="588"/>
                <a:alphaOff val="0"/>
                <a:shade val="99000"/>
                <a:satMod val="105000"/>
                <a:lumMod val="100000"/>
              </a:schemeClr>
            </a:gs>
            <a:gs pos="100000">
              <a:schemeClr val="accent2">
                <a:hueOff val="-220562"/>
                <a:satOff val="249"/>
                <a:lumOff val="588"/>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009634" y="1977470"/>
        <a:ext cx="135468" cy="237063"/>
      </dsp:txXfrm>
    </dsp:sp>
    <dsp:sp modelId="{54385D11-89BA-A04A-9F80-4459A84E31CD}">
      <dsp:nvSpPr>
        <dsp:cNvPr id="0" name=""/>
        <dsp:cNvSpPr/>
      </dsp:nvSpPr>
      <dsp:spPr>
        <a:xfrm>
          <a:off x="6521515" y="2292182"/>
          <a:ext cx="1524953" cy="1418199"/>
        </a:xfrm>
        <a:prstGeom prst="ellipse">
          <a:avLst/>
        </a:prstGeom>
        <a:gradFill rotWithShape="0">
          <a:gsLst>
            <a:gs pos="0">
              <a:schemeClr val="accent2">
                <a:hueOff val="-441124"/>
                <a:satOff val="497"/>
                <a:lumOff val="1177"/>
                <a:alphaOff val="0"/>
                <a:satMod val="100000"/>
                <a:lumMod val="100000"/>
              </a:schemeClr>
            </a:gs>
            <a:gs pos="50000">
              <a:schemeClr val="accent2">
                <a:hueOff val="-441124"/>
                <a:satOff val="497"/>
                <a:lumOff val="1177"/>
                <a:alphaOff val="0"/>
                <a:shade val="99000"/>
                <a:satMod val="105000"/>
                <a:lumMod val="100000"/>
              </a:schemeClr>
            </a:gs>
            <a:gs pos="100000">
              <a:schemeClr val="accent2">
                <a:hueOff val="-441124"/>
                <a:satOff val="497"/>
                <a:lumOff val="1177"/>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Welsh</a:t>
          </a:r>
        </a:p>
      </dsp:txBody>
      <dsp:txXfrm>
        <a:off x="6744839" y="2499872"/>
        <a:ext cx="1078305" cy="1002819"/>
      </dsp:txXfrm>
    </dsp:sp>
    <dsp:sp modelId="{029AE5AB-91FA-3740-84EC-7D7A6B15907F}">
      <dsp:nvSpPr>
        <dsp:cNvPr id="0" name=""/>
        <dsp:cNvSpPr/>
      </dsp:nvSpPr>
      <dsp:spPr>
        <a:xfrm rot="7714286">
          <a:off x="6686583" y="3468987"/>
          <a:ext cx="133766" cy="395105"/>
        </a:xfrm>
        <a:prstGeom prst="rightArrow">
          <a:avLst>
            <a:gd name="adj1" fmla="val 60000"/>
            <a:gd name="adj2" fmla="val 50000"/>
          </a:avLst>
        </a:prstGeom>
        <a:gradFill rotWithShape="0">
          <a:gsLst>
            <a:gs pos="0">
              <a:schemeClr val="accent2">
                <a:hueOff val="-441124"/>
                <a:satOff val="497"/>
                <a:lumOff val="1177"/>
                <a:alphaOff val="0"/>
                <a:satMod val="100000"/>
                <a:lumMod val="100000"/>
              </a:schemeClr>
            </a:gs>
            <a:gs pos="50000">
              <a:schemeClr val="accent2">
                <a:hueOff val="-441124"/>
                <a:satOff val="497"/>
                <a:lumOff val="1177"/>
                <a:alphaOff val="0"/>
                <a:shade val="99000"/>
                <a:satMod val="105000"/>
                <a:lumMod val="100000"/>
              </a:schemeClr>
            </a:gs>
            <a:gs pos="100000">
              <a:schemeClr val="accent2">
                <a:hueOff val="-441124"/>
                <a:satOff val="497"/>
                <a:lumOff val="1177"/>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6719158" y="3532321"/>
        <a:ext cx="93636" cy="237063"/>
      </dsp:txXfrm>
    </dsp:sp>
    <dsp:sp modelId="{FACFE5D2-60AA-D346-80D7-4FCE419EBD86}">
      <dsp:nvSpPr>
        <dsp:cNvPr id="0" name=""/>
        <dsp:cNvSpPr/>
      </dsp:nvSpPr>
      <dsp:spPr>
        <a:xfrm>
          <a:off x="5449743" y="3572174"/>
          <a:ext cx="1477763" cy="1605309"/>
        </a:xfrm>
        <a:prstGeom prst="ellipse">
          <a:avLst/>
        </a:prstGeom>
        <a:gradFill rotWithShape="0">
          <a:gsLst>
            <a:gs pos="0">
              <a:schemeClr val="accent2">
                <a:hueOff val="-661686"/>
                <a:satOff val="746"/>
                <a:lumOff val="1765"/>
                <a:alphaOff val="0"/>
                <a:satMod val="100000"/>
                <a:lumMod val="100000"/>
              </a:schemeClr>
            </a:gs>
            <a:gs pos="50000">
              <a:schemeClr val="accent2">
                <a:hueOff val="-661686"/>
                <a:satOff val="746"/>
                <a:lumOff val="1765"/>
                <a:alphaOff val="0"/>
                <a:shade val="99000"/>
                <a:satMod val="105000"/>
                <a:lumMod val="100000"/>
              </a:schemeClr>
            </a:gs>
            <a:gs pos="100000">
              <a:schemeClr val="accent2">
                <a:hueOff val="-661686"/>
                <a:satOff val="746"/>
                <a:lumOff val="1765"/>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Physical development </a:t>
          </a:r>
        </a:p>
      </dsp:txBody>
      <dsp:txXfrm>
        <a:off x="5666156" y="3807266"/>
        <a:ext cx="1044937" cy="1135125"/>
      </dsp:txXfrm>
    </dsp:sp>
    <dsp:sp modelId="{DB9336A9-183C-834B-9859-B30B110F6FB1}">
      <dsp:nvSpPr>
        <dsp:cNvPr id="0" name=""/>
        <dsp:cNvSpPr/>
      </dsp:nvSpPr>
      <dsp:spPr>
        <a:xfrm rot="10800000">
          <a:off x="5313008" y="4177277"/>
          <a:ext cx="96625" cy="395105"/>
        </a:xfrm>
        <a:prstGeom prst="rightArrow">
          <a:avLst>
            <a:gd name="adj1" fmla="val 60000"/>
            <a:gd name="adj2" fmla="val 50000"/>
          </a:avLst>
        </a:prstGeom>
        <a:gradFill rotWithShape="0">
          <a:gsLst>
            <a:gs pos="0">
              <a:schemeClr val="accent2">
                <a:hueOff val="-661686"/>
                <a:satOff val="746"/>
                <a:lumOff val="1765"/>
                <a:alphaOff val="0"/>
                <a:satMod val="100000"/>
                <a:lumMod val="100000"/>
              </a:schemeClr>
            </a:gs>
            <a:gs pos="50000">
              <a:schemeClr val="accent2">
                <a:hueOff val="-661686"/>
                <a:satOff val="746"/>
                <a:lumOff val="1765"/>
                <a:alphaOff val="0"/>
                <a:shade val="99000"/>
                <a:satMod val="105000"/>
                <a:lumMod val="100000"/>
              </a:schemeClr>
            </a:gs>
            <a:gs pos="100000">
              <a:schemeClr val="accent2">
                <a:hueOff val="-661686"/>
                <a:satOff val="746"/>
                <a:lumOff val="1765"/>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341995" y="4256298"/>
        <a:ext cx="67638" cy="237063"/>
      </dsp:txXfrm>
    </dsp:sp>
    <dsp:sp modelId="{71A5C1B1-2FA5-994F-8A06-2EE2E16CDB8B}">
      <dsp:nvSpPr>
        <dsp:cNvPr id="0" name=""/>
        <dsp:cNvSpPr/>
      </dsp:nvSpPr>
      <dsp:spPr>
        <a:xfrm>
          <a:off x="3596153" y="3606645"/>
          <a:ext cx="1671277" cy="1536367"/>
        </a:xfrm>
        <a:prstGeom prst="ellipse">
          <a:avLst/>
        </a:prstGeom>
        <a:gradFill rotWithShape="0">
          <a:gsLst>
            <a:gs pos="0">
              <a:schemeClr val="accent2">
                <a:hueOff val="-882249"/>
                <a:satOff val="995"/>
                <a:lumOff val="2353"/>
                <a:alphaOff val="0"/>
                <a:satMod val="100000"/>
                <a:lumMod val="100000"/>
              </a:schemeClr>
            </a:gs>
            <a:gs pos="50000">
              <a:schemeClr val="accent2">
                <a:hueOff val="-882249"/>
                <a:satOff val="995"/>
                <a:lumOff val="2353"/>
                <a:alphaOff val="0"/>
                <a:shade val="99000"/>
                <a:satMod val="105000"/>
                <a:lumMod val="100000"/>
              </a:schemeClr>
            </a:gs>
            <a:gs pos="100000">
              <a:schemeClr val="accent2">
                <a:hueOff val="-882249"/>
                <a:satOff val="995"/>
                <a:lumOff val="2353"/>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Knowledge and understanding of the world </a:t>
          </a:r>
        </a:p>
      </dsp:txBody>
      <dsp:txXfrm>
        <a:off x="3840906" y="3831641"/>
        <a:ext cx="1181771" cy="1086375"/>
      </dsp:txXfrm>
    </dsp:sp>
    <dsp:sp modelId="{32FAEFB9-78FE-0E4A-9832-CC266D23B0C9}">
      <dsp:nvSpPr>
        <dsp:cNvPr id="0" name=""/>
        <dsp:cNvSpPr/>
      </dsp:nvSpPr>
      <dsp:spPr>
        <a:xfrm rot="13885714">
          <a:off x="3860808" y="3506335"/>
          <a:ext cx="71850" cy="395105"/>
        </a:xfrm>
        <a:prstGeom prst="rightArrow">
          <a:avLst>
            <a:gd name="adj1" fmla="val 60000"/>
            <a:gd name="adj2" fmla="val 50000"/>
          </a:avLst>
        </a:prstGeom>
        <a:gradFill rotWithShape="0">
          <a:gsLst>
            <a:gs pos="0">
              <a:schemeClr val="accent2">
                <a:hueOff val="-882249"/>
                <a:satOff val="995"/>
                <a:lumOff val="2353"/>
                <a:alphaOff val="0"/>
                <a:satMod val="100000"/>
                <a:lumMod val="100000"/>
              </a:schemeClr>
            </a:gs>
            <a:gs pos="50000">
              <a:schemeClr val="accent2">
                <a:hueOff val="-882249"/>
                <a:satOff val="995"/>
                <a:lumOff val="2353"/>
                <a:alphaOff val="0"/>
                <a:shade val="99000"/>
                <a:satMod val="105000"/>
                <a:lumMod val="100000"/>
              </a:schemeClr>
            </a:gs>
            <a:gs pos="100000">
              <a:schemeClr val="accent2">
                <a:hueOff val="-882249"/>
                <a:satOff val="995"/>
                <a:lumOff val="2353"/>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878305" y="3593782"/>
        <a:ext cx="50295" cy="237063"/>
      </dsp:txXfrm>
    </dsp:sp>
    <dsp:sp modelId="{2DA5E015-512E-0043-B5CD-2C32DD919FC8}">
      <dsp:nvSpPr>
        <dsp:cNvPr id="0" name=""/>
        <dsp:cNvSpPr/>
      </dsp:nvSpPr>
      <dsp:spPr>
        <a:xfrm>
          <a:off x="2469130" y="2194377"/>
          <a:ext cx="1734587" cy="1613808"/>
        </a:xfrm>
        <a:prstGeom prst="ellipse">
          <a:avLst/>
        </a:prstGeom>
        <a:gradFill rotWithShape="0">
          <a:gsLst>
            <a:gs pos="0">
              <a:schemeClr val="accent2">
                <a:hueOff val="-1102811"/>
                <a:satOff val="1243"/>
                <a:lumOff val="2942"/>
                <a:alphaOff val="0"/>
                <a:satMod val="100000"/>
                <a:lumMod val="100000"/>
              </a:schemeClr>
            </a:gs>
            <a:gs pos="50000">
              <a:schemeClr val="accent2">
                <a:hueOff val="-1102811"/>
                <a:satOff val="1243"/>
                <a:lumOff val="2942"/>
                <a:alphaOff val="0"/>
                <a:shade val="99000"/>
                <a:satMod val="105000"/>
                <a:lumMod val="100000"/>
              </a:schemeClr>
            </a:gs>
            <a:gs pos="100000">
              <a:schemeClr val="accent2">
                <a:hueOff val="-1102811"/>
                <a:satOff val="1243"/>
                <a:lumOff val="294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Language, literacy and communication </a:t>
          </a:r>
        </a:p>
      </dsp:txBody>
      <dsp:txXfrm>
        <a:off x="2723154" y="2430714"/>
        <a:ext cx="1226539" cy="1141134"/>
      </dsp:txXfrm>
    </dsp:sp>
    <dsp:sp modelId="{D4F7180B-0F89-E646-98A7-58938A637227}">
      <dsp:nvSpPr>
        <dsp:cNvPr id="0" name=""/>
        <dsp:cNvSpPr/>
      </dsp:nvSpPr>
      <dsp:spPr>
        <a:xfrm rot="16971429">
          <a:off x="3475053" y="1889426"/>
          <a:ext cx="140108" cy="395105"/>
        </a:xfrm>
        <a:prstGeom prst="rightArrow">
          <a:avLst>
            <a:gd name="adj1" fmla="val 60000"/>
            <a:gd name="adj2" fmla="val 50000"/>
          </a:avLst>
        </a:prstGeom>
        <a:gradFill rotWithShape="0">
          <a:gsLst>
            <a:gs pos="0">
              <a:schemeClr val="accent2">
                <a:hueOff val="-1102811"/>
                <a:satOff val="1243"/>
                <a:lumOff val="2942"/>
                <a:alphaOff val="0"/>
                <a:satMod val="100000"/>
                <a:lumMod val="100000"/>
              </a:schemeClr>
            </a:gs>
            <a:gs pos="50000">
              <a:schemeClr val="accent2">
                <a:hueOff val="-1102811"/>
                <a:satOff val="1243"/>
                <a:lumOff val="2942"/>
                <a:alphaOff val="0"/>
                <a:shade val="99000"/>
                <a:satMod val="105000"/>
                <a:lumMod val="100000"/>
              </a:schemeClr>
            </a:gs>
            <a:gs pos="100000">
              <a:schemeClr val="accent2">
                <a:hueOff val="-1102811"/>
                <a:satOff val="1243"/>
                <a:lumOff val="294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491392" y="1988936"/>
        <a:ext cx="98076" cy="237063"/>
      </dsp:txXfrm>
    </dsp:sp>
    <dsp:sp modelId="{40E716BC-FF5D-4F40-A415-A32D5E14957E}">
      <dsp:nvSpPr>
        <dsp:cNvPr id="0" name=""/>
        <dsp:cNvSpPr/>
      </dsp:nvSpPr>
      <dsp:spPr>
        <a:xfrm>
          <a:off x="2949847" y="609653"/>
          <a:ext cx="1555016" cy="1357686"/>
        </a:xfrm>
        <a:prstGeom prst="ellipse">
          <a:avLst/>
        </a:prstGeom>
        <a:gradFill rotWithShape="0">
          <a:gsLst>
            <a:gs pos="0">
              <a:schemeClr val="accent2">
                <a:hueOff val="-1323373"/>
                <a:satOff val="1492"/>
                <a:lumOff val="3530"/>
                <a:alphaOff val="0"/>
                <a:satMod val="100000"/>
                <a:lumMod val="100000"/>
              </a:schemeClr>
            </a:gs>
            <a:gs pos="50000">
              <a:schemeClr val="accent2">
                <a:hueOff val="-1323373"/>
                <a:satOff val="1492"/>
                <a:lumOff val="3530"/>
                <a:alphaOff val="0"/>
                <a:shade val="99000"/>
                <a:satMod val="105000"/>
                <a:lumMod val="100000"/>
              </a:schemeClr>
            </a:gs>
            <a:gs pos="100000">
              <a:schemeClr val="accent2">
                <a:hueOff val="-1323373"/>
                <a:satOff val="1492"/>
                <a:lumOff val="353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Personal and social development, well-being and cultural diversity </a:t>
          </a:r>
        </a:p>
      </dsp:txBody>
      <dsp:txXfrm>
        <a:off x="3177574" y="808482"/>
        <a:ext cx="1099562" cy="960028"/>
      </dsp:txXfrm>
    </dsp:sp>
    <dsp:sp modelId="{E4AD5AE9-468D-F741-AE03-2C52B211441A}">
      <dsp:nvSpPr>
        <dsp:cNvPr id="0" name=""/>
        <dsp:cNvSpPr/>
      </dsp:nvSpPr>
      <dsp:spPr>
        <a:xfrm rot="20057143">
          <a:off x="4451185" y="710445"/>
          <a:ext cx="132569" cy="395105"/>
        </a:xfrm>
        <a:prstGeom prst="rightArrow">
          <a:avLst>
            <a:gd name="adj1" fmla="val 60000"/>
            <a:gd name="adj2" fmla="val 50000"/>
          </a:avLst>
        </a:prstGeom>
        <a:gradFill rotWithShape="0">
          <a:gsLst>
            <a:gs pos="0">
              <a:schemeClr val="accent2">
                <a:hueOff val="-1323373"/>
                <a:satOff val="1492"/>
                <a:lumOff val="3530"/>
                <a:alphaOff val="0"/>
                <a:satMod val="100000"/>
                <a:lumMod val="100000"/>
              </a:schemeClr>
            </a:gs>
            <a:gs pos="50000">
              <a:schemeClr val="accent2">
                <a:hueOff val="-1323373"/>
                <a:satOff val="1492"/>
                <a:lumOff val="3530"/>
                <a:alphaOff val="0"/>
                <a:shade val="99000"/>
                <a:satMod val="105000"/>
                <a:lumMod val="100000"/>
              </a:schemeClr>
            </a:gs>
            <a:gs pos="100000">
              <a:schemeClr val="accent2">
                <a:hueOff val="-1323373"/>
                <a:satOff val="1492"/>
                <a:lumOff val="353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453154" y="798094"/>
        <a:ext cx="92798" cy="237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A7774-89C8-8C48-B0BB-3408EDCE4553}">
      <dsp:nvSpPr>
        <dsp:cNvPr id="0" name=""/>
        <dsp:cNvSpPr/>
      </dsp:nvSpPr>
      <dsp:spPr>
        <a:xfrm>
          <a:off x="5269" y="2278459"/>
          <a:ext cx="3067180" cy="1226872"/>
        </a:xfrm>
        <a:prstGeom prst="chevron">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Empowerment </a:t>
          </a:r>
        </a:p>
      </dsp:txBody>
      <dsp:txXfrm>
        <a:off x="618705" y="2278459"/>
        <a:ext cx="1840308" cy="1226872"/>
      </dsp:txXfrm>
    </dsp:sp>
    <dsp:sp modelId="{79356E87-16AE-AD46-92F8-E0009704DDE9}">
      <dsp:nvSpPr>
        <dsp:cNvPr id="0" name=""/>
        <dsp:cNvSpPr/>
      </dsp:nvSpPr>
      <dsp:spPr>
        <a:xfrm>
          <a:off x="2765731" y="2278459"/>
          <a:ext cx="3067180" cy="1226872"/>
        </a:xfrm>
        <a:prstGeom prst="chevron">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Holistic development </a:t>
          </a:r>
        </a:p>
      </dsp:txBody>
      <dsp:txXfrm>
        <a:off x="3379167" y="2278459"/>
        <a:ext cx="1840308" cy="1226872"/>
      </dsp:txXfrm>
    </dsp:sp>
    <dsp:sp modelId="{3AF5D6FA-F95E-2E46-9786-848B12D114D0}">
      <dsp:nvSpPr>
        <dsp:cNvPr id="0" name=""/>
        <dsp:cNvSpPr/>
      </dsp:nvSpPr>
      <dsp:spPr>
        <a:xfrm>
          <a:off x="5526193" y="2278459"/>
          <a:ext cx="3067180" cy="1226872"/>
        </a:xfrm>
        <a:prstGeom prst="chevron">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Family &amp; community </a:t>
          </a:r>
        </a:p>
      </dsp:txBody>
      <dsp:txXfrm>
        <a:off x="6139629" y="2278459"/>
        <a:ext cx="1840308" cy="1226872"/>
      </dsp:txXfrm>
    </dsp:sp>
    <dsp:sp modelId="{4F0CBEDA-1FE7-DC49-BA41-BF1AA8EDC2FE}">
      <dsp:nvSpPr>
        <dsp:cNvPr id="0" name=""/>
        <dsp:cNvSpPr/>
      </dsp:nvSpPr>
      <dsp:spPr>
        <a:xfrm>
          <a:off x="8286656" y="2278459"/>
          <a:ext cx="3067180" cy="1226872"/>
        </a:xfrm>
        <a:prstGeom prst="chevron">
          <a:avLst/>
        </a:prstGeom>
        <a:gradFill rotWithShape="0">
          <a:gsLst>
            <a:gs pos="0">
              <a:schemeClr val="accent2">
                <a:hueOff val="0"/>
                <a:satOff val="0"/>
                <a:lumOff val="0"/>
                <a:alphaOff val="0"/>
                <a:tint val="60000"/>
                <a:satMod val="105000"/>
                <a:lumMod val="105000"/>
              </a:schemeClr>
            </a:gs>
            <a:gs pos="100000">
              <a:schemeClr val="accent2">
                <a:hueOff val="0"/>
                <a:satOff val="0"/>
                <a:lumOff val="0"/>
                <a:alphaOff val="0"/>
                <a:tint val="65000"/>
                <a:satMod val="100000"/>
                <a:lumMod val="100000"/>
              </a:schemeClr>
            </a:gs>
            <a:gs pos="100000">
              <a:schemeClr val="accent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Relationships </a:t>
          </a:r>
        </a:p>
      </dsp:txBody>
      <dsp:txXfrm>
        <a:off x="8900092" y="2278459"/>
        <a:ext cx="1840308" cy="1226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A26B2-4523-1E42-AE99-C413F76D1D31}">
      <dsp:nvSpPr>
        <dsp:cNvPr id="0" name=""/>
        <dsp:cNvSpPr/>
      </dsp:nvSpPr>
      <dsp:spPr>
        <a:xfrm>
          <a:off x="5511" y="2373992"/>
          <a:ext cx="1708706" cy="1025223"/>
        </a:xfrm>
        <a:prstGeom prst="roundRect">
          <a:avLst>
            <a:gd name="adj" fmla="val 10000"/>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Strand 1- Well-being</a:t>
          </a:r>
        </a:p>
      </dsp:txBody>
      <dsp:txXfrm>
        <a:off x="35539" y="2404020"/>
        <a:ext cx="1648650" cy="965167"/>
      </dsp:txXfrm>
    </dsp:sp>
    <dsp:sp modelId="{14845056-703E-2645-B949-C216D2B25D0D}">
      <dsp:nvSpPr>
        <dsp:cNvPr id="0" name=""/>
        <dsp:cNvSpPr/>
      </dsp:nvSpPr>
      <dsp:spPr>
        <a:xfrm>
          <a:off x="1885088" y="2674724"/>
          <a:ext cx="362245" cy="423759"/>
        </a:xfrm>
        <a:prstGeom prst="rightArrow">
          <a:avLst>
            <a:gd name="adj1" fmla="val 60000"/>
            <a:gd name="adj2" fmla="val 50000"/>
          </a:avLst>
        </a:prstGeom>
        <a:gradFill rotWithShape="0">
          <a:gsLst>
            <a:gs pos="0">
              <a:schemeClr val="accent3">
                <a:tint val="60000"/>
                <a:hueOff val="0"/>
                <a:satOff val="0"/>
                <a:lumOff val="0"/>
                <a:alphaOff val="0"/>
                <a:tint val="60000"/>
                <a:satMod val="105000"/>
                <a:lumMod val="105000"/>
              </a:schemeClr>
            </a:gs>
            <a:gs pos="100000">
              <a:schemeClr val="accent3">
                <a:tint val="60000"/>
                <a:hueOff val="0"/>
                <a:satOff val="0"/>
                <a:lumOff val="0"/>
                <a:alphaOff val="0"/>
                <a:tint val="65000"/>
                <a:satMod val="100000"/>
                <a:lumMod val="100000"/>
              </a:schemeClr>
            </a:gs>
            <a:gs pos="100000">
              <a:schemeClr val="accent3">
                <a:tint val="60000"/>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885088" y="2759476"/>
        <a:ext cx="253572" cy="254255"/>
      </dsp:txXfrm>
    </dsp:sp>
    <dsp:sp modelId="{24399CAA-F143-4D4A-AB18-9E9FB372DD11}">
      <dsp:nvSpPr>
        <dsp:cNvPr id="0" name=""/>
        <dsp:cNvSpPr/>
      </dsp:nvSpPr>
      <dsp:spPr>
        <a:xfrm>
          <a:off x="2397700" y="2373992"/>
          <a:ext cx="1708706" cy="1025223"/>
        </a:xfrm>
        <a:prstGeom prst="roundRect">
          <a:avLst>
            <a:gd name="adj" fmla="val 10000"/>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Strand 2- Belonging</a:t>
          </a:r>
        </a:p>
      </dsp:txBody>
      <dsp:txXfrm>
        <a:off x="2427728" y="2404020"/>
        <a:ext cx="1648650" cy="965167"/>
      </dsp:txXfrm>
    </dsp:sp>
    <dsp:sp modelId="{5222E9E5-A5A5-8844-9617-8CFE4BB69CF3}">
      <dsp:nvSpPr>
        <dsp:cNvPr id="0" name=""/>
        <dsp:cNvSpPr/>
      </dsp:nvSpPr>
      <dsp:spPr>
        <a:xfrm>
          <a:off x="4277277" y="2674724"/>
          <a:ext cx="362245" cy="423759"/>
        </a:xfrm>
        <a:prstGeom prst="rightArrow">
          <a:avLst>
            <a:gd name="adj1" fmla="val 60000"/>
            <a:gd name="adj2" fmla="val 50000"/>
          </a:avLst>
        </a:prstGeom>
        <a:gradFill rotWithShape="0">
          <a:gsLst>
            <a:gs pos="0">
              <a:schemeClr val="accent3">
                <a:tint val="60000"/>
                <a:hueOff val="0"/>
                <a:satOff val="0"/>
                <a:lumOff val="0"/>
                <a:alphaOff val="0"/>
                <a:tint val="60000"/>
                <a:satMod val="105000"/>
                <a:lumMod val="105000"/>
              </a:schemeClr>
            </a:gs>
            <a:gs pos="100000">
              <a:schemeClr val="accent3">
                <a:tint val="60000"/>
                <a:hueOff val="0"/>
                <a:satOff val="0"/>
                <a:lumOff val="0"/>
                <a:alphaOff val="0"/>
                <a:tint val="65000"/>
                <a:satMod val="100000"/>
                <a:lumMod val="100000"/>
              </a:schemeClr>
            </a:gs>
            <a:gs pos="100000">
              <a:schemeClr val="accent3">
                <a:tint val="60000"/>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77277" y="2759476"/>
        <a:ext cx="253572" cy="254255"/>
      </dsp:txXfrm>
    </dsp:sp>
    <dsp:sp modelId="{3947B74B-8011-9B4A-9624-52AAB6887ACD}">
      <dsp:nvSpPr>
        <dsp:cNvPr id="0" name=""/>
        <dsp:cNvSpPr/>
      </dsp:nvSpPr>
      <dsp:spPr>
        <a:xfrm>
          <a:off x="4789889" y="2373992"/>
          <a:ext cx="1708706" cy="1025223"/>
        </a:xfrm>
        <a:prstGeom prst="roundRect">
          <a:avLst>
            <a:gd name="adj" fmla="val 10000"/>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Strand 3- Contribution</a:t>
          </a:r>
        </a:p>
      </dsp:txBody>
      <dsp:txXfrm>
        <a:off x="4819917" y="2404020"/>
        <a:ext cx="1648650" cy="965167"/>
      </dsp:txXfrm>
    </dsp:sp>
    <dsp:sp modelId="{489378C6-8963-9642-BEF3-BB6E907AA656}">
      <dsp:nvSpPr>
        <dsp:cNvPr id="0" name=""/>
        <dsp:cNvSpPr/>
      </dsp:nvSpPr>
      <dsp:spPr>
        <a:xfrm>
          <a:off x="6669466" y="2674724"/>
          <a:ext cx="362245" cy="423759"/>
        </a:xfrm>
        <a:prstGeom prst="rightArrow">
          <a:avLst>
            <a:gd name="adj1" fmla="val 60000"/>
            <a:gd name="adj2" fmla="val 50000"/>
          </a:avLst>
        </a:prstGeom>
        <a:gradFill rotWithShape="0">
          <a:gsLst>
            <a:gs pos="0">
              <a:schemeClr val="accent3">
                <a:tint val="60000"/>
                <a:hueOff val="0"/>
                <a:satOff val="0"/>
                <a:lumOff val="0"/>
                <a:alphaOff val="0"/>
                <a:tint val="60000"/>
                <a:satMod val="105000"/>
                <a:lumMod val="105000"/>
              </a:schemeClr>
            </a:gs>
            <a:gs pos="100000">
              <a:schemeClr val="accent3">
                <a:tint val="60000"/>
                <a:hueOff val="0"/>
                <a:satOff val="0"/>
                <a:lumOff val="0"/>
                <a:alphaOff val="0"/>
                <a:tint val="65000"/>
                <a:satMod val="100000"/>
                <a:lumMod val="100000"/>
              </a:schemeClr>
            </a:gs>
            <a:gs pos="100000">
              <a:schemeClr val="accent3">
                <a:tint val="60000"/>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669466" y="2759476"/>
        <a:ext cx="253572" cy="254255"/>
      </dsp:txXfrm>
    </dsp:sp>
    <dsp:sp modelId="{1D6BEC8E-BC51-AA42-A61F-B7B3C1A69DE6}">
      <dsp:nvSpPr>
        <dsp:cNvPr id="0" name=""/>
        <dsp:cNvSpPr/>
      </dsp:nvSpPr>
      <dsp:spPr>
        <a:xfrm>
          <a:off x="7182078" y="2373992"/>
          <a:ext cx="1708706" cy="1025223"/>
        </a:xfrm>
        <a:prstGeom prst="roundRect">
          <a:avLst>
            <a:gd name="adj" fmla="val 10000"/>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Strand 4- Communication</a:t>
          </a:r>
        </a:p>
      </dsp:txBody>
      <dsp:txXfrm>
        <a:off x="7212106" y="2404020"/>
        <a:ext cx="1648650" cy="965167"/>
      </dsp:txXfrm>
    </dsp:sp>
    <dsp:sp modelId="{7183FAF5-A872-6340-9E27-237E93487130}">
      <dsp:nvSpPr>
        <dsp:cNvPr id="0" name=""/>
        <dsp:cNvSpPr/>
      </dsp:nvSpPr>
      <dsp:spPr>
        <a:xfrm>
          <a:off x="9061655" y="2674724"/>
          <a:ext cx="362245" cy="423759"/>
        </a:xfrm>
        <a:prstGeom prst="rightArrow">
          <a:avLst>
            <a:gd name="adj1" fmla="val 60000"/>
            <a:gd name="adj2" fmla="val 50000"/>
          </a:avLst>
        </a:prstGeom>
        <a:gradFill rotWithShape="0">
          <a:gsLst>
            <a:gs pos="0">
              <a:schemeClr val="accent3">
                <a:tint val="60000"/>
                <a:hueOff val="0"/>
                <a:satOff val="0"/>
                <a:lumOff val="0"/>
                <a:alphaOff val="0"/>
                <a:tint val="60000"/>
                <a:satMod val="105000"/>
                <a:lumMod val="105000"/>
              </a:schemeClr>
            </a:gs>
            <a:gs pos="100000">
              <a:schemeClr val="accent3">
                <a:tint val="60000"/>
                <a:hueOff val="0"/>
                <a:satOff val="0"/>
                <a:lumOff val="0"/>
                <a:alphaOff val="0"/>
                <a:tint val="65000"/>
                <a:satMod val="100000"/>
                <a:lumMod val="100000"/>
              </a:schemeClr>
            </a:gs>
            <a:gs pos="100000">
              <a:schemeClr val="accent3">
                <a:tint val="60000"/>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9061655" y="2759476"/>
        <a:ext cx="253572" cy="254255"/>
      </dsp:txXfrm>
    </dsp:sp>
    <dsp:sp modelId="{0E48A294-5861-0841-87F5-8E44781AB314}">
      <dsp:nvSpPr>
        <dsp:cNvPr id="0" name=""/>
        <dsp:cNvSpPr/>
      </dsp:nvSpPr>
      <dsp:spPr>
        <a:xfrm>
          <a:off x="9574267" y="2373992"/>
          <a:ext cx="1708706" cy="1025223"/>
        </a:xfrm>
        <a:prstGeom prst="roundRect">
          <a:avLst>
            <a:gd name="adj" fmla="val 10000"/>
          </a:avLst>
        </a:prstGeom>
        <a:gradFill rotWithShape="0">
          <a:gsLst>
            <a:gs pos="0">
              <a:schemeClr val="accent3">
                <a:hueOff val="0"/>
                <a:satOff val="0"/>
                <a:lumOff val="0"/>
                <a:alphaOff val="0"/>
                <a:tint val="60000"/>
                <a:satMod val="105000"/>
                <a:lumMod val="105000"/>
              </a:schemeClr>
            </a:gs>
            <a:gs pos="100000">
              <a:schemeClr val="accent3">
                <a:hueOff val="0"/>
                <a:satOff val="0"/>
                <a:lumOff val="0"/>
                <a:alphaOff val="0"/>
                <a:tint val="65000"/>
                <a:satMod val="100000"/>
                <a:lumMod val="100000"/>
              </a:schemeClr>
            </a:gs>
            <a:gs pos="100000">
              <a:schemeClr val="accent3">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strand 5- Exploration</a:t>
          </a:r>
        </a:p>
      </dsp:txBody>
      <dsp:txXfrm>
        <a:off x="9604295" y="2404020"/>
        <a:ext cx="1648650" cy="96516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9C04FE-3E76-B142-947E-086219D47415}" type="datetimeFigureOut">
              <a:rPr lang="en-US" smtClean="0"/>
              <a:t>11/23/20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E08C9D-1D90-BD42-B095-99E06D7252E9}" type="slidenum">
              <a:rPr lang="en-US" smtClean="0"/>
              <a:t>‹#›</a:t>
            </a:fld>
            <a:endParaRPr lang="en-US"/>
          </a:p>
        </p:txBody>
      </p:sp>
    </p:spTree>
    <p:extLst>
      <p:ext uri="{BB962C8B-B14F-4D97-AF65-F5344CB8AC3E}">
        <p14:creationId xmlns:p14="http://schemas.microsoft.com/office/powerpoint/2010/main" val="3150428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E08C9D-1D90-BD42-B095-99E06D7252E9}" type="slidenum">
              <a:rPr lang="en-US" smtClean="0"/>
              <a:t>3</a:t>
            </a:fld>
            <a:endParaRPr lang="en-US"/>
          </a:p>
        </p:txBody>
      </p:sp>
    </p:spTree>
    <p:extLst>
      <p:ext uri="{BB962C8B-B14F-4D97-AF65-F5344CB8AC3E}">
        <p14:creationId xmlns:p14="http://schemas.microsoft.com/office/powerpoint/2010/main" val="799243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E08C9D-1D90-BD42-B095-99E06D7252E9}" type="slidenum">
              <a:rPr lang="en-US" smtClean="0"/>
              <a:t>8</a:t>
            </a:fld>
            <a:endParaRPr lang="en-US"/>
          </a:p>
        </p:txBody>
      </p:sp>
    </p:spTree>
    <p:extLst>
      <p:ext uri="{BB962C8B-B14F-4D97-AF65-F5344CB8AC3E}">
        <p14:creationId xmlns:p14="http://schemas.microsoft.com/office/powerpoint/2010/main" val="28140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96644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5284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30643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2244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26341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06020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56974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3554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95850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2864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0931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34519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2345051-2045-45DA-935E-2E3CA1A69ADC}" type="datetimeFigureOut">
              <a:rPr lang="en-US" smtClean="0"/>
              <a:t>11/23/20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05305797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637458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2345051-2045-45DA-935E-2E3CA1A69ADC}" type="datetimeFigureOut">
              <a:rPr lang="en-US" smtClean="0"/>
              <a:t>11/23/20</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9661001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11/23/20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38980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11/23/20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471045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11/23/20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004760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11/23/20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262548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72345051-2045-45DA-935E-2E3CA1A69ADC}" type="datetimeFigureOut">
              <a:rPr lang="en-US" smtClean="0"/>
              <a:t>11/23/20</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7CD31F4-64FA-4BA0-9498-67783267A8C8}"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3475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2345051-2045-45DA-935E-2E3CA1A69ADC}" type="datetimeFigureOut">
              <a:rPr lang="en-US" smtClean="0"/>
              <a:t>11/23/20</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7CD31F4-64FA-4BA0-9498-67783267A8C8}"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026355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093013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11/23/20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92281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11/23/20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89499618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2345051-2045-45DA-935E-2E3CA1A69ADC}" type="datetimeFigureOut">
              <a:rPr lang="en-US" smtClean="0"/>
              <a:t>11/23/20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479600410"/>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education.govt.nz/assets/Documents/Early-Childhood/ELS-Te-Whariki-Early-Childhood-Curriculum-ENG-Web.pdf" TargetMode="External"/><Relationship Id="rId13" Type="http://schemas.openxmlformats.org/officeDocument/2006/relationships/hyperlink" Target="https://www.flintshire.gov.uk/en/PDFFiles/Schools/Foundation-Phase-Nursery-A-guide-for-Parents-and-Carers.pdf" TargetMode="External"/><Relationship Id="rId3" Type="http://schemas.openxmlformats.org/officeDocument/2006/relationships/hyperlink" Target="https://www.bbc.co.uk/news/uk-wales-politics-14898083" TargetMode="External"/><Relationship Id="rId7" Type="http://schemas.openxmlformats.org/officeDocument/2006/relationships/hyperlink" Target="https://www.myece.org.nz/educational-curriculum-aspects/106-te-whariki-curriculumTe" TargetMode="External"/><Relationship Id="rId12" Type="http://schemas.openxmlformats.org/officeDocument/2006/relationships/hyperlink" Target="https://gov.wales/sites/default/files/publications/2018-06/how-is-my-child-doing-in-the-foundation-phase-a-guide-for-parents-and-carers.pdf" TargetMode="External"/><Relationship Id="rId2" Type="http://schemas.openxmlformats.org/officeDocument/2006/relationships/hyperlink" Target="https://www.bbc.co.uk/news/uk-wales-politics-14793794" TargetMode="External"/><Relationship Id="rId1" Type="http://schemas.openxmlformats.org/officeDocument/2006/relationships/slideLayout" Target="../slideLayouts/slideLayout14.xml"/><Relationship Id="rId6" Type="http://schemas.openxmlformats.org/officeDocument/2006/relationships/hyperlink" Target="https://theeducationhub.org.nz/what-do-i-need-to-know-to-implement-te-whariki-2017/" TargetMode="External"/><Relationship Id="rId11" Type="http://schemas.openxmlformats.org/officeDocument/2006/relationships/hyperlink" Target="https://gov.wales/education-changing" TargetMode="External"/><Relationship Id="rId5" Type="http://schemas.openxmlformats.org/officeDocument/2006/relationships/hyperlink" Target="https://helpfulprofessor.com/the-te-whariki-curriculum-in-new-zealand-explained-2020/" TargetMode="External"/><Relationship Id="rId10" Type="http://schemas.openxmlformats.org/officeDocument/2006/relationships/hyperlink" Target="https://hwb.gov.wales/api/storage/d5d8e39c-b534-40cb-a3f5-7e2e126d8077/foundation-phase-framework.pdf" TargetMode="External"/><Relationship Id="rId4" Type="http://schemas.openxmlformats.org/officeDocument/2006/relationships/hyperlink" Target="https://www.hekupu.ac.nz/sites/default/files/2019-10/07%20Nicolson%20and%20Bracefield.pdf" TargetMode="External"/><Relationship Id="rId9" Type="http://schemas.openxmlformats.org/officeDocument/2006/relationships/hyperlink" Target="https://www.nurseryworld.co.uk/news/article/wales-unveils-experience-rich-curriculum" TargetMode="External"/><Relationship Id="rId14" Type="http://schemas.openxmlformats.org/officeDocument/2006/relationships/hyperlink" Target="https://hwb.gov.wales/api/storage/f9d85dba-85a4-4e87-bb58-a24730ad7e57/foundation-phase-profile-handbook-revised-september-2017.pdf"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eb.microsoftstream.com/video/d84158ef-d1fd-4b6b-8172-cb50ce7a27eb"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6CDF-B7C7-46B0-B14C-3D51AB8C9BB3}"/>
              </a:ext>
            </a:extLst>
          </p:cNvPr>
          <p:cNvPicPr>
            <a:picLocks noChangeAspect="1"/>
          </p:cNvPicPr>
          <p:nvPr/>
        </p:nvPicPr>
        <p:blipFill rotWithShape="1">
          <a:blip r:embed="rId2">
            <a:alphaModFix amt="50000"/>
          </a:blip>
          <a:srcRect t="13710" r="-1" b="1998"/>
          <a:stretch/>
        </p:blipFill>
        <p:spPr>
          <a:xfrm>
            <a:off x="20" y="10"/>
            <a:ext cx="12188932" cy="6856614"/>
          </a:xfrm>
          <a:prstGeom prst="rect">
            <a:avLst/>
          </a:prstGeom>
        </p:spPr>
      </p:pic>
      <p:sp>
        <p:nvSpPr>
          <p:cNvPr id="2" name="Title 1">
            <a:extLst>
              <a:ext uri="{FF2B5EF4-FFF2-40B4-BE49-F238E27FC236}">
                <a16:creationId xmlns:a16="http://schemas.microsoft.com/office/drawing/2014/main" id="{E1CB0418-3EE6-334B-B77C-79A4CF291AA6}"/>
              </a:ext>
            </a:extLst>
          </p:cNvPr>
          <p:cNvSpPr>
            <a:spLocks noGrp="1"/>
          </p:cNvSpPr>
          <p:nvPr>
            <p:ph type="ctrTitle"/>
          </p:nvPr>
        </p:nvSpPr>
        <p:spPr>
          <a:xfrm>
            <a:off x="1524000" y="1122363"/>
            <a:ext cx="9144000" cy="3063240"/>
          </a:xfrm>
        </p:spPr>
        <p:txBody>
          <a:bodyPr>
            <a:normAutofit/>
          </a:bodyPr>
          <a:lstStyle/>
          <a:p>
            <a:pPr algn="ctr"/>
            <a:r>
              <a:rPr lang="en-US" sz="6000" dirty="0">
                <a:latin typeface="Arial" panose="020B0604020202020204" pitchFamily="34" charset="0"/>
                <a:cs typeface="Arial" panose="020B0604020202020204" pitchFamily="34" charset="0"/>
              </a:rPr>
              <a:t>Foundation Phase (Wales) &amp; Te Whariki (New Zealand)</a:t>
            </a:r>
          </a:p>
        </p:txBody>
      </p:sp>
      <p:sp>
        <p:nvSpPr>
          <p:cNvPr id="3" name="Subtitle 2">
            <a:extLst>
              <a:ext uri="{FF2B5EF4-FFF2-40B4-BE49-F238E27FC236}">
                <a16:creationId xmlns:a16="http://schemas.microsoft.com/office/drawing/2014/main" id="{4DE52534-D164-EC4D-8A45-C8D359A8959A}"/>
              </a:ext>
            </a:extLst>
          </p:cNvPr>
          <p:cNvSpPr>
            <a:spLocks noGrp="1"/>
          </p:cNvSpPr>
          <p:nvPr>
            <p:ph type="subTitle" idx="1"/>
          </p:nvPr>
        </p:nvSpPr>
        <p:spPr>
          <a:xfrm>
            <a:off x="1524000" y="4599432"/>
            <a:ext cx="9144000" cy="1225296"/>
          </a:xfrm>
        </p:spPr>
        <p:txBody>
          <a:bodyPr>
            <a:normAutofit/>
          </a:bodyPr>
          <a:lstStyle/>
          <a:p>
            <a:pPr algn="ctr"/>
            <a:r>
              <a:rPr lang="en-US" sz="3200" dirty="0">
                <a:latin typeface="Arial" panose="020B0604020202020204" pitchFamily="34" charset="0"/>
                <a:cs typeface="Arial" panose="020B0604020202020204" pitchFamily="34" charset="0"/>
              </a:rPr>
              <a:t>Reema Akther - </a:t>
            </a:r>
          </a:p>
        </p:txBody>
      </p:sp>
    </p:spTree>
    <p:extLst>
      <p:ext uri="{BB962C8B-B14F-4D97-AF65-F5344CB8AC3E}">
        <p14:creationId xmlns:p14="http://schemas.microsoft.com/office/powerpoint/2010/main" val="37973557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633D-F149-F44E-9C63-5FFBAA9896BB}"/>
              </a:ext>
            </a:extLst>
          </p:cNvPr>
          <p:cNvSpPr>
            <a:spLocks noGrp="1"/>
          </p:cNvSpPr>
          <p:nvPr>
            <p:ph type="title"/>
          </p:nvPr>
        </p:nvSpPr>
        <p:spPr>
          <a:xfrm>
            <a:off x="888124" y="336858"/>
            <a:ext cx="10058400" cy="1371600"/>
          </a:xfrm>
        </p:spPr>
        <p:txBody>
          <a:bodyPr/>
          <a:lstStyle/>
          <a:p>
            <a:r>
              <a:rPr lang="en-US" dirty="0"/>
              <a:t>Introduction </a:t>
            </a:r>
          </a:p>
        </p:txBody>
      </p:sp>
      <p:sp>
        <p:nvSpPr>
          <p:cNvPr id="3" name="Content Placeholder 2">
            <a:extLst>
              <a:ext uri="{FF2B5EF4-FFF2-40B4-BE49-F238E27FC236}">
                <a16:creationId xmlns:a16="http://schemas.microsoft.com/office/drawing/2014/main" id="{621D32E8-A6AE-1143-B4DE-54CD6ED42DBB}"/>
              </a:ext>
            </a:extLst>
          </p:cNvPr>
          <p:cNvSpPr>
            <a:spLocks noGrp="1"/>
          </p:cNvSpPr>
          <p:nvPr>
            <p:ph idx="1"/>
          </p:nvPr>
        </p:nvSpPr>
        <p:spPr>
          <a:xfrm>
            <a:off x="638503" y="1934952"/>
            <a:ext cx="10914993" cy="3425323"/>
          </a:xfrm>
        </p:spPr>
        <p:txBody>
          <a:bodyPr>
            <a:normAutofit/>
          </a:bodyPr>
          <a:lstStyle/>
          <a:p>
            <a:pPr marL="0" indent="0">
              <a:buNone/>
            </a:pPr>
            <a:r>
              <a:rPr lang="en-US" sz="2400" dirty="0"/>
              <a:t>For my presentation, I have decided to look at The Foundation Phase which is the curriculum for Wales early years and Te Whariki which is the curriculum for New Zealand early years.</a:t>
            </a:r>
            <a:br>
              <a:rPr lang="en-US" sz="2400" dirty="0"/>
            </a:br>
            <a:r>
              <a:rPr lang="en-US" sz="2400" dirty="0"/>
              <a:t>In this presentation I will talk about what these two curriculums are, if there any similarities and differences between them, what they child will learn from both curriculums and what they drawbacks were from them both. </a:t>
            </a:r>
          </a:p>
        </p:txBody>
      </p:sp>
    </p:spTree>
    <p:extLst>
      <p:ext uri="{BB962C8B-B14F-4D97-AF65-F5344CB8AC3E}">
        <p14:creationId xmlns:p14="http://schemas.microsoft.com/office/powerpoint/2010/main" val="4236400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CCB38-F1D6-944C-80A5-4C5C24C6E7A8}"/>
              </a:ext>
            </a:extLst>
          </p:cNvPr>
          <p:cNvSpPr>
            <a:spLocks noGrp="1"/>
          </p:cNvSpPr>
          <p:nvPr>
            <p:ph type="title"/>
          </p:nvPr>
        </p:nvSpPr>
        <p:spPr>
          <a:xfrm>
            <a:off x="838200" y="480738"/>
            <a:ext cx="10515600" cy="1325563"/>
          </a:xfrm>
        </p:spPr>
        <p:txBody>
          <a:bodyPr/>
          <a:lstStyle/>
          <a:p>
            <a:r>
              <a:rPr lang="en-US" dirty="0"/>
              <a:t>The Foundation Phase &amp; what is it?</a:t>
            </a:r>
          </a:p>
        </p:txBody>
      </p:sp>
      <p:sp>
        <p:nvSpPr>
          <p:cNvPr id="3" name="Content Placeholder 2">
            <a:extLst>
              <a:ext uri="{FF2B5EF4-FFF2-40B4-BE49-F238E27FC236}">
                <a16:creationId xmlns:a16="http://schemas.microsoft.com/office/drawing/2014/main" id="{58281699-4D59-0745-8390-C547602832D4}"/>
              </a:ext>
            </a:extLst>
          </p:cNvPr>
          <p:cNvSpPr>
            <a:spLocks noGrp="1"/>
          </p:cNvSpPr>
          <p:nvPr>
            <p:ph idx="1"/>
          </p:nvPr>
        </p:nvSpPr>
        <p:spPr>
          <a:xfrm>
            <a:off x="1910255" y="2090080"/>
            <a:ext cx="8221717" cy="4563491"/>
          </a:xfrm>
        </p:spPr>
        <p:txBody>
          <a:bodyPr>
            <a:normAutofit/>
          </a:bodyPr>
          <a:lstStyle/>
          <a:p>
            <a:pPr marL="0" indent="0">
              <a:buNone/>
            </a:pPr>
            <a:r>
              <a:rPr lang="en-US" dirty="0"/>
              <a:t>The Foundation Phase is a curriculum that is used in schools around Wales, it is for three-to-seven-year olds. It was first introduced in 2010 and than revised in 2015. </a:t>
            </a:r>
            <a:br>
              <a:rPr lang="en-US" dirty="0"/>
            </a:br>
            <a:r>
              <a:rPr lang="en-US" dirty="0"/>
              <a:t>The children will have the opportunities to explore the world around them and get to understand how things work, it encourages the children to be creative and use their imagination. </a:t>
            </a:r>
            <a:br>
              <a:rPr lang="en-US" dirty="0"/>
            </a:br>
            <a:endParaRPr lang="en-US" dirty="0"/>
          </a:p>
          <a:p>
            <a:pPr marL="0" indent="0">
              <a:buNone/>
            </a:pPr>
            <a:r>
              <a:rPr lang="en-US" dirty="0"/>
              <a:t>The Welsh Government (2015) states “At the centre of the curriculum framework lies the holistic development of children and their skills, building on their previous learning experiences and knowledge.” </a:t>
            </a:r>
          </a:p>
        </p:txBody>
      </p:sp>
    </p:spTree>
    <p:extLst>
      <p:ext uri="{BB962C8B-B14F-4D97-AF65-F5344CB8AC3E}">
        <p14:creationId xmlns:p14="http://schemas.microsoft.com/office/powerpoint/2010/main" val="764112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1C57E6-948E-3040-A6EA-6B13AB794D38}"/>
              </a:ext>
            </a:extLst>
          </p:cNvPr>
          <p:cNvSpPr>
            <a:spLocks noGrp="1"/>
          </p:cNvSpPr>
          <p:nvPr>
            <p:ph idx="1"/>
          </p:nvPr>
        </p:nvSpPr>
        <p:spPr>
          <a:xfrm>
            <a:off x="643758" y="1684808"/>
            <a:ext cx="10904483" cy="3488383"/>
          </a:xfrm>
        </p:spPr>
        <p:txBody>
          <a:bodyPr>
            <a:normAutofit/>
          </a:bodyPr>
          <a:lstStyle/>
          <a:p>
            <a:pPr marL="0" indent="0">
              <a:buNone/>
            </a:pPr>
            <a:r>
              <a:rPr lang="en-US" dirty="0"/>
              <a:t>The Foundation Phase promotes an equality of opportunities, values and celebrating the diversity. The Foundation Phase also believe in having a positive partner/relationship with the child's parents and know that the parents are the child's first educators. Children will learn through my having firsthand experiential activities and by having firsthand experiences, the child develops an understanding on the world and themselves. </a:t>
            </a:r>
          </a:p>
          <a:p>
            <a:pPr marL="0" indent="0">
              <a:buNone/>
            </a:pPr>
            <a:endParaRPr lang="en-US" dirty="0"/>
          </a:p>
          <a:p>
            <a:pPr marL="0" indent="0">
              <a:buNone/>
            </a:pPr>
            <a:r>
              <a:rPr lang="en-US" dirty="0"/>
              <a:t>Within the Foundation Phase, there should be a balance between learning such as; there should be structured learning, child-initiated, and directed by the teachers themselves. In addition to this, the teachers should build on what the child already knows and what they can do, look at their interests and what they can understand. </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55213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2BDE-0D4E-4340-923F-08BEFD9EDA1E}"/>
              </a:ext>
            </a:extLst>
          </p:cNvPr>
          <p:cNvSpPr>
            <a:spLocks noGrp="1"/>
          </p:cNvSpPr>
          <p:nvPr>
            <p:ph type="title"/>
          </p:nvPr>
        </p:nvSpPr>
        <p:spPr>
          <a:xfrm>
            <a:off x="450831" y="22302"/>
            <a:ext cx="10515600" cy="1325563"/>
          </a:xfrm>
        </p:spPr>
        <p:txBody>
          <a:bodyPr/>
          <a:lstStyle/>
          <a:p>
            <a:pPr algn="ctr"/>
            <a:r>
              <a:rPr lang="en-US" dirty="0"/>
              <a:t>Seven areas </a:t>
            </a:r>
          </a:p>
        </p:txBody>
      </p:sp>
      <p:graphicFrame>
        <p:nvGraphicFramePr>
          <p:cNvPr id="5" name="Diagram 4">
            <a:extLst>
              <a:ext uri="{FF2B5EF4-FFF2-40B4-BE49-F238E27FC236}">
                <a16:creationId xmlns:a16="http://schemas.microsoft.com/office/drawing/2014/main" id="{5C3C39D5-B78C-1543-886F-950C895B09EC}"/>
              </a:ext>
            </a:extLst>
          </p:cNvPr>
          <p:cNvGraphicFramePr/>
          <p:nvPr>
            <p:extLst>
              <p:ext uri="{D42A27DB-BD31-4B8C-83A1-F6EECF244321}">
                <p14:modId xmlns:p14="http://schemas.microsoft.com/office/powerpoint/2010/main" val="4119046917"/>
              </p:ext>
            </p:extLst>
          </p:nvPr>
        </p:nvGraphicFramePr>
        <p:xfrm>
          <a:off x="633499" y="1219322"/>
          <a:ext cx="10515600" cy="5019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0206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D786-BBA3-EB49-AE30-D1A8AEF849A1}"/>
              </a:ext>
            </a:extLst>
          </p:cNvPr>
          <p:cNvSpPr>
            <a:spLocks noGrp="1"/>
          </p:cNvSpPr>
          <p:nvPr>
            <p:ph type="title"/>
          </p:nvPr>
        </p:nvSpPr>
        <p:spPr>
          <a:xfrm>
            <a:off x="335427" y="167697"/>
            <a:ext cx="10515600" cy="1325563"/>
          </a:xfrm>
        </p:spPr>
        <p:txBody>
          <a:bodyPr/>
          <a:lstStyle/>
          <a:p>
            <a:pPr algn="ctr"/>
            <a:r>
              <a:rPr lang="en-US" dirty="0"/>
              <a:t>Te Whariki &amp; what is it? </a:t>
            </a:r>
          </a:p>
        </p:txBody>
      </p:sp>
      <p:sp>
        <p:nvSpPr>
          <p:cNvPr id="3" name="Content Placeholder 2">
            <a:extLst>
              <a:ext uri="{FF2B5EF4-FFF2-40B4-BE49-F238E27FC236}">
                <a16:creationId xmlns:a16="http://schemas.microsoft.com/office/drawing/2014/main" id="{A09E72A0-4FF5-9F47-B5BD-53955E712515}"/>
              </a:ext>
            </a:extLst>
          </p:cNvPr>
          <p:cNvSpPr>
            <a:spLocks noGrp="1"/>
          </p:cNvSpPr>
          <p:nvPr>
            <p:ph idx="1"/>
          </p:nvPr>
        </p:nvSpPr>
        <p:spPr>
          <a:xfrm>
            <a:off x="432317" y="2213814"/>
            <a:ext cx="7499875" cy="2430371"/>
          </a:xfrm>
        </p:spPr>
        <p:txBody>
          <a:bodyPr>
            <a:normAutofit/>
          </a:bodyPr>
          <a:lstStyle/>
          <a:p>
            <a:pPr marL="0" indent="0">
              <a:buNone/>
            </a:pPr>
            <a:r>
              <a:rPr lang="en-US" dirty="0"/>
              <a:t>Te Whariki is New Zealand’s early childhood education curriculum. It was first introduced in 1996, and than updated in May 2017. </a:t>
            </a:r>
            <a:br>
              <a:rPr lang="en-US" dirty="0"/>
            </a:br>
            <a:r>
              <a:rPr lang="en-US" dirty="0"/>
              <a:t>As the New Zealand Ministry of Education (2017) states “Te Whariki is an inclusive curriculum- a curriculum for all children. Inclusion encompasses gender and ethnicity, diversity, of ability and learning needs, family structure and values, socio-economic status and religion.” </a:t>
            </a:r>
          </a:p>
          <a:p>
            <a:pPr marL="0" indent="0">
              <a:buNone/>
            </a:pPr>
            <a:endParaRPr lang="en-US" dirty="0"/>
          </a:p>
          <a:p>
            <a:pPr marL="0" indent="0">
              <a:buNone/>
            </a:pPr>
            <a:endParaRPr lang="en-US" dirty="0"/>
          </a:p>
        </p:txBody>
      </p:sp>
      <p:pic>
        <p:nvPicPr>
          <p:cNvPr id="5" name="Picture 4" descr="Diagram&#10;&#10;Description automatically generated">
            <a:extLst>
              <a:ext uri="{FF2B5EF4-FFF2-40B4-BE49-F238E27FC236}">
                <a16:creationId xmlns:a16="http://schemas.microsoft.com/office/drawing/2014/main" id="{163339BC-297E-EB45-8D69-BE55870C24DF}"/>
              </a:ext>
            </a:extLst>
          </p:cNvPr>
          <p:cNvPicPr>
            <a:picLocks noChangeAspect="1"/>
          </p:cNvPicPr>
          <p:nvPr/>
        </p:nvPicPr>
        <p:blipFill rotWithShape="1">
          <a:blip r:embed="rId2"/>
          <a:srcRect l="6380" t="7708" r="33030" b="13542"/>
          <a:stretch/>
        </p:blipFill>
        <p:spPr>
          <a:xfrm>
            <a:off x="8003430" y="1131485"/>
            <a:ext cx="3580909" cy="2908848"/>
          </a:xfrm>
          <a:prstGeom prst="rect">
            <a:avLst/>
          </a:prstGeom>
        </p:spPr>
      </p:pic>
      <p:sp>
        <p:nvSpPr>
          <p:cNvPr id="6" name="TextBox 5">
            <a:extLst>
              <a:ext uri="{FF2B5EF4-FFF2-40B4-BE49-F238E27FC236}">
                <a16:creationId xmlns:a16="http://schemas.microsoft.com/office/drawing/2014/main" id="{AE010FF9-C870-7745-BC55-4E93285A4AE2}"/>
              </a:ext>
            </a:extLst>
          </p:cNvPr>
          <p:cNvSpPr txBox="1"/>
          <p:nvPr/>
        </p:nvSpPr>
        <p:spPr>
          <a:xfrm>
            <a:off x="8009746" y="4341339"/>
            <a:ext cx="3725300" cy="2862322"/>
          </a:xfrm>
          <a:prstGeom prst="rect">
            <a:avLst/>
          </a:prstGeom>
          <a:noFill/>
        </p:spPr>
        <p:txBody>
          <a:bodyPr wrap="square" rtlCol="0">
            <a:spAutoFit/>
          </a:bodyPr>
          <a:lstStyle/>
          <a:p>
            <a:r>
              <a:rPr lang="en-GB" dirty="0"/>
              <a:t>The Te Whariki means “woven mat”. A metaphor for the ways the four principles and five strands of the curriculum are interwoven to create a holistic early childhood educational experience. </a:t>
            </a:r>
          </a:p>
          <a:p>
            <a:endParaRPr lang="en-GB" i="1" dirty="0"/>
          </a:p>
          <a:p>
            <a:endParaRPr lang="en-GB" i="1" dirty="0"/>
          </a:p>
          <a:p>
            <a:endParaRPr lang="en-GB" i="1" dirty="0"/>
          </a:p>
        </p:txBody>
      </p:sp>
      <p:sp>
        <p:nvSpPr>
          <p:cNvPr id="7" name="TextBox 6">
            <a:extLst>
              <a:ext uri="{FF2B5EF4-FFF2-40B4-BE49-F238E27FC236}">
                <a16:creationId xmlns:a16="http://schemas.microsoft.com/office/drawing/2014/main" id="{23B0E790-64E6-0343-BF57-F414606EBDFA}"/>
              </a:ext>
            </a:extLst>
          </p:cNvPr>
          <p:cNvSpPr txBox="1"/>
          <p:nvPr/>
        </p:nvSpPr>
        <p:spPr>
          <a:xfrm>
            <a:off x="8003430" y="3729171"/>
            <a:ext cx="3556868" cy="307777"/>
          </a:xfrm>
          <a:prstGeom prst="rect">
            <a:avLst/>
          </a:prstGeom>
          <a:noFill/>
        </p:spPr>
        <p:txBody>
          <a:bodyPr wrap="square" rtlCol="0">
            <a:spAutoFit/>
          </a:bodyPr>
          <a:lstStyle/>
          <a:p>
            <a:r>
              <a:rPr lang="en-US" sz="1400" dirty="0"/>
              <a:t>Screenshot taken from Drew, C (2020). </a:t>
            </a:r>
          </a:p>
        </p:txBody>
      </p:sp>
    </p:spTree>
    <p:extLst>
      <p:ext uri="{BB962C8B-B14F-4D97-AF65-F5344CB8AC3E}">
        <p14:creationId xmlns:p14="http://schemas.microsoft.com/office/powerpoint/2010/main" val="964905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7E35B-BDD6-A74B-BF16-0B544DD2F2F4}"/>
              </a:ext>
            </a:extLst>
          </p:cNvPr>
          <p:cNvSpPr>
            <a:spLocks noGrp="1"/>
          </p:cNvSpPr>
          <p:nvPr>
            <p:ph type="title"/>
          </p:nvPr>
        </p:nvSpPr>
        <p:spPr>
          <a:xfrm>
            <a:off x="612975" y="383009"/>
            <a:ext cx="10515600" cy="1325563"/>
          </a:xfrm>
        </p:spPr>
        <p:txBody>
          <a:bodyPr/>
          <a:lstStyle/>
          <a:p>
            <a:pPr algn="ctr"/>
            <a:r>
              <a:rPr lang="en-US" dirty="0"/>
              <a:t> Four principles</a:t>
            </a:r>
          </a:p>
        </p:txBody>
      </p:sp>
      <p:graphicFrame>
        <p:nvGraphicFramePr>
          <p:cNvPr id="4" name="Diagram 3">
            <a:extLst>
              <a:ext uri="{FF2B5EF4-FFF2-40B4-BE49-F238E27FC236}">
                <a16:creationId xmlns:a16="http://schemas.microsoft.com/office/drawing/2014/main" id="{39AABE65-AD4E-8740-87A2-BEDE31AC8A1C}"/>
              </a:ext>
            </a:extLst>
          </p:cNvPr>
          <p:cNvGraphicFramePr/>
          <p:nvPr>
            <p:extLst>
              <p:ext uri="{D42A27DB-BD31-4B8C-83A1-F6EECF244321}">
                <p14:modId xmlns:p14="http://schemas.microsoft.com/office/powerpoint/2010/main" val="3237267725"/>
              </p:ext>
            </p:extLst>
          </p:nvPr>
        </p:nvGraphicFramePr>
        <p:xfrm>
          <a:off x="416447" y="1074208"/>
          <a:ext cx="11359106" cy="5783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788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9612C-F070-4F4E-AE23-A11CAF61D14B}"/>
              </a:ext>
            </a:extLst>
          </p:cNvPr>
          <p:cNvSpPr>
            <a:spLocks noGrp="1"/>
          </p:cNvSpPr>
          <p:nvPr>
            <p:ph type="title"/>
          </p:nvPr>
        </p:nvSpPr>
        <p:spPr/>
        <p:txBody>
          <a:bodyPr/>
          <a:lstStyle/>
          <a:p>
            <a:pPr algn="ctr"/>
            <a:r>
              <a:rPr lang="en-US" dirty="0"/>
              <a:t>Five learning strands</a:t>
            </a:r>
          </a:p>
        </p:txBody>
      </p:sp>
      <p:graphicFrame>
        <p:nvGraphicFramePr>
          <p:cNvPr id="4" name="Diagram 3">
            <a:extLst>
              <a:ext uri="{FF2B5EF4-FFF2-40B4-BE49-F238E27FC236}">
                <a16:creationId xmlns:a16="http://schemas.microsoft.com/office/drawing/2014/main" id="{F5285EE2-37BD-3F49-9538-4867E9C71F0B}"/>
              </a:ext>
            </a:extLst>
          </p:cNvPr>
          <p:cNvGraphicFramePr/>
          <p:nvPr>
            <p:extLst>
              <p:ext uri="{D42A27DB-BD31-4B8C-83A1-F6EECF244321}">
                <p14:modId xmlns:p14="http://schemas.microsoft.com/office/powerpoint/2010/main" val="2889936775"/>
              </p:ext>
            </p:extLst>
          </p:nvPr>
        </p:nvGraphicFramePr>
        <p:xfrm>
          <a:off x="424543" y="1027906"/>
          <a:ext cx="11288486" cy="5773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8176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D2AD-0E84-BE45-B702-256DE688F920}"/>
              </a:ext>
            </a:extLst>
          </p:cNvPr>
          <p:cNvSpPr>
            <a:spLocks noGrp="1"/>
          </p:cNvSpPr>
          <p:nvPr>
            <p:ph type="title"/>
          </p:nvPr>
        </p:nvSpPr>
        <p:spPr>
          <a:xfrm>
            <a:off x="3483429" y="206828"/>
            <a:ext cx="7924800" cy="802513"/>
          </a:xfrm>
        </p:spPr>
        <p:txBody>
          <a:bodyPr>
            <a:normAutofit/>
          </a:bodyPr>
          <a:lstStyle/>
          <a:p>
            <a:pPr algn="ctr"/>
            <a:r>
              <a:rPr lang="en-US" sz="4400" dirty="0"/>
              <a:t>Similarities &amp; Differences ? </a:t>
            </a:r>
          </a:p>
        </p:txBody>
      </p:sp>
      <p:pic>
        <p:nvPicPr>
          <p:cNvPr id="7" name="Picture 6" descr="Graphical user interface, application&#10;&#10;Description automatically generated">
            <a:extLst>
              <a:ext uri="{FF2B5EF4-FFF2-40B4-BE49-F238E27FC236}">
                <a16:creationId xmlns:a16="http://schemas.microsoft.com/office/drawing/2014/main" id="{7923BD11-9EE9-A34D-BE26-E3505459DAD2}"/>
              </a:ext>
            </a:extLst>
          </p:cNvPr>
          <p:cNvPicPr>
            <a:picLocks noChangeAspect="1"/>
          </p:cNvPicPr>
          <p:nvPr/>
        </p:nvPicPr>
        <p:blipFill rotWithShape="1">
          <a:blip r:embed="rId2"/>
          <a:srcRect l="28734" t="18143" r="25228" b="8415"/>
          <a:stretch/>
        </p:blipFill>
        <p:spPr>
          <a:xfrm>
            <a:off x="357088" y="326036"/>
            <a:ext cx="3322283" cy="3552491"/>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93015A5C-29A5-4443-82BC-5313E1C7D611}"/>
              </a:ext>
            </a:extLst>
          </p:cNvPr>
          <p:cNvPicPr>
            <a:picLocks noChangeAspect="1"/>
          </p:cNvPicPr>
          <p:nvPr/>
        </p:nvPicPr>
        <p:blipFill rotWithShape="1">
          <a:blip r:embed="rId3"/>
          <a:srcRect l="29282" t="19329" r="30580" b="8197"/>
          <a:stretch/>
        </p:blipFill>
        <p:spPr>
          <a:xfrm>
            <a:off x="3362080" y="2979472"/>
            <a:ext cx="3148005" cy="3552492"/>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043F0A32-C63D-FA44-B3B1-6DE35A023EB4}"/>
              </a:ext>
            </a:extLst>
          </p:cNvPr>
          <p:cNvPicPr>
            <a:picLocks noChangeAspect="1"/>
          </p:cNvPicPr>
          <p:nvPr/>
        </p:nvPicPr>
        <p:blipFill rotWithShape="1">
          <a:blip r:embed="rId4"/>
          <a:srcRect l="9061" t="15738" r="27004" b="21311"/>
          <a:stretch/>
        </p:blipFill>
        <p:spPr>
          <a:xfrm>
            <a:off x="6183620" y="872464"/>
            <a:ext cx="4478000" cy="2755692"/>
          </a:xfrm>
          <a:prstGeom prst="rect">
            <a:avLst/>
          </a:prstGeom>
        </p:spPr>
      </p:pic>
      <p:sp>
        <p:nvSpPr>
          <p:cNvPr id="14" name="Bent Arrow 13">
            <a:extLst>
              <a:ext uri="{FF2B5EF4-FFF2-40B4-BE49-F238E27FC236}">
                <a16:creationId xmlns:a16="http://schemas.microsoft.com/office/drawing/2014/main" id="{59A5A8F1-8DEF-D340-8AAA-61C6FCA7A4A1}"/>
              </a:ext>
            </a:extLst>
          </p:cNvPr>
          <p:cNvSpPr/>
          <p:nvPr/>
        </p:nvSpPr>
        <p:spPr>
          <a:xfrm rot="21042996">
            <a:off x="3833524" y="1303163"/>
            <a:ext cx="2253343" cy="1382486"/>
          </a:xfrm>
          <a:prstGeom prst="ben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solidFill>
                <a:schemeClr val="tx1"/>
              </a:solidFill>
            </a:endParaRPr>
          </a:p>
        </p:txBody>
      </p:sp>
      <p:sp>
        <p:nvSpPr>
          <p:cNvPr id="15" name="TextBox 14">
            <a:extLst>
              <a:ext uri="{FF2B5EF4-FFF2-40B4-BE49-F238E27FC236}">
                <a16:creationId xmlns:a16="http://schemas.microsoft.com/office/drawing/2014/main" id="{FDBA44C7-B3EC-F74D-AB14-4B9BD869F2E5}"/>
              </a:ext>
            </a:extLst>
          </p:cNvPr>
          <p:cNvSpPr txBox="1"/>
          <p:nvPr/>
        </p:nvSpPr>
        <p:spPr>
          <a:xfrm>
            <a:off x="6607629" y="3780554"/>
            <a:ext cx="4680481" cy="2308324"/>
          </a:xfrm>
          <a:prstGeom prst="rect">
            <a:avLst/>
          </a:prstGeom>
          <a:noFill/>
        </p:spPr>
        <p:txBody>
          <a:bodyPr wrap="square" rtlCol="0">
            <a:spAutoFit/>
          </a:bodyPr>
          <a:lstStyle/>
          <a:p>
            <a:r>
              <a:rPr lang="en-US" sz="1600" dirty="0"/>
              <a:t>They both have strands however; the Foundation Phase strands are a bit longer if compared to the strands of Te Whariki and only math's and language, literacy and communication have the strands. </a:t>
            </a:r>
            <a:br>
              <a:rPr lang="en-US" sz="1600" dirty="0"/>
            </a:br>
            <a:r>
              <a:rPr lang="en-US" sz="1600" dirty="0"/>
              <a:t>Furthermore, they both believe that children should be given the opportunities to develop their skills and knowledge, and the teachers are there to help them with it. </a:t>
            </a:r>
          </a:p>
        </p:txBody>
      </p:sp>
      <p:sp>
        <p:nvSpPr>
          <p:cNvPr id="16" name="TextBox 15">
            <a:extLst>
              <a:ext uri="{FF2B5EF4-FFF2-40B4-BE49-F238E27FC236}">
                <a16:creationId xmlns:a16="http://schemas.microsoft.com/office/drawing/2014/main" id="{FEB7D81B-CB18-6249-99D2-163594C3B17F}"/>
              </a:ext>
            </a:extLst>
          </p:cNvPr>
          <p:cNvSpPr txBox="1"/>
          <p:nvPr/>
        </p:nvSpPr>
        <p:spPr>
          <a:xfrm>
            <a:off x="802723" y="3878527"/>
            <a:ext cx="2861337" cy="461665"/>
          </a:xfrm>
          <a:prstGeom prst="rect">
            <a:avLst/>
          </a:prstGeom>
          <a:noFill/>
        </p:spPr>
        <p:txBody>
          <a:bodyPr wrap="square" rtlCol="0">
            <a:spAutoFit/>
          </a:bodyPr>
          <a:lstStyle/>
          <a:p>
            <a:r>
              <a:rPr lang="en-US" sz="1200" dirty="0"/>
              <a:t>taken from: Te Whariki, Ministry of Education (2017).</a:t>
            </a:r>
          </a:p>
        </p:txBody>
      </p:sp>
      <p:sp>
        <p:nvSpPr>
          <p:cNvPr id="17" name="TextBox 16">
            <a:extLst>
              <a:ext uri="{FF2B5EF4-FFF2-40B4-BE49-F238E27FC236}">
                <a16:creationId xmlns:a16="http://schemas.microsoft.com/office/drawing/2014/main" id="{267B4312-709F-9841-8C8A-39DA64AF854D}"/>
              </a:ext>
            </a:extLst>
          </p:cNvPr>
          <p:cNvSpPr txBox="1"/>
          <p:nvPr/>
        </p:nvSpPr>
        <p:spPr>
          <a:xfrm>
            <a:off x="10642819" y="865315"/>
            <a:ext cx="1243791" cy="1384995"/>
          </a:xfrm>
          <a:prstGeom prst="rect">
            <a:avLst/>
          </a:prstGeom>
          <a:noFill/>
        </p:spPr>
        <p:txBody>
          <a:bodyPr wrap="square" rtlCol="0">
            <a:spAutoFit/>
          </a:bodyPr>
          <a:lstStyle/>
          <a:p>
            <a:r>
              <a:rPr lang="en-US" sz="1200" dirty="0"/>
              <a:t>taken from:</a:t>
            </a:r>
            <a:br>
              <a:rPr lang="en-US" sz="1200" dirty="0"/>
            </a:br>
            <a:r>
              <a:rPr lang="en-US" sz="1200" dirty="0"/>
              <a:t>Foundation Phase Framework, Welsh Government (2015)</a:t>
            </a:r>
          </a:p>
        </p:txBody>
      </p:sp>
    </p:spTree>
    <p:extLst>
      <p:ext uri="{BB962C8B-B14F-4D97-AF65-F5344CB8AC3E}">
        <p14:creationId xmlns:p14="http://schemas.microsoft.com/office/powerpoint/2010/main" val="3776319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D4338-5BAE-9046-B47B-43969BDFF022}"/>
              </a:ext>
            </a:extLst>
          </p:cNvPr>
          <p:cNvSpPr>
            <a:spLocks noGrp="1"/>
          </p:cNvSpPr>
          <p:nvPr>
            <p:ph type="title"/>
          </p:nvPr>
        </p:nvSpPr>
        <p:spPr>
          <a:xfrm>
            <a:off x="1066800" y="308057"/>
            <a:ext cx="10058400" cy="1371600"/>
          </a:xfrm>
        </p:spPr>
        <p:txBody>
          <a:bodyPr>
            <a:normAutofit fontScale="90000"/>
          </a:bodyPr>
          <a:lstStyle/>
          <a:p>
            <a:pPr algn="ctr"/>
            <a:r>
              <a:rPr lang="en-US" dirty="0"/>
              <a:t>Play in Foundation Phase &amp; Te Whariki?</a:t>
            </a:r>
          </a:p>
        </p:txBody>
      </p:sp>
      <p:sp>
        <p:nvSpPr>
          <p:cNvPr id="3" name="Content Placeholder 2">
            <a:extLst>
              <a:ext uri="{FF2B5EF4-FFF2-40B4-BE49-F238E27FC236}">
                <a16:creationId xmlns:a16="http://schemas.microsoft.com/office/drawing/2014/main" id="{AA69E8ED-A8FF-654A-93B2-9CBA216F13C9}"/>
              </a:ext>
            </a:extLst>
          </p:cNvPr>
          <p:cNvSpPr>
            <a:spLocks noGrp="1"/>
          </p:cNvSpPr>
          <p:nvPr>
            <p:ph idx="1"/>
          </p:nvPr>
        </p:nvSpPr>
        <p:spPr>
          <a:xfrm>
            <a:off x="832945" y="1545021"/>
            <a:ext cx="10526110" cy="5004922"/>
          </a:xfrm>
        </p:spPr>
        <p:txBody>
          <a:bodyPr>
            <a:normAutofit/>
          </a:bodyPr>
          <a:lstStyle/>
          <a:p>
            <a:pPr marL="0" indent="0">
              <a:buNone/>
            </a:pPr>
            <a:r>
              <a:rPr lang="en-US" dirty="0"/>
              <a:t>Both curriculums believe in the importance of play. As Ministry of Education (2017) states “children learn through play; by doing, asking questions, interacting with others, devising theories about how things work and then trying them out and by making purposeful use of resources. As they engage in exploration, they begin to develop attitudes and expectations that will continue to influence their learning throughout life.”</a:t>
            </a:r>
            <a:br>
              <a:rPr lang="en-US" dirty="0"/>
            </a:br>
            <a:r>
              <a:rPr lang="en-US" dirty="0"/>
              <a:t>Nicolson, S and Bracefield S (2019) further on go to say “the early childhood curriculum, Te Whariki, values the importance of learning through a variety of play experiences. Teachers have a role in facilitating play experiences that reflect the perspectives and contributions of children and their whahau.” </a:t>
            </a:r>
          </a:p>
          <a:p>
            <a:pPr marL="0" indent="0">
              <a:buNone/>
            </a:pPr>
            <a:r>
              <a:rPr lang="en-GB" dirty="0"/>
              <a:t>The Foundation Phase believes in play and how it is a huge part in their curriculum. The Welsh Government (2018) states “play allows them to be creative, to investigate and explore different materials, and gives them opportunities to experiment and predict outcomes. It can also help them to develop their confidence, self motivation and control of their own thoughts and actions. Play also allows children to test their abilities, use initiative, take risks and make mistakes without the fear of failure.” </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897243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084B-C04C-0548-8575-3EC70D1CF04C}"/>
              </a:ext>
            </a:extLst>
          </p:cNvPr>
          <p:cNvSpPr>
            <a:spLocks noGrp="1"/>
          </p:cNvSpPr>
          <p:nvPr>
            <p:ph type="title"/>
          </p:nvPr>
        </p:nvSpPr>
        <p:spPr>
          <a:xfrm>
            <a:off x="434677" y="452283"/>
            <a:ext cx="10711543" cy="1371600"/>
          </a:xfrm>
        </p:spPr>
        <p:txBody>
          <a:bodyPr>
            <a:normAutofit/>
          </a:bodyPr>
          <a:lstStyle/>
          <a:p>
            <a:r>
              <a:rPr lang="en-US" sz="4000" dirty="0"/>
              <a:t>What will the child learn from Foundation Phase and Te Whariki?</a:t>
            </a:r>
          </a:p>
        </p:txBody>
      </p:sp>
      <p:sp>
        <p:nvSpPr>
          <p:cNvPr id="3" name="Content Placeholder 2">
            <a:extLst>
              <a:ext uri="{FF2B5EF4-FFF2-40B4-BE49-F238E27FC236}">
                <a16:creationId xmlns:a16="http://schemas.microsoft.com/office/drawing/2014/main" id="{F89571E8-4707-0C4B-927C-C9CA5764CBD9}"/>
              </a:ext>
            </a:extLst>
          </p:cNvPr>
          <p:cNvSpPr>
            <a:spLocks noGrp="1"/>
          </p:cNvSpPr>
          <p:nvPr>
            <p:ph idx="1"/>
          </p:nvPr>
        </p:nvSpPr>
        <p:spPr>
          <a:xfrm>
            <a:off x="320199" y="2133938"/>
            <a:ext cx="11551602" cy="2750296"/>
          </a:xfrm>
        </p:spPr>
        <p:txBody>
          <a:bodyPr>
            <a:normAutofit/>
          </a:bodyPr>
          <a:lstStyle/>
          <a:p>
            <a:pPr fontAlgn="base"/>
            <a:r>
              <a:rPr lang="en-GB" sz="1900" dirty="0"/>
              <a:t>The children can form friendships</a:t>
            </a:r>
          </a:p>
          <a:p>
            <a:pPr fontAlgn="base"/>
            <a:r>
              <a:rPr lang="en-GB" sz="1900" dirty="0"/>
              <a:t>Play, explore, try new things and take risks </a:t>
            </a:r>
          </a:p>
          <a:p>
            <a:pPr fontAlgn="base"/>
            <a:r>
              <a:rPr lang="en-GB" sz="1900" dirty="0"/>
              <a:t>Be curious and ask questions </a:t>
            </a:r>
          </a:p>
          <a:p>
            <a:pPr fontAlgn="base"/>
            <a:r>
              <a:rPr lang="en-GB" sz="1900" dirty="0"/>
              <a:t>Understanding their own feelings and other people's feelings </a:t>
            </a:r>
          </a:p>
          <a:p>
            <a:pPr fontAlgn="base"/>
            <a:r>
              <a:rPr lang="en-GB" sz="1900" dirty="0"/>
              <a:t>Solve questions and think </a:t>
            </a:r>
          </a:p>
          <a:p>
            <a:pPr fontAlgn="base"/>
            <a:r>
              <a:rPr lang="en-GB" sz="1900" dirty="0"/>
              <a:t>Have an understanding and make sense of their environment and the world around them</a:t>
            </a:r>
          </a:p>
          <a:p>
            <a:pPr marL="0" indent="0">
              <a:buNone/>
            </a:pPr>
            <a:endParaRPr lang="en-US" dirty="0"/>
          </a:p>
        </p:txBody>
      </p:sp>
    </p:spTree>
    <p:extLst>
      <p:ext uri="{BB962C8B-B14F-4D97-AF65-F5344CB8AC3E}">
        <p14:creationId xmlns:p14="http://schemas.microsoft.com/office/powerpoint/2010/main" val="120862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D539-36AB-8243-BBD8-E9B2BC1F9491}"/>
              </a:ext>
            </a:extLst>
          </p:cNvPr>
          <p:cNvSpPr>
            <a:spLocks noGrp="1"/>
          </p:cNvSpPr>
          <p:nvPr>
            <p:ph type="title"/>
          </p:nvPr>
        </p:nvSpPr>
        <p:spPr>
          <a:xfrm>
            <a:off x="423333" y="337794"/>
            <a:ext cx="10058400" cy="1371600"/>
          </a:xfrm>
        </p:spPr>
        <p:txBody>
          <a:bodyPr/>
          <a:lstStyle/>
          <a:p>
            <a:r>
              <a:rPr lang="en-US" dirty="0"/>
              <a:t>Drawbacks of Te Whariki</a:t>
            </a:r>
          </a:p>
        </p:txBody>
      </p:sp>
      <p:sp>
        <p:nvSpPr>
          <p:cNvPr id="3" name="Content Placeholder 2">
            <a:extLst>
              <a:ext uri="{FF2B5EF4-FFF2-40B4-BE49-F238E27FC236}">
                <a16:creationId xmlns:a16="http://schemas.microsoft.com/office/drawing/2014/main" id="{F1BA0EF8-6828-FD4A-B343-2DA3F7098FEE}"/>
              </a:ext>
            </a:extLst>
          </p:cNvPr>
          <p:cNvSpPr>
            <a:spLocks noGrp="1"/>
          </p:cNvSpPr>
          <p:nvPr>
            <p:ph idx="1"/>
          </p:nvPr>
        </p:nvSpPr>
        <p:spPr>
          <a:xfrm>
            <a:off x="313266" y="1709393"/>
            <a:ext cx="11594955" cy="4607323"/>
          </a:xfrm>
        </p:spPr>
        <p:txBody>
          <a:bodyPr>
            <a:normAutofit fontScale="92500"/>
          </a:bodyPr>
          <a:lstStyle/>
          <a:p>
            <a:pPr marL="0" indent="0">
              <a:buNone/>
            </a:pPr>
            <a:r>
              <a:rPr lang="en-US" dirty="0"/>
              <a:t>As there was Te Whariki document before in 1996, it needed updating according to Hargraves, V (2017) there was a lack of direct engagement with, and the understand of, Te Whariki by teachers, which was felt to effect the overall quality of the early childhood education provision, particularly children's opportunities to experience a rich curriculum with equitable opportunities to learn across a full range of learning outcomes. Hargraves, V further goes into say that “areas of poor implementation include supporting children’s culture, language and identity, biculturalism, inclusion, partnership with families, and extending children’s learning.” </a:t>
            </a:r>
            <a:br>
              <a:rPr lang="en-US" dirty="0"/>
            </a:br>
            <a:r>
              <a:rPr lang="en-US" dirty="0"/>
              <a:t>Therefore, Te Whariki got updated and that the 2017 version is there to strengthen effective implementation of the curriculum. </a:t>
            </a:r>
          </a:p>
          <a:p>
            <a:pPr marL="0" indent="0">
              <a:buNone/>
            </a:pPr>
            <a:r>
              <a:rPr lang="en-US" dirty="0"/>
              <a:t>There is also more fewer outcomes, as there use to be around 118 and now only 20. According to My ECE (Early Childhood Education, no date) “the reduction of learning outcomes is worrying early childhood professionals who value a holistic approach to child development and learning. </a:t>
            </a:r>
            <a:r>
              <a:rPr lang="en-GB" dirty="0"/>
              <a:t>The Ministry of Education may now start to push down more of the formal school teaching approach into the preschool years by asking teachers to provide evidence that a child has met each of the prescribed learning outcomes </a:t>
            </a:r>
            <a:br>
              <a:rPr lang="en-GB" dirty="0"/>
            </a:br>
            <a:br>
              <a:rPr lang="en-GB" dirty="0"/>
            </a:br>
            <a:br>
              <a:rPr lang="en-GB" dirty="0"/>
            </a:br>
            <a:endParaRPr lang="en-US" dirty="0"/>
          </a:p>
        </p:txBody>
      </p:sp>
    </p:spTree>
    <p:extLst>
      <p:ext uri="{BB962C8B-B14F-4D97-AF65-F5344CB8AC3E}">
        <p14:creationId xmlns:p14="http://schemas.microsoft.com/office/powerpoint/2010/main" val="792432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46152-9701-7343-851D-E6AC5AFDEE10}"/>
              </a:ext>
            </a:extLst>
          </p:cNvPr>
          <p:cNvSpPr>
            <a:spLocks noGrp="1"/>
          </p:cNvSpPr>
          <p:nvPr>
            <p:ph type="title"/>
          </p:nvPr>
        </p:nvSpPr>
        <p:spPr>
          <a:xfrm>
            <a:off x="321213" y="137160"/>
            <a:ext cx="10058400" cy="1371600"/>
          </a:xfrm>
        </p:spPr>
        <p:txBody>
          <a:bodyPr>
            <a:normAutofit/>
          </a:bodyPr>
          <a:lstStyle/>
          <a:p>
            <a:r>
              <a:rPr lang="en-US" dirty="0"/>
              <a:t>Drawbacks of Foundation Phase </a:t>
            </a:r>
          </a:p>
        </p:txBody>
      </p:sp>
      <p:sp>
        <p:nvSpPr>
          <p:cNvPr id="3" name="Content Placeholder 2">
            <a:extLst>
              <a:ext uri="{FF2B5EF4-FFF2-40B4-BE49-F238E27FC236}">
                <a16:creationId xmlns:a16="http://schemas.microsoft.com/office/drawing/2014/main" id="{D70223BD-AEAF-F144-8B10-350018E59EA3}"/>
              </a:ext>
            </a:extLst>
          </p:cNvPr>
          <p:cNvSpPr>
            <a:spLocks noGrp="1"/>
          </p:cNvSpPr>
          <p:nvPr>
            <p:ph idx="1"/>
          </p:nvPr>
        </p:nvSpPr>
        <p:spPr>
          <a:xfrm>
            <a:off x="321213" y="1329396"/>
            <a:ext cx="5615353" cy="5141741"/>
          </a:xfrm>
        </p:spPr>
        <p:txBody>
          <a:bodyPr>
            <a:normAutofit/>
          </a:bodyPr>
          <a:lstStyle/>
          <a:p>
            <a:pPr marL="0" indent="0">
              <a:lnSpc>
                <a:spcPct val="90000"/>
              </a:lnSpc>
              <a:buNone/>
            </a:pPr>
            <a:r>
              <a:rPr lang="en-US" sz="1400" dirty="0"/>
              <a:t>Even though the Foundation Phase is having a positive impact on the children's well-being according to BBC Wales (2011) it also found out that some children around age five to six are not learning enough due to the activities being not challenging enough. </a:t>
            </a:r>
            <a:br>
              <a:rPr lang="en-US" sz="1400" dirty="0"/>
            </a:br>
            <a:br>
              <a:rPr lang="en-US" sz="1400" dirty="0"/>
            </a:br>
            <a:r>
              <a:rPr lang="en-US" sz="1400" dirty="0"/>
              <a:t>Furthermore, even though the Foundation Phase states that they believe in outdoor play and how important it is, and how school inspectors from Estyn said children below five learn better and develop  with outdoor lessons. BBC Wales (2011) reports how “teachers were not using outdoor opportunities enough to develop children’s reading and writing, Welsh language, creativity or ICT skills.” </a:t>
            </a:r>
          </a:p>
          <a:p>
            <a:pPr marL="0" indent="0">
              <a:lnSpc>
                <a:spcPct val="90000"/>
              </a:lnSpc>
              <a:buNone/>
            </a:pPr>
            <a:r>
              <a:rPr lang="en-US" sz="1400" dirty="0"/>
              <a:t>The Welsh Government have also found that since the curriculum as well as the national curriculum for Wales, has become narrow, inflexible and crowded, and limiting creative approaches. And therefore Wales is coming out with a new curriculum and will be in place by 2022 for ages three to sixteen. The Welsh Government states “key stages 2,3 and 4 will disappear. The principles of the Foundation Phase will remain but will become a part of one seamless curriculum for children aged 3 to 16.” </a:t>
            </a:r>
            <a:br>
              <a:rPr lang="en-US" sz="1400" dirty="0"/>
            </a:br>
            <a:r>
              <a:rPr lang="en-US" sz="1400" dirty="0"/>
              <a:t>According to Nursery world (2019) “ play will remain in place and the aim for the new curriculum is to make learning more experience-based.” </a:t>
            </a:r>
          </a:p>
        </p:txBody>
      </p:sp>
      <p:pic>
        <p:nvPicPr>
          <p:cNvPr id="5" name="Picture 4" descr="Graphical user interface, website&#10;&#10;Description automatically generated">
            <a:extLst>
              <a:ext uri="{FF2B5EF4-FFF2-40B4-BE49-F238E27FC236}">
                <a16:creationId xmlns:a16="http://schemas.microsoft.com/office/drawing/2014/main" id="{BCD5CC19-1970-9A49-8303-BFE6A372335E}"/>
              </a:ext>
            </a:extLst>
          </p:cNvPr>
          <p:cNvPicPr>
            <a:picLocks noChangeAspect="1"/>
          </p:cNvPicPr>
          <p:nvPr/>
        </p:nvPicPr>
        <p:blipFill rotWithShape="1">
          <a:blip r:embed="rId2"/>
          <a:srcRect l="14957" t="25025" r="16068" b="17926"/>
          <a:stretch/>
        </p:blipFill>
        <p:spPr>
          <a:xfrm>
            <a:off x="7283669" y="1303456"/>
            <a:ext cx="4487918" cy="2816361"/>
          </a:xfrm>
          <a:prstGeom prst="rect">
            <a:avLst/>
          </a:prstGeom>
        </p:spPr>
      </p:pic>
      <p:sp>
        <p:nvSpPr>
          <p:cNvPr id="6" name="TextBox 5">
            <a:extLst>
              <a:ext uri="{FF2B5EF4-FFF2-40B4-BE49-F238E27FC236}">
                <a16:creationId xmlns:a16="http://schemas.microsoft.com/office/drawing/2014/main" id="{A1EBD831-A753-C741-9254-A7A3973D8E65}"/>
              </a:ext>
            </a:extLst>
          </p:cNvPr>
          <p:cNvSpPr txBox="1"/>
          <p:nvPr/>
        </p:nvSpPr>
        <p:spPr>
          <a:xfrm>
            <a:off x="7675657" y="4119817"/>
            <a:ext cx="4195130" cy="646331"/>
          </a:xfrm>
          <a:prstGeom prst="rect">
            <a:avLst/>
          </a:prstGeom>
          <a:noFill/>
        </p:spPr>
        <p:txBody>
          <a:bodyPr wrap="square" rtlCol="0">
            <a:spAutoFit/>
          </a:bodyPr>
          <a:lstStyle/>
          <a:p>
            <a:r>
              <a:rPr lang="en-US" dirty="0"/>
              <a:t>Welsh Government, no date.</a:t>
            </a:r>
          </a:p>
          <a:p>
            <a:endParaRPr lang="en-US" dirty="0"/>
          </a:p>
        </p:txBody>
      </p:sp>
    </p:spTree>
    <p:extLst>
      <p:ext uri="{BB962C8B-B14F-4D97-AF65-F5344CB8AC3E}">
        <p14:creationId xmlns:p14="http://schemas.microsoft.com/office/powerpoint/2010/main" val="2350145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23E82-1ECB-ED43-864A-FE4EA66AB00C}"/>
              </a:ext>
            </a:extLst>
          </p:cNvPr>
          <p:cNvSpPr>
            <a:spLocks noGrp="1"/>
          </p:cNvSpPr>
          <p:nvPr>
            <p:ph type="title"/>
          </p:nvPr>
        </p:nvSpPr>
        <p:spPr>
          <a:xfrm>
            <a:off x="1066800" y="85545"/>
            <a:ext cx="10058400" cy="1371600"/>
          </a:xfrm>
        </p:spPr>
        <p:txBody>
          <a:bodyPr/>
          <a:lstStyle/>
          <a:p>
            <a:r>
              <a:rPr lang="en-US" dirty="0"/>
              <a:t>Conclusion </a:t>
            </a:r>
          </a:p>
        </p:txBody>
      </p:sp>
      <p:sp>
        <p:nvSpPr>
          <p:cNvPr id="3" name="Content Placeholder 2">
            <a:extLst>
              <a:ext uri="{FF2B5EF4-FFF2-40B4-BE49-F238E27FC236}">
                <a16:creationId xmlns:a16="http://schemas.microsoft.com/office/drawing/2014/main" id="{C005596E-F6EB-3E49-BB15-5F5C3AA32A61}"/>
              </a:ext>
            </a:extLst>
          </p:cNvPr>
          <p:cNvSpPr>
            <a:spLocks noGrp="1"/>
          </p:cNvSpPr>
          <p:nvPr>
            <p:ph idx="1"/>
          </p:nvPr>
        </p:nvSpPr>
        <p:spPr>
          <a:xfrm>
            <a:off x="1066800" y="1367395"/>
            <a:ext cx="10058400" cy="3931920"/>
          </a:xfrm>
        </p:spPr>
        <p:txBody>
          <a:bodyPr/>
          <a:lstStyle/>
          <a:p>
            <a:pPr marL="0" indent="0">
              <a:buNone/>
            </a:pPr>
            <a:r>
              <a:rPr lang="en-US" dirty="0"/>
              <a:t>Overall, both curriculum focus on the child and the child is at the centre. They look at the child as whole, both curriculum believe in play and how important it is for the child.</a:t>
            </a:r>
            <a:br>
              <a:rPr lang="en-US" dirty="0"/>
            </a:br>
            <a:r>
              <a:rPr lang="en-US" dirty="0"/>
              <a:t>In addition to this, they both also believe in working with the child's parents and having a good relationship with their parents and respect them, as they are the first educators. </a:t>
            </a:r>
            <a:br>
              <a:rPr lang="en-US" dirty="0"/>
            </a:br>
            <a:r>
              <a:rPr lang="en-US" dirty="0"/>
              <a:t>Both learn about other cultures and that each child and their contributions are valued. </a:t>
            </a:r>
            <a:br>
              <a:rPr lang="en-US" dirty="0"/>
            </a:br>
            <a:r>
              <a:rPr lang="en-US" dirty="0"/>
              <a:t>Exploration is also important in both as it allows the child to explore and understand their surroundings and the world around them.</a:t>
            </a:r>
          </a:p>
          <a:p>
            <a:pPr marL="0" indent="0">
              <a:buNone/>
            </a:pPr>
            <a:endParaRPr lang="en-US" dirty="0"/>
          </a:p>
          <a:p>
            <a:pPr marL="0" indent="0">
              <a:buNone/>
            </a:pPr>
            <a:r>
              <a:rPr lang="en-US" dirty="0"/>
              <a:t>I do think that every curriculum does and will have drawbacks, so it is important that the Government/Ministry of Education have a look and see where they can improve and change certain things. Also, listen to teachers, children and parents/careers and see what they think about the curriculum. </a:t>
            </a:r>
          </a:p>
        </p:txBody>
      </p:sp>
    </p:spTree>
    <p:extLst>
      <p:ext uri="{BB962C8B-B14F-4D97-AF65-F5344CB8AC3E}">
        <p14:creationId xmlns:p14="http://schemas.microsoft.com/office/powerpoint/2010/main" val="1805691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9F95-8276-A949-B5AA-67141FB8B843}"/>
              </a:ext>
            </a:extLst>
          </p:cNvPr>
          <p:cNvSpPr>
            <a:spLocks noGrp="1"/>
          </p:cNvSpPr>
          <p:nvPr>
            <p:ph type="title"/>
          </p:nvPr>
        </p:nvSpPr>
        <p:spPr>
          <a:xfrm>
            <a:off x="255250" y="241738"/>
            <a:ext cx="11167001" cy="864336"/>
          </a:xfrm>
        </p:spPr>
        <p:txBody>
          <a:bodyPr>
            <a:normAutofit/>
          </a:bodyPr>
          <a:lstStyle/>
          <a:p>
            <a:r>
              <a:rPr lang="en-US" sz="2800" dirty="0"/>
              <a:t>Reference</a:t>
            </a:r>
            <a:r>
              <a:rPr lang="en-US" sz="4000" dirty="0"/>
              <a:t> </a:t>
            </a:r>
          </a:p>
        </p:txBody>
      </p:sp>
      <p:sp>
        <p:nvSpPr>
          <p:cNvPr id="3" name="Content Placeholder 2">
            <a:extLst>
              <a:ext uri="{FF2B5EF4-FFF2-40B4-BE49-F238E27FC236}">
                <a16:creationId xmlns:a16="http://schemas.microsoft.com/office/drawing/2014/main" id="{FC72614E-D336-9346-AFA0-2BE46B305072}"/>
              </a:ext>
            </a:extLst>
          </p:cNvPr>
          <p:cNvSpPr>
            <a:spLocks noGrp="1"/>
          </p:cNvSpPr>
          <p:nvPr>
            <p:ph idx="1"/>
          </p:nvPr>
        </p:nvSpPr>
        <p:spPr>
          <a:xfrm>
            <a:off x="255250" y="1025284"/>
            <a:ext cx="11681500" cy="5832716"/>
          </a:xfrm>
        </p:spPr>
        <p:txBody>
          <a:bodyPr>
            <a:normAutofit fontScale="77500" lnSpcReduction="20000"/>
          </a:bodyPr>
          <a:lstStyle/>
          <a:p>
            <a:pPr marL="0" indent="0">
              <a:buNone/>
            </a:pPr>
            <a:endParaRPr lang="en-US" sz="1500" dirty="0"/>
          </a:p>
          <a:p>
            <a:pPr marL="0" indent="0">
              <a:buNone/>
            </a:pPr>
            <a:r>
              <a:rPr lang="en-US" sz="1500" dirty="0"/>
              <a:t>BBC Wales (2011) Estyn calls for more outdoor learning in Welsh Schools. Available at: </a:t>
            </a:r>
            <a:r>
              <a:rPr lang="en-US" sz="1500" dirty="0">
                <a:hlinkClick r:id="rId2"/>
              </a:rPr>
              <a:t>https://www.bbc.co.uk/news/uk-wales-politics-14793794</a:t>
            </a:r>
            <a:r>
              <a:rPr lang="en-US" sz="1500" dirty="0"/>
              <a:t> (Accessed: 21</a:t>
            </a:r>
            <a:r>
              <a:rPr lang="en-US" sz="1500" baseline="30000" dirty="0"/>
              <a:t>st</a:t>
            </a:r>
            <a:r>
              <a:rPr lang="en-US" sz="1500" dirty="0"/>
              <a:t> November 2020). </a:t>
            </a:r>
          </a:p>
          <a:p>
            <a:pPr marL="0" indent="0">
              <a:buNone/>
            </a:pPr>
            <a:r>
              <a:rPr lang="en-US" sz="1500" dirty="0"/>
              <a:t>BBC News (2011) Some Welsh Foundation Phase pupils don’t learn enough. Available at: </a:t>
            </a:r>
            <a:r>
              <a:rPr lang="en-US" sz="1500" dirty="0">
                <a:hlinkClick r:id="rId3"/>
              </a:rPr>
              <a:t>https://www.bbc.co.uk/news/uk-wales-politics-14898083</a:t>
            </a:r>
            <a:r>
              <a:rPr lang="en-US" sz="1500" dirty="0"/>
              <a:t>  (Accessed: 21</a:t>
            </a:r>
            <a:r>
              <a:rPr lang="en-US" sz="1500" baseline="30000" dirty="0"/>
              <a:t>st</a:t>
            </a:r>
            <a:r>
              <a:rPr lang="en-US" sz="1500" dirty="0"/>
              <a:t> November 2020). </a:t>
            </a:r>
          </a:p>
          <a:p>
            <a:pPr marL="0" indent="0">
              <a:buNone/>
            </a:pPr>
            <a:r>
              <a:rPr lang="en-US" sz="1500" dirty="0"/>
              <a:t>Bracefield, C &amp; Nicolson, S (2019) A professional commitment to play. Available at: </a:t>
            </a:r>
            <a:r>
              <a:rPr lang="en-US" sz="1500" dirty="0">
                <a:hlinkClick r:id="rId4"/>
              </a:rPr>
              <a:t>https://www.hekupu.ac.nz/sites/default/files/2019-10/07%20Nicolson%20and%20Bracefield.pdf</a:t>
            </a:r>
            <a:r>
              <a:rPr lang="en-US" sz="1500" dirty="0"/>
              <a:t> (Accessed: 19</a:t>
            </a:r>
            <a:r>
              <a:rPr lang="en-US" sz="1500" baseline="30000" dirty="0"/>
              <a:t>th</a:t>
            </a:r>
            <a:r>
              <a:rPr lang="en-US" sz="1500" dirty="0"/>
              <a:t> November 2020). </a:t>
            </a:r>
          </a:p>
          <a:p>
            <a:pPr marL="0" indent="0">
              <a:buNone/>
            </a:pPr>
            <a:r>
              <a:rPr lang="en-US" sz="1500" dirty="0"/>
              <a:t>Drew, C (2020) The Te Whariki curriculum in New Zealand, Explained. Available at: </a:t>
            </a:r>
            <a:r>
              <a:rPr lang="en-US" sz="1500" dirty="0">
                <a:hlinkClick r:id="rId5"/>
              </a:rPr>
              <a:t>https://helpfulprofessor.com/the-te-whariki-curriculum-in-new-zealand-explained-2020/</a:t>
            </a:r>
            <a:r>
              <a:rPr lang="en-US" sz="1500" dirty="0"/>
              <a:t> (Accessed: 17</a:t>
            </a:r>
            <a:r>
              <a:rPr lang="en-US" sz="1500" baseline="30000" dirty="0"/>
              <a:t>th</a:t>
            </a:r>
            <a:r>
              <a:rPr lang="en-US" sz="1500" dirty="0"/>
              <a:t> November 2020). </a:t>
            </a:r>
          </a:p>
          <a:p>
            <a:pPr marL="0" indent="0">
              <a:buNone/>
            </a:pPr>
            <a:r>
              <a:rPr lang="en-US" sz="1500" dirty="0"/>
              <a:t>Hargraves, H (2017) what do I need to know to implement Te Whariki 2017?. Available at: </a:t>
            </a:r>
            <a:r>
              <a:rPr lang="en-US" sz="1500" dirty="0">
                <a:hlinkClick r:id="rId6"/>
              </a:rPr>
              <a:t>https://theeducationhub.org.nz/what-do-i-need-to-know-to-implement-te-whariki-2017/</a:t>
            </a:r>
            <a:r>
              <a:rPr lang="en-US" sz="1500" dirty="0"/>
              <a:t> (Accessed: 19</a:t>
            </a:r>
            <a:r>
              <a:rPr lang="en-US" sz="1500" baseline="30000" dirty="0"/>
              <a:t>th</a:t>
            </a:r>
            <a:r>
              <a:rPr lang="en-US" sz="1500" dirty="0"/>
              <a:t> November 2020). </a:t>
            </a:r>
          </a:p>
          <a:p>
            <a:pPr marL="0" indent="0">
              <a:buNone/>
            </a:pPr>
            <a:r>
              <a:rPr lang="en-US" sz="1500" dirty="0"/>
              <a:t>My ECE (early childhood education) (no date). Te Whariki- what is this early childhood curriculum that ECE services are required by the Ministry of Education to follow? Available at: </a:t>
            </a:r>
            <a:r>
              <a:rPr lang="en-US" sz="1500" dirty="0">
                <a:hlinkClick r:id="rId7"/>
              </a:rPr>
              <a:t>https://www.myece.org.nz/educational-curriculum-aspects/106-te-whariki-curriculumTe</a:t>
            </a:r>
            <a:r>
              <a:rPr lang="en-US" sz="1500" dirty="0"/>
              <a:t> (Accessed: 18</a:t>
            </a:r>
            <a:r>
              <a:rPr lang="en-US" sz="1500" baseline="30000" dirty="0"/>
              <a:t>th</a:t>
            </a:r>
            <a:r>
              <a:rPr lang="en-US" sz="1500" dirty="0"/>
              <a:t> November 2020). </a:t>
            </a:r>
          </a:p>
          <a:p>
            <a:pPr marL="0" indent="0">
              <a:buNone/>
            </a:pPr>
            <a:r>
              <a:rPr lang="en-US" sz="1500" dirty="0"/>
              <a:t>Ministry of Education (2017) Te Whariki. Available at: </a:t>
            </a:r>
            <a:r>
              <a:rPr lang="en-US" sz="1500" dirty="0">
                <a:hlinkClick r:id="rId8"/>
              </a:rPr>
              <a:t>https://education.govt.nz/assets/Documents/Early-Childhood/ELS-Te-Whariki-Early-Childhood-Curriculum-ENG-Web.pdf</a:t>
            </a:r>
            <a:r>
              <a:rPr lang="en-US" sz="1500" dirty="0"/>
              <a:t> (Accessed: 17</a:t>
            </a:r>
            <a:r>
              <a:rPr lang="en-US" sz="1500" baseline="30000" dirty="0"/>
              <a:t>th</a:t>
            </a:r>
            <a:r>
              <a:rPr lang="en-US" sz="1500" dirty="0"/>
              <a:t> November 2020). </a:t>
            </a:r>
          </a:p>
          <a:p>
            <a:pPr marL="0" indent="0">
              <a:buNone/>
            </a:pPr>
            <a:r>
              <a:rPr lang="en-US" sz="1500" dirty="0"/>
              <a:t>Nursery World (2019) Wales unveils experience rich-curriculum. Available at: </a:t>
            </a:r>
            <a:r>
              <a:rPr lang="en-US" sz="1500" dirty="0">
                <a:hlinkClick r:id="rId9"/>
              </a:rPr>
              <a:t>https://www.nurseryworld.co.uk/news/article/wales-unveils-experience-rich-curriculum</a:t>
            </a:r>
            <a:r>
              <a:rPr lang="en-US" sz="1500" dirty="0"/>
              <a:t>  </a:t>
            </a:r>
            <a:r>
              <a:rPr lang="en-US" sz="1400" dirty="0"/>
              <a:t>(Accessed: 22nd  November 2020). </a:t>
            </a:r>
            <a:endParaRPr lang="en-US" sz="1500" dirty="0"/>
          </a:p>
          <a:p>
            <a:pPr marL="0" indent="0">
              <a:buNone/>
            </a:pPr>
            <a:r>
              <a:rPr lang="en-US" sz="1500" dirty="0"/>
              <a:t>Welsh Government (2015) Foundation Phase Framework. Available at: </a:t>
            </a:r>
            <a:r>
              <a:rPr lang="en-US" sz="1500" dirty="0">
                <a:hlinkClick r:id="rId10"/>
              </a:rPr>
              <a:t>https://hwb.gov.wales/api/storage/d5d8e39c-b534-40cb-a3f5-7e2e126d8077/foundation-phase-framework.pdf</a:t>
            </a:r>
            <a:r>
              <a:rPr lang="en-US" sz="1500" dirty="0"/>
              <a:t> (Accessed: 18</a:t>
            </a:r>
            <a:r>
              <a:rPr lang="en-US" sz="1500" baseline="30000" dirty="0"/>
              <a:t>th</a:t>
            </a:r>
            <a:r>
              <a:rPr lang="en-US" sz="1500" dirty="0"/>
              <a:t> November 2020). </a:t>
            </a:r>
            <a:br>
              <a:rPr lang="en-US" sz="1500" dirty="0"/>
            </a:br>
            <a:br>
              <a:rPr lang="en-US" sz="1500" dirty="0"/>
            </a:br>
            <a:r>
              <a:rPr lang="en-US" sz="1500" dirty="0"/>
              <a:t>Welsh Government (no date) Education is changing. Available at: </a:t>
            </a:r>
            <a:r>
              <a:rPr lang="en-US" sz="1500" dirty="0">
                <a:hlinkClick r:id="rId11"/>
              </a:rPr>
              <a:t>https://gov.wales/education-changing</a:t>
            </a:r>
            <a:r>
              <a:rPr lang="en-US" sz="1500" dirty="0"/>
              <a:t> (</a:t>
            </a:r>
            <a:r>
              <a:rPr lang="en-US" sz="1600" dirty="0"/>
              <a:t>Accessed: 22nd  November 2020). </a:t>
            </a:r>
            <a:endParaRPr lang="en-US" sz="1500" dirty="0"/>
          </a:p>
          <a:p>
            <a:pPr marL="0" indent="0">
              <a:buNone/>
            </a:pPr>
            <a:r>
              <a:rPr lang="en-US" sz="1500" dirty="0"/>
              <a:t>Welsh Government (2018) How is my child doing in Foundation Phase. Available at: </a:t>
            </a:r>
            <a:r>
              <a:rPr lang="en-US" sz="1500" dirty="0">
                <a:hlinkClick r:id="rId12"/>
              </a:rPr>
              <a:t>https://gov.wales/sites/default/files/publications/2018-06/how-is-my-child-doing-in-the-foundation-phase-a-guide-for-parents-and-carers.pdf</a:t>
            </a:r>
            <a:r>
              <a:rPr lang="en-US" sz="1500" dirty="0"/>
              <a:t> (Accessed: 20</a:t>
            </a:r>
            <a:r>
              <a:rPr lang="en-US" sz="1500" baseline="30000" dirty="0"/>
              <a:t>th</a:t>
            </a:r>
            <a:r>
              <a:rPr lang="en-US" sz="1500" dirty="0"/>
              <a:t> November 2020). </a:t>
            </a:r>
          </a:p>
          <a:p>
            <a:pPr marL="0" indent="0">
              <a:buNone/>
            </a:pPr>
            <a:r>
              <a:rPr lang="en-US" sz="1500" dirty="0"/>
              <a:t>Welsh Government (2019) Nursery education for 3- and 4-year olds in Wales. Available at: </a:t>
            </a:r>
            <a:r>
              <a:rPr lang="en-US" sz="1500" dirty="0">
                <a:hlinkClick r:id="rId13"/>
              </a:rPr>
              <a:t>https://www.flintshire.gov.uk/en/PDFFiles/Schools/Foundation-Phase-Nursery-A-guide-for-Parents-and-Carers.pdf</a:t>
            </a:r>
            <a:r>
              <a:rPr lang="en-US" sz="1500" dirty="0"/>
              <a:t>  (Accessed: 22</a:t>
            </a:r>
            <a:r>
              <a:rPr lang="en-US" sz="1500" baseline="30000" dirty="0"/>
              <a:t>nd</a:t>
            </a:r>
            <a:r>
              <a:rPr lang="en-US" sz="1500" dirty="0"/>
              <a:t> November 2020). </a:t>
            </a:r>
          </a:p>
          <a:p>
            <a:pPr marL="0" indent="0">
              <a:buNone/>
            </a:pPr>
            <a:r>
              <a:rPr lang="en-US" sz="1500" dirty="0"/>
              <a:t>Welsh Government (2017) Foundation Phase Profile Handbook. Available at: </a:t>
            </a:r>
            <a:r>
              <a:rPr lang="en-US" sz="1500" dirty="0">
                <a:hlinkClick r:id="rId14"/>
              </a:rPr>
              <a:t>https://hwb.gov.wales/api/storage/f9d85dba-85a4-4e87-bb58-a24730ad7e57/foundation-phase-profile-handbook-revised-september-2017.pdf</a:t>
            </a:r>
            <a:r>
              <a:rPr lang="en-US" sz="1500" dirty="0"/>
              <a:t> (Accessed: 20</a:t>
            </a:r>
            <a:r>
              <a:rPr lang="en-US" sz="1500" baseline="30000" dirty="0"/>
              <a:t>th</a:t>
            </a:r>
            <a:r>
              <a:rPr lang="en-US" sz="1500" dirty="0"/>
              <a:t> November 2020).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58670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53551-30DE-C342-BAFB-3048BBDE1BC0}"/>
              </a:ext>
            </a:extLst>
          </p:cNvPr>
          <p:cNvSpPr>
            <a:spLocks noGrp="1"/>
          </p:cNvSpPr>
          <p:nvPr>
            <p:ph type="title"/>
          </p:nvPr>
        </p:nvSpPr>
        <p:spPr/>
        <p:txBody>
          <a:bodyPr/>
          <a:lstStyle/>
          <a:p>
            <a:r>
              <a:rPr lang="en-US" dirty="0"/>
              <a:t>Presentation Link </a:t>
            </a:r>
          </a:p>
        </p:txBody>
      </p:sp>
      <p:sp>
        <p:nvSpPr>
          <p:cNvPr id="3" name="Content Placeholder 2">
            <a:extLst>
              <a:ext uri="{FF2B5EF4-FFF2-40B4-BE49-F238E27FC236}">
                <a16:creationId xmlns:a16="http://schemas.microsoft.com/office/drawing/2014/main" id="{8F994871-6E21-D04D-BA8C-711CB22CF6FC}"/>
              </a:ext>
            </a:extLst>
          </p:cNvPr>
          <p:cNvSpPr>
            <a:spLocks noGrp="1"/>
          </p:cNvSpPr>
          <p:nvPr>
            <p:ph idx="1"/>
          </p:nvPr>
        </p:nvSpPr>
        <p:spPr/>
        <p:txBody>
          <a:bodyPr/>
          <a:lstStyle/>
          <a:p>
            <a:pPr marL="0" indent="0">
              <a:buNone/>
            </a:pPr>
            <a:r>
              <a:rPr lang="en-US" dirty="0">
                <a:hlinkClick r:id="rId2"/>
              </a:rPr>
              <a:t>https://web.microsoftstream.com/video/d84158ef-d1fd-4b6b-8172-cb50ce7a27eb</a:t>
            </a:r>
            <a:r>
              <a:rPr lang="en-US" dirty="0"/>
              <a:t> </a:t>
            </a:r>
          </a:p>
        </p:txBody>
      </p:sp>
    </p:spTree>
    <p:extLst>
      <p:ext uri="{BB962C8B-B14F-4D97-AF65-F5344CB8AC3E}">
        <p14:creationId xmlns:p14="http://schemas.microsoft.com/office/powerpoint/2010/main" val="47148821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2066</Words>
  <Application>Microsoft Macintosh PowerPoint</Application>
  <PresentationFormat>Widescreen</PresentationFormat>
  <Paragraphs>80</Paragraphs>
  <Slides>16</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16</vt:i4>
      </vt:variant>
    </vt:vector>
  </HeadingPairs>
  <TitlesOfParts>
    <vt:vector size="23" baseType="lpstr">
      <vt:lpstr>Arial</vt:lpstr>
      <vt:lpstr>Calibri</vt:lpstr>
      <vt:lpstr>Century Gothic</vt:lpstr>
      <vt:lpstr>Elephant</vt:lpstr>
      <vt:lpstr>Garamond</vt:lpstr>
      <vt:lpstr>BrushVTI</vt:lpstr>
      <vt:lpstr>Savon</vt:lpstr>
      <vt:lpstr>Foundation Phase (Wales) &amp; Te Whariki (New Zealand)</vt:lpstr>
      <vt:lpstr>Introduction </vt:lpstr>
      <vt:lpstr>The Foundation Phase &amp; what is it?</vt:lpstr>
      <vt:lpstr>PowerPoint Presentation</vt:lpstr>
      <vt:lpstr>Seven areas </vt:lpstr>
      <vt:lpstr>Te Whariki &amp; what is it? </vt:lpstr>
      <vt:lpstr> Four principles</vt:lpstr>
      <vt:lpstr>Five learning strands</vt:lpstr>
      <vt:lpstr>Similarities &amp; Differences ? </vt:lpstr>
      <vt:lpstr>Play in Foundation Phase &amp; Te Whariki?</vt:lpstr>
      <vt:lpstr>What will the child learn from Foundation Phase and Te Whariki?</vt:lpstr>
      <vt:lpstr>Drawbacks of Te Whariki</vt:lpstr>
      <vt:lpstr>Drawbacks of Foundation Phase </vt:lpstr>
      <vt:lpstr>Conclusion </vt:lpstr>
      <vt:lpstr>Reference </vt:lpstr>
      <vt:lpstr>Presentation Link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Foundation Phase (Wales) &amp; Te Whariki (New Zealand)</dc:title>
  <dc:creator>reema ullah</dc:creator>
  <cp:lastModifiedBy>reema ullah</cp:lastModifiedBy>
  <cp:revision>14</cp:revision>
  <dcterms:created xsi:type="dcterms:W3CDTF">2020-11-23T00:53:20Z</dcterms:created>
  <dcterms:modified xsi:type="dcterms:W3CDTF">2020-11-23T18:41:05Z</dcterms:modified>
</cp:coreProperties>
</file>