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3"/>
  </p:notesMasterIdLst>
  <p:sldIdLst>
    <p:sldId id="256" r:id="rId2"/>
  </p:sldIdLst>
  <p:sldSz cx="30275213" cy="4280376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103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11523"/>
    <p:restoredTop sz="94677"/>
  </p:normalViewPr>
  <p:slideViewPr>
    <p:cSldViewPr snapToGrid="0" snapToObjects="1">
      <p:cViewPr>
        <p:scale>
          <a:sx n="16" d="100"/>
          <a:sy n="16" d="100"/>
        </p:scale>
        <p:origin x="1456"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FC0938-080D-BC40-93F0-CA88669DD564}" type="datetimeFigureOut">
              <a:rPr lang="en-US" smtClean="0"/>
              <a:t>5/18/22</a:t>
            </a:fld>
            <a:endParaRPr lang="en-US"/>
          </a:p>
        </p:txBody>
      </p:sp>
      <p:sp>
        <p:nvSpPr>
          <p:cNvPr id="4" name="Slide Image Placeholder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632AAE0-79DA-144A-87B7-EE37E00F1BA1}" type="slidenum">
              <a:rPr lang="en-US" smtClean="0"/>
              <a:t>‹#›</a:t>
            </a:fld>
            <a:endParaRPr lang="en-US"/>
          </a:p>
        </p:txBody>
      </p:sp>
    </p:spTree>
    <p:extLst>
      <p:ext uri="{BB962C8B-B14F-4D97-AF65-F5344CB8AC3E}">
        <p14:creationId xmlns:p14="http://schemas.microsoft.com/office/powerpoint/2010/main" val="21884769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632AAE0-79DA-144A-87B7-EE37E00F1BA1}" type="slidenum">
              <a:rPr lang="en-US" smtClean="0"/>
              <a:t>1</a:t>
            </a:fld>
            <a:endParaRPr lang="en-US"/>
          </a:p>
        </p:txBody>
      </p:sp>
    </p:spTree>
    <p:extLst>
      <p:ext uri="{BB962C8B-B14F-4D97-AF65-F5344CB8AC3E}">
        <p14:creationId xmlns:p14="http://schemas.microsoft.com/office/powerpoint/2010/main" val="31724289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641" y="7005156"/>
            <a:ext cx="25733931" cy="14902051"/>
          </a:xfrm>
        </p:spPr>
        <p:txBody>
          <a:bodyPr anchor="b"/>
          <a:lstStyle>
            <a:lvl1pPr algn="ctr">
              <a:defRPr sz="19865"/>
            </a:lvl1pPr>
          </a:lstStyle>
          <a:p>
            <a:r>
              <a:rPr lang="en-GB"/>
              <a:t>Click to edit Master title style</a:t>
            </a:r>
            <a:endParaRPr lang="en-US" dirty="0"/>
          </a:p>
        </p:txBody>
      </p:sp>
      <p:sp>
        <p:nvSpPr>
          <p:cNvPr id="3" name="Subtitle 2"/>
          <p:cNvSpPr>
            <a:spLocks noGrp="1"/>
          </p:cNvSpPr>
          <p:nvPr>
            <p:ph type="subTitle" idx="1"/>
          </p:nvPr>
        </p:nvSpPr>
        <p:spPr>
          <a:xfrm>
            <a:off x="3784402" y="22481887"/>
            <a:ext cx="22706410" cy="10334331"/>
          </a:xfrm>
        </p:spPr>
        <p:txBody>
          <a:bodyPr/>
          <a:lstStyle>
            <a:lvl1pPr marL="0" indent="0" algn="ctr">
              <a:buNone/>
              <a:defRPr sz="7946"/>
            </a:lvl1pPr>
            <a:lvl2pPr marL="1513743" indent="0" algn="ctr">
              <a:buNone/>
              <a:defRPr sz="6622"/>
            </a:lvl2pPr>
            <a:lvl3pPr marL="3027487" indent="0" algn="ctr">
              <a:buNone/>
              <a:defRPr sz="5960"/>
            </a:lvl3pPr>
            <a:lvl4pPr marL="4541230" indent="0" algn="ctr">
              <a:buNone/>
              <a:defRPr sz="5297"/>
            </a:lvl4pPr>
            <a:lvl5pPr marL="6054974" indent="0" algn="ctr">
              <a:buNone/>
              <a:defRPr sz="5297"/>
            </a:lvl5pPr>
            <a:lvl6pPr marL="7568717" indent="0" algn="ctr">
              <a:buNone/>
              <a:defRPr sz="5297"/>
            </a:lvl6pPr>
            <a:lvl7pPr marL="9082461" indent="0" algn="ctr">
              <a:buNone/>
              <a:defRPr sz="5297"/>
            </a:lvl7pPr>
            <a:lvl8pPr marL="10596204" indent="0" algn="ctr">
              <a:buNone/>
              <a:defRPr sz="5297"/>
            </a:lvl8pPr>
            <a:lvl9pPr marL="12109948" indent="0" algn="ctr">
              <a:buNone/>
              <a:defRPr sz="5297"/>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D8C633C3-A7D9-5C44-A55A-7CE82DE1BBF8}" type="datetimeFigureOut">
              <a:rPr lang="en-US" smtClean="0"/>
              <a:t>5/18/22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E1884B-101D-CE4A-81B7-BE70BD29A646}" type="slidenum">
              <a:rPr lang="en-US" smtClean="0"/>
              <a:t>‹#›</a:t>
            </a:fld>
            <a:endParaRPr lang="en-US"/>
          </a:p>
        </p:txBody>
      </p:sp>
    </p:spTree>
    <p:extLst>
      <p:ext uri="{BB962C8B-B14F-4D97-AF65-F5344CB8AC3E}">
        <p14:creationId xmlns:p14="http://schemas.microsoft.com/office/powerpoint/2010/main" val="17251503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8C633C3-A7D9-5C44-A55A-7CE82DE1BBF8}" type="datetimeFigureOut">
              <a:rPr lang="en-US" smtClean="0"/>
              <a:t>5/18/22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E1884B-101D-CE4A-81B7-BE70BD29A646}" type="slidenum">
              <a:rPr lang="en-US" smtClean="0"/>
              <a:t>‹#›</a:t>
            </a:fld>
            <a:endParaRPr lang="en-US"/>
          </a:p>
        </p:txBody>
      </p:sp>
    </p:spTree>
    <p:extLst>
      <p:ext uri="{BB962C8B-B14F-4D97-AF65-F5344CB8AC3E}">
        <p14:creationId xmlns:p14="http://schemas.microsoft.com/office/powerpoint/2010/main" val="3729274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654" y="10671229"/>
            <a:ext cx="26112371" cy="17805173"/>
          </a:xfrm>
        </p:spPr>
        <p:txBody>
          <a:bodyPr anchor="b"/>
          <a:lstStyle>
            <a:lvl1pPr>
              <a:defRPr sz="19865"/>
            </a:lvl1pPr>
          </a:lstStyle>
          <a:p>
            <a:r>
              <a:rPr lang="en-GB"/>
              <a:t>Click to edit Master title style</a:t>
            </a:r>
            <a:endParaRPr lang="en-US" dirty="0"/>
          </a:p>
        </p:txBody>
      </p:sp>
      <p:sp>
        <p:nvSpPr>
          <p:cNvPr id="3" name="Text Placeholder 2"/>
          <p:cNvSpPr>
            <a:spLocks noGrp="1"/>
          </p:cNvSpPr>
          <p:nvPr>
            <p:ph type="body" idx="1"/>
          </p:nvPr>
        </p:nvSpPr>
        <p:spPr>
          <a:xfrm>
            <a:off x="2065654" y="28644846"/>
            <a:ext cx="26112371" cy="9363320"/>
          </a:xfrm>
        </p:spPr>
        <p:txBody>
          <a:bodyPr/>
          <a:lstStyle>
            <a:lvl1pPr marL="0" indent="0">
              <a:buNone/>
              <a:defRPr sz="7946">
                <a:solidFill>
                  <a:schemeClr val="tx1"/>
                </a:solidFill>
              </a:defRPr>
            </a:lvl1pPr>
            <a:lvl2pPr marL="1513743" indent="0">
              <a:buNone/>
              <a:defRPr sz="6622">
                <a:solidFill>
                  <a:schemeClr val="tx1">
                    <a:tint val="75000"/>
                  </a:schemeClr>
                </a:solidFill>
              </a:defRPr>
            </a:lvl2pPr>
            <a:lvl3pPr marL="3027487" indent="0">
              <a:buNone/>
              <a:defRPr sz="5960">
                <a:solidFill>
                  <a:schemeClr val="tx1">
                    <a:tint val="75000"/>
                  </a:schemeClr>
                </a:solidFill>
              </a:defRPr>
            </a:lvl3pPr>
            <a:lvl4pPr marL="4541230" indent="0">
              <a:buNone/>
              <a:defRPr sz="5297">
                <a:solidFill>
                  <a:schemeClr val="tx1">
                    <a:tint val="75000"/>
                  </a:schemeClr>
                </a:solidFill>
              </a:defRPr>
            </a:lvl4pPr>
            <a:lvl5pPr marL="6054974" indent="0">
              <a:buNone/>
              <a:defRPr sz="5297">
                <a:solidFill>
                  <a:schemeClr val="tx1">
                    <a:tint val="75000"/>
                  </a:schemeClr>
                </a:solidFill>
              </a:defRPr>
            </a:lvl5pPr>
            <a:lvl6pPr marL="7568717" indent="0">
              <a:buNone/>
              <a:defRPr sz="5297">
                <a:solidFill>
                  <a:schemeClr val="tx1">
                    <a:tint val="75000"/>
                  </a:schemeClr>
                </a:solidFill>
              </a:defRPr>
            </a:lvl6pPr>
            <a:lvl7pPr marL="9082461" indent="0">
              <a:buNone/>
              <a:defRPr sz="5297">
                <a:solidFill>
                  <a:schemeClr val="tx1">
                    <a:tint val="75000"/>
                  </a:schemeClr>
                </a:solidFill>
              </a:defRPr>
            </a:lvl7pPr>
            <a:lvl8pPr marL="10596204" indent="0">
              <a:buNone/>
              <a:defRPr sz="5297">
                <a:solidFill>
                  <a:schemeClr val="tx1">
                    <a:tint val="75000"/>
                  </a:schemeClr>
                </a:solidFill>
              </a:defRPr>
            </a:lvl8pPr>
            <a:lvl9pPr marL="12109948" indent="0">
              <a:buNone/>
              <a:defRPr sz="5297">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8C633C3-A7D9-5C44-A55A-7CE82DE1BBF8}" type="datetimeFigureOut">
              <a:rPr lang="en-US" smtClean="0"/>
              <a:t>5/18/22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E1884B-101D-CE4A-81B7-BE70BD29A646}" type="slidenum">
              <a:rPr lang="en-US" smtClean="0"/>
              <a:t>‹#›</a:t>
            </a:fld>
            <a:endParaRPr lang="en-US"/>
          </a:p>
        </p:txBody>
      </p:sp>
    </p:spTree>
    <p:extLst>
      <p:ext uri="{BB962C8B-B14F-4D97-AF65-F5344CB8AC3E}">
        <p14:creationId xmlns:p14="http://schemas.microsoft.com/office/powerpoint/2010/main" val="2140630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081421" y="11394520"/>
            <a:ext cx="12866966" cy="2715859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5326826" y="11394520"/>
            <a:ext cx="12866966" cy="2715859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D8C633C3-A7D9-5C44-A55A-7CE82DE1BBF8}" type="datetimeFigureOut">
              <a:rPr lang="en-US" smtClean="0"/>
              <a:t>5/18/22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E1884B-101D-CE4A-81B7-BE70BD29A646}" type="slidenum">
              <a:rPr lang="en-US" smtClean="0"/>
              <a:t>‹#›</a:t>
            </a:fld>
            <a:endParaRPr lang="en-US"/>
          </a:p>
        </p:txBody>
      </p:sp>
    </p:spTree>
    <p:extLst>
      <p:ext uri="{BB962C8B-B14F-4D97-AF65-F5344CB8AC3E}">
        <p14:creationId xmlns:p14="http://schemas.microsoft.com/office/powerpoint/2010/main" val="15067192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5364" y="2278913"/>
            <a:ext cx="26112371" cy="8273416"/>
          </a:xfrm>
        </p:spPr>
        <p:txBody>
          <a:bodyPr/>
          <a:lstStyle/>
          <a:p>
            <a:r>
              <a:rPr lang="en-GB"/>
              <a:t>Click to edit Master title style</a:t>
            </a:r>
            <a:endParaRPr lang="en-US" dirty="0"/>
          </a:p>
        </p:txBody>
      </p:sp>
      <p:sp>
        <p:nvSpPr>
          <p:cNvPr id="3" name="Text Placeholder 2"/>
          <p:cNvSpPr>
            <a:spLocks noGrp="1"/>
          </p:cNvSpPr>
          <p:nvPr>
            <p:ph type="body" idx="1"/>
          </p:nvPr>
        </p:nvSpPr>
        <p:spPr>
          <a:xfrm>
            <a:off x="2085368" y="10492870"/>
            <a:ext cx="12807832" cy="5142393"/>
          </a:xfrm>
        </p:spPr>
        <p:txBody>
          <a:bodyPr anchor="b"/>
          <a:lstStyle>
            <a:lvl1pPr marL="0" indent="0">
              <a:buNone/>
              <a:defRPr sz="7946" b="1"/>
            </a:lvl1pPr>
            <a:lvl2pPr marL="1513743" indent="0">
              <a:buNone/>
              <a:defRPr sz="6622" b="1"/>
            </a:lvl2pPr>
            <a:lvl3pPr marL="3027487" indent="0">
              <a:buNone/>
              <a:defRPr sz="5960" b="1"/>
            </a:lvl3pPr>
            <a:lvl4pPr marL="4541230" indent="0">
              <a:buNone/>
              <a:defRPr sz="5297" b="1"/>
            </a:lvl4pPr>
            <a:lvl5pPr marL="6054974" indent="0">
              <a:buNone/>
              <a:defRPr sz="5297" b="1"/>
            </a:lvl5pPr>
            <a:lvl6pPr marL="7568717" indent="0">
              <a:buNone/>
              <a:defRPr sz="5297" b="1"/>
            </a:lvl6pPr>
            <a:lvl7pPr marL="9082461" indent="0">
              <a:buNone/>
              <a:defRPr sz="5297" b="1"/>
            </a:lvl7pPr>
            <a:lvl8pPr marL="10596204" indent="0">
              <a:buNone/>
              <a:defRPr sz="5297" b="1"/>
            </a:lvl8pPr>
            <a:lvl9pPr marL="12109948" indent="0">
              <a:buNone/>
              <a:defRPr sz="5297" b="1"/>
            </a:lvl9pPr>
          </a:lstStyle>
          <a:p>
            <a:pPr lvl="0"/>
            <a:r>
              <a:rPr lang="en-GB"/>
              <a:t>Click to edit Master text styles</a:t>
            </a:r>
          </a:p>
        </p:txBody>
      </p:sp>
      <p:sp>
        <p:nvSpPr>
          <p:cNvPr id="4" name="Content Placeholder 3"/>
          <p:cNvSpPr>
            <a:spLocks noGrp="1"/>
          </p:cNvSpPr>
          <p:nvPr>
            <p:ph sz="half" idx="2"/>
          </p:nvPr>
        </p:nvSpPr>
        <p:spPr>
          <a:xfrm>
            <a:off x="2085368" y="15635264"/>
            <a:ext cx="12807832" cy="2299711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5326828" y="10492870"/>
            <a:ext cx="12870909" cy="5142393"/>
          </a:xfrm>
        </p:spPr>
        <p:txBody>
          <a:bodyPr anchor="b"/>
          <a:lstStyle>
            <a:lvl1pPr marL="0" indent="0">
              <a:buNone/>
              <a:defRPr sz="7946" b="1"/>
            </a:lvl1pPr>
            <a:lvl2pPr marL="1513743" indent="0">
              <a:buNone/>
              <a:defRPr sz="6622" b="1"/>
            </a:lvl2pPr>
            <a:lvl3pPr marL="3027487" indent="0">
              <a:buNone/>
              <a:defRPr sz="5960" b="1"/>
            </a:lvl3pPr>
            <a:lvl4pPr marL="4541230" indent="0">
              <a:buNone/>
              <a:defRPr sz="5297" b="1"/>
            </a:lvl4pPr>
            <a:lvl5pPr marL="6054974" indent="0">
              <a:buNone/>
              <a:defRPr sz="5297" b="1"/>
            </a:lvl5pPr>
            <a:lvl6pPr marL="7568717" indent="0">
              <a:buNone/>
              <a:defRPr sz="5297" b="1"/>
            </a:lvl6pPr>
            <a:lvl7pPr marL="9082461" indent="0">
              <a:buNone/>
              <a:defRPr sz="5297" b="1"/>
            </a:lvl7pPr>
            <a:lvl8pPr marL="10596204" indent="0">
              <a:buNone/>
              <a:defRPr sz="5297" b="1"/>
            </a:lvl8pPr>
            <a:lvl9pPr marL="12109948" indent="0">
              <a:buNone/>
              <a:defRPr sz="5297" b="1"/>
            </a:lvl9pPr>
          </a:lstStyle>
          <a:p>
            <a:pPr lvl="0"/>
            <a:r>
              <a:rPr lang="en-GB"/>
              <a:t>Click to edit Master text styles</a:t>
            </a:r>
          </a:p>
        </p:txBody>
      </p:sp>
      <p:sp>
        <p:nvSpPr>
          <p:cNvPr id="6" name="Content Placeholder 5"/>
          <p:cNvSpPr>
            <a:spLocks noGrp="1"/>
          </p:cNvSpPr>
          <p:nvPr>
            <p:ph sz="quarter" idx="4"/>
          </p:nvPr>
        </p:nvSpPr>
        <p:spPr>
          <a:xfrm>
            <a:off x="15326828" y="15635264"/>
            <a:ext cx="12870909" cy="2299711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8C633C3-A7D9-5C44-A55A-7CE82DE1BBF8}" type="datetimeFigureOut">
              <a:rPr lang="en-US" smtClean="0"/>
              <a:t>5/18/22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E1884B-101D-CE4A-81B7-BE70BD29A646}" type="slidenum">
              <a:rPr lang="en-US" smtClean="0"/>
              <a:t>‹#›</a:t>
            </a:fld>
            <a:endParaRPr lang="en-US"/>
          </a:p>
        </p:txBody>
      </p:sp>
    </p:spTree>
    <p:extLst>
      <p:ext uri="{BB962C8B-B14F-4D97-AF65-F5344CB8AC3E}">
        <p14:creationId xmlns:p14="http://schemas.microsoft.com/office/powerpoint/2010/main" val="40505242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D8C633C3-A7D9-5C44-A55A-7CE82DE1BBF8}" type="datetimeFigureOut">
              <a:rPr lang="en-US" smtClean="0"/>
              <a:t>5/18/22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E1884B-101D-CE4A-81B7-BE70BD29A646}" type="slidenum">
              <a:rPr lang="en-US" smtClean="0"/>
              <a:t>‹#›</a:t>
            </a:fld>
            <a:endParaRPr lang="en-US"/>
          </a:p>
        </p:txBody>
      </p:sp>
    </p:spTree>
    <p:extLst>
      <p:ext uri="{BB962C8B-B14F-4D97-AF65-F5344CB8AC3E}">
        <p14:creationId xmlns:p14="http://schemas.microsoft.com/office/powerpoint/2010/main" val="3159350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8C633C3-A7D9-5C44-A55A-7CE82DE1BBF8}" type="datetimeFigureOut">
              <a:rPr lang="en-US" smtClean="0"/>
              <a:t>5/18/22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E1884B-101D-CE4A-81B7-BE70BD29A646}" type="slidenum">
              <a:rPr lang="en-US" smtClean="0"/>
              <a:t>‹#›</a:t>
            </a:fld>
            <a:endParaRPr lang="en-US"/>
          </a:p>
        </p:txBody>
      </p:sp>
    </p:spTree>
    <p:extLst>
      <p:ext uri="{BB962C8B-B14F-4D97-AF65-F5344CB8AC3E}">
        <p14:creationId xmlns:p14="http://schemas.microsoft.com/office/powerpoint/2010/main" val="15863861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2853584"/>
            <a:ext cx="9764544" cy="9987545"/>
          </a:xfrm>
        </p:spPr>
        <p:txBody>
          <a:bodyPr anchor="b"/>
          <a:lstStyle>
            <a:lvl1pPr>
              <a:defRPr sz="10595"/>
            </a:lvl1pPr>
          </a:lstStyle>
          <a:p>
            <a:r>
              <a:rPr lang="en-GB"/>
              <a:t>Click to edit Master title style</a:t>
            </a:r>
            <a:endParaRPr lang="en-US" dirty="0"/>
          </a:p>
        </p:txBody>
      </p:sp>
      <p:sp>
        <p:nvSpPr>
          <p:cNvPr id="3" name="Content Placeholder 2"/>
          <p:cNvSpPr>
            <a:spLocks noGrp="1"/>
          </p:cNvSpPr>
          <p:nvPr>
            <p:ph idx="1"/>
          </p:nvPr>
        </p:nvSpPr>
        <p:spPr>
          <a:xfrm>
            <a:off x="12870909" y="6162959"/>
            <a:ext cx="15326827" cy="30418415"/>
          </a:xfrm>
        </p:spPr>
        <p:txBody>
          <a:bodyPr/>
          <a:lstStyle>
            <a:lvl1pPr>
              <a:defRPr sz="10595"/>
            </a:lvl1pPr>
            <a:lvl2pPr>
              <a:defRPr sz="9271"/>
            </a:lvl2pPr>
            <a:lvl3pPr>
              <a:defRPr sz="7946"/>
            </a:lvl3pPr>
            <a:lvl4pPr>
              <a:defRPr sz="6622"/>
            </a:lvl4pPr>
            <a:lvl5pPr>
              <a:defRPr sz="6622"/>
            </a:lvl5pPr>
            <a:lvl6pPr>
              <a:defRPr sz="6622"/>
            </a:lvl6pPr>
            <a:lvl7pPr>
              <a:defRPr sz="6622"/>
            </a:lvl7pPr>
            <a:lvl8pPr>
              <a:defRPr sz="6622"/>
            </a:lvl8pPr>
            <a:lvl9pPr>
              <a:defRPr sz="6622"/>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085364" y="12841129"/>
            <a:ext cx="9764544" cy="23789780"/>
          </a:xfrm>
        </p:spPr>
        <p:txBody>
          <a:bodyPr/>
          <a:lstStyle>
            <a:lvl1pPr marL="0" indent="0">
              <a:buNone/>
              <a:defRPr sz="5297"/>
            </a:lvl1pPr>
            <a:lvl2pPr marL="1513743" indent="0">
              <a:buNone/>
              <a:defRPr sz="4635"/>
            </a:lvl2pPr>
            <a:lvl3pPr marL="3027487" indent="0">
              <a:buNone/>
              <a:defRPr sz="3973"/>
            </a:lvl3pPr>
            <a:lvl4pPr marL="4541230" indent="0">
              <a:buNone/>
              <a:defRPr sz="3311"/>
            </a:lvl4pPr>
            <a:lvl5pPr marL="6054974" indent="0">
              <a:buNone/>
              <a:defRPr sz="3311"/>
            </a:lvl5pPr>
            <a:lvl6pPr marL="7568717" indent="0">
              <a:buNone/>
              <a:defRPr sz="3311"/>
            </a:lvl6pPr>
            <a:lvl7pPr marL="9082461" indent="0">
              <a:buNone/>
              <a:defRPr sz="3311"/>
            </a:lvl7pPr>
            <a:lvl8pPr marL="10596204" indent="0">
              <a:buNone/>
              <a:defRPr sz="3311"/>
            </a:lvl8pPr>
            <a:lvl9pPr marL="12109948" indent="0">
              <a:buNone/>
              <a:defRPr sz="3311"/>
            </a:lvl9pPr>
          </a:lstStyle>
          <a:p>
            <a:pPr lvl="0"/>
            <a:r>
              <a:rPr lang="en-GB"/>
              <a:t>Click to edit Master text styles</a:t>
            </a:r>
          </a:p>
        </p:txBody>
      </p:sp>
      <p:sp>
        <p:nvSpPr>
          <p:cNvPr id="5" name="Date Placeholder 4"/>
          <p:cNvSpPr>
            <a:spLocks noGrp="1"/>
          </p:cNvSpPr>
          <p:nvPr>
            <p:ph type="dt" sz="half" idx="10"/>
          </p:nvPr>
        </p:nvSpPr>
        <p:spPr/>
        <p:txBody>
          <a:bodyPr/>
          <a:lstStyle/>
          <a:p>
            <a:fld id="{D8C633C3-A7D9-5C44-A55A-7CE82DE1BBF8}" type="datetimeFigureOut">
              <a:rPr lang="en-US" smtClean="0"/>
              <a:t>5/18/22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E1884B-101D-CE4A-81B7-BE70BD29A646}" type="slidenum">
              <a:rPr lang="en-US" smtClean="0"/>
              <a:t>‹#›</a:t>
            </a:fld>
            <a:endParaRPr lang="en-US"/>
          </a:p>
        </p:txBody>
      </p:sp>
    </p:spTree>
    <p:extLst>
      <p:ext uri="{BB962C8B-B14F-4D97-AF65-F5344CB8AC3E}">
        <p14:creationId xmlns:p14="http://schemas.microsoft.com/office/powerpoint/2010/main" val="30361229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2853584"/>
            <a:ext cx="9764544" cy="9987545"/>
          </a:xfrm>
        </p:spPr>
        <p:txBody>
          <a:bodyPr anchor="b"/>
          <a:lstStyle>
            <a:lvl1pPr>
              <a:defRPr sz="10595"/>
            </a:lvl1pPr>
          </a:lstStyle>
          <a:p>
            <a:r>
              <a:rPr lang="en-GB"/>
              <a:t>Click to edit Master title style</a:t>
            </a:r>
            <a:endParaRPr lang="en-US" dirty="0"/>
          </a:p>
        </p:txBody>
      </p:sp>
      <p:sp>
        <p:nvSpPr>
          <p:cNvPr id="3" name="Picture Placeholder 2"/>
          <p:cNvSpPr>
            <a:spLocks noGrp="1" noChangeAspect="1"/>
          </p:cNvSpPr>
          <p:nvPr>
            <p:ph type="pic" idx="1"/>
          </p:nvPr>
        </p:nvSpPr>
        <p:spPr>
          <a:xfrm>
            <a:off x="12870909" y="6162959"/>
            <a:ext cx="15326827" cy="30418415"/>
          </a:xfrm>
        </p:spPr>
        <p:txBody>
          <a:bodyPr anchor="t"/>
          <a:lstStyle>
            <a:lvl1pPr marL="0" indent="0">
              <a:buNone/>
              <a:defRPr sz="10595"/>
            </a:lvl1pPr>
            <a:lvl2pPr marL="1513743" indent="0">
              <a:buNone/>
              <a:defRPr sz="9271"/>
            </a:lvl2pPr>
            <a:lvl3pPr marL="3027487" indent="0">
              <a:buNone/>
              <a:defRPr sz="7946"/>
            </a:lvl3pPr>
            <a:lvl4pPr marL="4541230" indent="0">
              <a:buNone/>
              <a:defRPr sz="6622"/>
            </a:lvl4pPr>
            <a:lvl5pPr marL="6054974" indent="0">
              <a:buNone/>
              <a:defRPr sz="6622"/>
            </a:lvl5pPr>
            <a:lvl6pPr marL="7568717" indent="0">
              <a:buNone/>
              <a:defRPr sz="6622"/>
            </a:lvl6pPr>
            <a:lvl7pPr marL="9082461" indent="0">
              <a:buNone/>
              <a:defRPr sz="6622"/>
            </a:lvl7pPr>
            <a:lvl8pPr marL="10596204" indent="0">
              <a:buNone/>
              <a:defRPr sz="6622"/>
            </a:lvl8pPr>
            <a:lvl9pPr marL="12109948" indent="0">
              <a:buNone/>
              <a:defRPr sz="6622"/>
            </a:lvl9pPr>
          </a:lstStyle>
          <a:p>
            <a:r>
              <a:rPr lang="en-GB"/>
              <a:t>Click icon to add picture</a:t>
            </a:r>
            <a:endParaRPr lang="en-US" dirty="0"/>
          </a:p>
        </p:txBody>
      </p:sp>
      <p:sp>
        <p:nvSpPr>
          <p:cNvPr id="4" name="Text Placeholder 3"/>
          <p:cNvSpPr>
            <a:spLocks noGrp="1"/>
          </p:cNvSpPr>
          <p:nvPr>
            <p:ph type="body" sz="half" idx="2"/>
          </p:nvPr>
        </p:nvSpPr>
        <p:spPr>
          <a:xfrm>
            <a:off x="2085364" y="12841129"/>
            <a:ext cx="9764544" cy="23789780"/>
          </a:xfrm>
        </p:spPr>
        <p:txBody>
          <a:bodyPr/>
          <a:lstStyle>
            <a:lvl1pPr marL="0" indent="0">
              <a:buNone/>
              <a:defRPr sz="5297"/>
            </a:lvl1pPr>
            <a:lvl2pPr marL="1513743" indent="0">
              <a:buNone/>
              <a:defRPr sz="4635"/>
            </a:lvl2pPr>
            <a:lvl3pPr marL="3027487" indent="0">
              <a:buNone/>
              <a:defRPr sz="3973"/>
            </a:lvl3pPr>
            <a:lvl4pPr marL="4541230" indent="0">
              <a:buNone/>
              <a:defRPr sz="3311"/>
            </a:lvl4pPr>
            <a:lvl5pPr marL="6054974" indent="0">
              <a:buNone/>
              <a:defRPr sz="3311"/>
            </a:lvl5pPr>
            <a:lvl6pPr marL="7568717" indent="0">
              <a:buNone/>
              <a:defRPr sz="3311"/>
            </a:lvl6pPr>
            <a:lvl7pPr marL="9082461" indent="0">
              <a:buNone/>
              <a:defRPr sz="3311"/>
            </a:lvl7pPr>
            <a:lvl8pPr marL="10596204" indent="0">
              <a:buNone/>
              <a:defRPr sz="3311"/>
            </a:lvl8pPr>
            <a:lvl9pPr marL="12109948" indent="0">
              <a:buNone/>
              <a:defRPr sz="3311"/>
            </a:lvl9pPr>
          </a:lstStyle>
          <a:p>
            <a:pPr lvl="0"/>
            <a:r>
              <a:rPr lang="en-GB"/>
              <a:t>Click to edit Master text styles</a:t>
            </a:r>
          </a:p>
        </p:txBody>
      </p:sp>
      <p:sp>
        <p:nvSpPr>
          <p:cNvPr id="5" name="Date Placeholder 4"/>
          <p:cNvSpPr>
            <a:spLocks noGrp="1"/>
          </p:cNvSpPr>
          <p:nvPr>
            <p:ph type="dt" sz="half" idx="10"/>
          </p:nvPr>
        </p:nvSpPr>
        <p:spPr/>
        <p:txBody>
          <a:bodyPr/>
          <a:lstStyle/>
          <a:p>
            <a:fld id="{D8C633C3-A7D9-5C44-A55A-7CE82DE1BBF8}" type="datetimeFigureOut">
              <a:rPr lang="en-US" smtClean="0"/>
              <a:t>5/18/22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E1884B-101D-CE4A-81B7-BE70BD29A646}" type="slidenum">
              <a:rPr lang="en-US" smtClean="0"/>
              <a:t>‹#›</a:t>
            </a:fld>
            <a:endParaRPr lang="en-US"/>
          </a:p>
        </p:txBody>
      </p:sp>
    </p:spTree>
    <p:extLst>
      <p:ext uri="{BB962C8B-B14F-4D97-AF65-F5344CB8AC3E}">
        <p14:creationId xmlns:p14="http://schemas.microsoft.com/office/powerpoint/2010/main" val="17007728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8C633C3-A7D9-5C44-A55A-7CE82DE1BBF8}" type="datetimeFigureOut">
              <a:rPr lang="en-US" smtClean="0"/>
              <a:t>5/18/22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E1884B-101D-CE4A-81B7-BE70BD29A646}" type="slidenum">
              <a:rPr lang="en-US" smtClean="0"/>
              <a:t>‹#›</a:t>
            </a:fld>
            <a:endParaRPr lang="en-US"/>
          </a:p>
        </p:txBody>
      </p:sp>
    </p:spTree>
    <p:extLst>
      <p:ext uri="{BB962C8B-B14F-4D97-AF65-F5344CB8AC3E}">
        <p14:creationId xmlns:p14="http://schemas.microsoft.com/office/powerpoint/2010/main" val="9024898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5701" y="2278904"/>
            <a:ext cx="6528093" cy="3627421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081423" y="2278904"/>
            <a:ext cx="19205838" cy="3627421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8C633C3-A7D9-5C44-A55A-7CE82DE1BBF8}" type="datetimeFigureOut">
              <a:rPr lang="en-US" smtClean="0"/>
              <a:t>5/18/22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E1884B-101D-CE4A-81B7-BE70BD29A646}" type="slidenum">
              <a:rPr lang="en-US" smtClean="0"/>
              <a:t>‹#›</a:t>
            </a:fld>
            <a:endParaRPr lang="en-US"/>
          </a:p>
        </p:txBody>
      </p:sp>
    </p:spTree>
    <p:extLst>
      <p:ext uri="{BB962C8B-B14F-4D97-AF65-F5344CB8AC3E}">
        <p14:creationId xmlns:p14="http://schemas.microsoft.com/office/powerpoint/2010/main" val="30343603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1421" y="2278913"/>
            <a:ext cx="26112371" cy="8273416"/>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081421" y="11394520"/>
            <a:ext cx="26112371" cy="2715859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081421" y="39672756"/>
            <a:ext cx="6811923" cy="2278904"/>
          </a:xfrm>
          <a:prstGeom prst="rect">
            <a:avLst/>
          </a:prstGeom>
        </p:spPr>
        <p:txBody>
          <a:bodyPr vert="horz" lIns="91440" tIns="45720" rIns="91440" bIns="45720" rtlCol="0" anchor="ctr"/>
          <a:lstStyle>
            <a:lvl1pPr algn="l">
              <a:defRPr sz="3973">
                <a:solidFill>
                  <a:schemeClr val="tx1">
                    <a:tint val="75000"/>
                  </a:schemeClr>
                </a:solidFill>
              </a:defRPr>
            </a:lvl1pPr>
          </a:lstStyle>
          <a:p>
            <a:fld id="{D8C633C3-A7D9-5C44-A55A-7CE82DE1BBF8}" type="datetimeFigureOut">
              <a:rPr lang="en-US" smtClean="0"/>
              <a:t>5/18/22</a:t>
            </a:fld>
            <a:endParaRPr lang="en-US"/>
          </a:p>
        </p:txBody>
      </p:sp>
      <p:sp>
        <p:nvSpPr>
          <p:cNvPr id="5" name="Footer Placeholder 4"/>
          <p:cNvSpPr>
            <a:spLocks noGrp="1"/>
          </p:cNvSpPr>
          <p:nvPr>
            <p:ph type="ftr" sz="quarter" idx="3"/>
          </p:nvPr>
        </p:nvSpPr>
        <p:spPr>
          <a:xfrm>
            <a:off x="10028665" y="39672756"/>
            <a:ext cx="10217884" cy="2278904"/>
          </a:xfrm>
          <a:prstGeom prst="rect">
            <a:avLst/>
          </a:prstGeom>
        </p:spPr>
        <p:txBody>
          <a:bodyPr vert="horz" lIns="91440" tIns="45720" rIns="91440" bIns="45720" rtlCol="0" anchor="ctr"/>
          <a:lstStyle>
            <a:lvl1pPr algn="ctr">
              <a:defRPr sz="3973">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21381869" y="39672756"/>
            <a:ext cx="6811923" cy="2278904"/>
          </a:xfrm>
          <a:prstGeom prst="rect">
            <a:avLst/>
          </a:prstGeom>
        </p:spPr>
        <p:txBody>
          <a:bodyPr vert="horz" lIns="91440" tIns="45720" rIns="91440" bIns="45720" rtlCol="0" anchor="ctr"/>
          <a:lstStyle>
            <a:lvl1pPr algn="r">
              <a:defRPr sz="3973">
                <a:solidFill>
                  <a:schemeClr val="tx1">
                    <a:tint val="75000"/>
                  </a:schemeClr>
                </a:solidFill>
              </a:defRPr>
            </a:lvl1pPr>
          </a:lstStyle>
          <a:p>
            <a:fld id="{48E1884B-101D-CE4A-81B7-BE70BD29A646}" type="slidenum">
              <a:rPr lang="en-US" smtClean="0"/>
              <a:t>‹#›</a:t>
            </a:fld>
            <a:endParaRPr lang="en-US"/>
          </a:p>
        </p:txBody>
      </p:sp>
    </p:spTree>
    <p:extLst>
      <p:ext uri="{BB962C8B-B14F-4D97-AF65-F5344CB8AC3E}">
        <p14:creationId xmlns:p14="http://schemas.microsoft.com/office/powerpoint/2010/main" val="48138650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3027487" rtl="0" eaLnBrk="1" latinLnBrk="0" hangingPunct="1">
        <a:lnSpc>
          <a:spcPct val="90000"/>
        </a:lnSpc>
        <a:spcBef>
          <a:spcPct val="0"/>
        </a:spcBef>
        <a:buNone/>
        <a:defRPr sz="14568" kern="1200">
          <a:solidFill>
            <a:schemeClr val="tx1"/>
          </a:solidFill>
          <a:latin typeface="+mj-lt"/>
          <a:ea typeface="+mj-ea"/>
          <a:cs typeface="+mj-cs"/>
        </a:defRPr>
      </a:lvl1pPr>
    </p:titleStyle>
    <p:bodyStyle>
      <a:lvl1pPr marL="756872" indent="-756872" algn="l" defTabSz="3027487" rtl="0" eaLnBrk="1" latinLnBrk="0" hangingPunct="1">
        <a:lnSpc>
          <a:spcPct val="90000"/>
        </a:lnSpc>
        <a:spcBef>
          <a:spcPts val="3311"/>
        </a:spcBef>
        <a:buFont typeface="Arial" panose="020B0604020202020204" pitchFamily="34" charset="0"/>
        <a:buChar char="•"/>
        <a:defRPr sz="9271" kern="1200">
          <a:solidFill>
            <a:schemeClr val="tx1"/>
          </a:solidFill>
          <a:latin typeface="+mn-lt"/>
          <a:ea typeface="+mn-ea"/>
          <a:cs typeface="+mn-cs"/>
        </a:defRPr>
      </a:lvl1pPr>
      <a:lvl2pPr marL="2270615" indent="-756872" algn="l" defTabSz="3027487" rtl="0" eaLnBrk="1" latinLnBrk="0" hangingPunct="1">
        <a:lnSpc>
          <a:spcPct val="90000"/>
        </a:lnSpc>
        <a:spcBef>
          <a:spcPts val="1655"/>
        </a:spcBef>
        <a:buFont typeface="Arial" panose="020B0604020202020204" pitchFamily="34" charset="0"/>
        <a:buChar char="•"/>
        <a:defRPr sz="7946" kern="1200">
          <a:solidFill>
            <a:schemeClr val="tx1"/>
          </a:solidFill>
          <a:latin typeface="+mn-lt"/>
          <a:ea typeface="+mn-ea"/>
          <a:cs typeface="+mn-cs"/>
        </a:defRPr>
      </a:lvl2pPr>
      <a:lvl3pPr marL="3784359" indent="-756872" algn="l" defTabSz="3027487" rtl="0" eaLnBrk="1" latinLnBrk="0" hangingPunct="1">
        <a:lnSpc>
          <a:spcPct val="90000"/>
        </a:lnSpc>
        <a:spcBef>
          <a:spcPts val="1655"/>
        </a:spcBef>
        <a:buFont typeface="Arial" panose="020B0604020202020204" pitchFamily="34" charset="0"/>
        <a:buChar char="•"/>
        <a:defRPr sz="6622" kern="1200">
          <a:solidFill>
            <a:schemeClr val="tx1"/>
          </a:solidFill>
          <a:latin typeface="+mn-lt"/>
          <a:ea typeface="+mn-ea"/>
          <a:cs typeface="+mn-cs"/>
        </a:defRPr>
      </a:lvl3pPr>
      <a:lvl4pPr marL="5298102"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4pPr>
      <a:lvl5pPr marL="6811846"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5pPr>
      <a:lvl6pPr marL="8325589"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6pPr>
      <a:lvl7pPr marL="9839333"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7pPr>
      <a:lvl8pPr marL="11353076"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8pPr>
      <a:lvl9pPr marL="12866820"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9pPr>
    </p:bodyStyle>
    <p:otherStyle>
      <a:defPPr>
        <a:defRPr lang="en-US"/>
      </a:defPPr>
      <a:lvl1pPr marL="0" algn="l" defTabSz="3027487" rtl="0" eaLnBrk="1" latinLnBrk="0" hangingPunct="1">
        <a:defRPr sz="5960" kern="1200">
          <a:solidFill>
            <a:schemeClr val="tx1"/>
          </a:solidFill>
          <a:latin typeface="+mn-lt"/>
          <a:ea typeface="+mn-ea"/>
          <a:cs typeface="+mn-cs"/>
        </a:defRPr>
      </a:lvl1pPr>
      <a:lvl2pPr marL="1513743" algn="l" defTabSz="3027487" rtl="0" eaLnBrk="1" latinLnBrk="0" hangingPunct="1">
        <a:defRPr sz="5960" kern="1200">
          <a:solidFill>
            <a:schemeClr val="tx1"/>
          </a:solidFill>
          <a:latin typeface="+mn-lt"/>
          <a:ea typeface="+mn-ea"/>
          <a:cs typeface="+mn-cs"/>
        </a:defRPr>
      </a:lvl2pPr>
      <a:lvl3pPr marL="3027487" algn="l" defTabSz="3027487" rtl="0" eaLnBrk="1" latinLnBrk="0" hangingPunct="1">
        <a:defRPr sz="5960" kern="1200">
          <a:solidFill>
            <a:schemeClr val="tx1"/>
          </a:solidFill>
          <a:latin typeface="+mn-lt"/>
          <a:ea typeface="+mn-ea"/>
          <a:cs typeface="+mn-cs"/>
        </a:defRPr>
      </a:lvl3pPr>
      <a:lvl4pPr marL="4541230" algn="l" defTabSz="3027487" rtl="0" eaLnBrk="1" latinLnBrk="0" hangingPunct="1">
        <a:defRPr sz="5960" kern="1200">
          <a:solidFill>
            <a:schemeClr val="tx1"/>
          </a:solidFill>
          <a:latin typeface="+mn-lt"/>
          <a:ea typeface="+mn-ea"/>
          <a:cs typeface="+mn-cs"/>
        </a:defRPr>
      </a:lvl4pPr>
      <a:lvl5pPr marL="6054974" algn="l" defTabSz="3027487" rtl="0" eaLnBrk="1" latinLnBrk="0" hangingPunct="1">
        <a:defRPr sz="5960" kern="1200">
          <a:solidFill>
            <a:schemeClr val="tx1"/>
          </a:solidFill>
          <a:latin typeface="+mn-lt"/>
          <a:ea typeface="+mn-ea"/>
          <a:cs typeface="+mn-cs"/>
        </a:defRPr>
      </a:lvl5pPr>
      <a:lvl6pPr marL="7568717" algn="l" defTabSz="3027487" rtl="0" eaLnBrk="1" latinLnBrk="0" hangingPunct="1">
        <a:defRPr sz="5960" kern="1200">
          <a:solidFill>
            <a:schemeClr val="tx1"/>
          </a:solidFill>
          <a:latin typeface="+mn-lt"/>
          <a:ea typeface="+mn-ea"/>
          <a:cs typeface="+mn-cs"/>
        </a:defRPr>
      </a:lvl6pPr>
      <a:lvl7pPr marL="9082461" algn="l" defTabSz="3027487" rtl="0" eaLnBrk="1" latinLnBrk="0" hangingPunct="1">
        <a:defRPr sz="5960" kern="1200">
          <a:solidFill>
            <a:schemeClr val="tx1"/>
          </a:solidFill>
          <a:latin typeface="+mn-lt"/>
          <a:ea typeface="+mn-ea"/>
          <a:cs typeface="+mn-cs"/>
        </a:defRPr>
      </a:lvl7pPr>
      <a:lvl8pPr marL="10596204" algn="l" defTabSz="3027487" rtl="0" eaLnBrk="1" latinLnBrk="0" hangingPunct="1">
        <a:defRPr sz="5960" kern="1200">
          <a:solidFill>
            <a:schemeClr val="tx1"/>
          </a:solidFill>
          <a:latin typeface="+mn-lt"/>
          <a:ea typeface="+mn-ea"/>
          <a:cs typeface="+mn-cs"/>
        </a:defRPr>
      </a:lvl8pPr>
      <a:lvl9pPr marL="12109948" algn="l" defTabSz="3027487" rtl="0" eaLnBrk="1" latinLnBrk="0" hangingPunct="1">
        <a:defRPr sz="59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image" Target="../media/image1.png"/><Relationship Id="rId7"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3.png"/><Relationship Id="rId5" Type="http://schemas.microsoft.com/office/2007/relationships/hdphoto" Target="../media/hdphoto1.wdp"/><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alpha val="1000"/>
          </a:schemeClr>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34B9BB03-684B-DD49-8571-2DBB6E193D2F}"/>
              </a:ext>
            </a:extLst>
          </p:cNvPr>
          <p:cNvSpPr/>
          <p:nvPr/>
        </p:nvSpPr>
        <p:spPr>
          <a:xfrm>
            <a:off x="0" y="6615953"/>
            <a:ext cx="30333403" cy="36187810"/>
          </a:xfrm>
          <a:prstGeom prst="rect">
            <a:avLst/>
          </a:prstGeom>
          <a:solidFill>
            <a:schemeClr val="bg2">
              <a:alpha val="68383"/>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6A01A1A-8579-A54C-BFDA-A3E0224598E0}"/>
              </a:ext>
            </a:extLst>
          </p:cNvPr>
          <p:cNvSpPr/>
          <p:nvPr/>
        </p:nvSpPr>
        <p:spPr>
          <a:xfrm>
            <a:off x="-2" y="13064448"/>
            <a:ext cx="5121271" cy="1195429"/>
          </a:xfrm>
          <a:prstGeom prst="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4CF88F29-BAF5-1444-9CE0-B03418AA5593}"/>
              </a:ext>
            </a:extLst>
          </p:cNvPr>
          <p:cNvSpPr/>
          <p:nvPr/>
        </p:nvSpPr>
        <p:spPr>
          <a:xfrm>
            <a:off x="-2" y="6955797"/>
            <a:ext cx="30275212" cy="1195429"/>
          </a:xfrm>
          <a:prstGeom prst="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descr="A couple of men playing frisbee at night&#10;&#10;Description automatically generated with medium confidence">
            <a:extLst>
              <a:ext uri="{FF2B5EF4-FFF2-40B4-BE49-F238E27FC236}">
                <a16:creationId xmlns:a16="http://schemas.microsoft.com/office/drawing/2014/main" id="{AE2BDEFE-4BD2-C44E-AC3C-60FF558B64B4}"/>
              </a:ext>
            </a:extLst>
          </p:cNvPr>
          <p:cNvPicPr>
            <a:picLocks noChangeAspect="1"/>
          </p:cNvPicPr>
          <p:nvPr/>
        </p:nvPicPr>
        <p:blipFill rotWithShape="1">
          <a:blip r:embed="rId3">
            <a:alphaModFix/>
          </a:blip>
          <a:srcRect t="3232" b="18096"/>
          <a:stretch/>
        </p:blipFill>
        <p:spPr>
          <a:xfrm>
            <a:off x="9975275" y="1"/>
            <a:ext cx="20299938" cy="5056094"/>
          </a:xfrm>
          <a:prstGeom prst="rect">
            <a:avLst/>
          </a:prstGeom>
        </p:spPr>
      </p:pic>
      <p:sp>
        <p:nvSpPr>
          <p:cNvPr id="13" name="Rectangle 12">
            <a:extLst>
              <a:ext uri="{FF2B5EF4-FFF2-40B4-BE49-F238E27FC236}">
                <a16:creationId xmlns:a16="http://schemas.microsoft.com/office/drawing/2014/main" id="{A588F30B-2660-7748-9CA4-84E36944CD8D}"/>
              </a:ext>
            </a:extLst>
          </p:cNvPr>
          <p:cNvSpPr/>
          <p:nvPr/>
        </p:nvSpPr>
        <p:spPr>
          <a:xfrm>
            <a:off x="-1" y="0"/>
            <a:ext cx="30275213" cy="5056094"/>
          </a:xfrm>
          <a:prstGeom prst="rect">
            <a:avLst/>
          </a:prstGeom>
          <a:solidFill>
            <a:schemeClr val="accent1">
              <a:lumMod val="50000"/>
              <a:alpha val="3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5" descr="A picture containing text, sign&#10;&#10;Description automatically generated">
            <a:extLst>
              <a:ext uri="{FF2B5EF4-FFF2-40B4-BE49-F238E27FC236}">
                <a16:creationId xmlns:a16="http://schemas.microsoft.com/office/drawing/2014/main" id="{60DEA9B2-D8D2-4443-AAE0-A47B83E5A8C6}"/>
              </a:ext>
            </a:extLst>
          </p:cNvPr>
          <p:cNvPicPr>
            <a:picLocks noChangeAspect="1"/>
          </p:cNvPicPr>
          <p:nvPr/>
        </p:nvPicPr>
        <p:blipFill rotWithShape="1">
          <a:blip r:embed="rId4">
            <a:extLst>
              <a:ext uri="{BEBA8EAE-BF5A-486C-A8C5-ECC9F3942E4B}">
                <a14:imgProps xmlns:a14="http://schemas.microsoft.com/office/drawing/2010/main">
                  <a14:imgLayer r:embed="rId5">
                    <a14:imgEffect>
                      <a14:colorTemperature colorTemp="4700"/>
                    </a14:imgEffect>
                    <a14:imgEffect>
                      <a14:brightnessContrast bright="-20000" contrast="40000"/>
                    </a14:imgEffect>
                  </a14:imgLayer>
                </a14:imgProps>
              </a:ext>
            </a:extLst>
          </a:blip>
          <a:srcRect l="4669" t="8350" r="2356" b="56233"/>
          <a:stretch/>
        </p:blipFill>
        <p:spPr>
          <a:xfrm>
            <a:off x="0" y="0"/>
            <a:ext cx="11650576" cy="5056094"/>
          </a:xfrm>
          <a:prstGeom prst="rect">
            <a:avLst/>
          </a:prstGeom>
          <a:solidFill>
            <a:srgbClr val="000810"/>
          </a:solidFill>
        </p:spPr>
      </p:pic>
      <p:sp>
        <p:nvSpPr>
          <p:cNvPr id="14" name="Rectangle 13">
            <a:extLst>
              <a:ext uri="{FF2B5EF4-FFF2-40B4-BE49-F238E27FC236}">
                <a16:creationId xmlns:a16="http://schemas.microsoft.com/office/drawing/2014/main" id="{CCCD52F3-E410-FC4D-81FC-D97C1590982F}"/>
              </a:ext>
            </a:extLst>
          </p:cNvPr>
          <p:cNvSpPr/>
          <p:nvPr/>
        </p:nvSpPr>
        <p:spPr>
          <a:xfrm>
            <a:off x="0" y="5056094"/>
            <a:ext cx="30275213" cy="1559859"/>
          </a:xfrm>
          <a:prstGeom prst="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TextBox 15">
            <a:extLst>
              <a:ext uri="{FF2B5EF4-FFF2-40B4-BE49-F238E27FC236}">
                <a16:creationId xmlns:a16="http://schemas.microsoft.com/office/drawing/2014/main" id="{48D58187-E5D8-644B-B39B-CC456A48B43E}"/>
              </a:ext>
            </a:extLst>
          </p:cNvPr>
          <p:cNvSpPr txBox="1"/>
          <p:nvPr/>
        </p:nvSpPr>
        <p:spPr>
          <a:xfrm>
            <a:off x="6140303" y="5328191"/>
            <a:ext cx="27969882" cy="1015663"/>
          </a:xfrm>
          <a:prstGeom prst="rect">
            <a:avLst/>
          </a:prstGeom>
          <a:noFill/>
        </p:spPr>
        <p:txBody>
          <a:bodyPr wrap="square" rtlCol="0">
            <a:spAutoFit/>
          </a:bodyPr>
          <a:lstStyle/>
          <a:p>
            <a:r>
              <a:rPr lang="en-US" dirty="0"/>
              <a:t>	</a:t>
            </a:r>
            <a:r>
              <a:rPr lang="en-US" sz="6000" dirty="0">
                <a:solidFill>
                  <a:schemeClr val="bg1"/>
                </a:solidFill>
              </a:rPr>
              <a:t>Sophie Campbell-Cross BSc (Hons) Sports Therapy</a:t>
            </a:r>
            <a:endParaRPr lang="en-US" dirty="0">
              <a:solidFill>
                <a:schemeClr val="bg1"/>
              </a:solidFill>
            </a:endParaRPr>
          </a:p>
        </p:txBody>
      </p:sp>
      <p:sp>
        <p:nvSpPr>
          <p:cNvPr id="18" name="Rectangle 17">
            <a:extLst>
              <a:ext uri="{FF2B5EF4-FFF2-40B4-BE49-F238E27FC236}">
                <a16:creationId xmlns:a16="http://schemas.microsoft.com/office/drawing/2014/main" id="{2854487D-B089-954D-9D4C-F72AE6CD2721}"/>
              </a:ext>
            </a:extLst>
          </p:cNvPr>
          <p:cNvSpPr/>
          <p:nvPr/>
        </p:nvSpPr>
        <p:spPr>
          <a:xfrm>
            <a:off x="11710215" y="0"/>
            <a:ext cx="18624636" cy="5016258"/>
          </a:xfrm>
          <a:prstGeom prst="rect">
            <a:avLst/>
          </a:prstGeom>
          <a:solidFill>
            <a:srgbClr val="001037">
              <a:alpha val="53675"/>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itle 1">
            <a:extLst>
              <a:ext uri="{FF2B5EF4-FFF2-40B4-BE49-F238E27FC236}">
                <a16:creationId xmlns:a16="http://schemas.microsoft.com/office/drawing/2014/main" id="{1F2B2DD1-B409-334E-A7E5-59E0DC3F4D9E}"/>
              </a:ext>
            </a:extLst>
          </p:cNvPr>
          <p:cNvSpPr>
            <a:spLocks noGrp="1"/>
          </p:cNvSpPr>
          <p:nvPr>
            <p:ph type="ctrTitle"/>
          </p:nvPr>
        </p:nvSpPr>
        <p:spPr>
          <a:xfrm>
            <a:off x="11884909" y="2488213"/>
            <a:ext cx="16480670" cy="1621222"/>
          </a:xfrm>
        </p:spPr>
        <p:txBody>
          <a:bodyPr>
            <a:noAutofit/>
          </a:bodyPr>
          <a:lstStyle/>
          <a:p>
            <a:r>
              <a:rPr lang="en-US" sz="8000" dirty="0">
                <a:solidFill>
                  <a:srgbClr val="FFFFFF"/>
                </a:solidFill>
              </a:rPr>
              <a:t>Is there an association between acute knee injuries and subtalar  hyper pronation in female rugby players?</a:t>
            </a:r>
          </a:p>
        </p:txBody>
      </p:sp>
      <p:sp>
        <p:nvSpPr>
          <p:cNvPr id="19" name="TextBox 18">
            <a:extLst>
              <a:ext uri="{FF2B5EF4-FFF2-40B4-BE49-F238E27FC236}">
                <a16:creationId xmlns:a16="http://schemas.microsoft.com/office/drawing/2014/main" id="{E415BC3E-E374-0A4C-93EC-F92F57444DBF}"/>
              </a:ext>
            </a:extLst>
          </p:cNvPr>
          <p:cNvSpPr txBox="1"/>
          <p:nvPr/>
        </p:nvSpPr>
        <p:spPr>
          <a:xfrm>
            <a:off x="236713" y="7043230"/>
            <a:ext cx="16047720" cy="1107996"/>
          </a:xfrm>
          <a:prstGeom prst="rect">
            <a:avLst/>
          </a:prstGeom>
          <a:noFill/>
        </p:spPr>
        <p:txBody>
          <a:bodyPr wrap="square" rtlCol="0">
            <a:spAutoFit/>
          </a:bodyPr>
          <a:lstStyle/>
          <a:p>
            <a:r>
              <a:rPr lang="en-US" sz="6600" b="1" dirty="0">
                <a:solidFill>
                  <a:schemeClr val="bg1"/>
                </a:solidFill>
              </a:rPr>
              <a:t>Introduction:</a:t>
            </a:r>
            <a:r>
              <a:rPr lang="en-US" dirty="0"/>
              <a:t> </a:t>
            </a:r>
          </a:p>
        </p:txBody>
      </p:sp>
      <p:graphicFrame>
        <p:nvGraphicFramePr>
          <p:cNvPr id="8" name="Table 7">
            <a:extLst>
              <a:ext uri="{FF2B5EF4-FFF2-40B4-BE49-F238E27FC236}">
                <a16:creationId xmlns:a16="http://schemas.microsoft.com/office/drawing/2014/main" id="{62F0B6A0-0806-A148-B74E-61C1261A3542}"/>
              </a:ext>
            </a:extLst>
          </p:cNvPr>
          <p:cNvGraphicFramePr>
            <a:graphicFrameLocks noGrp="1"/>
          </p:cNvGraphicFramePr>
          <p:nvPr>
            <p:extLst>
              <p:ext uri="{D42A27DB-BD31-4B8C-83A1-F6EECF244321}">
                <p14:modId xmlns:p14="http://schemas.microsoft.com/office/powerpoint/2010/main" val="2016379912"/>
              </p:ext>
            </p:extLst>
          </p:nvPr>
        </p:nvGraphicFramePr>
        <p:xfrm>
          <a:off x="5710496" y="18735177"/>
          <a:ext cx="24162103" cy="2821300"/>
        </p:xfrm>
        <a:graphic>
          <a:graphicData uri="http://schemas.openxmlformats.org/drawingml/2006/table">
            <a:tbl>
              <a:tblPr/>
              <a:tblGrid>
                <a:gridCol w="2957418">
                  <a:extLst>
                    <a:ext uri="{9D8B030D-6E8A-4147-A177-3AD203B41FA5}">
                      <a16:colId xmlns:a16="http://schemas.microsoft.com/office/drawing/2014/main" val="838708558"/>
                    </a:ext>
                  </a:extLst>
                </a:gridCol>
                <a:gridCol w="2957418">
                  <a:extLst>
                    <a:ext uri="{9D8B030D-6E8A-4147-A177-3AD203B41FA5}">
                      <a16:colId xmlns:a16="http://schemas.microsoft.com/office/drawing/2014/main" val="2760740062"/>
                    </a:ext>
                  </a:extLst>
                </a:gridCol>
                <a:gridCol w="3667197">
                  <a:extLst>
                    <a:ext uri="{9D8B030D-6E8A-4147-A177-3AD203B41FA5}">
                      <a16:colId xmlns:a16="http://schemas.microsoft.com/office/drawing/2014/main" val="2278985829"/>
                    </a:ext>
                  </a:extLst>
                </a:gridCol>
                <a:gridCol w="3903792">
                  <a:extLst>
                    <a:ext uri="{9D8B030D-6E8A-4147-A177-3AD203B41FA5}">
                      <a16:colId xmlns:a16="http://schemas.microsoft.com/office/drawing/2014/main" val="4058685489"/>
                    </a:ext>
                  </a:extLst>
                </a:gridCol>
                <a:gridCol w="3755919">
                  <a:extLst>
                    <a:ext uri="{9D8B030D-6E8A-4147-A177-3AD203B41FA5}">
                      <a16:colId xmlns:a16="http://schemas.microsoft.com/office/drawing/2014/main" val="4194666895"/>
                    </a:ext>
                  </a:extLst>
                </a:gridCol>
                <a:gridCol w="6920359">
                  <a:extLst>
                    <a:ext uri="{9D8B030D-6E8A-4147-A177-3AD203B41FA5}">
                      <a16:colId xmlns:a16="http://schemas.microsoft.com/office/drawing/2014/main" val="1966509174"/>
                    </a:ext>
                  </a:extLst>
                </a:gridCol>
              </a:tblGrid>
              <a:tr h="1403980">
                <a:tc>
                  <a:txBody>
                    <a:bodyPr/>
                    <a:lstStyle/>
                    <a:p>
                      <a:pPr rtl="0" fontAlgn="b"/>
                      <a:endParaRPr lang="en-GB" sz="4400">
                        <a:effectLst/>
                      </a:endParaRPr>
                    </a:p>
                  </a:txBody>
                  <a:tcPr marL="28575" marR="28575" marT="19050" marB="19050" anchor="b">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tcPr>
                </a:tc>
                <a:tc>
                  <a:txBody>
                    <a:bodyPr/>
                    <a:lstStyle/>
                    <a:p>
                      <a:pPr algn="ctr" rtl="0" fontAlgn="b"/>
                      <a:r>
                        <a:rPr lang="en-GB" sz="3600" dirty="0">
                          <a:effectLst/>
                        </a:rPr>
                        <a:t>Participants</a:t>
                      </a:r>
                    </a:p>
                  </a:txBody>
                  <a:tcPr marL="28575" marR="28575" marT="19050" marB="19050" anchor="b">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D9D9D9"/>
                    </a:solidFill>
                  </a:tcPr>
                </a:tc>
                <a:tc>
                  <a:txBody>
                    <a:bodyPr/>
                    <a:lstStyle/>
                    <a:p>
                      <a:pPr algn="ctr" rtl="0" fontAlgn="b"/>
                      <a:r>
                        <a:rPr lang="en-GB" sz="3600">
                          <a:effectLst/>
                        </a:rPr>
                        <a:t>Mean Age (Years)</a:t>
                      </a:r>
                    </a:p>
                  </a:txBody>
                  <a:tcPr marL="28575" marR="28575" marT="19050" marB="19050" anchor="b">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D9D9D9"/>
                    </a:solidFill>
                  </a:tcPr>
                </a:tc>
                <a:tc>
                  <a:txBody>
                    <a:bodyPr/>
                    <a:lstStyle/>
                    <a:p>
                      <a:pPr algn="ctr" rtl="0" fontAlgn="b"/>
                      <a:r>
                        <a:rPr lang="en-GB" sz="3600" dirty="0">
                          <a:effectLst/>
                        </a:rPr>
                        <a:t>Mean Height (Cm)</a:t>
                      </a:r>
                    </a:p>
                  </a:txBody>
                  <a:tcPr marL="28575" marR="28575" marT="19050" marB="19050" anchor="b">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D9D9D9"/>
                    </a:solidFill>
                  </a:tcPr>
                </a:tc>
                <a:tc>
                  <a:txBody>
                    <a:bodyPr/>
                    <a:lstStyle/>
                    <a:p>
                      <a:pPr algn="ctr" rtl="0" fontAlgn="b"/>
                      <a:r>
                        <a:rPr lang="en-GB" sz="3600">
                          <a:effectLst/>
                        </a:rPr>
                        <a:t>Mean Weight (Kg)</a:t>
                      </a:r>
                    </a:p>
                  </a:txBody>
                  <a:tcPr marL="28575" marR="28575" marT="19050" marB="19050" anchor="b">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D9D9D9"/>
                    </a:solidFill>
                  </a:tcPr>
                </a:tc>
                <a:tc>
                  <a:txBody>
                    <a:bodyPr/>
                    <a:lstStyle/>
                    <a:p>
                      <a:pPr algn="ctr" rtl="0" fontAlgn="b"/>
                      <a:r>
                        <a:rPr lang="en-GB" sz="3600" dirty="0">
                          <a:effectLst/>
                        </a:rPr>
                        <a:t>Mean Number of Years Playing (Years)</a:t>
                      </a:r>
                    </a:p>
                  </a:txBody>
                  <a:tcPr marL="28575" marR="28575" marT="19050" marB="19050" anchor="b">
                    <a:lnL w="9525" cap="flat" cmpd="sng" algn="ctr">
                      <a:solidFill>
                        <a:srgbClr val="CCCCCC"/>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D9D9D9"/>
                    </a:solidFill>
                  </a:tcPr>
                </a:tc>
                <a:extLst>
                  <a:ext uri="{0D108BD9-81ED-4DB2-BD59-A6C34878D82A}">
                    <a16:rowId xmlns:a16="http://schemas.microsoft.com/office/drawing/2014/main" val="2759720523"/>
                  </a:ext>
                </a:extLst>
              </a:tr>
              <a:tr h="200025">
                <a:tc>
                  <a:txBody>
                    <a:bodyPr/>
                    <a:lstStyle/>
                    <a:p>
                      <a:pPr algn="ctr" rtl="0" fontAlgn="b"/>
                      <a:r>
                        <a:rPr lang="en-GB" sz="4400">
                          <a:effectLst/>
                        </a:rPr>
                        <a:t>Sample</a:t>
                      </a:r>
                    </a:p>
                  </a:txBody>
                  <a:tcPr marL="28575" marR="28575" marT="19050" marB="19050" anchor="b">
                    <a:lnL w="9525" cap="flat" cmpd="sng" algn="ctr">
                      <a:solidFill>
                        <a:srgbClr val="000000"/>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A4C2F4"/>
                    </a:solidFill>
                  </a:tcPr>
                </a:tc>
                <a:tc>
                  <a:txBody>
                    <a:bodyPr/>
                    <a:lstStyle/>
                    <a:p>
                      <a:pPr algn="ctr" rtl="0" fontAlgn="b"/>
                      <a:r>
                        <a:rPr lang="en-GB" sz="4400">
                          <a:effectLst/>
                        </a:rPr>
                        <a:t>20</a:t>
                      </a:r>
                    </a:p>
                  </a:txBody>
                  <a:tcPr marL="28575" marR="28575" marT="19050" marB="19050" anchor="b">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tcPr>
                </a:tc>
                <a:tc>
                  <a:txBody>
                    <a:bodyPr/>
                    <a:lstStyle/>
                    <a:p>
                      <a:pPr algn="ctr" rtl="0" fontAlgn="b"/>
                      <a:r>
                        <a:rPr lang="en-GB" sz="4400" dirty="0">
                          <a:effectLst/>
                        </a:rPr>
                        <a:t>27.05 ± 6.5</a:t>
                      </a:r>
                    </a:p>
                  </a:txBody>
                  <a:tcPr marL="28575" marR="28575" marT="19050" marB="19050" anchor="b">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tcPr>
                </a:tc>
                <a:tc>
                  <a:txBody>
                    <a:bodyPr/>
                    <a:lstStyle/>
                    <a:p>
                      <a:pPr algn="ctr" rtl="0" fontAlgn="b"/>
                      <a:r>
                        <a:rPr lang="en-GB" sz="4400">
                          <a:effectLst/>
                        </a:rPr>
                        <a:t>164 ± 6.7</a:t>
                      </a:r>
                    </a:p>
                  </a:txBody>
                  <a:tcPr marL="28575" marR="28575" marT="19050" marB="19050" anchor="b">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tcPr>
                </a:tc>
                <a:tc>
                  <a:txBody>
                    <a:bodyPr/>
                    <a:lstStyle/>
                    <a:p>
                      <a:pPr algn="ctr" rtl="0" fontAlgn="b"/>
                      <a:r>
                        <a:rPr lang="en-GB" sz="4400">
                          <a:effectLst/>
                        </a:rPr>
                        <a:t>76.6 ± 15.5</a:t>
                      </a:r>
                    </a:p>
                  </a:txBody>
                  <a:tcPr marL="28575" marR="28575" marT="19050" marB="19050" anchor="b">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tcPr>
                </a:tc>
                <a:tc>
                  <a:txBody>
                    <a:bodyPr/>
                    <a:lstStyle/>
                    <a:p>
                      <a:pPr algn="ctr" rtl="0" fontAlgn="b"/>
                      <a:r>
                        <a:rPr lang="en-GB" sz="4400">
                          <a:effectLst/>
                        </a:rPr>
                        <a:t>7.6 ± 5.4</a:t>
                      </a:r>
                    </a:p>
                  </a:txBody>
                  <a:tcPr marL="28575" marR="28575" marT="19050" marB="19050" anchor="b">
                    <a:lnL w="9525" cap="flat" cmpd="sng" algn="ctr">
                      <a:solidFill>
                        <a:srgbClr val="CCCCCC"/>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tcPr>
                </a:tc>
                <a:extLst>
                  <a:ext uri="{0D108BD9-81ED-4DB2-BD59-A6C34878D82A}">
                    <a16:rowId xmlns:a16="http://schemas.microsoft.com/office/drawing/2014/main" val="2404167710"/>
                  </a:ext>
                </a:extLst>
              </a:tr>
              <a:tr h="200025">
                <a:tc>
                  <a:txBody>
                    <a:bodyPr/>
                    <a:lstStyle/>
                    <a:p>
                      <a:pPr algn="ctr" rtl="0" fontAlgn="b"/>
                      <a:r>
                        <a:rPr lang="en-GB" sz="4400">
                          <a:effectLst/>
                        </a:rPr>
                        <a:t>Control</a:t>
                      </a:r>
                    </a:p>
                  </a:txBody>
                  <a:tcPr marL="28575" marR="28575" marT="19050" marB="19050" anchor="b">
                    <a:lnL w="9525" cap="flat" cmpd="sng" algn="ctr">
                      <a:solidFill>
                        <a:srgbClr val="000000"/>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A4C2F4"/>
                    </a:solidFill>
                  </a:tcPr>
                </a:tc>
                <a:tc>
                  <a:txBody>
                    <a:bodyPr/>
                    <a:lstStyle/>
                    <a:p>
                      <a:pPr algn="ctr" rtl="0" fontAlgn="b"/>
                      <a:r>
                        <a:rPr lang="en-GB" sz="4400">
                          <a:effectLst/>
                        </a:rPr>
                        <a:t>22</a:t>
                      </a:r>
                    </a:p>
                  </a:txBody>
                  <a:tcPr marL="28575" marR="28575" marT="19050" marB="19050" anchor="b">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a:lstStyle/>
                    <a:p>
                      <a:pPr algn="ctr" rtl="0" fontAlgn="b"/>
                      <a:r>
                        <a:rPr lang="en-GB" sz="4400" dirty="0">
                          <a:effectLst/>
                        </a:rPr>
                        <a:t>27.2 ± 7.14</a:t>
                      </a:r>
                    </a:p>
                  </a:txBody>
                  <a:tcPr marL="28575" marR="28575" marT="19050" marB="19050" anchor="b">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a:lstStyle/>
                    <a:p>
                      <a:pPr algn="ctr" rtl="0" fontAlgn="b"/>
                      <a:r>
                        <a:rPr lang="en-GB" sz="4400">
                          <a:effectLst/>
                        </a:rPr>
                        <a:t>165 ± 23.15</a:t>
                      </a:r>
                    </a:p>
                  </a:txBody>
                  <a:tcPr marL="28575" marR="28575" marT="19050" marB="19050" anchor="b">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a:lstStyle/>
                    <a:p>
                      <a:pPr algn="ctr" rtl="0" fontAlgn="b"/>
                      <a:r>
                        <a:rPr lang="en-GB" sz="4400" dirty="0">
                          <a:effectLst/>
                        </a:rPr>
                        <a:t>80.2 ± 13.14</a:t>
                      </a:r>
                    </a:p>
                  </a:txBody>
                  <a:tcPr marL="28575" marR="28575" marT="19050" marB="19050" anchor="b">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a:lstStyle/>
                    <a:p>
                      <a:pPr algn="ctr" rtl="0" fontAlgn="b"/>
                      <a:r>
                        <a:rPr lang="en-GB" sz="4400" dirty="0">
                          <a:effectLst/>
                        </a:rPr>
                        <a:t>5.95 ± 5.6</a:t>
                      </a:r>
                    </a:p>
                  </a:txBody>
                  <a:tcPr marL="28575" marR="28575" marT="19050" marB="19050" anchor="b">
                    <a:lnL w="9525" cap="flat" cmpd="sng" algn="ctr">
                      <a:solidFill>
                        <a:srgbClr val="CCCCCC"/>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35161411"/>
                  </a:ext>
                </a:extLst>
              </a:tr>
            </a:tbl>
          </a:graphicData>
        </a:graphic>
      </p:graphicFrame>
      <p:sp>
        <p:nvSpPr>
          <p:cNvPr id="9" name="TextBox 8">
            <a:extLst>
              <a:ext uri="{FF2B5EF4-FFF2-40B4-BE49-F238E27FC236}">
                <a16:creationId xmlns:a16="http://schemas.microsoft.com/office/drawing/2014/main" id="{9D056037-D661-BC42-A011-222C75808A9C}"/>
              </a:ext>
            </a:extLst>
          </p:cNvPr>
          <p:cNvSpPr txBox="1"/>
          <p:nvPr/>
        </p:nvSpPr>
        <p:spPr>
          <a:xfrm>
            <a:off x="15404705" y="35123730"/>
            <a:ext cx="14930146" cy="3970318"/>
          </a:xfrm>
          <a:prstGeom prst="rect">
            <a:avLst/>
          </a:prstGeom>
          <a:noFill/>
        </p:spPr>
        <p:txBody>
          <a:bodyPr wrap="square" rtlCol="0">
            <a:spAutoFit/>
          </a:bodyPr>
          <a:lstStyle/>
          <a:p>
            <a:pPr algn="ctr"/>
            <a:r>
              <a:rPr lang="en-GB" sz="3600" dirty="0">
                <a:latin typeface="Times New Roman" panose="02020603050405020304" pitchFamily="18" charset="0"/>
                <a:cs typeface="Times New Roman" panose="02020603050405020304" pitchFamily="18" charset="0"/>
              </a:rPr>
              <a:t>A​ cross-sectional study is limited in that it only gives information at a specific point in time or over a very short period of​ time and might not contain valuable information that occurs outside of that point in time. Unlike a longitudinal study – Cross sectional studies cannot pin down cause-and-effect relationship.  There is a need for additional longitudinal research to determine association for direction of causality. </a:t>
            </a:r>
          </a:p>
          <a:p>
            <a:r>
              <a:rPr lang="en-GB" dirty="0"/>
              <a:t> </a:t>
            </a:r>
          </a:p>
          <a:p>
            <a:endParaRPr lang="en-US" dirty="0"/>
          </a:p>
        </p:txBody>
      </p:sp>
      <p:sp>
        <p:nvSpPr>
          <p:cNvPr id="10" name="TextBox 9">
            <a:extLst>
              <a:ext uri="{FF2B5EF4-FFF2-40B4-BE49-F238E27FC236}">
                <a16:creationId xmlns:a16="http://schemas.microsoft.com/office/drawing/2014/main" id="{BE01D8E0-1AB9-7C47-900D-D28220147090}"/>
              </a:ext>
            </a:extLst>
          </p:cNvPr>
          <p:cNvSpPr txBox="1"/>
          <p:nvPr/>
        </p:nvSpPr>
        <p:spPr>
          <a:xfrm>
            <a:off x="154963" y="13196743"/>
            <a:ext cx="4824767" cy="6370975"/>
          </a:xfrm>
          <a:prstGeom prst="rect">
            <a:avLst/>
          </a:prstGeom>
          <a:noFill/>
        </p:spPr>
        <p:txBody>
          <a:bodyPr wrap="square" rtlCol="0">
            <a:spAutoFit/>
          </a:bodyPr>
          <a:lstStyle/>
          <a:p>
            <a:r>
              <a:rPr lang="en-GB" sz="6600" b="1" dirty="0">
                <a:solidFill>
                  <a:schemeClr val="bg1"/>
                </a:solidFill>
              </a:rPr>
              <a:t>Objective:</a:t>
            </a:r>
          </a:p>
          <a:p>
            <a:endParaRPr lang="en-GB" sz="3600" dirty="0">
              <a:solidFill>
                <a:schemeClr val="bg1"/>
              </a:solidFill>
              <a:latin typeface="Times New Roman" panose="02020603050405020304" pitchFamily="18" charset="0"/>
              <a:cs typeface="Times New Roman" panose="02020603050405020304" pitchFamily="18" charset="0"/>
            </a:endParaRPr>
          </a:p>
          <a:p>
            <a:r>
              <a:rPr lang="en-GB" sz="3600" dirty="0">
                <a:latin typeface="Times New Roman" panose="02020603050405020304" pitchFamily="18" charset="0"/>
                <a:cs typeface="Times New Roman" panose="02020603050405020304" pitchFamily="18" charset="0"/>
              </a:rPr>
              <a:t> </a:t>
            </a:r>
          </a:p>
          <a:p>
            <a:r>
              <a:rPr lang="en-US" sz="3600" dirty="0">
                <a:latin typeface="Times New Roman" panose="02020603050405020304" pitchFamily="18" charset="0"/>
                <a:cs typeface="Times New Roman" panose="02020603050405020304" pitchFamily="18" charset="0"/>
              </a:rPr>
              <a:t>The main focus of this study was as follows: To </a:t>
            </a:r>
            <a:r>
              <a:rPr lang="en-GB" sz="3600" dirty="0">
                <a:latin typeface="Times New Roman" panose="02020603050405020304" pitchFamily="18" charset="0"/>
                <a:cs typeface="Times New Roman" panose="02020603050405020304" pitchFamily="18" charset="0"/>
              </a:rPr>
              <a:t>provide detailed analysis to establish whether pronation is associated with acute knee injuries in female rugby players.</a:t>
            </a:r>
          </a:p>
          <a:p>
            <a:r>
              <a:rPr lang="en-GB" dirty="0"/>
              <a:t> </a:t>
            </a:r>
          </a:p>
        </p:txBody>
      </p:sp>
      <p:sp>
        <p:nvSpPr>
          <p:cNvPr id="11" name="TextBox 10">
            <a:extLst>
              <a:ext uri="{FF2B5EF4-FFF2-40B4-BE49-F238E27FC236}">
                <a16:creationId xmlns:a16="http://schemas.microsoft.com/office/drawing/2014/main" id="{3E87B88D-CA46-704A-A3D6-670932CB1A2B}"/>
              </a:ext>
            </a:extLst>
          </p:cNvPr>
          <p:cNvSpPr txBox="1"/>
          <p:nvPr/>
        </p:nvSpPr>
        <p:spPr>
          <a:xfrm>
            <a:off x="236713" y="8346644"/>
            <a:ext cx="30275212" cy="4524315"/>
          </a:xfrm>
          <a:prstGeom prst="rect">
            <a:avLst/>
          </a:prstGeom>
          <a:noFill/>
        </p:spPr>
        <p:txBody>
          <a:bodyPr wrap="square" rtlCol="0">
            <a:spAutoFit/>
          </a:bodyPr>
          <a:lstStyle/>
          <a:p>
            <a:pPr algn="ctr"/>
            <a:r>
              <a:rPr lang="en-GB" sz="3600" dirty="0">
                <a:latin typeface="Times New Roman" panose="02020603050405020304" pitchFamily="18" charset="0"/>
                <a:cs typeface="Times New Roman" panose="02020603050405020304" pitchFamily="18" charset="0"/>
              </a:rPr>
              <a:t>To-date, there lacks retrospective studies on longitudinal injury rates to elucidate the effect pronation has on the wellbeing of female rugby players. Current research suggests that the main mechanism of acute knee injuries was excessive pronation of the foot thus causing increased internal rotation with the passive tibial rotation being statistically greater in hyper pronators than in supinator (Tran </a:t>
            </a:r>
            <a:r>
              <a:rPr lang="en-GB" sz="3600" i="1" dirty="0">
                <a:latin typeface="Times New Roman" panose="02020603050405020304" pitchFamily="18" charset="0"/>
                <a:cs typeface="Times New Roman" panose="02020603050405020304" pitchFamily="18" charset="0"/>
              </a:rPr>
              <a:t>et al., 2016).</a:t>
            </a:r>
            <a:r>
              <a:rPr lang="en-GB" sz="3600" dirty="0">
                <a:latin typeface="Times New Roman" panose="02020603050405020304" pitchFamily="18" charset="0"/>
                <a:cs typeface="Times New Roman" panose="02020603050405020304" pitchFamily="18" charset="0"/>
              </a:rPr>
              <a:t> Furthermore, it is suggested that a mean peak ground reaction force on a P/A translation in females with pronated feet is higher than in neutral/supinated positions therefore exuberating biomechanical risk factors associated with acute knee injuries. But there is no significant research in to why female athletes are both more likely to be pronated and are at a higher risk of sustaining a knee injury and whether there is an association between the two. On average female rugby players have a knee injury incidence of 48.3 per 1,000 match-hrs with a time-loss of 21.5 per 1,000 match hrs thus an injury rate 2-8x higher than their male counterparts  (Beckett </a:t>
            </a:r>
            <a:r>
              <a:rPr lang="en-GB" sz="3600" i="1" dirty="0">
                <a:latin typeface="Times New Roman" panose="02020603050405020304" pitchFamily="18" charset="0"/>
                <a:cs typeface="Times New Roman" panose="02020603050405020304" pitchFamily="18" charset="0"/>
              </a:rPr>
              <a:t>et al., 1992). </a:t>
            </a:r>
            <a:r>
              <a:rPr lang="en-GB" sz="3600" dirty="0">
                <a:latin typeface="Times New Roman" panose="02020603050405020304" pitchFamily="18" charset="0"/>
                <a:cs typeface="Times New Roman" panose="02020603050405020304" pitchFamily="18" charset="0"/>
              </a:rPr>
              <a:t>Women’s rugby has grown in popularity in recent years, it is clear that the reporting of injury surveillance has not kept pace with the rapid rise in participation (Teng </a:t>
            </a:r>
            <a:r>
              <a:rPr lang="en-GB" sz="3600" i="1" dirty="0">
                <a:latin typeface="Times New Roman" panose="02020603050405020304" pitchFamily="18" charset="0"/>
                <a:cs typeface="Times New Roman" panose="02020603050405020304" pitchFamily="18" charset="0"/>
              </a:rPr>
              <a:t>et al., </a:t>
            </a:r>
            <a:r>
              <a:rPr lang="en-GB" sz="3600" dirty="0">
                <a:latin typeface="Times New Roman" panose="02020603050405020304" pitchFamily="18" charset="0"/>
                <a:cs typeface="Times New Roman" panose="02020603050405020304" pitchFamily="18" charset="0"/>
              </a:rPr>
              <a:t>2017). </a:t>
            </a:r>
            <a:r>
              <a:rPr lang="en-GB" sz="3600" b="1" dirty="0"/>
              <a:t> </a:t>
            </a:r>
            <a:endParaRPr lang="en-GB" sz="2800" dirty="0"/>
          </a:p>
        </p:txBody>
      </p:sp>
      <p:sp>
        <p:nvSpPr>
          <p:cNvPr id="23" name="Rectangle 22">
            <a:extLst>
              <a:ext uri="{FF2B5EF4-FFF2-40B4-BE49-F238E27FC236}">
                <a16:creationId xmlns:a16="http://schemas.microsoft.com/office/drawing/2014/main" id="{4594E74A-FD3F-DE4E-B41D-8ED83033D695}"/>
              </a:ext>
            </a:extLst>
          </p:cNvPr>
          <p:cNvSpPr/>
          <p:nvPr/>
        </p:nvSpPr>
        <p:spPr>
          <a:xfrm>
            <a:off x="5547360" y="13135783"/>
            <a:ext cx="24787491" cy="1195429"/>
          </a:xfrm>
          <a:prstGeom prst="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TextBox 24">
            <a:extLst>
              <a:ext uri="{FF2B5EF4-FFF2-40B4-BE49-F238E27FC236}">
                <a16:creationId xmlns:a16="http://schemas.microsoft.com/office/drawing/2014/main" id="{0074062F-063E-BA41-8254-F68EE1B35A22}"/>
              </a:ext>
            </a:extLst>
          </p:cNvPr>
          <p:cNvSpPr txBox="1"/>
          <p:nvPr/>
        </p:nvSpPr>
        <p:spPr>
          <a:xfrm>
            <a:off x="5539369" y="13048363"/>
            <a:ext cx="16047720" cy="1107996"/>
          </a:xfrm>
          <a:prstGeom prst="rect">
            <a:avLst/>
          </a:prstGeom>
          <a:noFill/>
        </p:spPr>
        <p:txBody>
          <a:bodyPr wrap="square" rtlCol="0">
            <a:spAutoFit/>
          </a:bodyPr>
          <a:lstStyle/>
          <a:p>
            <a:r>
              <a:rPr lang="en-US" sz="6600" dirty="0">
                <a:solidFill>
                  <a:schemeClr val="bg1"/>
                </a:solidFill>
              </a:rPr>
              <a:t>Methodology:</a:t>
            </a:r>
            <a:r>
              <a:rPr lang="en-US" dirty="0"/>
              <a:t> </a:t>
            </a:r>
          </a:p>
        </p:txBody>
      </p:sp>
      <p:sp>
        <p:nvSpPr>
          <p:cNvPr id="26" name="TextBox 25">
            <a:extLst>
              <a:ext uri="{FF2B5EF4-FFF2-40B4-BE49-F238E27FC236}">
                <a16:creationId xmlns:a16="http://schemas.microsoft.com/office/drawing/2014/main" id="{EE6EE3BD-7403-5A4F-B266-CE121897554F}"/>
              </a:ext>
            </a:extLst>
          </p:cNvPr>
          <p:cNvSpPr txBox="1"/>
          <p:nvPr/>
        </p:nvSpPr>
        <p:spPr>
          <a:xfrm>
            <a:off x="5724784" y="21879016"/>
            <a:ext cx="20959327" cy="523220"/>
          </a:xfrm>
          <a:prstGeom prst="rect">
            <a:avLst/>
          </a:prstGeom>
          <a:solidFill>
            <a:schemeClr val="bg1"/>
          </a:solidFill>
          <a:ln>
            <a:noFill/>
          </a:ln>
        </p:spPr>
        <p:txBody>
          <a:bodyPr wrap="square" rtlCol="0">
            <a:spAutoFit/>
          </a:bodyPr>
          <a:lstStyle/>
          <a:p>
            <a:r>
              <a:rPr lang="en-US" sz="2800" b="1" dirty="0">
                <a:latin typeface="Arial" panose="020B0604020202020204" pitchFamily="34" charset="0"/>
                <a:cs typeface="Arial" panose="020B0604020202020204" pitchFamily="34" charset="0"/>
              </a:rPr>
              <a:t>Table 1 </a:t>
            </a:r>
            <a:r>
              <a:rPr lang="en-GB" sz="2800" dirty="0">
                <a:latin typeface="Arial" panose="020B0604020202020204" pitchFamily="34" charset="0"/>
                <a:cs typeface="Arial" panose="020B0604020202020204" pitchFamily="34" charset="0"/>
              </a:rPr>
              <a:t>Descriptive characteristics of the intervention group and the control group of the trial. </a:t>
            </a:r>
          </a:p>
        </p:txBody>
      </p:sp>
      <p:graphicFrame>
        <p:nvGraphicFramePr>
          <p:cNvPr id="36" name="Table 35">
            <a:extLst>
              <a:ext uri="{FF2B5EF4-FFF2-40B4-BE49-F238E27FC236}">
                <a16:creationId xmlns:a16="http://schemas.microsoft.com/office/drawing/2014/main" id="{6390FDBC-7917-C245-A993-A56EA268DA83}"/>
              </a:ext>
            </a:extLst>
          </p:cNvPr>
          <p:cNvGraphicFramePr>
            <a:graphicFrameLocks noGrp="1"/>
          </p:cNvGraphicFramePr>
          <p:nvPr>
            <p:extLst>
              <p:ext uri="{D42A27DB-BD31-4B8C-83A1-F6EECF244321}">
                <p14:modId xmlns:p14="http://schemas.microsoft.com/office/powerpoint/2010/main" val="3644569436"/>
              </p:ext>
            </p:extLst>
          </p:nvPr>
        </p:nvGraphicFramePr>
        <p:xfrm>
          <a:off x="154963" y="28153630"/>
          <a:ext cx="14619312" cy="1894961"/>
        </p:xfrm>
        <a:graphic>
          <a:graphicData uri="http://schemas.openxmlformats.org/drawingml/2006/table">
            <a:tbl>
              <a:tblPr/>
              <a:tblGrid>
                <a:gridCol w="3654828">
                  <a:extLst>
                    <a:ext uri="{9D8B030D-6E8A-4147-A177-3AD203B41FA5}">
                      <a16:colId xmlns:a16="http://schemas.microsoft.com/office/drawing/2014/main" val="1730262221"/>
                    </a:ext>
                  </a:extLst>
                </a:gridCol>
                <a:gridCol w="3654828">
                  <a:extLst>
                    <a:ext uri="{9D8B030D-6E8A-4147-A177-3AD203B41FA5}">
                      <a16:colId xmlns:a16="http://schemas.microsoft.com/office/drawing/2014/main" val="3756170410"/>
                    </a:ext>
                  </a:extLst>
                </a:gridCol>
                <a:gridCol w="3654828">
                  <a:extLst>
                    <a:ext uri="{9D8B030D-6E8A-4147-A177-3AD203B41FA5}">
                      <a16:colId xmlns:a16="http://schemas.microsoft.com/office/drawing/2014/main" val="3405571294"/>
                    </a:ext>
                  </a:extLst>
                </a:gridCol>
                <a:gridCol w="3654828">
                  <a:extLst>
                    <a:ext uri="{9D8B030D-6E8A-4147-A177-3AD203B41FA5}">
                      <a16:colId xmlns:a16="http://schemas.microsoft.com/office/drawing/2014/main" val="2551461868"/>
                    </a:ext>
                  </a:extLst>
                </a:gridCol>
              </a:tblGrid>
              <a:tr h="721481">
                <a:tc>
                  <a:txBody>
                    <a:bodyPr/>
                    <a:lstStyle/>
                    <a:p>
                      <a:pPr rtl="0" fontAlgn="b"/>
                      <a:endParaRPr lang="en-GB" sz="3600">
                        <a:effectLst/>
                      </a:endParaRPr>
                    </a:p>
                  </a:txBody>
                  <a:tcPr marL="28575" marR="28575" marT="19050" marB="19050" anchor="b">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tcPr>
                </a:tc>
                <a:tc>
                  <a:txBody>
                    <a:bodyPr/>
                    <a:lstStyle/>
                    <a:p>
                      <a:pPr algn="ctr" rtl="0" fontAlgn="b"/>
                      <a:r>
                        <a:rPr lang="en-GB" sz="3600">
                          <a:solidFill>
                            <a:srgbClr val="FFFFFF"/>
                          </a:solidFill>
                          <a:effectLst/>
                        </a:rPr>
                        <a:t>N=</a:t>
                      </a:r>
                    </a:p>
                  </a:txBody>
                  <a:tcPr marL="28575" marR="28575" marT="19050" marB="19050" anchor="b">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0B5394"/>
                    </a:solidFill>
                  </a:tcPr>
                </a:tc>
                <a:tc>
                  <a:txBody>
                    <a:bodyPr/>
                    <a:lstStyle/>
                    <a:p>
                      <a:pPr algn="ctr" rtl="0" fontAlgn="b"/>
                      <a:r>
                        <a:rPr lang="en-GB" sz="3600" dirty="0">
                          <a:solidFill>
                            <a:srgbClr val="FFFFFF"/>
                          </a:solidFill>
                          <a:effectLst/>
                        </a:rPr>
                        <a:t>STD Deviation</a:t>
                      </a:r>
                    </a:p>
                  </a:txBody>
                  <a:tcPr marL="28575" marR="28575" marT="19050" marB="19050" anchor="b">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0B5394"/>
                    </a:solidFill>
                  </a:tcPr>
                </a:tc>
                <a:tc>
                  <a:txBody>
                    <a:bodyPr/>
                    <a:lstStyle/>
                    <a:p>
                      <a:pPr algn="ctr" rtl="0" fontAlgn="b"/>
                      <a:r>
                        <a:rPr lang="en-GB" sz="3600">
                          <a:solidFill>
                            <a:srgbClr val="FFFFFF"/>
                          </a:solidFill>
                          <a:effectLst/>
                        </a:rPr>
                        <a:t>Median</a:t>
                      </a:r>
                    </a:p>
                  </a:txBody>
                  <a:tcPr marL="28575" marR="28575" marT="19050" marB="19050" anchor="b">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0B5394"/>
                    </a:solidFill>
                  </a:tcPr>
                </a:tc>
                <a:extLst>
                  <a:ext uri="{0D108BD9-81ED-4DB2-BD59-A6C34878D82A}">
                    <a16:rowId xmlns:a16="http://schemas.microsoft.com/office/drawing/2014/main" val="3251229500"/>
                  </a:ext>
                </a:extLst>
              </a:tr>
              <a:tr h="257944">
                <a:tc>
                  <a:txBody>
                    <a:bodyPr/>
                    <a:lstStyle/>
                    <a:p>
                      <a:pPr rtl="0" fontAlgn="b"/>
                      <a:r>
                        <a:rPr lang="en-GB" sz="3600" dirty="0">
                          <a:effectLst/>
                        </a:rPr>
                        <a:t>FPI Not Injured</a:t>
                      </a:r>
                    </a:p>
                  </a:txBody>
                  <a:tcPr marL="28575" marR="28575" marT="19050" marB="19050" anchor="b">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9FC5E8"/>
                    </a:solidFill>
                  </a:tcPr>
                </a:tc>
                <a:tc>
                  <a:txBody>
                    <a:bodyPr/>
                    <a:lstStyle/>
                    <a:p>
                      <a:pPr algn="r" rtl="0" fontAlgn="b"/>
                      <a:r>
                        <a:rPr lang="en-GB" sz="3600" dirty="0">
                          <a:effectLst/>
                        </a:rPr>
                        <a:t>20</a:t>
                      </a:r>
                    </a:p>
                  </a:txBody>
                  <a:tcPr marL="28575" marR="28575" marT="19050" marB="19050" anchor="b">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tcPr>
                </a:tc>
                <a:tc>
                  <a:txBody>
                    <a:bodyPr/>
                    <a:lstStyle/>
                    <a:p>
                      <a:pPr algn="r" rtl="0" fontAlgn="b"/>
                      <a:r>
                        <a:rPr lang="en-GB" sz="3600" dirty="0">
                          <a:effectLst/>
                        </a:rPr>
                        <a:t>1.226</a:t>
                      </a:r>
                    </a:p>
                  </a:txBody>
                  <a:tcPr marL="28575" marR="28575" marT="19050" marB="19050" anchor="b">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tcPr>
                </a:tc>
                <a:tc>
                  <a:txBody>
                    <a:bodyPr/>
                    <a:lstStyle/>
                    <a:p>
                      <a:pPr algn="r" rtl="0" fontAlgn="b"/>
                      <a:r>
                        <a:rPr lang="en-GB" sz="3600" dirty="0">
                          <a:effectLst/>
                        </a:rPr>
                        <a:t>1</a:t>
                      </a:r>
                    </a:p>
                  </a:txBody>
                  <a:tcPr marL="28575" marR="28575" marT="19050" marB="19050" anchor="b">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tcPr>
                </a:tc>
                <a:extLst>
                  <a:ext uri="{0D108BD9-81ED-4DB2-BD59-A6C34878D82A}">
                    <a16:rowId xmlns:a16="http://schemas.microsoft.com/office/drawing/2014/main" val="4058806827"/>
                  </a:ext>
                </a:extLst>
              </a:tr>
              <a:tr h="217660">
                <a:tc>
                  <a:txBody>
                    <a:bodyPr/>
                    <a:lstStyle/>
                    <a:p>
                      <a:pPr rtl="0" fontAlgn="b"/>
                      <a:r>
                        <a:rPr lang="en-GB" sz="3600">
                          <a:effectLst/>
                        </a:rPr>
                        <a:t>FPI Injured</a:t>
                      </a:r>
                    </a:p>
                  </a:txBody>
                  <a:tcPr marL="28575" marR="28575" marT="19050" marB="19050" anchor="b">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9FC5E8"/>
                    </a:solidFill>
                  </a:tcPr>
                </a:tc>
                <a:tc>
                  <a:txBody>
                    <a:bodyPr/>
                    <a:lstStyle/>
                    <a:p>
                      <a:pPr algn="r" rtl="0" fontAlgn="b"/>
                      <a:r>
                        <a:rPr lang="en-GB" sz="3600" dirty="0">
                          <a:effectLst/>
                        </a:rPr>
                        <a:t>22</a:t>
                      </a:r>
                    </a:p>
                  </a:txBody>
                  <a:tcPr marL="28575" marR="28575" marT="19050" marB="19050" anchor="b">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tcPr>
                </a:tc>
                <a:tc>
                  <a:txBody>
                    <a:bodyPr/>
                    <a:lstStyle/>
                    <a:p>
                      <a:pPr algn="r" rtl="0" fontAlgn="b"/>
                      <a:r>
                        <a:rPr lang="en-GB" sz="3600">
                          <a:effectLst/>
                        </a:rPr>
                        <a:t>1.6683</a:t>
                      </a:r>
                    </a:p>
                  </a:txBody>
                  <a:tcPr marL="28575" marR="28575" marT="19050" marB="19050" anchor="b">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tcPr>
                </a:tc>
                <a:tc>
                  <a:txBody>
                    <a:bodyPr/>
                    <a:lstStyle/>
                    <a:p>
                      <a:pPr algn="r" rtl="0" fontAlgn="b"/>
                      <a:r>
                        <a:rPr lang="en-GB" sz="3600" dirty="0">
                          <a:effectLst/>
                        </a:rPr>
                        <a:t>0</a:t>
                      </a:r>
                    </a:p>
                  </a:txBody>
                  <a:tcPr marL="28575" marR="28575" marT="19050" marB="19050" anchor="b">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tcPr>
                </a:tc>
                <a:extLst>
                  <a:ext uri="{0D108BD9-81ED-4DB2-BD59-A6C34878D82A}">
                    <a16:rowId xmlns:a16="http://schemas.microsoft.com/office/drawing/2014/main" val="3460176763"/>
                  </a:ext>
                </a:extLst>
              </a:tr>
            </a:tbl>
          </a:graphicData>
        </a:graphic>
      </p:graphicFrame>
      <p:pic>
        <p:nvPicPr>
          <p:cNvPr id="38" name="Picture 37" descr="Table&#10;&#10;Description automatically generated">
            <a:extLst>
              <a:ext uri="{FF2B5EF4-FFF2-40B4-BE49-F238E27FC236}">
                <a16:creationId xmlns:a16="http://schemas.microsoft.com/office/drawing/2014/main" id="{AC11DADF-367A-774B-8FF6-7CB017D74164}"/>
              </a:ext>
            </a:extLst>
          </p:cNvPr>
          <p:cNvPicPr>
            <a:picLocks noChangeAspect="1"/>
          </p:cNvPicPr>
          <p:nvPr/>
        </p:nvPicPr>
        <p:blipFill>
          <a:blip r:embed="rId6"/>
          <a:stretch>
            <a:fillRect/>
          </a:stretch>
        </p:blipFill>
        <p:spPr>
          <a:xfrm>
            <a:off x="208539" y="23706122"/>
            <a:ext cx="14619312" cy="3744127"/>
          </a:xfrm>
          <a:prstGeom prst="rect">
            <a:avLst/>
          </a:prstGeom>
        </p:spPr>
      </p:pic>
      <p:sp>
        <p:nvSpPr>
          <p:cNvPr id="43" name="Rectangle 42">
            <a:extLst>
              <a:ext uri="{FF2B5EF4-FFF2-40B4-BE49-F238E27FC236}">
                <a16:creationId xmlns:a16="http://schemas.microsoft.com/office/drawing/2014/main" id="{A777CC3F-419E-A546-AD2E-6A9EEFFCEE34}"/>
              </a:ext>
            </a:extLst>
          </p:cNvPr>
          <p:cNvSpPr/>
          <p:nvPr/>
        </p:nvSpPr>
        <p:spPr>
          <a:xfrm>
            <a:off x="5584339" y="14962829"/>
            <a:ext cx="13185056" cy="2862322"/>
          </a:xfrm>
          <a:prstGeom prst="rect">
            <a:avLst/>
          </a:prstGeom>
        </p:spPr>
        <p:txBody>
          <a:bodyPr wrap="square">
            <a:spAutoFit/>
          </a:bodyPr>
          <a:lstStyle/>
          <a:p>
            <a:pPr algn="ctr"/>
            <a:r>
              <a:rPr lang="en-US" sz="3600" b="1" dirty="0">
                <a:latin typeface="Times New Roman" panose="02020603050405020304" pitchFamily="18" charset="0"/>
                <a:ea typeface="Calibri" panose="020F0502020204030204" pitchFamily="34" charset="0"/>
                <a:cs typeface="Times New Roman" panose="02020603050405020304" pitchFamily="18" charset="0"/>
              </a:rPr>
              <a:t>Design</a:t>
            </a:r>
            <a:r>
              <a:rPr lang="en-US" sz="3600" b="1">
                <a:latin typeface="Times New Roman" panose="02020603050405020304" pitchFamily="18" charset="0"/>
                <a:ea typeface="Calibri" panose="020F0502020204030204" pitchFamily="34" charset="0"/>
                <a:cs typeface="Times New Roman" panose="02020603050405020304" pitchFamily="18" charset="0"/>
              </a:rPr>
              <a:t>: C</a:t>
            </a:r>
            <a:r>
              <a:rPr lang="en-US" sz="3600">
                <a:latin typeface="Times New Roman" panose="02020603050405020304" pitchFamily="18" charset="0"/>
                <a:ea typeface="Calibri" panose="020F0502020204030204" pitchFamily="34" charset="0"/>
                <a:cs typeface="Times New Roman" panose="02020603050405020304" pitchFamily="18" charset="0"/>
              </a:rPr>
              <a:t>ross-sectional. </a:t>
            </a:r>
            <a:r>
              <a:rPr lang="en-US" sz="3600" dirty="0">
                <a:latin typeface="Times New Roman" panose="02020603050405020304" pitchFamily="18" charset="0"/>
                <a:ea typeface="Calibri" panose="020F0502020204030204" pitchFamily="34" charset="0"/>
                <a:cs typeface="Times New Roman" panose="02020603050405020304" pitchFamily="18" charset="0"/>
              </a:rPr>
              <a:t>Foot postural index (FPI) and a questionnaire </a:t>
            </a:r>
            <a:endParaRPr lang="en-GB" sz="3600" dirty="0">
              <a:latin typeface="Times New Roman" panose="02020603050405020304" pitchFamily="18" charset="0"/>
              <a:ea typeface="Calibri" panose="020F0502020204030204" pitchFamily="34" charset="0"/>
              <a:cs typeface="Times New Roman" panose="02020603050405020304" pitchFamily="18" charset="0"/>
            </a:endParaRPr>
          </a:p>
          <a:p>
            <a:pPr algn="ctr"/>
            <a:r>
              <a:rPr lang="en-US" sz="3600" b="1" dirty="0">
                <a:latin typeface="Times New Roman" panose="02020603050405020304" pitchFamily="18" charset="0"/>
                <a:ea typeface="Calibri" panose="020F0502020204030204" pitchFamily="34" charset="0"/>
                <a:cs typeface="Times New Roman" panose="02020603050405020304" pitchFamily="18" charset="0"/>
              </a:rPr>
              <a:t>Participants: </a:t>
            </a:r>
            <a:r>
              <a:rPr lang="en-US" sz="3600" dirty="0">
                <a:latin typeface="Times New Roman" panose="02020603050405020304" pitchFamily="18" charset="0"/>
                <a:ea typeface="Calibri" panose="020F0502020204030204" pitchFamily="34" charset="0"/>
                <a:cs typeface="Times New Roman" panose="02020603050405020304" pitchFamily="18" charset="0"/>
              </a:rPr>
              <a:t>N=42 female amateur rugby players (18-48 years old) (Table 1)</a:t>
            </a:r>
            <a:endParaRPr lang="en-GB" sz="3600" dirty="0">
              <a:latin typeface="Times New Roman" panose="02020603050405020304" pitchFamily="18" charset="0"/>
              <a:ea typeface="Calibri" panose="020F0502020204030204" pitchFamily="34" charset="0"/>
              <a:cs typeface="Times New Roman" panose="02020603050405020304" pitchFamily="18" charset="0"/>
            </a:endParaRPr>
          </a:p>
          <a:p>
            <a:pPr algn="ctr"/>
            <a:r>
              <a:rPr lang="en-GB" sz="3600" b="1" dirty="0">
                <a:latin typeface="Times New Roman" panose="02020603050405020304" pitchFamily="18" charset="0"/>
                <a:ea typeface="Calibri" panose="020F0502020204030204" pitchFamily="34" charset="0"/>
                <a:cs typeface="Times New Roman" panose="02020603050405020304" pitchFamily="18" charset="0"/>
              </a:rPr>
              <a:t>Statistical analysis: </a:t>
            </a:r>
            <a:r>
              <a:rPr lang="en-GB" sz="3600" dirty="0">
                <a:latin typeface="Times New Roman" panose="02020603050405020304" pitchFamily="18" charset="0"/>
                <a:ea typeface="Calibri" panose="020F0502020204030204" pitchFamily="34" charset="0"/>
                <a:cs typeface="Times New Roman" panose="02020603050405020304" pitchFamily="18" charset="0"/>
              </a:rPr>
              <a:t>Wilcoxon. Percentages and Median ranges. </a:t>
            </a:r>
          </a:p>
          <a:p>
            <a:r>
              <a:rPr lang="en-US" sz="3600" dirty="0">
                <a:latin typeface="Times New Roman" panose="02020603050405020304" pitchFamily="18" charset="0"/>
                <a:ea typeface="Calibri" panose="020F0502020204030204" pitchFamily="34" charset="0"/>
                <a:cs typeface="Times New Roman" panose="02020603050405020304" pitchFamily="18" charset="0"/>
              </a:rPr>
              <a:t>Ethical approval was obtained before conducting any research</a:t>
            </a:r>
            <a:endParaRPr lang="en-GB" sz="3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6" name="Rectangle 45">
            <a:extLst>
              <a:ext uri="{FF2B5EF4-FFF2-40B4-BE49-F238E27FC236}">
                <a16:creationId xmlns:a16="http://schemas.microsoft.com/office/drawing/2014/main" id="{10FCFEF2-A105-204F-B3A9-83E86EB15227}"/>
              </a:ext>
            </a:extLst>
          </p:cNvPr>
          <p:cNvSpPr/>
          <p:nvPr/>
        </p:nvSpPr>
        <p:spPr>
          <a:xfrm>
            <a:off x="15391812" y="33876383"/>
            <a:ext cx="14883397" cy="1195429"/>
          </a:xfrm>
          <a:prstGeom prst="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 name="TextBox 50">
            <a:extLst>
              <a:ext uri="{FF2B5EF4-FFF2-40B4-BE49-F238E27FC236}">
                <a16:creationId xmlns:a16="http://schemas.microsoft.com/office/drawing/2014/main" id="{6AA4895F-B91A-8D49-8EC0-B9BA9B45161E}"/>
              </a:ext>
            </a:extLst>
          </p:cNvPr>
          <p:cNvSpPr txBox="1"/>
          <p:nvPr/>
        </p:nvSpPr>
        <p:spPr>
          <a:xfrm>
            <a:off x="14982177" y="23746212"/>
            <a:ext cx="15351226" cy="3970318"/>
          </a:xfrm>
          <a:prstGeom prst="rect">
            <a:avLst/>
          </a:prstGeom>
          <a:noFill/>
        </p:spPr>
        <p:txBody>
          <a:bodyPr wrap="square" rtlCol="0">
            <a:spAutoFit/>
          </a:bodyPr>
          <a:lstStyle/>
          <a:p>
            <a:pPr algn="ctr"/>
            <a:r>
              <a:rPr lang="en-GB" sz="3600" dirty="0">
                <a:latin typeface="Times New Roman" panose="02020603050405020304" pitchFamily="18" charset="0"/>
                <a:cs typeface="Times New Roman" panose="02020603050405020304" pitchFamily="18" charset="0"/>
              </a:rPr>
              <a:t>The results show that the median FPI index score for the non-injured group was 0 (± 1.226), and +1 (± 1.6683) for the injured (Table 3). After splitting the groups further into pronated and non-pronated to see if there was an associating between the injured and non-injured group and with the pronated and non-pronated group. the Wilcoxon rank sum test had a p-value of p&lt;.020 for the non-injured group and a P value of P&lt;. oo1 for the injured group (Table 4). Therefore, there is an observed statistically significant difference. </a:t>
            </a:r>
            <a:endParaRPr lang="en-US" sz="3600" dirty="0">
              <a:latin typeface="Times New Roman" panose="02020603050405020304" pitchFamily="18" charset="0"/>
              <a:cs typeface="Times New Roman" panose="02020603050405020304" pitchFamily="18" charset="0"/>
            </a:endParaRPr>
          </a:p>
        </p:txBody>
      </p:sp>
      <p:sp>
        <p:nvSpPr>
          <p:cNvPr id="53" name="TextBox 52">
            <a:extLst>
              <a:ext uri="{FF2B5EF4-FFF2-40B4-BE49-F238E27FC236}">
                <a16:creationId xmlns:a16="http://schemas.microsoft.com/office/drawing/2014/main" id="{D499B3E6-C12B-2D43-AF41-8E4AD748EBB7}"/>
              </a:ext>
            </a:extLst>
          </p:cNvPr>
          <p:cNvSpPr txBox="1"/>
          <p:nvPr/>
        </p:nvSpPr>
        <p:spPr>
          <a:xfrm>
            <a:off x="208539" y="27306705"/>
            <a:ext cx="13917733" cy="523220"/>
          </a:xfrm>
          <a:prstGeom prst="rect">
            <a:avLst/>
          </a:prstGeom>
          <a:noFill/>
        </p:spPr>
        <p:txBody>
          <a:bodyPr wrap="square" rtlCol="0">
            <a:spAutoFit/>
          </a:bodyPr>
          <a:lstStyle/>
          <a:p>
            <a:r>
              <a:rPr lang="en-US" sz="2800" b="1" dirty="0"/>
              <a:t>Table 2: </a:t>
            </a:r>
            <a:r>
              <a:rPr lang="en-US" sz="2800" dirty="0"/>
              <a:t>Numerical data of the FPI with percentages of individuals belonging to each rating. </a:t>
            </a:r>
          </a:p>
        </p:txBody>
      </p:sp>
      <p:sp>
        <p:nvSpPr>
          <p:cNvPr id="54" name="TextBox 53">
            <a:extLst>
              <a:ext uri="{FF2B5EF4-FFF2-40B4-BE49-F238E27FC236}">
                <a16:creationId xmlns:a16="http://schemas.microsoft.com/office/drawing/2014/main" id="{23E892AC-E96B-2443-AE35-1DD5408AC852}"/>
              </a:ext>
            </a:extLst>
          </p:cNvPr>
          <p:cNvSpPr txBox="1"/>
          <p:nvPr/>
        </p:nvSpPr>
        <p:spPr>
          <a:xfrm>
            <a:off x="236713" y="30378586"/>
            <a:ext cx="13917733" cy="523220"/>
          </a:xfrm>
          <a:prstGeom prst="rect">
            <a:avLst/>
          </a:prstGeom>
          <a:noFill/>
        </p:spPr>
        <p:txBody>
          <a:bodyPr wrap="square" rtlCol="0">
            <a:spAutoFit/>
          </a:bodyPr>
          <a:lstStyle/>
          <a:p>
            <a:r>
              <a:rPr lang="en-US" sz="2800" b="1" dirty="0"/>
              <a:t>Table 3: </a:t>
            </a:r>
            <a:r>
              <a:rPr lang="en-US" sz="2800" dirty="0"/>
              <a:t>Median score of the FPI with SD.</a:t>
            </a:r>
          </a:p>
        </p:txBody>
      </p:sp>
      <p:grpSp>
        <p:nvGrpSpPr>
          <p:cNvPr id="60" name="Group 59">
            <a:extLst>
              <a:ext uri="{FF2B5EF4-FFF2-40B4-BE49-F238E27FC236}">
                <a16:creationId xmlns:a16="http://schemas.microsoft.com/office/drawing/2014/main" id="{133E7BB0-0E3E-3C4E-98FA-3F63771F4846}"/>
              </a:ext>
            </a:extLst>
          </p:cNvPr>
          <p:cNvGrpSpPr/>
          <p:nvPr/>
        </p:nvGrpSpPr>
        <p:grpSpPr>
          <a:xfrm>
            <a:off x="15581779" y="28067051"/>
            <a:ext cx="14733315" cy="4151296"/>
            <a:chOff x="17148676" y="29911549"/>
            <a:chExt cx="13917733" cy="4612424"/>
          </a:xfrm>
        </p:grpSpPr>
        <p:pic>
          <p:nvPicPr>
            <p:cNvPr id="42" name="Picture 41" descr="Table&#10;&#10;Description automatically generated">
              <a:extLst>
                <a:ext uri="{FF2B5EF4-FFF2-40B4-BE49-F238E27FC236}">
                  <a16:creationId xmlns:a16="http://schemas.microsoft.com/office/drawing/2014/main" id="{945E666C-015B-014C-B03D-EBFFABBFB735}"/>
                </a:ext>
              </a:extLst>
            </p:cNvPr>
            <p:cNvPicPr>
              <a:picLocks noChangeAspect="1"/>
            </p:cNvPicPr>
            <p:nvPr/>
          </p:nvPicPr>
          <p:blipFill rotWithShape="1">
            <a:blip r:embed="rId7"/>
            <a:srcRect b="28574"/>
            <a:stretch/>
          </p:blipFill>
          <p:spPr>
            <a:xfrm>
              <a:off x="17148676" y="29911549"/>
              <a:ext cx="12986644" cy="3878472"/>
            </a:xfrm>
            <a:prstGeom prst="rect">
              <a:avLst/>
            </a:prstGeom>
          </p:spPr>
        </p:pic>
        <p:sp>
          <p:nvSpPr>
            <p:cNvPr id="55" name="TextBox 54">
              <a:extLst>
                <a:ext uri="{FF2B5EF4-FFF2-40B4-BE49-F238E27FC236}">
                  <a16:creationId xmlns:a16="http://schemas.microsoft.com/office/drawing/2014/main" id="{CAC95FAB-A353-9B4F-BAF2-CC394D436F32}"/>
                </a:ext>
              </a:extLst>
            </p:cNvPr>
            <p:cNvSpPr txBox="1"/>
            <p:nvPr/>
          </p:nvSpPr>
          <p:spPr>
            <a:xfrm>
              <a:off x="17148676" y="33942633"/>
              <a:ext cx="13917733" cy="581340"/>
            </a:xfrm>
            <a:prstGeom prst="rect">
              <a:avLst/>
            </a:prstGeom>
            <a:noFill/>
          </p:spPr>
          <p:txBody>
            <a:bodyPr wrap="square" rtlCol="0">
              <a:spAutoFit/>
            </a:bodyPr>
            <a:lstStyle/>
            <a:p>
              <a:r>
                <a:rPr lang="en-US" sz="2800" b="1" dirty="0"/>
                <a:t>Table 4: </a:t>
              </a:r>
              <a:r>
                <a:rPr lang="en-US" sz="2800" dirty="0"/>
                <a:t>Wilcoxon rank sum test of the FPI scores. </a:t>
              </a:r>
            </a:p>
          </p:txBody>
        </p:sp>
      </p:grpSp>
      <p:grpSp>
        <p:nvGrpSpPr>
          <p:cNvPr id="57" name="Group 56">
            <a:extLst>
              <a:ext uri="{FF2B5EF4-FFF2-40B4-BE49-F238E27FC236}">
                <a16:creationId xmlns:a16="http://schemas.microsoft.com/office/drawing/2014/main" id="{73CCA5EE-F02F-5C44-B0C7-EBDB94F5F37A}"/>
              </a:ext>
            </a:extLst>
          </p:cNvPr>
          <p:cNvGrpSpPr/>
          <p:nvPr/>
        </p:nvGrpSpPr>
        <p:grpSpPr>
          <a:xfrm>
            <a:off x="19837113" y="14446903"/>
            <a:ext cx="10096972" cy="3820004"/>
            <a:chOff x="14937337" y="30280655"/>
            <a:chExt cx="14252880" cy="5143771"/>
          </a:xfrm>
        </p:grpSpPr>
        <p:pic>
          <p:nvPicPr>
            <p:cNvPr id="1029" name="Picture 5" descr="A Quick Reference Guide for the Foot Posture Index - MedBridge Blog">
              <a:extLst>
                <a:ext uri="{FF2B5EF4-FFF2-40B4-BE49-F238E27FC236}">
                  <a16:creationId xmlns:a16="http://schemas.microsoft.com/office/drawing/2014/main" id="{E037DBBE-A028-2E43-9B11-03CD6E15562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4937337" y="30280655"/>
              <a:ext cx="14146347" cy="4557457"/>
            </a:xfrm>
            <a:prstGeom prst="rect">
              <a:avLst/>
            </a:prstGeom>
            <a:noFill/>
            <a:extLst>
              <a:ext uri="{909E8E84-426E-40DD-AFC4-6F175D3DCCD1}">
                <a14:hiddenFill xmlns:a14="http://schemas.microsoft.com/office/drawing/2010/main">
                  <a:solidFill>
                    <a:srgbClr val="FFFFFF"/>
                  </a:solidFill>
                </a14:hiddenFill>
              </a:ext>
            </a:extLst>
          </p:spPr>
        </p:pic>
        <p:sp>
          <p:nvSpPr>
            <p:cNvPr id="56" name="TextBox 55">
              <a:extLst>
                <a:ext uri="{FF2B5EF4-FFF2-40B4-BE49-F238E27FC236}">
                  <a16:creationId xmlns:a16="http://schemas.microsoft.com/office/drawing/2014/main" id="{3B718382-AFF0-4D42-ADC3-106322475346}"/>
                </a:ext>
              </a:extLst>
            </p:cNvPr>
            <p:cNvSpPr txBox="1"/>
            <p:nvPr/>
          </p:nvSpPr>
          <p:spPr>
            <a:xfrm>
              <a:off x="22010510" y="34654985"/>
              <a:ext cx="3003768" cy="769441"/>
            </a:xfrm>
            <a:prstGeom prst="rect">
              <a:avLst/>
            </a:prstGeom>
            <a:noFill/>
          </p:spPr>
          <p:txBody>
            <a:bodyPr wrap="square" rtlCol="0">
              <a:spAutoFit/>
            </a:bodyPr>
            <a:lstStyle/>
            <a:p>
              <a:r>
                <a:rPr lang="en-US" sz="4400" dirty="0"/>
                <a:t>0</a:t>
              </a:r>
              <a:endParaRPr lang="en-US" dirty="0"/>
            </a:p>
          </p:txBody>
        </p:sp>
        <p:sp>
          <p:nvSpPr>
            <p:cNvPr id="58" name="TextBox 57">
              <a:extLst>
                <a:ext uri="{FF2B5EF4-FFF2-40B4-BE49-F238E27FC236}">
                  <a16:creationId xmlns:a16="http://schemas.microsoft.com/office/drawing/2014/main" id="{E163AADA-92FF-734C-8A3C-CA8761ADB4B1}"/>
                </a:ext>
              </a:extLst>
            </p:cNvPr>
            <p:cNvSpPr txBox="1"/>
            <p:nvPr/>
          </p:nvSpPr>
          <p:spPr>
            <a:xfrm>
              <a:off x="15978724" y="34654984"/>
              <a:ext cx="3003768" cy="769441"/>
            </a:xfrm>
            <a:prstGeom prst="rect">
              <a:avLst/>
            </a:prstGeom>
            <a:noFill/>
          </p:spPr>
          <p:txBody>
            <a:bodyPr wrap="square" rtlCol="0">
              <a:spAutoFit/>
            </a:bodyPr>
            <a:lstStyle/>
            <a:p>
              <a:r>
                <a:rPr lang="en-US" sz="4400" dirty="0"/>
                <a:t>-1 / -2</a:t>
              </a:r>
              <a:endParaRPr lang="en-US" dirty="0"/>
            </a:p>
          </p:txBody>
        </p:sp>
        <p:sp>
          <p:nvSpPr>
            <p:cNvPr id="59" name="TextBox 58">
              <a:extLst>
                <a:ext uri="{FF2B5EF4-FFF2-40B4-BE49-F238E27FC236}">
                  <a16:creationId xmlns:a16="http://schemas.microsoft.com/office/drawing/2014/main" id="{8B7F4900-E5C5-9C4D-8441-E82FDB618BAB}"/>
                </a:ext>
              </a:extLst>
            </p:cNvPr>
            <p:cNvSpPr txBox="1"/>
            <p:nvPr/>
          </p:nvSpPr>
          <p:spPr>
            <a:xfrm>
              <a:off x="26186449" y="34654984"/>
              <a:ext cx="3003768" cy="769441"/>
            </a:xfrm>
            <a:prstGeom prst="rect">
              <a:avLst/>
            </a:prstGeom>
            <a:noFill/>
          </p:spPr>
          <p:txBody>
            <a:bodyPr wrap="square" rtlCol="0">
              <a:spAutoFit/>
            </a:bodyPr>
            <a:lstStyle/>
            <a:p>
              <a:r>
                <a:rPr lang="en-US" sz="4400" dirty="0"/>
                <a:t>+1 / +2</a:t>
              </a:r>
              <a:endParaRPr lang="en-US" dirty="0"/>
            </a:p>
          </p:txBody>
        </p:sp>
      </p:grpSp>
      <p:sp>
        <p:nvSpPr>
          <p:cNvPr id="62" name="TextBox 61">
            <a:extLst>
              <a:ext uri="{FF2B5EF4-FFF2-40B4-BE49-F238E27FC236}">
                <a16:creationId xmlns:a16="http://schemas.microsoft.com/office/drawing/2014/main" id="{1EA8F9C7-6982-744C-97C3-51246124B52D}"/>
              </a:ext>
            </a:extLst>
          </p:cNvPr>
          <p:cNvSpPr txBox="1"/>
          <p:nvPr/>
        </p:nvSpPr>
        <p:spPr>
          <a:xfrm>
            <a:off x="24565435" y="18279108"/>
            <a:ext cx="13917733" cy="523220"/>
          </a:xfrm>
          <a:prstGeom prst="rect">
            <a:avLst/>
          </a:prstGeom>
          <a:noFill/>
        </p:spPr>
        <p:txBody>
          <a:bodyPr wrap="square" rtlCol="0">
            <a:spAutoFit/>
          </a:bodyPr>
          <a:lstStyle/>
          <a:p>
            <a:r>
              <a:rPr lang="en-US" sz="2800" b="1" dirty="0"/>
              <a:t>Figure 1: </a:t>
            </a:r>
            <a:r>
              <a:rPr lang="en-US" sz="2800" dirty="0"/>
              <a:t>Foot Postural Index ratings</a:t>
            </a:r>
          </a:p>
        </p:txBody>
      </p:sp>
      <p:sp>
        <p:nvSpPr>
          <p:cNvPr id="65" name="Rectangle 64">
            <a:extLst>
              <a:ext uri="{FF2B5EF4-FFF2-40B4-BE49-F238E27FC236}">
                <a16:creationId xmlns:a16="http://schemas.microsoft.com/office/drawing/2014/main" id="{DF43C6C0-3168-F741-9B14-29F36C119651}"/>
              </a:ext>
            </a:extLst>
          </p:cNvPr>
          <p:cNvSpPr/>
          <p:nvPr/>
        </p:nvSpPr>
        <p:spPr>
          <a:xfrm>
            <a:off x="74123" y="22369160"/>
            <a:ext cx="30201087" cy="1195429"/>
          </a:xfrm>
          <a:prstGeom prst="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TextBox 44">
            <a:extLst>
              <a:ext uri="{FF2B5EF4-FFF2-40B4-BE49-F238E27FC236}">
                <a16:creationId xmlns:a16="http://schemas.microsoft.com/office/drawing/2014/main" id="{314385E5-E94B-6A47-AE52-373975FF322A}"/>
              </a:ext>
            </a:extLst>
          </p:cNvPr>
          <p:cNvSpPr txBox="1"/>
          <p:nvPr/>
        </p:nvSpPr>
        <p:spPr>
          <a:xfrm>
            <a:off x="236713" y="22340494"/>
            <a:ext cx="16047720" cy="1107996"/>
          </a:xfrm>
          <a:prstGeom prst="rect">
            <a:avLst/>
          </a:prstGeom>
          <a:noFill/>
        </p:spPr>
        <p:txBody>
          <a:bodyPr wrap="square" rtlCol="0">
            <a:spAutoFit/>
          </a:bodyPr>
          <a:lstStyle/>
          <a:p>
            <a:r>
              <a:rPr lang="en-US" sz="6600" dirty="0">
                <a:solidFill>
                  <a:schemeClr val="bg1"/>
                </a:solidFill>
              </a:rPr>
              <a:t>Results:</a:t>
            </a:r>
            <a:r>
              <a:rPr lang="en-US" dirty="0"/>
              <a:t> </a:t>
            </a:r>
          </a:p>
        </p:txBody>
      </p:sp>
      <p:sp>
        <p:nvSpPr>
          <p:cNvPr id="61" name="Rectangle 60">
            <a:extLst>
              <a:ext uri="{FF2B5EF4-FFF2-40B4-BE49-F238E27FC236}">
                <a16:creationId xmlns:a16="http://schemas.microsoft.com/office/drawing/2014/main" id="{AC70F8F1-607D-384D-BC04-3D682AD2B7B6}"/>
              </a:ext>
            </a:extLst>
          </p:cNvPr>
          <p:cNvSpPr/>
          <p:nvPr/>
        </p:nvSpPr>
        <p:spPr>
          <a:xfrm>
            <a:off x="74123" y="30984313"/>
            <a:ext cx="15135225" cy="2862322"/>
          </a:xfrm>
          <a:prstGeom prst="rect">
            <a:avLst/>
          </a:prstGeom>
        </p:spPr>
        <p:txBody>
          <a:bodyPr>
            <a:spAutoFit/>
          </a:bodyPr>
          <a:lstStyle/>
          <a:p>
            <a:pPr algn="ctr"/>
            <a:r>
              <a:rPr lang="en-GB" sz="3600" dirty="0">
                <a:latin typeface="Times New Roman" panose="02020603050405020304" pitchFamily="18" charset="0"/>
                <a:cs typeface="Times New Roman" panose="02020603050405020304" pitchFamily="18" charset="0"/>
              </a:rPr>
              <a:t>Within the injured group 19.1% of participants were not pronated. 42.9 % (N=18) participants were pronated in total, 28.5% (N= 12) of these pronated were within the injured group, and 14.3% (N=6) in the non-injured group. Of those non-pronated, 19.1% were in the injured group (N=8) and 38.1% (N=24) were in the non-injured group (Table 2).</a:t>
            </a:r>
          </a:p>
        </p:txBody>
      </p:sp>
      <p:sp>
        <p:nvSpPr>
          <p:cNvPr id="67" name="TextBox 66">
            <a:extLst>
              <a:ext uri="{FF2B5EF4-FFF2-40B4-BE49-F238E27FC236}">
                <a16:creationId xmlns:a16="http://schemas.microsoft.com/office/drawing/2014/main" id="{DA91DED0-7759-B546-BE60-86412A7691D7}"/>
              </a:ext>
            </a:extLst>
          </p:cNvPr>
          <p:cNvSpPr txBox="1"/>
          <p:nvPr/>
        </p:nvSpPr>
        <p:spPr>
          <a:xfrm>
            <a:off x="15581779" y="33903121"/>
            <a:ext cx="16047720" cy="1107996"/>
          </a:xfrm>
          <a:prstGeom prst="rect">
            <a:avLst/>
          </a:prstGeom>
          <a:noFill/>
        </p:spPr>
        <p:txBody>
          <a:bodyPr wrap="square" rtlCol="0">
            <a:spAutoFit/>
          </a:bodyPr>
          <a:lstStyle/>
          <a:p>
            <a:r>
              <a:rPr lang="en-US" sz="6600" dirty="0">
                <a:solidFill>
                  <a:schemeClr val="bg1"/>
                </a:solidFill>
              </a:rPr>
              <a:t>Limitations:</a:t>
            </a:r>
            <a:endParaRPr lang="en-US" dirty="0"/>
          </a:p>
        </p:txBody>
      </p:sp>
      <p:sp>
        <p:nvSpPr>
          <p:cNvPr id="68" name="Rectangle 67">
            <a:extLst>
              <a:ext uri="{FF2B5EF4-FFF2-40B4-BE49-F238E27FC236}">
                <a16:creationId xmlns:a16="http://schemas.microsoft.com/office/drawing/2014/main" id="{6263ED73-1547-5B44-BE4B-B2291C851B4E}"/>
              </a:ext>
            </a:extLst>
          </p:cNvPr>
          <p:cNvSpPr/>
          <p:nvPr/>
        </p:nvSpPr>
        <p:spPr>
          <a:xfrm>
            <a:off x="-2" y="33859404"/>
            <a:ext cx="15135225" cy="1195429"/>
          </a:xfrm>
          <a:prstGeom prst="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9" name="Rectangle 68">
            <a:extLst>
              <a:ext uri="{FF2B5EF4-FFF2-40B4-BE49-F238E27FC236}">
                <a16:creationId xmlns:a16="http://schemas.microsoft.com/office/drawing/2014/main" id="{1B6D9DB5-AC55-D942-B965-3731C98A20FB}"/>
              </a:ext>
            </a:extLst>
          </p:cNvPr>
          <p:cNvSpPr/>
          <p:nvPr/>
        </p:nvSpPr>
        <p:spPr>
          <a:xfrm>
            <a:off x="15216091" y="38557029"/>
            <a:ext cx="15135225" cy="1195429"/>
          </a:xfrm>
          <a:prstGeom prst="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0" name="TextBox 49">
            <a:extLst>
              <a:ext uri="{FF2B5EF4-FFF2-40B4-BE49-F238E27FC236}">
                <a16:creationId xmlns:a16="http://schemas.microsoft.com/office/drawing/2014/main" id="{A6F9A0B3-B6FE-5841-809E-AF7FB6101DAA}"/>
              </a:ext>
            </a:extLst>
          </p:cNvPr>
          <p:cNvSpPr txBox="1"/>
          <p:nvPr/>
        </p:nvSpPr>
        <p:spPr>
          <a:xfrm>
            <a:off x="15374319" y="38591968"/>
            <a:ext cx="16047720" cy="1107996"/>
          </a:xfrm>
          <a:prstGeom prst="rect">
            <a:avLst/>
          </a:prstGeom>
          <a:noFill/>
        </p:spPr>
        <p:txBody>
          <a:bodyPr wrap="square" rtlCol="0">
            <a:spAutoFit/>
          </a:bodyPr>
          <a:lstStyle/>
          <a:p>
            <a:r>
              <a:rPr lang="en-US" sz="6600" dirty="0">
                <a:solidFill>
                  <a:schemeClr val="bg1"/>
                </a:solidFill>
              </a:rPr>
              <a:t>References:</a:t>
            </a:r>
            <a:endParaRPr lang="en-US" dirty="0"/>
          </a:p>
        </p:txBody>
      </p:sp>
      <p:sp>
        <p:nvSpPr>
          <p:cNvPr id="72" name="TextBox 71">
            <a:extLst>
              <a:ext uri="{FF2B5EF4-FFF2-40B4-BE49-F238E27FC236}">
                <a16:creationId xmlns:a16="http://schemas.microsoft.com/office/drawing/2014/main" id="{A5A7BC0E-A8AA-0A42-B80B-9D8570E3973B}"/>
              </a:ext>
            </a:extLst>
          </p:cNvPr>
          <p:cNvSpPr txBox="1"/>
          <p:nvPr/>
        </p:nvSpPr>
        <p:spPr>
          <a:xfrm>
            <a:off x="208539" y="33884942"/>
            <a:ext cx="16047720" cy="1107996"/>
          </a:xfrm>
          <a:prstGeom prst="rect">
            <a:avLst/>
          </a:prstGeom>
          <a:noFill/>
        </p:spPr>
        <p:txBody>
          <a:bodyPr wrap="square" rtlCol="0">
            <a:spAutoFit/>
          </a:bodyPr>
          <a:lstStyle/>
          <a:p>
            <a:r>
              <a:rPr lang="en-US" sz="6600" dirty="0">
                <a:solidFill>
                  <a:schemeClr val="bg1"/>
                </a:solidFill>
              </a:rPr>
              <a:t>Conclusion:</a:t>
            </a:r>
            <a:endParaRPr lang="en-US" dirty="0"/>
          </a:p>
        </p:txBody>
      </p:sp>
      <p:sp>
        <p:nvSpPr>
          <p:cNvPr id="66" name="Rectangle 65">
            <a:extLst>
              <a:ext uri="{FF2B5EF4-FFF2-40B4-BE49-F238E27FC236}">
                <a16:creationId xmlns:a16="http://schemas.microsoft.com/office/drawing/2014/main" id="{F8BC424F-58ED-534D-BA8A-38B21D44F7CB}"/>
              </a:ext>
            </a:extLst>
          </p:cNvPr>
          <p:cNvSpPr/>
          <p:nvPr/>
        </p:nvSpPr>
        <p:spPr>
          <a:xfrm>
            <a:off x="15298793" y="40076181"/>
            <a:ext cx="14717994" cy="2554545"/>
          </a:xfrm>
          <a:prstGeom prst="rect">
            <a:avLst/>
          </a:prstGeom>
        </p:spPr>
        <p:txBody>
          <a:bodyPr wrap="square">
            <a:spAutoFit/>
          </a:bodyPr>
          <a:lstStyle/>
          <a:p>
            <a:pPr algn="ctr"/>
            <a:r>
              <a:rPr lang="en-GB" sz="2000" dirty="0">
                <a:latin typeface="Times New Roman" panose="02020603050405020304" pitchFamily="18" charset="0"/>
                <a:ea typeface="Calibri" panose="020F0502020204030204" pitchFamily="34" charset="0"/>
                <a:cs typeface="Times New Roman" panose="02020603050405020304" pitchFamily="18" charset="0"/>
              </a:rPr>
              <a:t>Beckett, M., Massie, D. and Bowers, D., 1992. Incidence of </a:t>
            </a:r>
            <a:r>
              <a:rPr lang="en-GB" sz="2000" dirty="0" err="1">
                <a:latin typeface="Times New Roman" panose="02020603050405020304" pitchFamily="18" charset="0"/>
                <a:ea typeface="Calibri" panose="020F0502020204030204" pitchFamily="34" charset="0"/>
                <a:cs typeface="Times New Roman" panose="02020603050405020304" pitchFamily="18" charset="0"/>
              </a:rPr>
              <a:t>Hyperpronation</a:t>
            </a:r>
            <a:r>
              <a:rPr lang="en-GB" sz="2000" dirty="0">
                <a:latin typeface="Times New Roman" panose="02020603050405020304" pitchFamily="18" charset="0"/>
                <a:ea typeface="Calibri" panose="020F0502020204030204" pitchFamily="34" charset="0"/>
                <a:cs typeface="Times New Roman" panose="02020603050405020304" pitchFamily="18" charset="0"/>
              </a:rPr>
              <a:t> in the ACL Injured Knee: A Clinical Perspective. </a:t>
            </a:r>
            <a:r>
              <a:rPr lang="en-GB" sz="2000" i="1" dirty="0">
                <a:latin typeface="Times New Roman" panose="02020603050405020304" pitchFamily="18" charset="0"/>
                <a:ea typeface="Calibri" panose="020F0502020204030204" pitchFamily="34" charset="0"/>
                <a:cs typeface="Times New Roman" panose="02020603050405020304" pitchFamily="18" charset="0"/>
              </a:rPr>
              <a:t>Journal of Athletic Training</a:t>
            </a:r>
            <a:r>
              <a:rPr lang="en-GB" sz="2000" dirty="0">
                <a:latin typeface="Times New Roman" panose="02020603050405020304" pitchFamily="18" charset="0"/>
                <a:ea typeface="Calibri" panose="020F0502020204030204" pitchFamily="34" charset="0"/>
                <a:cs typeface="Times New Roman" panose="02020603050405020304" pitchFamily="18" charset="0"/>
              </a:rPr>
              <a:t>, 21(1).</a:t>
            </a:r>
          </a:p>
          <a:p>
            <a:pPr algn="ctr"/>
            <a:r>
              <a:rPr lang="en-GB" sz="2000" dirty="0">
                <a:latin typeface="Times New Roman" panose="02020603050405020304" pitchFamily="18" charset="0"/>
                <a:ea typeface="Calibri" panose="020F0502020204030204" pitchFamily="34" charset="0"/>
                <a:cs typeface="Times New Roman" panose="02020603050405020304" pitchFamily="18" charset="0"/>
              </a:rPr>
              <a:t> </a:t>
            </a:r>
          </a:p>
          <a:p>
            <a:pPr algn="ctr"/>
            <a:r>
              <a:rPr lang="en-GB" sz="2000" dirty="0">
                <a:latin typeface="Times New Roman" panose="02020603050405020304" pitchFamily="18" charset="0"/>
                <a:ea typeface="Calibri" panose="020F0502020204030204" pitchFamily="34" charset="0"/>
                <a:cs typeface="Times New Roman" panose="02020603050405020304" pitchFamily="18" charset="0"/>
              </a:rPr>
              <a:t>Teng, P., Kong, P. and Leong, K., 2017. Effects of foot rotation positions on knee valgus during single-leg drop landing: Implications for ACL injury risk reduction. </a:t>
            </a:r>
            <a:r>
              <a:rPr lang="en-GB" sz="2000" i="1" dirty="0">
                <a:latin typeface="Times New Roman" panose="02020603050405020304" pitchFamily="18" charset="0"/>
                <a:ea typeface="Calibri" panose="020F0502020204030204" pitchFamily="34" charset="0"/>
                <a:cs typeface="Times New Roman" panose="02020603050405020304" pitchFamily="18" charset="0"/>
              </a:rPr>
              <a:t>The Knee</a:t>
            </a:r>
            <a:r>
              <a:rPr lang="en-GB" sz="2000" dirty="0">
                <a:latin typeface="Times New Roman" panose="02020603050405020304" pitchFamily="18" charset="0"/>
                <a:ea typeface="Calibri" panose="020F0502020204030204" pitchFamily="34" charset="0"/>
                <a:cs typeface="Times New Roman" panose="02020603050405020304" pitchFamily="18" charset="0"/>
              </a:rPr>
              <a:t>, 24(3), pp.547-554.</a:t>
            </a:r>
          </a:p>
          <a:p>
            <a:pPr algn="ctr"/>
            <a:r>
              <a:rPr lang="en-GB" sz="2000" dirty="0">
                <a:latin typeface="Times New Roman" panose="02020603050405020304" pitchFamily="18" charset="0"/>
                <a:ea typeface="Calibri" panose="020F0502020204030204" pitchFamily="34" charset="0"/>
                <a:cs typeface="Times New Roman" panose="02020603050405020304" pitchFamily="18" charset="0"/>
              </a:rPr>
              <a:t> </a:t>
            </a:r>
          </a:p>
          <a:p>
            <a:pPr algn="ctr"/>
            <a:r>
              <a:rPr lang="en-GB" sz="2000" dirty="0">
                <a:latin typeface="Times New Roman" panose="02020603050405020304" pitchFamily="18" charset="0"/>
                <a:ea typeface="Calibri" panose="020F0502020204030204" pitchFamily="34" charset="0"/>
                <a:cs typeface="Times New Roman" panose="02020603050405020304" pitchFamily="18" charset="0"/>
              </a:rPr>
              <a:t>Tran, A., Gatewood, C., Harris, A., Thompson, J. and </a:t>
            </a:r>
            <a:r>
              <a:rPr lang="en-GB" sz="2000" dirty="0" err="1">
                <a:latin typeface="Times New Roman" panose="02020603050405020304" pitchFamily="18" charset="0"/>
                <a:ea typeface="Calibri" panose="020F0502020204030204" pitchFamily="34" charset="0"/>
                <a:cs typeface="Times New Roman" panose="02020603050405020304" pitchFamily="18" charset="0"/>
              </a:rPr>
              <a:t>Dragoo</a:t>
            </a:r>
            <a:r>
              <a:rPr lang="en-GB" sz="2000" dirty="0">
                <a:latin typeface="Times New Roman" panose="02020603050405020304" pitchFamily="18" charset="0"/>
                <a:ea typeface="Calibri" panose="020F0502020204030204" pitchFamily="34" charset="0"/>
                <a:cs typeface="Times New Roman" panose="02020603050405020304" pitchFamily="18" charset="0"/>
              </a:rPr>
              <a:t>, J., 2016. The effect of foot landing position on biomechanical risk factors associated with anterior cruciate ligament injury. </a:t>
            </a:r>
            <a:r>
              <a:rPr lang="en-GB" sz="2000" i="1" dirty="0">
                <a:latin typeface="Times New Roman" panose="02020603050405020304" pitchFamily="18" charset="0"/>
                <a:ea typeface="Calibri" panose="020F0502020204030204" pitchFamily="34" charset="0"/>
                <a:cs typeface="Times New Roman" panose="02020603050405020304" pitchFamily="18" charset="0"/>
              </a:rPr>
              <a:t>Journal of Experimental Orthopaedics</a:t>
            </a:r>
            <a:r>
              <a:rPr lang="en-GB" sz="2000" dirty="0">
                <a:latin typeface="Times New Roman" panose="02020603050405020304" pitchFamily="18" charset="0"/>
                <a:ea typeface="Calibri" panose="020F0502020204030204" pitchFamily="34" charset="0"/>
                <a:cs typeface="Times New Roman" panose="02020603050405020304" pitchFamily="18" charset="0"/>
              </a:rPr>
              <a:t>, 3(1).</a:t>
            </a:r>
          </a:p>
        </p:txBody>
      </p:sp>
      <p:sp>
        <p:nvSpPr>
          <p:cNvPr id="73" name="Rectangle 72">
            <a:extLst>
              <a:ext uri="{FF2B5EF4-FFF2-40B4-BE49-F238E27FC236}">
                <a16:creationId xmlns:a16="http://schemas.microsoft.com/office/drawing/2014/main" id="{DA04AA81-2751-5245-8872-93674E5C5A43}"/>
              </a:ext>
            </a:extLst>
          </p:cNvPr>
          <p:cNvSpPr/>
          <p:nvPr/>
        </p:nvSpPr>
        <p:spPr>
          <a:xfrm>
            <a:off x="39441" y="35298868"/>
            <a:ext cx="15135225" cy="4524315"/>
          </a:xfrm>
          <a:prstGeom prst="rect">
            <a:avLst/>
          </a:prstGeom>
        </p:spPr>
        <p:txBody>
          <a:bodyPr>
            <a:spAutoFit/>
          </a:bodyPr>
          <a:lstStyle/>
          <a:p>
            <a:pPr algn="ctr"/>
            <a:r>
              <a:rPr lang="en-GB" sz="3600" dirty="0">
                <a:solidFill>
                  <a:srgbClr val="000000"/>
                </a:solidFill>
                <a:latin typeface="Times New Roman" panose="02020603050405020304" pitchFamily="18" charset="0"/>
                <a:ea typeface="Ariel"/>
                <a:cs typeface="Times New Roman" panose="02020603050405020304" pitchFamily="18" charset="0"/>
              </a:rPr>
              <a:t>These findings demonstrate that there may be an association between hyper-pronators and acute knee injuries in female rugby players, therefore this could indicate a higher risk in injury compared to those with supinating or neutral foot postures. There is a statistical difference between female rugby players with pronated foot postures being injured compared to those uninjured. </a:t>
            </a:r>
            <a:r>
              <a:rPr lang="en-US" sz="3600" dirty="0">
                <a:latin typeface="Times New Roman" panose="02020603050405020304" pitchFamily="18" charset="0"/>
                <a:cs typeface="Times New Roman" panose="02020603050405020304" pitchFamily="18" charset="0"/>
              </a:rPr>
              <a:t>. From this research, these results have practical implications showing that  screening female athletes for foot pronation should be standard procedure knee </a:t>
            </a:r>
            <a:r>
              <a:rPr lang="en-US" sz="3600" dirty="0" err="1">
                <a:latin typeface="Times New Roman" panose="02020603050405020304" pitchFamily="18" charset="0"/>
                <a:cs typeface="Times New Roman" panose="02020603050405020304" pitchFamily="18" charset="0"/>
              </a:rPr>
              <a:t>prehabilitation</a:t>
            </a:r>
            <a:r>
              <a:rPr lang="en-US" sz="3600" dirty="0">
                <a:latin typeface="Times New Roman" panose="02020603050405020304" pitchFamily="18" charset="0"/>
                <a:cs typeface="Times New Roman" panose="02020603050405020304" pitchFamily="18" charset="0"/>
              </a:rPr>
              <a:t> programs.</a:t>
            </a:r>
            <a:endParaRPr lang="en-US" sz="3600" dirty="0">
              <a:solidFill>
                <a:prstClr val="black"/>
              </a:solidFill>
              <a:latin typeface="Times New Roman" panose="02020603050405020304" pitchFamily="18" charset="0"/>
              <a:cs typeface="Times New Roman" panose="02020603050405020304" pitchFamily="18" charset="0"/>
            </a:endParaRPr>
          </a:p>
        </p:txBody>
      </p:sp>
      <p:sp>
        <p:nvSpPr>
          <p:cNvPr id="75" name="TextBox 74">
            <a:extLst>
              <a:ext uri="{FF2B5EF4-FFF2-40B4-BE49-F238E27FC236}">
                <a16:creationId xmlns:a16="http://schemas.microsoft.com/office/drawing/2014/main" id="{EE04DED0-8417-364A-862D-A978199F22E8}"/>
              </a:ext>
            </a:extLst>
          </p:cNvPr>
          <p:cNvSpPr txBox="1"/>
          <p:nvPr/>
        </p:nvSpPr>
        <p:spPr>
          <a:xfrm>
            <a:off x="74123" y="39823183"/>
            <a:ext cx="13564506" cy="3139321"/>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3600" b="1" i="1"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Conflict of interest statement: </a:t>
            </a:r>
            <a:r>
              <a:rPr kumimoji="0" lang="en-GB" sz="36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There is no potential conflict of interest</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 existing in this research project.</a:t>
            </a: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3600" b="1" i="1"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3600" b="1" i="1"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Funding: </a:t>
            </a:r>
            <a:r>
              <a:rPr kumimoji="0" lang="en-GB" sz="36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There was no funding to support this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research project in any way.</a:t>
            </a: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7" name="TextBox 76">
            <a:extLst>
              <a:ext uri="{FF2B5EF4-FFF2-40B4-BE49-F238E27FC236}">
                <a16:creationId xmlns:a16="http://schemas.microsoft.com/office/drawing/2014/main" id="{42859830-0733-5B45-B666-8C29152EA26C}"/>
              </a:ext>
            </a:extLst>
          </p:cNvPr>
          <p:cNvSpPr txBox="1"/>
          <p:nvPr/>
        </p:nvSpPr>
        <p:spPr>
          <a:xfrm>
            <a:off x="24078535" y="14272207"/>
            <a:ext cx="16047720" cy="769441"/>
          </a:xfrm>
          <a:prstGeom prst="rect">
            <a:avLst/>
          </a:prstGeom>
          <a:noFill/>
        </p:spPr>
        <p:txBody>
          <a:bodyPr wrap="square" rtlCol="0">
            <a:spAutoFit/>
          </a:bodyPr>
          <a:lstStyle/>
          <a:p>
            <a:r>
              <a:rPr lang="en-US" sz="4400" dirty="0"/>
              <a:t>Neutral</a:t>
            </a:r>
            <a:r>
              <a:rPr lang="en-US" dirty="0"/>
              <a:t> </a:t>
            </a:r>
          </a:p>
        </p:txBody>
      </p:sp>
      <p:sp>
        <p:nvSpPr>
          <p:cNvPr id="78" name="TextBox 77">
            <a:extLst>
              <a:ext uri="{FF2B5EF4-FFF2-40B4-BE49-F238E27FC236}">
                <a16:creationId xmlns:a16="http://schemas.microsoft.com/office/drawing/2014/main" id="{7AD1D08C-D89D-7B40-B3F9-A2B39F7E6A6A}"/>
              </a:ext>
            </a:extLst>
          </p:cNvPr>
          <p:cNvSpPr txBox="1"/>
          <p:nvPr/>
        </p:nvSpPr>
        <p:spPr>
          <a:xfrm>
            <a:off x="27066819" y="14269654"/>
            <a:ext cx="16047720" cy="769441"/>
          </a:xfrm>
          <a:prstGeom prst="rect">
            <a:avLst/>
          </a:prstGeom>
          <a:noFill/>
        </p:spPr>
        <p:txBody>
          <a:bodyPr wrap="square" rtlCol="0">
            <a:spAutoFit/>
          </a:bodyPr>
          <a:lstStyle/>
          <a:p>
            <a:r>
              <a:rPr lang="en-US" sz="4400" dirty="0"/>
              <a:t>Pronation</a:t>
            </a:r>
            <a:r>
              <a:rPr lang="en-US" dirty="0"/>
              <a:t> </a:t>
            </a:r>
          </a:p>
        </p:txBody>
      </p:sp>
      <p:sp>
        <p:nvSpPr>
          <p:cNvPr id="79" name="TextBox 78">
            <a:extLst>
              <a:ext uri="{FF2B5EF4-FFF2-40B4-BE49-F238E27FC236}">
                <a16:creationId xmlns:a16="http://schemas.microsoft.com/office/drawing/2014/main" id="{5FD2204D-A7DF-904F-83D9-2430450DB255}"/>
              </a:ext>
            </a:extLst>
          </p:cNvPr>
          <p:cNvSpPr txBox="1"/>
          <p:nvPr/>
        </p:nvSpPr>
        <p:spPr>
          <a:xfrm>
            <a:off x="19978652" y="14199601"/>
            <a:ext cx="16047720" cy="769441"/>
          </a:xfrm>
          <a:prstGeom prst="rect">
            <a:avLst/>
          </a:prstGeom>
          <a:noFill/>
        </p:spPr>
        <p:txBody>
          <a:bodyPr wrap="square" rtlCol="0">
            <a:spAutoFit/>
          </a:bodyPr>
          <a:lstStyle/>
          <a:p>
            <a:r>
              <a:rPr lang="en-US" sz="4400" dirty="0"/>
              <a:t>Supination</a:t>
            </a:r>
            <a:r>
              <a:rPr lang="en-US" dirty="0"/>
              <a:t> </a:t>
            </a:r>
          </a:p>
        </p:txBody>
      </p:sp>
    </p:spTree>
    <p:extLst>
      <p:ext uri="{BB962C8B-B14F-4D97-AF65-F5344CB8AC3E}">
        <p14:creationId xmlns:p14="http://schemas.microsoft.com/office/powerpoint/2010/main" val="24812942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17"/>
                                        </p:tgtEl>
                                        <p:attrNameLst>
                                          <p:attrName>style.visibility</p:attrName>
                                        </p:attrNameLst>
                                      </p:cBhvr>
                                      <p:to>
                                        <p:strVal val="visible"/>
                                      </p:to>
                                    </p:set>
                                    <p:animEffect transition="in" filter="fade">
                                      <p:cBhvr>
                                        <p:cTn id="7" dur="4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2453</TotalTime>
  <Words>999</Words>
  <Application>Microsoft Macintosh PowerPoint</Application>
  <PresentationFormat>Custom</PresentationFormat>
  <Paragraphs>73</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Is there an association between acute knee injuries and subtalar  hyper pronation in female rugby players?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Is there an association between acute knee injuries and subtalar  hyper pronation in female rugby players?</dc:title>
  <dc:creator>Sophie Campbell</dc:creator>
  <cp:lastModifiedBy>Sophie Campbell</cp:lastModifiedBy>
  <cp:revision>4</cp:revision>
  <dcterms:created xsi:type="dcterms:W3CDTF">2022-04-21T12:58:47Z</dcterms:created>
  <dcterms:modified xsi:type="dcterms:W3CDTF">2022-05-18T09:27:04Z</dcterms:modified>
</cp:coreProperties>
</file>