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50" r:id="rId2"/>
    <p:sldId id="256" r:id="rId3"/>
    <p:sldId id="257" r:id="rId4"/>
    <p:sldId id="351" r:id="rId5"/>
    <p:sldId id="352" r:id="rId6"/>
    <p:sldId id="353" r:id="rId7"/>
    <p:sldId id="354" r:id="rId8"/>
    <p:sldId id="355" r:id="rId9"/>
    <p:sldId id="35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249CA-8D49-2330-0B0A-D986EEE6E3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8671F8-3B4C-A77B-FD5E-4D84108A0C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B0BD88-6DC3-08A4-4291-7C0AD2267CD4}"/>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5" name="Footer Placeholder 4">
            <a:extLst>
              <a:ext uri="{FF2B5EF4-FFF2-40B4-BE49-F238E27FC236}">
                <a16:creationId xmlns:a16="http://schemas.microsoft.com/office/drawing/2014/main" id="{95B6A400-443D-4B98-5337-485C526639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5E1F79-2F98-FBAA-CC18-0C2D0B5F4E4A}"/>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3289211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0D8AD-EF58-FAEA-4162-F3D4FED731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FC646F-FBBB-809E-B400-C1E9C7F3A6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C532F0-AB41-7A01-74CB-73A1516F9934}"/>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5" name="Footer Placeholder 4">
            <a:extLst>
              <a:ext uri="{FF2B5EF4-FFF2-40B4-BE49-F238E27FC236}">
                <a16:creationId xmlns:a16="http://schemas.microsoft.com/office/drawing/2014/main" id="{A9F93E6A-C00E-C338-2A6F-4A1F5DFCB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96F4CD-07CF-D8BE-320B-744EC1D562DA}"/>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1255913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DD17D-9EEB-2121-ED18-1B4923EDD9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3687C8-AAED-3063-809F-D1C200E9B1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6D279F-D5FF-54F7-64AD-3DD7A22E511F}"/>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5" name="Footer Placeholder 4">
            <a:extLst>
              <a:ext uri="{FF2B5EF4-FFF2-40B4-BE49-F238E27FC236}">
                <a16:creationId xmlns:a16="http://schemas.microsoft.com/office/drawing/2014/main" id="{07C6DE9B-1313-66A3-D4D8-2105068CEE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15753D-00E4-FED9-ED12-94A7C409A508}"/>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1653257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60063-1805-AD36-1FC8-78BB812B60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3DB983-E952-EB7F-D2D6-B5138DE178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07AA25-09F9-ED98-4AF1-E37D3EA283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5D41AA-1D3C-F1B7-0BE0-23F2BD5300E0}"/>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6" name="Footer Placeholder 5">
            <a:extLst>
              <a:ext uri="{FF2B5EF4-FFF2-40B4-BE49-F238E27FC236}">
                <a16:creationId xmlns:a16="http://schemas.microsoft.com/office/drawing/2014/main" id="{1BF950CA-B2C7-A4EF-4CF3-4834D5E0E4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7EE332-B456-AA59-53C4-49926BCDB164}"/>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1651059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76D01-371B-C495-396B-C08B56445D4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0AF9BB-4CB1-2093-D308-EAA7244EFE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CDB75F-D2A6-C499-B947-A4E3BF58BF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7E0EB5-6C80-A07B-780E-7146B36C99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31B43E-C5B1-9746-BB42-F50E2E37BE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DA8846-7A46-F6A7-1181-C180E6D075DF}"/>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8" name="Footer Placeholder 7">
            <a:extLst>
              <a:ext uri="{FF2B5EF4-FFF2-40B4-BE49-F238E27FC236}">
                <a16:creationId xmlns:a16="http://schemas.microsoft.com/office/drawing/2014/main" id="{033D6400-1700-9ECE-3898-C033FA8A4C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1437AB-A0D0-B7D1-8A8A-3D3B178D3533}"/>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2769145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9EB8-ECD7-056A-B415-78AB7E1C23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F8EC17-A423-6550-A649-7A8195860D03}"/>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4" name="Footer Placeholder 3">
            <a:extLst>
              <a:ext uri="{FF2B5EF4-FFF2-40B4-BE49-F238E27FC236}">
                <a16:creationId xmlns:a16="http://schemas.microsoft.com/office/drawing/2014/main" id="{6CEDF247-B8C3-F627-60DD-78672B9F9B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531214-998F-CABF-DBB1-2B897BF37199}"/>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518915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AB3650-C9B0-19B0-9D93-E05A01033EE6}"/>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3" name="Footer Placeholder 2">
            <a:extLst>
              <a:ext uri="{FF2B5EF4-FFF2-40B4-BE49-F238E27FC236}">
                <a16:creationId xmlns:a16="http://schemas.microsoft.com/office/drawing/2014/main" id="{FB8EF070-E8F8-8D80-54AF-7C880C8DC3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427EC5-96DE-8BFE-323B-9DEE8FA62F94}"/>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4013992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816FC-5E26-FA04-D60A-1B7EE1D625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0355BD-6C8F-2C45-3605-3F86784E65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B24843-0403-F39F-F51D-F429AAF3A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36A025-C407-444B-CB6D-052BEF4B8D59}"/>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6" name="Footer Placeholder 5">
            <a:extLst>
              <a:ext uri="{FF2B5EF4-FFF2-40B4-BE49-F238E27FC236}">
                <a16:creationId xmlns:a16="http://schemas.microsoft.com/office/drawing/2014/main" id="{69C6074F-DEE7-B186-E27A-52D5BE9CC4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274C95-60E3-355E-DEBB-9920869D4E69}"/>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1850254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9A5A8-7293-0175-5EE7-4209E9F465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843A81-4D45-BF72-766E-EA60F1C5FE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C72950-7BE2-959C-E49D-6B0E222F30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B75AD-6D21-E28B-B13C-080E0F658193}"/>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6" name="Footer Placeholder 5">
            <a:extLst>
              <a:ext uri="{FF2B5EF4-FFF2-40B4-BE49-F238E27FC236}">
                <a16:creationId xmlns:a16="http://schemas.microsoft.com/office/drawing/2014/main" id="{2D833E50-8CAD-5381-7CEC-FC1FB4D5AD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30B7E5-D09E-C48B-7069-246CDC3F7769}"/>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187103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A869D-9EEE-2A51-20D6-038B56C1BB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B84E1-79A6-B058-F210-400DEA0898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5B749F-17FA-0B6F-7FF7-96B95CB7FF4C}"/>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5" name="Footer Placeholder 4">
            <a:extLst>
              <a:ext uri="{FF2B5EF4-FFF2-40B4-BE49-F238E27FC236}">
                <a16:creationId xmlns:a16="http://schemas.microsoft.com/office/drawing/2014/main" id="{3685567A-AE92-801C-2C3A-8DB01ECA9E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010086-4C2D-8B23-8C0A-F5DA2A8B862E}"/>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4168871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87F8FB-C02A-5A46-E470-2F846C63FD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0C0B2C-23B6-5167-38FF-B380E3AF52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8BECF-6047-6212-508F-B81CC1105F44}"/>
              </a:ext>
            </a:extLst>
          </p:cNvPr>
          <p:cNvSpPr>
            <a:spLocks noGrp="1"/>
          </p:cNvSpPr>
          <p:nvPr>
            <p:ph type="dt" sz="half" idx="10"/>
          </p:nvPr>
        </p:nvSpPr>
        <p:spPr/>
        <p:txBody>
          <a:bodyPr/>
          <a:lstStyle/>
          <a:p>
            <a:fld id="{EF9E4A22-F7EF-4E92-903D-CD334D07F525}" type="datetimeFigureOut">
              <a:rPr lang="en-GB" smtClean="0"/>
              <a:t>16/10/2024</a:t>
            </a:fld>
            <a:endParaRPr lang="en-GB"/>
          </a:p>
        </p:txBody>
      </p:sp>
      <p:sp>
        <p:nvSpPr>
          <p:cNvPr id="5" name="Footer Placeholder 4">
            <a:extLst>
              <a:ext uri="{FF2B5EF4-FFF2-40B4-BE49-F238E27FC236}">
                <a16:creationId xmlns:a16="http://schemas.microsoft.com/office/drawing/2014/main" id="{3529A9AE-6492-1C35-899A-B0116C5EA1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7B43DE-DA7B-8DED-88A7-56BF47F0574A}"/>
              </a:ext>
            </a:extLst>
          </p:cNvPr>
          <p:cNvSpPr>
            <a:spLocks noGrp="1"/>
          </p:cNvSpPr>
          <p:nvPr>
            <p:ph type="sldNum" sz="quarter" idx="12"/>
          </p:nvPr>
        </p:nvSpPr>
        <p:spPr/>
        <p:txBody>
          <a:bodyPr/>
          <a:lstStyle/>
          <a:p>
            <a:fld id="{4433D74D-F2CE-455E-9D7C-AF5907817F3B}" type="slidenum">
              <a:rPr lang="en-GB" smtClean="0"/>
              <a:t>‹#›</a:t>
            </a:fld>
            <a:endParaRPr lang="en-GB"/>
          </a:p>
        </p:txBody>
      </p:sp>
    </p:spTree>
    <p:extLst>
      <p:ext uri="{BB962C8B-B14F-4D97-AF65-F5344CB8AC3E}">
        <p14:creationId xmlns:p14="http://schemas.microsoft.com/office/powerpoint/2010/main" val="265985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1445DF-1A79-AFA1-FA62-9C91068743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F9E659-63D6-2F8A-BE53-C4564A21FB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F952C7-68F2-F4D3-B1B0-9F7E30FC6C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9E4A22-F7EF-4E92-903D-CD334D07F525}" type="datetimeFigureOut">
              <a:rPr lang="en-GB" smtClean="0"/>
              <a:t>16/10/2024</a:t>
            </a:fld>
            <a:endParaRPr lang="en-GB"/>
          </a:p>
        </p:txBody>
      </p:sp>
      <p:sp>
        <p:nvSpPr>
          <p:cNvPr id="5" name="Footer Placeholder 4">
            <a:extLst>
              <a:ext uri="{FF2B5EF4-FFF2-40B4-BE49-F238E27FC236}">
                <a16:creationId xmlns:a16="http://schemas.microsoft.com/office/drawing/2014/main" id="{F165F6EB-5573-72DA-3FBA-14B958D29E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83D3093-8462-0723-705A-1DA349FEB7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33D74D-F2CE-455E-9D7C-AF5907817F3B}" type="slidenum">
              <a:rPr lang="en-GB" smtClean="0"/>
              <a:t>‹#›</a:t>
            </a:fld>
            <a:endParaRPr lang="en-GB"/>
          </a:p>
        </p:txBody>
      </p:sp>
    </p:spTree>
    <p:extLst>
      <p:ext uri="{BB962C8B-B14F-4D97-AF65-F5344CB8AC3E}">
        <p14:creationId xmlns:p14="http://schemas.microsoft.com/office/powerpoint/2010/main" val="3221593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0"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7935403" y="4629234"/>
            <a:ext cx="3445766" cy="1485319"/>
          </a:xfrm>
          <a:noFill/>
        </p:spPr>
        <p:txBody>
          <a:bodyPr>
            <a:normAutofit/>
          </a:bodyPr>
          <a:lstStyle/>
          <a:p>
            <a:pPr algn="l"/>
            <a:r>
              <a:rPr lang="en-GB" b="1" dirty="0"/>
              <a:t>21.10.24. 12</a:t>
            </a:r>
          </a:p>
          <a:p>
            <a:pPr algn="l"/>
            <a:r>
              <a:rPr lang="en-GB" b="1" dirty="0"/>
              <a:t>Risk assessments at Road Traffic Collisions.</a:t>
            </a:r>
          </a:p>
        </p:txBody>
      </p:sp>
    </p:spTree>
    <p:extLst>
      <p:ext uri="{BB962C8B-B14F-4D97-AF65-F5344CB8AC3E}">
        <p14:creationId xmlns:p14="http://schemas.microsoft.com/office/powerpoint/2010/main" val="377079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8C563-D300-32B2-1093-E0AD46EB28BE}"/>
              </a:ext>
            </a:extLst>
          </p:cNvPr>
          <p:cNvSpPr>
            <a:spLocks noGrp="1"/>
          </p:cNvSpPr>
          <p:nvPr>
            <p:ph type="ctrTitle"/>
          </p:nvPr>
        </p:nvSpPr>
        <p:spPr/>
        <p:txBody>
          <a:bodyPr/>
          <a:lstStyle/>
          <a:p>
            <a:r>
              <a:rPr lang="en-GB" dirty="0"/>
              <a:t>Risk Assessments</a:t>
            </a:r>
          </a:p>
        </p:txBody>
      </p:sp>
      <p:pic>
        <p:nvPicPr>
          <p:cNvPr id="5" name="Picture 4">
            <a:extLst>
              <a:ext uri="{FF2B5EF4-FFF2-40B4-BE49-F238E27FC236}">
                <a16:creationId xmlns:a16="http://schemas.microsoft.com/office/drawing/2014/main" id="{E827A76D-6834-CE88-F3D3-6B22E5FC97EC}"/>
              </a:ext>
            </a:extLst>
          </p:cNvPr>
          <p:cNvPicPr>
            <a:picLocks noChangeAspect="1"/>
          </p:cNvPicPr>
          <p:nvPr/>
        </p:nvPicPr>
        <p:blipFill>
          <a:blip r:embed="rId2"/>
          <a:stretch>
            <a:fillRect/>
          </a:stretch>
        </p:blipFill>
        <p:spPr>
          <a:xfrm>
            <a:off x="8902974" y="5138292"/>
            <a:ext cx="2915057" cy="1533739"/>
          </a:xfrm>
          <a:prstGeom prst="rect">
            <a:avLst/>
          </a:prstGeom>
        </p:spPr>
      </p:pic>
    </p:spTree>
    <p:extLst>
      <p:ext uri="{BB962C8B-B14F-4D97-AF65-F5344CB8AC3E}">
        <p14:creationId xmlns:p14="http://schemas.microsoft.com/office/powerpoint/2010/main" val="1248951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236BE-9A2F-12F9-CFEC-BACC64577B8E}"/>
              </a:ext>
            </a:extLst>
          </p:cNvPr>
          <p:cNvSpPr>
            <a:spLocks noGrp="1"/>
          </p:cNvSpPr>
          <p:nvPr>
            <p:ph type="title"/>
          </p:nvPr>
        </p:nvSpPr>
        <p:spPr>
          <a:xfrm>
            <a:off x="838200" y="365125"/>
            <a:ext cx="10515600" cy="4530556"/>
          </a:xfrm>
        </p:spPr>
        <p:txBody>
          <a:bodyPr>
            <a:normAutofit fontScale="90000"/>
          </a:bodyPr>
          <a:lstStyle/>
          <a:p>
            <a:r>
              <a:rPr lang="en-GB" dirty="0"/>
              <a:t>It is essential that police officers are able to conduct their work in an appropriate manner whilst given due consideration to both their safety and that of the public that they are engaged with.  One of the most complex environments to carry out those duties is on a road or highway.  In order to perform those duties officers must carry out a risk assessment.</a:t>
            </a:r>
          </a:p>
        </p:txBody>
      </p:sp>
    </p:spTree>
    <p:extLst>
      <p:ext uri="{BB962C8B-B14F-4D97-AF65-F5344CB8AC3E}">
        <p14:creationId xmlns:p14="http://schemas.microsoft.com/office/powerpoint/2010/main" val="1177134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9E246-A37A-2747-DEAA-BD9DD5715DA3}"/>
              </a:ext>
            </a:extLst>
          </p:cNvPr>
          <p:cNvSpPr>
            <a:spLocks noGrp="1"/>
          </p:cNvSpPr>
          <p:nvPr>
            <p:ph type="title"/>
          </p:nvPr>
        </p:nvSpPr>
        <p:spPr/>
        <p:txBody>
          <a:bodyPr/>
          <a:lstStyle/>
          <a:p>
            <a:r>
              <a:rPr lang="en-GB" dirty="0"/>
              <a:t>Hazard</a:t>
            </a:r>
          </a:p>
        </p:txBody>
      </p:sp>
      <p:sp>
        <p:nvSpPr>
          <p:cNvPr id="3" name="Content Placeholder 2">
            <a:extLst>
              <a:ext uri="{FF2B5EF4-FFF2-40B4-BE49-F238E27FC236}">
                <a16:creationId xmlns:a16="http://schemas.microsoft.com/office/drawing/2014/main" id="{AE328470-CD17-91AF-64E8-A8A937C56A59}"/>
              </a:ext>
            </a:extLst>
          </p:cNvPr>
          <p:cNvSpPr>
            <a:spLocks noGrp="1"/>
          </p:cNvSpPr>
          <p:nvPr>
            <p:ph idx="1"/>
          </p:nvPr>
        </p:nvSpPr>
        <p:spPr/>
        <p:txBody>
          <a:bodyPr/>
          <a:lstStyle/>
          <a:p>
            <a:r>
              <a:rPr lang="en-GB" b="0" i="0" dirty="0">
                <a:solidFill>
                  <a:srgbClr val="1F1F1F"/>
                </a:solidFill>
                <a:effectLst/>
                <a:latin typeface="Google Sans"/>
              </a:rPr>
              <a:t>Hazard. </a:t>
            </a:r>
            <a:r>
              <a:rPr lang="en-GB" b="0" i="0" dirty="0">
                <a:solidFill>
                  <a:srgbClr val="040C28"/>
                </a:solidFill>
                <a:effectLst/>
                <a:latin typeface="Google Sans"/>
              </a:rPr>
              <a:t>Something with the potential to cause harm</a:t>
            </a:r>
            <a:r>
              <a:rPr lang="en-GB" b="0" i="0" dirty="0">
                <a:solidFill>
                  <a:srgbClr val="1F1F1F"/>
                </a:solidFill>
                <a:effectLst/>
                <a:latin typeface="Google Sans"/>
              </a:rPr>
              <a:t>. The harm is defined as injury or damage to the health of people, or damage to property or the environment.</a:t>
            </a:r>
            <a:endParaRPr lang="en-GB" dirty="0"/>
          </a:p>
        </p:txBody>
      </p:sp>
      <p:pic>
        <p:nvPicPr>
          <p:cNvPr id="5" name="Picture 4">
            <a:extLst>
              <a:ext uri="{FF2B5EF4-FFF2-40B4-BE49-F238E27FC236}">
                <a16:creationId xmlns:a16="http://schemas.microsoft.com/office/drawing/2014/main" id="{5F239A9C-501D-8613-2CF0-68241F8156C4}"/>
              </a:ext>
            </a:extLst>
          </p:cNvPr>
          <p:cNvPicPr>
            <a:picLocks noChangeAspect="1"/>
          </p:cNvPicPr>
          <p:nvPr/>
        </p:nvPicPr>
        <p:blipFill>
          <a:blip r:embed="rId2"/>
          <a:stretch>
            <a:fillRect/>
          </a:stretch>
        </p:blipFill>
        <p:spPr>
          <a:xfrm>
            <a:off x="10261290" y="5653015"/>
            <a:ext cx="619211" cy="523948"/>
          </a:xfrm>
          <a:prstGeom prst="rect">
            <a:avLst/>
          </a:prstGeom>
        </p:spPr>
      </p:pic>
    </p:spTree>
    <p:extLst>
      <p:ext uri="{BB962C8B-B14F-4D97-AF65-F5344CB8AC3E}">
        <p14:creationId xmlns:p14="http://schemas.microsoft.com/office/powerpoint/2010/main" val="3960734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134A5-B38F-CAAD-463B-D7289C75D968}"/>
              </a:ext>
            </a:extLst>
          </p:cNvPr>
          <p:cNvSpPr>
            <a:spLocks noGrp="1"/>
          </p:cNvSpPr>
          <p:nvPr>
            <p:ph type="title"/>
          </p:nvPr>
        </p:nvSpPr>
        <p:spPr/>
        <p:txBody>
          <a:bodyPr/>
          <a:lstStyle/>
          <a:p>
            <a:r>
              <a:rPr lang="en-GB" dirty="0"/>
              <a:t>Risk </a:t>
            </a:r>
          </a:p>
        </p:txBody>
      </p:sp>
      <p:sp>
        <p:nvSpPr>
          <p:cNvPr id="3" name="Content Placeholder 2">
            <a:extLst>
              <a:ext uri="{FF2B5EF4-FFF2-40B4-BE49-F238E27FC236}">
                <a16:creationId xmlns:a16="http://schemas.microsoft.com/office/drawing/2014/main" id="{0F8AEA52-74D3-BA98-B2EB-2DE96C5D23E4}"/>
              </a:ext>
            </a:extLst>
          </p:cNvPr>
          <p:cNvSpPr>
            <a:spLocks noGrp="1"/>
          </p:cNvSpPr>
          <p:nvPr>
            <p:ph idx="1"/>
          </p:nvPr>
        </p:nvSpPr>
        <p:spPr/>
        <p:txBody>
          <a:bodyPr/>
          <a:lstStyle/>
          <a:p>
            <a:r>
              <a:rPr lang="en-GB" dirty="0"/>
              <a:t>Is the combination of the likelihood of a hazardous event occurring and the projected reasonable worst consequence of the event.</a:t>
            </a:r>
          </a:p>
        </p:txBody>
      </p:sp>
      <p:pic>
        <p:nvPicPr>
          <p:cNvPr id="6" name="Picture 5">
            <a:extLst>
              <a:ext uri="{FF2B5EF4-FFF2-40B4-BE49-F238E27FC236}">
                <a16:creationId xmlns:a16="http://schemas.microsoft.com/office/drawing/2014/main" id="{2EE0A752-1761-35C0-7171-D7549699709C}"/>
              </a:ext>
            </a:extLst>
          </p:cNvPr>
          <p:cNvPicPr>
            <a:picLocks noChangeAspect="1"/>
          </p:cNvPicPr>
          <p:nvPr/>
        </p:nvPicPr>
        <p:blipFill>
          <a:blip r:embed="rId2"/>
          <a:stretch>
            <a:fillRect/>
          </a:stretch>
        </p:blipFill>
        <p:spPr>
          <a:xfrm>
            <a:off x="10261290" y="5653015"/>
            <a:ext cx="619211" cy="523948"/>
          </a:xfrm>
          <a:prstGeom prst="rect">
            <a:avLst/>
          </a:prstGeom>
        </p:spPr>
      </p:pic>
    </p:spTree>
    <p:extLst>
      <p:ext uri="{BB962C8B-B14F-4D97-AF65-F5344CB8AC3E}">
        <p14:creationId xmlns:p14="http://schemas.microsoft.com/office/powerpoint/2010/main" val="366463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FDE29-D39E-1B0F-B54A-46C4AACEF8D6}"/>
              </a:ext>
            </a:extLst>
          </p:cNvPr>
          <p:cNvSpPr>
            <a:spLocks noGrp="1"/>
          </p:cNvSpPr>
          <p:nvPr>
            <p:ph type="title"/>
          </p:nvPr>
        </p:nvSpPr>
        <p:spPr/>
        <p:txBody>
          <a:bodyPr/>
          <a:lstStyle/>
          <a:p>
            <a:r>
              <a:rPr lang="en-GB" dirty="0"/>
              <a:t>Risk assessment</a:t>
            </a:r>
          </a:p>
        </p:txBody>
      </p:sp>
      <p:sp>
        <p:nvSpPr>
          <p:cNvPr id="3" name="Content Placeholder 2">
            <a:extLst>
              <a:ext uri="{FF2B5EF4-FFF2-40B4-BE49-F238E27FC236}">
                <a16:creationId xmlns:a16="http://schemas.microsoft.com/office/drawing/2014/main" id="{D80D5757-3B36-7457-0164-AEF3690A1D4A}"/>
              </a:ext>
            </a:extLst>
          </p:cNvPr>
          <p:cNvSpPr>
            <a:spLocks noGrp="1"/>
          </p:cNvSpPr>
          <p:nvPr>
            <p:ph idx="1"/>
          </p:nvPr>
        </p:nvSpPr>
        <p:spPr/>
        <p:txBody>
          <a:bodyPr/>
          <a:lstStyle/>
          <a:p>
            <a:r>
              <a:rPr lang="en-GB" dirty="0"/>
              <a:t>Is being able to identify the hazards, risks and the level of severity of injury from those hazards, whilst implementing control measures, to then reduce either the likelihood or the nature and severity of harm.</a:t>
            </a:r>
          </a:p>
        </p:txBody>
      </p:sp>
    </p:spTree>
    <p:extLst>
      <p:ext uri="{BB962C8B-B14F-4D97-AF65-F5344CB8AC3E}">
        <p14:creationId xmlns:p14="http://schemas.microsoft.com/office/powerpoint/2010/main" val="3327062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D7FA7-93FD-8CD8-D9BA-0D210C0EEA41}"/>
              </a:ext>
            </a:extLst>
          </p:cNvPr>
          <p:cNvSpPr>
            <a:spLocks noGrp="1"/>
          </p:cNvSpPr>
          <p:nvPr>
            <p:ph type="title"/>
          </p:nvPr>
        </p:nvSpPr>
        <p:spPr/>
        <p:txBody>
          <a:bodyPr/>
          <a:lstStyle/>
          <a:p>
            <a:r>
              <a:rPr lang="en-GB" dirty="0"/>
              <a:t>5 x 5 risk assessment</a:t>
            </a:r>
          </a:p>
        </p:txBody>
      </p:sp>
      <p:pic>
        <p:nvPicPr>
          <p:cNvPr id="4" name="Content Placeholder 3">
            <a:extLst>
              <a:ext uri="{FF2B5EF4-FFF2-40B4-BE49-F238E27FC236}">
                <a16:creationId xmlns:a16="http://schemas.microsoft.com/office/drawing/2014/main" id="{1E1F8E7E-9D9A-EDBB-7C5A-584A4991A230}"/>
              </a:ext>
            </a:extLst>
          </p:cNvPr>
          <p:cNvPicPr>
            <a:picLocks noGrp="1" noChangeAspect="1"/>
          </p:cNvPicPr>
          <p:nvPr>
            <p:ph idx="1"/>
          </p:nvPr>
        </p:nvPicPr>
        <p:blipFill>
          <a:blip r:embed="rId2"/>
          <a:stretch>
            <a:fillRect/>
          </a:stretch>
        </p:blipFill>
        <p:spPr>
          <a:xfrm>
            <a:off x="1885445" y="1785936"/>
            <a:ext cx="5668084" cy="3684280"/>
          </a:xfrm>
          <a:prstGeom prst="rect">
            <a:avLst/>
          </a:prstGeom>
        </p:spPr>
      </p:pic>
    </p:spTree>
    <p:extLst>
      <p:ext uri="{BB962C8B-B14F-4D97-AF65-F5344CB8AC3E}">
        <p14:creationId xmlns:p14="http://schemas.microsoft.com/office/powerpoint/2010/main" val="3536531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44B58-27D3-D1C8-CC94-DFB994645F62}"/>
              </a:ext>
            </a:extLst>
          </p:cNvPr>
          <p:cNvSpPr>
            <a:spLocks noGrp="1"/>
          </p:cNvSpPr>
          <p:nvPr>
            <p:ph type="title"/>
          </p:nvPr>
        </p:nvSpPr>
        <p:spPr/>
        <p:txBody>
          <a:bodyPr/>
          <a:lstStyle/>
          <a:p>
            <a:r>
              <a:rPr lang="en-GB" dirty="0"/>
              <a:t>Motorway incident, risk assessment.</a:t>
            </a:r>
          </a:p>
        </p:txBody>
      </p:sp>
      <p:pic>
        <p:nvPicPr>
          <p:cNvPr id="5" name="Content Placeholder 4">
            <a:extLst>
              <a:ext uri="{FF2B5EF4-FFF2-40B4-BE49-F238E27FC236}">
                <a16:creationId xmlns:a16="http://schemas.microsoft.com/office/drawing/2014/main" id="{AE5043B3-5342-5F04-AF27-6FDC9332ED37}"/>
              </a:ext>
            </a:extLst>
          </p:cNvPr>
          <p:cNvPicPr>
            <a:picLocks noGrp="1" noChangeAspect="1"/>
          </p:cNvPicPr>
          <p:nvPr>
            <p:ph idx="1"/>
          </p:nvPr>
        </p:nvPicPr>
        <p:blipFill>
          <a:blip r:embed="rId2"/>
          <a:stretch>
            <a:fillRect/>
          </a:stretch>
        </p:blipFill>
        <p:spPr>
          <a:xfrm>
            <a:off x="2298139" y="2081738"/>
            <a:ext cx="7177634" cy="3839111"/>
          </a:xfrm>
        </p:spPr>
      </p:pic>
      <p:pic>
        <p:nvPicPr>
          <p:cNvPr id="7" name="Picture 6">
            <a:extLst>
              <a:ext uri="{FF2B5EF4-FFF2-40B4-BE49-F238E27FC236}">
                <a16:creationId xmlns:a16="http://schemas.microsoft.com/office/drawing/2014/main" id="{0802839C-825C-DF91-6C99-A6F9D1571A1E}"/>
              </a:ext>
            </a:extLst>
          </p:cNvPr>
          <p:cNvPicPr>
            <a:picLocks noChangeAspect="1"/>
          </p:cNvPicPr>
          <p:nvPr/>
        </p:nvPicPr>
        <p:blipFill>
          <a:blip r:embed="rId3"/>
          <a:stretch>
            <a:fillRect/>
          </a:stretch>
        </p:blipFill>
        <p:spPr>
          <a:xfrm>
            <a:off x="10667272" y="5920849"/>
            <a:ext cx="762106" cy="200053"/>
          </a:xfrm>
          <a:prstGeom prst="rect">
            <a:avLst/>
          </a:prstGeom>
        </p:spPr>
      </p:pic>
    </p:spTree>
    <p:extLst>
      <p:ext uri="{BB962C8B-B14F-4D97-AF65-F5344CB8AC3E}">
        <p14:creationId xmlns:p14="http://schemas.microsoft.com/office/powerpoint/2010/main" val="1901110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E4A68-B6C6-7F2D-75CB-2D85B2F6A27C}"/>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DC14D924-E3DB-6720-74F1-6BC033D57C99}"/>
              </a:ext>
            </a:extLst>
          </p:cNvPr>
          <p:cNvSpPr>
            <a:spLocks noGrp="1"/>
          </p:cNvSpPr>
          <p:nvPr>
            <p:ph idx="1"/>
          </p:nvPr>
        </p:nvSpPr>
        <p:spPr/>
        <p:txBody>
          <a:bodyPr/>
          <a:lstStyle/>
          <a:p>
            <a:r>
              <a:rPr lang="en-GB" dirty="0"/>
              <a:t>Looking at the motorway incident please complete a risk assessment as the police officer attending the scene, listing the hazards, likelihood of potential harm from those hazards and to whom and what control measures you may consider implementing to reduce the risk of that harm.  You may find that the 5 x 5 matrix is of benefit to you whilst completing this exercise.</a:t>
            </a:r>
          </a:p>
          <a:p>
            <a:endParaRPr lang="en-GB" dirty="0"/>
          </a:p>
          <a:p>
            <a:r>
              <a:rPr lang="en-GB" dirty="0"/>
              <a:t>Present your findings.</a:t>
            </a:r>
          </a:p>
          <a:p>
            <a:endParaRPr lang="en-GB" dirty="0"/>
          </a:p>
          <a:p>
            <a:pPr marL="0" indent="0">
              <a:buNone/>
            </a:pPr>
            <a:endParaRPr lang="en-GB" dirty="0"/>
          </a:p>
        </p:txBody>
      </p:sp>
    </p:spTree>
    <p:extLst>
      <p:ext uri="{BB962C8B-B14F-4D97-AF65-F5344CB8AC3E}">
        <p14:creationId xmlns:p14="http://schemas.microsoft.com/office/powerpoint/2010/main" val="1983166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261</Words>
  <Application>Microsoft Office PowerPoint</Application>
  <PresentationFormat>Widescreen</PresentationFormat>
  <Paragraphs>17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Google Sans</vt:lpstr>
      <vt:lpstr>Aptos</vt:lpstr>
      <vt:lpstr>Aptos Display</vt:lpstr>
      <vt:lpstr>Arial</vt:lpstr>
      <vt:lpstr>Office Theme</vt:lpstr>
      <vt:lpstr>Roads Policing.</vt:lpstr>
      <vt:lpstr>Risk Assessments</vt:lpstr>
      <vt:lpstr>It is essential that police officers are able to conduct their work in an appropriate manner whilst given due consideration to both their safety and that of the public that they are engaged with.  One of the most complex environments to carry out those duties is on a road or highway.  In order to perform those duties officers must carry out a risk assessment.</vt:lpstr>
      <vt:lpstr>Hazard</vt:lpstr>
      <vt:lpstr>Risk </vt:lpstr>
      <vt:lpstr>Risk assessment</vt:lpstr>
      <vt:lpstr>5 x 5 risk assessment</vt:lpstr>
      <vt:lpstr>Motorway incident, risk assessment.</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4</cp:revision>
  <dcterms:created xsi:type="dcterms:W3CDTF">2024-10-16T12:54:37Z</dcterms:created>
  <dcterms:modified xsi:type="dcterms:W3CDTF">2024-10-16T14:43:33Z</dcterms:modified>
</cp:coreProperties>
</file>