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04" r:id="rId1"/>
  </p:sldMasterIdLst>
  <p:notesMasterIdLst>
    <p:notesMasterId r:id="rId27"/>
  </p:notesMasterIdLst>
  <p:sldIdLst>
    <p:sldId id="256" r:id="rId2"/>
    <p:sldId id="260" r:id="rId3"/>
    <p:sldId id="341" r:id="rId4"/>
    <p:sldId id="352" r:id="rId5"/>
    <p:sldId id="340" r:id="rId6"/>
    <p:sldId id="353" r:id="rId7"/>
    <p:sldId id="354" r:id="rId8"/>
    <p:sldId id="342" r:id="rId9"/>
    <p:sldId id="355" r:id="rId10"/>
    <p:sldId id="356" r:id="rId11"/>
    <p:sldId id="359" r:id="rId12"/>
    <p:sldId id="351" r:id="rId13"/>
    <p:sldId id="343" r:id="rId14"/>
    <p:sldId id="349" r:id="rId15"/>
    <p:sldId id="344" r:id="rId16"/>
    <p:sldId id="345" r:id="rId17"/>
    <p:sldId id="348" r:id="rId18"/>
    <p:sldId id="346" r:id="rId19"/>
    <p:sldId id="357" r:id="rId20"/>
    <p:sldId id="347" r:id="rId21"/>
    <p:sldId id="361" r:id="rId22"/>
    <p:sldId id="265" r:id="rId23"/>
    <p:sldId id="350" r:id="rId24"/>
    <p:sldId id="358" r:id="rId25"/>
    <p:sldId id="360" r:id="rId26"/>
  </p:sldIdLst>
  <p:sldSz cx="9144000" cy="5143500" type="screen16x9"/>
  <p:notesSz cx="6858000" cy="9144000"/>
  <p:embeddedFontLst>
    <p:embeddedFont>
      <p:font typeface="Century Gothic" panose="020B0502020202020204" pitchFamily="34" charset="0"/>
      <p:regular r:id="rId28"/>
      <p:bold r:id="rId29"/>
      <p:italic r:id="rId30"/>
      <p:boldItalic r:id="rId31"/>
    </p:embeddedFont>
    <p:embeddedFont>
      <p:font typeface="Wingdings 3" panose="05040102010807070707" pitchFamily="18" charset="2"/>
      <p:regular r:id="rId3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845FD1F-83B4-4C66-8D3D-612EEEE3B429}">
  <a:tblStyle styleId="{F845FD1F-83B4-4C66-8D3D-612EEEE3B42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81" autoAdjust="0"/>
    <p:restoredTop sz="94660"/>
  </p:normalViewPr>
  <p:slideViewPr>
    <p:cSldViewPr snapToGrid="0">
      <p:cViewPr>
        <p:scale>
          <a:sx n="97" d="100"/>
          <a:sy n="97" d="100"/>
        </p:scale>
        <p:origin x="372" y="26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1.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0"/>
        <p:cNvGrpSpPr/>
        <p:nvPr/>
      </p:nvGrpSpPr>
      <p:grpSpPr>
        <a:xfrm>
          <a:off x="0" y="0"/>
          <a:ext cx="0" cy="0"/>
          <a:chOff x="0" y="0"/>
          <a:chExt cx="0" cy="0"/>
        </a:xfrm>
      </p:grpSpPr>
      <p:sp>
        <p:nvSpPr>
          <p:cNvPr id="1721" name="Google Shape;17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2" name="Google Shape;17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8"/>
        <p:cNvGrpSpPr/>
        <p:nvPr/>
      </p:nvGrpSpPr>
      <p:grpSpPr>
        <a:xfrm>
          <a:off x="0" y="0"/>
          <a:ext cx="0" cy="0"/>
          <a:chOff x="0" y="0"/>
          <a:chExt cx="0" cy="0"/>
        </a:xfrm>
      </p:grpSpPr>
      <p:sp>
        <p:nvSpPr>
          <p:cNvPr id="1779" name="Google Shape;1779;gf085eddc19_0_2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 name="Google Shape;1780;gf085eddc19_0_2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8"/>
        <p:cNvGrpSpPr/>
        <p:nvPr/>
      </p:nvGrpSpPr>
      <p:grpSpPr>
        <a:xfrm>
          <a:off x="0" y="0"/>
          <a:ext cx="0" cy="0"/>
          <a:chOff x="0" y="0"/>
          <a:chExt cx="0" cy="0"/>
        </a:xfrm>
      </p:grpSpPr>
      <p:sp>
        <p:nvSpPr>
          <p:cNvPr id="1779" name="Google Shape;1779;gf085eddc19_0_2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 name="Google Shape;1780;gf085eddc19_0_2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64391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8"/>
        <p:cNvGrpSpPr/>
        <p:nvPr/>
      </p:nvGrpSpPr>
      <p:grpSpPr>
        <a:xfrm>
          <a:off x="0" y="0"/>
          <a:ext cx="0" cy="0"/>
          <a:chOff x="0" y="0"/>
          <a:chExt cx="0" cy="0"/>
        </a:xfrm>
      </p:grpSpPr>
      <p:sp>
        <p:nvSpPr>
          <p:cNvPr id="1779" name="Google Shape;1779;gf085eddc19_0_2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 name="Google Shape;1780;gf085eddc19_0_2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778362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8"/>
        <p:cNvGrpSpPr/>
        <p:nvPr/>
      </p:nvGrpSpPr>
      <p:grpSpPr>
        <a:xfrm>
          <a:off x="0" y="0"/>
          <a:ext cx="0" cy="0"/>
          <a:chOff x="0" y="0"/>
          <a:chExt cx="0" cy="0"/>
        </a:xfrm>
      </p:grpSpPr>
      <p:sp>
        <p:nvSpPr>
          <p:cNvPr id="1779" name="Google Shape;1779;gf085eddc19_0_2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 name="Google Shape;1780;gf085eddc19_0_2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98128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8"/>
        <p:cNvGrpSpPr/>
        <p:nvPr/>
      </p:nvGrpSpPr>
      <p:grpSpPr>
        <a:xfrm>
          <a:off x="0" y="0"/>
          <a:ext cx="0" cy="0"/>
          <a:chOff x="0" y="0"/>
          <a:chExt cx="0" cy="0"/>
        </a:xfrm>
      </p:grpSpPr>
      <p:sp>
        <p:nvSpPr>
          <p:cNvPr id="1779" name="Google Shape;1779;gf085eddc19_0_2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 name="Google Shape;1780;gf085eddc19_0_2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525316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8"/>
        <p:cNvGrpSpPr/>
        <p:nvPr/>
      </p:nvGrpSpPr>
      <p:grpSpPr>
        <a:xfrm>
          <a:off x="0" y="0"/>
          <a:ext cx="0" cy="0"/>
          <a:chOff x="0" y="0"/>
          <a:chExt cx="0" cy="0"/>
        </a:xfrm>
      </p:grpSpPr>
      <p:sp>
        <p:nvSpPr>
          <p:cNvPr id="1779" name="Google Shape;1779;gf085eddc19_0_2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 name="Google Shape;1780;gf085eddc19_0_2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38607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8"/>
        <p:cNvGrpSpPr/>
        <p:nvPr/>
      </p:nvGrpSpPr>
      <p:grpSpPr>
        <a:xfrm>
          <a:off x="0" y="0"/>
          <a:ext cx="0" cy="0"/>
          <a:chOff x="0" y="0"/>
          <a:chExt cx="0" cy="0"/>
        </a:xfrm>
      </p:grpSpPr>
      <p:sp>
        <p:nvSpPr>
          <p:cNvPr id="1779" name="Google Shape;1779;gf085eddc19_0_2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 name="Google Shape;1780;gf085eddc19_0_2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21792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8"/>
        <p:cNvGrpSpPr/>
        <p:nvPr/>
      </p:nvGrpSpPr>
      <p:grpSpPr>
        <a:xfrm>
          <a:off x="0" y="0"/>
          <a:ext cx="0" cy="0"/>
          <a:chOff x="0" y="0"/>
          <a:chExt cx="0" cy="0"/>
        </a:xfrm>
      </p:grpSpPr>
      <p:sp>
        <p:nvSpPr>
          <p:cNvPr id="1779" name="Google Shape;1779;gf085eddc19_0_2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 name="Google Shape;1780;gf085eddc19_0_2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48346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8"/>
        <p:cNvGrpSpPr/>
        <p:nvPr/>
      </p:nvGrpSpPr>
      <p:grpSpPr>
        <a:xfrm>
          <a:off x="0" y="0"/>
          <a:ext cx="0" cy="0"/>
          <a:chOff x="0" y="0"/>
          <a:chExt cx="0" cy="0"/>
        </a:xfrm>
      </p:grpSpPr>
      <p:sp>
        <p:nvSpPr>
          <p:cNvPr id="1779" name="Google Shape;1779;gf085eddc19_0_2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 name="Google Shape;1780;gf085eddc19_0_2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981052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8"/>
        <p:cNvGrpSpPr/>
        <p:nvPr/>
      </p:nvGrpSpPr>
      <p:grpSpPr>
        <a:xfrm>
          <a:off x="0" y="0"/>
          <a:ext cx="0" cy="0"/>
          <a:chOff x="0" y="0"/>
          <a:chExt cx="0" cy="0"/>
        </a:xfrm>
      </p:grpSpPr>
      <p:sp>
        <p:nvSpPr>
          <p:cNvPr id="1779" name="Google Shape;1779;gf085eddc19_0_2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 name="Google Shape;1780;gf085eddc19_0_2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987816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8"/>
        <p:cNvGrpSpPr/>
        <p:nvPr/>
      </p:nvGrpSpPr>
      <p:grpSpPr>
        <a:xfrm>
          <a:off x="0" y="0"/>
          <a:ext cx="0" cy="0"/>
          <a:chOff x="0" y="0"/>
          <a:chExt cx="0" cy="0"/>
        </a:xfrm>
      </p:grpSpPr>
      <p:sp>
        <p:nvSpPr>
          <p:cNvPr id="1779" name="Google Shape;1779;gf085eddc19_0_2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 name="Google Shape;1780;gf085eddc19_0_2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90156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6"/>
        <p:cNvGrpSpPr/>
        <p:nvPr/>
      </p:nvGrpSpPr>
      <p:grpSpPr>
        <a:xfrm>
          <a:off x="0" y="0"/>
          <a:ext cx="0" cy="0"/>
          <a:chOff x="0" y="0"/>
          <a:chExt cx="0" cy="0"/>
        </a:xfrm>
      </p:grpSpPr>
      <p:sp>
        <p:nvSpPr>
          <p:cNvPr id="1987" name="Google Shape;1987;gf0ec850fe4_0_295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8" name="Google Shape;1988;gf0ec850fe4_0_295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216" y="1085850"/>
            <a:ext cx="6619244" cy="2497186"/>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66216" y="3583035"/>
            <a:ext cx="6619244" cy="646065"/>
          </a:xfrm>
        </p:spPr>
        <p:txBody>
          <a:bodyPr anchor="t"/>
          <a:lstStyle>
            <a:lvl1pPr marL="0" indent="0" algn="l">
              <a:buNone/>
              <a:defRPr cap="all">
                <a:solidFill>
                  <a:schemeClr val="bg2">
                    <a:lumMod val="40000"/>
                    <a:lumOff val="6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8207476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0484840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217" y="2146300"/>
            <a:ext cx="6619243" cy="1436735"/>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866216" y="3583036"/>
            <a:ext cx="6619244" cy="645300"/>
          </a:xfrm>
        </p:spPr>
        <p:txBody>
          <a:bodyPr anchor="t"/>
          <a:lstStyle>
            <a:lvl1pPr marL="0" indent="0" algn="l">
              <a:buNone/>
              <a:defRPr sz="1500" cap="all">
                <a:solidFill>
                  <a:schemeClr val="bg2">
                    <a:lumMod val="40000"/>
                    <a:lumOff val="6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7795827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485" y="1545432"/>
            <a:ext cx="3297254" cy="3146822"/>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0870" y="1542069"/>
            <a:ext cx="3297256" cy="3150184"/>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5579056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485" y="1428750"/>
            <a:ext cx="3297254"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27485" y="1885950"/>
            <a:ext cx="3297254" cy="2806304"/>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0872" y="1428750"/>
            <a:ext cx="3297254"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240872" y="1885950"/>
            <a:ext cx="3297254" cy="2806304"/>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12/10/2025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3584478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12/10/2025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2146750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12/10/2025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745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5" y="1085850"/>
            <a:ext cx="2550798" cy="1085850"/>
          </a:xfrm>
        </p:spPr>
        <p:txBody>
          <a:bodyPr anchor="b"/>
          <a:lstStyle>
            <a:lvl1pPr algn="l">
              <a:defRPr sz="1800" b="0"/>
            </a:lvl1pPr>
          </a:lstStyle>
          <a:p>
            <a:r>
              <a:rPr lang="en-US"/>
              <a:t>Click to edit Master title style</a:t>
            </a:r>
            <a:endParaRPr lang="en-US" dirty="0"/>
          </a:p>
        </p:txBody>
      </p:sp>
      <p:sp>
        <p:nvSpPr>
          <p:cNvPr id="3" name="Content Placeholder 2"/>
          <p:cNvSpPr>
            <a:spLocks noGrp="1"/>
          </p:cNvSpPr>
          <p:nvPr>
            <p:ph idx="1"/>
          </p:nvPr>
        </p:nvSpPr>
        <p:spPr>
          <a:xfrm>
            <a:off x="3588462" y="1085850"/>
            <a:ext cx="3896998" cy="3429000"/>
          </a:xfrm>
        </p:spPr>
        <p:txBody>
          <a:bodyPr anchor="ctr">
            <a:normAutofit/>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215" y="2346961"/>
            <a:ext cx="2550797" cy="2171699"/>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12/10/2025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8496210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430" y="1390644"/>
            <a:ext cx="3819680" cy="1181106"/>
          </a:xfrm>
        </p:spPr>
        <p:txBody>
          <a:bodyPr anchor="b">
            <a:normAutofit/>
          </a:bodyPr>
          <a:lstStyle>
            <a:lvl1pPr algn="l">
              <a:defRPr sz="27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2160" y="857250"/>
            <a:ext cx="2400300"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866216" y="2743200"/>
            <a:ext cx="3813734" cy="1028700"/>
          </a:xfrm>
        </p:spPr>
        <p:txBody>
          <a:bodyP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4965963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7" y="3600440"/>
            <a:ext cx="6619243"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216" y="514350"/>
            <a:ext cx="6619244" cy="27305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866217" y="4025494"/>
            <a:ext cx="6619242" cy="370284"/>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0823766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6" y="1085850"/>
            <a:ext cx="6619244" cy="1485900"/>
          </a:xfrm>
        </p:spPr>
        <p:txBody>
          <a:bodyPr/>
          <a:lstStyle>
            <a:lvl1pPr>
              <a:defRPr sz="3600"/>
            </a:lvl1pPr>
          </a:lstStyle>
          <a:p>
            <a:r>
              <a:rPr lang="en-US"/>
              <a:t>Click to edit Master title style</a:t>
            </a:r>
            <a:endParaRPr lang="en-US" dirty="0"/>
          </a:p>
        </p:txBody>
      </p:sp>
      <p:sp>
        <p:nvSpPr>
          <p:cNvPr id="8" name="Text Placeholder 3"/>
          <p:cNvSpPr>
            <a:spLocks noGrp="1"/>
          </p:cNvSpPr>
          <p:nvPr>
            <p:ph type="body" sz="half" idx="2"/>
          </p:nvPr>
        </p:nvSpPr>
        <p:spPr>
          <a:xfrm>
            <a:off x="866216" y="2743200"/>
            <a:ext cx="6619244" cy="1771650"/>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9526868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101" y="1085850"/>
            <a:ext cx="5999486" cy="1742531"/>
          </a:xfrm>
        </p:spPr>
        <p:txBody>
          <a:bodyPr/>
          <a:lstStyle>
            <a:lvl1pPr>
              <a:defRPr sz="3600"/>
            </a:lvl1pPr>
          </a:lstStyle>
          <a:p>
            <a:r>
              <a:rPr lang="en-US"/>
              <a:t>Click to edit Master title style</a:t>
            </a:r>
            <a:endParaRPr lang="en-US" dirty="0"/>
          </a:p>
        </p:txBody>
      </p:sp>
      <p:sp>
        <p:nvSpPr>
          <p:cNvPr id="11" name="Text Placeholder 3"/>
          <p:cNvSpPr>
            <a:spLocks noGrp="1"/>
          </p:cNvSpPr>
          <p:nvPr>
            <p:ph type="body" sz="half" idx="14"/>
          </p:nvPr>
        </p:nvSpPr>
        <p:spPr>
          <a:xfrm>
            <a:off x="1447800" y="2828380"/>
            <a:ext cx="5459737" cy="256631"/>
          </a:xfrm>
        </p:spPr>
        <p:txBody>
          <a:bodyPr vert="horz" lIns="91440" tIns="45720" rIns="91440" bIns="45720" rtlCol="0" anchor="t">
            <a:normAutofit/>
          </a:bodyPr>
          <a:lstStyle>
            <a:lvl1pPr marL="0" indent="0">
              <a:buNone/>
              <a:defRPr lang="en-US" sz="1050" b="0" i="0" kern="1200" cap="small" dirty="0">
                <a:solidFill>
                  <a:schemeClr val="bg2">
                    <a:lumMod val="40000"/>
                    <a:lumOff val="60000"/>
                  </a:schemeClr>
                </a:solidFill>
                <a:latin typeface="+mj-lt"/>
                <a:ea typeface="+mj-ea"/>
                <a:cs typeface="+mj-cs"/>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marL="0" lvl="0" indent="0">
              <a:buNone/>
            </a:pPr>
            <a:r>
              <a:rPr lang="en-US"/>
              <a:t>Click to edit Master text styles</a:t>
            </a:r>
          </a:p>
        </p:txBody>
      </p:sp>
      <p:sp>
        <p:nvSpPr>
          <p:cNvPr id="10" name="Text Placeholder 3"/>
          <p:cNvSpPr>
            <a:spLocks noGrp="1"/>
          </p:cNvSpPr>
          <p:nvPr>
            <p:ph type="body" sz="half" idx="2"/>
          </p:nvPr>
        </p:nvSpPr>
        <p:spPr>
          <a:xfrm>
            <a:off x="866216" y="3262993"/>
            <a:ext cx="6619244" cy="1257300"/>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673721" y="728440"/>
            <a:ext cx="601434" cy="150041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9150" dirty="0"/>
              <a:t>“</a:t>
            </a:r>
          </a:p>
        </p:txBody>
      </p:sp>
      <p:sp>
        <p:nvSpPr>
          <p:cNvPr id="15" name="TextBox 14"/>
          <p:cNvSpPr txBox="1"/>
          <p:nvPr/>
        </p:nvSpPr>
        <p:spPr>
          <a:xfrm>
            <a:off x="6997868" y="1960341"/>
            <a:ext cx="601434" cy="150041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9150" dirty="0"/>
              <a:t>”</a:t>
            </a:r>
          </a:p>
        </p:txBody>
      </p:sp>
    </p:spTree>
    <p:extLst>
      <p:ext uri="{BB962C8B-B14F-4D97-AF65-F5344CB8AC3E}">
        <p14:creationId xmlns:p14="http://schemas.microsoft.com/office/powerpoint/2010/main" val="182974271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216" y="2343151"/>
            <a:ext cx="6619245" cy="1239885"/>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866216" y="3583036"/>
            <a:ext cx="6619244" cy="645300"/>
          </a:xfrm>
        </p:spPr>
        <p:txBody>
          <a:bodyPr anchor="t"/>
          <a:lstStyle>
            <a:lvl1pPr marL="0" indent="0" algn="l">
              <a:buNone/>
              <a:defRPr sz="1500" cap="none">
                <a:solidFill>
                  <a:schemeClr val="bg2">
                    <a:lumMod val="40000"/>
                    <a:lumOff val="6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5399538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150"/>
            </a:lvl1pPr>
          </a:lstStyle>
          <a:p>
            <a:r>
              <a:rPr lang="en-US"/>
              <a:t>Click to edit Master title style</a:t>
            </a:r>
            <a:endParaRPr lang="en-US" dirty="0"/>
          </a:p>
        </p:txBody>
      </p:sp>
      <p:sp>
        <p:nvSpPr>
          <p:cNvPr id="3" name="Text Placeholder 2"/>
          <p:cNvSpPr>
            <a:spLocks noGrp="1"/>
          </p:cNvSpPr>
          <p:nvPr>
            <p:ph type="body" idx="1"/>
          </p:nvPr>
        </p:nvSpPr>
        <p:spPr>
          <a:xfrm>
            <a:off x="474710" y="1485900"/>
            <a:ext cx="2210150"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6" name="Text Placeholder 3"/>
          <p:cNvSpPr>
            <a:spLocks noGrp="1"/>
          </p:cNvSpPr>
          <p:nvPr>
            <p:ph type="body" sz="half" idx="15"/>
          </p:nvPr>
        </p:nvSpPr>
        <p:spPr>
          <a:xfrm>
            <a:off x="489347" y="2000250"/>
            <a:ext cx="2195513" cy="269200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2912745" y="1485900"/>
            <a:ext cx="2202181"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Text Placeholder 3"/>
          <p:cNvSpPr>
            <a:spLocks noGrp="1"/>
          </p:cNvSpPr>
          <p:nvPr>
            <p:ph type="body" sz="half" idx="16"/>
          </p:nvPr>
        </p:nvSpPr>
        <p:spPr>
          <a:xfrm>
            <a:off x="2904829" y="2000250"/>
            <a:ext cx="2210096" cy="269200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343525" y="1485900"/>
            <a:ext cx="2199085"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Text Placeholder 3"/>
          <p:cNvSpPr>
            <a:spLocks noGrp="1"/>
          </p:cNvSpPr>
          <p:nvPr>
            <p:ph type="body" sz="half" idx="17"/>
          </p:nvPr>
        </p:nvSpPr>
        <p:spPr>
          <a:xfrm>
            <a:off x="5343525" y="2000250"/>
            <a:ext cx="2199085" cy="269200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7" name="Straight Connector 16"/>
          <p:cNvCxnSpPr/>
          <p:nvPr/>
        </p:nvCxnSpPr>
        <p:spPr>
          <a:xfrm>
            <a:off x="2794607" y="1600200"/>
            <a:ext cx="0" cy="29718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1670" y="1600200"/>
            <a:ext cx="0" cy="297516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12/10/2025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4125154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150"/>
            </a:lvl1pPr>
          </a:lstStyle>
          <a:p>
            <a:r>
              <a:rPr lang="en-US"/>
              <a:t>Click to edit Master title style</a:t>
            </a:r>
            <a:endParaRPr lang="en-US" dirty="0"/>
          </a:p>
        </p:txBody>
      </p:sp>
      <p:sp>
        <p:nvSpPr>
          <p:cNvPr id="3" name="Text Placeholder 2"/>
          <p:cNvSpPr>
            <a:spLocks noGrp="1"/>
          </p:cNvSpPr>
          <p:nvPr>
            <p:ph type="body" idx="1"/>
          </p:nvPr>
        </p:nvSpPr>
        <p:spPr>
          <a:xfrm>
            <a:off x="489347" y="3188212"/>
            <a:ext cx="2205038"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9" name="Picture Placeholder 2"/>
          <p:cNvSpPr>
            <a:spLocks noGrp="1" noChangeAspect="1"/>
          </p:cNvSpPr>
          <p:nvPr>
            <p:ph type="pic" idx="15"/>
          </p:nvPr>
        </p:nvSpPr>
        <p:spPr>
          <a:xfrm>
            <a:off x="489347" y="1657350"/>
            <a:ext cx="2205038"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2" name="Text Placeholder 3"/>
          <p:cNvSpPr>
            <a:spLocks noGrp="1"/>
          </p:cNvSpPr>
          <p:nvPr>
            <p:ph type="body" sz="half" idx="18"/>
          </p:nvPr>
        </p:nvSpPr>
        <p:spPr>
          <a:xfrm>
            <a:off x="489347" y="3620409"/>
            <a:ext cx="2205038" cy="4943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2917032" y="3188212"/>
            <a:ext cx="2197894"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0" name="Picture Placeholder 2"/>
          <p:cNvSpPr>
            <a:spLocks noGrp="1" noChangeAspect="1"/>
          </p:cNvSpPr>
          <p:nvPr>
            <p:ph type="pic" idx="21"/>
          </p:nvPr>
        </p:nvSpPr>
        <p:spPr>
          <a:xfrm>
            <a:off x="2917031" y="1657350"/>
            <a:ext cx="2197894"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3" name="Text Placeholder 3"/>
          <p:cNvSpPr>
            <a:spLocks noGrp="1"/>
          </p:cNvSpPr>
          <p:nvPr>
            <p:ph type="body" sz="half" idx="19"/>
          </p:nvPr>
        </p:nvSpPr>
        <p:spPr>
          <a:xfrm>
            <a:off x="2916016" y="3620408"/>
            <a:ext cx="2200805" cy="4943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343525" y="3188212"/>
            <a:ext cx="2199085"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1" name="Picture Placeholder 2"/>
          <p:cNvSpPr>
            <a:spLocks noGrp="1" noChangeAspect="1"/>
          </p:cNvSpPr>
          <p:nvPr>
            <p:ph type="pic" idx="22"/>
          </p:nvPr>
        </p:nvSpPr>
        <p:spPr>
          <a:xfrm>
            <a:off x="5343525" y="1657350"/>
            <a:ext cx="2199085"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20"/>
          </p:nvPr>
        </p:nvSpPr>
        <p:spPr>
          <a:xfrm>
            <a:off x="5343432" y="3620406"/>
            <a:ext cx="2201998" cy="4943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9" name="Straight Connector 18"/>
          <p:cNvCxnSpPr/>
          <p:nvPr/>
        </p:nvCxnSpPr>
        <p:spPr>
          <a:xfrm>
            <a:off x="2794607" y="1600200"/>
            <a:ext cx="0" cy="29718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1670" y="1600200"/>
            <a:ext cx="0" cy="297516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12/10/2025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8021646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70362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8159" y="322660"/>
            <a:ext cx="1314451" cy="4369594"/>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348" y="665561"/>
            <a:ext cx="5567362" cy="402669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02290818"/>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227"/>
        <p:cNvGrpSpPr/>
        <p:nvPr/>
      </p:nvGrpSpPr>
      <p:grpSpPr>
        <a:xfrm>
          <a:off x="0" y="0"/>
          <a:ext cx="0" cy="0"/>
          <a:chOff x="0" y="0"/>
          <a:chExt cx="0" cy="0"/>
        </a:xfrm>
      </p:grpSpPr>
      <p:sp>
        <p:nvSpPr>
          <p:cNvPr id="229" name="Google Shape;229;p9"/>
          <p:cNvSpPr txBox="1">
            <a:spLocks noGrp="1"/>
          </p:cNvSpPr>
          <p:nvPr>
            <p:ph type="title"/>
          </p:nvPr>
        </p:nvSpPr>
        <p:spPr>
          <a:xfrm>
            <a:off x="2031900" y="1543600"/>
            <a:ext cx="5080200" cy="509400"/>
          </a:xfrm>
          <a:prstGeom prst="rect">
            <a:avLst/>
          </a:prstGeom>
        </p:spPr>
        <p:txBody>
          <a:bodyPr spcFirstLastPara="1" wrap="square" lIns="91425" tIns="91425" rIns="91425" bIns="91425" anchor="ctr" anchorCtr="0">
            <a:noAutofit/>
          </a:bodyPr>
          <a:lstStyle>
            <a:lvl1pPr lvl="0" algn="ctr">
              <a:spcBef>
                <a:spcPts val="0"/>
              </a:spcBef>
              <a:spcAft>
                <a:spcPts val="0"/>
              </a:spcAft>
              <a:buSzPts val="4200"/>
              <a:buNone/>
              <a:defRPr sz="36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230" name="Google Shape;230;p9"/>
          <p:cNvSpPr txBox="1">
            <a:spLocks noGrp="1"/>
          </p:cNvSpPr>
          <p:nvPr>
            <p:ph type="subTitle" idx="1"/>
          </p:nvPr>
        </p:nvSpPr>
        <p:spPr>
          <a:xfrm>
            <a:off x="2031900" y="2064227"/>
            <a:ext cx="5080200" cy="15357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2100"/>
              <a:buNone/>
              <a:defRPr sz="16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Tree>
    <p:extLst>
      <p:ext uri="{BB962C8B-B14F-4D97-AF65-F5344CB8AC3E}">
        <p14:creationId xmlns:p14="http://schemas.microsoft.com/office/powerpoint/2010/main" val="24038799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048"/>
        <p:cNvGrpSpPr/>
        <p:nvPr/>
      </p:nvGrpSpPr>
      <p:grpSpPr>
        <a:xfrm>
          <a:off x="0" y="0"/>
          <a:ext cx="0" cy="0"/>
          <a:chOff x="0" y="0"/>
          <a:chExt cx="0" cy="0"/>
        </a:xfrm>
      </p:grpSpPr>
      <p:sp>
        <p:nvSpPr>
          <p:cNvPr id="1049" name="Google Shape;1049;p33"/>
          <p:cNvSpPr txBox="1">
            <a:spLocks noGrp="1"/>
          </p:cNvSpPr>
          <p:nvPr>
            <p:ph type="subTitle" idx="1"/>
          </p:nvPr>
        </p:nvSpPr>
        <p:spPr>
          <a:xfrm flipH="1">
            <a:off x="1254300" y="1806725"/>
            <a:ext cx="6635400" cy="915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31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050" name="Google Shape;1050;p33"/>
          <p:cNvSpPr txBox="1">
            <a:spLocks noGrp="1"/>
          </p:cNvSpPr>
          <p:nvPr>
            <p:ph type="title"/>
          </p:nvPr>
        </p:nvSpPr>
        <p:spPr>
          <a:xfrm flipH="1">
            <a:off x="1748400" y="2722625"/>
            <a:ext cx="5647200" cy="790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extLst>
      <p:ext uri="{BB962C8B-B14F-4D97-AF65-F5344CB8AC3E}">
        <p14:creationId xmlns:p14="http://schemas.microsoft.com/office/powerpoint/2010/main" val="3997453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002264"/>
            <a:ext cx="3027759" cy="3141236"/>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169261"/>
            <a:ext cx="1141809" cy="1774090"/>
          </a:xfrm>
          <a:prstGeom prst="rect">
            <a:avLst/>
          </a:prstGeom>
        </p:spPr>
      </p:pic>
      <p:sp>
        <p:nvSpPr>
          <p:cNvPr id="16" name="Oval 15"/>
          <p:cNvSpPr/>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5999560" y="1"/>
            <a:ext cx="1202540" cy="856055"/>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4" name="Rectangle 13"/>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484584" y="339538"/>
            <a:ext cx="7053542" cy="1050398"/>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484" y="1539689"/>
            <a:ext cx="6709906" cy="314661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616730" y="1343026"/>
            <a:ext cx="742949" cy="228599"/>
          </a:xfrm>
          <a:prstGeom prst="rect">
            <a:avLst/>
          </a:prstGeom>
        </p:spPr>
        <p:txBody>
          <a:bodyPr vert="horz" lIns="91440" tIns="45720" rIns="91440" bIns="45720" rtlCol="0" anchor="t"/>
          <a:lstStyle>
            <a:lvl1pPr algn="l">
              <a:defRPr sz="825" b="0" i="0">
                <a:solidFill>
                  <a:schemeClr val="tx1">
                    <a:tint val="75000"/>
                    <a:alpha val="60000"/>
                  </a:schemeClr>
                </a:solidFill>
              </a:defRPr>
            </a:lvl1pPr>
          </a:lstStyle>
          <a:p>
            <a:fld id="{4AAD347D-5ACD-4C99-B74B-A9C85AD731AF}" type="datetimeFigureOut">
              <a:rPr lang="en-US" dirty="0"/>
              <a:t>12/10/2025</a:t>
            </a:fld>
            <a:endParaRPr lang="en-US" dirty="0"/>
          </a:p>
        </p:txBody>
      </p:sp>
      <p:sp>
        <p:nvSpPr>
          <p:cNvPr id="5" name="Footer Placeholder 4"/>
          <p:cNvSpPr>
            <a:spLocks noGrp="1"/>
          </p:cNvSpPr>
          <p:nvPr>
            <p:ph type="ftr" sz="quarter" idx="3"/>
          </p:nvPr>
        </p:nvSpPr>
        <p:spPr>
          <a:xfrm rot="5400000">
            <a:off x="6713680" y="2418973"/>
            <a:ext cx="2894846" cy="228601"/>
          </a:xfrm>
          <a:prstGeom prst="rect">
            <a:avLst/>
          </a:prstGeom>
        </p:spPr>
        <p:txBody>
          <a:bodyPr vert="horz" lIns="91440" tIns="45720" rIns="91440" bIns="45720" rtlCol="0" anchor="b"/>
          <a:lstStyle>
            <a:lvl1pPr algn="l">
              <a:defRPr sz="825"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7764406" y="221797"/>
            <a:ext cx="628649" cy="575765"/>
          </a:xfrm>
          <a:prstGeom prst="rect">
            <a:avLst/>
          </a:prstGeom>
        </p:spPr>
        <p:txBody>
          <a:bodyPr vert="horz" lIns="91440" tIns="45720" rIns="91440" bIns="45720" rtlCol="0" anchor="b"/>
          <a:lstStyle>
            <a:lvl1pPr algn="ctr">
              <a:defRPr sz="21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1181383728"/>
      </p:ext>
    </p:extLst>
  </p:cSld>
  <p:clrMap bg1="dk1" tx1="lt1" bg2="dk2" tx2="lt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 id="2147483717" r:id="rId13"/>
    <p:sldLayoutId id="2147483718" r:id="rId14"/>
    <p:sldLayoutId id="2147483719" r:id="rId15"/>
    <p:sldLayoutId id="2147483720" r:id="rId16"/>
    <p:sldLayoutId id="2147483721" r:id="rId17"/>
    <p:sldLayoutId id="2147483722" r:id="rId18"/>
    <p:sldLayoutId id="2147483723" r:id="rId19"/>
  </p:sldLayoutIdLst>
  <p:hf sldNum="0" hdr="0" ftr="0" dt="0"/>
  <p:txStyles>
    <p:titleStyle>
      <a:lvl1pPr algn="l" defTabSz="342900" rtl="0" eaLnBrk="1" latinLnBrk="0" hangingPunct="1">
        <a:spcBef>
          <a:spcPct val="0"/>
        </a:spcBef>
        <a:buNone/>
        <a:defRPr sz="315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bg2">
            <a:lumMod val="40000"/>
            <a:lumOff val="60000"/>
          </a:schemeClr>
        </a:buClr>
        <a:buSzPct val="80000"/>
        <a:buFont typeface="Wingdings 3" charset="2"/>
        <a:buChar char=""/>
        <a:defRPr sz="1500" b="0" i="0" kern="1200">
          <a:solidFill>
            <a:schemeClr val="tx1"/>
          </a:solidFill>
          <a:latin typeface="+mj-lt"/>
          <a:ea typeface="+mj-ea"/>
          <a:cs typeface="+mj-cs"/>
        </a:defRPr>
      </a:lvl1pPr>
      <a:lvl2pPr marL="557213" indent="-214313" algn="l" defTabSz="342900" rtl="0" eaLnBrk="1" latinLnBrk="0" hangingPunct="1">
        <a:spcBef>
          <a:spcPts val="750"/>
        </a:spcBef>
        <a:spcAft>
          <a:spcPts val="0"/>
        </a:spcAft>
        <a:buClr>
          <a:schemeClr val="bg2">
            <a:lumMod val="40000"/>
            <a:lumOff val="60000"/>
          </a:schemeClr>
        </a:buClr>
        <a:buSzPct val="80000"/>
        <a:buFont typeface="Wingdings 3" charset="2"/>
        <a:buChar char=""/>
        <a:defRPr sz="1350" b="0" i="0" kern="1200">
          <a:solidFill>
            <a:schemeClr val="tx1"/>
          </a:solidFill>
          <a:latin typeface="+mj-lt"/>
          <a:ea typeface="+mj-ea"/>
          <a:cs typeface="+mj-cs"/>
        </a:defRPr>
      </a:lvl2pPr>
      <a:lvl3pPr marL="8572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3pPr>
      <a:lvl4pPr marL="12001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4pPr>
      <a:lvl5pPr marL="15430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5pPr>
      <a:lvl6pPr marL="187950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6pPr>
      <a:lvl7pPr marL="22288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7pPr>
      <a:lvl8pPr marL="25717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8pPr>
      <a:lvl9pPr marL="29146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hyperlink" Target="https://www.alzheimers.org.uk/about-dementia/managing-the-risk-of-dementia/reduce-your-risk-of-dementia" TargetMode="External"/><Relationship Id="rId3" Type="http://schemas.openxmlformats.org/officeDocument/2006/relationships/image" Target="../media/image2.png"/><Relationship Id="rId7"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hyperlink" Target="https://www.alzheimersresearch.org/" TargetMode="External"/><Relationship Id="rId2" Type="http://schemas.openxmlformats.org/officeDocument/2006/relationships/notesSlide" Target="../notesSlides/notesSlide13.xml"/><Relationship Id="rId1" Type="http://schemas.openxmlformats.org/officeDocument/2006/relationships/slideLayout" Target="../slideLayouts/slideLayout19.xml"/><Relationship Id="rId6" Type="http://schemas.openxmlformats.org/officeDocument/2006/relationships/hyperlink" Target="https://doi.org/10.1177/1755738020910775" TargetMode="External"/><Relationship Id="rId5" Type="http://schemas.openxmlformats.org/officeDocument/2006/relationships/hyperlink" Target="https://www.alzheimers.org.uk/about-dementia/managing-the-risk-of-dementia/reduce-your-risk-of-dementia" TargetMode="External"/><Relationship Id="rId4" Type="http://schemas.openxmlformats.org/officeDocument/2006/relationships/hyperlink" Target="https://www.alzheimers.org.uk/"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www.dementiauk.org/" TargetMode="Externa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2" Type="http://schemas.openxmlformats.org/officeDocument/2006/relationships/hyperlink" Target="https://www.mdpi.com/1422-0067/24/18/13900" TargetMode="Externa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hyperlink" Target="https://example.com/" TargetMode="Externa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723"/>
        <p:cNvGrpSpPr/>
        <p:nvPr/>
      </p:nvGrpSpPr>
      <p:grpSpPr>
        <a:xfrm>
          <a:off x="0" y="0"/>
          <a:ext cx="0" cy="0"/>
          <a:chOff x="0" y="0"/>
          <a:chExt cx="0" cy="0"/>
        </a:xfrm>
      </p:grpSpPr>
      <p:sp>
        <p:nvSpPr>
          <p:cNvPr id="2" name="TextBox 1">
            <a:extLst>
              <a:ext uri="{FF2B5EF4-FFF2-40B4-BE49-F238E27FC236}">
                <a16:creationId xmlns:a16="http://schemas.microsoft.com/office/drawing/2014/main" id="{1FA9E408-E03C-E166-E5CE-3BF0D7A9A42F}"/>
              </a:ext>
            </a:extLst>
          </p:cNvPr>
          <p:cNvSpPr txBox="1"/>
          <p:nvPr/>
        </p:nvSpPr>
        <p:spPr>
          <a:xfrm>
            <a:off x="291662" y="323193"/>
            <a:ext cx="8280838" cy="3508653"/>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Community care and management of longer- term condition</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                                Module: LCHS7003</a:t>
            </a:r>
          </a:p>
          <a:p>
            <a:r>
              <a:rPr lang="en-GB" sz="2400" dirty="0">
                <a:latin typeface="Arial" panose="020B0604020202020204" pitchFamily="34" charset="0"/>
                <a:cs typeface="Arial" panose="020B0604020202020204" pitchFamily="34" charset="0"/>
              </a:rPr>
              <a:t>  </a:t>
            </a:r>
          </a:p>
          <a:p>
            <a:endParaRPr lang="en-GB" dirty="0"/>
          </a:p>
          <a:p>
            <a:r>
              <a:rPr lang="en-GB" dirty="0"/>
              <a:t>                                                   </a:t>
            </a:r>
            <a:r>
              <a:rPr lang="en-GB" b="1" dirty="0">
                <a:latin typeface="Arial" panose="020B0604020202020204" pitchFamily="34" charset="0"/>
                <a:cs typeface="Arial" panose="020B0604020202020204" pitchFamily="34" charset="0"/>
              </a:rPr>
              <a:t>Title: Dementia </a:t>
            </a:r>
          </a:p>
          <a:p>
            <a:endParaRPr lang="en-GB" b="1" dirty="0">
              <a:latin typeface="Arial" panose="020B0604020202020204" pitchFamily="34" charset="0"/>
              <a:cs typeface="Arial" panose="020B0604020202020204" pitchFamily="34" charset="0"/>
            </a:endParaRPr>
          </a:p>
          <a:p>
            <a:endParaRPr lang="en-GB" dirty="0"/>
          </a:p>
          <a:p>
            <a:r>
              <a:rPr lang="en-GB" dirty="0"/>
              <a:t>Student Name: Georgiana Izabela Rosu</a:t>
            </a:r>
          </a:p>
          <a:p>
            <a:r>
              <a:rPr lang="en-GB" dirty="0"/>
              <a:t>Student number : 2212287</a:t>
            </a:r>
          </a:p>
          <a:p>
            <a:r>
              <a:rPr lang="en-GB" dirty="0"/>
              <a:t>Lecturer name: Muhammed Khan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1781"/>
        <p:cNvGrpSpPr/>
        <p:nvPr/>
      </p:nvGrpSpPr>
      <p:grpSpPr>
        <a:xfrm>
          <a:off x="0" y="0"/>
          <a:ext cx="0" cy="0"/>
          <a:chOff x="0" y="0"/>
          <a:chExt cx="0" cy="0"/>
        </a:xfrm>
      </p:grpSpPr>
      <p:pic>
        <p:nvPicPr>
          <p:cNvPr id="1808" name="Picture 1807">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809" name="Picture 1808">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810" name="Oval 180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11" name="Picture 1810">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812" name="Picture 181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813" name="Rectangle 1812">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 name="Picture 1">
            <a:extLst>
              <a:ext uri="{FF2B5EF4-FFF2-40B4-BE49-F238E27FC236}">
                <a16:creationId xmlns:a16="http://schemas.microsoft.com/office/drawing/2014/main" id="{13B664CB-CBE8-4303-B4D5-10261471E4ED}"/>
              </a:ext>
            </a:extLst>
          </p:cNvPr>
          <p:cNvPicPr>
            <a:picLocks noChangeAspect="1"/>
          </p:cNvPicPr>
          <p:nvPr/>
        </p:nvPicPr>
        <p:blipFill>
          <a:blip r:embed="rId8">
            <a:duotone>
              <a:prstClr val="black"/>
              <a:schemeClr val="accent5">
                <a:tint val="45000"/>
                <a:satMod val="400000"/>
              </a:schemeClr>
            </a:duotone>
            <a:alphaModFix amt="15000"/>
          </a:blip>
          <a:srcRect/>
          <a:stretch>
            <a:fillRect/>
          </a:stretch>
        </p:blipFill>
        <p:spPr>
          <a:xfrm>
            <a:off x="20" y="10"/>
            <a:ext cx="9143980" cy="5143490"/>
          </a:xfrm>
          <a:prstGeom prst="rect">
            <a:avLst/>
          </a:prstGeom>
        </p:spPr>
      </p:pic>
      <p:sp>
        <p:nvSpPr>
          <p:cNvPr id="1782" name="Google Shape;1782;p63"/>
          <p:cNvSpPr txBox="1">
            <a:spLocks noGrp="1"/>
          </p:cNvSpPr>
          <p:nvPr>
            <p:ph type="title"/>
          </p:nvPr>
        </p:nvSpPr>
        <p:spPr>
          <a:xfrm>
            <a:off x="484583" y="339538"/>
            <a:ext cx="7053542" cy="1050398"/>
          </a:xfrm>
          <a:prstGeom prst="rect">
            <a:avLst/>
          </a:prstGeom>
        </p:spPr>
        <p:txBody>
          <a:bodyPr spcFirstLastPara="1" vert="horz" lIns="91440" tIns="45720" rIns="91440" bIns="45720" rtlCol="0" anchor="t" anchorCtr="0">
            <a:normAutofit/>
          </a:bodyPr>
          <a:lstStyle/>
          <a:p>
            <a:pPr marL="0" lvl="0" indent="0" algn="l" defTabSz="457200">
              <a:spcBef>
                <a:spcPct val="0"/>
              </a:spcBef>
              <a:spcAft>
                <a:spcPts val="0"/>
              </a:spcAft>
            </a:pPr>
            <a:r>
              <a:rPr lang="en-US" sz="4200" dirty="0">
                <a:latin typeface="Arial" panose="020B0604020202020204" pitchFamily="34" charset="0"/>
                <a:cs typeface="Arial" panose="020B0604020202020204" pitchFamily="34" charset="0"/>
              </a:rPr>
              <a:t>Introduction</a:t>
            </a:r>
          </a:p>
        </p:txBody>
      </p:sp>
      <p:sp>
        <p:nvSpPr>
          <p:cNvPr id="1814" name="Rectangle 1813">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83" name="Google Shape;1783;p63"/>
          <p:cNvSpPr txBox="1">
            <a:spLocks noGrp="1"/>
          </p:cNvSpPr>
          <p:nvPr>
            <p:ph type="subTitle" idx="1"/>
          </p:nvPr>
        </p:nvSpPr>
        <p:spPr>
          <a:xfrm>
            <a:off x="827484" y="1539688"/>
            <a:ext cx="6709905" cy="3146611"/>
          </a:xfrm>
          <a:prstGeom prst="rect">
            <a:avLst/>
          </a:prstGeom>
        </p:spPr>
        <p:txBody>
          <a:bodyPr spcFirstLastPara="1" vert="horz" lIns="91440" tIns="45720" rIns="91440" bIns="45720" rtlCol="0" anchor="ctr" anchorCtr="0">
            <a:normAutofit/>
          </a:bodyPr>
          <a:lstStyle/>
          <a:p>
            <a:pPr marL="285750" lvl="0" indent="-285750" algn="l" defTabSz="457200">
              <a:spcBef>
                <a:spcPts val="1000"/>
              </a:spcBef>
              <a:buSzPct val="80000"/>
              <a:buFont typeface="Wingdings 3" charset="2"/>
              <a:buChar char=""/>
            </a:pPr>
            <a:r>
              <a:rPr lang="en-US" dirty="0">
                <a:latin typeface="Arial" panose="020B0604020202020204" pitchFamily="34" charset="0"/>
                <a:cs typeface="Arial" panose="020B0604020202020204" pitchFamily="34" charset="0"/>
              </a:rPr>
              <a:t>Dementia is a generic word for the loss of capacity to remember, think, or make judgments that interferes with daily tasks. The most frequent form of dementia is Alzheimer's disease. Dementia is not a normal aspect of aging, although it often affects older people (NICE, 2022).</a:t>
            </a:r>
          </a:p>
          <a:p>
            <a:pPr marL="285750" indent="-285750" algn="l" defTabSz="457200">
              <a:spcBef>
                <a:spcPts val="1000"/>
              </a:spcBef>
              <a:buSzPct val="80000"/>
              <a:buFont typeface="Wingdings 3" charset="2"/>
              <a:buChar char=""/>
            </a:pPr>
            <a:r>
              <a:rPr lang="en-US" dirty="0">
                <a:latin typeface="Arial" panose="020B0604020202020204" pitchFamily="34" charset="0"/>
                <a:cs typeface="Arial" panose="020B0604020202020204" pitchFamily="34" charset="0"/>
              </a:rPr>
              <a:t>Common types: Alzheimer’s disease (~60–70%), vascular, mixed, Lewy body, frontotemporal (WHO, 2017).</a:t>
            </a:r>
          </a:p>
          <a:p>
            <a:pPr marL="285750" lvl="0" indent="-285750" algn="l" defTabSz="457200">
              <a:spcBef>
                <a:spcPts val="1000"/>
              </a:spcBef>
              <a:buSzPct val="80000"/>
              <a:buFont typeface="Wingdings 3" charset="2"/>
              <a:buChar char=""/>
            </a:pPr>
            <a:endParaRPr lang="en-US" dirty="0">
              <a:latin typeface="Arial" panose="020B0604020202020204" pitchFamily="34" charset="0"/>
              <a:cs typeface="Arial" panose="020B0604020202020204" pitchFamily="34" charset="0"/>
            </a:endParaRPr>
          </a:p>
          <a:p>
            <a:pPr marL="285750" lvl="0" indent="-285750" algn="l" defTabSz="457200">
              <a:spcBef>
                <a:spcPts val="1000"/>
              </a:spcBef>
              <a:buSzPct val="80000"/>
              <a:buFont typeface="Wingdings 3" charset="2"/>
              <a:buChar char=""/>
            </a:pP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1781"/>
        <p:cNvGrpSpPr/>
        <p:nvPr/>
      </p:nvGrpSpPr>
      <p:grpSpPr>
        <a:xfrm>
          <a:off x="0" y="0"/>
          <a:ext cx="0" cy="0"/>
          <a:chOff x="0" y="0"/>
          <a:chExt cx="0" cy="0"/>
        </a:xfrm>
      </p:grpSpPr>
      <p:pic>
        <p:nvPicPr>
          <p:cNvPr id="1788" name="Picture 178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790" name="Picture 178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792" name="Oval 179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94" name="Picture 179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796" name="Picture 179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798" name="Rectangle 179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82" name="Google Shape;1782;p63"/>
          <p:cNvSpPr txBox="1">
            <a:spLocks noGrp="1"/>
          </p:cNvSpPr>
          <p:nvPr>
            <p:ph type="title"/>
          </p:nvPr>
        </p:nvSpPr>
        <p:spPr>
          <a:xfrm>
            <a:off x="435459" y="194508"/>
            <a:ext cx="6939116" cy="917987"/>
          </a:xfrm>
          <a:prstGeom prst="rect">
            <a:avLst/>
          </a:prstGeom>
        </p:spPr>
        <p:txBody>
          <a:bodyPr spcFirstLastPara="1" vert="horz" lIns="91440" tIns="45720" rIns="91440" bIns="45720" rtlCol="0" anchor="t" anchorCtr="0">
            <a:normAutofit/>
          </a:bodyPr>
          <a:lstStyle/>
          <a:p>
            <a:pPr marL="0" lvl="0" indent="0" algn="l" defTabSz="457200">
              <a:spcBef>
                <a:spcPct val="0"/>
              </a:spcBef>
              <a:spcAft>
                <a:spcPts val="0"/>
              </a:spcAft>
            </a:pPr>
            <a:r>
              <a:rPr lang="en-US" b="0" i="0" kern="1200" dirty="0">
                <a:solidFill>
                  <a:schemeClr val="tx2"/>
                </a:solidFill>
                <a:latin typeface="Arial" panose="020B0604020202020204" pitchFamily="34" charset="0"/>
                <a:cs typeface="Arial" panose="020B0604020202020204" pitchFamily="34" charset="0"/>
              </a:rPr>
              <a:t>Symptoms and Trajectory</a:t>
            </a:r>
          </a:p>
        </p:txBody>
      </p:sp>
      <p:pic>
        <p:nvPicPr>
          <p:cNvPr id="2" name="Picture 1">
            <a:extLst>
              <a:ext uri="{FF2B5EF4-FFF2-40B4-BE49-F238E27FC236}">
                <a16:creationId xmlns:a16="http://schemas.microsoft.com/office/drawing/2014/main" id="{13B664CB-CBE8-4303-B4D5-10261471E4ED}"/>
              </a:ext>
            </a:extLst>
          </p:cNvPr>
          <p:cNvPicPr>
            <a:picLocks noChangeAspect="1"/>
          </p:cNvPicPr>
          <p:nvPr/>
        </p:nvPicPr>
        <p:blipFill>
          <a:blip r:embed="rId8"/>
          <a:stretch>
            <a:fillRect/>
          </a:stretch>
        </p:blipFill>
        <p:spPr>
          <a:xfrm>
            <a:off x="6779171" y="1598755"/>
            <a:ext cx="2226517" cy="2226517"/>
          </a:xfrm>
          <a:prstGeom prst="rect">
            <a:avLst/>
          </a:prstGeom>
          <a:effectLst>
            <a:outerShdw blurRad="50800" dist="38100" dir="5400000" algn="t" rotWithShape="0">
              <a:prstClr val="black">
                <a:alpha val="43000"/>
              </a:prstClr>
            </a:outerShdw>
          </a:effectLst>
        </p:spPr>
      </p:pic>
      <p:sp>
        <p:nvSpPr>
          <p:cNvPr id="5" name="TextBox 4">
            <a:extLst>
              <a:ext uri="{FF2B5EF4-FFF2-40B4-BE49-F238E27FC236}">
                <a16:creationId xmlns:a16="http://schemas.microsoft.com/office/drawing/2014/main" id="{37C8DF71-76B0-A51F-49EC-67A30729AF72}"/>
              </a:ext>
            </a:extLst>
          </p:cNvPr>
          <p:cNvSpPr txBox="1"/>
          <p:nvPr/>
        </p:nvSpPr>
        <p:spPr>
          <a:xfrm>
            <a:off x="138311" y="1253576"/>
            <a:ext cx="6585682" cy="3693319"/>
          </a:xfrm>
          <a:prstGeom prst="rect">
            <a:avLst/>
          </a:prstGeom>
          <a:noFill/>
        </p:spPr>
        <p:txBody>
          <a:bodyPr wrap="square" rtlCol="0">
            <a:spAutoFit/>
          </a:bodyPr>
          <a:lstStyle/>
          <a:p>
            <a:pPr marL="285750" indent="-285750" fontAlgn="base">
              <a:buFont typeface="Arial" panose="020B0604020202020204" pitchFamily="34" charset="0"/>
              <a:buChar char="•"/>
            </a:pPr>
            <a:r>
              <a:rPr lang="en-GB" dirty="0">
                <a:latin typeface="Arial" panose="020B0604020202020204" pitchFamily="34" charset="0"/>
                <a:cs typeface="Arial" panose="020B0604020202020204" pitchFamily="34" charset="0"/>
              </a:rPr>
              <a:t>Core affected domains: memory, executive function, language, visuospatial, behaviour, daily activities (NICE, 2022)</a:t>
            </a:r>
          </a:p>
          <a:p>
            <a:pPr marL="285750" indent="-285750" fontAlgn="base">
              <a:buFont typeface="Arial" panose="020B0604020202020204" pitchFamily="34" charset="0"/>
              <a:buChar char="•"/>
            </a:pPr>
            <a:r>
              <a:rPr lang="en-GB" dirty="0">
                <a:latin typeface="Arial" panose="020B0604020202020204" pitchFamily="34" charset="0"/>
                <a:cs typeface="Arial" panose="020B0604020202020204" pitchFamily="34" charset="0"/>
              </a:rPr>
              <a:t>Early signs: forgetfulness, problem-solving difficulty, personality change, time/place confusion</a:t>
            </a:r>
          </a:p>
          <a:p>
            <a:pPr marL="285750" indent="-285750" fontAlgn="base">
              <a:buFont typeface="Arial" panose="020B0604020202020204" pitchFamily="34" charset="0"/>
              <a:buChar char="•"/>
            </a:pPr>
            <a:r>
              <a:rPr lang="en-GB" dirty="0">
                <a:latin typeface="Arial" panose="020B0604020202020204" pitchFamily="34" charset="0"/>
                <a:cs typeface="Arial" panose="020B0604020202020204" pitchFamily="34" charset="0"/>
              </a:rPr>
              <a:t>Progression: reliance on others, communication issues, behavioural symptoms (agitation, hallucinations)</a:t>
            </a:r>
          </a:p>
          <a:p>
            <a:pPr marL="285750" indent="-285750" fontAlgn="base">
              <a:buFont typeface="Arial" panose="020B0604020202020204" pitchFamily="34" charset="0"/>
              <a:buChar char="•"/>
            </a:pPr>
            <a:r>
              <a:rPr lang="en-GB" dirty="0">
                <a:latin typeface="Arial" panose="020B0604020202020204" pitchFamily="34" charset="0"/>
                <a:cs typeface="Arial" panose="020B0604020202020204" pitchFamily="34" charset="0"/>
              </a:rPr>
              <a:t>Begins with Mild Cognitive Impairment (MCI), develops into mild, moderate, severe dementia stages</a:t>
            </a:r>
          </a:p>
          <a:p>
            <a:pPr marL="285750" indent="-285750" fontAlgn="base">
              <a:buFont typeface="Arial" panose="020B0604020202020204" pitchFamily="34" charset="0"/>
              <a:buChar char="•"/>
            </a:pPr>
            <a:r>
              <a:rPr lang="en-GB" dirty="0">
                <a:latin typeface="Arial" panose="020B0604020202020204" pitchFamily="34" charset="0"/>
                <a:cs typeface="Arial" panose="020B0604020202020204" pitchFamily="34" charset="0"/>
              </a:rPr>
              <a:t>Subtypes progress differently (Alzheimer’s: slow; vascular: stepwise) (Livingston et al., 2020; NICE, 2022)</a:t>
            </a:r>
          </a:p>
          <a:p>
            <a:pPr marL="285750" indent="-285750" fontAlgn="base">
              <a:buFont typeface="Arial" panose="020B0604020202020204" pitchFamily="34" charset="0"/>
              <a:buChar char="•"/>
            </a:pPr>
            <a:r>
              <a:rPr lang="en-GB" dirty="0">
                <a:latin typeface="Arial" panose="020B0604020202020204" pitchFamily="34" charset="0"/>
                <a:cs typeface="Arial" panose="020B0604020202020204" pitchFamily="34" charset="0"/>
              </a:rPr>
              <a:t>Red flags: rapid progression, young onset, neurological signs require urgent specialist referral</a:t>
            </a:r>
          </a:p>
        </p:txBody>
      </p:sp>
      <p:sp>
        <p:nvSpPr>
          <p:cNvPr id="6" name="TextBox 5">
            <a:extLst>
              <a:ext uri="{FF2B5EF4-FFF2-40B4-BE49-F238E27FC236}">
                <a16:creationId xmlns:a16="http://schemas.microsoft.com/office/drawing/2014/main" id="{ED3E2A68-9326-A96B-1AEA-6F3679F3E0EB}"/>
              </a:ext>
            </a:extLst>
          </p:cNvPr>
          <p:cNvSpPr txBox="1"/>
          <p:nvPr/>
        </p:nvSpPr>
        <p:spPr>
          <a:xfrm>
            <a:off x="6927980" y="3943350"/>
            <a:ext cx="2160036" cy="230832"/>
          </a:xfrm>
          <a:prstGeom prst="rect">
            <a:avLst/>
          </a:prstGeom>
          <a:noFill/>
        </p:spPr>
        <p:txBody>
          <a:bodyPr wrap="square" rtlCol="0">
            <a:spAutoFit/>
          </a:bodyPr>
          <a:lstStyle/>
          <a:p>
            <a:r>
              <a:rPr lang="en-GB" sz="900" dirty="0"/>
              <a:t>(Dementia UK, 2023)</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4660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9F523-79C2-9EB6-97B4-D9239ED8C1A6}"/>
              </a:ext>
            </a:extLst>
          </p:cNvPr>
          <p:cNvSpPr>
            <a:spLocks noGrp="1"/>
          </p:cNvSpPr>
          <p:nvPr>
            <p:ph type="title"/>
          </p:nvPr>
        </p:nvSpPr>
        <p:spPr>
          <a:xfrm>
            <a:off x="123091" y="136334"/>
            <a:ext cx="2200131" cy="509400"/>
          </a:xfrm>
        </p:spPr>
        <p:txBody>
          <a:bodyPr/>
          <a:lstStyle/>
          <a:p>
            <a:r>
              <a:rPr lang="en-GB" dirty="0"/>
              <a:t>Causes:</a:t>
            </a:r>
          </a:p>
        </p:txBody>
      </p:sp>
      <p:sp>
        <p:nvSpPr>
          <p:cNvPr id="9" name="TextBox 8">
            <a:extLst>
              <a:ext uri="{FF2B5EF4-FFF2-40B4-BE49-F238E27FC236}">
                <a16:creationId xmlns:a16="http://schemas.microsoft.com/office/drawing/2014/main" id="{763F46DD-6C77-9FAD-0DF1-4D521351B365}"/>
              </a:ext>
            </a:extLst>
          </p:cNvPr>
          <p:cNvSpPr txBox="1"/>
          <p:nvPr/>
        </p:nvSpPr>
        <p:spPr>
          <a:xfrm>
            <a:off x="263769" y="890954"/>
            <a:ext cx="8382000" cy="353943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1.Alzheimer's Disease :  Responsible for 60–70% of dementia cases (WHO, 2021).</a:t>
            </a:r>
          </a:p>
          <a:p>
            <a:r>
              <a:rPr lang="en-GB" sz="1400" dirty="0">
                <a:latin typeface="Arial" panose="020B0604020202020204" pitchFamily="34" charset="0"/>
                <a:cs typeface="Arial" panose="020B0604020202020204" pitchFamily="34" charset="0"/>
              </a:rPr>
              <a:t>The buildup of amyloid plaques and tau tangles causes neuronal transmission problems and cell death (Livingston et al., 2020).</a:t>
            </a:r>
          </a:p>
          <a:p>
            <a:r>
              <a:rPr lang="en-GB" sz="1400" dirty="0">
                <a:latin typeface="Arial" panose="020B0604020202020204" pitchFamily="34" charset="0"/>
                <a:cs typeface="Arial" panose="020B0604020202020204" pitchFamily="34" charset="0"/>
              </a:rPr>
              <a:t>  2.Vascular Dementia : This happens when blood supply to the brain is reduced, often after a stroke or small vessel disease.  When blood vessels in the brain are injured, it makes it harder for oxygen and nutrients to get to brain tissue (NICE, 2022).</a:t>
            </a:r>
          </a:p>
          <a:p>
            <a:r>
              <a:rPr lang="en-GB" sz="1400" dirty="0">
                <a:latin typeface="Arial" panose="020B0604020202020204" pitchFamily="34" charset="0"/>
                <a:cs typeface="Arial" panose="020B0604020202020204" pitchFamily="34" charset="0"/>
              </a:rPr>
              <a:t>3. Lewy Body Dementia  Caused by unusual protein buildups in the brain called Lewy bodies.  Causes hallucinations, motor dysfunction, and fluctuations in attention (Alzheimer’s Society, 2024).  </a:t>
            </a:r>
          </a:p>
          <a:p>
            <a:r>
              <a:rPr lang="en-GB" sz="1400" dirty="0">
                <a:latin typeface="Arial" panose="020B0604020202020204" pitchFamily="34" charset="0"/>
                <a:cs typeface="Arial" panose="020B0604020202020204" pitchFamily="34" charset="0"/>
              </a:rPr>
              <a:t>4. Frontotemporal Dementia (FTD)  This is because the frontal and temporal lobes are getting worse.  Often detected in younger individuals (ages 45–65) and linked to genetic modifications (Berg &amp; Scheffer, 2016). </a:t>
            </a:r>
          </a:p>
          <a:p>
            <a:r>
              <a:rPr lang="en-GB" sz="1400" dirty="0">
                <a:latin typeface="Arial" panose="020B0604020202020204" pitchFamily="34" charset="0"/>
                <a:cs typeface="Arial" panose="020B0604020202020204" pitchFamily="34" charset="0"/>
              </a:rPr>
              <a:t>5.Dementia that is mixed : Many older adults have several types of dementia, including Alzheimer's disease and vascular dementia (Livingston et al.,2020).</a:t>
            </a:r>
          </a:p>
          <a:p>
            <a:r>
              <a:rPr lang="en-GB" sz="1400" dirty="0">
                <a:latin typeface="Arial" panose="020B0604020202020204" pitchFamily="34" charset="0"/>
                <a:cs typeface="Arial" panose="020B0604020202020204" pitchFamily="34" charset="0"/>
              </a:rPr>
              <a:t>  6. Factors that contribute  According to World Health Organization (2019) Some types of dementia are linked to other health problems like: Head injury,  Damage caused by alcohol, HIV is one of the infections, nutritional deficiencies, including Vitamin B12 .</a:t>
            </a:r>
          </a:p>
        </p:txBody>
      </p:sp>
    </p:spTree>
    <p:extLst>
      <p:ext uri="{BB962C8B-B14F-4D97-AF65-F5344CB8AC3E}">
        <p14:creationId xmlns:p14="http://schemas.microsoft.com/office/powerpoint/2010/main" val="3557672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1781"/>
        <p:cNvGrpSpPr/>
        <p:nvPr/>
      </p:nvGrpSpPr>
      <p:grpSpPr>
        <a:xfrm>
          <a:off x="0" y="0"/>
          <a:ext cx="0" cy="0"/>
          <a:chOff x="0" y="0"/>
          <a:chExt cx="0" cy="0"/>
        </a:xfrm>
      </p:grpSpPr>
      <p:pic>
        <p:nvPicPr>
          <p:cNvPr id="1840" name="Picture 183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842" name="Picture 184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844" name="Oval 184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46" name="Picture 184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848" name="Picture 184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850" name="Rectangle 184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82" name="Google Shape;1782;p63"/>
          <p:cNvSpPr txBox="1">
            <a:spLocks noGrp="1"/>
          </p:cNvSpPr>
          <p:nvPr>
            <p:ph type="title"/>
          </p:nvPr>
        </p:nvSpPr>
        <p:spPr>
          <a:xfrm>
            <a:off x="3918004" y="471949"/>
            <a:ext cx="3739102" cy="1102409"/>
          </a:xfrm>
          <a:prstGeom prst="rect">
            <a:avLst/>
          </a:prstGeom>
        </p:spPr>
        <p:txBody>
          <a:bodyPr spcFirstLastPara="1" vert="horz" lIns="91440" tIns="45720" rIns="91440" bIns="45720" rtlCol="0" anchor="t" anchorCtr="0">
            <a:normAutofit/>
          </a:bodyPr>
          <a:lstStyle/>
          <a:p>
            <a:pPr marL="0" lvl="0" indent="0" algn="l" defTabSz="457200">
              <a:lnSpc>
                <a:spcPct val="90000"/>
              </a:lnSpc>
              <a:spcBef>
                <a:spcPct val="0"/>
              </a:spcBef>
              <a:spcAft>
                <a:spcPts val="0"/>
              </a:spcAft>
            </a:pPr>
            <a:r>
              <a:rPr lang="en-GB" b="0" i="0" kern="1200" dirty="0">
                <a:solidFill>
                  <a:schemeClr val="tx2"/>
                </a:solidFill>
                <a:latin typeface="+mj-lt"/>
                <a:ea typeface="+mj-ea"/>
                <a:cs typeface="+mj-cs"/>
              </a:rPr>
              <a:t>Prevalence </a:t>
            </a:r>
            <a:endParaRPr lang="en-US" b="0" i="0" kern="1200" dirty="0">
              <a:solidFill>
                <a:schemeClr val="tx2"/>
              </a:solidFill>
              <a:latin typeface="+mj-lt"/>
              <a:ea typeface="+mj-ea"/>
              <a:cs typeface="+mj-cs"/>
            </a:endParaRPr>
          </a:p>
        </p:txBody>
      </p:sp>
      <p:pic>
        <p:nvPicPr>
          <p:cNvPr id="2" name="Picture 1">
            <a:extLst>
              <a:ext uri="{FF2B5EF4-FFF2-40B4-BE49-F238E27FC236}">
                <a16:creationId xmlns:a16="http://schemas.microsoft.com/office/drawing/2014/main" id="{13B664CB-CBE8-4303-B4D5-10261471E4ED}"/>
              </a:ext>
            </a:extLst>
          </p:cNvPr>
          <p:cNvPicPr>
            <a:picLocks noChangeAspect="1"/>
          </p:cNvPicPr>
          <p:nvPr/>
        </p:nvPicPr>
        <p:blipFill>
          <a:blip r:embed="rId8"/>
          <a:stretch>
            <a:fillRect/>
          </a:stretch>
        </p:blipFill>
        <p:spPr>
          <a:xfrm>
            <a:off x="477685" y="1535957"/>
            <a:ext cx="3195817" cy="2133207"/>
          </a:xfrm>
          <a:prstGeom prst="rect">
            <a:avLst/>
          </a:prstGeom>
          <a:effectLst>
            <a:outerShdw blurRad="50800" dist="38100" dir="5400000" algn="t" rotWithShape="0">
              <a:prstClr val="black">
                <a:alpha val="43000"/>
              </a:prstClr>
            </a:outerShdw>
          </a:effectLst>
        </p:spPr>
      </p:pic>
      <p:sp>
        <p:nvSpPr>
          <p:cNvPr id="1783" name="Google Shape;1783;p63"/>
          <p:cNvSpPr txBox="1">
            <a:spLocks noGrp="1"/>
          </p:cNvSpPr>
          <p:nvPr>
            <p:ph type="subTitle" idx="1"/>
          </p:nvPr>
        </p:nvSpPr>
        <p:spPr>
          <a:xfrm>
            <a:off x="3673503" y="856055"/>
            <a:ext cx="5170694" cy="3830245"/>
          </a:xfrm>
          <a:prstGeom prst="rect">
            <a:avLst/>
          </a:prstGeom>
        </p:spPr>
        <p:txBody>
          <a:bodyPr spcFirstLastPara="1" vert="horz" lIns="91440" tIns="45720" rIns="91440" bIns="45720" rtlCol="0" anchorCtr="0">
            <a:normAutofit/>
          </a:bodyPr>
          <a:lstStyle/>
          <a:p>
            <a:pPr marL="285750" indent="-285750" algn="l" defTabSz="457200" fontAlgn="base">
              <a:lnSpc>
                <a:spcPct val="90000"/>
              </a:lnSpc>
              <a:spcBef>
                <a:spcPts val="1000"/>
              </a:spcBef>
              <a:buSzPct val="80000"/>
              <a:buFont typeface="Wingdings 3" charset="2"/>
              <a:buChar char=""/>
            </a:pPr>
            <a:r>
              <a:rPr lang="en-US" sz="1200" dirty="0">
                <a:latin typeface="Arial" panose="020B0604020202020204" pitchFamily="34" charset="0"/>
                <a:cs typeface="Arial" panose="020B0604020202020204" pitchFamily="34" charset="0"/>
              </a:rPr>
              <a:t>In UK: ~1 in 11 people aged 65+ affected with dementia (ONS, 2023)</a:t>
            </a:r>
          </a:p>
          <a:p>
            <a:pPr marL="285750" indent="-285750" algn="l" defTabSz="457200" fontAlgn="base">
              <a:lnSpc>
                <a:spcPct val="90000"/>
              </a:lnSpc>
              <a:spcBef>
                <a:spcPts val="1000"/>
              </a:spcBef>
              <a:buSzPct val="80000"/>
              <a:buFont typeface="Wingdings 3" charset="2"/>
              <a:buChar char=""/>
            </a:pPr>
            <a:r>
              <a:rPr lang="en-US" sz="1200" dirty="0">
                <a:latin typeface="Arial" panose="020B0604020202020204" pitchFamily="34" charset="0"/>
                <a:cs typeface="Arial" panose="020B0604020202020204" pitchFamily="34" charset="0"/>
              </a:rPr>
              <a:t>Risk rises sharply after 80 years </a:t>
            </a:r>
            <a:r>
              <a:rPr lang="en-GB" sz="1200" dirty="0">
                <a:latin typeface="Arial" panose="020B0604020202020204" pitchFamily="34" charset="0"/>
                <a:cs typeface="Arial" panose="020B0604020202020204" pitchFamily="34" charset="0"/>
              </a:rPr>
              <a:t>(Alzheimer’s Society, 2024)</a:t>
            </a:r>
            <a:endParaRPr lang="en-US" sz="1200" dirty="0">
              <a:latin typeface="Arial" panose="020B0604020202020204" pitchFamily="34" charset="0"/>
              <a:cs typeface="Arial" panose="020B0604020202020204" pitchFamily="34" charset="0"/>
            </a:endParaRPr>
          </a:p>
          <a:p>
            <a:pPr marL="285750" indent="-285750" algn="l" defTabSz="457200" fontAlgn="base">
              <a:lnSpc>
                <a:spcPct val="90000"/>
              </a:lnSpc>
              <a:spcBef>
                <a:spcPts val="1000"/>
              </a:spcBef>
              <a:buSzPct val="80000"/>
              <a:buFont typeface="Wingdings 3" charset="2"/>
              <a:buChar char=""/>
            </a:pPr>
            <a:r>
              <a:rPr lang="en-US" sz="1200" dirty="0">
                <a:latin typeface="Arial" panose="020B0604020202020204" pitchFamily="34" charset="0"/>
                <a:cs typeface="Arial" panose="020B0604020202020204" pitchFamily="34" charset="0"/>
              </a:rPr>
              <a:t>Globally: over 55 million people with dementia; expected to double by 2050 (WHO, 2021)</a:t>
            </a:r>
          </a:p>
          <a:p>
            <a:pPr marL="285750" indent="-285750" algn="l" defTabSz="457200" fontAlgn="base">
              <a:lnSpc>
                <a:spcPct val="90000"/>
              </a:lnSpc>
              <a:spcBef>
                <a:spcPts val="1000"/>
              </a:spcBef>
              <a:buSzPct val="80000"/>
              <a:buFont typeface="Wingdings 3" charset="2"/>
              <a:buChar char=""/>
            </a:pPr>
            <a:r>
              <a:rPr lang="en-US" sz="1200" dirty="0">
                <a:latin typeface="Arial" panose="020B0604020202020204" pitchFamily="34" charset="0"/>
                <a:cs typeface="Arial" panose="020B0604020202020204" pitchFamily="34" charset="0"/>
              </a:rPr>
              <a:t>Women constitute ~62% cases in UK—higher life expectancy and biological/social factors (Alzheimer's Society, 2024)</a:t>
            </a:r>
          </a:p>
          <a:p>
            <a:pPr marL="285750" indent="-285750" algn="l" defTabSz="457200" fontAlgn="base">
              <a:lnSpc>
                <a:spcPct val="90000"/>
              </a:lnSpc>
              <a:spcBef>
                <a:spcPts val="1000"/>
              </a:spcBef>
              <a:buSzPct val="80000"/>
              <a:buFont typeface="Wingdings 3" charset="2"/>
              <a:buChar char=""/>
            </a:pPr>
            <a:r>
              <a:rPr lang="en-US" sz="1200" dirty="0">
                <a:latin typeface="Arial" panose="020B0604020202020204" pitchFamily="34" charset="0"/>
                <a:cs typeface="Arial" panose="020B0604020202020204" pitchFamily="34" charset="0"/>
              </a:rPr>
              <a:t>Major cause of death in women (UK)</a:t>
            </a:r>
          </a:p>
          <a:p>
            <a:pPr marL="285750" indent="-285750" algn="l" defTabSz="457200" fontAlgn="base">
              <a:lnSpc>
                <a:spcPct val="90000"/>
              </a:lnSpc>
              <a:spcBef>
                <a:spcPts val="1000"/>
              </a:spcBef>
              <a:buSzPct val="80000"/>
              <a:buFont typeface="Wingdings 3" charset="2"/>
              <a:buChar char=""/>
            </a:pPr>
            <a:r>
              <a:rPr lang="en-US" sz="1200" dirty="0">
                <a:latin typeface="Arial" panose="020B0604020202020204" pitchFamily="34" charset="0"/>
                <a:cs typeface="Arial" panose="020B0604020202020204" pitchFamily="34" charset="0"/>
              </a:rPr>
              <a:t>Economic cost &gt; £34 billion/year including healthcare/social care/unpaid care (Wittenberg et al., 2019)</a:t>
            </a:r>
          </a:p>
          <a:p>
            <a:pPr marL="285750" indent="-285750" algn="l" defTabSz="457200" fontAlgn="base">
              <a:lnSpc>
                <a:spcPct val="90000"/>
              </a:lnSpc>
              <a:spcBef>
                <a:spcPts val="1000"/>
              </a:spcBef>
              <a:buSzPct val="80000"/>
              <a:buFont typeface="Wingdings 3" charset="2"/>
              <a:buChar char=""/>
            </a:pPr>
            <a:r>
              <a:rPr lang="en-US" sz="1200" dirty="0">
                <a:latin typeface="Arial" panose="020B0604020202020204" pitchFamily="34" charset="0"/>
                <a:cs typeface="Arial" panose="020B0604020202020204" pitchFamily="34" charset="0"/>
              </a:rPr>
              <a:t>Families experience emotional strain, isolation, quality of life loss (Livingston et al., 2024)</a:t>
            </a:r>
          </a:p>
        </p:txBody>
      </p:sp>
      <p:sp>
        <p:nvSpPr>
          <p:cNvPr id="5" name="TextBox 4">
            <a:extLst>
              <a:ext uri="{FF2B5EF4-FFF2-40B4-BE49-F238E27FC236}">
                <a16:creationId xmlns:a16="http://schemas.microsoft.com/office/drawing/2014/main" id="{A91E3587-31D1-600D-92DB-436184F4DB7C}"/>
              </a:ext>
            </a:extLst>
          </p:cNvPr>
          <p:cNvSpPr txBox="1"/>
          <p:nvPr/>
        </p:nvSpPr>
        <p:spPr>
          <a:xfrm>
            <a:off x="592494" y="3792894"/>
            <a:ext cx="2169367"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(Alzheimer’s Society, 2024)</a:t>
            </a:r>
          </a:p>
        </p:txBody>
      </p:sp>
    </p:spTree>
    <p:extLst>
      <p:ext uri="{BB962C8B-B14F-4D97-AF65-F5344CB8AC3E}">
        <p14:creationId xmlns:p14="http://schemas.microsoft.com/office/powerpoint/2010/main" val="1662040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D50DF-2436-44CE-F223-7BC63F90D368}"/>
              </a:ext>
            </a:extLst>
          </p:cNvPr>
          <p:cNvSpPr>
            <a:spLocks noGrp="1"/>
          </p:cNvSpPr>
          <p:nvPr>
            <p:ph type="title"/>
          </p:nvPr>
        </p:nvSpPr>
        <p:spPr>
          <a:xfrm>
            <a:off x="85405" y="248955"/>
            <a:ext cx="5080200" cy="509400"/>
          </a:xfrm>
        </p:spPr>
        <p:txBody>
          <a:bodyPr/>
          <a:lstStyle/>
          <a:p>
            <a:r>
              <a:rPr lang="en-GB" dirty="0">
                <a:latin typeface="Arial" panose="020B0604020202020204" pitchFamily="34" charset="0"/>
                <a:cs typeface="Arial" panose="020B0604020202020204" pitchFamily="34" charset="0"/>
              </a:rPr>
              <a:t>Economic</a:t>
            </a:r>
            <a:br>
              <a:rPr lang="en-GB" dirty="0"/>
            </a:br>
            <a:endParaRPr lang="en-GB" dirty="0"/>
          </a:p>
        </p:txBody>
      </p:sp>
      <p:sp>
        <p:nvSpPr>
          <p:cNvPr id="5" name="TextBox 4">
            <a:extLst>
              <a:ext uri="{FF2B5EF4-FFF2-40B4-BE49-F238E27FC236}">
                <a16:creationId xmlns:a16="http://schemas.microsoft.com/office/drawing/2014/main" id="{2C9142DC-ED78-EB4A-2FB9-832E9FCFBBE7}"/>
              </a:ext>
            </a:extLst>
          </p:cNvPr>
          <p:cNvSpPr txBox="1"/>
          <p:nvPr/>
        </p:nvSpPr>
        <p:spPr>
          <a:xfrm>
            <a:off x="85405" y="480646"/>
            <a:ext cx="8973189" cy="427809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  High Annual National Cost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According to Alzheimer’s Society( 2024) dementia costs the UK approximately £42 billion per year, including healthcare, social care, and unpaid care costs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 Wittenberg et al.( 2019) research estimated  £90 billion by 2040 and is  expected to rise sharply due to population ageing.    </a:t>
            </a:r>
          </a:p>
          <a:p>
            <a:r>
              <a:rPr lang="en-GB" sz="1600" dirty="0">
                <a:latin typeface="Arial" panose="020B0604020202020204" pitchFamily="34" charset="0"/>
                <a:cs typeface="Arial" panose="020B0604020202020204" pitchFamily="34" charset="0"/>
              </a:rPr>
              <a:t>Breakdown of Costs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According to Alzheimer’s Society ( 2024) -Unpaid care by families  is about 40% – the largest financial element, reflecting the heavy reliance on informal carers. Social care costs is abut 37% – including residential care, home care and community support. Nerveless Healthcare costs is about 23% – including hospital admissions, GP visits, memory clinics, and medications. </a:t>
            </a:r>
          </a:p>
          <a:p>
            <a:r>
              <a:rPr lang="en-GB" sz="1600" dirty="0">
                <a:latin typeface="Arial" panose="020B0604020202020204" pitchFamily="34" charset="0"/>
                <a:cs typeface="Arial" panose="020B0604020202020204" pitchFamily="34" charset="0"/>
              </a:rPr>
              <a:t>Cost to Individuals and Families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According to Carers UK( 2023) people living with dementia and their families face substantial personal expenses like care home fees can exceed £1,000 per week and many families pay privately because dementia is not fully covered by NHS healthcare funding.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Loss of income occurs when carers reduce working hours or leave employment entirely to provide care (Carers UK, 2023).</a:t>
            </a:r>
            <a:endParaRPr lang="en-US" sz="1600" kern="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7748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636D0-21B7-A4DD-F570-4D535B539461}"/>
              </a:ext>
            </a:extLst>
          </p:cNvPr>
          <p:cNvSpPr>
            <a:spLocks noGrp="1"/>
          </p:cNvSpPr>
          <p:nvPr>
            <p:ph type="title"/>
          </p:nvPr>
        </p:nvSpPr>
        <p:spPr>
          <a:xfrm>
            <a:off x="123093" y="128953"/>
            <a:ext cx="3477946" cy="570031"/>
          </a:xfrm>
        </p:spPr>
        <p:txBody>
          <a:bodyPr/>
          <a:lstStyle/>
          <a:p>
            <a:r>
              <a:rPr lang="en-GB" dirty="0"/>
              <a:t>Social burden</a:t>
            </a:r>
          </a:p>
        </p:txBody>
      </p:sp>
      <p:sp>
        <p:nvSpPr>
          <p:cNvPr id="10" name="TextBox 9">
            <a:extLst>
              <a:ext uri="{FF2B5EF4-FFF2-40B4-BE49-F238E27FC236}">
                <a16:creationId xmlns:a16="http://schemas.microsoft.com/office/drawing/2014/main" id="{AA33FB86-29EB-0F0D-802B-4B48F611A3FF}"/>
              </a:ext>
            </a:extLst>
          </p:cNvPr>
          <p:cNvSpPr txBox="1"/>
          <p:nvPr/>
        </p:nvSpPr>
        <p:spPr>
          <a:xfrm>
            <a:off x="123093" y="704847"/>
            <a:ext cx="8634045" cy="3970318"/>
          </a:xfrm>
          <a:prstGeom prst="rect">
            <a:avLst/>
          </a:prstGeom>
          <a:noFill/>
        </p:spPr>
        <p:txBody>
          <a:bodyPr wrap="square" rtlCol="0">
            <a:spAutoFit/>
          </a:bodyPr>
          <a:lstStyle/>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Impact in Quality of life </a:t>
            </a:r>
            <a:r>
              <a:rPr lang="en-GB" sz="1200" dirty="0">
                <a:latin typeface="Arial" panose="020B0604020202020204" pitchFamily="34" charset="0"/>
                <a:cs typeface="Arial" panose="020B0604020202020204" pitchFamily="34" charset="0"/>
              </a:rPr>
              <a:t>. According to the Alzheimer's Society (2022), dementia has an effect on many areas of life, including independence, communication, relationships, and daily duties. Many people feel humiliated, alone, and less active in their communities.</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Impact on Families and Carers.</a:t>
            </a:r>
            <a:r>
              <a:rPr lang="en-GB" sz="1200" dirty="0"/>
              <a:t> </a:t>
            </a:r>
            <a:r>
              <a:rPr lang="en-GB" sz="1200" dirty="0">
                <a:latin typeface="Arial" panose="020B0604020202020204" pitchFamily="34" charset="0"/>
                <a:cs typeface="Arial" panose="020B0604020202020204" pitchFamily="34" charset="0"/>
              </a:rPr>
              <a:t>Livingston et al. (2020) contends that caretakers often provide extensive support, including physical care, supervision, medication management, and emotional help.</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Some major consequences on society are: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Stress and tiredness from feelings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Social isolation—many carers cease hanging together with friends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Mental health problems, such depression and anxiety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Role pressure while balancing job, childcare, and caregiving responsibilities </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Gendered Burden</a:t>
            </a:r>
            <a:r>
              <a:rPr lang="en-GB" sz="1200" b="1" dirty="0"/>
              <a:t>. </a:t>
            </a:r>
            <a:r>
              <a:rPr lang="en-GB" sz="1200" dirty="0">
                <a:latin typeface="Arial" panose="020B0604020202020204" pitchFamily="34" charset="0"/>
                <a:cs typeface="Arial" panose="020B0604020202020204" pitchFamily="34" charset="0"/>
              </a:rPr>
              <a:t>According to the Alzheimer's Society (2024), women bear the majority of the social cost, with 62% of individuals with dementia being female.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Women provide the most unpaid care for dementia patients. As a result, female carers often feel less supported and more alone. </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Social Inequalities. </a:t>
            </a:r>
            <a:r>
              <a:rPr lang="en-GB" sz="1200" dirty="0">
                <a:latin typeface="Arial" panose="020B0604020202020204" pitchFamily="34" charset="0"/>
                <a:cs typeface="Arial" panose="020B0604020202020204" pitchFamily="34" charset="0"/>
              </a:rPr>
              <a:t>According to NICE (2022), people from minority ethnic groups and those who reside in disadvantaged areas have more social problems. People who haven't had a lot of schooling or who can't readily go to health care.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People in these categories usually have to wait longer to find out what's wrong, have less access to treatment, and have fewer support services (NICE, 2022).</a:t>
            </a:r>
          </a:p>
        </p:txBody>
      </p:sp>
    </p:spTree>
    <p:extLst>
      <p:ext uri="{BB962C8B-B14F-4D97-AF65-F5344CB8AC3E}">
        <p14:creationId xmlns:p14="http://schemas.microsoft.com/office/powerpoint/2010/main" val="1551801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1781"/>
        <p:cNvGrpSpPr/>
        <p:nvPr/>
      </p:nvGrpSpPr>
      <p:grpSpPr>
        <a:xfrm>
          <a:off x="0" y="0"/>
          <a:ext cx="0" cy="0"/>
          <a:chOff x="0" y="0"/>
          <a:chExt cx="0" cy="0"/>
        </a:xfrm>
      </p:grpSpPr>
      <p:pic>
        <p:nvPicPr>
          <p:cNvPr id="1811" name="Picture 181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813" name="Picture 181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815" name="Oval 181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17" name="Picture 181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819" name="Picture 181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821" name="Rectangle 182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82" name="Google Shape;1782;p63"/>
          <p:cNvSpPr txBox="1">
            <a:spLocks noGrp="1"/>
          </p:cNvSpPr>
          <p:nvPr>
            <p:ph type="title"/>
          </p:nvPr>
        </p:nvSpPr>
        <p:spPr>
          <a:xfrm>
            <a:off x="615820" y="209863"/>
            <a:ext cx="3656377" cy="1047437"/>
          </a:xfrm>
          <a:prstGeom prst="rect">
            <a:avLst/>
          </a:prstGeom>
        </p:spPr>
        <p:txBody>
          <a:bodyPr spcFirstLastPara="1" vert="horz" lIns="91440" tIns="45720" rIns="91440" bIns="45720" rtlCol="0" anchor="t" anchorCtr="0">
            <a:normAutofit fontScale="90000"/>
          </a:bodyPr>
          <a:lstStyle/>
          <a:p>
            <a:pPr marL="0" lvl="0" indent="0" algn="l" defTabSz="457200">
              <a:lnSpc>
                <a:spcPct val="90000"/>
              </a:lnSpc>
              <a:spcBef>
                <a:spcPct val="0"/>
              </a:spcBef>
              <a:spcAft>
                <a:spcPts val="0"/>
              </a:spcAft>
            </a:pPr>
            <a:r>
              <a:rPr lang="en-US" b="0" i="0" kern="1200" dirty="0">
                <a:solidFill>
                  <a:schemeClr val="tx2"/>
                </a:solidFill>
                <a:latin typeface="+mj-lt"/>
                <a:ea typeface="+mj-ea"/>
                <a:cs typeface="+mj-cs"/>
              </a:rPr>
              <a:t>Diagnosis and Care</a:t>
            </a:r>
          </a:p>
        </p:txBody>
      </p:sp>
      <p:pic>
        <p:nvPicPr>
          <p:cNvPr id="2" name="Picture 1">
            <a:extLst>
              <a:ext uri="{FF2B5EF4-FFF2-40B4-BE49-F238E27FC236}">
                <a16:creationId xmlns:a16="http://schemas.microsoft.com/office/drawing/2014/main" id="{13B664CB-CBE8-4303-B4D5-10261471E4ED}"/>
              </a:ext>
            </a:extLst>
          </p:cNvPr>
          <p:cNvPicPr>
            <a:picLocks noChangeAspect="1"/>
          </p:cNvPicPr>
          <p:nvPr/>
        </p:nvPicPr>
        <p:blipFill>
          <a:blip r:embed="rId8"/>
          <a:stretch>
            <a:fillRect/>
          </a:stretch>
        </p:blipFill>
        <p:spPr>
          <a:xfrm>
            <a:off x="477685" y="1348203"/>
            <a:ext cx="3195817" cy="2508715"/>
          </a:xfrm>
          <a:prstGeom prst="rect">
            <a:avLst/>
          </a:prstGeom>
          <a:effectLst>
            <a:outerShdw blurRad="50800" dist="38100" dir="5400000" algn="t" rotWithShape="0">
              <a:prstClr val="black">
                <a:alpha val="43000"/>
              </a:prstClr>
            </a:outerShdw>
          </a:effectLst>
        </p:spPr>
      </p:pic>
      <p:sp>
        <p:nvSpPr>
          <p:cNvPr id="1783" name="Google Shape;1783;p63"/>
          <p:cNvSpPr txBox="1">
            <a:spLocks noGrp="1"/>
          </p:cNvSpPr>
          <p:nvPr>
            <p:ph type="subTitle" idx="1"/>
          </p:nvPr>
        </p:nvSpPr>
        <p:spPr>
          <a:xfrm>
            <a:off x="3807503" y="367260"/>
            <a:ext cx="5261546" cy="4319040"/>
          </a:xfrm>
          <a:prstGeom prst="rect">
            <a:avLst/>
          </a:prstGeom>
        </p:spPr>
        <p:txBody>
          <a:bodyPr spcFirstLastPara="1" vert="horz" lIns="91440" tIns="45720" rIns="91440" bIns="45720" rtlCol="0" anchorCtr="0">
            <a:normAutofit/>
          </a:bodyPr>
          <a:lstStyle/>
          <a:p>
            <a:pPr marL="285750" indent="-285750" algn="l" defTabSz="457200" fontAlgn="base">
              <a:lnSpc>
                <a:spcPct val="90000"/>
              </a:lnSpc>
              <a:spcBef>
                <a:spcPts val="1000"/>
              </a:spcBef>
              <a:buSzPct val="80000"/>
              <a:buFont typeface="Wingdings 3" charset="2"/>
              <a:buChar char=""/>
            </a:pPr>
            <a:r>
              <a:rPr lang="en-US" sz="1400" dirty="0">
                <a:latin typeface="Arial" panose="020B0604020202020204" pitchFamily="34" charset="0"/>
                <a:cs typeface="Arial" panose="020B0604020202020204" pitchFamily="34" charset="0"/>
              </a:rPr>
              <a:t>Person-centered approach, case-finding triggered by concerns (NICE, 2022)</a:t>
            </a:r>
          </a:p>
          <a:p>
            <a:pPr marL="285750" indent="-285750" algn="l" defTabSz="457200" fontAlgn="base">
              <a:lnSpc>
                <a:spcPct val="90000"/>
              </a:lnSpc>
              <a:spcBef>
                <a:spcPts val="1000"/>
              </a:spcBef>
              <a:buSzPct val="80000"/>
              <a:buFont typeface="Wingdings 3" charset="2"/>
              <a:buChar char=""/>
            </a:pPr>
            <a:r>
              <a:rPr lang="en-US" sz="1400" dirty="0">
                <a:latin typeface="Arial" panose="020B0604020202020204" pitchFamily="34" charset="0"/>
                <a:cs typeface="Arial" panose="020B0604020202020204" pitchFamily="34" charset="0"/>
              </a:rPr>
              <a:t>No routine screening recommended</a:t>
            </a:r>
          </a:p>
          <a:p>
            <a:pPr marL="285750" indent="-285750" algn="l" defTabSz="457200" fontAlgn="base">
              <a:lnSpc>
                <a:spcPct val="90000"/>
              </a:lnSpc>
              <a:spcBef>
                <a:spcPts val="1000"/>
              </a:spcBef>
              <a:buSzPct val="80000"/>
              <a:buFont typeface="Wingdings 3" charset="2"/>
              <a:buChar char=""/>
            </a:pPr>
            <a:r>
              <a:rPr lang="en-US" sz="1400" dirty="0">
                <a:latin typeface="Arial" panose="020B0604020202020204" pitchFamily="34" charset="0"/>
                <a:cs typeface="Arial" panose="020B0604020202020204" pitchFamily="34" charset="0"/>
              </a:rPr>
              <a:t>Assessment includes: detailed history, informant input, cognitive screening (GPCOG, 6CIT, MoCA), depression/delirium checks</a:t>
            </a:r>
          </a:p>
          <a:p>
            <a:pPr marL="285750" indent="-285750" algn="l" defTabSz="457200" fontAlgn="base">
              <a:lnSpc>
                <a:spcPct val="90000"/>
              </a:lnSpc>
              <a:spcBef>
                <a:spcPts val="1000"/>
              </a:spcBef>
              <a:buSzPct val="80000"/>
              <a:buFont typeface="Wingdings 3" charset="2"/>
              <a:buChar char=""/>
            </a:pPr>
            <a:r>
              <a:rPr lang="en-US" sz="1400" dirty="0">
                <a:latin typeface="Arial" panose="020B0604020202020204" pitchFamily="34" charset="0"/>
                <a:cs typeface="Arial" panose="020B0604020202020204" pitchFamily="34" charset="0"/>
              </a:rPr>
              <a:t>Physical/neurological exams and lab tests to exclude reversible causes (Williams et al., 2018)</a:t>
            </a:r>
          </a:p>
          <a:p>
            <a:pPr marL="285750" indent="-285750" algn="l" defTabSz="457200" fontAlgn="base">
              <a:lnSpc>
                <a:spcPct val="90000"/>
              </a:lnSpc>
              <a:spcBef>
                <a:spcPts val="1000"/>
              </a:spcBef>
              <a:buSzPct val="80000"/>
              <a:buFont typeface="Wingdings 3" charset="2"/>
              <a:buChar char=""/>
            </a:pPr>
            <a:r>
              <a:rPr lang="en-US" sz="1400" dirty="0">
                <a:latin typeface="Arial" panose="020B0604020202020204" pitchFamily="34" charset="0"/>
                <a:cs typeface="Arial" panose="020B0604020202020204" pitchFamily="34" charset="0"/>
              </a:rPr>
              <a:t>Specialist referrals for neuroimaging (CT/MRI), possible biomarker analysis for atypical/early cases</a:t>
            </a:r>
          </a:p>
          <a:p>
            <a:pPr marL="285750" indent="-285750" algn="l" defTabSz="457200" fontAlgn="base">
              <a:lnSpc>
                <a:spcPct val="90000"/>
              </a:lnSpc>
              <a:spcBef>
                <a:spcPts val="1000"/>
              </a:spcBef>
              <a:buSzPct val="80000"/>
              <a:buFont typeface="Wingdings 3" charset="2"/>
              <a:buChar char=""/>
            </a:pPr>
            <a:r>
              <a:rPr lang="en-US" sz="1400" dirty="0">
                <a:latin typeface="Arial" panose="020B0604020202020204" pitchFamily="34" charset="0"/>
                <a:cs typeface="Arial" panose="020B0604020202020204" pitchFamily="34" charset="0"/>
              </a:rPr>
              <a:t>Tests adapted for language, education, cultural considerations</a:t>
            </a:r>
          </a:p>
          <a:p>
            <a:pPr marL="285750" indent="-285750" algn="l" defTabSz="457200" fontAlgn="base">
              <a:lnSpc>
                <a:spcPct val="90000"/>
              </a:lnSpc>
              <a:spcBef>
                <a:spcPts val="1000"/>
              </a:spcBef>
              <a:buSzPct val="80000"/>
              <a:buFont typeface="Wingdings 3" charset="2"/>
              <a:buChar char=""/>
            </a:pPr>
            <a:r>
              <a:rPr lang="en-US" sz="1400" dirty="0">
                <a:latin typeface="Arial" panose="020B0604020202020204" pitchFamily="34" charset="0"/>
                <a:cs typeface="Arial" panose="020B0604020202020204" pitchFamily="34" charset="0"/>
              </a:rPr>
              <a:t>Post-diagnosis: provide written info, ongoing support and care planning</a:t>
            </a:r>
          </a:p>
          <a:p>
            <a:pPr marL="342900" lvl="0" indent="-342900" algn="l" defTabSz="457200">
              <a:lnSpc>
                <a:spcPct val="90000"/>
              </a:lnSpc>
              <a:spcBef>
                <a:spcPts val="1000"/>
              </a:spcBef>
              <a:buSzPct val="80000"/>
              <a:buFont typeface="Wingdings 3" charset="2"/>
              <a:buChar char=""/>
              <a:tabLst>
                <a:tab pos="457200" algn="l"/>
              </a:tabLst>
            </a:pPr>
            <a:endParaRPr lang="en-US" sz="1000" dirty="0"/>
          </a:p>
        </p:txBody>
      </p:sp>
      <p:sp>
        <p:nvSpPr>
          <p:cNvPr id="3" name="TextBox 2">
            <a:extLst>
              <a:ext uri="{FF2B5EF4-FFF2-40B4-BE49-F238E27FC236}">
                <a16:creationId xmlns:a16="http://schemas.microsoft.com/office/drawing/2014/main" id="{9626F70F-3D25-181A-FFB7-C33A6E1E14E5}"/>
              </a:ext>
            </a:extLst>
          </p:cNvPr>
          <p:cNvSpPr txBox="1"/>
          <p:nvPr/>
        </p:nvSpPr>
        <p:spPr>
          <a:xfrm>
            <a:off x="615820" y="4072812"/>
            <a:ext cx="2015413" cy="230832"/>
          </a:xfrm>
          <a:prstGeom prst="rect">
            <a:avLst/>
          </a:prstGeom>
          <a:noFill/>
        </p:spPr>
        <p:txBody>
          <a:bodyPr wrap="square" rtlCol="0">
            <a:spAutoFit/>
          </a:bodyPr>
          <a:lstStyle/>
          <a:p>
            <a:r>
              <a:rPr lang="en-GB" sz="900" dirty="0"/>
              <a:t>(Dementia Care Pathway, 2023).</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0455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CD4A2-66A6-A1FB-78E9-D1E72E560FDA}"/>
              </a:ext>
            </a:extLst>
          </p:cNvPr>
          <p:cNvSpPr>
            <a:spLocks noGrp="1"/>
          </p:cNvSpPr>
          <p:nvPr>
            <p:ph type="title"/>
          </p:nvPr>
        </p:nvSpPr>
        <p:spPr>
          <a:xfrm>
            <a:off x="0" y="0"/>
            <a:ext cx="5080200" cy="509400"/>
          </a:xfrm>
        </p:spPr>
        <p:txBody>
          <a:bodyPr/>
          <a:lstStyle/>
          <a:p>
            <a:r>
              <a:rPr lang="en-GB" dirty="0"/>
              <a:t>Initial assessment</a:t>
            </a:r>
          </a:p>
        </p:txBody>
      </p:sp>
      <p:sp>
        <p:nvSpPr>
          <p:cNvPr id="12" name="Rectangle 5">
            <a:extLst>
              <a:ext uri="{FF2B5EF4-FFF2-40B4-BE49-F238E27FC236}">
                <a16:creationId xmlns:a16="http://schemas.microsoft.com/office/drawing/2014/main" id="{E5848007-6D5B-56C8-96C1-BEC0280C3C69}"/>
              </a:ext>
            </a:extLst>
          </p:cNvPr>
          <p:cNvSpPr>
            <a:spLocks noChangeArrowheads="1"/>
          </p:cNvSpPr>
          <p:nvPr/>
        </p:nvSpPr>
        <p:spPr bwMode="auto">
          <a:xfrm rot="10800000" flipH="1" flipV="1">
            <a:off x="111212" y="725090"/>
            <a:ext cx="8342437"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When assessing an individual, it is essential to obtain a comprehensive history encompassing their cognitive, behavioral, and psychological symptoms, as well as the impact of these symptoms on their daily life.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If possible, this information should be obtained from the individual suspected of having dementia and from a close acquaintance, such as a family member.</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If the first assessment indicates dementia, the general practitioner should do a physical examination and appropriate blood and urine tests to exclude reversible causes.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Cognitive testing is advised if dementia is suspected at this stage.</a:t>
            </a:r>
            <a:endParaRPr lang="en-US" altLang="en-US" dirty="0">
              <a:latin typeface="Arial" panose="020B0604020202020204" pitchFamily="34" charset="0"/>
            </a:endParaRPr>
          </a:p>
          <a:p>
            <a:pPr marL="285750" lvl="0" indent="-285750" defTabSz="914400" eaLnBrk="0" fontAlgn="base" hangingPunct="0">
              <a:spcBef>
                <a:spcPct val="0"/>
              </a:spcBef>
              <a:spcAft>
                <a:spcPct val="0"/>
              </a:spcAft>
              <a:buFont typeface="Arial" panose="020B0604020202020204" pitchFamily="34" charset="0"/>
              <a:buChar char="•"/>
            </a:pPr>
            <a:r>
              <a:rPr kumimoji="0" lang="en-US" altLang="en-US" sz="1800" b="0" i="0" u="none" strike="noStrike" cap="none" normalizeH="0" baseline="0" dirty="0">
                <a:ln>
                  <a:noFill/>
                </a:ln>
                <a:solidFill>
                  <a:schemeClr val="tx1"/>
                </a:solidFill>
                <a:effectLst/>
                <a:latin typeface="Arial" panose="020B0604020202020204" pitchFamily="34" charset="0"/>
              </a:rPr>
              <a:t> To assist with this, many structured cognitive assessments are available, including: The 10-Point Cognitive Screener (10-CS) The six-item cognitive impairment test (6CIT) The six-item assessment. The Memory Impairment Screen (MIS). The Mini-Cog: Test Your Memory (TYM)</a:t>
            </a:r>
            <a:r>
              <a:rPr lang="en-US" altLang="en-US" dirty="0">
                <a:latin typeface="Arial" panose="020B0604020202020204" pitchFamily="34" charset="0"/>
              </a:rPr>
              <a:t> </a:t>
            </a:r>
            <a:r>
              <a:rPr lang="en-GB" dirty="0"/>
              <a:t>(Bird et al., 2020).</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37661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AFCE1-727A-1478-FCC3-0F6F3E1BEF62}"/>
              </a:ext>
            </a:extLst>
          </p:cNvPr>
          <p:cNvSpPr>
            <a:spLocks noGrp="1"/>
          </p:cNvSpPr>
          <p:nvPr>
            <p:ph type="title"/>
          </p:nvPr>
        </p:nvSpPr>
        <p:spPr>
          <a:xfrm>
            <a:off x="55604" y="0"/>
            <a:ext cx="3601996" cy="821723"/>
          </a:xfrm>
        </p:spPr>
        <p:txBody>
          <a:bodyPr/>
          <a:lstStyle/>
          <a:p>
            <a:r>
              <a:rPr lang="en-GB" sz="2000" b="1" dirty="0">
                <a:latin typeface="Arial" panose="020B0604020202020204" pitchFamily="34" charset="0"/>
                <a:cs typeface="Arial" panose="020B0604020202020204" pitchFamily="34" charset="0"/>
              </a:rPr>
              <a:t>Model  of care</a:t>
            </a:r>
          </a:p>
        </p:txBody>
      </p:sp>
      <p:sp>
        <p:nvSpPr>
          <p:cNvPr id="8" name="TextBox 7">
            <a:extLst>
              <a:ext uri="{FF2B5EF4-FFF2-40B4-BE49-F238E27FC236}">
                <a16:creationId xmlns:a16="http://schemas.microsoft.com/office/drawing/2014/main" id="{32BFDCD7-3F0F-2500-B883-877E876A6BDC}"/>
              </a:ext>
            </a:extLst>
          </p:cNvPr>
          <p:cNvSpPr txBox="1"/>
          <p:nvPr/>
        </p:nvSpPr>
        <p:spPr>
          <a:xfrm>
            <a:off x="152737" y="753966"/>
            <a:ext cx="8618838" cy="4154984"/>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In the UK, the Person-Centred Care (PCC) approach is the most widely used method of caring for dementia patients. This approach was developed by Tom </a:t>
            </a:r>
            <a:r>
              <a:rPr lang="en-GB" sz="1200" dirty="0" err="1">
                <a:latin typeface="Arial" panose="020B0604020202020204" pitchFamily="34" charset="0"/>
                <a:cs typeface="Arial" panose="020B0604020202020204" pitchFamily="34" charset="0"/>
              </a:rPr>
              <a:t>Kitwood</a:t>
            </a:r>
            <a:r>
              <a:rPr lang="en-GB" sz="1200" dirty="0">
                <a:latin typeface="Arial" panose="020B0604020202020204" pitchFamily="34" charset="0"/>
                <a:cs typeface="Arial" panose="020B0604020202020204" pitchFamily="34" charset="0"/>
              </a:rPr>
              <a:t> and is recommended by NICE (</a:t>
            </a:r>
            <a:r>
              <a:rPr lang="en-GB" sz="1200" dirty="0" err="1">
                <a:latin typeface="Arial" panose="020B0604020202020204" pitchFamily="34" charset="0"/>
                <a:cs typeface="Arial" panose="020B0604020202020204" pitchFamily="34" charset="0"/>
              </a:rPr>
              <a:t>Kitwood</a:t>
            </a:r>
            <a:r>
              <a:rPr lang="en-GB" sz="1200" dirty="0">
                <a:latin typeface="Arial" panose="020B0604020202020204" pitchFamily="34" charset="0"/>
                <a:cs typeface="Arial" panose="020B0604020202020204" pitchFamily="34" charset="0"/>
              </a:rPr>
              <a:t>, 1997; NICE, 2022).</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How Individuals with Dementia Benefit from the Person-centred Care Model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1. Focus on the individual rather than the illness.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PCC is prioritising the individual over the dementia. It focusses on their identity, history, inclinations, and dislikes (</a:t>
            </a:r>
            <a:r>
              <a:rPr lang="en-GB" sz="1200" dirty="0" err="1">
                <a:latin typeface="Arial" panose="020B0604020202020204" pitchFamily="34" charset="0"/>
                <a:cs typeface="Arial" panose="020B0604020202020204" pitchFamily="34" charset="0"/>
              </a:rPr>
              <a:t>Kitwood</a:t>
            </a:r>
            <a:r>
              <a:rPr lang="en-GB" sz="1200" dirty="0">
                <a:latin typeface="Arial" panose="020B0604020202020204" pitchFamily="34" charset="0"/>
                <a:cs typeface="Arial" panose="020B0604020202020204" pitchFamily="34" charset="0"/>
              </a:rPr>
              <a:t>, 1997).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How to Use It: Employees learn about the individual's history.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Activities are chosen by people based on their interests.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Care regimens are modified to accommodate the individual's preferences.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2. Comprehending Behaviour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According to this theory, behaviours like yelling, wandering, or agitation are not "bad behaviour" but rather unmet needs (Livingston et al., 2017).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How to Use It: Employees look for the cause (pain, fear, boredom, hunger).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They start by experimenting with non-drug-related activities. </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1532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AD628-F682-4BF9-3F84-6D8E84E42E58}"/>
              </a:ext>
            </a:extLst>
          </p:cNvPr>
          <p:cNvSpPr>
            <a:spLocks noGrp="1"/>
          </p:cNvSpPr>
          <p:nvPr>
            <p:ph type="title"/>
          </p:nvPr>
        </p:nvSpPr>
        <p:spPr>
          <a:xfrm>
            <a:off x="61784" y="67962"/>
            <a:ext cx="1661984" cy="247136"/>
          </a:xfrm>
        </p:spPr>
        <p:txBody>
          <a:bodyPr/>
          <a:lstStyle/>
          <a:p>
            <a:r>
              <a:rPr lang="en-GB" sz="2000" b="1" dirty="0">
                <a:latin typeface="Arial" panose="020B0604020202020204" pitchFamily="34" charset="0"/>
                <a:cs typeface="Arial" panose="020B0604020202020204" pitchFamily="34" charset="0"/>
              </a:rPr>
              <a:t>Continue:</a:t>
            </a:r>
          </a:p>
        </p:txBody>
      </p:sp>
      <p:sp>
        <p:nvSpPr>
          <p:cNvPr id="4" name="TextBox 3">
            <a:extLst>
              <a:ext uri="{FF2B5EF4-FFF2-40B4-BE49-F238E27FC236}">
                <a16:creationId xmlns:a16="http://schemas.microsoft.com/office/drawing/2014/main" id="{9C2FEB57-5C7E-F967-47FA-37370A9EDBB9}"/>
              </a:ext>
            </a:extLst>
          </p:cNvPr>
          <p:cNvSpPr txBox="1"/>
          <p:nvPr/>
        </p:nvSpPr>
        <p:spPr>
          <a:xfrm>
            <a:off x="166816" y="506627"/>
            <a:ext cx="8773298" cy="4031873"/>
          </a:xfrm>
          <a:prstGeom prst="rect">
            <a:avLst/>
          </a:prstGeom>
          <a:noFill/>
        </p:spPr>
        <p:txBody>
          <a:bodyPr wrap="square" rtlCol="0">
            <a:spAutoFit/>
          </a:bodyPr>
          <a:lstStyle/>
          <a:p>
            <a:r>
              <a:rPr lang="en-GB" sz="1600" dirty="0"/>
              <a:t>3</a:t>
            </a:r>
            <a:r>
              <a:rPr lang="en-GB" sz="1600" dirty="0">
                <a:latin typeface="Arial" panose="020B0604020202020204" pitchFamily="34" charset="0"/>
                <a:cs typeface="Arial" panose="020B0604020202020204" pitchFamily="34" charset="0"/>
              </a:rPr>
              <a:t>. Communication and Respect .Person- centred care  encourages individuals to communicate with one another in a courteous manner.  </a:t>
            </a:r>
          </a:p>
          <a:p>
            <a:r>
              <a:rPr lang="en-GB" sz="1600" dirty="0">
                <a:latin typeface="Arial" panose="020B0604020202020204" pitchFamily="34" charset="0"/>
                <a:cs typeface="Arial" panose="020B0604020202020204" pitchFamily="34" charset="0"/>
              </a:rPr>
              <a:t>How to Use It:  Speaking clearly and slowly  The avoidance of "baby talk"  Using gestures or touch to aid in understanding  NICE (2022). </a:t>
            </a:r>
          </a:p>
          <a:p>
            <a:r>
              <a:rPr lang="en-GB" sz="1600" dirty="0">
                <a:latin typeface="Arial" panose="020B0604020202020204" pitchFamily="34" charset="0"/>
                <a:cs typeface="Arial" panose="020B0604020202020204" pitchFamily="34" charset="0"/>
              </a:rPr>
              <a:t>4. Family and Carer Involvement  Care is not just designed for the individual, but also for their family.</a:t>
            </a:r>
          </a:p>
          <a:p>
            <a:r>
              <a:rPr lang="en-GB" sz="1600" dirty="0">
                <a:latin typeface="Arial" panose="020B0604020202020204" pitchFamily="34" charset="0"/>
                <a:cs typeface="Arial" panose="020B0604020202020204" pitchFamily="34" charset="0"/>
              </a:rPr>
              <a:t>  How to Use It:  Families assist with care preparation.  Help and education are given to those who care about others.  Future decisions are influenced by the individual's desires  (2019, NHS England).  </a:t>
            </a:r>
          </a:p>
          <a:p>
            <a:r>
              <a:rPr lang="en-GB" sz="1600" dirty="0">
                <a:latin typeface="Arial" panose="020B0604020202020204" pitchFamily="34" charset="0"/>
                <a:cs typeface="Arial" panose="020B0604020202020204" pitchFamily="34" charset="0"/>
              </a:rPr>
              <a:t>5. A setting that supports  The setting is designed to keep the individual safe and unhindered. </a:t>
            </a:r>
          </a:p>
          <a:p>
            <a:r>
              <a:rPr lang="en-GB" sz="1600" dirty="0">
                <a:latin typeface="Arial" panose="020B0604020202020204" pitchFamily="34" charset="0"/>
                <a:cs typeface="Arial" panose="020B0604020202020204" pitchFamily="34" charset="0"/>
              </a:rPr>
              <a:t> How to Use It:  Labels and signs that are simple to read  Good illumination  Safe routes for walking  Calm locations for rest and relaxation  NICE (2022) .</a:t>
            </a:r>
          </a:p>
          <a:p>
            <a:r>
              <a:rPr lang="en-GB" sz="1600" dirty="0">
                <a:latin typeface="Arial" panose="020B0604020202020204" pitchFamily="34" charset="0"/>
                <a:cs typeface="Arial" panose="020B0604020202020204" pitchFamily="34" charset="0"/>
              </a:rPr>
              <a:t> 6. Cooperation . Person centred care  is the collaboration of a team of experts, including social workers, nurses, doctors, and occupational therapists.  </a:t>
            </a:r>
          </a:p>
          <a:p>
            <a:r>
              <a:rPr lang="en-GB" sz="1600" dirty="0">
                <a:latin typeface="Arial" panose="020B0604020202020204" pitchFamily="34" charset="0"/>
                <a:cs typeface="Arial" panose="020B0604020202020204" pitchFamily="34" charset="0"/>
              </a:rPr>
              <a:t>How to Use It:  Frequent inspections  Assistance with physical, mental, and social requirements  Making plans for comprehensive care  (2019, BGS)</a:t>
            </a:r>
          </a:p>
        </p:txBody>
      </p:sp>
    </p:spTree>
    <p:extLst>
      <p:ext uri="{BB962C8B-B14F-4D97-AF65-F5344CB8AC3E}">
        <p14:creationId xmlns:p14="http://schemas.microsoft.com/office/powerpoint/2010/main" val="2361036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14A55-0791-51D5-294C-58E445A0E4B1}"/>
              </a:ext>
            </a:extLst>
          </p:cNvPr>
          <p:cNvSpPr>
            <a:spLocks noGrp="1"/>
          </p:cNvSpPr>
          <p:nvPr>
            <p:ph type="title"/>
          </p:nvPr>
        </p:nvSpPr>
        <p:spPr>
          <a:xfrm>
            <a:off x="107359" y="125869"/>
            <a:ext cx="5150027" cy="690655"/>
          </a:xfrm>
        </p:spPr>
        <p:txBody>
          <a:bodyPr/>
          <a:lstStyle/>
          <a:p>
            <a:r>
              <a:rPr lang="en-GB" sz="1800" b="1" dirty="0">
                <a:latin typeface="Arial" panose="020B0604020202020204" pitchFamily="34" charset="0"/>
                <a:cs typeface="Arial" panose="020B0604020202020204" pitchFamily="34" charset="0"/>
              </a:rPr>
              <a:t>Key Frameworks for Dementia Care</a:t>
            </a:r>
            <a:br>
              <a:rPr lang="en-GB" dirty="0"/>
            </a:br>
            <a:endParaRPr lang="en-GB" dirty="0"/>
          </a:p>
        </p:txBody>
      </p:sp>
      <p:sp>
        <p:nvSpPr>
          <p:cNvPr id="7" name="TextBox 6">
            <a:extLst>
              <a:ext uri="{FF2B5EF4-FFF2-40B4-BE49-F238E27FC236}">
                <a16:creationId xmlns:a16="http://schemas.microsoft.com/office/drawing/2014/main" id="{41173FA7-165A-81B4-84A0-35A5064C41D4}"/>
              </a:ext>
            </a:extLst>
          </p:cNvPr>
          <p:cNvSpPr txBox="1"/>
          <p:nvPr/>
        </p:nvSpPr>
        <p:spPr>
          <a:xfrm>
            <a:off x="115062" y="471196"/>
            <a:ext cx="8921579" cy="4339650"/>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1. Person-Centred Care (PCC) </a:t>
            </a:r>
          </a:p>
          <a:p>
            <a:r>
              <a:rPr lang="en-GB" sz="1200" dirty="0">
                <a:latin typeface="Arial" panose="020B0604020202020204" pitchFamily="34" charset="0"/>
                <a:cs typeface="Arial" panose="020B0604020202020204" pitchFamily="34" charset="0"/>
              </a:rPr>
              <a:t>Main ideas: -See the person, not the dementia</a:t>
            </a:r>
          </a:p>
          <a:p>
            <a:r>
              <a:rPr lang="en-GB" sz="1200" dirty="0">
                <a:latin typeface="Arial" panose="020B0604020202020204" pitchFamily="34" charset="0"/>
                <a:cs typeface="Arial" panose="020B0604020202020204" pitchFamily="34" charset="0"/>
              </a:rPr>
              <a:t>-Protect dignity, identity, and emotional wellbeing</a:t>
            </a:r>
          </a:p>
          <a:p>
            <a:r>
              <a:rPr lang="en-GB" sz="1200" dirty="0">
                <a:latin typeface="Arial" panose="020B0604020202020204" pitchFamily="34" charset="0"/>
                <a:cs typeface="Arial" panose="020B0604020202020204" pitchFamily="34" charset="0"/>
              </a:rPr>
              <a:t>-Understand behaviour as communication</a:t>
            </a:r>
          </a:p>
          <a:p>
            <a:r>
              <a:rPr lang="en-GB" sz="1200" dirty="0">
                <a:latin typeface="Arial" panose="020B0604020202020204" pitchFamily="34" charset="0"/>
                <a:cs typeface="Arial" panose="020B0604020202020204" pitchFamily="34" charset="0"/>
              </a:rPr>
              <a:t>Build care around the person’s needs and life history (</a:t>
            </a:r>
            <a:r>
              <a:rPr lang="en-GB" sz="1200" dirty="0" err="1">
                <a:latin typeface="Arial" panose="020B0604020202020204" pitchFamily="34" charset="0"/>
                <a:cs typeface="Arial" panose="020B0604020202020204" pitchFamily="34" charset="0"/>
              </a:rPr>
              <a:t>Kitwood</a:t>
            </a:r>
            <a:r>
              <a:rPr lang="en-GB" sz="1200" dirty="0">
                <a:latin typeface="Arial" panose="020B0604020202020204" pitchFamily="34" charset="0"/>
                <a:cs typeface="Arial" panose="020B0604020202020204" pitchFamily="34" charset="0"/>
              </a:rPr>
              <a:t>, 1997)</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Why it is used: Because dementia affects memory and communication, PCC ensures care remains respectful and meaningful (NICE, 2022)</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2. Biopsychosocial Model (George Engel)</a:t>
            </a:r>
          </a:p>
          <a:p>
            <a:r>
              <a:rPr lang="en-GB" sz="1200" dirty="0">
                <a:latin typeface="Arial" panose="020B0604020202020204" pitchFamily="34" charset="0"/>
                <a:cs typeface="Arial" panose="020B0604020202020204" pitchFamily="34" charset="0"/>
              </a:rPr>
              <a:t>What it covers: -Bio – brain changes, comorbidities</a:t>
            </a:r>
          </a:p>
          <a:p>
            <a:r>
              <a:rPr lang="en-GB" sz="1200" dirty="0">
                <a:latin typeface="Arial" panose="020B0604020202020204" pitchFamily="34" charset="0"/>
                <a:cs typeface="Arial" panose="020B0604020202020204" pitchFamily="34" charset="0"/>
              </a:rPr>
              <a:t>-Psycho – mood, anxiety, behaviour</a:t>
            </a:r>
          </a:p>
          <a:p>
            <a:r>
              <a:rPr lang="en-GB" sz="1200" dirty="0">
                <a:latin typeface="Arial" panose="020B0604020202020204" pitchFamily="34" charset="0"/>
                <a:cs typeface="Arial" panose="020B0604020202020204" pitchFamily="34" charset="0"/>
              </a:rPr>
              <a:t>-Social – family, support, relationships</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In practice: Helps care teams consider the whole person, not just symptoms.  (Engel, 1977)</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3. The NHS Comprehensive Model for Personalised Care</a:t>
            </a:r>
          </a:p>
          <a:p>
            <a:r>
              <a:rPr lang="en-GB" sz="1200" dirty="0">
                <a:latin typeface="Arial" panose="020B0604020202020204" pitchFamily="34" charset="0"/>
                <a:cs typeface="Arial" panose="020B0604020202020204" pitchFamily="34" charset="0"/>
              </a:rPr>
              <a:t>Key elements: -Shared decision-making</a:t>
            </a:r>
          </a:p>
          <a:p>
            <a:r>
              <a:rPr lang="en-GB" sz="1200" dirty="0">
                <a:latin typeface="Arial" panose="020B0604020202020204" pitchFamily="34" charset="0"/>
                <a:cs typeface="Arial" panose="020B0604020202020204" pitchFamily="34" charset="0"/>
              </a:rPr>
              <a:t>-Personalised care and support planning</a:t>
            </a:r>
          </a:p>
          <a:p>
            <a:r>
              <a:rPr lang="en-GB" sz="1200" dirty="0">
                <a:latin typeface="Arial" panose="020B0604020202020204" pitchFamily="34" charset="0"/>
                <a:cs typeface="Arial" panose="020B0604020202020204" pitchFamily="34" charset="0"/>
              </a:rPr>
              <a:t>-Supported self-management</a:t>
            </a:r>
          </a:p>
          <a:p>
            <a:r>
              <a:rPr lang="en-GB" sz="1200" dirty="0">
                <a:latin typeface="Arial" panose="020B0604020202020204" pitchFamily="34" charset="0"/>
                <a:cs typeface="Arial" panose="020B0604020202020204" pitchFamily="34" charset="0"/>
              </a:rPr>
              <a:t>-Social prescribing</a:t>
            </a:r>
          </a:p>
          <a:p>
            <a:r>
              <a:rPr lang="en-GB" sz="1200" dirty="0">
                <a:latin typeface="Arial" panose="020B0604020202020204" pitchFamily="34" charset="0"/>
                <a:cs typeface="Arial" panose="020B0604020202020204" pitchFamily="34" charset="0"/>
              </a:rPr>
              <a:t>-Flexible care choices</a:t>
            </a:r>
          </a:p>
          <a:p>
            <a:r>
              <a:rPr lang="en-GB" sz="1200" dirty="0">
                <a:latin typeface="Arial" panose="020B0604020202020204" pitchFamily="34" charset="0"/>
                <a:cs typeface="Arial" panose="020B0604020202020204" pitchFamily="34" charset="0"/>
              </a:rPr>
              <a:t>-Personal health budget (NHS England, 2019)</a:t>
            </a:r>
          </a:p>
        </p:txBody>
      </p:sp>
    </p:spTree>
    <p:extLst>
      <p:ext uri="{BB962C8B-B14F-4D97-AF65-F5344CB8AC3E}">
        <p14:creationId xmlns:p14="http://schemas.microsoft.com/office/powerpoint/2010/main" val="12805634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1781"/>
        <p:cNvGrpSpPr/>
        <p:nvPr/>
      </p:nvGrpSpPr>
      <p:grpSpPr>
        <a:xfrm>
          <a:off x="0" y="0"/>
          <a:ext cx="0" cy="0"/>
          <a:chOff x="0" y="0"/>
          <a:chExt cx="0" cy="0"/>
        </a:xfrm>
      </p:grpSpPr>
      <p:pic>
        <p:nvPicPr>
          <p:cNvPr id="1814" name="Picture 1813">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816" name="Picture 181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818" name="Oval 181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20" name="Picture 1819">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822" name="Picture 182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824" name="Rectangle 1823">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82" name="Google Shape;1782;p63"/>
          <p:cNvSpPr txBox="1">
            <a:spLocks noGrp="1"/>
          </p:cNvSpPr>
          <p:nvPr>
            <p:ph type="title"/>
          </p:nvPr>
        </p:nvSpPr>
        <p:spPr>
          <a:xfrm>
            <a:off x="486697" y="471949"/>
            <a:ext cx="6939116" cy="917987"/>
          </a:xfrm>
          <a:prstGeom prst="rect">
            <a:avLst/>
          </a:prstGeom>
        </p:spPr>
        <p:txBody>
          <a:bodyPr spcFirstLastPara="1" vert="horz" lIns="91440" tIns="45720" rIns="91440" bIns="45720" rtlCol="0" anchor="t" anchorCtr="0">
            <a:normAutofit/>
          </a:bodyPr>
          <a:lstStyle/>
          <a:p>
            <a:pPr marL="0" lvl="0" indent="0" algn="l" defTabSz="457200">
              <a:lnSpc>
                <a:spcPct val="90000"/>
              </a:lnSpc>
              <a:spcBef>
                <a:spcPct val="0"/>
              </a:spcBef>
              <a:spcAft>
                <a:spcPts val="0"/>
              </a:spcAft>
            </a:pPr>
            <a:r>
              <a:rPr lang="en-US" sz="2900" dirty="0">
                <a:latin typeface="Arial" panose="020B0604020202020204" pitchFamily="34" charset="0"/>
                <a:cs typeface="Arial" panose="020B0604020202020204" pitchFamily="34" charset="0"/>
              </a:rPr>
              <a:t>Treatment: Non-pharmacological</a:t>
            </a:r>
          </a:p>
        </p:txBody>
      </p:sp>
      <p:pic>
        <p:nvPicPr>
          <p:cNvPr id="2" name="Picture 1">
            <a:extLst>
              <a:ext uri="{FF2B5EF4-FFF2-40B4-BE49-F238E27FC236}">
                <a16:creationId xmlns:a16="http://schemas.microsoft.com/office/drawing/2014/main" id="{13B664CB-CBE8-4303-B4D5-10261471E4ED}"/>
              </a:ext>
            </a:extLst>
          </p:cNvPr>
          <p:cNvPicPr>
            <a:picLocks noChangeAspect="1"/>
          </p:cNvPicPr>
          <p:nvPr/>
        </p:nvPicPr>
        <p:blipFill>
          <a:blip r:embed="rId8"/>
          <a:srcRect l="646" r="2" b="2"/>
          <a:stretch>
            <a:fillRect/>
          </a:stretch>
        </p:blipFill>
        <p:spPr>
          <a:xfrm>
            <a:off x="486697" y="1539159"/>
            <a:ext cx="2993925" cy="3147139"/>
          </a:xfrm>
          <a:prstGeom prst="rect">
            <a:avLst/>
          </a:prstGeom>
          <a:effectLst>
            <a:outerShdw blurRad="50800" dist="38100" dir="5400000" algn="t" rotWithShape="0">
              <a:prstClr val="black">
                <a:alpha val="43000"/>
              </a:prstClr>
            </a:outerShdw>
          </a:effectLst>
        </p:spPr>
      </p:pic>
      <p:sp>
        <p:nvSpPr>
          <p:cNvPr id="1783" name="Google Shape;1783;p63"/>
          <p:cNvSpPr txBox="1">
            <a:spLocks noGrp="1"/>
          </p:cNvSpPr>
          <p:nvPr>
            <p:ph type="subTitle" idx="1"/>
          </p:nvPr>
        </p:nvSpPr>
        <p:spPr>
          <a:xfrm>
            <a:off x="3967842" y="1539160"/>
            <a:ext cx="4352347" cy="3147139"/>
          </a:xfrm>
          <a:prstGeom prst="rect">
            <a:avLst/>
          </a:prstGeom>
        </p:spPr>
        <p:txBody>
          <a:bodyPr spcFirstLastPara="1" vert="horz" lIns="91440" tIns="45720" rIns="91440" bIns="45720" rtlCol="0" anchorCtr="0">
            <a:noAutofit/>
          </a:bodyPr>
          <a:lstStyle/>
          <a:p>
            <a:pPr marL="342900" lvl="0" indent="-342900" algn="l" defTabSz="457200">
              <a:lnSpc>
                <a:spcPct val="90000"/>
              </a:lnSpc>
              <a:spcBef>
                <a:spcPts val="1000"/>
              </a:spcBef>
              <a:buSzPct val="80000"/>
              <a:buFont typeface="Wingdings 3" charset="2"/>
              <a:buChar char=""/>
              <a:tabLst>
                <a:tab pos="457200" algn="l"/>
              </a:tabLst>
            </a:pPr>
            <a:r>
              <a:rPr lang="en-US" dirty="0">
                <a:latin typeface="Arial" panose="020B0604020202020204" pitchFamily="34" charset="0"/>
                <a:cs typeface="Arial" panose="020B0604020202020204" pitchFamily="34" charset="0"/>
              </a:rPr>
              <a:t>Cognitive Stimulation Therapy (CST) for mild–moderate dementia improves cognition/QoL (Orrell et al., 2022).</a:t>
            </a:r>
          </a:p>
          <a:p>
            <a:pPr marL="342900" lvl="0" indent="-342900" algn="l" defTabSz="457200">
              <a:lnSpc>
                <a:spcPct val="90000"/>
              </a:lnSpc>
              <a:spcBef>
                <a:spcPts val="1000"/>
              </a:spcBef>
              <a:buSzPct val="80000"/>
              <a:buFont typeface="Wingdings 3" charset="2"/>
              <a:buChar char=""/>
              <a:tabLst>
                <a:tab pos="457200" algn="l"/>
              </a:tabLst>
            </a:pPr>
            <a:r>
              <a:rPr lang="en-US" dirty="0">
                <a:latin typeface="Arial" panose="020B0604020202020204" pitchFamily="34" charset="0"/>
                <a:cs typeface="Arial" panose="020B0604020202020204" pitchFamily="34" charset="0"/>
              </a:rPr>
              <a:t>Occupational therapy for function, adaptations, risk enablement (NICE, 2022).</a:t>
            </a:r>
          </a:p>
          <a:p>
            <a:pPr marL="342900" lvl="0" indent="-342900" algn="l" defTabSz="457200">
              <a:lnSpc>
                <a:spcPct val="90000"/>
              </a:lnSpc>
              <a:spcBef>
                <a:spcPts val="1000"/>
              </a:spcBef>
              <a:buSzPct val="80000"/>
              <a:buFont typeface="Wingdings 3" charset="2"/>
              <a:buChar char=""/>
              <a:tabLst>
                <a:tab pos="457200" algn="l"/>
              </a:tabLst>
            </a:pPr>
            <a:r>
              <a:rPr lang="en-US" dirty="0">
                <a:latin typeface="Arial" panose="020B0604020202020204" pitchFamily="34" charset="0"/>
                <a:cs typeface="Arial" panose="020B0604020202020204" pitchFamily="34" charset="0"/>
              </a:rPr>
              <a:t>Carer education &amp; support, respite, peer support; offer carers’ assessment (Alzheimer’s Society, 2022).</a:t>
            </a:r>
          </a:p>
          <a:p>
            <a:pPr marL="342900" lvl="0" indent="-342900" algn="l" defTabSz="457200">
              <a:lnSpc>
                <a:spcPct val="90000"/>
              </a:lnSpc>
              <a:spcBef>
                <a:spcPts val="1000"/>
              </a:spcBef>
              <a:buSzPct val="80000"/>
              <a:buFont typeface="Wingdings 3" charset="2"/>
              <a:buChar char=""/>
              <a:tabLst>
                <a:tab pos="457200" algn="l"/>
              </a:tabLst>
            </a:pPr>
            <a:r>
              <a:rPr lang="en-US" dirty="0">
                <a:latin typeface="Arial" panose="020B0604020202020204" pitchFamily="34" charset="0"/>
                <a:cs typeface="Arial" panose="020B0604020202020204" pitchFamily="34" charset="0"/>
              </a:rPr>
              <a:t>Manage neuropsychiatric symptoms with tailored psychosocial interventions first.</a:t>
            </a:r>
          </a:p>
          <a:p>
            <a:pPr marL="342900" lvl="0" indent="-342900" algn="l" defTabSz="457200">
              <a:lnSpc>
                <a:spcPct val="90000"/>
              </a:lnSpc>
              <a:spcBef>
                <a:spcPts val="1000"/>
              </a:spcBef>
              <a:buSzPct val="80000"/>
              <a:buFont typeface="Wingdings 3" charset="2"/>
              <a:buChar char=""/>
              <a:tabLst>
                <a:tab pos="457200" algn="l"/>
              </a:tabLst>
            </a:pPr>
            <a:r>
              <a:rPr lang="en-US" dirty="0">
                <a:latin typeface="Arial" panose="020B0604020202020204" pitchFamily="34" charset="0"/>
                <a:cs typeface="Arial" panose="020B0604020202020204" pitchFamily="34" charset="0"/>
              </a:rPr>
              <a:t>Address sensory impairment, communication, nutrition, continence, sleep, pain.</a:t>
            </a:r>
          </a:p>
        </p:txBody>
      </p:sp>
      <p:sp>
        <p:nvSpPr>
          <p:cNvPr id="3" name="TextBox 2">
            <a:extLst>
              <a:ext uri="{FF2B5EF4-FFF2-40B4-BE49-F238E27FC236}">
                <a16:creationId xmlns:a16="http://schemas.microsoft.com/office/drawing/2014/main" id="{BF5E2951-F72C-B531-AC7B-2873320A53FA}"/>
              </a:ext>
            </a:extLst>
          </p:cNvPr>
          <p:cNvSpPr txBox="1"/>
          <p:nvPr/>
        </p:nvSpPr>
        <p:spPr>
          <a:xfrm>
            <a:off x="401217" y="4686298"/>
            <a:ext cx="3242388" cy="369332"/>
          </a:xfrm>
          <a:prstGeom prst="rect">
            <a:avLst/>
          </a:prstGeom>
          <a:noFill/>
        </p:spPr>
        <p:txBody>
          <a:bodyPr wrap="square" rtlCol="0">
            <a:spAutoFit/>
          </a:bodyPr>
          <a:lstStyle/>
          <a:p>
            <a:r>
              <a:rPr lang="en-GB" sz="900" dirty="0"/>
              <a:t>(Non-pharmacological Treatment of Alzheimer’s Disease, 2023).</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5477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1781"/>
        <p:cNvGrpSpPr/>
        <p:nvPr/>
      </p:nvGrpSpPr>
      <p:grpSpPr>
        <a:xfrm>
          <a:off x="0" y="0"/>
          <a:ext cx="0" cy="0"/>
          <a:chOff x="0" y="0"/>
          <a:chExt cx="0" cy="0"/>
        </a:xfrm>
      </p:grpSpPr>
      <p:pic>
        <p:nvPicPr>
          <p:cNvPr id="1811" name="Picture 181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813" name="Picture 181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815" name="Oval 181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17" name="Picture 181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819" name="Picture 181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821" name="Rectangle 182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82" name="Google Shape;1782;p63"/>
          <p:cNvSpPr txBox="1">
            <a:spLocks noGrp="1"/>
          </p:cNvSpPr>
          <p:nvPr>
            <p:ph type="title"/>
          </p:nvPr>
        </p:nvSpPr>
        <p:spPr>
          <a:xfrm>
            <a:off x="486697" y="471949"/>
            <a:ext cx="6939116" cy="917987"/>
          </a:xfrm>
          <a:prstGeom prst="rect">
            <a:avLst/>
          </a:prstGeom>
        </p:spPr>
        <p:txBody>
          <a:bodyPr spcFirstLastPara="1" vert="horz" lIns="91440" tIns="45720" rIns="91440" bIns="45720" rtlCol="0" anchor="t" anchorCtr="0">
            <a:normAutofit/>
          </a:bodyPr>
          <a:lstStyle/>
          <a:p>
            <a:pPr marL="0" lvl="0" indent="0" algn="l" defTabSz="457200">
              <a:lnSpc>
                <a:spcPct val="90000"/>
              </a:lnSpc>
              <a:spcBef>
                <a:spcPct val="0"/>
              </a:spcBef>
              <a:spcAft>
                <a:spcPts val="0"/>
              </a:spcAft>
            </a:pPr>
            <a:r>
              <a:rPr lang="en-US" sz="3300" dirty="0">
                <a:latin typeface="Arial" panose="020B0604020202020204" pitchFamily="34" charset="0"/>
                <a:cs typeface="Arial" panose="020B0604020202020204" pitchFamily="34" charset="0"/>
              </a:rPr>
              <a:t>Treatment</a:t>
            </a:r>
            <a:r>
              <a:rPr lang="en-US" sz="3300" b="0" i="0" kern="1200" dirty="0">
                <a:solidFill>
                  <a:schemeClr val="tx2"/>
                </a:solidFill>
                <a:latin typeface="Arial" panose="020B0604020202020204" pitchFamily="34" charset="0"/>
                <a:cs typeface="Arial" panose="020B0604020202020204" pitchFamily="34" charset="0"/>
              </a:rPr>
              <a:t>: pharmacological</a:t>
            </a:r>
          </a:p>
        </p:txBody>
      </p:sp>
      <p:sp>
        <p:nvSpPr>
          <p:cNvPr id="3" name="TextBox 2">
            <a:extLst>
              <a:ext uri="{FF2B5EF4-FFF2-40B4-BE49-F238E27FC236}">
                <a16:creationId xmlns:a16="http://schemas.microsoft.com/office/drawing/2014/main" id="{EE3E5D27-EFF6-CF61-7A7C-FF34B7A9E4C8}"/>
              </a:ext>
            </a:extLst>
          </p:cNvPr>
          <p:cNvSpPr txBox="1"/>
          <p:nvPr/>
        </p:nvSpPr>
        <p:spPr>
          <a:xfrm>
            <a:off x="84151" y="1257300"/>
            <a:ext cx="6032092" cy="3428999"/>
          </a:xfrm>
          <a:prstGeom prst="rect">
            <a:avLst/>
          </a:prstGeom>
        </p:spPr>
        <p:txBody>
          <a:bodyPr vert="horz" lIns="91440" tIns="45720" rIns="91440" bIns="45720" rtlCol="0">
            <a:noAutofit/>
          </a:bodyPr>
          <a:lstStyle/>
          <a:p>
            <a:pPr>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Adjunct to psychosocial care</a:t>
            </a:r>
          </a:p>
          <a:p>
            <a:pPr>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Alzheimer's &amp; mixed dementia: acetylcholinesterase inhibitors (donepezil, galantamine, rivastigmine) for mild-moderate stages</a:t>
            </a:r>
          </a:p>
          <a:p>
            <a:pPr>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Memantine for moderate to severe disease or if others not tolerated (NICE, 2022)</a:t>
            </a:r>
          </a:p>
          <a:p>
            <a:pPr>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Lewy body/Parkinson’s dementia: rivastigmine preferred</a:t>
            </a:r>
          </a:p>
          <a:p>
            <a:pPr>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Vascular dementia: focus on vascular risk management (hypertension, diabetes, atrial fibrillation)</a:t>
            </a:r>
          </a:p>
          <a:p>
            <a:pPr>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Behavioral symptoms drugs: use antipsychotics only short-term, lowest dose, regular review</a:t>
            </a:r>
          </a:p>
          <a:p>
            <a:pPr>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Regular medication reviews essential to avoid polypharmacy and cognition-harming drugs (Calderon-Larranaga et al., 2017)</a:t>
            </a:r>
          </a:p>
        </p:txBody>
      </p:sp>
      <p:pic>
        <p:nvPicPr>
          <p:cNvPr id="2" name="Picture 1">
            <a:extLst>
              <a:ext uri="{FF2B5EF4-FFF2-40B4-BE49-F238E27FC236}">
                <a16:creationId xmlns:a16="http://schemas.microsoft.com/office/drawing/2014/main" id="{13B664CB-CBE8-4303-B4D5-10261471E4ED}"/>
              </a:ext>
            </a:extLst>
          </p:cNvPr>
          <p:cNvPicPr>
            <a:picLocks noChangeAspect="1"/>
          </p:cNvPicPr>
          <p:nvPr/>
        </p:nvPicPr>
        <p:blipFill>
          <a:blip r:embed="rId8"/>
          <a:stretch>
            <a:fillRect/>
          </a:stretch>
        </p:blipFill>
        <p:spPr>
          <a:xfrm>
            <a:off x="5716157" y="2304661"/>
            <a:ext cx="3259892" cy="1831645"/>
          </a:xfrm>
          <a:prstGeom prst="rect">
            <a:avLst/>
          </a:prstGeom>
          <a:effectLst>
            <a:outerShdw blurRad="50800" dist="38100" dir="5400000" algn="t" rotWithShape="0">
              <a:prstClr val="black">
                <a:alpha val="43000"/>
              </a:prstClr>
            </a:outerShdw>
          </a:effectLst>
        </p:spPr>
      </p:pic>
      <p:sp>
        <p:nvSpPr>
          <p:cNvPr id="10" name="TextBox 9">
            <a:extLst>
              <a:ext uri="{FF2B5EF4-FFF2-40B4-BE49-F238E27FC236}">
                <a16:creationId xmlns:a16="http://schemas.microsoft.com/office/drawing/2014/main" id="{C4FF2A6C-7A22-8591-9F42-A0355DB255EB}"/>
              </a:ext>
            </a:extLst>
          </p:cNvPr>
          <p:cNvSpPr txBox="1"/>
          <p:nvPr/>
        </p:nvSpPr>
        <p:spPr>
          <a:xfrm>
            <a:off x="6116243" y="4143442"/>
            <a:ext cx="2080727"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(MDPI,2023)</a:t>
            </a:r>
          </a:p>
        </p:txBody>
      </p:sp>
    </p:spTree>
    <p:extLst>
      <p:ext uri="{BB962C8B-B14F-4D97-AF65-F5344CB8AC3E}">
        <p14:creationId xmlns:p14="http://schemas.microsoft.com/office/powerpoint/2010/main" val="5696828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1781"/>
        <p:cNvGrpSpPr/>
        <p:nvPr/>
      </p:nvGrpSpPr>
      <p:grpSpPr>
        <a:xfrm>
          <a:off x="0" y="0"/>
          <a:ext cx="0" cy="0"/>
          <a:chOff x="0" y="0"/>
          <a:chExt cx="0" cy="0"/>
        </a:xfrm>
      </p:grpSpPr>
      <p:pic>
        <p:nvPicPr>
          <p:cNvPr id="1829" name="Picture 182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830" name="Picture 182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831" name="Oval 1830">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32" name="Picture 1831">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833" name="Picture 1832">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834" name="Rectangle 1833">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82" name="Google Shape;1782;p63"/>
          <p:cNvSpPr txBox="1">
            <a:spLocks noGrp="1"/>
          </p:cNvSpPr>
          <p:nvPr>
            <p:ph type="title"/>
          </p:nvPr>
        </p:nvSpPr>
        <p:spPr>
          <a:xfrm>
            <a:off x="206042" y="97741"/>
            <a:ext cx="3772834" cy="626151"/>
          </a:xfrm>
          <a:prstGeom prst="rect">
            <a:avLst/>
          </a:prstGeom>
        </p:spPr>
        <p:txBody>
          <a:bodyPr spcFirstLastPara="1" vert="horz" lIns="91440" tIns="45720" rIns="91440" bIns="45720" rtlCol="0" anchor="t" anchorCtr="0">
            <a:normAutofit fontScale="90000"/>
          </a:bodyPr>
          <a:lstStyle/>
          <a:p>
            <a:pPr marL="0" lvl="0" indent="0" algn="l" defTabSz="457200">
              <a:lnSpc>
                <a:spcPct val="90000"/>
              </a:lnSpc>
              <a:spcBef>
                <a:spcPct val="0"/>
              </a:spcBef>
              <a:spcAft>
                <a:spcPts val="0"/>
              </a:spcAft>
            </a:pPr>
            <a:r>
              <a:rPr lang="en-US" b="0" i="0" kern="1200" dirty="0">
                <a:solidFill>
                  <a:schemeClr val="tx2"/>
                </a:solidFill>
                <a:latin typeface="Arial" panose="020B0604020202020204" pitchFamily="34" charset="0"/>
                <a:cs typeface="Arial" panose="020B0604020202020204" pitchFamily="34" charset="0"/>
              </a:rPr>
              <a:t>Multimorbidity &amp; Comorbidity</a:t>
            </a:r>
          </a:p>
        </p:txBody>
      </p:sp>
      <p:pic>
        <p:nvPicPr>
          <p:cNvPr id="2" name="Picture 1">
            <a:extLst>
              <a:ext uri="{FF2B5EF4-FFF2-40B4-BE49-F238E27FC236}">
                <a16:creationId xmlns:a16="http://schemas.microsoft.com/office/drawing/2014/main" id="{13B664CB-CBE8-4303-B4D5-10261471E4ED}"/>
              </a:ext>
            </a:extLst>
          </p:cNvPr>
          <p:cNvPicPr>
            <a:picLocks noChangeAspect="1"/>
          </p:cNvPicPr>
          <p:nvPr/>
        </p:nvPicPr>
        <p:blipFill>
          <a:blip r:embed="rId8"/>
          <a:stretch>
            <a:fillRect/>
          </a:stretch>
        </p:blipFill>
        <p:spPr>
          <a:xfrm>
            <a:off x="156664" y="1367147"/>
            <a:ext cx="2530578" cy="1948544"/>
          </a:xfrm>
          <a:prstGeom prst="rect">
            <a:avLst/>
          </a:prstGeom>
          <a:effectLst>
            <a:outerShdw blurRad="50800" dist="38100" dir="5400000" algn="t" rotWithShape="0">
              <a:prstClr val="black">
                <a:alpha val="43000"/>
              </a:prstClr>
            </a:outerShdw>
          </a:effectLst>
        </p:spPr>
      </p:pic>
      <p:sp>
        <p:nvSpPr>
          <p:cNvPr id="3" name="TextBox 2">
            <a:extLst>
              <a:ext uri="{FF2B5EF4-FFF2-40B4-BE49-F238E27FC236}">
                <a16:creationId xmlns:a16="http://schemas.microsoft.com/office/drawing/2014/main" id="{F2668A59-99B0-9BE2-8F00-9D671AE8CF62}"/>
              </a:ext>
            </a:extLst>
          </p:cNvPr>
          <p:cNvSpPr txBox="1"/>
          <p:nvPr/>
        </p:nvSpPr>
        <p:spPr>
          <a:xfrm>
            <a:off x="294077" y="3482688"/>
            <a:ext cx="1052594" cy="215444"/>
          </a:xfrm>
          <a:prstGeom prst="rect">
            <a:avLst/>
          </a:prstGeom>
          <a:noFill/>
        </p:spPr>
        <p:txBody>
          <a:bodyPr wrap="square" rtlCol="0">
            <a:spAutoFit/>
          </a:bodyPr>
          <a:lstStyle/>
          <a:p>
            <a:r>
              <a:rPr lang="en-GB" sz="800" dirty="0"/>
              <a:t>(Smith, J. 2022)</a:t>
            </a:r>
            <a:endParaRPr lang="en-GB" sz="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1D3DD78-66D4-D7AA-9C7A-3F4EC5632288}"/>
              </a:ext>
            </a:extLst>
          </p:cNvPr>
          <p:cNvSpPr txBox="1"/>
          <p:nvPr/>
        </p:nvSpPr>
        <p:spPr>
          <a:xfrm>
            <a:off x="2771180" y="782798"/>
            <a:ext cx="6216156" cy="5003934"/>
          </a:xfrm>
          <a:prstGeom prst="rect">
            <a:avLst/>
          </a:prstGeom>
          <a:noFill/>
        </p:spPr>
        <p:txBody>
          <a:bodyPr wrap="square" rtlCol="0">
            <a:spAutoFit/>
          </a:bodyPr>
          <a:lstStyle/>
          <a:p>
            <a:pPr marL="171450" lvl="0" indent="-171450">
              <a:lnSpc>
                <a:spcPct val="150000"/>
              </a:lnSpc>
              <a:spcAft>
                <a:spcPts val="800"/>
              </a:spcAft>
              <a:buSzPts val="1000"/>
              <a:buFont typeface="Arial" panose="020B0604020202020204" pitchFamily="34" charset="0"/>
              <a:buChar char="•"/>
              <a:tabLst>
                <a:tab pos="457200" algn="l"/>
              </a:tabLst>
            </a:pPr>
            <a:r>
              <a:rPr lang="en-US" sz="1200" dirty="0">
                <a:latin typeface="Arial" panose="020B0604020202020204" pitchFamily="34" charset="0"/>
                <a:ea typeface="Calibri" panose="020F0502020204030204" pitchFamily="34" charset="0"/>
                <a:cs typeface="Arial" panose="020B0604020202020204" pitchFamily="34" charset="0"/>
              </a:rPr>
              <a:t>Common co-conditions: hypertension, diabetes, (AF), (CKD), depression, frailty, falls (Calderón-Larrañaga </a:t>
            </a:r>
            <a:r>
              <a:rPr lang="en-US" sz="1200" i="1" dirty="0">
                <a:latin typeface="Arial" panose="020B0604020202020204" pitchFamily="34" charset="0"/>
                <a:ea typeface="Calibri" panose="020F0502020204030204" pitchFamily="34" charset="0"/>
                <a:cs typeface="Arial" panose="020B0604020202020204" pitchFamily="34" charset="0"/>
              </a:rPr>
              <a:t>et al</a:t>
            </a:r>
            <a:r>
              <a:rPr lang="en-US" sz="1200" dirty="0">
                <a:latin typeface="Arial" panose="020B0604020202020204" pitchFamily="34" charset="0"/>
                <a:ea typeface="Calibri" panose="020F0502020204030204" pitchFamily="34" charset="0"/>
                <a:cs typeface="Arial" panose="020B0604020202020204" pitchFamily="34" charset="0"/>
              </a:rPr>
              <a:t>., 2017).</a:t>
            </a:r>
          </a:p>
          <a:p>
            <a:pPr marL="171450" lvl="0" indent="-171450">
              <a:lnSpc>
                <a:spcPct val="150000"/>
              </a:lnSpc>
              <a:spcAft>
                <a:spcPts val="800"/>
              </a:spcAft>
              <a:buSzPts val="1000"/>
              <a:buFont typeface="Arial" panose="020B0604020202020204" pitchFamily="34" charset="0"/>
              <a:buChar char="•"/>
              <a:tabLst>
                <a:tab pos="457200" algn="l"/>
              </a:tabLst>
            </a:pPr>
            <a:r>
              <a:rPr lang="en-US" sz="1200" dirty="0">
                <a:latin typeface="Arial" panose="020B0604020202020204" pitchFamily="34" charset="0"/>
                <a:ea typeface="Calibri" panose="020F0502020204030204" pitchFamily="34" charset="0"/>
                <a:cs typeface="Arial" panose="020B0604020202020204" pitchFamily="34" charset="0"/>
              </a:rPr>
              <a:t>Coordinate across primary/secondary &amp; social care; integrate advanced care planning and capacity/consent assessments. (NHS </a:t>
            </a:r>
            <a:r>
              <a:rPr lang="en-GB" sz="1200" dirty="0">
                <a:latin typeface="Arial" panose="020B0604020202020204" pitchFamily="34" charset="0"/>
                <a:ea typeface="Calibri" panose="020F0502020204030204" pitchFamily="34" charset="0"/>
                <a:cs typeface="Arial" panose="020B0604020202020204" pitchFamily="34" charset="0"/>
              </a:rPr>
              <a:t>England,2019).</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According to Prince et al.(2016) and  WHO( 2021) cardiovascular disease, stroke, chronic obstructive pulmonary disease (COPD), malnutrition, sensory impairments (hearing and vision loss), osteoporosis, urinary incontinence, sleep disorders, chronic pain, and infections (such as recurrent UTIs) are also commonly seen in people living with dementia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Steinberg et al. (2008) stated that neuropsychiatric symptoms—such as anxiety, apathy, agitation, and psychosis—are additional co-occurring conditions that compound behavioural and psychological needs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Also, McKeith et al.(2017 )  related that Parkinson’s disease, Lewy body disease, and other neurodegenerative syndromes can overlap with dementia, influencing the type and progression of cognitive impairment.</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Future more NICE (2022) related that the presence of these co-conditions increases care complexity and underscores the need for holistic assessment and integrated care planning .</a:t>
            </a:r>
          </a:p>
          <a:p>
            <a:pPr marL="171450" lvl="0" indent="-171450">
              <a:lnSpc>
                <a:spcPct val="150000"/>
              </a:lnSpc>
              <a:spcAft>
                <a:spcPts val="800"/>
              </a:spcAft>
              <a:buSzPts val="1000"/>
              <a:buFont typeface="Arial" panose="020B0604020202020204" pitchFamily="34" charset="0"/>
              <a:buChar char="•"/>
              <a:tabLst>
                <a:tab pos="457200" algn="l"/>
              </a:tabLst>
            </a:pPr>
            <a:endParaRPr lang="en-GB" sz="12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SzPts val="1000"/>
              <a:buFont typeface="Symbol" panose="05050102010706020507" pitchFamily="18" charset="2"/>
              <a:buChar char=""/>
              <a:tabLst>
                <a:tab pos="457200" algn="l"/>
              </a:tabLst>
            </a:pPr>
            <a:endParaRPr lang="en-GB" sz="1100" dirty="0">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011901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781"/>
        <p:cNvGrpSpPr/>
        <p:nvPr/>
      </p:nvGrpSpPr>
      <p:grpSpPr>
        <a:xfrm>
          <a:off x="0" y="0"/>
          <a:ext cx="0" cy="0"/>
          <a:chOff x="0" y="0"/>
          <a:chExt cx="0" cy="0"/>
        </a:xfrm>
      </p:grpSpPr>
      <p:pic>
        <p:nvPicPr>
          <p:cNvPr id="1811" name="Picture 181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813" name="Picture 181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815" name="Oval 181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17" name="Picture 181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819" name="Picture 181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821" name="Rectangle 182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23" name="Rectangle 1822">
            <a:extLst>
              <a:ext uri="{FF2B5EF4-FFF2-40B4-BE49-F238E27FC236}">
                <a16:creationId xmlns:a16="http://schemas.microsoft.com/office/drawing/2014/main" id="{4306924A-36D7-48B7-A77E-D461A059F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782" name="Google Shape;1782;p63"/>
          <p:cNvSpPr txBox="1">
            <a:spLocks noGrp="1"/>
          </p:cNvSpPr>
          <p:nvPr>
            <p:ph type="title"/>
          </p:nvPr>
        </p:nvSpPr>
        <p:spPr>
          <a:xfrm>
            <a:off x="3729826" y="357334"/>
            <a:ext cx="4846670" cy="465831"/>
          </a:xfrm>
          <a:prstGeom prst="rect">
            <a:avLst/>
          </a:prstGeom>
        </p:spPr>
        <p:txBody>
          <a:bodyPr spcFirstLastPara="1" vert="horz" lIns="91440" tIns="45720" rIns="91440" bIns="45720" rtlCol="0" anchor="b" anchorCtr="0">
            <a:noAutofit/>
          </a:bodyPr>
          <a:lstStyle/>
          <a:p>
            <a:pPr marL="0" lvl="0" indent="0" algn="l" defTabSz="457200">
              <a:spcBef>
                <a:spcPct val="0"/>
              </a:spcBef>
              <a:spcAft>
                <a:spcPts val="0"/>
              </a:spcAft>
            </a:pPr>
            <a:r>
              <a:rPr lang="en-US" b="0" i="0" kern="1200" dirty="0">
                <a:solidFill>
                  <a:srgbClr val="EBEBEB"/>
                </a:solidFill>
                <a:latin typeface="Arial" panose="020B0604020202020204" pitchFamily="34" charset="0"/>
                <a:cs typeface="Arial" panose="020B0604020202020204" pitchFamily="34" charset="0"/>
              </a:rPr>
              <a:t>Prevention</a:t>
            </a:r>
          </a:p>
        </p:txBody>
      </p:sp>
      <p:sp>
        <p:nvSpPr>
          <p:cNvPr id="1825" name="Freeform 36">
            <a:extLst>
              <a:ext uri="{FF2B5EF4-FFF2-40B4-BE49-F238E27FC236}">
                <a16:creationId xmlns:a16="http://schemas.microsoft.com/office/drawing/2014/main" id="{A0ACE7FA-6331-4C56-911D-E3F37FDEE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70121" y="0"/>
            <a:ext cx="419604" cy="2782230"/>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noFill/>
            </a:endParaRPr>
          </a:p>
        </p:txBody>
      </p:sp>
      <p:sp useBgFill="1">
        <p:nvSpPr>
          <p:cNvPr id="1827" name="Freeform: Shape 1826">
            <a:extLst>
              <a:ext uri="{FF2B5EF4-FFF2-40B4-BE49-F238E27FC236}">
                <a16:creationId xmlns:a16="http://schemas.microsoft.com/office/drawing/2014/main" id="{EEE464AA-F385-4411-8A33-DE57CA2F1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706837" y="706838"/>
            <a:ext cx="5143501" cy="3729824"/>
          </a:xfrm>
          <a:custGeom>
            <a:avLst/>
            <a:gdLst>
              <a:gd name="connsiteX0" fmla="*/ 6858001 w 6858001"/>
              <a:gd name="connsiteY0" fmla="*/ 1344715 h 4973099"/>
              <a:gd name="connsiteX1" fmla="*/ 6858001 w 6858001"/>
              <a:gd name="connsiteY1" fmla="*/ 1177 h 4973099"/>
              <a:gd name="connsiteX2" fmla="*/ 6702324 w 6858001"/>
              <a:gd name="connsiteY2" fmla="*/ 26222 h 4973099"/>
              <a:gd name="connsiteX3" fmla="*/ 6547333 w 6858001"/>
              <a:gd name="connsiteY3" fmla="*/ 50091 h 4973099"/>
              <a:gd name="connsiteX4" fmla="*/ 6391657 w 6858001"/>
              <a:gd name="connsiteY4" fmla="*/ 73455 h 4973099"/>
              <a:gd name="connsiteX5" fmla="*/ 6235294 w 6858001"/>
              <a:gd name="connsiteY5" fmla="*/ 93458 h 4973099"/>
              <a:gd name="connsiteX6" fmla="*/ 6079618 w 6858001"/>
              <a:gd name="connsiteY6" fmla="*/ 113629 h 4973099"/>
              <a:gd name="connsiteX7" fmla="*/ 5923255 w 6858001"/>
              <a:gd name="connsiteY7" fmla="*/ 132455 h 4973099"/>
              <a:gd name="connsiteX8" fmla="*/ 5768950 w 6858001"/>
              <a:gd name="connsiteY8" fmla="*/ 148591 h 4973099"/>
              <a:gd name="connsiteX9" fmla="*/ 5612588 w 6858001"/>
              <a:gd name="connsiteY9" fmla="*/ 163887 h 4973099"/>
              <a:gd name="connsiteX10" fmla="*/ 5456911 w 6858001"/>
              <a:gd name="connsiteY10" fmla="*/ 177839 h 4973099"/>
              <a:gd name="connsiteX11" fmla="*/ 5303978 w 6858001"/>
              <a:gd name="connsiteY11" fmla="*/ 189941 h 4973099"/>
              <a:gd name="connsiteX12" fmla="*/ 5148987 w 6858001"/>
              <a:gd name="connsiteY12" fmla="*/ 202044 h 4973099"/>
              <a:gd name="connsiteX13" fmla="*/ 4996054 w 6858001"/>
              <a:gd name="connsiteY13" fmla="*/ 212129 h 4973099"/>
              <a:gd name="connsiteX14" fmla="*/ 4843120 w 6858001"/>
              <a:gd name="connsiteY14" fmla="*/ 220029 h 4973099"/>
              <a:gd name="connsiteX15" fmla="*/ 4690873 w 6858001"/>
              <a:gd name="connsiteY15" fmla="*/ 228266 h 4973099"/>
              <a:gd name="connsiteX16" fmla="*/ 4539997 w 6858001"/>
              <a:gd name="connsiteY16" fmla="*/ 235157 h 4973099"/>
              <a:gd name="connsiteX17" fmla="*/ 4390492 w 6858001"/>
              <a:gd name="connsiteY17" fmla="*/ 240032 h 4973099"/>
              <a:gd name="connsiteX18" fmla="*/ 4240988 w 6858001"/>
              <a:gd name="connsiteY18" fmla="*/ 244234 h 4973099"/>
              <a:gd name="connsiteX19" fmla="*/ 4092855 w 6858001"/>
              <a:gd name="connsiteY19" fmla="*/ 248268 h 4973099"/>
              <a:gd name="connsiteX20" fmla="*/ 3946780 w 6858001"/>
              <a:gd name="connsiteY20" fmla="*/ 250117 h 4973099"/>
              <a:gd name="connsiteX21" fmla="*/ 3800704 w 6858001"/>
              <a:gd name="connsiteY21" fmla="*/ 252134 h 4973099"/>
              <a:gd name="connsiteX22" fmla="*/ 3656686 w 6858001"/>
              <a:gd name="connsiteY22" fmla="*/ 253143 h 4973099"/>
              <a:gd name="connsiteX23" fmla="*/ 3514040 w 6858001"/>
              <a:gd name="connsiteY23" fmla="*/ 252134 h 4973099"/>
              <a:gd name="connsiteX24" fmla="*/ 3372765 w 6858001"/>
              <a:gd name="connsiteY24" fmla="*/ 252134 h 4973099"/>
              <a:gd name="connsiteX25" fmla="*/ 3232862 w 6858001"/>
              <a:gd name="connsiteY25" fmla="*/ 250117 h 4973099"/>
              <a:gd name="connsiteX26" fmla="*/ 3095702 w 6858001"/>
              <a:gd name="connsiteY26" fmla="*/ 247092 h 4973099"/>
              <a:gd name="connsiteX27" fmla="*/ 2959914 w 6858001"/>
              <a:gd name="connsiteY27" fmla="*/ 244234 h 4973099"/>
              <a:gd name="connsiteX28" fmla="*/ 2826868 w 6858001"/>
              <a:gd name="connsiteY28" fmla="*/ 241040 h 4973099"/>
              <a:gd name="connsiteX29" fmla="*/ 2694509 w 6858001"/>
              <a:gd name="connsiteY29" fmla="*/ 236166 h 4973099"/>
              <a:gd name="connsiteX30" fmla="*/ 2564208 w 6858001"/>
              <a:gd name="connsiteY30" fmla="*/ 230955 h 4973099"/>
              <a:gd name="connsiteX31" fmla="*/ 2436649 w 6858001"/>
              <a:gd name="connsiteY31" fmla="*/ 226249 h 4973099"/>
              <a:gd name="connsiteX32" fmla="*/ 2187703 w 6858001"/>
              <a:gd name="connsiteY32" fmla="*/ 212969 h 4973099"/>
              <a:gd name="connsiteX33" fmla="*/ 1949045 w 6858001"/>
              <a:gd name="connsiteY33" fmla="*/ 198850 h 4973099"/>
              <a:gd name="connsiteX34" fmla="*/ 1719988 w 6858001"/>
              <a:gd name="connsiteY34" fmla="*/ 184058 h 4973099"/>
              <a:gd name="connsiteX35" fmla="*/ 1503275 w 6858001"/>
              <a:gd name="connsiteY35" fmla="*/ 167753 h 4973099"/>
              <a:gd name="connsiteX36" fmla="*/ 1296163 w 6858001"/>
              <a:gd name="connsiteY36" fmla="*/ 150776 h 4973099"/>
              <a:gd name="connsiteX37" fmla="*/ 1104139 w 6858001"/>
              <a:gd name="connsiteY37" fmla="*/ 132455 h 4973099"/>
              <a:gd name="connsiteX38" fmla="*/ 923774 w 6858001"/>
              <a:gd name="connsiteY38" fmla="*/ 114469 h 4973099"/>
              <a:gd name="connsiteX39" fmla="*/ 757810 w 6858001"/>
              <a:gd name="connsiteY39" fmla="*/ 96484 h 4973099"/>
              <a:gd name="connsiteX40" fmla="*/ 605563 w 6858001"/>
              <a:gd name="connsiteY40" fmla="*/ 79507 h 4973099"/>
              <a:gd name="connsiteX41" fmla="*/ 470460 w 6858001"/>
              <a:gd name="connsiteY41" fmla="*/ 63370 h 4973099"/>
              <a:gd name="connsiteX42" fmla="*/ 348388 w 6858001"/>
              <a:gd name="connsiteY42" fmla="*/ 48074 h 4973099"/>
              <a:gd name="connsiteX43" fmla="*/ 245518 w 6858001"/>
              <a:gd name="connsiteY43" fmla="*/ 35299 h 4973099"/>
              <a:gd name="connsiteX44" fmla="*/ 159107 w 6858001"/>
              <a:gd name="connsiteY44" fmla="*/ 23197 h 4973099"/>
              <a:gd name="connsiteX45" fmla="*/ 40463 w 6858001"/>
              <a:gd name="connsiteY45" fmla="*/ 5883 h 4973099"/>
              <a:gd name="connsiteX46" fmla="*/ 1 w 6858001"/>
              <a:gd name="connsiteY46" fmla="*/ 0 h 4973099"/>
              <a:gd name="connsiteX47" fmla="*/ 1 w 6858001"/>
              <a:gd name="connsiteY47" fmla="*/ 897889 h 4973099"/>
              <a:gd name="connsiteX48" fmla="*/ 0 w 6858001"/>
              <a:gd name="connsiteY48" fmla="*/ 897889 h 4973099"/>
              <a:gd name="connsiteX49" fmla="*/ 0 w 6858001"/>
              <a:gd name="connsiteY49" fmla="*/ 4973099 h 4973099"/>
              <a:gd name="connsiteX50" fmla="*/ 6858000 w 6858001"/>
              <a:gd name="connsiteY50" fmla="*/ 4973099 h 4973099"/>
              <a:gd name="connsiteX51" fmla="*/ 6858000 w 6858001"/>
              <a:gd name="connsiteY51" fmla="*/ 1344715 h 4973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73099">
                <a:moveTo>
                  <a:pt x="6858001" y="1344715"/>
                </a:moveTo>
                <a:lnTo>
                  <a:pt x="6858001" y="1177"/>
                </a:lnTo>
                <a:lnTo>
                  <a:pt x="6702324" y="26222"/>
                </a:lnTo>
                <a:lnTo>
                  <a:pt x="6547333" y="50091"/>
                </a:lnTo>
                <a:lnTo>
                  <a:pt x="6391657" y="73455"/>
                </a:lnTo>
                <a:lnTo>
                  <a:pt x="6235294" y="93458"/>
                </a:lnTo>
                <a:lnTo>
                  <a:pt x="6079618" y="113629"/>
                </a:lnTo>
                <a:lnTo>
                  <a:pt x="5923255" y="132455"/>
                </a:lnTo>
                <a:lnTo>
                  <a:pt x="5768950" y="148591"/>
                </a:lnTo>
                <a:lnTo>
                  <a:pt x="5612588" y="163887"/>
                </a:lnTo>
                <a:lnTo>
                  <a:pt x="5456911" y="177839"/>
                </a:lnTo>
                <a:lnTo>
                  <a:pt x="5303978" y="189941"/>
                </a:lnTo>
                <a:lnTo>
                  <a:pt x="5148987" y="202044"/>
                </a:lnTo>
                <a:lnTo>
                  <a:pt x="4996054" y="212129"/>
                </a:lnTo>
                <a:lnTo>
                  <a:pt x="4843120" y="220029"/>
                </a:lnTo>
                <a:lnTo>
                  <a:pt x="4690873" y="228266"/>
                </a:lnTo>
                <a:lnTo>
                  <a:pt x="4539997" y="235157"/>
                </a:lnTo>
                <a:lnTo>
                  <a:pt x="4390492" y="240032"/>
                </a:lnTo>
                <a:lnTo>
                  <a:pt x="4240988" y="244234"/>
                </a:lnTo>
                <a:lnTo>
                  <a:pt x="4092855" y="248268"/>
                </a:lnTo>
                <a:lnTo>
                  <a:pt x="3946780" y="250117"/>
                </a:lnTo>
                <a:lnTo>
                  <a:pt x="3800704" y="252134"/>
                </a:lnTo>
                <a:lnTo>
                  <a:pt x="3656686" y="253143"/>
                </a:lnTo>
                <a:lnTo>
                  <a:pt x="3514040" y="252134"/>
                </a:lnTo>
                <a:lnTo>
                  <a:pt x="3372765" y="252134"/>
                </a:lnTo>
                <a:lnTo>
                  <a:pt x="3232862" y="250117"/>
                </a:lnTo>
                <a:lnTo>
                  <a:pt x="3095702" y="247092"/>
                </a:lnTo>
                <a:lnTo>
                  <a:pt x="2959914" y="244234"/>
                </a:lnTo>
                <a:lnTo>
                  <a:pt x="2826868" y="241040"/>
                </a:lnTo>
                <a:lnTo>
                  <a:pt x="2694509" y="236166"/>
                </a:lnTo>
                <a:lnTo>
                  <a:pt x="2564208" y="230955"/>
                </a:lnTo>
                <a:lnTo>
                  <a:pt x="2436649" y="226249"/>
                </a:lnTo>
                <a:lnTo>
                  <a:pt x="2187703" y="212969"/>
                </a:lnTo>
                <a:lnTo>
                  <a:pt x="1949045" y="198850"/>
                </a:lnTo>
                <a:lnTo>
                  <a:pt x="1719988" y="184058"/>
                </a:lnTo>
                <a:lnTo>
                  <a:pt x="1503275" y="167753"/>
                </a:lnTo>
                <a:lnTo>
                  <a:pt x="1296163" y="150776"/>
                </a:lnTo>
                <a:lnTo>
                  <a:pt x="1104139" y="132455"/>
                </a:lnTo>
                <a:lnTo>
                  <a:pt x="923774" y="114469"/>
                </a:lnTo>
                <a:lnTo>
                  <a:pt x="757810" y="96484"/>
                </a:lnTo>
                <a:lnTo>
                  <a:pt x="605563" y="79507"/>
                </a:lnTo>
                <a:lnTo>
                  <a:pt x="470460" y="63370"/>
                </a:lnTo>
                <a:lnTo>
                  <a:pt x="348388" y="48074"/>
                </a:lnTo>
                <a:lnTo>
                  <a:pt x="245518" y="35299"/>
                </a:lnTo>
                <a:lnTo>
                  <a:pt x="159107" y="23197"/>
                </a:lnTo>
                <a:lnTo>
                  <a:pt x="40463" y="5883"/>
                </a:lnTo>
                <a:lnTo>
                  <a:pt x="1" y="0"/>
                </a:lnTo>
                <a:lnTo>
                  <a:pt x="1" y="897889"/>
                </a:lnTo>
                <a:lnTo>
                  <a:pt x="0" y="897889"/>
                </a:lnTo>
                <a:lnTo>
                  <a:pt x="0" y="4973099"/>
                </a:lnTo>
                <a:lnTo>
                  <a:pt x="6858000" y="4973099"/>
                </a:lnTo>
                <a:lnTo>
                  <a:pt x="6858000" y="1344715"/>
                </a:lnTo>
                <a:close/>
              </a:path>
            </a:pathLst>
          </a:custGeom>
          <a:ln>
            <a:noFill/>
          </a:ln>
        </p:spPr>
        <p:txBody>
          <a:bodyPr/>
          <a:lstStyle/>
          <a:p>
            <a:endParaRPr lang="en-GB"/>
          </a:p>
        </p:txBody>
      </p:sp>
      <p:sp>
        <p:nvSpPr>
          <p:cNvPr id="1829" name="Rectangle 1828">
            <a:extLst>
              <a:ext uri="{FF2B5EF4-FFF2-40B4-BE49-F238E27FC236}">
                <a16:creationId xmlns:a16="http://schemas.microsoft.com/office/drawing/2014/main" id="{9B431DB1-C0E3-4F79-91B4-129125256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 name="Picture 1">
            <a:extLst>
              <a:ext uri="{FF2B5EF4-FFF2-40B4-BE49-F238E27FC236}">
                <a16:creationId xmlns:a16="http://schemas.microsoft.com/office/drawing/2014/main" id="{13B664CB-CBE8-4303-B4D5-10261471E4ED}"/>
              </a:ext>
            </a:extLst>
          </p:cNvPr>
          <p:cNvPicPr>
            <a:picLocks noChangeAspect="1"/>
          </p:cNvPicPr>
          <p:nvPr/>
        </p:nvPicPr>
        <p:blipFill>
          <a:blip r:embed="rId7"/>
          <a:stretch>
            <a:fillRect/>
          </a:stretch>
        </p:blipFill>
        <p:spPr>
          <a:xfrm>
            <a:off x="482890" y="1899167"/>
            <a:ext cx="2573812" cy="1344816"/>
          </a:xfrm>
          <a:prstGeom prst="rect">
            <a:avLst/>
          </a:prstGeom>
          <a:effectLst/>
        </p:spPr>
      </p:pic>
      <p:sp>
        <p:nvSpPr>
          <p:cNvPr id="3" name="TextBox 2">
            <a:extLst>
              <a:ext uri="{FF2B5EF4-FFF2-40B4-BE49-F238E27FC236}">
                <a16:creationId xmlns:a16="http://schemas.microsoft.com/office/drawing/2014/main" id="{B5E175CB-6E45-30D8-C7E0-4DC5E8EA2968}"/>
              </a:ext>
            </a:extLst>
          </p:cNvPr>
          <p:cNvSpPr txBox="1"/>
          <p:nvPr/>
        </p:nvSpPr>
        <p:spPr>
          <a:xfrm>
            <a:off x="916794" y="3297019"/>
            <a:ext cx="2327988" cy="246221"/>
          </a:xfrm>
          <a:prstGeom prst="rect">
            <a:avLst/>
          </a:prstGeom>
          <a:noFill/>
        </p:spPr>
        <p:txBody>
          <a:bodyPr wrap="square" rtlCol="0">
            <a:spAutoFit/>
          </a:bodyPr>
          <a:lstStyle/>
          <a:p>
            <a:r>
              <a:rPr lang="en-GB" sz="1000" dirty="0">
                <a:solidFill>
                  <a:schemeClr val="tx1">
                    <a:lumMod val="95000"/>
                    <a:lumOff val="5000"/>
                  </a:schemeClr>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(Alzheimer's Society</a:t>
            </a:r>
            <a:r>
              <a:rPr lang="en-GB" sz="1000" dirty="0">
                <a:solidFill>
                  <a:schemeClr val="tx1">
                    <a:lumMod val="95000"/>
                    <a:lumOff val="5000"/>
                  </a:schemeClr>
                </a:solidFill>
                <a:latin typeface="Arial" panose="020B0604020202020204" pitchFamily="34" charset="0"/>
                <a:cs typeface="Arial" panose="020B0604020202020204" pitchFamily="34" charset="0"/>
              </a:rPr>
              <a:t>,2025) </a:t>
            </a:r>
            <a:endParaRPr lang="en-GB" sz="1000" dirty="0">
              <a:solidFill>
                <a:schemeClr val="tx1">
                  <a:lumMod val="95000"/>
                  <a:lumOff val="5000"/>
                </a:schemeClr>
              </a:solidFill>
            </a:endParaRPr>
          </a:p>
        </p:txBody>
      </p:sp>
      <p:sp>
        <p:nvSpPr>
          <p:cNvPr id="4" name="TextBox 3">
            <a:extLst>
              <a:ext uri="{FF2B5EF4-FFF2-40B4-BE49-F238E27FC236}">
                <a16:creationId xmlns:a16="http://schemas.microsoft.com/office/drawing/2014/main" id="{6EEA0060-4DF9-C933-4A7F-EAF3CDE66378}"/>
              </a:ext>
            </a:extLst>
          </p:cNvPr>
          <p:cNvSpPr txBox="1"/>
          <p:nvPr/>
        </p:nvSpPr>
        <p:spPr>
          <a:xfrm>
            <a:off x="3679923" y="920578"/>
            <a:ext cx="5402293" cy="3869714"/>
          </a:xfrm>
          <a:prstGeom prst="rect">
            <a:avLst/>
          </a:prstGeom>
          <a:noFill/>
        </p:spPr>
        <p:txBody>
          <a:bodyPr wrap="square" rtlCol="0">
            <a:spAutoFit/>
          </a:bodyPr>
          <a:lstStyle/>
          <a:p>
            <a:pPr marL="285750" indent="-2857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40% of global dementia may be attributable to modifiable risks (hearing loss, low education, hypertension, obesity, physical inactivity, diabetes, smoking, depression, social isolation, air pollution, excessive alcohol, (TBI) ). (Livingston et al., 2020; 2024)</a:t>
            </a:r>
          </a:p>
          <a:p>
            <a:pPr marL="285750" indent="-2857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Interventions: treat mid-life hypertension, support hearing aids, promote physical activity, smoking cessation, social connection, diabetes control, weight management, air-quality policies (WHO, 2019; Livingston et al., 2024)</a:t>
            </a:r>
            <a:endParaRPr lang="en-US" sz="1100" cap="all"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Following a Mediterranean diet that is high in fruits, veggies, whole grains, fish, and healthy fats may help your brain work better (Sofi et al., 2010).</a:t>
            </a:r>
          </a:p>
          <a:p>
            <a:pPr marL="171450" indent="-171450">
              <a:lnSpc>
                <a:spcPct val="150000"/>
              </a:lnSpc>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Lower the amount of prepared food you eat. Limit your intake of sugary and processed foods that could mess with your brain.</a:t>
            </a:r>
          </a:p>
          <a:p>
            <a:pPr marL="171450" indent="-171450">
              <a:lnSpc>
                <a:spcPct val="150000"/>
              </a:lnSpc>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Cognitive Engagement: Keeping the brain active can be done in a fun way by reading, working on games, and learning new things.</a:t>
            </a:r>
          </a:p>
          <a:p>
            <a:pPr marL="171450" indent="-171450">
              <a:lnSpc>
                <a:spcPct val="150000"/>
              </a:lnSpc>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Regular Health Checkups: you keep an eye on and deal with any health concerns by making sure you see healthcare professionals on a regular basis.</a:t>
            </a:r>
          </a:p>
          <a:p>
            <a:pPr marL="171450" indent="-171450">
              <a:lnSpc>
                <a:spcPct val="150000"/>
              </a:lnSpc>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  Ideal Sleep: Try to get seven to nine hours of sleep each night that makes you feel better and more awake.   People who don't sleep at the same time every day are more likely to get dementia (Holtzman et al., 2016).</a:t>
            </a:r>
          </a:p>
        </p:txBody>
      </p:sp>
    </p:spTree>
    <p:extLst>
      <p:ext uri="{BB962C8B-B14F-4D97-AF65-F5344CB8AC3E}">
        <p14:creationId xmlns:p14="http://schemas.microsoft.com/office/powerpoint/2010/main" val="333696737"/>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1781"/>
        <p:cNvGrpSpPr/>
        <p:nvPr/>
      </p:nvGrpSpPr>
      <p:grpSpPr>
        <a:xfrm>
          <a:off x="0" y="0"/>
          <a:ext cx="0" cy="0"/>
          <a:chOff x="0" y="0"/>
          <a:chExt cx="0" cy="0"/>
        </a:xfrm>
      </p:grpSpPr>
      <p:pic>
        <p:nvPicPr>
          <p:cNvPr id="1822" name="Picture 182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824" name="Picture 182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826" name="Oval 182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28" name="Picture 182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830" name="Picture 182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832" name="Rectangle 183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82" name="Google Shape;1782;p63"/>
          <p:cNvSpPr txBox="1">
            <a:spLocks noGrp="1"/>
          </p:cNvSpPr>
          <p:nvPr>
            <p:ph type="title"/>
          </p:nvPr>
        </p:nvSpPr>
        <p:spPr>
          <a:xfrm>
            <a:off x="68926" y="57151"/>
            <a:ext cx="3195818" cy="1017887"/>
          </a:xfrm>
          <a:prstGeom prst="rect">
            <a:avLst/>
          </a:prstGeom>
        </p:spPr>
        <p:txBody>
          <a:bodyPr spcFirstLastPara="1" vert="horz" lIns="91440" tIns="45720" rIns="91440" bIns="45720" rtlCol="0" anchor="t" anchorCtr="0">
            <a:normAutofit fontScale="90000"/>
          </a:bodyPr>
          <a:lstStyle/>
          <a:p>
            <a:pPr marL="0" lvl="0" indent="0" algn="l" defTabSz="457200">
              <a:lnSpc>
                <a:spcPct val="90000"/>
              </a:lnSpc>
              <a:spcBef>
                <a:spcPct val="0"/>
              </a:spcBef>
              <a:spcAft>
                <a:spcPts val="0"/>
              </a:spcAft>
            </a:pPr>
            <a:r>
              <a:rPr lang="en-US" b="0" i="0" kern="1200" dirty="0">
                <a:solidFill>
                  <a:schemeClr val="tx2"/>
                </a:solidFill>
                <a:latin typeface="Arial" panose="020B0604020202020204" pitchFamily="34" charset="0"/>
                <a:cs typeface="Arial" panose="020B0604020202020204" pitchFamily="34" charset="0"/>
              </a:rPr>
              <a:t>Skills, values &amp; </a:t>
            </a:r>
            <a:r>
              <a:rPr lang="en-US" b="0" i="0" kern="1200" dirty="0" err="1">
                <a:solidFill>
                  <a:schemeClr val="tx2"/>
                </a:solidFill>
                <a:latin typeface="Arial" panose="020B0604020202020204" pitchFamily="34" charset="0"/>
                <a:cs typeface="Arial" panose="020B0604020202020204" pitchFamily="34" charset="0"/>
              </a:rPr>
              <a:t>behaviours</a:t>
            </a:r>
            <a:endParaRPr lang="en-US" b="0" i="0" kern="1200" dirty="0">
              <a:solidFill>
                <a:schemeClr val="tx2"/>
              </a:solidFill>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13B664CB-CBE8-4303-B4D5-10261471E4ED}"/>
              </a:ext>
            </a:extLst>
          </p:cNvPr>
          <p:cNvPicPr>
            <a:picLocks noChangeAspect="1"/>
          </p:cNvPicPr>
          <p:nvPr/>
        </p:nvPicPr>
        <p:blipFill>
          <a:blip r:embed="rId8"/>
          <a:stretch>
            <a:fillRect/>
          </a:stretch>
        </p:blipFill>
        <p:spPr>
          <a:xfrm>
            <a:off x="83825" y="1182264"/>
            <a:ext cx="3195817" cy="1454096"/>
          </a:xfrm>
          <a:prstGeom prst="rect">
            <a:avLst/>
          </a:prstGeom>
          <a:effectLst>
            <a:outerShdw blurRad="50800" dist="38100" dir="5400000" algn="t" rotWithShape="0">
              <a:prstClr val="black">
                <a:alpha val="43000"/>
              </a:prstClr>
            </a:outerShdw>
          </a:effectLst>
        </p:spPr>
      </p:pic>
      <p:sp>
        <p:nvSpPr>
          <p:cNvPr id="3" name="TextBox 2">
            <a:extLst>
              <a:ext uri="{FF2B5EF4-FFF2-40B4-BE49-F238E27FC236}">
                <a16:creationId xmlns:a16="http://schemas.microsoft.com/office/drawing/2014/main" id="{02290EF8-644D-C462-B538-6CFE1021D3C2}"/>
              </a:ext>
            </a:extLst>
          </p:cNvPr>
          <p:cNvSpPr txBox="1"/>
          <p:nvPr/>
        </p:nvSpPr>
        <p:spPr>
          <a:xfrm>
            <a:off x="167918" y="2843899"/>
            <a:ext cx="1791477"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Tsukii</a:t>
            </a:r>
            <a:r>
              <a:rPr lang="en-GB" sz="1000" dirty="0">
                <a:latin typeface="Arial" panose="020B0604020202020204" pitchFamily="34" charset="0"/>
                <a:cs typeface="Arial" panose="020B0604020202020204" pitchFamily="34" charset="0"/>
              </a:rPr>
              <a:t>, 2022)</a:t>
            </a:r>
          </a:p>
        </p:txBody>
      </p:sp>
      <p:sp>
        <p:nvSpPr>
          <p:cNvPr id="4" name="TextBox 3">
            <a:extLst>
              <a:ext uri="{FF2B5EF4-FFF2-40B4-BE49-F238E27FC236}">
                <a16:creationId xmlns:a16="http://schemas.microsoft.com/office/drawing/2014/main" id="{90035EED-0EE3-5E23-E84B-36EE5BED3480}"/>
              </a:ext>
            </a:extLst>
          </p:cNvPr>
          <p:cNvSpPr txBox="1"/>
          <p:nvPr/>
        </p:nvSpPr>
        <p:spPr>
          <a:xfrm>
            <a:off x="3279643" y="451023"/>
            <a:ext cx="5629580" cy="4424801"/>
          </a:xfrm>
          <a:prstGeom prst="rect">
            <a:avLst/>
          </a:prstGeom>
          <a:noFill/>
        </p:spPr>
        <p:txBody>
          <a:bodyPr wrap="square" rtlCol="0">
            <a:spAutoFit/>
          </a:bodyPr>
          <a:lstStyle/>
          <a:p>
            <a:pPr marL="171450" lvl="0" indent="-171450">
              <a:lnSpc>
                <a:spcPct val="90000"/>
              </a:lnSpc>
              <a:spcBef>
                <a:spcPts val="1000"/>
              </a:spcBef>
              <a:buSzPct val="80000"/>
              <a:buFont typeface="Arial" panose="020B0604020202020204" pitchFamily="34" charset="0"/>
              <a:buChar char="•"/>
              <a:tabLst>
                <a:tab pos="457200" algn="l"/>
              </a:tabLst>
            </a:pPr>
            <a:r>
              <a:rPr lang="en-US" sz="1200" dirty="0">
                <a:latin typeface="Arial" panose="020B0604020202020204" pitchFamily="34" charset="0"/>
                <a:cs typeface="Arial" panose="020B0604020202020204" pitchFamily="34" charset="0"/>
              </a:rPr>
              <a:t>Person-</a:t>
            </a:r>
            <a:r>
              <a:rPr lang="en-US" sz="1200" dirty="0" err="1">
                <a:latin typeface="Arial" panose="020B0604020202020204" pitchFamily="34" charset="0"/>
                <a:cs typeface="Arial" panose="020B0604020202020204" pitchFamily="34" charset="0"/>
              </a:rPr>
              <a:t>centred</a:t>
            </a:r>
            <a:r>
              <a:rPr lang="en-US" sz="1200" dirty="0">
                <a:latin typeface="Arial" panose="020B0604020202020204" pitchFamily="34" charset="0"/>
                <a:cs typeface="Arial" panose="020B0604020202020204" pitchFamily="34" charset="0"/>
              </a:rPr>
              <a:t> values: dignity, compassion, choice, independence (NICE, 2022).</a:t>
            </a:r>
          </a:p>
          <a:p>
            <a:pPr marL="171450" lvl="0" indent="-171450">
              <a:lnSpc>
                <a:spcPct val="90000"/>
              </a:lnSpc>
              <a:spcBef>
                <a:spcPts val="1000"/>
              </a:spcBef>
              <a:buSzPct val="80000"/>
              <a:buFont typeface="Arial" panose="020B0604020202020204" pitchFamily="34" charset="0"/>
              <a:buChar char="•"/>
              <a:tabLst>
                <a:tab pos="457200" algn="l"/>
              </a:tabLst>
            </a:pPr>
            <a:r>
              <a:rPr lang="en-US" sz="1200" dirty="0">
                <a:latin typeface="Arial" panose="020B0604020202020204" pitchFamily="34" charset="0"/>
                <a:cs typeface="Arial" panose="020B0604020202020204" pitchFamily="34" charset="0"/>
              </a:rPr>
              <a:t>Co-production: involves people with dementia &amp; carers in decisions/service design; supports shared decision-making (NHS England, 2019).</a:t>
            </a:r>
          </a:p>
          <a:p>
            <a:pPr marL="171450" lvl="0" indent="-171450">
              <a:lnSpc>
                <a:spcPct val="90000"/>
              </a:lnSpc>
              <a:spcBef>
                <a:spcPts val="1000"/>
              </a:spcBef>
              <a:buSzPct val="80000"/>
              <a:buFont typeface="Arial" panose="020B0604020202020204" pitchFamily="34" charset="0"/>
              <a:buChar char="•"/>
              <a:tabLst>
                <a:tab pos="457200" algn="l"/>
              </a:tabLst>
            </a:pPr>
            <a:r>
              <a:rPr lang="en-US" sz="1200" dirty="0">
                <a:latin typeface="Arial" panose="020B0604020202020204" pitchFamily="34" charset="0"/>
                <a:cs typeface="Arial" panose="020B0604020202020204" pitchFamily="34" charset="0"/>
              </a:rPr>
              <a:t>Communication skills: validate, avoid elderspeak, tailor to sensory/cognitive needs.</a:t>
            </a:r>
          </a:p>
          <a:p>
            <a:pPr marL="171450" lvl="0" indent="-171450">
              <a:lnSpc>
                <a:spcPct val="90000"/>
              </a:lnSpc>
              <a:spcBef>
                <a:spcPts val="1000"/>
              </a:spcBef>
              <a:buSzPct val="80000"/>
              <a:buFont typeface="Arial" panose="020B0604020202020204" pitchFamily="34" charset="0"/>
              <a:buChar char="•"/>
              <a:tabLst>
                <a:tab pos="457200" algn="l"/>
              </a:tabLst>
            </a:pPr>
            <a:r>
              <a:rPr lang="en-US" sz="1200" dirty="0">
                <a:latin typeface="Arial" panose="020B0604020202020204" pitchFamily="34" charset="0"/>
                <a:cs typeface="Arial" panose="020B0604020202020204" pitchFamily="34" charset="0"/>
              </a:rPr>
              <a:t>Cultural competence and addressing inequality in access/diagnosis (Alzheimer's Society, 2022)</a:t>
            </a:r>
          </a:p>
          <a:p>
            <a:pPr marL="171450" lvl="0" indent="-171450">
              <a:lnSpc>
                <a:spcPct val="90000"/>
              </a:lnSpc>
              <a:spcBef>
                <a:spcPts val="1000"/>
              </a:spcBef>
              <a:buSzPct val="80000"/>
              <a:buFont typeface="Arial" panose="020B0604020202020204" pitchFamily="34" charset="0"/>
              <a:buChar char="•"/>
              <a:tabLst>
                <a:tab pos="457200" algn="l"/>
              </a:tabLst>
            </a:pPr>
            <a:r>
              <a:rPr lang="en-GB" sz="1200" dirty="0">
                <a:latin typeface="Arial" panose="020B0604020202020204" pitchFamily="34" charset="0"/>
                <a:cs typeface="Arial" panose="020B0604020202020204" pitchFamily="34" charset="0"/>
              </a:rPr>
              <a:t>According to NHS Education for Scotland (2020) trauma-informed practice teaches professionals about how past trauma may change how people act and feel . </a:t>
            </a:r>
          </a:p>
          <a:p>
            <a:pPr marL="171450" lvl="0" indent="-171450">
              <a:lnSpc>
                <a:spcPct val="90000"/>
              </a:lnSpc>
              <a:spcBef>
                <a:spcPts val="1000"/>
              </a:spcBef>
              <a:buSzPct val="80000"/>
              <a:buFont typeface="Arial" panose="020B0604020202020204" pitchFamily="34" charset="0"/>
              <a:buChar char="•"/>
              <a:tabLst>
                <a:tab pos="457200" algn="l"/>
              </a:tabLst>
            </a:pPr>
            <a:r>
              <a:rPr lang="en-GB" sz="1200" dirty="0">
                <a:latin typeface="Arial" panose="020B0604020202020204" pitchFamily="34" charset="0"/>
                <a:cs typeface="Arial" panose="020B0604020202020204" pitchFamily="34" charset="0"/>
              </a:rPr>
              <a:t> British Geriatrics Society(2021) says that  to stop individuals from becoming worse, clinicians need to know how to look for delirium, find safeguarding concerns, check on pain in those who can't talk, and help with nutrition and hydration .</a:t>
            </a:r>
          </a:p>
          <a:p>
            <a:pPr marL="171450" lvl="0" indent="-171450">
              <a:lnSpc>
                <a:spcPct val="90000"/>
              </a:lnSpc>
              <a:spcBef>
                <a:spcPts val="1000"/>
              </a:spcBef>
              <a:buSzPct val="80000"/>
              <a:buFont typeface="Arial" panose="020B0604020202020204" pitchFamily="34" charset="0"/>
              <a:buChar char="•"/>
              <a:tabLst>
                <a:tab pos="457200" algn="l"/>
              </a:tabLst>
            </a:pPr>
            <a:r>
              <a:rPr lang="en-GB" sz="1200" dirty="0">
                <a:latin typeface="Arial" panose="020B0604020202020204" pitchFamily="34" charset="0"/>
                <a:cs typeface="Arial" panose="020B0604020202020204" pitchFamily="34" charset="0"/>
              </a:rPr>
              <a:t>Understanding the Mental Capacity Act, best-interest assessments, and advance care planning improves autonomy and safety (DHSC, 2020). </a:t>
            </a:r>
          </a:p>
          <a:p>
            <a:pPr marL="171450" lvl="0" indent="-171450">
              <a:lnSpc>
                <a:spcPct val="90000"/>
              </a:lnSpc>
              <a:spcBef>
                <a:spcPts val="1000"/>
              </a:spcBef>
              <a:buSzPct val="80000"/>
              <a:buFont typeface="Arial" panose="020B0604020202020204" pitchFamily="34" charset="0"/>
              <a:buChar char="•"/>
              <a:tabLst>
                <a:tab pos="457200" algn="l"/>
              </a:tabLst>
            </a:pPr>
            <a:r>
              <a:rPr lang="en-GB" sz="1200" dirty="0">
                <a:latin typeface="Arial" panose="020B0604020202020204" pitchFamily="34" charset="0"/>
                <a:cs typeface="Arial" panose="020B0604020202020204" pitchFamily="34" charset="0"/>
              </a:rPr>
              <a:t>Sharing information and working with GPs, therapists, social workers, and families helps keep treatment going (RCN, 2019). </a:t>
            </a:r>
            <a:endParaRPr lang="en-US" sz="1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174652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1781"/>
        <p:cNvGrpSpPr/>
        <p:nvPr/>
      </p:nvGrpSpPr>
      <p:grpSpPr>
        <a:xfrm>
          <a:off x="0" y="0"/>
          <a:ext cx="0" cy="0"/>
          <a:chOff x="0" y="0"/>
          <a:chExt cx="0" cy="0"/>
        </a:xfrm>
      </p:grpSpPr>
      <p:pic>
        <p:nvPicPr>
          <p:cNvPr id="1822" name="Picture 182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824" name="Picture 182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826" name="Oval 182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28" name="Picture 182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830" name="Picture 182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832" name="Rectangle 183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82" name="Google Shape;1782;p63"/>
          <p:cNvSpPr txBox="1">
            <a:spLocks noGrp="1"/>
          </p:cNvSpPr>
          <p:nvPr>
            <p:ph type="title"/>
          </p:nvPr>
        </p:nvSpPr>
        <p:spPr>
          <a:xfrm>
            <a:off x="486697" y="471949"/>
            <a:ext cx="6939116" cy="917987"/>
          </a:xfrm>
          <a:prstGeom prst="rect">
            <a:avLst/>
          </a:prstGeom>
        </p:spPr>
        <p:txBody>
          <a:bodyPr spcFirstLastPara="1" vert="horz" lIns="91440" tIns="45720" rIns="91440" bIns="45720" rtlCol="0" anchor="t" anchorCtr="0">
            <a:normAutofit/>
          </a:bodyPr>
          <a:lstStyle/>
          <a:p>
            <a:pPr marL="0" lvl="0" indent="0" algn="l" defTabSz="457200">
              <a:spcBef>
                <a:spcPct val="0"/>
              </a:spcBef>
              <a:spcAft>
                <a:spcPts val="0"/>
              </a:spcAft>
            </a:pPr>
            <a:r>
              <a:rPr lang="en-US" dirty="0">
                <a:latin typeface="Arial" panose="020B0604020202020204" pitchFamily="34" charset="0"/>
                <a:cs typeface="Arial" panose="020B0604020202020204" pitchFamily="34" charset="0"/>
              </a:rPr>
              <a:t>R</a:t>
            </a:r>
            <a:r>
              <a:rPr lang="en-US" b="0" i="0" kern="1200" dirty="0">
                <a:solidFill>
                  <a:schemeClr val="tx2"/>
                </a:solidFill>
                <a:latin typeface="Arial" panose="020B0604020202020204" pitchFamily="34" charset="0"/>
                <a:cs typeface="Arial" panose="020B0604020202020204" pitchFamily="34" charset="0"/>
              </a:rPr>
              <a:t>ecommendation</a:t>
            </a:r>
          </a:p>
        </p:txBody>
      </p:sp>
      <p:pic>
        <p:nvPicPr>
          <p:cNvPr id="2" name="Picture 1">
            <a:extLst>
              <a:ext uri="{FF2B5EF4-FFF2-40B4-BE49-F238E27FC236}">
                <a16:creationId xmlns:a16="http://schemas.microsoft.com/office/drawing/2014/main" id="{13B664CB-CBE8-4303-B4D5-10261471E4ED}"/>
              </a:ext>
            </a:extLst>
          </p:cNvPr>
          <p:cNvPicPr>
            <a:picLocks noChangeAspect="1"/>
          </p:cNvPicPr>
          <p:nvPr/>
        </p:nvPicPr>
        <p:blipFill>
          <a:blip r:embed="rId8"/>
          <a:stretch>
            <a:fillRect/>
          </a:stretch>
        </p:blipFill>
        <p:spPr>
          <a:xfrm>
            <a:off x="165228" y="1861885"/>
            <a:ext cx="3413947" cy="2415366"/>
          </a:xfrm>
          <a:prstGeom prst="rect">
            <a:avLst/>
          </a:prstGeom>
          <a:effectLst>
            <a:outerShdw blurRad="50800" dist="38100" dir="5400000" algn="t" rotWithShape="0">
              <a:prstClr val="black">
                <a:alpha val="43000"/>
              </a:prstClr>
            </a:outerShdw>
          </a:effectLst>
        </p:spPr>
      </p:pic>
      <p:sp>
        <p:nvSpPr>
          <p:cNvPr id="1783" name="Google Shape;1783;p63"/>
          <p:cNvSpPr txBox="1">
            <a:spLocks noGrp="1"/>
          </p:cNvSpPr>
          <p:nvPr>
            <p:ph type="subTitle" idx="1"/>
          </p:nvPr>
        </p:nvSpPr>
        <p:spPr>
          <a:xfrm>
            <a:off x="4080339" y="1465798"/>
            <a:ext cx="4797152" cy="3106202"/>
          </a:xfrm>
          <a:prstGeom prst="rect">
            <a:avLst/>
          </a:prstGeom>
        </p:spPr>
        <p:txBody>
          <a:bodyPr spcFirstLastPara="1" vert="horz" lIns="91440" tIns="45720" rIns="91440" bIns="45720" rtlCol="0" anchorCtr="0">
            <a:normAutofit/>
          </a:bodyPr>
          <a:lstStyle/>
          <a:p>
            <a:pPr marL="0" algn="l" defTabSz="457200">
              <a:lnSpc>
                <a:spcPct val="90000"/>
              </a:lnSpc>
              <a:spcBef>
                <a:spcPts val="1000"/>
              </a:spcBef>
              <a:buSzPct val="80000"/>
              <a:buFont typeface="Wingdings 3" charset="2"/>
              <a:buChar char=""/>
            </a:pPr>
            <a:endParaRPr lang="en-US" sz="1000" dirty="0"/>
          </a:p>
          <a:p>
            <a:pPr marL="0" lvl="0" indent="0" algn="l" defTabSz="457200">
              <a:lnSpc>
                <a:spcPct val="90000"/>
              </a:lnSpc>
              <a:spcBef>
                <a:spcPts val="1000"/>
              </a:spcBef>
              <a:buSzPct val="80000"/>
              <a:buFont typeface="Wingdings 3" charset="2"/>
              <a:buChar char=""/>
              <a:tabLst>
                <a:tab pos="457200" algn="l"/>
              </a:tabLst>
            </a:pPr>
            <a:r>
              <a:rPr lang="en-US" sz="1200" dirty="0">
                <a:latin typeface="Arial" panose="020B0604020202020204" pitchFamily="34" charset="0"/>
                <a:cs typeface="Arial" panose="020B0604020202020204" pitchFamily="34" charset="0"/>
              </a:rPr>
              <a:t>Shared decision-making (use decision aids; involve carers where appropriate).</a:t>
            </a:r>
          </a:p>
          <a:p>
            <a:pPr marL="0" lvl="0" indent="0" algn="l" defTabSz="457200">
              <a:lnSpc>
                <a:spcPct val="90000"/>
              </a:lnSpc>
              <a:spcBef>
                <a:spcPts val="1000"/>
              </a:spcBef>
              <a:buSzPct val="80000"/>
              <a:buFont typeface="Wingdings 3" charset="2"/>
              <a:buChar char=""/>
              <a:tabLst>
                <a:tab pos="457200" algn="l"/>
              </a:tabLst>
            </a:pPr>
            <a:r>
              <a:rPr lang="en-US" sz="1200" dirty="0">
                <a:latin typeface="Arial" panose="020B0604020202020204" pitchFamily="34" charset="0"/>
                <a:cs typeface="Arial" panose="020B0604020202020204" pitchFamily="34" charset="0"/>
              </a:rPr>
              <a:t>Personalised care &amp; support planning (PCSP) following CGA; clear goals &amp; review schedule.</a:t>
            </a:r>
          </a:p>
          <a:p>
            <a:pPr marL="0" lvl="0" indent="0" algn="l" defTabSz="457200">
              <a:lnSpc>
                <a:spcPct val="90000"/>
              </a:lnSpc>
              <a:spcBef>
                <a:spcPts val="1000"/>
              </a:spcBef>
              <a:buSzPct val="80000"/>
              <a:buFont typeface="Wingdings 3" charset="2"/>
              <a:buChar char=""/>
              <a:tabLst>
                <a:tab pos="457200" algn="l"/>
              </a:tabLst>
            </a:pPr>
            <a:r>
              <a:rPr lang="en-US" sz="1200" dirty="0">
                <a:latin typeface="Arial" panose="020B0604020202020204" pitchFamily="34" charset="0"/>
                <a:cs typeface="Arial" panose="020B0604020202020204" pitchFamily="34" charset="0"/>
              </a:rPr>
              <a:t>Supported self-management (carer coaching, symptom monitoring, crisis plans, digital tools).</a:t>
            </a:r>
          </a:p>
          <a:p>
            <a:pPr marL="0" lvl="0" indent="0" algn="l" defTabSz="457200">
              <a:lnSpc>
                <a:spcPct val="90000"/>
              </a:lnSpc>
              <a:spcBef>
                <a:spcPts val="1000"/>
              </a:spcBef>
              <a:buSzPct val="80000"/>
              <a:buFont typeface="Wingdings 3" charset="2"/>
              <a:buChar char=""/>
              <a:tabLst>
                <a:tab pos="457200" algn="l"/>
              </a:tabLst>
            </a:pPr>
            <a:r>
              <a:rPr lang="en-US" sz="1200" dirty="0">
                <a:latin typeface="Arial" panose="020B0604020202020204" pitchFamily="34" charset="0"/>
                <a:cs typeface="Arial" panose="020B0604020202020204" pitchFamily="34" charset="0"/>
              </a:rPr>
              <a:t>Social prescribing &amp; community support (dementia cafés, exercise, befriending).</a:t>
            </a:r>
          </a:p>
          <a:p>
            <a:pPr marL="0" lvl="0" indent="0" algn="l" defTabSz="457200">
              <a:lnSpc>
                <a:spcPct val="90000"/>
              </a:lnSpc>
              <a:spcBef>
                <a:spcPts val="1000"/>
              </a:spcBef>
              <a:buSzPct val="80000"/>
              <a:buFont typeface="Wingdings 3" charset="2"/>
              <a:buChar char=""/>
              <a:tabLst>
                <a:tab pos="457200" algn="l"/>
              </a:tabLst>
            </a:pPr>
            <a:r>
              <a:rPr lang="en-US" sz="1200" dirty="0">
                <a:latin typeface="Arial" panose="020B0604020202020204" pitchFamily="34" charset="0"/>
                <a:cs typeface="Arial" panose="020B0604020202020204" pitchFamily="34" charset="0"/>
              </a:rPr>
              <a:t>Choice within planned care pathways (e.g., memory clinic follow-up models, home vs clinic).</a:t>
            </a:r>
          </a:p>
          <a:p>
            <a:pPr marL="0" lvl="0" indent="0" algn="l" defTabSz="457200">
              <a:lnSpc>
                <a:spcPct val="90000"/>
              </a:lnSpc>
              <a:spcBef>
                <a:spcPts val="1000"/>
              </a:spcBef>
              <a:buSzPct val="80000"/>
              <a:buFont typeface="Wingdings 3" charset="2"/>
              <a:buChar char=""/>
              <a:tabLst>
                <a:tab pos="457200" algn="l"/>
              </a:tabLst>
            </a:pPr>
            <a:r>
              <a:rPr lang="en-US" sz="1200" dirty="0">
                <a:latin typeface="Arial" panose="020B0604020202020204" pitchFamily="34" charset="0"/>
                <a:cs typeface="Arial" panose="020B0604020202020204" pitchFamily="34" charset="0"/>
              </a:rPr>
              <a:t>Personal health budgets / integrated personal commissioning for eligible needs to fund personalised packages (NHS England, 2019).</a:t>
            </a:r>
          </a:p>
        </p:txBody>
      </p:sp>
      <p:sp>
        <p:nvSpPr>
          <p:cNvPr id="3" name="TextBox 2">
            <a:extLst>
              <a:ext uri="{FF2B5EF4-FFF2-40B4-BE49-F238E27FC236}">
                <a16:creationId xmlns:a16="http://schemas.microsoft.com/office/drawing/2014/main" id="{DF32D2D9-8647-C01C-3661-55B4919E8F39}"/>
              </a:ext>
            </a:extLst>
          </p:cNvPr>
          <p:cNvSpPr txBox="1"/>
          <p:nvPr/>
        </p:nvSpPr>
        <p:spPr>
          <a:xfrm>
            <a:off x="205273" y="4371392"/>
            <a:ext cx="2822486"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(Alzheimer's Society, 2025)</a:t>
            </a:r>
            <a:endParaRPr lang="en-US" sz="900" kern="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13964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7BA44-D756-4331-B284-DEFB562E665C}"/>
              </a:ext>
            </a:extLst>
          </p:cNvPr>
          <p:cNvSpPr>
            <a:spLocks noGrp="1"/>
          </p:cNvSpPr>
          <p:nvPr>
            <p:ph type="title"/>
          </p:nvPr>
        </p:nvSpPr>
        <p:spPr>
          <a:xfrm>
            <a:off x="73354" y="194934"/>
            <a:ext cx="7959777" cy="509400"/>
          </a:xfrm>
        </p:spPr>
        <p:txBody>
          <a:bodyPr/>
          <a:lstStyle/>
          <a:p>
            <a:r>
              <a:rPr lang="en-GB" sz="2800" dirty="0">
                <a:latin typeface="Arial" panose="020B0604020202020204" pitchFamily="34" charset="0"/>
                <a:cs typeface="Arial" panose="020B0604020202020204" pitchFamily="34" charset="0"/>
              </a:rPr>
              <a:t>Comprehensive model of personalised care for dementia</a:t>
            </a:r>
          </a:p>
        </p:txBody>
      </p:sp>
      <p:sp>
        <p:nvSpPr>
          <p:cNvPr id="8" name="TextBox 7">
            <a:extLst>
              <a:ext uri="{FF2B5EF4-FFF2-40B4-BE49-F238E27FC236}">
                <a16:creationId xmlns:a16="http://schemas.microsoft.com/office/drawing/2014/main" id="{86FEBC43-85F8-E2DD-6150-3303B3164E1D}"/>
              </a:ext>
            </a:extLst>
          </p:cNvPr>
          <p:cNvSpPr txBox="1"/>
          <p:nvPr/>
        </p:nvSpPr>
        <p:spPr>
          <a:xfrm>
            <a:off x="73354" y="704334"/>
            <a:ext cx="8835868" cy="4401205"/>
          </a:xfrm>
          <a:prstGeom prst="rect">
            <a:avLst/>
          </a:prstGeom>
          <a:noFill/>
        </p:spPr>
        <p:txBody>
          <a:bodyPr wrap="square" rtlCol="0">
            <a:spAutoFit/>
          </a:bodyPr>
          <a:lstStyle/>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6 components: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Shared Decisions - Making: </a:t>
            </a:r>
            <a:r>
              <a:rPr lang="en-GB" sz="1400" dirty="0">
                <a:latin typeface="Arial" panose="020B0604020202020204" pitchFamily="34" charset="0"/>
                <a:cs typeface="Arial" panose="020B0604020202020204" pitchFamily="34" charset="0"/>
              </a:rPr>
              <a:t>Use accessible communication, include family/carers, and assist the individual to voice preferences while respecting mental capability and best-interest principles in dementia care ( NICE, 2022; NHS England, 2019).</a:t>
            </a:r>
          </a:p>
          <a:p>
            <a:pPr marL="285750" indent="-285750">
              <a:buFont typeface="Arial" panose="020B0604020202020204" pitchFamily="34" charset="0"/>
              <a:buChar char="•"/>
            </a:pPr>
            <a:r>
              <a:rPr lang="en-GB" sz="1400" b="1" dirty="0">
                <a:latin typeface="Arial" panose="020B0604020202020204" pitchFamily="34" charset="0"/>
                <a:cs typeface="Arial" panose="020B0604020202020204" pitchFamily="34" charset="0"/>
              </a:rPr>
              <a:t>Personalised Care and Support Planning (PCSP) </a:t>
            </a:r>
            <a:r>
              <a:rPr lang="en-GB" sz="1400" dirty="0">
                <a:latin typeface="Arial" panose="020B0604020202020204" pitchFamily="34" charset="0"/>
                <a:cs typeface="Arial" panose="020B0604020202020204" pitchFamily="34" charset="0"/>
              </a:rPr>
              <a:t>:involves ongoing, holistic care planning that considers the individual's values, life history, needs, risks, aspirations, cultural background, and changing cognition.  Regular reviews and advance care planning are needed (NICE, 2022; NHS England, 2019).</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Supported Self-Management: </a:t>
            </a:r>
            <a:r>
              <a:rPr lang="en-GB" sz="1400" dirty="0">
                <a:latin typeface="Arial" panose="020B0604020202020204" pitchFamily="34" charset="0"/>
                <a:cs typeface="Arial" panose="020B0604020202020204" pitchFamily="34" charset="0"/>
              </a:rPr>
              <a:t>Educating and equipping people and caretakers with cognitive methods, routines, and tools to retain independence.  Memory aides, daily routines, and long-term disease management are examples (Alzheimer’s Society, 2022; BGS, 2021).</a:t>
            </a:r>
          </a:p>
          <a:p>
            <a:pPr marL="285750" indent="-285750">
              <a:buFont typeface="Arial" panose="020B0604020202020204" pitchFamily="34" charset="0"/>
              <a:buChar char="•"/>
            </a:pPr>
            <a:r>
              <a:rPr lang="en-GB" sz="1400" b="1" dirty="0">
                <a:latin typeface="Arial" panose="020B0604020202020204" pitchFamily="34" charset="0"/>
                <a:cs typeface="Arial" panose="020B0604020202020204" pitchFamily="34" charset="0"/>
              </a:rPr>
              <a:t>Allowing Choice, including Legal Rights: </a:t>
            </a:r>
            <a:r>
              <a:rPr lang="en-GB" sz="1400" dirty="0">
                <a:latin typeface="Arial" panose="020B0604020202020204" pitchFamily="34" charset="0"/>
                <a:cs typeface="Arial" panose="020B0604020202020204" pitchFamily="34" charset="0"/>
              </a:rPr>
              <a:t>People with dementia should be supported in choosing providers, care locations, and treatment options, with appropriate adaptations to guarantee understanding and respect DHSC, 2020; NHS England, 2019).</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Social Prescribing and Community Support:</a:t>
            </a:r>
            <a:r>
              <a:rPr lang="en-GB" sz="1400" dirty="0">
                <a:latin typeface="Arial" panose="020B0604020202020204" pitchFamily="34" charset="0"/>
                <a:cs typeface="Arial" panose="020B0604020202020204" pitchFamily="34" charset="0"/>
              </a:rPr>
              <a:t> Connecting people and carers to dementia cafés, peer support groups, day programs, fitness groups, volunteering, cultural activities, and respite (NHS England, 2019; SCIE, 2021).</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Health and integrated personal budgets: </a:t>
            </a:r>
            <a:r>
              <a:rPr lang="en-GB" sz="1400" dirty="0">
                <a:latin typeface="Arial" panose="020B0604020202020204" pitchFamily="34" charset="0"/>
                <a:cs typeface="Arial" panose="020B0604020202020204" pitchFamily="34" charset="0"/>
              </a:rPr>
              <a:t>Allowing dementia patients (or their representatives) to manage care spending allows specialised support like personal assistants, assistive devices, therapeutic activities, or dementia services (NHS England, 2019; SCIE, 2021).</a:t>
            </a:r>
          </a:p>
        </p:txBody>
      </p:sp>
    </p:spTree>
    <p:extLst>
      <p:ext uri="{BB962C8B-B14F-4D97-AF65-F5344CB8AC3E}">
        <p14:creationId xmlns:p14="http://schemas.microsoft.com/office/powerpoint/2010/main" val="39083024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1781"/>
        <p:cNvGrpSpPr/>
        <p:nvPr/>
      </p:nvGrpSpPr>
      <p:grpSpPr>
        <a:xfrm>
          <a:off x="0" y="0"/>
          <a:ext cx="0" cy="0"/>
          <a:chOff x="0" y="0"/>
          <a:chExt cx="0" cy="0"/>
        </a:xfrm>
      </p:grpSpPr>
      <p:pic>
        <p:nvPicPr>
          <p:cNvPr id="1825" name="Picture 1824">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827" name="Picture 1826">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829" name="Oval 1828">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31" name="Picture 1830">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833" name="Picture 1832">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835" name="Rectangle 1834">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37" name="Rectangle 183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782" name="Google Shape;1782;p63"/>
          <p:cNvSpPr txBox="1">
            <a:spLocks noGrp="1"/>
          </p:cNvSpPr>
          <p:nvPr>
            <p:ph type="title"/>
          </p:nvPr>
        </p:nvSpPr>
        <p:spPr>
          <a:xfrm>
            <a:off x="4058948" y="339538"/>
            <a:ext cx="3479177" cy="1050398"/>
          </a:xfrm>
          <a:prstGeom prst="rect">
            <a:avLst/>
          </a:prstGeom>
        </p:spPr>
        <p:txBody>
          <a:bodyPr spcFirstLastPara="1" vert="horz" lIns="91440" tIns="45720" rIns="91440" bIns="45720" rtlCol="0" anchor="t" anchorCtr="0">
            <a:normAutofit/>
          </a:bodyPr>
          <a:lstStyle/>
          <a:p>
            <a:pPr marL="0" lvl="0" indent="0" algn="l" defTabSz="457200">
              <a:spcBef>
                <a:spcPct val="0"/>
              </a:spcBef>
              <a:spcAft>
                <a:spcPts val="0"/>
              </a:spcAft>
            </a:pPr>
            <a:r>
              <a:rPr lang="en-US" sz="4200" dirty="0">
                <a:latin typeface="Arial" panose="020B0604020202020204" pitchFamily="34" charset="0"/>
                <a:cs typeface="Arial" panose="020B0604020202020204" pitchFamily="34" charset="0"/>
              </a:rPr>
              <a:t>Conclusion</a:t>
            </a:r>
          </a:p>
        </p:txBody>
      </p:sp>
      <p:sp>
        <p:nvSpPr>
          <p:cNvPr id="183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71281" y="-1179"/>
            <a:ext cx="419604" cy="2782230"/>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841" name="Rectangle 1840">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22B001CA-23BA-DD05-F246-983CF8C6B4B4}"/>
              </a:ext>
            </a:extLst>
          </p:cNvPr>
          <p:cNvSpPr txBox="1"/>
          <p:nvPr/>
        </p:nvSpPr>
        <p:spPr>
          <a:xfrm>
            <a:off x="443204" y="1310952"/>
            <a:ext cx="7094185" cy="3375348"/>
          </a:xfrm>
          <a:prstGeom prst="rect">
            <a:avLst/>
          </a:prstGeom>
        </p:spPr>
        <p:txBody>
          <a:bodyPr vert="horz" lIns="91440" tIns="45720" rIns="91440" bIns="45720" rtlCol="0">
            <a:normAutofit/>
          </a:bodyPr>
          <a:lstStyle/>
          <a:p>
            <a:pPr fontAlgn="base">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Dementia is complex but manageable with integrated, compassionate, evidence-based care (NICE, 2022)</a:t>
            </a:r>
          </a:p>
          <a:p>
            <a:pPr fontAlgn="base">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Early diagnosis + interventions vital to maintain independence and life quality</a:t>
            </a:r>
          </a:p>
          <a:p>
            <a:pPr fontAlgn="base">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Lifelong prevention targeting modifiable risk factors can significantly reduce incidence (Livingston et al., 2024)</a:t>
            </a:r>
          </a:p>
          <a:p>
            <a:pPr fontAlgn="base">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Professional care must emphasize co-production, shared decision-making, </a:t>
            </a:r>
            <a:r>
              <a:rPr lang="en-US" dirty="0" err="1">
                <a:latin typeface="Arial" panose="020B0604020202020204" pitchFamily="34" charset="0"/>
                <a:ea typeface="+mj-ea"/>
                <a:cs typeface="Arial" panose="020B0604020202020204" pitchFamily="34" charset="0"/>
              </a:rPr>
              <a:t>personalised</a:t>
            </a:r>
            <a:r>
              <a:rPr lang="en-US" dirty="0">
                <a:latin typeface="Arial" panose="020B0604020202020204" pitchFamily="34" charset="0"/>
                <a:ea typeface="+mj-ea"/>
                <a:cs typeface="Arial" panose="020B0604020202020204" pitchFamily="34" charset="0"/>
              </a:rPr>
              <a:t> approaches using NHS frameworks</a:t>
            </a:r>
          </a:p>
          <a:p>
            <a:pPr fontAlgn="base">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Collective efforts, empathy, and policy support improve outcomes for people with dementia and their carers</a:t>
            </a:r>
          </a:p>
        </p:txBody>
      </p:sp>
    </p:spTree>
    <p:extLst>
      <p:ext uri="{BB962C8B-B14F-4D97-AF65-F5344CB8AC3E}">
        <p14:creationId xmlns:p14="http://schemas.microsoft.com/office/powerpoint/2010/main" val="6981359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 up of leaves">
            <a:extLst>
              <a:ext uri="{FF2B5EF4-FFF2-40B4-BE49-F238E27FC236}">
                <a16:creationId xmlns:a16="http://schemas.microsoft.com/office/drawing/2014/main" id="{947DB785-35E2-DFE1-4E1E-ECF05145BB24}"/>
              </a:ext>
            </a:extLst>
          </p:cNvPr>
          <p:cNvPicPr>
            <a:picLocks noChangeAspect="1"/>
          </p:cNvPicPr>
          <p:nvPr/>
        </p:nvPicPr>
        <p:blipFill>
          <a:blip r:embed="rId2"/>
          <a:stretch>
            <a:fillRect/>
          </a:stretch>
        </p:blipFill>
        <p:spPr>
          <a:xfrm>
            <a:off x="390197" y="648357"/>
            <a:ext cx="7315200" cy="4114800"/>
          </a:xfrm>
          <a:prstGeom prst="rect">
            <a:avLst/>
          </a:prstGeom>
        </p:spPr>
      </p:pic>
    </p:spTree>
    <p:extLst>
      <p:ext uri="{BB962C8B-B14F-4D97-AF65-F5344CB8AC3E}">
        <p14:creationId xmlns:p14="http://schemas.microsoft.com/office/powerpoint/2010/main" val="35713351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989"/>
        <p:cNvGrpSpPr/>
        <p:nvPr/>
      </p:nvGrpSpPr>
      <p:grpSpPr>
        <a:xfrm>
          <a:off x="0" y="0"/>
          <a:ext cx="0" cy="0"/>
          <a:chOff x="0" y="0"/>
          <a:chExt cx="0" cy="0"/>
        </a:xfrm>
      </p:grpSpPr>
      <p:sp>
        <p:nvSpPr>
          <p:cNvPr id="1991" name="Google Shape;1991;p68"/>
          <p:cNvSpPr txBox="1">
            <a:spLocks noGrp="1"/>
          </p:cNvSpPr>
          <p:nvPr>
            <p:ph type="title"/>
          </p:nvPr>
        </p:nvSpPr>
        <p:spPr>
          <a:xfrm flipH="1">
            <a:off x="1748399" y="171930"/>
            <a:ext cx="5647200" cy="469754"/>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References</a:t>
            </a:r>
            <a:endParaRPr dirty="0"/>
          </a:p>
        </p:txBody>
      </p:sp>
      <p:sp>
        <p:nvSpPr>
          <p:cNvPr id="4" name="TextBox 3">
            <a:extLst>
              <a:ext uri="{FF2B5EF4-FFF2-40B4-BE49-F238E27FC236}">
                <a16:creationId xmlns:a16="http://schemas.microsoft.com/office/drawing/2014/main" id="{E989891D-FA1B-2A37-E423-2CF6FC27B889}"/>
              </a:ext>
            </a:extLst>
          </p:cNvPr>
          <p:cNvSpPr txBox="1"/>
          <p:nvPr/>
        </p:nvSpPr>
        <p:spPr>
          <a:xfrm>
            <a:off x="67003" y="567559"/>
            <a:ext cx="8840514" cy="4708981"/>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Alzheimer’s Disease and Cognitive Disorders (2023) </a:t>
            </a:r>
            <a:r>
              <a:rPr lang="en-GB" sz="1200" i="1" dirty="0">
                <a:latin typeface="Arial" panose="020B0604020202020204" pitchFamily="34" charset="0"/>
                <a:cs typeface="Arial" panose="020B0604020202020204" pitchFamily="34" charset="0"/>
              </a:rPr>
              <a:t>Non-pharmacological Treatment of Alzheimer’s Disease: Physical therapy, exercise therapy, cell therapy and nanoparticle approaches</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3"/>
              </a:rPr>
              <a:t>https://www.alzheimersresearch.org/</a:t>
            </a:r>
            <a:r>
              <a:rPr lang="en-GB" sz="1200" dirty="0">
                <a:latin typeface="Arial" panose="020B0604020202020204" pitchFamily="34" charset="0"/>
                <a:cs typeface="Arial" panose="020B0604020202020204" pitchFamily="34" charset="0"/>
              </a:rPr>
              <a:t> (Accessed: 5 December 2025).</a:t>
            </a:r>
          </a:p>
          <a:p>
            <a:pPr>
              <a:lnSpc>
                <a:spcPct val="150000"/>
              </a:lnSpc>
            </a:pPr>
            <a:r>
              <a:rPr lang="en-GB" sz="1200" dirty="0">
                <a:latin typeface="Arial" panose="020B0604020202020204" pitchFamily="34" charset="0"/>
                <a:cs typeface="Arial" panose="020B0604020202020204" pitchFamily="34" charset="0"/>
              </a:rPr>
              <a:t>Alzheimer’s Society (2022) </a:t>
            </a:r>
            <a:r>
              <a:rPr lang="en-GB" sz="1200" i="1" dirty="0">
                <a:latin typeface="Arial" panose="020B0604020202020204" pitchFamily="34" charset="0"/>
                <a:cs typeface="Arial" panose="020B0604020202020204" pitchFamily="34" charset="0"/>
              </a:rPr>
              <a:t>Dementia 2022: Hidden in plain sight</a:t>
            </a:r>
            <a:r>
              <a:rPr lang="en-GB" sz="1200" dirty="0">
                <a:latin typeface="Arial" panose="020B0604020202020204" pitchFamily="34" charset="0"/>
                <a:cs typeface="Arial" panose="020B0604020202020204" pitchFamily="34" charset="0"/>
              </a:rPr>
              <a:t>.</a:t>
            </a:r>
          </a:p>
          <a:p>
            <a:pPr>
              <a:lnSpc>
                <a:spcPct val="150000"/>
              </a:lnSpc>
            </a:pPr>
            <a:r>
              <a:rPr lang="en-GB" sz="1200" dirty="0">
                <a:latin typeface="Arial" panose="020B0604020202020204" pitchFamily="34" charset="0"/>
                <a:cs typeface="Arial" panose="020B0604020202020204" pitchFamily="34" charset="0"/>
              </a:rPr>
              <a:t>Alzheimer’s Society (2024) </a:t>
            </a:r>
            <a:r>
              <a:rPr lang="en-GB" sz="1200" i="1" dirty="0">
                <a:latin typeface="Arial" panose="020B0604020202020204" pitchFamily="34" charset="0"/>
                <a:cs typeface="Arial" panose="020B0604020202020204" pitchFamily="34" charset="0"/>
              </a:rPr>
              <a:t>Women and dementia</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4"/>
              </a:rPr>
              <a:t>https://www.alzheimers.org.uk/</a:t>
            </a:r>
            <a:r>
              <a:rPr lang="en-GB" sz="1200" dirty="0">
                <a:latin typeface="Arial" panose="020B0604020202020204" pitchFamily="34" charset="0"/>
                <a:cs typeface="Arial" panose="020B0604020202020204" pitchFamily="34" charset="0"/>
              </a:rPr>
              <a:t> (Accessed: 5 December 2025).</a:t>
            </a:r>
          </a:p>
          <a:p>
            <a:pPr>
              <a:lnSpc>
                <a:spcPct val="150000"/>
              </a:lnSpc>
            </a:pPr>
            <a:r>
              <a:rPr lang="en-GB" sz="1200" dirty="0">
                <a:latin typeface="Arial" panose="020B0604020202020204" pitchFamily="34" charset="0"/>
                <a:cs typeface="Arial" panose="020B0604020202020204" pitchFamily="34" charset="0"/>
              </a:rPr>
              <a:t>Alzheimer’s Society (2025) </a:t>
            </a:r>
            <a:r>
              <a:rPr lang="en-GB" sz="1200" i="1" dirty="0">
                <a:latin typeface="Arial" panose="020B0604020202020204" pitchFamily="34" charset="0"/>
                <a:cs typeface="Arial" panose="020B0604020202020204" pitchFamily="34" charset="0"/>
              </a:rPr>
              <a:t>Reduce your risk of dementia</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5"/>
              </a:rPr>
              <a:t>https://www.alzheimers.org.uk/about-dementia/managing-the-risk-of-dementia/reduce-your-risk-of-dementia</a:t>
            </a:r>
            <a:r>
              <a:rPr lang="en-GB" sz="1200" dirty="0">
                <a:latin typeface="Arial" panose="020B0604020202020204" pitchFamily="34" charset="0"/>
                <a:cs typeface="Arial" panose="020B0604020202020204" pitchFamily="34" charset="0"/>
              </a:rPr>
              <a:t> (Accessed: 5 December 2025).</a:t>
            </a:r>
          </a:p>
          <a:p>
            <a:pPr>
              <a:lnSpc>
                <a:spcPct val="150000"/>
              </a:lnSpc>
            </a:pPr>
            <a:r>
              <a:rPr lang="en-GB" sz="1200" dirty="0">
                <a:latin typeface="Arial" panose="020B0604020202020204" pitchFamily="34" charset="0"/>
                <a:cs typeface="Arial" panose="020B0604020202020204" pitchFamily="34" charset="0"/>
              </a:rPr>
              <a:t>Berg, L. &amp; Scheffer, I. (2016) </a:t>
            </a:r>
            <a:r>
              <a:rPr lang="en-GB" sz="1200" i="1" dirty="0">
                <a:latin typeface="Arial" panose="020B0604020202020204" pitchFamily="34" charset="0"/>
                <a:cs typeface="Arial" panose="020B0604020202020204" pitchFamily="34" charset="0"/>
              </a:rPr>
              <a:t>Frontotemporal Dementia: Genetics and Clinical Features</a:t>
            </a:r>
            <a:r>
              <a:rPr lang="en-GB" sz="1200" dirty="0">
                <a:latin typeface="Arial" panose="020B0604020202020204" pitchFamily="34" charset="0"/>
                <a:cs typeface="Arial" panose="020B0604020202020204" pitchFamily="34" charset="0"/>
              </a:rPr>
              <a:t>. Journal of Neurology.</a:t>
            </a:r>
          </a:p>
          <a:p>
            <a:pPr>
              <a:lnSpc>
                <a:spcPct val="150000"/>
              </a:lnSpc>
            </a:pPr>
            <a:r>
              <a:rPr lang="en-GB" sz="1200" dirty="0">
                <a:latin typeface="Arial" panose="020B0604020202020204" pitchFamily="34" charset="0"/>
                <a:cs typeface="Arial" panose="020B0604020202020204" pitchFamily="34" charset="0"/>
              </a:rPr>
              <a:t>BGS (British Geriatrics Society) (2019) </a:t>
            </a:r>
            <a:r>
              <a:rPr lang="en-GB" sz="1200" i="1" dirty="0">
                <a:latin typeface="Arial" panose="020B0604020202020204" pitchFamily="34" charset="0"/>
                <a:cs typeface="Arial" panose="020B0604020202020204" pitchFamily="34" charset="0"/>
              </a:rPr>
              <a:t>Comprehensive Geriatric Assessment Toolkit</a:t>
            </a:r>
            <a:r>
              <a:rPr lang="en-GB" sz="1200" dirty="0">
                <a:latin typeface="Arial" panose="020B0604020202020204" pitchFamily="34" charset="0"/>
                <a:cs typeface="Arial" panose="020B0604020202020204" pitchFamily="34" charset="0"/>
              </a:rPr>
              <a:t>.</a:t>
            </a:r>
          </a:p>
          <a:p>
            <a:pPr>
              <a:lnSpc>
                <a:spcPct val="150000"/>
              </a:lnSpc>
            </a:pPr>
            <a:r>
              <a:rPr lang="en-GB" sz="1200" dirty="0">
                <a:latin typeface="Arial" panose="020B0604020202020204" pitchFamily="34" charset="0"/>
                <a:cs typeface="Arial" panose="020B0604020202020204" pitchFamily="34" charset="0"/>
              </a:rPr>
              <a:t>BGS (British Geriatrics Society) (2021) </a:t>
            </a:r>
            <a:r>
              <a:rPr lang="en-GB" sz="1200" i="1" dirty="0">
                <a:latin typeface="Arial" panose="020B0604020202020204" pitchFamily="34" charset="0"/>
                <a:cs typeface="Arial" panose="020B0604020202020204" pitchFamily="34" charset="0"/>
              </a:rPr>
              <a:t>Guidelines on Frailty, Delirium and Comprehensive Care</a:t>
            </a:r>
            <a:r>
              <a:rPr lang="en-GB" sz="1200" dirty="0">
                <a:latin typeface="Arial" panose="020B0604020202020204" pitchFamily="34" charset="0"/>
                <a:cs typeface="Arial" panose="020B0604020202020204" pitchFamily="34" charset="0"/>
              </a:rPr>
              <a:t>.</a:t>
            </a:r>
          </a:p>
          <a:p>
            <a:pPr>
              <a:lnSpc>
                <a:spcPct val="150000"/>
              </a:lnSpc>
            </a:pPr>
            <a:r>
              <a:rPr lang="en-GB" sz="1200" dirty="0">
                <a:latin typeface="Arial" panose="020B0604020202020204" pitchFamily="34" charset="0"/>
                <a:cs typeface="Arial" panose="020B0604020202020204" pitchFamily="34" charset="0"/>
              </a:rPr>
              <a:t>Bird, C., Chan, J. &amp; Hartley, J. (2020) ‘Cognitive Assessment Tools in Primary Care’, </a:t>
            </a:r>
            <a:r>
              <a:rPr lang="en-GB" sz="1200" i="1" dirty="0">
                <a:latin typeface="Arial" panose="020B0604020202020204" pitchFamily="34" charset="0"/>
                <a:cs typeface="Arial" panose="020B0604020202020204" pitchFamily="34" charset="0"/>
              </a:rPr>
              <a:t>British Journal of General Practice</a:t>
            </a:r>
            <a:r>
              <a:rPr lang="en-GB" sz="1200" dirty="0">
                <a:latin typeface="Arial" panose="020B0604020202020204" pitchFamily="34" charset="0"/>
                <a:cs typeface="Arial" panose="020B0604020202020204" pitchFamily="34" charset="0"/>
              </a:rPr>
              <a:t>.</a:t>
            </a:r>
          </a:p>
          <a:p>
            <a:pPr>
              <a:lnSpc>
                <a:spcPct val="150000"/>
              </a:lnSpc>
            </a:pPr>
            <a:r>
              <a:rPr lang="en-GB" sz="1200" dirty="0">
                <a:latin typeface="Arial" panose="020B0604020202020204" pitchFamily="34" charset="0"/>
                <a:cs typeface="Arial" panose="020B0604020202020204" pitchFamily="34" charset="0"/>
              </a:rPr>
              <a:t>Bird, C., </a:t>
            </a:r>
            <a:r>
              <a:rPr lang="en-GB" sz="1200" dirty="0" err="1">
                <a:latin typeface="Arial" panose="020B0604020202020204" pitchFamily="34" charset="0"/>
                <a:cs typeface="Arial" panose="020B0604020202020204" pitchFamily="34" charset="0"/>
              </a:rPr>
              <a:t>LaBouchardiere</a:t>
            </a:r>
            <a:r>
              <a:rPr lang="en-GB" sz="1200" dirty="0">
                <a:latin typeface="Arial" panose="020B0604020202020204" pitchFamily="34" charset="0"/>
                <a:cs typeface="Arial" panose="020B0604020202020204" pitchFamily="34" charset="0"/>
              </a:rPr>
              <a:t>, J., Richardson, J. &amp; Jones, D. (2020) ‘NICE Nuggets’, </a:t>
            </a:r>
            <a:r>
              <a:rPr lang="en-GB" sz="1200" i="1" dirty="0">
                <a:latin typeface="Arial" panose="020B0604020202020204" pitchFamily="34" charset="0"/>
                <a:cs typeface="Arial" panose="020B0604020202020204" pitchFamily="34" charset="0"/>
              </a:rPr>
              <a:t>InnovAiT</a:t>
            </a:r>
            <a:r>
              <a:rPr lang="en-GB" sz="1200" dirty="0">
                <a:latin typeface="Arial" panose="020B0604020202020204" pitchFamily="34" charset="0"/>
                <a:cs typeface="Arial" panose="020B0604020202020204" pitchFamily="34" charset="0"/>
              </a:rPr>
              <a:t>, DOI: </a:t>
            </a:r>
            <a:r>
              <a:rPr lang="en-GB" sz="1200" u="sng" dirty="0">
                <a:latin typeface="Arial" panose="020B0604020202020204" pitchFamily="34" charset="0"/>
                <a:cs typeface="Arial" panose="020B0604020202020204" pitchFamily="34" charset="0"/>
                <a:hlinkClick r:id="rId6"/>
              </a:rPr>
              <a:t>https://doi.org/10.1177/1755738020910775</a:t>
            </a:r>
            <a:r>
              <a:rPr lang="en-GB" sz="1200" dirty="0">
                <a:latin typeface="Arial" panose="020B0604020202020204" pitchFamily="34" charset="0"/>
                <a:cs typeface="Arial" panose="020B0604020202020204" pitchFamily="34" charset="0"/>
              </a:rPr>
              <a:t>.</a:t>
            </a:r>
          </a:p>
          <a:p>
            <a:pPr>
              <a:lnSpc>
                <a:spcPct val="150000"/>
              </a:lnSpc>
            </a:pPr>
            <a:r>
              <a:rPr lang="en-GB" sz="1200" dirty="0">
                <a:latin typeface="Arial" panose="020B0604020202020204" pitchFamily="34" charset="0"/>
                <a:cs typeface="Arial" panose="020B0604020202020204" pitchFamily="34" charset="0"/>
              </a:rPr>
              <a:t>Brooker, D. &amp; Latham, I. (2016) </a:t>
            </a:r>
            <a:r>
              <a:rPr lang="en-GB" sz="1200" i="1" dirty="0">
                <a:latin typeface="Arial" panose="020B0604020202020204" pitchFamily="34" charset="0"/>
                <a:cs typeface="Arial" panose="020B0604020202020204" pitchFamily="34" charset="0"/>
              </a:rPr>
              <a:t>Person-Centred Dementia Care</a:t>
            </a:r>
            <a:r>
              <a:rPr lang="en-GB" sz="1200" dirty="0">
                <a:latin typeface="Arial" panose="020B0604020202020204" pitchFamily="34" charset="0"/>
                <a:cs typeface="Arial" panose="020B0604020202020204" pitchFamily="34" charset="0"/>
              </a:rPr>
              <a:t>. London: Jessica Kingsley.</a:t>
            </a:r>
          </a:p>
          <a:p>
            <a:pPr>
              <a:lnSpc>
                <a:spcPct val="150000"/>
              </a:lnSpc>
            </a:pPr>
            <a:r>
              <a:rPr lang="en-GB" sz="1200" dirty="0">
                <a:latin typeface="Arial" panose="020B0604020202020204" pitchFamily="34" charset="0"/>
                <a:cs typeface="Arial" panose="020B0604020202020204" pitchFamily="34" charset="0"/>
              </a:rPr>
              <a:t>Calderón-Larrañaga, A. et al. (2017) ‘Assessing and measuring chronic multimorbidity in the older population’, </a:t>
            </a:r>
            <a:r>
              <a:rPr lang="en-GB" sz="1200" i="1" dirty="0">
                <a:latin typeface="Arial" panose="020B0604020202020204" pitchFamily="34" charset="0"/>
                <a:cs typeface="Arial" panose="020B0604020202020204" pitchFamily="34" charset="0"/>
              </a:rPr>
              <a:t>Journals of Gerontology Series A</a:t>
            </a:r>
            <a:r>
              <a:rPr lang="en-GB" sz="1200" dirty="0">
                <a:latin typeface="Arial" panose="020B0604020202020204" pitchFamily="34" charset="0"/>
                <a:cs typeface="Arial" panose="020B0604020202020204" pitchFamily="34" charset="0"/>
              </a:rPr>
              <a:t>, 72(10), pp.1417–1423. DOI: 10.1093/</a:t>
            </a:r>
            <a:r>
              <a:rPr lang="en-GB" sz="1200" dirty="0" err="1">
                <a:latin typeface="Arial" panose="020B0604020202020204" pitchFamily="34" charset="0"/>
                <a:cs typeface="Arial" panose="020B0604020202020204" pitchFamily="34" charset="0"/>
              </a:rPr>
              <a:t>gerona</a:t>
            </a:r>
            <a:r>
              <a:rPr lang="en-GB" sz="1200" dirty="0">
                <a:latin typeface="Arial" panose="020B0604020202020204" pitchFamily="34" charset="0"/>
                <a:cs typeface="Arial" panose="020B0604020202020204" pitchFamily="34" charset="0"/>
              </a:rPr>
              <a:t>/glw233.</a:t>
            </a:r>
          </a:p>
          <a:p>
            <a:endParaRPr lang="en-GB" sz="12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FA0550-9977-A075-4DF6-68B69AB7970A}"/>
              </a:ext>
            </a:extLst>
          </p:cNvPr>
          <p:cNvSpPr txBox="1"/>
          <p:nvPr/>
        </p:nvSpPr>
        <p:spPr>
          <a:xfrm>
            <a:off x="157655" y="299546"/>
            <a:ext cx="8698624" cy="4247317"/>
          </a:xfrm>
          <a:prstGeom prst="rect">
            <a:avLst/>
          </a:prstGeom>
          <a:noFill/>
        </p:spPr>
        <p:txBody>
          <a:bodyPr wrap="square" rtlCol="0">
            <a:spAutoFit/>
          </a:bodyPr>
          <a:lstStyle/>
          <a:p>
            <a:pPr>
              <a:lnSpc>
                <a:spcPct val="150000"/>
              </a:lnSpc>
            </a:pPr>
            <a:r>
              <a:rPr lang="en-GB" sz="1400" dirty="0">
                <a:latin typeface="Arial" panose="020B0604020202020204" pitchFamily="34" charset="0"/>
                <a:cs typeface="Arial" panose="020B0604020202020204" pitchFamily="34" charset="0"/>
              </a:rPr>
              <a:t>Carers UK (2023) </a:t>
            </a:r>
            <a:r>
              <a:rPr lang="en-GB" sz="1400" i="1" dirty="0">
                <a:latin typeface="Arial" panose="020B0604020202020204" pitchFamily="34" charset="0"/>
                <a:cs typeface="Arial" panose="020B0604020202020204" pitchFamily="34" charset="0"/>
              </a:rPr>
              <a:t>State of Caring Report 2023</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Dementia Care Pathway (2023) </a:t>
            </a:r>
            <a:r>
              <a:rPr lang="en-GB" sz="1400" i="1" dirty="0">
                <a:latin typeface="Arial" panose="020B0604020202020204" pitchFamily="34" charset="0"/>
                <a:cs typeface="Arial" panose="020B0604020202020204" pitchFamily="34" charset="0"/>
              </a:rPr>
              <a:t>Dementia diagnostic and case-management flowchart</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2"/>
              </a:rPr>
              <a:t>https://www.dementiauk.org/</a:t>
            </a:r>
            <a:r>
              <a:rPr lang="en-GB" sz="1400" dirty="0">
                <a:latin typeface="Arial" panose="020B0604020202020204" pitchFamily="34" charset="0"/>
                <a:cs typeface="Arial" panose="020B0604020202020204" pitchFamily="34" charset="0"/>
              </a:rPr>
              <a:t> (Accessed: 5 March 2025).</a:t>
            </a:r>
          </a:p>
          <a:p>
            <a:pPr>
              <a:lnSpc>
                <a:spcPct val="150000"/>
              </a:lnSpc>
            </a:pPr>
            <a:r>
              <a:rPr lang="en-GB" sz="1400" dirty="0">
                <a:latin typeface="Arial" panose="020B0604020202020204" pitchFamily="34" charset="0"/>
                <a:cs typeface="Arial" panose="020B0604020202020204" pitchFamily="34" charset="0"/>
              </a:rPr>
              <a:t>Dementia UK (2023) </a:t>
            </a:r>
            <a:r>
              <a:rPr lang="en-GB" sz="1400" i="1" dirty="0">
                <a:latin typeface="Arial" panose="020B0604020202020204" pitchFamily="34" charset="0"/>
                <a:cs typeface="Arial" panose="020B0604020202020204" pitchFamily="34" charset="0"/>
              </a:rPr>
              <a:t>Early signs of dementia infographic</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2"/>
              </a:rPr>
              <a:t>https://www.dementiauk.org/</a:t>
            </a:r>
            <a:r>
              <a:rPr lang="en-GB" sz="1400" dirty="0">
                <a:latin typeface="Arial" panose="020B0604020202020204" pitchFamily="34" charset="0"/>
                <a:cs typeface="Arial" panose="020B0604020202020204" pitchFamily="34" charset="0"/>
              </a:rPr>
              <a:t> (Accessed: 5 December 2025).</a:t>
            </a:r>
          </a:p>
          <a:p>
            <a:pPr>
              <a:lnSpc>
                <a:spcPct val="150000"/>
              </a:lnSpc>
            </a:pPr>
            <a:r>
              <a:rPr lang="en-GB" sz="1400" dirty="0">
                <a:latin typeface="Arial" panose="020B0604020202020204" pitchFamily="34" charset="0"/>
                <a:cs typeface="Arial" panose="020B0604020202020204" pitchFamily="34" charset="0"/>
              </a:rPr>
              <a:t>DHSC (Department of Health and Social Care) (2020) </a:t>
            </a:r>
            <a:r>
              <a:rPr lang="en-GB" sz="1400" i="1" dirty="0">
                <a:latin typeface="Arial" panose="020B0604020202020204" pitchFamily="34" charset="0"/>
                <a:cs typeface="Arial" panose="020B0604020202020204" pitchFamily="34" charset="0"/>
              </a:rPr>
              <a:t>Mental Capacity Act Code of Practice</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Engel, G. (1977) ‘The Need for a New Medical Model: A Challenge for Biomedicine’, </a:t>
            </a:r>
            <a:r>
              <a:rPr lang="en-GB" sz="1400" i="1" dirty="0">
                <a:latin typeface="Arial" panose="020B0604020202020204" pitchFamily="34" charset="0"/>
                <a:cs typeface="Arial" panose="020B0604020202020204" pitchFamily="34" charset="0"/>
              </a:rPr>
              <a:t>Science</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Holtzman, D. et al. (2016) ‘Sleep and the risk of Alzheimer’s disease’, </a:t>
            </a:r>
            <a:r>
              <a:rPr lang="en-GB" sz="1400" i="1" dirty="0">
                <a:latin typeface="Arial" panose="020B0604020202020204" pitchFamily="34" charset="0"/>
                <a:cs typeface="Arial" panose="020B0604020202020204" pitchFamily="34" charset="0"/>
              </a:rPr>
              <a:t>Journal of Neurology</a:t>
            </a:r>
            <a:r>
              <a:rPr lang="en-GB" sz="1400" dirty="0">
                <a:latin typeface="Arial" panose="020B0604020202020204" pitchFamily="34" charset="0"/>
                <a:cs typeface="Arial" panose="020B0604020202020204" pitchFamily="34" charset="0"/>
              </a:rPr>
              <a:t>.</a:t>
            </a:r>
          </a:p>
          <a:p>
            <a:pPr>
              <a:lnSpc>
                <a:spcPct val="150000"/>
              </a:lnSpc>
            </a:pPr>
            <a:r>
              <a:rPr lang="en-GB" sz="1400" dirty="0" err="1">
                <a:latin typeface="Arial" panose="020B0604020202020204" pitchFamily="34" charset="0"/>
                <a:cs typeface="Arial" panose="020B0604020202020204" pitchFamily="34" charset="0"/>
              </a:rPr>
              <a:t>Kitwood</a:t>
            </a:r>
            <a:r>
              <a:rPr lang="en-GB" sz="1400" dirty="0">
                <a:latin typeface="Arial" panose="020B0604020202020204" pitchFamily="34" charset="0"/>
                <a:cs typeface="Arial" panose="020B0604020202020204" pitchFamily="34" charset="0"/>
              </a:rPr>
              <a:t>, T. (1997) </a:t>
            </a:r>
            <a:r>
              <a:rPr lang="en-GB" sz="1400" i="1" dirty="0">
                <a:latin typeface="Arial" panose="020B0604020202020204" pitchFamily="34" charset="0"/>
                <a:cs typeface="Arial" panose="020B0604020202020204" pitchFamily="34" charset="0"/>
              </a:rPr>
              <a:t>Dementia Reconsidered: The Person Comes First</a:t>
            </a:r>
            <a:r>
              <a:rPr lang="en-GB" sz="1400" dirty="0">
                <a:latin typeface="Arial" panose="020B0604020202020204" pitchFamily="34" charset="0"/>
                <a:cs typeface="Arial" panose="020B0604020202020204" pitchFamily="34" charset="0"/>
              </a:rPr>
              <a:t>. Open University Press.</a:t>
            </a:r>
          </a:p>
          <a:p>
            <a:pPr>
              <a:lnSpc>
                <a:spcPct val="150000"/>
              </a:lnSpc>
            </a:pPr>
            <a:r>
              <a:rPr lang="en-GB" sz="1400" dirty="0">
                <a:latin typeface="Arial" panose="020B0604020202020204" pitchFamily="34" charset="0"/>
                <a:cs typeface="Arial" panose="020B0604020202020204" pitchFamily="34" charset="0"/>
              </a:rPr>
              <a:t>Livingston, G. et al. (2017) ‘Dementia prevention, intervention, and care’, </a:t>
            </a:r>
            <a:r>
              <a:rPr lang="en-GB" sz="1400" i="1" dirty="0">
                <a:latin typeface="Arial" panose="020B0604020202020204" pitchFamily="34" charset="0"/>
                <a:cs typeface="Arial" panose="020B0604020202020204" pitchFamily="34" charset="0"/>
              </a:rPr>
              <a:t>The Lancet</a:t>
            </a:r>
            <a:r>
              <a:rPr lang="en-GB" sz="1400" dirty="0">
                <a:latin typeface="Arial" panose="020B0604020202020204" pitchFamily="34" charset="0"/>
                <a:cs typeface="Arial" panose="020B0604020202020204" pitchFamily="34" charset="0"/>
              </a:rPr>
              <a:t>, 390(10113), pp.2673–2734. DOI: 10.1016/S0140-6736(17)31363-6.</a:t>
            </a:r>
          </a:p>
          <a:p>
            <a:pPr>
              <a:lnSpc>
                <a:spcPct val="150000"/>
              </a:lnSpc>
            </a:pPr>
            <a:r>
              <a:rPr lang="en-GB" sz="1400" dirty="0">
                <a:latin typeface="Arial" panose="020B0604020202020204" pitchFamily="34" charset="0"/>
                <a:cs typeface="Arial" panose="020B0604020202020204" pitchFamily="34" charset="0"/>
              </a:rPr>
              <a:t>Livingston, G. et al. (2020) </a:t>
            </a:r>
            <a:r>
              <a:rPr lang="en-GB" sz="1400" i="1" dirty="0">
                <a:latin typeface="Arial" panose="020B0604020202020204" pitchFamily="34" charset="0"/>
                <a:cs typeface="Arial" panose="020B0604020202020204" pitchFamily="34" charset="0"/>
              </a:rPr>
              <a:t>Dementia Prevention, Intervention and Care Update</a:t>
            </a:r>
            <a:r>
              <a:rPr lang="en-GB" sz="1400" dirty="0">
                <a:latin typeface="Arial" panose="020B0604020202020204" pitchFamily="34" charset="0"/>
                <a:cs typeface="Arial" panose="020B0604020202020204" pitchFamily="34" charset="0"/>
              </a:rPr>
              <a:t>. The Lancet Commission.</a:t>
            </a:r>
          </a:p>
          <a:p>
            <a:endParaRPr lang="en-GB" dirty="0"/>
          </a:p>
        </p:txBody>
      </p:sp>
    </p:spTree>
    <p:extLst>
      <p:ext uri="{BB962C8B-B14F-4D97-AF65-F5344CB8AC3E}">
        <p14:creationId xmlns:p14="http://schemas.microsoft.com/office/powerpoint/2010/main" val="14723854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60E1DEE-C3F2-CB4B-FCC3-FFD8FDA3739D}"/>
              </a:ext>
            </a:extLst>
          </p:cNvPr>
          <p:cNvSpPr txBox="1"/>
          <p:nvPr/>
        </p:nvSpPr>
        <p:spPr>
          <a:xfrm>
            <a:off x="208893" y="177363"/>
            <a:ext cx="8497614" cy="5216813"/>
          </a:xfrm>
          <a:prstGeom prst="rect">
            <a:avLst/>
          </a:prstGeom>
          <a:noFill/>
        </p:spPr>
        <p:txBody>
          <a:bodyPr wrap="square" rtlCol="0">
            <a:spAutoFit/>
          </a:bodyPr>
          <a:lstStyle/>
          <a:p>
            <a:pPr>
              <a:lnSpc>
                <a:spcPct val="150000"/>
              </a:lnSpc>
            </a:pPr>
            <a:r>
              <a:rPr lang="en-GB" sz="1400" dirty="0">
                <a:latin typeface="Arial" panose="020B0604020202020204" pitchFamily="34" charset="0"/>
                <a:cs typeface="Arial" panose="020B0604020202020204" pitchFamily="34" charset="0"/>
              </a:rPr>
              <a:t>Livingston, G. et al. (2024) </a:t>
            </a:r>
            <a:r>
              <a:rPr lang="en-GB" sz="1400" i="1" dirty="0">
                <a:latin typeface="Arial" panose="020B0604020202020204" pitchFamily="34" charset="0"/>
                <a:cs typeface="Arial" panose="020B0604020202020204" pitchFamily="34" charset="0"/>
              </a:rPr>
              <a:t>Global Update on Dementia Risk Reduction</a:t>
            </a:r>
            <a:r>
              <a:rPr lang="en-GB" sz="1400" dirty="0">
                <a:latin typeface="Arial" panose="020B0604020202020204" pitchFamily="34" charset="0"/>
                <a:cs typeface="Arial" panose="020B0604020202020204" pitchFamily="34" charset="0"/>
              </a:rPr>
              <a:t>. The Lancet Public Health.</a:t>
            </a:r>
          </a:p>
          <a:p>
            <a:pPr>
              <a:lnSpc>
                <a:spcPct val="150000"/>
              </a:lnSpc>
            </a:pPr>
            <a:r>
              <a:rPr lang="en-GB" sz="1400" dirty="0">
                <a:latin typeface="Arial" panose="020B0604020202020204" pitchFamily="34" charset="0"/>
                <a:cs typeface="Arial" panose="020B0604020202020204" pitchFamily="34" charset="0"/>
              </a:rPr>
              <a:t>McKeith, I.G. et al. (2017) ‘Diagnosis and management of dementia with Lewy bodies’, </a:t>
            </a:r>
            <a:r>
              <a:rPr lang="en-GB" sz="1400" i="1" dirty="0">
                <a:latin typeface="Arial" panose="020B0604020202020204" pitchFamily="34" charset="0"/>
                <a:cs typeface="Arial" panose="020B0604020202020204" pitchFamily="34" charset="0"/>
              </a:rPr>
              <a:t>Neurology</a:t>
            </a:r>
            <a:r>
              <a:rPr lang="en-GB" sz="1400" dirty="0">
                <a:latin typeface="Arial" panose="020B0604020202020204" pitchFamily="34" charset="0"/>
                <a:cs typeface="Arial" panose="020B0604020202020204" pitchFamily="34" charset="0"/>
              </a:rPr>
              <a:t>, 89(1), pp.88–100.</a:t>
            </a:r>
          </a:p>
          <a:p>
            <a:pPr>
              <a:lnSpc>
                <a:spcPct val="150000"/>
              </a:lnSpc>
            </a:pPr>
            <a:r>
              <a:rPr lang="en-GB" sz="1400" dirty="0">
                <a:latin typeface="Arial" panose="020B0604020202020204" pitchFamily="34" charset="0"/>
                <a:cs typeface="Arial" panose="020B0604020202020204" pitchFamily="34" charset="0"/>
              </a:rPr>
              <a:t>MDPI (2023) </a:t>
            </a:r>
            <a:r>
              <a:rPr lang="en-GB" sz="1400" i="1" dirty="0">
                <a:latin typeface="Arial" panose="020B0604020202020204" pitchFamily="34" charset="0"/>
                <a:cs typeface="Arial" panose="020B0604020202020204" pitchFamily="34" charset="0"/>
              </a:rPr>
              <a:t>Treatment of Alzheimer's Disease: Beyond Symptomatic Therapies</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2"/>
              </a:rPr>
              <a:t>https://www.mdpi.com/1422-0067/24/18/13900</a:t>
            </a:r>
            <a:r>
              <a:rPr lang="en-GB" sz="1400" dirty="0">
                <a:latin typeface="Arial" panose="020B0604020202020204" pitchFamily="34" charset="0"/>
                <a:cs typeface="Arial" panose="020B0604020202020204" pitchFamily="34" charset="0"/>
              </a:rPr>
              <a:t> (Accessed: 5 December 2025).</a:t>
            </a:r>
          </a:p>
          <a:p>
            <a:pPr>
              <a:lnSpc>
                <a:spcPct val="150000"/>
              </a:lnSpc>
            </a:pPr>
            <a:r>
              <a:rPr lang="en-GB" sz="1400" dirty="0">
                <a:latin typeface="Arial" panose="020B0604020202020204" pitchFamily="34" charset="0"/>
                <a:cs typeface="Arial" panose="020B0604020202020204" pitchFamily="34" charset="0"/>
              </a:rPr>
              <a:t>NHS Education for Scotland (2020) </a:t>
            </a:r>
            <a:r>
              <a:rPr lang="en-GB" sz="1400" i="1" dirty="0">
                <a:latin typeface="Arial" panose="020B0604020202020204" pitchFamily="34" charset="0"/>
                <a:cs typeface="Arial" panose="020B0604020202020204" pitchFamily="34" charset="0"/>
              </a:rPr>
              <a:t>Trauma-Informed Practice Toolkit</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NHS England (2019) </a:t>
            </a:r>
            <a:r>
              <a:rPr lang="en-GB" sz="1400" i="1" dirty="0">
                <a:latin typeface="Arial" panose="020B0604020202020204" pitchFamily="34" charset="0"/>
                <a:cs typeface="Arial" panose="020B0604020202020204" pitchFamily="34" charset="0"/>
              </a:rPr>
              <a:t>Universal Personalised Care: Implementing the Comprehensive Model</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NHS England (2020) </a:t>
            </a:r>
            <a:r>
              <a:rPr lang="en-GB" sz="1400" i="1" dirty="0">
                <a:latin typeface="Arial" panose="020B0604020202020204" pitchFamily="34" charset="0"/>
                <a:cs typeface="Arial" panose="020B0604020202020204" pitchFamily="34" charset="0"/>
              </a:rPr>
              <a:t>Personalised Care and Support Planning Guidance</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NICE (2018) </a:t>
            </a:r>
            <a:r>
              <a:rPr lang="en-GB" sz="1400" i="1" dirty="0">
                <a:latin typeface="Arial" panose="020B0604020202020204" pitchFamily="34" charset="0"/>
                <a:cs typeface="Arial" panose="020B0604020202020204" pitchFamily="34" charset="0"/>
              </a:rPr>
              <a:t>NG120: Person-Centred Care and Support Planning in Adult Social Care</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NICE (2022) </a:t>
            </a:r>
            <a:r>
              <a:rPr lang="en-GB" sz="1400" i="1" dirty="0">
                <a:latin typeface="Arial" panose="020B0604020202020204" pitchFamily="34" charset="0"/>
                <a:cs typeface="Arial" panose="020B0604020202020204" pitchFamily="34" charset="0"/>
              </a:rPr>
              <a:t>NG97: Dementia: Assessment, Management and Support for People Living with Dementia and Their Carers</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Office for National Statistics (ONS) (2023) </a:t>
            </a:r>
            <a:r>
              <a:rPr lang="en-GB" sz="1400" i="1" dirty="0">
                <a:latin typeface="Arial" panose="020B0604020202020204" pitchFamily="34" charset="0"/>
                <a:cs typeface="Arial" panose="020B0604020202020204" pitchFamily="34" charset="0"/>
              </a:rPr>
              <a:t>Dementia and Alzheimer’s Disease: Prevalence Statistics</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Orrell, M., Oliveira, D., McDermott, O., Verhey, F. &amp; </a:t>
            </a:r>
            <a:r>
              <a:rPr lang="en-GB" sz="1400" dirty="0" err="1">
                <a:latin typeface="Arial" panose="020B0604020202020204" pitchFamily="34" charset="0"/>
                <a:cs typeface="Arial" panose="020B0604020202020204" pitchFamily="34" charset="0"/>
              </a:rPr>
              <a:t>Droes</a:t>
            </a:r>
            <a:r>
              <a:rPr lang="en-GB" sz="1400" dirty="0">
                <a:latin typeface="Arial" panose="020B0604020202020204" pitchFamily="34" charset="0"/>
                <a:cs typeface="Arial" panose="020B0604020202020204" pitchFamily="34" charset="0"/>
              </a:rPr>
              <a:t>, R. (2022) </a:t>
            </a:r>
            <a:r>
              <a:rPr lang="en-GB" sz="1400" i="1" dirty="0">
                <a:latin typeface="Arial" panose="020B0604020202020204" pitchFamily="34" charset="0"/>
                <a:cs typeface="Arial" panose="020B0604020202020204" pitchFamily="34" charset="0"/>
              </a:rPr>
              <a:t>Improving the Lives of People with Dementia Through Technology</a:t>
            </a:r>
            <a:r>
              <a:rPr lang="en-GB" sz="1400" dirty="0">
                <a:latin typeface="Arial" panose="020B0604020202020204" pitchFamily="34" charset="0"/>
                <a:cs typeface="Arial" panose="020B0604020202020204" pitchFamily="34" charset="0"/>
              </a:rPr>
              <a:t>. London: Routledge.</a:t>
            </a:r>
          </a:p>
          <a:p>
            <a:pPr>
              <a:lnSpc>
                <a:spcPct val="150000"/>
              </a:lnSpc>
            </a:pPr>
            <a:r>
              <a:rPr lang="en-GB" sz="1400" dirty="0">
                <a:latin typeface="Arial" panose="020B0604020202020204" pitchFamily="34" charset="0"/>
                <a:cs typeface="Arial" panose="020B0604020202020204" pitchFamily="34" charset="0"/>
              </a:rPr>
              <a:t>Prince, M. et al. (2016) </a:t>
            </a:r>
            <a:r>
              <a:rPr lang="en-GB" sz="1400" i="1" dirty="0">
                <a:latin typeface="Arial" panose="020B0604020202020204" pitchFamily="34" charset="0"/>
                <a:cs typeface="Arial" panose="020B0604020202020204" pitchFamily="34" charset="0"/>
              </a:rPr>
              <a:t>World Alzheimer Report 2016: Improving Healthcare for People with Dementia</a:t>
            </a:r>
            <a:r>
              <a:rPr lang="en-GB" sz="1400"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38291942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24071DD-7AF1-F2AA-090B-3600048917D0}"/>
              </a:ext>
            </a:extLst>
          </p:cNvPr>
          <p:cNvSpPr txBox="1"/>
          <p:nvPr/>
        </p:nvSpPr>
        <p:spPr>
          <a:xfrm>
            <a:off x="193128" y="157655"/>
            <a:ext cx="8556735" cy="5478423"/>
          </a:xfrm>
          <a:prstGeom prst="rect">
            <a:avLst/>
          </a:prstGeom>
          <a:noFill/>
        </p:spPr>
        <p:txBody>
          <a:bodyPr wrap="square" rtlCol="0">
            <a:spAutoFit/>
          </a:bodyPr>
          <a:lstStyle/>
          <a:p>
            <a:pPr>
              <a:lnSpc>
                <a:spcPct val="150000"/>
              </a:lnSpc>
            </a:pPr>
            <a:r>
              <a:rPr lang="en-GB" sz="1400" dirty="0">
                <a:latin typeface="Arial" panose="020B0604020202020204" pitchFamily="34" charset="0"/>
                <a:cs typeface="Arial" panose="020B0604020202020204" pitchFamily="34" charset="0"/>
              </a:rPr>
              <a:t>SCIE (Social Care Institute for Excellence) (2021) </a:t>
            </a:r>
            <a:r>
              <a:rPr lang="en-GB" sz="1400" i="1" dirty="0">
                <a:latin typeface="Arial" panose="020B0604020202020204" pitchFamily="34" charset="0"/>
                <a:cs typeface="Arial" panose="020B0604020202020204" pitchFamily="34" charset="0"/>
              </a:rPr>
              <a:t>Co-Production and Social Prescribing in Dementia</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Smith, J. (2022) </a:t>
            </a:r>
            <a:r>
              <a:rPr lang="en-GB" sz="1400" i="1" dirty="0">
                <a:latin typeface="Arial" panose="020B0604020202020204" pitchFamily="34" charset="0"/>
                <a:cs typeface="Arial" panose="020B0604020202020204" pitchFamily="34" charset="0"/>
              </a:rPr>
              <a:t>Mental health intersections: Anxiety, depression, and dementia</a:t>
            </a:r>
            <a:r>
              <a:rPr lang="en-GB" sz="1400" dirty="0">
                <a:latin typeface="Arial" panose="020B0604020202020204" pitchFamily="34" charset="0"/>
                <a:cs typeface="Arial" panose="020B0604020202020204" pitchFamily="34" charset="0"/>
              </a:rPr>
              <a:t> [Venn diagram]. Available at: </a:t>
            </a:r>
            <a:r>
              <a:rPr lang="en-GB" sz="1400" u="sng" dirty="0">
                <a:latin typeface="Arial" panose="020B0604020202020204" pitchFamily="34" charset="0"/>
                <a:cs typeface="Arial" panose="020B0604020202020204" pitchFamily="34" charset="0"/>
                <a:hlinkClick r:id="rId2"/>
              </a:rPr>
              <a:t>https://example.com</a:t>
            </a:r>
            <a:r>
              <a:rPr lang="en-GB" sz="1400" dirty="0">
                <a:latin typeface="Arial" panose="020B0604020202020204" pitchFamily="34" charset="0"/>
                <a:cs typeface="Arial" panose="020B0604020202020204" pitchFamily="34" charset="0"/>
              </a:rPr>
              <a:t> (Accessed: 5 December 2025).</a:t>
            </a:r>
          </a:p>
          <a:p>
            <a:pPr>
              <a:lnSpc>
                <a:spcPct val="150000"/>
              </a:lnSpc>
            </a:pPr>
            <a:r>
              <a:rPr lang="en-GB" sz="1400" dirty="0">
                <a:latin typeface="Arial" panose="020B0604020202020204" pitchFamily="34" charset="0"/>
                <a:cs typeface="Arial" panose="020B0604020202020204" pitchFamily="34" charset="0"/>
              </a:rPr>
              <a:t>Sofi, F. et al. (2010) ‘Mediterranean Diet and Cognitive Function: A Meta-Analysis’, </a:t>
            </a:r>
            <a:r>
              <a:rPr lang="en-GB" sz="1400" i="1" dirty="0">
                <a:latin typeface="Arial" panose="020B0604020202020204" pitchFamily="34" charset="0"/>
                <a:cs typeface="Arial" panose="020B0604020202020204" pitchFamily="34" charset="0"/>
              </a:rPr>
              <a:t>American Journal of Clinical Nutrition</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Steinberg, M. et al. (2008) ‘Neuropsychiatric symptoms in dementia and caregiver burden’, </a:t>
            </a:r>
            <a:r>
              <a:rPr lang="en-GB" sz="1400" i="1" dirty="0">
                <a:latin typeface="Arial" panose="020B0604020202020204" pitchFamily="34" charset="0"/>
                <a:cs typeface="Arial" panose="020B0604020202020204" pitchFamily="34" charset="0"/>
              </a:rPr>
              <a:t>International Journal of Geriatric Psychiatry</a:t>
            </a:r>
            <a:r>
              <a:rPr lang="en-GB" sz="1400" dirty="0">
                <a:latin typeface="Arial" panose="020B0604020202020204" pitchFamily="34" charset="0"/>
                <a:cs typeface="Arial" panose="020B0604020202020204" pitchFamily="34" charset="0"/>
              </a:rPr>
              <a:t>.</a:t>
            </a:r>
          </a:p>
          <a:p>
            <a:pPr>
              <a:lnSpc>
                <a:spcPct val="150000"/>
              </a:lnSpc>
            </a:pPr>
            <a:r>
              <a:rPr lang="en-GB" sz="1400" dirty="0" err="1">
                <a:latin typeface="Arial" panose="020B0604020202020204" pitchFamily="34" charset="0"/>
                <a:cs typeface="Arial" panose="020B0604020202020204" pitchFamily="34" charset="0"/>
              </a:rPr>
              <a:t>Tsukii</a:t>
            </a:r>
            <a:r>
              <a:rPr lang="en-GB" sz="1400" dirty="0">
                <a:latin typeface="Arial" panose="020B0604020202020204" pitchFamily="34" charset="0"/>
                <a:cs typeface="Arial" panose="020B0604020202020204" pitchFamily="34" charset="0"/>
              </a:rPr>
              <a:t>, N. (2022) ‘Holistic and individualized interventions for behavioural and psychological symptoms of dementia’, </a:t>
            </a:r>
            <a:r>
              <a:rPr lang="en-GB" sz="1400" i="1" dirty="0">
                <a:latin typeface="Arial" panose="020B0604020202020204" pitchFamily="34" charset="0"/>
                <a:cs typeface="Arial" panose="020B0604020202020204" pitchFamily="34" charset="0"/>
              </a:rPr>
              <a:t>Advances in Alzheimer’s Disease and Cognitive Disorders</a:t>
            </a:r>
            <a:r>
              <a:rPr lang="en-GB" sz="1400" dirty="0">
                <a:latin typeface="Arial" panose="020B0604020202020204" pitchFamily="34" charset="0"/>
                <a:cs typeface="Arial" panose="020B0604020202020204" pitchFamily="34" charset="0"/>
              </a:rPr>
              <a:t>, 6(1), pp.123–128.</a:t>
            </a:r>
          </a:p>
          <a:p>
            <a:pPr>
              <a:lnSpc>
                <a:spcPct val="150000"/>
              </a:lnSpc>
            </a:pPr>
            <a:r>
              <a:rPr lang="en-GB" sz="1400" dirty="0">
                <a:latin typeface="Arial" panose="020B0604020202020204" pitchFamily="34" charset="0"/>
                <a:cs typeface="Arial" panose="020B0604020202020204" pitchFamily="34" charset="0"/>
              </a:rPr>
              <a:t>WHO (2017) </a:t>
            </a:r>
            <a:r>
              <a:rPr lang="en-GB" sz="1400" i="1" dirty="0">
                <a:latin typeface="Arial" panose="020B0604020202020204" pitchFamily="34" charset="0"/>
                <a:cs typeface="Arial" panose="020B0604020202020204" pitchFamily="34" charset="0"/>
              </a:rPr>
              <a:t>Global Action Plan on the Public Health Response to Dementia 2017–2025</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WHO (2019) </a:t>
            </a:r>
            <a:r>
              <a:rPr lang="en-GB" sz="1400" i="1" dirty="0">
                <a:latin typeface="Arial" panose="020B0604020202020204" pitchFamily="34" charset="0"/>
                <a:cs typeface="Arial" panose="020B0604020202020204" pitchFamily="34" charset="0"/>
              </a:rPr>
              <a:t>Risk Reduction of Cognitive Decline and Dementia: WHO Guidelines</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WHO (2021) </a:t>
            </a:r>
            <a:r>
              <a:rPr lang="en-GB" sz="1400" i="1" dirty="0">
                <a:latin typeface="Arial" panose="020B0604020202020204" pitchFamily="34" charset="0"/>
                <a:cs typeface="Arial" panose="020B0604020202020204" pitchFamily="34" charset="0"/>
              </a:rPr>
              <a:t>Global Status Report on the Public Health Response to Dementia</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Williams, J., Richardson, S. &amp; Draper, E. (2018) ‘A beginning and not the end: Work after a diagnosis of dementia’, </a:t>
            </a:r>
            <a:r>
              <a:rPr lang="en-GB" sz="1400" i="1" dirty="0">
                <a:latin typeface="Arial" panose="020B0604020202020204" pitchFamily="34" charset="0"/>
                <a:cs typeface="Arial" panose="020B0604020202020204" pitchFamily="34" charset="0"/>
              </a:rPr>
              <a:t>Work, Employment and Society</a:t>
            </a:r>
            <a:r>
              <a:rPr lang="en-GB" sz="1400" dirty="0">
                <a:latin typeface="Arial" panose="020B0604020202020204" pitchFamily="34" charset="0"/>
                <a:cs typeface="Arial" panose="020B0604020202020204" pitchFamily="34" charset="0"/>
              </a:rPr>
              <a:t>, 32(1), pp.219–229. DOI: 10.1177/0950017017737493.</a:t>
            </a:r>
          </a:p>
          <a:p>
            <a:pPr>
              <a:lnSpc>
                <a:spcPct val="150000"/>
              </a:lnSpc>
            </a:pPr>
            <a:r>
              <a:rPr lang="en-GB" sz="1400" dirty="0">
                <a:latin typeface="Arial" panose="020B0604020202020204" pitchFamily="34" charset="0"/>
                <a:cs typeface="Arial" panose="020B0604020202020204" pitchFamily="34" charset="0"/>
              </a:rPr>
              <a:t>Wittenberg, R. et al. (2019) </a:t>
            </a:r>
            <a:r>
              <a:rPr lang="en-GB" sz="1400" i="1" dirty="0">
                <a:latin typeface="Arial" panose="020B0604020202020204" pitchFamily="34" charset="0"/>
                <a:cs typeface="Arial" panose="020B0604020202020204" pitchFamily="34" charset="0"/>
              </a:rPr>
              <a:t>Future Costs of Dementia in the UK</a:t>
            </a:r>
            <a:r>
              <a:rPr lang="en-GB" sz="1400" dirty="0">
                <a:latin typeface="Arial" panose="020B0604020202020204" pitchFamily="34" charset="0"/>
                <a:cs typeface="Arial" panose="020B0604020202020204" pitchFamily="34" charset="0"/>
              </a:rPr>
              <a:t>. Health Economics Journal.</a:t>
            </a:r>
          </a:p>
          <a:p>
            <a:pPr>
              <a:lnSpc>
                <a:spcPct val="150000"/>
              </a:lnSpc>
            </a:pPr>
            <a:r>
              <a:rPr lang="en-GB" sz="1400" dirty="0">
                <a:latin typeface="Arial" panose="020B0604020202020204" pitchFamily="34" charset="0"/>
                <a:cs typeface="Arial" panose="020B0604020202020204" pitchFamily="34" charset="0"/>
              </a:rPr>
              <a:t> </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6820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6667</TotalTime>
  <Words>4258</Words>
  <Application>Microsoft Office PowerPoint</Application>
  <PresentationFormat>On-screen Show (16:9)</PresentationFormat>
  <Paragraphs>214</Paragraphs>
  <Slides>25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Symbol</vt:lpstr>
      <vt:lpstr>Century Gothic</vt:lpstr>
      <vt:lpstr>Arial</vt:lpstr>
      <vt:lpstr>Wingdings 3</vt:lpstr>
      <vt:lpstr>Ion</vt:lpstr>
      <vt:lpstr>PowerPoint Presentation</vt:lpstr>
      <vt:lpstr>Introduction</vt:lpstr>
      <vt:lpstr>Symptoms and Trajectory</vt:lpstr>
      <vt:lpstr>Causes:</vt:lpstr>
      <vt:lpstr>Prevalence </vt:lpstr>
      <vt:lpstr>Economic </vt:lpstr>
      <vt:lpstr>Social burden</vt:lpstr>
      <vt:lpstr>Diagnosis and Care</vt:lpstr>
      <vt:lpstr>Initial assessment</vt:lpstr>
      <vt:lpstr>Model  of care</vt:lpstr>
      <vt:lpstr>Continue:</vt:lpstr>
      <vt:lpstr>Key Frameworks for Dementia Care </vt:lpstr>
      <vt:lpstr>Treatment: Non-pharmacological</vt:lpstr>
      <vt:lpstr>Treatment: pharmacological</vt:lpstr>
      <vt:lpstr>Multimorbidity &amp; Comorbidity</vt:lpstr>
      <vt:lpstr>Prevention</vt:lpstr>
      <vt:lpstr>Skills, values &amp; behaviours</vt:lpstr>
      <vt:lpstr>Recommendation</vt:lpstr>
      <vt:lpstr>Comprehensive model of personalised care for dementia</vt:lpstr>
      <vt:lpstr>Conclusion</vt:lpstr>
      <vt:lpstr>PowerPoint Presentation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grosu27@outlook.com</cp:lastModifiedBy>
  <cp:revision>2</cp:revision>
  <dcterms:modified xsi:type="dcterms:W3CDTF">2025-12-10T09:54:36Z</dcterms:modified>
</cp:coreProperties>
</file>