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0978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40626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2/27/22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8601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535493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62055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84986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2/27/22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091876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68839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2/27/22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43071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2076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06728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2/27/22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73205369"/>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herzing.edu/blog/how-i-balance-school-and-family-time" TargetMode="External"/><Relationship Id="rId2" Type="http://schemas.openxmlformats.org/officeDocument/2006/relationships/hyperlink" Target="https://www.herzing.edu/blog/herzing/5-time-management-tips-new-semest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erzing.edu/blog/increasing-importance-collaboratio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herzing.edu/blog/want-become-great-leader-here-are-5-tip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F9D1072-BD69-A54A-87DA-0A3043316B75}"/>
              </a:ext>
            </a:extLst>
          </p:cNvPr>
          <p:cNvSpPr>
            <a:spLocks noGrp="1"/>
          </p:cNvSpPr>
          <p:nvPr>
            <p:ph type="ctrTitle"/>
          </p:nvPr>
        </p:nvSpPr>
        <p:spPr>
          <a:xfrm>
            <a:off x="1112520" y="1371747"/>
            <a:ext cx="9966960" cy="3035808"/>
          </a:xfrm>
        </p:spPr>
        <p:txBody>
          <a:bodyPr/>
          <a:lstStyle/>
          <a:p>
            <a:r>
              <a:rPr lang="en-GB" b="1" dirty="0"/>
              <a:t>Technology and team work </a:t>
            </a:r>
            <a:endParaRPr lang="en-US" b="1" dirty="0"/>
          </a:p>
        </p:txBody>
      </p:sp>
      <p:sp>
        <p:nvSpPr>
          <p:cNvPr id="5" name="Subtitle 4">
            <a:extLst>
              <a:ext uri="{FF2B5EF4-FFF2-40B4-BE49-F238E27FC236}">
                <a16:creationId xmlns:a16="http://schemas.microsoft.com/office/drawing/2014/main" id="{D762B622-379E-B24D-97F0-F167C13D5BAB}"/>
              </a:ext>
            </a:extLst>
          </p:cNvPr>
          <p:cNvSpPr>
            <a:spLocks noGrp="1"/>
          </p:cNvSpPr>
          <p:nvPr>
            <p:ph type="subTitle" idx="1"/>
          </p:nvPr>
        </p:nvSpPr>
        <p:spPr>
          <a:xfrm>
            <a:off x="870131" y="4726408"/>
            <a:ext cx="11877956" cy="1768735"/>
          </a:xfrm>
        </p:spPr>
        <p:txBody>
          <a:bodyPr>
            <a:normAutofit fontScale="62500" lnSpcReduction="20000"/>
          </a:bodyPr>
          <a:lstStyle/>
          <a:p>
            <a:pPr algn="l"/>
            <a:r>
              <a:rPr lang="en-GB" b="1" dirty="0"/>
              <a:t>Module : digital skills and research methods. </a:t>
            </a:r>
          </a:p>
          <a:p>
            <a:pPr algn="l"/>
            <a:r>
              <a:rPr lang="en-GB" b="1" dirty="0"/>
              <a:t>Module code : BMSW4004</a:t>
            </a:r>
          </a:p>
          <a:p>
            <a:pPr algn="l"/>
            <a:r>
              <a:rPr lang="en-GB" b="1" dirty="0"/>
              <a:t>Lecturer : martina Petikova ( 2120509) </a:t>
            </a:r>
          </a:p>
          <a:p>
            <a:pPr algn="l"/>
            <a:r>
              <a:rPr lang="en-GB" b="1" dirty="0"/>
              <a:t>Maria </a:t>
            </a:r>
            <a:r>
              <a:rPr lang="en-GB" b="1" dirty="0" err="1"/>
              <a:t>Ciorascu</a:t>
            </a:r>
            <a:r>
              <a:rPr lang="en-GB" b="1" dirty="0"/>
              <a:t> ( 2121406</a:t>
            </a:r>
          </a:p>
          <a:p>
            <a:pPr algn="l"/>
            <a:r>
              <a:rPr lang="en-GB" b="1" dirty="0"/>
              <a:t>Assignment title : the Technology and team work </a:t>
            </a:r>
          </a:p>
          <a:p>
            <a:pPr algn="l"/>
            <a:r>
              <a:rPr lang="en-GB" b="1" dirty="0"/>
              <a:t>date : Sunday 27</a:t>
            </a:r>
            <a:r>
              <a:rPr lang="en-GB" b="1" baseline="30000" dirty="0"/>
              <a:t>th</a:t>
            </a:r>
            <a:r>
              <a:rPr lang="en-GB" b="1" dirty="0"/>
              <a:t> February  (  9 o’clock am ) </a:t>
            </a:r>
          </a:p>
        </p:txBody>
      </p:sp>
    </p:spTree>
    <p:extLst>
      <p:ext uri="{BB962C8B-B14F-4D97-AF65-F5344CB8AC3E}">
        <p14:creationId xmlns:p14="http://schemas.microsoft.com/office/powerpoint/2010/main" val="269092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0B8D6-0481-8C4A-9017-22C623D66A6C}"/>
              </a:ext>
            </a:extLst>
          </p:cNvPr>
          <p:cNvSpPr>
            <a:spLocks noGrp="1"/>
          </p:cNvSpPr>
          <p:nvPr>
            <p:ph type="title"/>
          </p:nvPr>
        </p:nvSpPr>
        <p:spPr>
          <a:xfrm rot="10800000" flipV="1">
            <a:off x="1162489" y="0"/>
            <a:ext cx="9867021" cy="2220483"/>
          </a:xfrm>
        </p:spPr>
        <p:txBody>
          <a:bodyPr/>
          <a:lstStyle/>
          <a:p>
            <a:r>
              <a:rPr lang="en-GB" b="1" dirty="0"/>
              <a:t>Why is technology team work important </a:t>
            </a:r>
            <a:endParaRPr lang="en-US" b="1" dirty="0"/>
          </a:p>
        </p:txBody>
      </p:sp>
      <p:sp>
        <p:nvSpPr>
          <p:cNvPr id="3" name="Content Placeholder 2">
            <a:extLst>
              <a:ext uri="{FF2B5EF4-FFF2-40B4-BE49-F238E27FC236}">
                <a16:creationId xmlns:a16="http://schemas.microsoft.com/office/drawing/2014/main" id="{0FBC9E64-6FBB-2047-86DE-4AFE268506AA}"/>
              </a:ext>
            </a:extLst>
          </p:cNvPr>
          <p:cNvSpPr>
            <a:spLocks noGrp="1"/>
          </p:cNvSpPr>
          <p:nvPr>
            <p:ph idx="1"/>
          </p:nvPr>
        </p:nvSpPr>
        <p:spPr>
          <a:xfrm>
            <a:off x="685799" y="1981426"/>
            <a:ext cx="10820400" cy="4024125"/>
          </a:xfrm>
        </p:spPr>
        <p:txBody>
          <a:bodyPr/>
          <a:lstStyle/>
          <a:p>
            <a:r>
              <a:rPr lang="en-GB" b="1" dirty="0"/>
              <a:t>Research question’s</a:t>
            </a:r>
          </a:p>
          <a:p>
            <a:r>
              <a:rPr lang="en-GB" b="1" dirty="0"/>
              <a:t>With the help of technology, people can now efficiently communicate, no matter the distance between them. Using business communication apps, employees can send messages, share files, set up conference calls and create online forums so lines of communication.</a:t>
            </a:r>
            <a:endParaRPr lang="en-GB" b="1" u="sng" dirty="0"/>
          </a:p>
          <a:p>
            <a:r>
              <a:rPr lang="en-GB" b="1" dirty="0">
                <a:latin typeface="Roboto" panose="020F0502020204030204" pitchFamily="34" charset="0"/>
              </a:rPr>
              <a:t>T</a:t>
            </a:r>
            <a:r>
              <a:rPr lang="en-GB" b="1" i="0" u="none" strike="noStrike" dirty="0">
                <a:effectLst/>
                <a:latin typeface="Roboto" panose="020F0502020204030204" pitchFamily="34" charset="0"/>
              </a:rPr>
              <a:t>eam work approaches can increase levels of interest and application</a:t>
            </a:r>
            <a:r>
              <a:rPr lang="en-GB" b="1" i="0" u="none" strike="noStrike" dirty="0">
                <a:solidFill>
                  <a:srgbClr val="4D5156"/>
                </a:solidFill>
                <a:effectLst/>
                <a:latin typeface="Roboto" panose="020F0502020204030204" pitchFamily="34" charset="0"/>
              </a:rPr>
              <a:t>. </a:t>
            </a:r>
            <a:endParaRPr lang="en-GB" b="1" dirty="0">
              <a:solidFill>
                <a:srgbClr val="4D5156"/>
              </a:solidFill>
              <a:latin typeface="Roboto" panose="020F0502020204030204" pitchFamily="34" charset="0"/>
            </a:endParaRPr>
          </a:p>
          <a:p>
            <a:endParaRPr lang="en-GB" b="0" i="0" u="none" strike="noStrike" dirty="0">
              <a:solidFill>
                <a:srgbClr val="4D5156"/>
              </a:solidFill>
              <a:effectLst/>
              <a:latin typeface="Roboto" panose="020F0502020204030204" pitchFamily="34" charset="0"/>
            </a:endParaRPr>
          </a:p>
        </p:txBody>
      </p:sp>
    </p:spTree>
    <p:extLst>
      <p:ext uri="{BB962C8B-B14F-4D97-AF65-F5344CB8AC3E}">
        <p14:creationId xmlns:p14="http://schemas.microsoft.com/office/powerpoint/2010/main" val="181828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8FE0-4E7B-CA4D-BD97-DB465F071AD4}"/>
              </a:ext>
            </a:extLst>
          </p:cNvPr>
          <p:cNvSpPr>
            <a:spLocks noGrp="1"/>
          </p:cNvSpPr>
          <p:nvPr>
            <p:ph type="title"/>
          </p:nvPr>
        </p:nvSpPr>
        <p:spPr>
          <a:xfrm>
            <a:off x="604762" y="302381"/>
            <a:ext cx="12645064" cy="2328333"/>
          </a:xfrm>
        </p:spPr>
        <p:txBody>
          <a:bodyPr>
            <a:normAutofit/>
          </a:bodyPr>
          <a:lstStyle/>
          <a:p>
            <a:r>
              <a:rPr lang="en-GB" b="1" dirty="0"/>
              <a:t>Here are Seven team work Skills</a:t>
            </a:r>
            <a:endParaRPr lang="en-US" b="1" dirty="0"/>
          </a:p>
        </p:txBody>
      </p:sp>
      <p:sp>
        <p:nvSpPr>
          <p:cNvPr id="3" name="Content Placeholder 2">
            <a:extLst>
              <a:ext uri="{FF2B5EF4-FFF2-40B4-BE49-F238E27FC236}">
                <a16:creationId xmlns:a16="http://schemas.microsoft.com/office/drawing/2014/main" id="{363C1AF5-6585-5841-BEA7-0DEEAE32C016}"/>
              </a:ext>
            </a:extLst>
          </p:cNvPr>
          <p:cNvSpPr>
            <a:spLocks noGrp="1"/>
          </p:cNvSpPr>
          <p:nvPr>
            <p:ph idx="1"/>
          </p:nvPr>
        </p:nvSpPr>
        <p:spPr>
          <a:xfrm>
            <a:off x="383418" y="1611608"/>
            <a:ext cx="10820400" cy="4024125"/>
          </a:xfrm>
        </p:spPr>
        <p:txBody>
          <a:bodyPr anchor="ctr"/>
          <a:lstStyle/>
          <a:p>
            <a:pPr marL="457200" indent="-457200">
              <a:buFont typeface="+mj-lt"/>
              <a:buAutoNum type="arabicPeriod"/>
            </a:pPr>
            <a:r>
              <a:rPr lang="en-GB" dirty="0"/>
              <a:t>Communication </a:t>
            </a:r>
          </a:p>
          <a:p>
            <a:pPr marL="457200" indent="-457200">
              <a:buFont typeface="+mj-lt"/>
              <a:buAutoNum type="arabicPeriod"/>
            </a:pPr>
            <a:r>
              <a:rPr lang="en-GB" dirty="0"/>
              <a:t>Time management </a:t>
            </a:r>
          </a:p>
          <a:p>
            <a:pPr marL="457200" indent="-457200">
              <a:buFont typeface="+mj-lt"/>
              <a:buAutoNum type="arabicPeriod"/>
            </a:pPr>
            <a:r>
              <a:rPr lang="en-GB" dirty="0"/>
              <a:t>problem-solving</a:t>
            </a:r>
          </a:p>
          <a:p>
            <a:pPr marL="457200" indent="-457200">
              <a:buFont typeface="+mj-lt"/>
              <a:buAutoNum type="arabicPeriod"/>
            </a:pPr>
            <a:r>
              <a:rPr lang="en-GB" dirty="0"/>
              <a:t>Listening</a:t>
            </a:r>
          </a:p>
          <a:p>
            <a:pPr marL="457200" indent="-457200">
              <a:buFont typeface="+mj-lt"/>
              <a:buAutoNum type="arabicPeriod"/>
            </a:pPr>
            <a:r>
              <a:rPr lang="en-GB" dirty="0"/>
              <a:t>critical thinking</a:t>
            </a:r>
          </a:p>
          <a:p>
            <a:pPr marL="457200" indent="-457200">
              <a:buFont typeface="+mj-lt"/>
              <a:buAutoNum type="arabicPeriod"/>
            </a:pPr>
            <a:r>
              <a:rPr lang="en-GB" dirty="0"/>
              <a:t>Collaboration</a:t>
            </a:r>
          </a:p>
          <a:p>
            <a:pPr marL="457200" indent="-457200">
              <a:buFont typeface="+mj-lt"/>
              <a:buAutoNum type="arabicPeriod"/>
            </a:pPr>
            <a:r>
              <a:rPr lang="en-GB" dirty="0"/>
              <a:t>Leadership  </a:t>
            </a:r>
          </a:p>
        </p:txBody>
      </p:sp>
    </p:spTree>
    <p:extLst>
      <p:ext uri="{BB962C8B-B14F-4D97-AF65-F5344CB8AC3E}">
        <p14:creationId xmlns:p14="http://schemas.microsoft.com/office/powerpoint/2010/main" val="88703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3D88-3AF9-6E47-9AB5-94220AE3DD28}"/>
              </a:ext>
            </a:extLst>
          </p:cNvPr>
          <p:cNvSpPr>
            <a:spLocks noGrp="1"/>
          </p:cNvSpPr>
          <p:nvPr>
            <p:ph type="title"/>
          </p:nvPr>
        </p:nvSpPr>
        <p:spPr>
          <a:xfrm>
            <a:off x="908521" y="272378"/>
            <a:ext cx="9601196" cy="1303867"/>
          </a:xfrm>
        </p:spPr>
        <p:txBody>
          <a:bodyPr/>
          <a:lstStyle/>
          <a:p>
            <a:r>
              <a:rPr lang="en-GB" b="1" dirty="0"/>
              <a:t>Communication.</a:t>
            </a:r>
            <a:endParaRPr lang="en-US" b="1" dirty="0"/>
          </a:p>
        </p:txBody>
      </p:sp>
      <p:sp>
        <p:nvSpPr>
          <p:cNvPr id="6" name="Content Placeholder 5">
            <a:extLst>
              <a:ext uri="{FF2B5EF4-FFF2-40B4-BE49-F238E27FC236}">
                <a16:creationId xmlns:a16="http://schemas.microsoft.com/office/drawing/2014/main" id="{A3BC8328-B197-9844-B59C-41CAA3A818B9}"/>
              </a:ext>
            </a:extLst>
          </p:cNvPr>
          <p:cNvSpPr>
            <a:spLocks noGrp="1"/>
          </p:cNvSpPr>
          <p:nvPr>
            <p:ph idx="1"/>
          </p:nvPr>
        </p:nvSpPr>
        <p:spPr>
          <a:xfrm>
            <a:off x="685800" y="1576245"/>
            <a:ext cx="10820400" cy="4024125"/>
          </a:xfrm>
        </p:spPr>
        <p:txBody>
          <a:bodyPr/>
          <a:lstStyle/>
          <a:p>
            <a:r>
              <a:rPr lang="en-GB" b="1" i="0" u="none" strike="noStrike" dirty="0">
                <a:effectLst/>
                <a:latin typeface="Helvetica" pitchFamily="2" charset="0"/>
              </a:rPr>
              <a:t>Commutation is the foundation of effective teamwork. Whether you’re working on a presentation with your classmates or spearheading a new project at work. </a:t>
            </a:r>
          </a:p>
          <a:p>
            <a:r>
              <a:rPr lang="en-GB" b="1" dirty="0">
                <a:latin typeface="Helvetica" pitchFamily="2" charset="0"/>
              </a:rPr>
              <a:t>C</a:t>
            </a:r>
            <a:r>
              <a:rPr lang="en-GB" b="1" i="0" u="none" strike="noStrike" dirty="0">
                <a:effectLst/>
                <a:latin typeface="Helvetica" pitchFamily="2" charset="0"/>
              </a:rPr>
              <a:t>ommunication promotes trust and makes for a positive team environment. While disagreements might occur, being upfront and respectful in your communication with other team members will help you resolve issues quickly.   </a:t>
            </a:r>
          </a:p>
        </p:txBody>
      </p:sp>
    </p:spTree>
    <p:extLst>
      <p:ext uri="{BB962C8B-B14F-4D97-AF65-F5344CB8AC3E}">
        <p14:creationId xmlns:p14="http://schemas.microsoft.com/office/powerpoint/2010/main" val="112121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5C13A-4A07-2047-BD62-05A662742CA9}"/>
              </a:ext>
            </a:extLst>
          </p:cNvPr>
          <p:cNvSpPr>
            <a:spLocks noGrp="1"/>
          </p:cNvSpPr>
          <p:nvPr>
            <p:ph type="title"/>
          </p:nvPr>
        </p:nvSpPr>
        <p:spPr/>
        <p:txBody>
          <a:bodyPr/>
          <a:lstStyle/>
          <a:p>
            <a:r>
              <a:rPr lang="en-GB" b="1" dirty="0"/>
              <a:t>Time Management</a:t>
            </a:r>
            <a:endParaRPr lang="en-US" b="1" dirty="0"/>
          </a:p>
        </p:txBody>
      </p:sp>
      <p:sp>
        <p:nvSpPr>
          <p:cNvPr id="3" name="Content Placeholder 2">
            <a:extLst>
              <a:ext uri="{FF2B5EF4-FFF2-40B4-BE49-F238E27FC236}">
                <a16:creationId xmlns:a16="http://schemas.microsoft.com/office/drawing/2014/main" id="{E56C7012-5EA3-0A45-AC64-3797E41C67F4}"/>
              </a:ext>
            </a:extLst>
          </p:cNvPr>
          <p:cNvSpPr>
            <a:spLocks noGrp="1"/>
          </p:cNvSpPr>
          <p:nvPr>
            <p:ph idx="1"/>
          </p:nvPr>
        </p:nvSpPr>
        <p:spPr/>
        <p:txBody>
          <a:bodyPr/>
          <a:lstStyle/>
          <a:p>
            <a:r>
              <a:rPr lang="en-GB" b="1" dirty="0">
                <a:latin typeface="Helvetica" pitchFamily="2" charset="0"/>
              </a:rPr>
              <a:t>T</a:t>
            </a:r>
            <a:r>
              <a:rPr lang="en-GB" b="1" i="0" u="none" strike="noStrike" dirty="0">
                <a:effectLst/>
                <a:latin typeface="Helvetica" pitchFamily="2" charset="0"/>
              </a:rPr>
              <a:t>ime management skills, </a:t>
            </a:r>
            <a:r>
              <a:rPr lang="en-GB" b="1" dirty="0">
                <a:latin typeface="Helvetica" pitchFamily="2" charset="0"/>
              </a:rPr>
              <a:t>Prioritising</a:t>
            </a:r>
            <a:r>
              <a:rPr lang="en-GB" b="1" i="0" u="none" strike="noStrike" dirty="0">
                <a:effectLst/>
                <a:latin typeface="Helvetica" pitchFamily="2" charset="0"/>
              </a:rPr>
              <a:t> and delegating tasks so that they can spend more time on the patients who need extra care.</a:t>
            </a:r>
          </a:p>
          <a:p>
            <a:r>
              <a:rPr lang="en-GB" b="1" i="0" u="none" strike="noStrike" dirty="0">
                <a:effectLst/>
                <a:latin typeface="Helvetica" pitchFamily="2" charset="0"/>
              </a:rPr>
              <a:t>Organisational skills in order to set manageable goals for their team and keep others </a:t>
            </a:r>
            <a:r>
              <a:rPr lang="en-GB" b="1" i="0" strike="noStrike" dirty="0">
                <a:effectLst/>
                <a:latin typeface="Helvetica" pitchFamily="2" charset="0"/>
                <a:hlinkClick r:id="rId2">
                  <a:extLst>
                    <a:ext uri="{A12FA001-AC4F-418D-AE19-62706E023703}">
                      <ahyp:hlinkClr xmlns:ahyp="http://schemas.microsoft.com/office/drawing/2018/hyperlinkcolor" val="tx"/>
                    </a:ext>
                  </a:extLst>
                </a:hlinkClick>
              </a:rPr>
              <a:t>on track to meet their deadlines</a:t>
            </a:r>
            <a:r>
              <a:rPr lang="en-GB" b="1" i="0" u="none" strike="noStrike" dirty="0">
                <a:effectLst/>
                <a:latin typeface="Helvetica" pitchFamily="2" charset="0"/>
              </a:rPr>
              <a:t>. </a:t>
            </a:r>
          </a:p>
          <a:p>
            <a:r>
              <a:rPr lang="en-GB" b="1" i="0" u="none" strike="noStrike" dirty="0">
                <a:effectLst/>
                <a:latin typeface="Helvetica" pitchFamily="2" charset="0"/>
              </a:rPr>
              <a:t>Learning how to </a:t>
            </a:r>
            <a:r>
              <a:rPr lang="en-GB" b="1" i="0" u="none" strike="noStrike" dirty="0">
                <a:effectLst/>
                <a:latin typeface="Helvetica" pitchFamily="2" charset="0"/>
                <a:hlinkClick r:id="rId3">
                  <a:extLst>
                    <a:ext uri="{A12FA001-AC4F-418D-AE19-62706E023703}">
                      <ahyp:hlinkClr xmlns:ahyp="http://schemas.microsoft.com/office/drawing/2018/hyperlinkcolor" val="tx"/>
                    </a:ext>
                  </a:extLst>
                </a:hlinkClick>
              </a:rPr>
              <a:t>balance</a:t>
            </a:r>
            <a:r>
              <a:rPr lang="en-GB" b="1" i="0" u="none" strike="noStrike" dirty="0">
                <a:effectLst/>
                <a:latin typeface="Helvetica" pitchFamily="2" charset="0"/>
              </a:rPr>
              <a:t> multiple deadlines and assignments while you are in school will make it easier. </a:t>
            </a:r>
            <a:endParaRPr lang="en-US" b="1" dirty="0"/>
          </a:p>
        </p:txBody>
      </p:sp>
    </p:spTree>
    <p:extLst>
      <p:ext uri="{BB962C8B-B14F-4D97-AF65-F5344CB8AC3E}">
        <p14:creationId xmlns:p14="http://schemas.microsoft.com/office/powerpoint/2010/main" val="1300276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C777-2BBE-0544-911F-0D8C09C2118E}"/>
              </a:ext>
            </a:extLst>
          </p:cNvPr>
          <p:cNvSpPr>
            <a:spLocks noGrp="1"/>
          </p:cNvSpPr>
          <p:nvPr>
            <p:ph type="title"/>
          </p:nvPr>
        </p:nvSpPr>
        <p:spPr/>
        <p:txBody>
          <a:bodyPr/>
          <a:lstStyle/>
          <a:p>
            <a:r>
              <a:rPr lang="en-GB" b="1" dirty="0"/>
              <a:t>Listening</a:t>
            </a:r>
            <a:endParaRPr lang="en-US" b="1" dirty="0"/>
          </a:p>
        </p:txBody>
      </p:sp>
      <p:sp>
        <p:nvSpPr>
          <p:cNvPr id="3" name="Content Placeholder 2">
            <a:extLst>
              <a:ext uri="{FF2B5EF4-FFF2-40B4-BE49-F238E27FC236}">
                <a16:creationId xmlns:a16="http://schemas.microsoft.com/office/drawing/2014/main" id="{D46E223F-8292-0C4A-A893-173CB0F786CB}"/>
              </a:ext>
            </a:extLst>
          </p:cNvPr>
          <p:cNvSpPr>
            <a:spLocks noGrp="1"/>
          </p:cNvSpPr>
          <p:nvPr>
            <p:ph idx="1"/>
          </p:nvPr>
        </p:nvSpPr>
        <p:spPr>
          <a:xfrm>
            <a:off x="353181" y="1758551"/>
            <a:ext cx="10058400" cy="4050792"/>
          </a:xfrm>
        </p:spPr>
        <p:txBody>
          <a:bodyPr/>
          <a:lstStyle/>
          <a:p>
            <a:r>
              <a:rPr lang="en-GB" b="1" i="0" u="none" strike="noStrike" dirty="0">
                <a:effectLst/>
                <a:latin typeface="Helvetica" pitchFamily="2" charset="0"/>
              </a:rPr>
              <a:t>When working in a group, it’s important to keep an open mind. Recognise that your team members may see things from another perspective.</a:t>
            </a:r>
          </a:p>
          <a:p>
            <a:r>
              <a:rPr lang="en-GB" b="1" i="0" u="none" strike="noStrike" dirty="0">
                <a:effectLst/>
                <a:latin typeface="Helvetica" pitchFamily="2" charset="0"/>
              </a:rPr>
              <a:t>Listening to other points of view can help you see multiple sides of an issue, including ones that you have never considered before.</a:t>
            </a:r>
          </a:p>
          <a:p>
            <a:endParaRPr lang="en-US" b="1" dirty="0"/>
          </a:p>
        </p:txBody>
      </p:sp>
    </p:spTree>
    <p:extLst>
      <p:ext uri="{BB962C8B-B14F-4D97-AF65-F5344CB8AC3E}">
        <p14:creationId xmlns:p14="http://schemas.microsoft.com/office/powerpoint/2010/main" val="85698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F684-322C-0C42-BEBF-B1851A9D1ED9}"/>
              </a:ext>
            </a:extLst>
          </p:cNvPr>
          <p:cNvSpPr>
            <a:spLocks noGrp="1"/>
          </p:cNvSpPr>
          <p:nvPr>
            <p:ph type="title"/>
          </p:nvPr>
        </p:nvSpPr>
        <p:spPr/>
        <p:txBody>
          <a:bodyPr>
            <a:normAutofit/>
          </a:bodyPr>
          <a:lstStyle/>
          <a:p>
            <a:r>
              <a:rPr lang="en-GB" b="1" i="0" u="none" strike="noStrike" dirty="0">
                <a:solidFill>
                  <a:srgbClr val="1E2022"/>
                </a:solidFill>
                <a:effectLst/>
                <a:latin typeface="Helvetica" pitchFamily="2" charset="0"/>
              </a:rPr>
              <a:t>Critical thinking</a:t>
            </a:r>
            <a:br>
              <a:rPr lang="en-GB" b="1" i="0" u="none" strike="noStrike" dirty="0">
                <a:solidFill>
                  <a:srgbClr val="1E2022"/>
                </a:solidFill>
                <a:effectLst/>
                <a:latin typeface="Helvetica" pitchFamily="2" charset="0"/>
              </a:rPr>
            </a:br>
            <a:endParaRPr lang="en-US" b="1" dirty="0"/>
          </a:p>
        </p:txBody>
      </p:sp>
      <p:sp>
        <p:nvSpPr>
          <p:cNvPr id="3" name="Content Placeholder 2">
            <a:extLst>
              <a:ext uri="{FF2B5EF4-FFF2-40B4-BE49-F238E27FC236}">
                <a16:creationId xmlns:a16="http://schemas.microsoft.com/office/drawing/2014/main" id="{16ACBC81-C1C6-1241-A835-5EA35AC23A8A}"/>
              </a:ext>
            </a:extLst>
          </p:cNvPr>
          <p:cNvSpPr>
            <a:spLocks noGrp="1"/>
          </p:cNvSpPr>
          <p:nvPr>
            <p:ph idx="1"/>
          </p:nvPr>
        </p:nvSpPr>
        <p:spPr>
          <a:xfrm>
            <a:off x="313896" y="1637598"/>
            <a:ext cx="10058400" cy="4050792"/>
          </a:xfrm>
        </p:spPr>
        <p:txBody>
          <a:bodyPr>
            <a:normAutofit/>
          </a:bodyPr>
          <a:lstStyle/>
          <a:p>
            <a:r>
              <a:rPr lang="en-GB" b="1" i="0" u="none" strike="noStrike" dirty="0">
                <a:effectLst/>
                <a:latin typeface="Helvetica" pitchFamily="2" charset="0"/>
              </a:rPr>
              <a:t>Critical thinking allows you to make better, more informed decisions. It can be tempting to follow along with whatever the group decides.</a:t>
            </a:r>
          </a:p>
          <a:p>
            <a:r>
              <a:rPr lang="en-GB" b="1" dirty="0">
                <a:latin typeface="Helvetica" pitchFamily="2" charset="0"/>
              </a:rPr>
              <a:t>O</a:t>
            </a:r>
            <a:r>
              <a:rPr lang="en-GB" b="1" i="0" u="none" strike="noStrike" dirty="0">
                <a:effectLst/>
                <a:latin typeface="Helvetica" pitchFamily="2" charset="0"/>
              </a:rPr>
              <a:t>ne team member believes is the best course of action, but sometimes a different approach or a new idea can help achieve better results.</a:t>
            </a:r>
          </a:p>
          <a:p>
            <a:r>
              <a:rPr lang="en-GB" b="1" dirty="0">
                <a:latin typeface="Helvetica" pitchFamily="2" charset="0"/>
              </a:rPr>
              <a:t>E</a:t>
            </a:r>
            <a:r>
              <a:rPr lang="en-GB" b="1" i="0" u="none" strike="noStrike" dirty="0">
                <a:effectLst/>
                <a:latin typeface="Helvetica" pitchFamily="2" charset="0"/>
              </a:rPr>
              <a:t>xamining all sides of an issue, reflecting on past experiences, and listening to what other group members have to say. </a:t>
            </a:r>
          </a:p>
        </p:txBody>
      </p:sp>
    </p:spTree>
    <p:extLst>
      <p:ext uri="{BB962C8B-B14F-4D97-AF65-F5344CB8AC3E}">
        <p14:creationId xmlns:p14="http://schemas.microsoft.com/office/powerpoint/2010/main" val="257121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9635-4F3B-D64D-B18E-1096C45E7864}"/>
              </a:ext>
            </a:extLst>
          </p:cNvPr>
          <p:cNvSpPr>
            <a:spLocks noGrp="1"/>
          </p:cNvSpPr>
          <p:nvPr>
            <p:ph type="title"/>
          </p:nvPr>
        </p:nvSpPr>
        <p:spPr/>
        <p:txBody>
          <a:bodyPr>
            <a:normAutofit/>
          </a:bodyPr>
          <a:lstStyle/>
          <a:p>
            <a:r>
              <a:rPr lang="en-GB" b="1" i="0" u="none" strike="noStrike" dirty="0">
                <a:solidFill>
                  <a:srgbClr val="1E2022"/>
                </a:solidFill>
                <a:effectLst/>
                <a:latin typeface="Helvetica" pitchFamily="2" charset="0"/>
              </a:rPr>
              <a:t>Collaboration</a:t>
            </a:r>
            <a:br>
              <a:rPr lang="en-GB" b="1" i="0" u="none" strike="noStrike" dirty="0">
                <a:solidFill>
                  <a:srgbClr val="1E2022"/>
                </a:solidFill>
                <a:effectLst/>
                <a:latin typeface="Helvetica" pitchFamily="2" charset="0"/>
              </a:rPr>
            </a:br>
            <a:endParaRPr lang="en-US" b="1" dirty="0"/>
          </a:p>
        </p:txBody>
      </p:sp>
      <p:sp>
        <p:nvSpPr>
          <p:cNvPr id="3" name="Content Placeholder 2">
            <a:extLst>
              <a:ext uri="{FF2B5EF4-FFF2-40B4-BE49-F238E27FC236}">
                <a16:creationId xmlns:a16="http://schemas.microsoft.com/office/drawing/2014/main" id="{86758CA4-DBAE-5346-8388-36B3986BAECB}"/>
              </a:ext>
            </a:extLst>
          </p:cNvPr>
          <p:cNvSpPr>
            <a:spLocks noGrp="1"/>
          </p:cNvSpPr>
          <p:nvPr>
            <p:ph idx="1"/>
          </p:nvPr>
        </p:nvSpPr>
        <p:spPr>
          <a:xfrm>
            <a:off x="374372" y="1637599"/>
            <a:ext cx="10058400" cy="4050792"/>
          </a:xfrm>
        </p:spPr>
        <p:txBody>
          <a:bodyPr/>
          <a:lstStyle/>
          <a:p>
            <a:r>
              <a:rPr lang="en-GB" b="1" i="0" u="none" strike="noStrike" dirty="0">
                <a:effectLst/>
                <a:latin typeface="Helvetica" pitchFamily="2" charset="0"/>
              </a:rPr>
              <a:t>Working in a team can be challenging at times, but more often it is a great opportunity to uncover creative ideas, share different perspectives and experiences.</a:t>
            </a:r>
          </a:p>
          <a:p>
            <a:r>
              <a:rPr lang="en-GB" b="1" i="0" u="none" strike="noStrike" dirty="0">
                <a:effectLst/>
                <a:latin typeface="Helvetica" pitchFamily="2" charset="0"/>
              </a:rPr>
              <a:t>If you treat each group project as a learning experience, you can help foster a more productive team environment.</a:t>
            </a:r>
          </a:p>
          <a:p>
            <a:r>
              <a:rPr lang="en-GB" b="1" i="0" u="none" strike="noStrike" dirty="0">
                <a:effectLst/>
                <a:latin typeface="Helvetica" pitchFamily="2" charset="0"/>
              </a:rPr>
              <a:t>Your desire to learn and your willingness to explore new approaches will make you a better </a:t>
            </a:r>
            <a:r>
              <a:rPr lang="en-GB" b="1" i="0" u="none" strike="noStrike" dirty="0">
                <a:effectLst/>
                <a:latin typeface="Helvetica" pitchFamily="2" charset="0"/>
                <a:hlinkClick r:id="rId2">
                  <a:extLst>
                    <a:ext uri="{A12FA001-AC4F-418D-AE19-62706E023703}">
                      <ahyp:hlinkClr xmlns:ahyp="http://schemas.microsoft.com/office/drawing/2018/hyperlinkcolor" val="tx"/>
                    </a:ext>
                  </a:extLst>
                </a:hlinkClick>
              </a:rPr>
              <a:t>contributor</a:t>
            </a:r>
            <a:r>
              <a:rPr lang="en-GB" b="1" i="0" u="none" strike="noStrike" dirty="0">
                <a:effectLst/>
                <a:latin typeface="Helvetica" pitchFamily="2" charset="0"/>
              </a:rPr>
              <a:t>, manager, or leader.</a:t>
            </a:r>
            <a:endParaRPr lang="en-US" b="1" dirty="0"/>
          </a:p>
        </p:txBody>
      </p:sp>
    </p:spTree>
    <p:extLst>
      <p:ext uri="{BB962C8B-B14F-4D97-AF65-F5344CB8AC3E}">
        <p14:creationId xmlns:p14="http://schemas.microsoft.com/office/powerpoint/2010/main" val="157240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23D4F-7306-9C43-8455-17E6A5B89D64}"/>
              </a:ext>
            </a:extLst>
          </p:cNvPr>
          <p:cNvSpPr>
            <a:spLocks noGrp="1"/>
          </p:cNvSpPr>
          <p:nvPr>
            <p:ph type="title"/>
          </p:nvPr>
        </p:nvSpPr>
        <p:spPr/>
        <p:txBody>
          <a:bodyPr>
            <a:normAutofit/>
          </a:bodyPr>
          <a:lstStyle/>
          <a:p>
            <a:r>
              <a:rPr lang="en-GB" b="1" i="0" u="none" strike="noStrike" dirty="0">
                <a:solidFill>
                  <a:srgbClr val="1E2022"/>
                </a:solidFill>
                <a:effectLst/>
                <a:latin typeface="Helvetica" pitchFamily="2" charset="0"/>
              </a:rPr>
              <a:t>Leadership</a:t>
            </a:r>
            <a:br>
              <a:rPr lang="en-GB" b="1" i="0" u="none" strike="noStrike" dirty="0">
                <a:solidFill>
                  <a:srgbClr val="1E2022"/>
                </a:solidFill>
                <a:effectLst/>
                <a:latin typeface="Helvetica" pitchFamily="2" charset="0"/>
              </a:rPr>
            </a:br>
            <a:endParaRPr lang="en-US" b="1" dirty="0"/>
          </a:p>
        </p:txBody>
      </p:sp>
      <p:sp>
        <p:nvSpPr>
          <p:cNvPr id="3" name="Content Placeholder 2">
            <a:extLst>
              <a:ext uri="{FF2B5EF4-FFF2-40B4-BE49-F238E27FC236}">
                <a16:creationId xmlns:a16="http://schemas.microsoft.com/office/drawing/2014/main" id="{FA109E98-55DD-2546-BC62-9D9CE0059C02}"/>
              </a:ext>
            </a:extLst>
          </p:cNvPr>
          <p:cNvSpPr>
            <a:spLocks noGrp="1"/>
          </p:cNvSpPr>
          <p:nvPr>
            <p:ph idx="1"/>
          </p:nvPr>
        </p:nvSpPr>
        <p:spPr>
          <a:xfrm>
            <a:off x="434848" y="1660144"/>
            <a:ext cx="10058400" cy="4630057"/>
          </a:xfrm>
        </p:spPr>
        <p:txBody>
          <a:bodyPr/>
          <a:lstStyle/>
          <a:p>
            <a:r>
              <a:rPr lang="en-GB" b="1" i="0" u="none" strike="noStrike" dirty="0">
                <a:effectLst/>
                <a:latin typeface="Helvetica" pitchFamily="2" charset="0"/>
              </a:rPr>
              <a:t>A leader who works well with others – both within his or her own department and across departments – can help spread knowledge and resources.</a:t>
            </a:r>
          </a:p>
          <a:p>
            <a:r>
              <a:rPr lang="en-GB" b="1" dirty="0">
                <a:latin typeface="Helvetica" pitchFamily="2" charset="0"/>
              </a:rPr>
              <a:t>D</a:t>
            </a:r>
            <a:r>
              <a:rPr lang="en-GB" b="1" i="0" u="none" strike="noStrike" dirty="0">
                <a:effectLst/>
                <a:latin typeface="Helvetica" pitchFamily="2" charset="0"/>
              </a:rPr>
              <a:t>evelop new leaders and contribute to an organisations success. </a:t>
            </a:r>
            <a:r>
              <a:rPr lang="en-GB" b="1" i="0" u="none" strike="noStrike" dirty="0">
                <a:effectLst/>
                <a:latin typeface="Helvetica" pitchFamily="2" charset="0"/>
                <a:hlinkClick r:id="rId2">
                  <a:extLst>
                    <a:ext uri="{A12FA001-AC4F-418D-AE19-62706E023703}">
                      <ahyp:hlinkClr xmlns:ahyp="http://schemas.microsoft.com/office/drawing/2018/hyperlinkcolor" val="tx"/>
                    </a:ext>
                  </a:extLst>
                </a:hlinkClick>
              </a:rPr>
              <a:t>Leaders</a:t>
            </a:r>
            <a:r>
              <a:rPr lang="en-GB" b="1" i="0" u="none" strike="noStrike" dirty="0">
                <a:effectLst/>
                <a:latin typeface="Helvetica" pitchFamily="2" charset="0"/>
              </a:rPr>
              <a:t> can demonstrate strong teamwork skills by promoting collaboration.</a:t>
            </a:r>
          </a:p>
          <a:p>
            <a:r>
              <a:rPr lang="en-GB" b="1" i="0" u="none" strike="noStrike" dirty="0">
                <a:effectLst/>
                <a:latin typeface="Helvetica" pitchFamily="2" charset="0"/>
              </a:rPr>
              <a:t>Acting as a mentor or coach for their employees and by empowering others to learn, grow and advance.</a:t>
            </a:r>
            <a:endParaRPr lang="en-US" b="1" dirty="0"/>
          </a:p>
        </p:txBody>
      </p:sp>
    </p:spTree>
    <p:extLst>
      <p:ext uri="{BB962C8B-B14F-4D97-AF65-F5344CB8AC3E}">
        <p14:creationId xmlns:p14="http://schemas.microsoft.com/office/powerpoint/2010/main" val="411146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1D06-3DBB-2046-BA41-C7ABE26723BE}"/>
              </a:ext>
            </a:extLst>
          </p:cNvPr>
          <p:cNvSpPr>
            <a:spLocks noGrp="1"/>
          </p:cNvSpPr>
          <p:nvPr>
            <p:ph type="title"/>
          </p:nvPr>
        </p:nvSpPr>
        <p:spPr/>
        <p:txBody>
          <a:bodyPr>
            <a:normAutofit/>
          </a:bodyPr>
          <a:lstStyle/>
          <a:p>
            <a:r>
              <a:rPr lang="en-GB" b="1" dirty="0"/>
              <a:t>All Represent Team Work Through Technology </a:t>
            </a:r>
            <a:endParaRPr lang="en-US" b="1" dirty="0"/>
          </a:p>
        </p:txBody>
      </p:sp>
      <p:pic>
        <p:nvPicPr>
          <p:cNvPr id="6" name="Picture 6">
            <a:extLst>
              <a:ext uri="{FF2B5EF4-FFF2-40B4-BE49-F238E27FC236}">
                <a16:creationId xmlns:a16="http://schemas.microsoft.com/office/drawing/2014/main" id="{8601268C-D8B9-774C-857C-5C4DD10CD3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2" y="2572951"/>
            <a:ext cx="2066185" cy="1712097"/>
          </a:xfrm>
          <a:prstGeom prst="rect">
            <a:avLst/>
          </a:prstGeom>
        </p:spPr>
      </p:pic>
      <p:pic>
        <p:nvPicPr>
          <p:cNvPr id="7" name="Picture 7">
            <a:extLst>
              <a:ext uri="{FF2B5EF4-FFF2-40B4-BE49-F238E27FC236}">
                <a16:creationId xmlns:a16="http://schemas.microsoft.com/office/drawing/2014/main" id="{1D1C67BE-7647-F943-97ED-EE47CEE146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695" y="2572951"/>
            <a:ext cx="2429162" cy="1754799"/>
          </a:xfrm>
          <a:prstGeom prst="rect">
            <a:avLst/>
          </a:prstGeom>
        </p:spPr>
      </p:pic>
      <p:pic>
        <p:nvPicPr>
          <p:cNvPr id="8" name="Picture 8">
            <a:extLst>
              <a:ext uri="{FF2B5EF4-FFF2-40B4-BE49-F238E27FC236}">
                <a16:creationId xmlns:a16="http://schemas.microsoft.com/office/drawing/2014/main" id="{0DA13E05-3E59-3140-91A6-00BDD1123C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9978" y="2594052"/>
            <a:ext cx="2802166" cy="1303867"/>
          </a:xfrm>
          <a:prstGeom prst="rect">
            <a:avLst/>
          </a:prstGeom>
        </p:spPr>
      </p:pic>
      <p:pic>
        <p:nvPicPr>
          <p:cNvPr id="9" name="Picture 9">
            <a:extLst>
              <a:ext uri="{FF2B5EF4-FFF2-40B4-BE49-F238E27FC236}">
                <a16:creationId xmlns:a16="http://schemas.microsoft.com/office/drawing/2014/main" id="{22A49732-F020-434C-A89C-00C0E3B1A6A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67158" y="4327750"/>
            <a:ext cx="1910967" cy="1908734"/>
          </a:xfrm>
          <a:prstGeom prst="rect">
            <a:avLst/>
          </a:prstGeom>
        </p:spPr>
      </p:pic>
      <p:pic>
        <p:nvPicPr>
          <p:cNvPr id="10" name="Picture 10">
            <a:extLst>
              <a:ext uri="{FF2B5EF4-FFF2-40B4-BE49-F238E27FC236}">
                <a16:creationId xmlns:a16="http://schemas.microsoft.com/office/drawing/2014/main" id="{8A2161BF-4CE6-FC4A-9CFA-44D29F3331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98276" y="4458901"/>
            <a:ext cx="2429161" cy="1646431"/>
          </a:xfrm>
          <a:prstGeom prst="rect">
            <a:avLst/>
          </a:prstGeom>
        </p:spPr>
      </p:pic>
      <p:pic>
        <p:nvPicPr>
          <p:cNvPr id="11" name="Picture 11">
            <a:extLst>
              <a:ext uri="{FF2B5EF4-FFF2-40B4-BE49-F238E27FC236}">
                <a16:creationId xmlns:a16="http://schemas.microsoft.com/office/drawing/2014/main" id="{19513CA5-5120-3F41-9544-F521C4A07B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38582" y="3996508"/>
            <a:ext cx="2258016" cy="2239976"/>
          </a:xfrm>
          <a:prstGeom prst="rect">
            <a:avLst/>
          </a:prstGeom>
        </p:spPr>
      </p:pic>
    </p:spTree>
    <p:extLst>
      <p:ext uri="{BB962C8B-B14F-4D97-AF65-F5344CB8AC3E}">
        <p14:creationId xmlns:p14="http://schemas.microsoft.com/office/powerpoint/2010/main" val="28423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Wood Type</vt:lpstr>
      <vt:lpstr>Technology and team work </vt:lpstr>
      <vt:lpstr>Why is technology team work important </vt:lpstr>
      <vt:lpstr>Here are Seven team work Skills</vt:lpstr>
      <vt:lpstr>Communication.</vt:lpstr>
      <vt:lpstr>Time Management</vt:lpstr>
      <vt:lpstr>Listening</vt:lpstr>
      <vt:lpstr>Critical thinking </vt:lpstr>
      <vt:lpstr>Collaboration </vt:lpstr>
      <vt:lpstr>Leadership </vt:lpstr>
      <vt:lpstr>All Represent Team Work Through Technology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technology and team work</dc:title>
  <dc:creator>dana ahmed</dc:creator>
  <cp:lastModifiedBy>dana ahmed</cp:lastModifiedBy>
  <cp:revision>9</cp:revision>
  <dcterms:created xsi:type="dcterms:W3CDTF">2022-02-18T11:49:27Z</dcterms:created>
  <dcterms:modified xsi:type="dcterms:W3CDTF">2022-02-27T10:35:10Z</dcterms:modified>
</cp:coreProperties>
</file>