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5/2/24</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1811405673"/>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5/2/24</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419937326"/>
      </p:ext>
    </p:extLst>
  </p:cSld>
  <p:clrMap bg1="dk1" tx1="lt1" bg2="dk2" tx2="lt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4AF626-858B-B812-29A6-32A8B53FB328}"/>
              </a:ext>
            </a:extLst>
          </p:cNvPr>
          <p:cNvSpPr>
            <a:spLocks noGrp="1"/>
          </p:cNvSpPr>
          <p:nvPr>
            <p:ph type="ctrTitle"/>
          </p:nvPr>
        </p:nvSpPr>
        <p:spPr>
          <a:xfrm>
            <a:off x="762000" y="4442333"/>
            <a:ext cx="5905500" cy="1625968"/>
          </a:xfrm>
        </p:spPr>
        <p:txBody>
          <a:bodyPr>
            <a:normAutofit fontScale="90000"/>
          </a:bodyPr>
          <a:lstStyle/>
          <a:p>
            <a:pPr marL="1143000" indent="-1143000" algn="l">
              <a:buFont typeface="Arial" panose="020B0604020202020204" pitchFamily="34" charset="0"/>
              <a:buChar char="•"/>
            </a:pPr>
            <a:r>
              <a:rPr lang="en-US" sz="4200" b="1" i="1" baseline="-25000" dirty="0"/>
              <a:t>what I knew before the course about technology and what I learned in this course</a:t>
            </a:r>
            <a:r>
              <a:rPr lang="en-GB" sz="4200" b="1" i="1" baseline="-25000" dirty="0"/>
              <a:t>   cosmina anghel </a:t>
            </a:r>
            <a:endParaRPr lang="en-US" sz="4200" b="1" i="1" baseline="-25000" dirty="0"/>
          </a:p>
        </p:txBody>
      </p:sp>
      <p:sp>
        <p:nvSpPr>
          <p:cNvPr id="3" name="Subtitle 2">
            <a:extLst>
              <a:ext uri="{FF2B5EF4-FFF2-40B4-BE49-F238E27FC236}">
                <a16:creationId xmlns:a16="http://schemas.microsoft.com/office/drawing/2014/main" id="{7AFBA367-CED4-E853-2883-DB7AA93FBC90}"/>
              </a:ext>
            </a:extLst>
          </p:cNvPr>
          <p:cNvSpPr>
            <a:spLocks noGrp="1"/>
          </p:cNvSpPr>
          <p:nvPr>
            <p:ph type="subTitle" idx="1"/>
          </p:nvPr>
        </p:nvSpPr>
        <p:spPr>
          <a:xfrm>
            <a:off x="6858000" y="4439933"/>
            <a:ext cx="4572000" cy="1656068"/>
          </a:xfrm>
        </p:spPr>
        <p:txBody>
          <a:bodyPr>
            <a:normAutofit/>
          </a:bodyPr>
          <a:lstStyle/>
          <a:p>
            <a:pPr algn="l"/>
            <a:r>
              <a:rPr lang="en-US" sz="1500"/>
              <a:t>Before the course, I was familiar with basic technology such as using a phone, apps and the internet, as well as some computer skills. This course probably helped me deepen my understanding of these technologies, taught me more advanced features, troubleshooting techniques or new applications. I also learned about new technologies, trends or best practices in the field.</a:t>
            </a:r>
          </a:p>
        </p:txBody>
      </p:sp>
      <p:pic>
        <p:nvPicPr>
          <p:cNvPr id="19" name="Picture 18">
            <a:extLst>
              <a:ext uri="{FF2B5EF4-FFF2-40B4-BE49-F238E27FC236}">
                <a16:creationId xmlns:a16="http://schemas.microsoft.com/office/drawing/2014/main" id="{C33E6E23-CC73-96B9-BBD6-E9733B65FDE4}"/>
              </a:ext>
            </a:extLst>
          </p:cNvPr>
          <p:cNvPicPr>
            <a:picLocks noChangeAspect="1"/>
          </p:cNvPicPr>
          <p:nvPr/>
        </p:nvPicPr>
        <p:blipFill rotWithShape="1">
          <a:blip r:embed="rId2"/>
          <a:srcRect r="1357" b="-1"/>
          <a:stretch/>
        </p:blipFill>
        <p:spPr>
          <a:xfrm>
            <a:off x="1" y="2"/>
            <a:ext cx="6000749" cy="4048201"/>
          </a:xfrm>
          <a:custGeom>
            <a:avLst/>
            <a:gdLst/>
            <a:ahLst/>
            <a:cxnLst/>
            <a:rect l="l" t="t" r="r" b="b"/>
            <a:pathLst>
              <a:path w="6000749" h="4048201">
                <a:moveTo>
                  <a:pt x="0" y="0"/>
                </a:moveTo>
                <a:lnTo>
                  <a:pt x="6000749" y="0"/>
                </a:lnTo>
                <a:lnTo>
                  <a:pt x="6000749" y="4048201"/>
                </a:lnTo>
                <a:lnTo>
                  <a:pt x="5944247" y="4045387"/>
                </a:lnTo>
                <a:cubicBezTo>
                  <a:pt x="5912733" y="4040867"/>
                  <a:pt x="5883531" y="4032761"/>
                  <a:pt x="5860259" y="4018993"/>
                </a:cubicBezTo>
                <a:cubicBezTo>
                  <a:pt x="5845522" y="4010145"/>
                  <a:pt x="5815127" y="4009004"/>
                  <a:pt x="5790563" y="4005335"/>
                </a:cubicBezTo>
                <a:cubicBezTo>
                  <a:pt x="5770110" y="4002399"/>
                  <a:pt x="5748643" y="3999987"/>
                  <a:pt x="5726340" y="3999392"/>
                </a:cubicBezTo>
                <a:cubicBezTo>
                  <a:pt x="5702558" y="3998630"/>
                  <a:pt x="5676008" y="3996376"/>
                  <a:pt x="5653401" y="4001303"/>
                </a:cubicBezTo>
                <a:cubicBezTo>
                  <a:pt x="5584839" y="4015993"/>
                  <a:pt x="5528518" y="4014398"/>
                  <a:pt x="5475787" y="3994543"/>
                </a:cubicBezTo>
                <a:cubicBezTo>
                  <a:pt x="5448461" y="3984280"/>
                  <a:pt x="5408578" y="3972789"/>
                  <a:pt x="5376427" y="3977186"/>
                </a:cubicBezTo>
                <a:cubicBezTo>
                  <a:pt x="5298173" y="3987786"/>
                  <a:pt x="5231306" y="3983731"/>
                  <a:pt x="5158711" y="3977849"/>
                </a:cubicBezTo>
                <a:cubicBezTo>
                  <a:pt x="5111928" y="3974139"/>
                  <a:pt x="5059522" y="3974442"/>
                  <a:pt x="5009625" y="3971931"/>
                </a:cubicBezTo>
                <a:cubicBezTo>
                  <a:pt x="4951287" y="3968925"/>
                  <a:pt x="4888949" y="3973666"/>
                  <a:pt x="4849941" y="3947886"/>
                </a:cubicBezTo>
                <a:cubicBezTo>
                  <a:pt x="4845543" y="3945116"/>
                  <a:pt x="4833681" y="3946241"/>
                  <a:pt x="4827520" y="3943911"/>
                </a:cubicBezTo>
                <a:cubicBezTo>
                  <a:pt x="4807945" y="3936885"/>
                  <a:pt x="4783117" y="3931364"/>
                  <a:pt x="4771814" y="3921081"/>
                </a:cubicBezTo>
                <a:cubicBezTo>
                  <a:pt x="4739115" y="3891003"/>
                  <a:pt x="4712325" y="3858949"/>
                  <a:pt x="4682399" y="3827911"/>
                </a:cubicBezTo>
                <a:cubicBezTo>
                  <a:pt x="4675987" y="3821273"/>
                  <a:pt x="4669645" y="3812548"/>
                  <a:pt x="4657971" y="3809870"/>
                </a:cubicBezTo>
                <a:cubicBezTo>
                  <a:pt x="4590588" y="3794559"/>
                  <a:pt x="4522266" y="3780327"/>
                  <a:pt x="4453288" y="3766566"/>
                </a:cubicBezTo>
                <a:cubicBezTo>
                  <a:pt x="4425551" y="3761082"/>
                  <a:pt x="4404161" y="3769423"/>
                  <a:pt x="4382131" y="3783516"/>
                </a:cubicBezTo>
                <a:cubicBezTo>
                  <a:pt x="4360738" y="3796954"/>
                  <a:pt x="4334041" y="3811525"/>
                  <a:pt x="4305858" y="3818191"/>
                </a:cubicBezTo>
                <a:cubicBezTo>
                  <a:pt x="4249453" y="3831335"/>
                  <a:pt x="4190357" y="3840900"/>
                  <a:pt x="4132173" y="3849202"/>
                </a:cubicBezTo>
                <a:cubicBezTo>
                  <a:pt x="4110399" y="3852309"/>
                  <a:pt x="4086246" y="3848957"/>
                  <a:pt x="4065132" y="3846494"/>
                </a:cubicBezTo>
                <a:cubicBezTo>
                  <a:pt x="4025130" y="3841816"/>
                  <a:pt x="3987480" y="3833214"/>
                  <a:pt x="3946286" y="3830407"/>
                </a:cubicBezTo>
                <a:cubicBezTo>
                  <a:pt x="3898481" y="3827220"/>
                  <a:pt x="3868394" y="3815462"/>
                  <a:pt x="3850960" y="3792837"/>
                </a:cubicBezTo>
                <a:cubicBezTo>
                  <a:pt x="3825028" y="3759151"/>
                  <a:pt x="3772121" y="3740642"/>
                  <a:pt x="3710981" y="3728217"/>
                </a:cubicBezTo>
                <a:cubicBezTo>
                  <a:pt x="3633314" y="3712297"/>
                  <a:pt x="3545330" y="3726172"/>
                  <a:pt x="3460521" y="3731663"/>
                </a:cubicBezTo>
                <a:cubicBezTo>
                  <a:pt x="3428049" y="3733842"/>
                  <a:pt x="3394563" y="3736542"/>
                  <a:pt x="3364418" y="3734612"/>
                </a:cubicBezTo>
                <a:cubicBezTo>
                  <a:pt x="3250133" y="3727505"/>
                  <a:pt x="3136002" y="3721509"/>
                  <a:pt x="3013997" y="3739481"/>
                </a:cubicBezTo>
                <a:cubicBezTo>
                  <a:pt x="3004006" y="3740906"/>
                  <a:pt x="2993928" y="3741779"/>
                  <a:pt x="2983805" y="3742278"/>
                </a:cubicBezTo>
                <a:cubicBezTo>
                  <a:pt x="2895979" y="3747067"/>
                  <a:pt x="2805960" y="3756890"/>
                  <a:pt x="2738094" y="3725411"/>
                </a:cubicBezTo>
                <a:cubicBezTo>
                  <a:pt x="2725615" y="3719638"/>
                  <a:pt x="2699242" y="3721135"/>
                  <a:pt x="2678828" y="3721025"/>
                </a:cubicBezTo>
                <a:cubicBezTo>
                  <a:pt x="2643514" y="3721155"/>
                  <a:pt x="2618910" y="3714659"/>
                  <a:pt x="2603910" y="3698860"/>
                </a:cubicBezTo>
                <a:cubicBezTo>
                  <a:pt x="2578519" y="3671516"/>
                  <a:pt x="2549282" y="3645289"/>
                  <a:pt x="2525978" y="3617268"/>
                </a:cubicBezTo>
                <a:cubicBezTo>
                  <a:pt x="2509762" y="3598057"/>
                  <a:pt x="2483468" y="3589913"/>
                  <a:pt x="2444032" y="3586664"/>
                </a:cubicBezTo>
                <a:cubicBezTo>
                  <a:pt x="2421927" y="3584910"/>
                  <a:pt x="2401860" y="3577011"/>
                  <a:pt x="2385112" y="3569392"/>
                </a:cubicBezTo>
                <a:cubicBezTo>
                  <a:pt x="2364860" y="3560197"/>
                  <a:pt x="2352980" y="3545842"/>
                  <a:pt x="2331129" y="3538198"/>
                </a:cubicBezTo>
                <a:cubicBezTo>
                  <a:pt x="2277762" y="3518999"/>
                  <a:pt x="2258266" y="3492136"/>
                  <a:pt x="2269566" y="3453894"/>
                </a:cubicBezTo>
                <a:cubicBezTo>
                  <a:pt x="2279659" y="3419977"/>
                  <a:pt x="2235034" y="3382914"/>
                  <a:pt x="2183419" y="3383669"/>
                </a:cubicBezTo>
                <a:cubicBezTo>
                  <a:pt x="2126349" y="3384447"/>
                  <a:pt x="2085261" y="3372185"/>
                  <a:pt x="2042813" y="3358037"/>
                </a:cubicBezTo>
                <a:cubicBezTo>
                  <a:pt x="2019099" y="3350091"/>
                  <a:pt x="1986669" y="3344900"/>
                  <a:pt x="1956288" y="3346401"/>
                </a:cubicBezTo>
                <a:cubicBezTo>
                  <a:pt x="1840886" y="3351916"/>
                  <a:pt x="1735315" y="3380383"/>
                  <a:pt x="1630190" y="3417096"/>
                </a:cubicBezTo>
                <a:cubicBezTo>
                  <a:pt x="1561494" y="3441060"/>
                  <a:pt x="1483492" y="3455965"/>
                  <a:pt x="1408608" y="3472313"/>
                </a:cubicBezTo>
                <a:cubicBezTo>
                  <a:pt x="1385284" y="3477339"/>
                  <a:pt x="1354772" y="3477918"/>
                  <a:pt x="1333449" y="3473973"/>
                </a:cubicBezTo>
                <a:cubicBezTo>
                  <a:pt x="1258677" y="3460472"/>
                  <a:pt x="1184155" y="3446180"/>
                  <a:pt x="1113854" y="3428265"/>
                </a:cubicBezTo>
                <a:cubicBezTo>
                  <a:pt x="1048427" y="3411356"/>
                  <a:pt x="977291" y="3410553"/>
                  <a:pt x="902724" y="3424024"/>
                </a:cubicBezTo>
                <a:cubicBezTo>
                  <a:pt x="848399" y="3433852"/>
                  <a:pt x="798480" y="3436253"/>
                  <a:pt x="746075" y="3436555"/>
                </a:cubicBezTo>
                <a:cubicBezTo>
                  <a:pt x="702394" y="3436745"/>
                  <a:pt x="654694" y="3439396"/>
                  <a:pt x="611517" y="3448201"/>
                </a:cubicBezTo>
                <a:cubicBezTo>
                  <a:pt x="551003" y="3460611"/>
                  <a:pt x="499904" y="3462426"/>
                  <a:pt x="448281" y="3450343"/>
                </a:cubicBezTo>
                <a:cubicBezTo>
                  <a:pt x="420771" y="3443882"/>
                  <a:pt x="386449" y="3443304"/>
                  <a:pt x="354390" y="3440702"/>
                </a:cubicBezTo>
                <a:cubicBezTo>
                  <a:pt x="305001" y="3436609"/>
                  <a:pt x="254061" y="3434435"/>
                  <a:pt x="205560" y="3428894"/>
                </a:cubicBezTo>
                <a:cubicBezTo>
                  <a:pt x="153378" y="3423121"/>
                  <a:pt x="104769" y="3411741"/>
                  <a:pt x="51784" y="3407972"/>
                </a:cubicBezTo>
                <a:lnTo>
                  <a:pt x="0" y="3398392"/>
                </a:lnTo>
                <a:close/>
              </a:path>
            </a:pathLst>
          </a:custGeom>
        </p:spPr>
      </p:pic>
      <p:pic>
        <p:nvPicPr>
          <p:cNvPr id="7" name="Picture 6">
            <a:extLst>
              <a:ext uri="{FF2B5EF4-FFF2-40B4-BE49-F238E27FC236}">
                <a16:creationId xmlns:a16="http://schemas.microsoft.com/office/drawing/2014/main" id="{F94B4987-0AD3-79A1-6571-B7E97B6BFF89}"/>
              </a:ext>
            </a:extLst>
          </p:cNvPr>
          <p:cNvPicPr>
            <a:picLocks noChangeAspect="1"/>
          </p:cNvPicPr>
          <p:nvPr/>
        </p:nvPicPr>
        <p:blipFill rotWithShape="1">
          <a:blip r:embed="rId3"/>
          <a:srcRect l="1117" r="-2" b="-2"/>
          <a:stretch/>
        </p:blipFill>
        <p:spPr>
          <a:xfrm>
            <a:off x="6191250" y="10"/>
            <a:ext cx="6000750" cy="4038328"/>
          </a:xfrm>
          <a:custGeom>
            <a:avLst/>
            <a:gdLst/>
            <a:ahLst/>
            <a:cxnLst/>
            <a:rect l="l" t="t" r="r" b="b"/>
            <a:pathLst>
              <a:path w="6000750" h="4038338">
                <a:moveTo>
                  <a:pt x="0" y="0"/>
                </a:moveTo>
                <a:lnTo>
                  <a:pt x="6000750" y="0"/>
                </a:lnTo>
                <a:lnTo>
                  <a:pt x="6000750" y="3014035"/>
                </a:lnTo>
                <a:lnTo>
                  <a:pt x="5966830" y="3028116"/>
                </a:lnTo>
                <a:cubicBezTo>
                  <a:pt x="5952443" y="3034512"/>
                  <a:pt x="5934250" y="3039750"/>
                  <a:pt x="5924081" y="3047622"/>
                </a:cubicBezTo>
                <a:cubicBezTo>
                  <a:pt x="5872250" y="3087682"/>
                  <a:pt x="5801533" y="3089841"/>
                  <a:pt x="5731624" y="3095095"/>
                </a:cubicBezTo>
                <a:cubicBezTo>
                  <a:pt x="5719354" y="3095902"/>
                  <a:pt x="5704534" y="3096694"/>
                  <a:pt x="5694549" y="3100763"/>
                </a:cubicBezTo>
                <a:cubicBezTo>
                  <a:pt x="5649454" y="3119091"/>
                  <a:pt x="5609249" y="3120675"/>
                  <a:pt x="5566282" y="3110565"/>
                </a:cubicBezTo>
                <a:cubicBezTo>
                  <a:pt x="5528993" y="3101914"/>
                  <a:pt x="5487135" y="3099578"/>
                  <a:pt x="5447800" y="3122561"/>
                </a:cubicBezTo>
                <a:cubicBezTo>
                  <a:pt x="5360376" y="3173554"/>
                  <a:pt x="5261407" y="3189562"/>
                  <a:pt x="5153053" y="3180664"/>
                </a:cubicBezTo>
                <a:cubicBezTo>
                  <a:pt x="5075663" y="3174334"/>
                  <a:pt x="5001217" y="3180991"/>
                  <a:pt x="4924781" y="3209456"/>
                </a:cubicBezTo>
                <a:cubicBezTo>
                  <a:pt x="4895391" y="3220447"/>
                  <a:pt x="4855493" y="3221608"/>
                  <a:pt x="4820364" y="3228131"/>
                </a:cubicBezTo>
                <a:cubicBezTo>
                  <a:pt x="4800480" y="3231723"/>
                  <a:pt x="4778372" y="3235065"/>
                  <a:pt x="4761902" y="3242137"/>
                </a:cubicBezTo>
                <a:cubicBezTo>
                  <a:pt x="4717897" y="3260500"/>
                  <a:pt x="4677587" y="3281733"/>
                  <a:pt x="4633202" y="3299962"/>
                </a:cubicBezTo>
                <a:cubicBezTo>
                  <a:pt x="4611860" y="3308671"/>
                  <a:pt x="4585870" y="3315400"/>
                  <a:pt x="4560907" y="3319152"/>
                </a:cubicBezTo>
                <a:cubicBezTo>
                  <a:pt x="4487147" y="3330619"/>
                  <a:pt x="4413256" y="3341162"/>
                  <a:pt x="4339486" y="3349988"/>
                </a:cubicBezTo>
                <a:cubicBezTo>
                  <a:pt x="4217749" y="3364712"/>
                  <a:pt x="4094519" y="3381727"/>
                  <a:pt x="3999196" y="3339060"/>
                </a:cubicBezTo>
                <a:cubicBezTo>
                  <a:pt x="3991419" y="3335638"/>
                  <a:pt x="3975703" y="3335236"/>
                  <a:pt x="3963458" y="3336228"/>
                </a:cubicBezTo>
                <a:cubicBezTo>
                  <a:pt x="3906915" y="3340709"/>
                  <a:pt x="3849392" y="3348538"/>
                  <a:pt x="3793244" y="3350695"/>
                </a:cubicBezTo>
                <a:cubicBezTo>
                  <a:pt x="3748320" y="3352384"/>
                  <a:pt x="3711764" y="3359110"/>
                  <a:pt x="3680534" y="3380182"/>
                </a:cubicBezTo>
                <a:cubicBezTo>
                  <a:pt x="3639690" y="3407913"/>
                  <a:pt x="3587939" y="3428136"/>
                  <a:pt x="3528420" y="3429642"/>
                </a:cubicBezTo>
                <a:cubicBezTo>
                  <a:pt x="3468933" y="3431332"/>
                  <a:pt x="3432439" y="3451266"/>
                  <a:pt x="3391383" y="3472419"/>
                </a:cubicBezTo>
                <a:cubicBezTo>
                  <a:pt x="3361528" y="3487818"/>
                  <a:pt x="3327785" y="3506605"/>
                  <a:pt x="3292964" y="3512706"/>
                </a:cubicBezTo>
                <a:cubicBezTo>
                  <a:pt x="3214060" y="3526418"/>
                  <a:pt x="3151318" y="3574267"/>
                  <a:pt x="3062201" y="3564890"/>
                </a:cubicBezTo>
                <a:cubicBezTo>
                  <a:pt x="3056279" y="3564225"/>
                  <a:pt x="3046456" y="3569403"/>
                  <a:pt x="3038377" y="3571499"/>
                </a:cubicBezTo>
                <a:cubicBezTo>
                  <a:pt x="2973700" y="3587903"/>
                  <a:pt x="2910969" y="3589865"/>
                  <a:pt x="2859478" y="3573610"/>
                </a:cubicBezTo>
                <a:cubicBezTo>
                  <a:pt x="2791993" y="3552460"/>
                  <a:pt x="2721606" y="3559482"/>
                  <a:pt x="2645189" y="3580393"/>
                </a:cubicBezTo>
                <a:cubicBezTo>
                  <a:pt x="2620649" y="3587104"/>
                  <a:pt x="2595977" y="3592890"/>
                  <a:pt x="2571005" y="3599095"/>
                </a:cubicBezTo>
                <a:cubicBezTo>
                  <a:pt x="2537264" y="3607686"/>
                  <a:pt x="2503192" y="3616514"/>
                  <a:pt x="2469455" y="3625104"/>
                </a:cubicBezTo>
                <a:cubicBezTo>
                  <a:pt x="2436782" y="3633542"/>
                  <a:pt x="2400912" y="3645078"/>
                  <a:pt x="2372944" y="3632831"/>
                </a:cubicBezTo>
                <a:cubicBezTo>
                  <a:pt x="2348857" y="3622294"/>
                  <a:pt x="2333335" y="3625831"/>
                  <a:pt x="2314679" y="3640577"/>
                </a:cubicBezTo>
                <a:cubicBezTo>
                  <a:pt x="2249913" y="3692113"/>
                  <a:pt x="2167939" y="3730244"/>
                  <a:pt x="2058974" y="3747677"/>
                </a:cubicBezTo>
                <a:cubicBezTo>
                  <a:pt x="2036537" y="3751257"/>
                  <a:pt x="2014061" y="3757106"/>
                  <a:pt x="1992327" y="3763040"/>
                </a:cubicBezTo>
                <a:cubicBezTo>
                  <a:pt x="1978998" y="3766641"/>
                  <a:pt x="1962841" y="3770835"/>
                  <a:pt x="1955347" y="3777003"/>
                </a:cubicBezTo>
                <a:cubicBezTo>
                  <a:pt x="1896888" y="3824240"/>
                  <a:pt x="1821061" y="3862060"/>
                  <a:pt x="1737354" y="3895718"/>
                </a:cubicBezTo>
                <a:cubicBezTo>
                  <a:pt x="1707383" y="3907735"/>
                  <a:pt x="1675266" y="3920058"/>
                  <a:pt x="1642029" y="3927066"/>
                </a:cubicBezTo>
                <a:cubicBezTo>
                  <a:pt x="1607367" y="3934277"/>
                  <a:pt x="1570070" y="3935822"/>
                  <a:pt x="1534084" y="3938879"/>
                </a:cubicBezTo>
                <a:cubicBezTo>
                  <a:pt x="1512864" y="3940775"/>
                  <a:pt x="1488617" y="3944422"/>
                  <a:pt x="1471073" y="3941450"/>
                </a:cubicBezTo>
                <a:cubicBezTo>
                  <a:pt x="1415484" y="3932199"/>
                  <a:pt x="1361493" y="3921398"/>
                  <a:pt x="1309076" y="3908861"/>
                </a:cubicBezTo>
                <a:cubicBezTo>
                  <a:pt x="1264195" y="3898081"/>
                  <a:pt x="1255284" y="3896899"/>
                  <a:pt x="1221530" y="3923241"/>
                </a:cubicBezTo>
                <a:cubicBezTo>
                  <a:pt x="1186779" y="3950290"/>
                  <a:pt x="1141270" y="3968301"/>
                  <a:pt x="1089816" y="3980362"/>
                </a:cubicBezTo>
                <a:cubicBezTo>
                  <a:pt x="1008387" y="3999344"/>
                  <a:pt x="926086" y="4017317"/>
                  <a:pt x="843417" y="4032700"/>
                </a:cubicBezTo>
                <a:cubicBezTo>
                  <a:pt x="768546" y="4046592"/>
                  <a:pt x="730065" y="4034711"/>
                  <a:pt x="709553" y="3998175"/>
                </a:cubicBezTo>
                <a:cubicBezTo>
                  <a:pt x="697923" y="3977931"/>
                  <a:pt x="683529" y="3956192"/>
                  <a:pt x="637024" y="3956976"/>
                </a:cubicBezTo>
                <a:cubicBezTo>
                  <a:pt x="561096" y="3958367"/>
                  <a:pt x="483055" y="3965348"/>
                  <a:pt x="439818" y="3925257"/>
                </a:cubicBezTo>
                <a:cubicBezTo>
                  <a:pt x="420898" y="3938151"/>
                  <a:pt x="409248" y="3945856"/>
                  <a:pt x="397954" y="3953509"/>
                </a:cubicBezTo>
                <a:cubicBezTo>
                  <a:pt x="366752" y="3974766"/>
                  <a:pt x="298150" y="3991730"/>
                  <a:pt x="260774" y="3982524"/>
                </a:cubicBezTo>
                <a:cubicBezTo>
                  <a:pt x="205702" y="3969233"/>
                  <a:pt x="158421" y="3979944"/>
                  <a:pt x="110748" y="4003173"/>
                </a:cubicBezTo>
                <a:cubicBezTo>
                  <a:pt x="90816" y="4012815"/>
                  <a:pt x="69989" y="4020495"/>
                  <a:pt x="48615" y="4026612"/>
                </a:cubicBezTo>
                <a:lnTo>
                  <a:pt x="0" y="4037066"/>
                </a:lnTo>
                <a:close/>
              </a:path>
            </a:pathLst>
          </a:custGeom>
        </p:spPr>
      </p:pic>
      <p:sp>
        <p:nvSpPr>
          <p:cNvPr id="29" name="Freeform: Shape 28">
            <a:extLst>
              <a:ext uri="{FF2B5EF4-FFF2-40B4-BE49-F238E27FC236}">
                <a16:creationId xmlns:a16="http://schemas.microsoft.com/office/drawing/2014/main" id="{71811820-403F-4D93-B710-D7F182DEC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4035"/>
            <a:ext cx="12192000" cy="1203824"/>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E1A8673D-5FEF-402F-8864-988FBAF8C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4035"/>
            <a:ext cx="12192000" cy="1203824"/>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18116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DB53B8-BE79-785E-C112-F0117BF6ED39}"/>
              </a:ext>
            </a:extLst>
          </p:cNvPr>
          <p:cNvSpPr>
            <a:spLocks noGrp="1"/>
          </p:cNvSpPr>
          <p:nvPr>
            <p:ph type="ctrTitle"/>
          </p:nvPr>
        </p:nvSpPr>
        <p:spPr>
          <a:xfrm>
            <a:off x="762000" y="942975"/>
            <a:ext cx="4352925" cy="2566987"/>
          </a:xfrm>
        </p:spPr>
        <p:txBody>
          <a:bodyPr>
            <a:normAutofit/>
          </a:bodyPr>
          <a:lstStyle/>
          <a:p>
            <a:pPr algn="l"/>
            <a:r>
              <a:rPr lang="en-US" sz="2900"/>
              <a:t>for the first time in this course we learned when the first computer was created and how it developed today</a:t>
            </a:r>
          </a:p>
        </p:txBody>
      </p:sp>
      <p:pic>
        <p:nvPicPr>
          <p:cNvPr id="17" name="Picture 16">
            <a:extLst>
              <a:ext uri="{FF2B5EF4-FFF2-40B4-BE49-F238E27FC236}">
                <a16:creationId xmlns:a16="http://schemas.microsoft.com/office/drawing/2014/main" id="{521F30A0-23AD-2530-A1B1-FB11A823442E}"/>
              </a:ext>
            </a:extLst>
          </p:cNvPr>
          <p:cNvPicPr>
            <a:picLocks noChangeAspect="1"/>
          </p:cNvPicPr>
          <p:nvPr/>
        </p:nvPicPr>
        <p:blipFill rotWithShape="1">
          <a:blip r:embed="rId2"/>
          <a:srcRect r="2888"/>
          <a:stretch/>
        </p:blipFill>
        <p:spPr>
          <a:xfrm>
            <a:off x="5334000" y="762000"/>
            <a:ext cx="6095524" cy="4707593"/>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effectLst>
            <a:outerShdw blurRad="381000" dist="152400" dir="5400000" algn="t" rotWithShape="0">
              <a:prstClr val="black">
                <a:alpha val="10000"/>
              </a:prstClr>
            </a:outerShdw>
          </a:effectLst>
        </p:spPr>
      </p:pic>
      <p:sp>
        <p:nvSpPr>
          <p:cNvPr id="27" name="Freeform: Shape 26">
            <a:extLst>
              <a:ext uri="{FF2B5EF4-FFF2-40B4-BE49-F238E27FC236}">
                <a16:creationId xmlns:a16="http://schemas.microsoft.com/office/drawing/2014/main" id="{86E3368C-B3A5-484E-8070-EC7E903F8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0"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72A2B9B4-6095-47C2-8BBC-4792C5C7A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0"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TextBox 21">
            <a:extLst>
              <a:ext uri="{FF2B5EF4-FFF2-40B4-BE49-F238E27FC236}">
                <a16:creationId xmlns:a16="http://schemas.microsoft.com/office/drawing/2014/main" id="{4D5981A3-413D-B7ED-473C-997859DDE782}"/>
              </a:ext>
            </a:extLst>
          </p:cNvPr>
          <p:cNvSpPr txBox="1"/>
          <p:nvPr/>
        </p:nvSpPr>
        <p:spPr>
          <a:xfrm>
            <a:off x="384745" y="3968796"/>
            <a:ext cx="4352925" cy="2308324"/>
          </a:xfrm>
          <a:prstGeom prst="rect">
            <a:avLst/>
          </a:prstGeom>
          <a:noFill/>
        </p:spPr>
        <p:txBody>
          <a:bodyPr wrap="square">
            <a:spAutoFit/>
          </a:bodyPr>
          <a:lstStyle/>
          <a:p>
            <a:r>
              <a:rPr lang="en-GB" dirty="0">
                <a:effectLst/>
                <a:latin typeface="var(--it-web-font-primary)"/>
              </a:rPr>
              <a:t>When was the first home computer invented? 1971 The judges chose John </a:t>
            </a:r>
            <a:r>
              <a:rPr lang="en-GB" dirty="0" err="1">
                <a:effectLst/>
                <a:latin typeface="var(--it-web-font-primary)"/>
              </a:rPr>
              <a:t>Blankenbaker's</a:t>
            </a:r>
            <a:r>
              <a:rPr lang="en-GB" dirty="0">
                <a:effectLst/>
                <a:latin typeface="var(--it-web-font-primary)"/>
              </a:rPr>
              <a:t> </a:t>
            </a:r>
            <a:r>
              <a:rPr lang="en-GB" dirty="0" err="1">
                <a:effectLst/>
                <a:latin typeface="var(--it-web-font-primary)"/>
              </a:rPr>
              <a:t>Kenbak-1</a:t>
            </a:r>
            <a:r>
              <a:rPr lang="en-GB" dirty="0">
                <a:effectLst/>
                <a:latin typeface="var(--it-web-font-primary)"/>
              </a:rPr>
              <a:t> as the first personal computer. The </a:t>
            </a:r>
            <a:r>
              <a:rPr lang="en-GB" dirty="0" err="1">
                <a:effectLst/>
                <a:latin typeface="var(--it-web-font-primary)"/>
              </a:rPr>
              <a:t>Kenbak-1</a:t>
            </a:r>
            <a:r>
              <a:rPr lang="en-GB" dirty="0">
                <a:effectLst/>
                <a:latin typeface="var(--it-web-font-primary)"/>
              </a:rPr>
              <a:t> was developed in 1971, before the invention of microprocessors. It had a memory of 256 bytes and featured small and medium-sized integrated circuits on a single circuit board.</a:t>
            </a:r>
            <a:endParaRPr lang="en-US" dirty="0"/>
          </a:p>
        </p:txBody>
      </p:sp>
    </p:spTree>
    <p:extLst>
      <p:ext uri="{BB962C8B-B14F-4D97-AF65-F5344CB8AC3E}">
        <p14:creationId xmlns:p14="http://schemas.microsoft.com/office/powerpoint/2010/main" val="1391319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AC91204-9629-E48B-F591-395EAC2657F5}"/>
              </a:ext>
            </a:extLst>
          </p:cNvPr>
          <p:cNvPicPr>
            <a:picLocks noChangeAspect="1"/>
          </p:cNvPicPr>
          <p:nvPr/>
        </p:nvPicPr>
        <p:blipFill>
          <a:blip r:embed="rId2"/>
          <a:stretch>
            <a:fillRect/>
          </a:stretch>
        </p:blipFill>
        <p:spPr>
          <a:xfrm>
            <a:off x="762000" y="1428632"/>
            <a:ext cx="4670612" cy="3091095"/>
          </a:xfrm>
          <a:prstGeom prst="rect">
            <a:avLst/>
          </a:prstGeom>
        </p:spPr>
      </p:pic>
      <p:grpSp>
        <p:nvGrpSpPr>
          <p:cNvPr id="19" name="Group 18">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0" name="Freeform: Shape 19">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3B958C2-B5BB-68A3-F8B1-EFB35291D52B}"/>
              </a:ext>
            </a:extLst>
          </p:cNvPr>
          <p:cNvSpPr>
            <a:spLocks noGrp="1"/>
          </p:cNvSpPr>
          <p:nvPr>
            <p:ph type="ctrTitle"/>
          </p:nvPr>
        </p:nvSpPr>
        <p:spPr>
          <a:xfrm>
            <a:off x="6044452" y="790900"/>
            <a:ext cx="5289177" cy="2727367"/>
          </a:xfrm>
        </p:spPr>
        <p:txBody>
          <a:bodyPr>
            <a:normAutofit/>
          </a:bodyPr>
          <a:lstStyle/>
          <a:p>
            <a:pPr algn="l"/>
            <a:r>
              <a:rPr lang="en-US" sz="4400"/>
              <a:t>the second lesson w</a:t>
            </a:r>
            <a:r>
              <a:rPr lang="en-GB" sz="4400"/>
              <a:t>as </a:t>
            </a:r>
            <a:r>
              <a:rPr lang="en-US" sz="4400"/>
              <a:t> about</a:t>
            </a:r>
            <a:r>
              <a:rPr lang="en-GB" sz="4400"/>
              <a:t> operations systems</a:t>
            </a:r>
            <a:endParaRPr lang="en-US" sz="4400"/>
          </a:p>
        </p:txBody>
      </p:sp>
      <p:sp>
        <p:nvSpPr>
          <p:cNvPr id="3" name="Subtitle 2">
            <a:extLst>
              <a:ext uri="{FF2B5EF4-FFF2-40B4-BE49-F238E27FC236}">
                <a16:creationId xmlns:a16="http://schemas.microsoft.com/office/drawing/2014/main" id="{8B6425C1-969C-22FC-F6FB-EA9EA69DB46D}"/>
              </a:ext>
            </a:extLst>
          </p:cNvPr>
          <p:cNvSpPr>
            <a:spLocks noGrp="1"/>
          </p:cNvSpPr>
          <p:nvPr>
            <p:ph type="subTitle" idx="1"/>
          </p:nvPr>
        </p:nvSpPr>
        <p:spPr>
          <a:xfrm>
            <a:off x="6044452" y="3809999"/>
            <a:ext cx="3939990" cy="1111625"/>
          </a:xfrm>
        </p:spPr>
        <p:txBody>
          <a:bodyPr>
            <a:normAutofit/>
          </a:bodyPr>
          <a:lstStyle/>
          <a:p>
            <a:pPr algn="l"/>
            <a:r>
              <a:rPr lang="en-GB" sz="1500">
                <a:effectLst/>
                <a:latin typeface="var(--it-web-font-primary)"/>
              </a:rPr>
              <a:t>What are operational systems? An operational system is a term used in data warehousing to describe a system that is used to process an organization's daily transactions.</a:t>
            </a:r>
            <a:endParaRPr lang="en-US" sz="1500"/>
          </a:p>
        </p:txBody>
      </p:sp>
    </p:spTree>
    <p:extLst>
      <p:ext uri="{BB962C8B-B14F-4D97-AF65-F5344CB8AC3E}">
        <p14:creationId xmlns:p14="http://schemas.microsoft.com/office/powerpoint/2010/main" val="458340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F9D99EC-A921-6E52-B480-BD889D8679DC}"/>
              </a:ext>
            </a:extLst>
          </p:cNvPr>
          <p:cNvPicPr>
            <a:picLocks noChangeAspect="1"/>
          </p:cNvPicPr>
          <p:nvPr/>
        </p:nvPicPr>
        <p:blipFill>
          <a:blip r:embed="rId2"/>
          <a:stretch>
            <a:fillRect/>
          </a:stretch>
        </p:blipFill>
        <p:spPr>
          <a:xfrm>
            <a:off x="762000" y="1427040"/>
            <a:ext cx="4670612" cy="3094280"/>
          </a:xfrm>
          <a:prstGeom prst="rect">
            <a:avLst/>
          </a:prstGeom>
        </p:spPr>
      </p:pic>
      <p:grpSp>
        <p:nvGrpSpPr>
          <p:cNvPr id="13" name="Group 12">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4" name="Freeform: Shape 13">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8742BE4-8095-8EF6-4C3B-7A6E147E1E94}"/>
              </a:ext>
            </a:extLst>
          </p:cNvPr>
          <p:cNvSpPr>
            <a:spLocks noGrp="1"/>
          </p:cNvSpPr>
          <p:nvPr>
            <p:ph type="ctrTitle"/>
          </p:nvPr>
        </p:nvSpPr>
        <p:spPr>
          <a:xfrm>
            <a:off x="6044452" y="790900"/>
            <a:ext cx="5289177" cy="2727367"/>
          </a:xfrm>
        </p:spPr>
        <p:txBody>
          <a:bodyPr>
            <a:normAutofit/>
          </a:bodyPr>
          <a:lstStyle/>
          <a:p>
            <a:pPr algn="l"/>
            <a:r>
              <a:rPr lang="en-US" sz="5000"/>
              <a:t>in the third lesson I learned about</a:t>
            </a:r>
            <a:r>
              <a:rPr lang="en-GB" sz="5000"/>
              <a:t> could computing</a:t>
            </a:r>
            <a:endParaRPr lang="en-US" sz="5000"/>
          </a:p>
        </p:txBody>
      </p:sp>
      <p:sp>
        <p:nvSpPr>
          <p:cNvPr id="3" name="Subtitle 2">
            <a:extLst>
              <a:ext uri="{FF2B5EF4-FFF2-40B4-BE49-F238E27FC236}">
                <a16:creationId xmlns:a16="http://schemas.microsoft.com/office/drawing/2014/main" id="{E5C329A4-E1DB-9104-6CFE-15BC950B239D}"/>
              </a:ext>
            </a:extLst>
          </p:cNvPr>
          <p:cNvSpPr>
            <a:spLocks noGrp="1"/>
          </p:cNvSpPr>
          <p:nvPr>
            <p:ph type="subTitle" idx="1"/>
          </p:nvPr>
        </p:nvSpPr>
        <p:spPr>
          <a:xfrm>
            <a:off x="6044452" y="3809999"/>
            <a:ext cx="3939990" cy="1111625"/>
          </a:xfrm>
        </p:spPr>
        <p:txBody>
          <a:bodyPr>
            <a:normAutofit/>
          </a:bodyPr>
          <a:lstStyle/>
          <a:p>
            <a:pPr algn="l"/>
            <a:r>
              <a:rPr lang="en-GB" sz="1100">
                <a:effectLst/>
                <a:latin typeface="var(--it-web-font-primary)"/>
              </a:rPr>
              <a:t>Cloud computing is a modern concept in the field of computing and informatics that represents a distributed set of computer services, applications, access to information and data storage without the user having to know the location and physical configuration of the systems providing these services</a:t>
            </a:r>
            <a:endParaRPr lang="en-US" sz="1100"/>
          </a:p>
        </p:txBody>
      </p:sp>
    </p:spTree>
    <p:extLst>
      <p:ext uri="{BB962C8B-B14F-4D97-AF65-F5344CB8AC3E}">
        <p14:creationId xmlns:p14="http://schemas.microsoft.com/office/powerpoint/2010/main" val="3393051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646BF-48FE-8D8C-56C8-67EE73AD9E68}"/>
              </a:ext>
            </a:extLst>
          </p:cNvPr>
          <p:cNvSpPr>
            <a:spLocks noGrp="1"/>
          </p:cNvSpPr>
          <p:nvPr>
            <p:ph type="ctrTitle"/>
          </p:nvPr>
        </p:nvSpPr>
        <p:spPr/>
        <p:txBody>
          <a:bodyPr/>
          <a:lstStyle/>
          <a:p>
            <a:r>
              <a:rPr lang="en-GB" dirty="0"/>
              <a:t>Reference</a:t>
            </a:r>
            <a:br>
              <a:rPr lang="en-GB" dirty="0"/>
            </a:br>
            <a:endParaRPr lang="en-US" dirty="0"/>
          </a:p>
        </p:txBody>
      </p:sp>
      <p:sp>
        <p:nvSpPr>
          <p:cNvPr id="5" name="TextBox 4">
            <a:extLst>
              <a:ext uri="{FF2B5EF4-FFF2-40B4-BE49-F238E27FC236}">
                <a16:creationId xmlns:a16="http://schemas.microsoft.com/office/drawing/2014/main" id="{A320A4A8-60EF-3A5F-771C-1B1B30EA0301}"/>
              </a:ext>
            </a:extLst>
          </p:cNvPr>
          <p:cNvSpPr txBox="1"/>
          <p:nvPr/>
        </p:nvSpPr>
        <p:spPr>
          <a:xfrm>
            <a:off x="3051098" y="3115127"/>
            <a:ext cx="6102194" cy="646331"/>
          </a:xfrm>
          <a:prstGeom prst="rect">
            <a:avLst/>
          </a:prstGeom>
          <a:noFill/>
        </p:spPr>
        <p:txBody>
          <a:bodyPr wrap="square">
            <a:spAutoFit/>
          </a:bodyPr>
          <a:lstStyle/>
          <a:p>
            <a:r>
              <a:rPr lang="en-GB" dirty="0"/>
              <a:t>1)</a:t>
            </a:r>
            <a:r>
              <a:rPr lang="en-US" dirty="0"/>
              <a:t>https://</a:t>
            </a:r>
            <a:r>
              <a:rPr lang="en-US" dirty="0" err="1"/>
              <a:t>www.computerhistory.org</a:t>
            </a:r>
            <a:r>
              <a:rPr lang="en-US" dirty="0"/>
              <a:t>/revolution/personal-computers/17/297</a:t>
            </a:r>
          </a:p>
        </p:txBody>
      </p:sp>
      <p:sp>
        <p:nvSpPr>
          <p:cNvPr id="7" name="TextBox 6">
            <a:extLst>
              <a:ext uri="{FF2B5EF4-FFF2-40B4-BE49-F238E27FC236}">
                <a16:creationId xmlns:a16="http://schemas.microsoft.com/office/drawing/2014/main" id="{C9C1E9A9-D5A9-7F95-80C9-D2B14B7EF4E0}"/>
              </a:ext>
            </a:extLst>
          </p:cNvPr>
          <p:cNvSpPr txBox="1"/>
          <p:nvPr/>
        </p:nvSpPr>
        <p:spPr>
          <a:xfrm>
            <a:off x="3038708" y="3761458"/>
            <a:ext cx="6102194" cy="646331"/>
          </a:xfrm>
          <a:prstGeom prst="rect">
            <a:avLst/>
          </a:prstGeom>
          <a:noFill/>
        </p:spPr>
        <p:txBody>
          <a:bodyPr wrap="square">
            <a:spAutoFit/>
          </a:bodyPr>
          <a:lstStyle/>
          <a:p>
            <a:r>
              <a:rPr lang="en-GB" dirty="0"/>
              <a:t>2)</a:t>
            </a:r>
            <a:r>
              <a:rPr lang="en-US" dirty="0"/>
              <a:t>https://www.bespokesoftwaredevelopment.com/blog/operational-system/</a:t>
            </a:r>
          </a:p>
        </p:txBody>
      </p:sp>
      <p:sp>
        <p:nvSpPr>
          <p:cNvPr id="9" name="TextBox 8">
            <a:extLst>
              <a:ext uri="{FF2B5EF4-FFF2-40B4-BE49-F238E27FC236}">
                <a16:creationId xmlns:a16="http://schemas.microsoft.com/office/drawing/2014/main" id="{555FCB6F-D286-FD0A-480A-D55429494D0C}"/>
              </a:ext>
            </a:extLst>
          </p:cNvPr>
          <p:cNvSpPr txBox="1"/>
          <p:nvPr/>
        </p:nvSpPr>
        <p:spPr>
          <a:xfrm>
            <a:off x="3038708" y="4474619"/>
            <a:ext cx="6102194" cy="369332"/>
          </a:xfrm>
          <a:prstGeom prst="rect">
            <a:avLst/>
          </a:prstGeom>
          <a:noFill/>
        </p:spPr>
        <p:txBody>
          <a:bodyPr wrap="square">
            <a:spAutoFit/>
          </a:bodyPr>
          <a:lstStyle/>
          <a:p>
            <a:r>
              <a:rPr lang="en-GB" dirty="0"/>
              <a:t>3)</a:t>
            </a:r>
            <a:r>
              <a:rPr lang="en-US" dirty="0"/>
              <a:t>https://en.wikipedia.org/wiki/Cloud_computing</a:t>
            </a:r>
          </a:p>
        </p:txBody>
      </p:sp>
    </p:spTree>
    <p:extLst>
      <p:ext uri="{BB962C8B-B14F-4D97-AF65-F5344CB8AC3E}">
        <p14:creationId xmlns:p14="http://schemas.microsoft.com/office/powerpoint/2010/main" val="1731097308"/>
      </p:ext>
    </p:extLst>
  </p:cSld>
  <p:clrMapOvr>
    <a:masterClrMapping/>
  </p:clrMapOvr>
</p:sld>
</file>

<file path=ppt/theme/theme1.xml><?xml version="1.0" encoding="utf-8"?>
<a:theme xmlns:a="http://schemas.openxmlformats.org/drawingml/2006/main" name="TornVTI">
  <a:themeElements>
    <a:clrScheme name="AnalogousFromLightSeedRightStep">
      <a:dk1>
        <a:srgbClr val="000000"/>
      </a:dk1>
      <a:lt1>
        <a:srgbClr val="FFFFFF"/>
      </a:lt1>
      <a:dk2>
        <a:srgbClr val="313820"/>
      </a:dk2>
      <a:lt2>
        <a:srgbClr val="E2E8E5"/>
      </a:lt2>
      <a:accent1>
        <a:srgbClr val="C894AD"/>
      </a:accent1>
      <a:accent2>
        <a:srgbClr val="BC7C80"/>
      </a:accent2>
      <a:accent3>
        <a:srgbClr val="C29C87"/>
      </a:accent3>
      <a:accent4>
        <a:srgbClr val="B1A375"/>
      </a:accent4>
      <a:accent5>
        <a:srgbClr val="9FA87C"/>
      </a:accent5>
      <a:accent6>
        <a:srgbClr val="89AC71"/>
      </a:accent6>
      <a:hlink>
        <a:srgbClr val="579074"/>
      </a:hlink>
      <a:folHlink>
        <a:srgbClr val="7F7F7F"/>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TornVTI</vt:lpstr>
      <vt:lpstr>what I knew before the course about technology and what I learned in this course   cosmina anghel </vt:lpstr>
      <vt:lpstr>for the first time in this course we learned when the first computer was created and how it developed today</vt:lpstr>
      <vt:lpstr>the second lesson was  about operations systems</vt:lpstr>
      <vt:lpstr>in the third lesson I learned about could computing</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 knew before the course about technology and what I learned in this course</dc:title>
  <dc:creator>Cosmina-Alexandra</dc:creator>
  <cp:lastModifiedBy>Cosmina-Alexandra</cp:lastModifiedBy>
  <cp:revision>3</cp:revision>
  <dcterms:created xsi:type="dcterms:W3CDTF">2024-05-01T14:20:00Z</dcterms:created>
  <dcterms:modified xsi:type="dcterms:W3CDTF">2024-05-02T08:49:41Z</dcterms:modified>
</cp:coreProperties>
</file>