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4"/>
  </p:sldMasterIdLst>
  <p:notesMasterIdLst>
    <p:notesMasterId r:id="rId25"/>
  </p:notesMasterIdLst>
  <p:sldIdLst>
    <p:sldId id="256" r:id="rId5"/>
    <p:sldId id="257" r:id="rId6"/>
    <p:sldId id="260" r:id="rId7"/>
    <p:sldId id="278" r:id="rId8"/>
    <p:sldId id="259" r:id="rId9"/>
    <p:sldId id="272" r:id="rId10"/>
    <p:sldId id="273" r:id="rId11"/>
    <p:sldId id="274" r:id="rId12"/>
    <p:sldId id="275" r:id="rId13"/>
    <p:sldId id="277" r:id="rId14"/>
    <p:sldId id="261" r:id="rId15"/>
    <p:sldId id="262" r:id="rId16"/>
    <p:sldId id="263" r:id="rId17"/>
    <p:sldId id="264" r:id="rId18"/>
    <p:sldId id="265" r:id="rId19"/>
    <p:sldId id="266" r:id="rId20"/>
    <p:sldId id="267" r:id="rId21"/>
    <p:sldId id="268" r:id="rId22"/>
    <p:sldId id="269" r:id="rId23"/>
    <p:sldId id="270" r:id="rId24"/>
  </p:sldIdLst>
  <p:sldSz cx="12192000" cy="6858000"/>
  <p:notesSz cx="6858000" cy="12192000"/>
  <p:embeddedFontLst>
    <p:embeddedFont>
      <p:font typeface="Open Sans Bold" panose="020B0604020202020204" charset="0"/>
      <p:regular r:id="rId26"/>
    </p:embeddedFont>
    <p:embeddedFont>
      <p:font typeface="Open Sans Regular" panose="020B0604020202020204" charset="0"/>
      <p:regular r:id="rId27"/>
    </p:embeddedFont>
    <p:embeddedFont>
      <p:font typeface="Outfit Bold" panose="020B0604020202020204" charset="0"/>
      <p:regular r:id="rId28"/>
    </p:embeddedFont>
  </p:embeddedFont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10"/>
  </p:normalViewPr>
  <p:slideViewPr>
    <p:cSldViewPr snapToGrid="0" snapToObjects="1">
      <p:cViewPr varScale="1">
        <p:scale>
          <a:sx n="104" d="100"/>
          <a:sy n="104" d="100"/>
        </p:scale>
        <p:origin x="83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1.fntdata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font" Target="fonts/font3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font" Target="fonts/font2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75559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5E7FE8-531E-613D-61E0-A9B82BC5E1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5D4AB0-A9DB-6FB9-1422-0F9E4228BB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115C75-8CD2-92BF-8B82-A456681704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DFCB77-11DF-1914-1B56-78F944975E8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9730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B9B8B8-E8A2-7E02-4C60-11ADC3EDF1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230E3D-A62E-B598-4853-E88F9C3825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5E4980-CAAD-FB04-A9B4-DDFB902589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0C0009-00A0-5970-0D23-723D238A687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6496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10286947" y="4936077"/>
            <a:ext cx="1904990" cy="1930587"/>
          </a:xfrm>
          <a:custGeom>
            <a:avLst/>
            <a:gdLst/>
            <a:ahLst/>
            <a:cxnLst/>
            <a:rect l="l" t="t" r="r" b="b"/>
            <a:pathLst>
              <a:path w="1904990" h="1930587">
                <a:moveTo>
                  <a:pt x="255707" y="1904987"/>
                </a:moveTo>
                <a:cubicBezTo>
                  <a:pt x="255707" y="994117"/>
                  <a:pt x="994119" y="255706"/>
                  <a:pt x="1904990" y="255706"/>
                </a:cubicBezTo>
                <a:lnTo>
                  <a:pt x="1904990" y="0"/>
                </a:lnTo>
                <a:cubicBezTo>
                  <a:pt x="852883" y="0"/>
                  <a:pt x="0" y="852895"/>
                  <a:pt x="0" y="1904987"/>
                </a:cubicBezTo>
                <a:cubicBezTo>
                  <a:pt x="0" y="1913540"/>
                  <a:pt x="57" y="1922073"/>
                  <a:pt x="171" y="1930587"/>
                </a:cubicBezTo>
                <a:lnTo>
                  <a:pt x="255897" y="1930587"/>
                </a:lnTo>
                <a:cubicBezTo>
                  <a:pt x="255764" y="1922073"/>
                  <a:pt x="255707" y="1913540"/>
                  <a:pt x="255707" y="1904987"/>
                </a:cubicBezTo>
                <a:lnTo>
                  <a:pt x="255707" y="1904987"/>
                </a:lnTo>
              </a:path>
            </a:pathLst>
          </a:cu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10708860" y="5357987"/>
            <a:ext cx="1483076" cy="1508676"/>
          </a:xfrm>
          <a:custGeom>
            <a:avLst/>
            <a:gdLst/>
            <a:ahLst/>
            <a:cxnLst/>
            <a:rect l="l" t="t" r="r" b="b"/>
            <a:pathLst>
              <a:path w="1483076" h="1508676">
                <a:moveTo>
                  <a:pt x="1483076" y="0"/>
                </a:moveTo>
                <a:cubicBezTo>
                  <a:pt x="663988" y="0"/>
                  <a:pt x="0" y="663999"/>
                  <a:pt x="0" y="1483074"/>
                </a:cubicBezTo>
                <a:cubicBezTo>
                  <a:pt x="0" y="1491628"/>
                  <a:pt x="74" y="1500152"/>
                  <a:pt x="223" y="1508676"/>
                </a:cubicBezTo>
                <a:lnTo>
                  <a:pt x="255964" y="1508676"/>
                </a:lnTo>
                <a:cubicBezTo>
                  <a:pt x="255786" y="1500167"/>
                  <a:pt x="255697" y="1491628"/>
                  <a:pt x="255697" y="1483074"/>
                </a:cubicBezTo>
                <a:cubicBezTo>
                  <a:pt x="255697" y="805211"/>
                  <a:pt x="805221" y="255690"/>
                  <a:pt x="1483076" y="255690"/>
                </a:cubicBezTo>
                <a:lnTo>
                  <a:pt x="1483076" y="0"/>
                </a:lnTo>
              </a:path>
            </a:pathLst>
          </a:custGeom>
          <a:solidFill>
            <a:srgbClr val="7B828B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11181904" y="5831034"/>
            <a:ext cx="1010032" cy="1035629"/>
          </a:xfrm>
          <a:custGeom>
            <a:avLst/>
            <a:gdLst/>
            <a:ahLst/>
            <a:cxnLst/>
            <a:rect l="l" t="t" r="r" b="b"/>
            <a:pathLst>
              <a:path w="1010032" h="1035629">
                <a:moveTo>
                  <a:pt x="1010032" y="0"/>
                </a:moveTo>
                <a:cubicBezTo>
                  <a:pt x="452201" y="0"/>
                  <a:pt x="0" y="452207"/>
                  <a:pt x="0" y="1010028"/>
                </a:cubicBezTo>
                <a:cubicBezTo>
                  <a:pt x="0" y="1018593"/>
                  <a:pt x="111" y="1027126"/>
                  <a:pt x="313" y="1035629"/>
                </a:cubicBezTo>
                <a:lnTo>
                  <a:pt x="256124" y="1035629"/>
                </a:lnTo>
                <a:cubicBezTo>
                  <a:pt x="255841" y="1027137"/>
                  <a:pt x="255700" y="1018603"/>
                  <a:pt x="255700" y="1010028"/>
                </a:cubicBezTo>
                <a:cubicBezTo>
                  <a:pt x="255700" y="593426"/>
                  <a:pt x="593424" y="255707"/>
                  <a:pt x="1010022" y="255707"/>
                </a:cubicBezTo>
                <a:lnTo>
                  <a:pt x="1010032" y="0"/>
                </a:lnTo>
              </a:path>
            </a:pathLst>
          </a:cu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11654964" y="6304088"/>
            <a:ext cx="536972" cy="562575"/>
          </a:xfrm>
          <a:custGeom>
            <a:avLst/>
            <a:gdLst/>
            <a:ahLst/>
            <a:cxnLst/>
            <a:rect l="l" t="t" r="r" b="b"/>
            <a:pathLst>
              <a:path w="536972" h="562575">
                <a:moveTo>
                  <a:pt x="536972" y="0"/>
                </a:moveTo>
                <a:cubicBezTo>
                  <a:pt x="240408" y="0"/>
                  <a:pt x="0" y="240416"/>
                  <a:pt x="0" y="536978"/>
                </a:cubicBezTo>
                <a:cubicBezTo>
                  <a:pt x="0" y="545557"/>
                  <a:pt x="204" y="554091"/>
                  <a:pt x="596" y="562575"/>
                </a:cubicBezTo>
                <a:lnTo>
                  <a:pt x="256850" y="562575"/>
                </a:lnTo>
                <a:cubicBezTo>
                  <a:pt x="256087" y="554148"/>
                  <a:pt x="255701" y="545608"/>
                  <a:pt x="255701" y="536978"/>
                </a:cubicBezTo>
                <a:cubicBezTo>
                  <a:pt x="255701" y="381634"/>
                  <a:pt x="381626" y="255707"/>
                  <a:pt x="536972" y="255707"/>
                </a:cubicBezTo>
                <a:lnTo>
                  <a:pt x="536972" y="0"/>
                </a:lnTo>
              </a:path>
            </a:pathLst>
          </a:cu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4876797" y="2693396"/>
            <a:ext cx="2975931" cy="19047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0000"/>
              </a:lnSpc>
              <a:spcBef>
                <a:spcPts val="1000"/>
              </a:spcBef>
              <a:buNone/>
            </a:pPr>
            <a:r>
              <a:rPr lang="en-US" sz="180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Group 3</a:t>
            </a:r>
            <a:br/>
            <a:r>
              <a:rPr lang="en-US" sz="180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Kelly Jenkins - 2510063</a:t>
            </a:r>
            <a:br/>
            <a:r>
              <a:rPr lang="en-US" sz="180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Grant Brooks - 2514976</a:t>
            </a:r>
            <a:br/>
            <a:r>
              <a:rPr lang="en-US" sz="180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Kieran Allen - 2417341</a:t>
            </a:r>
            <a:br/>
            <a:r>
              <a:rPr lang="en-US" sz="180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Owen Rogers - 2221725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4876797" y="-6164"/>
            <a:ext cx="6675121" cy="237325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100000"/>
              </a:lnSpc>
              <a:spcBef>
                <a:spcPts val="1000"/>
              </a:spcBef>
              <a:buNone/>
            </a:pPr>
            <a:r>
              <a:rPr lang="en-US" sz="40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Renewable Energy Project</a:t>
            </a:r>
            <a:endParaRPr lang="en-US" sz="4000" dirty="0"/>
          </a:p>
        </p:txBody>
      </p:sp>
      <p:sp>
        <p:nvSpPr>
          <p:cNvPr id="10" name="Text 8"/>
          <p:cNvSpPr/>
          <p:nvPr/>
        </p:nvSpPr>
        <p:spPr>
          <a:xfrm>
            <a:off x="10338495" y="-6164"/>
            <a:ext cx="1650525" cy="1180061"/>
          </a:xfrm>
          <a:prstGeom prst="rect">
            <a:avLst/>
          </a:prstGeom>
          <a:blipFill>
            <a:blip r:embed="rId3"/>
            <a:srcRect/>
            <a:stretch>
              <a:fillRect t="19415" b="19415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0" y="-8664"/>
            <a:ext cx="3937969" cy="6866664"/>
          </a:xfrm>
          <a:prstGeom prst="rect">
            <a:avLst/>
          </a:prstGeom>
          <a:blipFill>
            <a:blip r:embed="rId4"/>
            <a:srcRect/>
            <a:stretch>
              <a:fillRect l="-80664" r="-80664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0" y="893"/>
            <a:ext cx="365760" cy="6857107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8254031" y="-6164"/>
            <a:ext cx="92364" cy="1828800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852637" y="2203904"/>
            <a:ext cx="6859798" cy="4201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2030"/>
              </a:spcBef>
              <a:buNone/>
            </a:pPr>
            <a:r>
              <a:rPr lang="en-US" sz="2025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This project focuses on renewable energy utilizing wind power as its source of energy</a:t>
            </a:r>
            <a:endParaRPr lang="en-US" sz="2025" dirty="0"/>
          </a:p>
          <a:p>
            <a:pPr marL="0" indent="0" algn="l">
              <a:lnSpc>
                <a:spcPct val="110000"/>
              </a:lnSpc>
              <a:spcBef>
                <a:spcPts val="2030"/>
              </a:spcBef>
              <a:buNone/>
            </a:pPr>
            <a:r>
              <a:rPr lang="en-US" sz="2025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Safety and compliance with British Standards must be met</a:t>
            </a:r>
            <a:endParaRPr lang="en-US" sz="2025" dirty="0"/>
          </a:p>
          <a:p>
            <a:pPr marL="0" indent="0" algn="l">
              <a:lnSpc>
                <a:spcPct val="110000"/>
              </a:lnSpc>
              <a:spcBef>
                <a:spcPts val="2030"/>
              </a:spcBef>
              <a:buNone/>
            </a:pPr>
            <a:r>
              <a:rPr lang="en-US" sz="2025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The design must use environmentally friendly non-metallic materials</a:t>
            </a:r>
            <a:endParaRPr lang="en-US" sz="2025" dirty="0"/>
          </a:p>
          <a:p>
            <a:pPr marL="0" indent="0" algn="l">
              <a:lnSpc>
                <a:spcPct val="110000"/>
              </a:lnSpc>
              <a:spcBef>
                <a:spcPts val="2030"/>
              </a:spcBef>
              <a:buNone/>
            </a:pPr>
            <a:r>
              <a:rPr lang="en-US" sz="2025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The turbine must contribute to decentralized renewable energy by feeding generated power back into the grid or into local battery storage. </a:t>
            </a:r>
            <a:endParaRPr lang="en-US" sz="2025" dirty="0"/>
          </a:p>
        </p:txBody>
      </p:sp>
      <p:sp>
        <p:nvSpPr>
          <p:cNvPr id="6" name="Text 4"/>
          <p:cNvSpPr/>
          <p:nvPr/>
        </p:nvSpPr>
        <p:spPr>
          <a:xfrm>
            <a:off x="1436105" y="1467558"/>
            <a:ext cx="685979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Renewable Energy Focus</a:t>
            </a:r>
            <a:endParaRPr lang="en-US" sz="2320" dirty="0"/>
          </a:p>
        </p:txBody>
      </p:sp>
      <p:sp>
        <p:nvSpPr>
          <p:cNvPr id="7" name="Text 5"/>
          <p:cNvSpPr/>
          <p:nvPr/>
        </p:nvSpPr>
        <p:spPr>
          <a:xfrm>
            <a:off x="846144" y="571693"/>
            <a:ext cx="6866291" cy="67308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Introduction</a:t>
            </a:r>
            <a:endParaRPr lang="en-US" sz="3200" dirty="0"/>
          </a:p>
        </p:txBody>
      </p:sp>
      <p:sp>
        <p:nvSpPr>
          <p:cNvPr id="8" name="Text 6"/>
          <p:cNvSpPr/>
          <p:nvPr/>
        </p:nvSpPr>
        <p:spPr>
          <a:xfrm>
            <a:off x="852637" y="1467558"/>
            <a:ext cx="457200" cy="457200"/>
          </a:xfrm>
          <a:prstGeom prst="rect">
            <a:avLst/>
          </a:prstGeom>
          <a:solidFill>
            <a:srgbClr val="CAD4E1">
              <a:alpha val="36000"/>
            </a:srgbClr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973172" y="1558998"/>
            <a:ext cx="216129" cy="274320"/>
          </a:xfrm>
          <a:custGeom>
            <a:avLst/>
            <a:gdLst/>
            <a:ahLst/>
            <a:cxnLst/>
            <a:rect l="l" t="t" r="r" b="b"/>
            <a:pathLst>
              <a:path w="216129" h="274320">
                <a:moveTo>
                  <a:pt x="163199" y="221469"/>
                </a:moveTo>
                <a:cubicBezTo>
                  <a:pt x="168147" y="229515"/>
                  <a:pt x="180598" y="225003"/>
                  <a:pt x="179238" y="215651"/>
                </a:cubicBezTo>
                <a:lnTo>
                  <a:pt x="163852" y="111204"/>
                </a:lnTo>
                <a:cubicBezTo>
                  <a:pt x="163580" y="109355"/>
                  <a:pt x="163906" y="107451"/>
                  <a:pt x="164831" y="105822"/>
                </a:cubicBezTo>
                <a:lnTo>
                  <a:pt x="215016" y="12901"/>
                </a:lnTo>
                <a:cubicBezTo>
                  <a:pt x="219529" y="4581"/>
                  <a:pt x="209362" y="-3953"/>
                  <a:pt x="201966" y="1972"/>
                </a:cubicBezTo>
                <a:lnTo>
                  <a:pt x="119159" y="67546"/>
                </a:lnTo>
                <a:cubicBezTo>
                  <a:pt x="117691" y="68687"/>
                  <a:pt x="115897" y="69395"/>
                  <a:pt x="113993" y="69450"/>
                </a:cubicBezTo>
                <a:lnTo>
                  <a:pt x="8457" y="72385"/>
                </a:lnTo>
                <a:cubicBezTo>
                  <a:pt x="-1003" y="72601"/>
                  <a:pt x="-3287" y="85651"/>
                  <a:pt x="5522" y="89132"/>
                </a:cubicBezTo>
                <a:lnTo>
                  <a:pt x="103716" y="128009"/>
                </a:lnTo>
                <a:cubicBezTo>
                  <a:pt x="105456" y="128716"/>
                  <a:pt x="106924" y="129912"/>
                  <a:pt x="107903" y="131542"/>
                </a:cubicBezTo>
                <a:lnTo>
                  <a:pt x="163199" y="221469"/>
                </a:lnTo>
                <a:moveTo>
                  <a:pt x="117689" y="180692"/>
                </a:moveTo>
                <a:lnTo>
                  <a:pt x="117689" y="248221"/>
                </a:lnTo>
                <a:lnTo>
                  <a:pt x="74191" y="248221"/>
                </a:lnTo>
                <a:cubicBezTo>
                  <a:pt x="66959" y="248221"/>
                  <a:pt x="61141" y="254040"/>
                  <a:pt x="61141" y="261271"/>
                </a:cubicBezTo>
                <a:cubicBezTo>
                  <a:pt x="61141" y="268502"/>
                  <a:pt x="66959" y="274320"/>
                  <a:pt x="74191" y="274320"/>
                </a:cubicBezTo>
                <a:lnTo>
                  <a:pt x="130737" y="274320"/>
                </a:lnTo>
                <a:lnTo>
                  <a:pt x="187283" y="274320"/>
                </a:lnTo>
                <a:cubicBezTo>
                  <a:pt x="194514" y="274320"/>
                  <a:pt x="200332" y="268502"/>
                  <a:pt x="200332" y="261271"/>
                </a:cubicBezTo>
                <a:cubicBezTo>
                  <a:pt x="200332" y="254040"/>
                  <a:pt x="194514" y="248221"/>
                  <a:pt x="187283" y="248221"/>
                </a:cubicBezTo>
                <a:lnTo>
                  <a:pt x="143784" y="248221"/>
                </a:lnTo>
                <a:lnTo>
                  <a:pt x="143784" y="223102"/>
                </a:lnTo>
                <a:lnTo>
                  <a:pt x="117689" y="180692"/>
                </a:lnTo>
                <a:moveTo>
                  <a:pt x="130739" y="87283"/>
                </a:moveTo>
                <a:cubicBezTo>
                  <a:pt x="137947" y="87283"/>
                  <a:pt x="143789" y="93126"/>
                  <a:pt x="143789" y="100333"/>
                </a:cubicBezTo>
                <a:cubicBezTo>
                  <a:pt x="143789" y="107539"/>
                  <a:pt x="137947" y="113382"/>
                  <a:pt x="130739" y="113382"/>
                </a:cubicBezTo>
                <a:cubicBezTo>
                  <a:pt x="123531" y="113382"/>
                  <a:pt x="117689" y="107539"/>
                  <a:pt x="117689" y="100333"/>
                </a:cubicBezTo>
                <a:cubicBezTo>
                  <a:pt x="117689" y="93126"/>
                  <a:pt x="123531" y="87283"/>
                  <a:pt x="130739" y="87283"/>
                </a:cubicBezTo>
              </a:path>
            </a:pathLst>
          </a:custGeom>
          <a:solidFill>
            <a:srgbClr val="12181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942637" y="40636"/>
            <a:ext cx="277200" cy="3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dirty="0">
                <a:solidFill>
                  <a:srgbClr val="FFFFFF"/>
                </a:solidFill>
                <a:latin typeface="Outfit Bold" pitchFamily="34" charset="0"/>
                <a:ea typeface="Outfit Bold" pitchFamily="34" charset="-122"/>
                <a:cs typeface="Outfit Bold" pitchFamily="34" charset="-120"/>
              </a:rPr>
              <a:t>2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8254031" y="191498"/>
            <a:ext cx="3937969" cy="5459769"/>
          </a:xfrm>
          <a:prstGeom prst="rect">
            <a:avLst/>
          </a:prstGeom>
          <a:blipFill>
            <a:blip r:embed="rId3"/>
            <a:srcRect/>
            <a:stretch>
              <a:fillRect l="-949" r="-949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" name="Text 4">
            <a:extLst>
              <a:ext uri="{FF2B5EF4-FFF2-40B4-BE49-F238E27FC236}">
                <a16:creationId xmlns:a16="http://schemas.microsoft.com/office/drawing/2014/main" id="{353C51EC-3269-B7B7-6AF0-288FCB54036F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KJ</a:t>
            </a:r>
            <a:endParaRPr lang="en-US" sz="232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855573" y="1914897"/>
            <a:ext cx="548640" cy="548640"/>
          </a:xfrm>
          <a:prstGeom prst="rect">
            <a:avLst/>
          </a:prstGeom>
          <a:solidFill>
            <a:srgbClr val="CAD4E1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855573" y="1914897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4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01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855573" y="447"/>
            <a:ext cx="1047436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Initial Considerations</a:t>
            </a:r>
            <a:endParaRPr lang="en-US" sz="3200" dirty="0"/>
          </a:p>
        </p:txBody>
      </p:sp>
      <p:sp>
        <p:nvSpPr>
          <p:cNvPr id="9" name="Text 7"/>
          <p:cNvSpPr/>
          <p:nvPr/>
        </p:nvSpPr>
        <p:spPr>
          <a:xfrm>
            <a:off x="942637" y="40636"/>
            <a:ext cx="277200" cy="3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dirty="0">
                <a:solidFill>
                  <a:srgbClr val="FFFFFF"/>
                </a:solidFill>
                <a:latin typeface="Outfit Bold" pitchFamily="34" charset="0"/>
                <a:ea typeface="Outfit Bold" pitchFamily="34" charset="-122"/>
                <a:cs typeface="Outfit Bold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6751407" y="2677721"/>
            <a:ext cx="3429000" cy="34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5688862" y="1914897"/>
            <a:ext cx="548640" cy="548640"/>
          </a:xfrm>
          <a:prstGeom prst="rect">
            <a:avLst/>
          </a:prstGeom>
          <a:solidFill>
            <a:srgbClr val="CAD4E1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5688862" y="1914897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4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02</a:t>
            </a:r>
            <a:endParaRPr lang="en-US" sz="14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72F2932-9FFC-BD27-DC13-5E7B9E5153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067" y="2993292"/>
            <a:ext cx="4630103" cy="287041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E025D22-EC57-E58F-E651-A8627956BD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862" y="2993292"/>
            <a:ext cx="5352290" cy="2870414"/>
          </a:xfrm>
          <a:prstGeom prst="rect">
            <a:avLst/>
          </a:prstGeom>
        </p:spPr>
      </p:pic>
      <p:sp>
        <p:nvSpPr>
          <p:cNvPr id="19" name="Text 4">
            <a:extLst>
              <a:ext uri="{FF2B5EF4-FFF2-40B4-BE49-F238E27FC236}">
                <a16:creationId xmlns:a16="http://schemas.microsoft.com/office/drawing/2014/main" id="{C2FF25C2-43DA-98FD-61B5-BBFA6DDDCEC4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KA</a:t>
            </a:r>
            <a:endParaRPr lang="en-US" sz="232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40B984-A3DC-D971-6F92-5E4D091917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>
            <a:extLst>
              <a:ext uri="{FF2B5EF4-FFF2-40B4-BE49-F238E27FC236}">
                <a16:creationId xmlns:a16="http://schemas.microsoft.com/office/drawing/2014/main" id="{1D4028C9-A43A-9982-C6EB-C4CCE21F2045}"/>
              </a:ext>
            </a:extLst>
          </p:cNvPr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F94619A2-04B0-7933-638F-B2C380B6E6A9}"/>
              </a:ext>
            </a:extLst>
          </p:cNvPr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6C15807A-5A79-AEA8-1646-F9E231ED2F27}"/>
              </a:ext>
            </a:extLst>
          </p:cNvPr>
          <p:cNvSpPr/>
          <p:nvPr/>
        </p:nvSpPr>
        <p:spPr>
          <a:xfrm>
            <a:off x="855573" y="447"/>
            <a:ext cx="1047436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Design Matrix</a:t>
            </a:r>
            <a:endParaRPr lang="en-US" sz="3200" dirty="0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74158DA5-1B0B-E502-DC1D-3F1178A91919}"/>
              </a:ext>
            </a:extLst>
          </p:cNvPr>
          <p:cNvSpPr/>
          <p:nvPr/>
        </p:nvSpPr>
        <p:spPr>
          <a:xfrm>
            <a:off x="942637" y="40636"/>
            <a:ext cx="277200" cy="3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dirty="0">
                <a:solidFill>
                  <a:srgbClr val="FFFFFF"/>
                </a:solidFill>
                <a:latin typeface="Outfit Bold" pitchFamily="34" charset="0"/>
                <a:ea typeface="Outfit Bold" pitchFamily="34" charset="-122"/>
                <a:cs typeface="Outfit Bold" pitchFamily="34" charset="-120"/>
              </a:rPr>
              <a:t>5</a:t>
            </a:r>
            <a:endParaRPr lang="en-US" sz="1600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238073D-C980-31F8-0225-CB0CACC4BC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1296540"/>
              </p:ext>
            </p:extLst>
          </p:nvPr>
        </p:nvGraphicFramePr>
        <p:xfrm>
          <a:off x="862067" y="1809957"/>
          <a:ext cx="5233935" cy="3410720"/>
        </p:xfrm>
        <a:graphic>
          <a:graphicData uri="http://schemas.openxmlformats.org/drawingml/2006/table">
            <a:tbl>
              <a:tblPr/>
              <a:tblGrid>
                <a:gridCol w="1404225">
                  <a:extLst>
                    <a:ext uri="{9D8B030D-6E8A-4147-A177-3AD203B41FA5}">
                      <a16:colId xmlns:a16="http://schemas.microsoft.com/office/drawing/2014/main" val="3072328872"/>
                    </a:ext>
                  </a:extLst>
                </a:gridCol>
                <a:gridCol w="765942">
                  <a:extLst>
                    <a:ext uri="{9D8B030D-6E8A-4147-A177-3AD203B41FA5}">
                      <a16:colId xmlns:a16="http://schemas.microsoft.com/office/drawing/2014/main" val="2143700447"/>
                    </a:ext>
                  </a:extLst>
                </a:gridCol>
                <a:gridCol w="765942">
                  <a:extLst>
                    <a:ext uri="{9D8B030D-6E8A-4147-A177-3AD203B41FA5}">
                      <a16:colId xmlns:a16="http://schemas.microsoft.com/office/drawing/2014/main" val="2346630118"/>
                    </a:ext>
                  </a:extLst>
                </a:gridCol>
                <a:gridCol w="765942">
                  <a:extLst>
                    <a:ext uri="{9D8B030D-6E8A-4147-A177-3AD203B41FA5}">
                      <a16:colId xmlns:a16="http://schemas.microsoft.com/office/drawing/2014/main" val="1135585466"/>
                    </a:ext>
                  </a:extLst>
                </a:gridCol>
                <a:gridCol w="765942">
                  <a:extLst>
                    <a:ext uri="{9D8B030D-6E8A-4147-A177-3AD203B41FA5}">
                      <a16:colId xmlns:a16="http://schemas.microsoft.com/office/drawing/2014/main" val="2814772882"/>
                    </a:ext>
                  </a:extLst>
                </a:gridCol>
                <a:gridCol w="765942">
                  <a:extLst>
                    <a:ext uri="{9D8B030D-6E8A-4147-A177-3AD203B41FA5}">
                      <a16:colId xmlns:a16="http://schemas.microsoft.com/office/drawing/2014/main" val="2262524040"/>
                    </a:ext>
                  </a:extLst>
                </a:gridCol>
              </a:tblGrid>
              <a:tr h="400657">
                <a:tc rowSpan="2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Criteria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Weights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Design 1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Design 2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1598233"/>
                  </a:ext>
                </a:extLst>
              </a:tr>
              <a:tr h="40065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Score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Total</a:t>
                      </a:r>
                    </a:p>
                  </a:txBody>
                  <a:tcPr marL="9525" marR="9525" marT="9525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Score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Total</a:t>
                      </a:r>
                    </a:p>
                  </a:txBody>
                  <a:tcPr marL="9525" marR="9525" marT="9525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5570911"/>
                  </a:ext>
                </a:extLst>
              </a:tr>
              <a:tr h="445175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Feasibility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6</a:t>
                      </a:r>
                    </a:p>
                  </a:txBody>
                  <a:tcPr marL="9525" marR="9525" marT="9525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4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8</a:t>
                      </a:r>
                    </a:p>
                  </a:txBody>
                  <a:tcPr marL="9525" marR="9525" marT="9525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02716538"/>
                  </a:ext>
                </a:extLst>
              </a:tr>
              <a:tr h="410930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Cost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</a:t>
                      </a:r>
                    </a:p>
                  </a:txBody>
                  <a:tcPr marL="9525" marR="9525" marT="9525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4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4</a:t>
                      </a:r>
                    </a:p>
                  </a:txBody>
                  <a:tcPr marL="9525" marR="9525" marT="9525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8540809"/>
                  </a:ext>
                </a:extLst>
              </a:tr>
              <a:tr h="428052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Efficacy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4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4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16</a:t>
                      </a:r>
                    </a:p>
                  </a:txBody>
                  <a:tcPr marL="9525" marR="9525" marT="9525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4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16</a:t>
                      </a:r>
                    </a:p>
                  </a:txBody>
                  <a:tcPr marL="9525" marR="9525" marT="9525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50220995"/>
                  </a:ext>
                </a:extLst>
              </a:tr>
              <a:tr h="410930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Sustainability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25</a:t>
                      </a:r>
                    </a:p>
                  </a:txBody>
                  <a:tcPr marL="9525" marR="9525" marT="9525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5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25</a:t>
                      </a:r>
                    </a:p>
                  </a:txBody>
                  <a:tcPr marL="9525" marR="9525" marT="9525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9224253"/>
                  </a:ext>
                </a:extLst>
              </a:tr>
              <a:tr h="513662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Health and Safety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9</a:t>
                      </a:r>
                    </a:p>
                  </a:txBody>
                  <a:tcPr marL="9525" marR="9525" marT="9525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9</a:t>
                      </a:r>
                    </a:p>
                  </a:txBody>
                  <a:tcPr marL="9525" marR="9525" marT="9525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30282408"/>
                  </a:ext>
                </a:extLst>
              </a:tr>
              <a:tr h="400657">
                <a:tc gridSpan="2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Total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A6A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61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A6A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62</a:t>
                      </a:r>
                    </a:p>
                  </a:txBody>
                  <a:tcPr marL="9525" marR="9525" marT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A6A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4754698"/>
                  </a:ext>
                </a:extLst>
              </a:tr>
            </a:tbl>
          </a:graphicData>
        </a:graphic>
      </p:graphicFrame>
      <p:sp>
        <p:nvSpPr>
          <p:cNvPr id="8" name="Text 3">
            <a:extLst>
              <a:ext uri="{FF2B5EF4-FFF2-40B4-BE49-F238E27FC236}">
                <a16:creationId xmlns:a16="http://schemas.microsoft.com/office/drawing/2014/main" id="{2DDDA1D6-C1E1-1210-D943-9ECCD91C89DC}"/>
              </a:ext>
            </a:extLst>
          </p:cNvPr>
          <p:cNvSpPr/>
          <p:nvPr/>
        </p:nvSpPr>
        <p:spPr>
          <a:xfrm>
            <a:off x="6307776" y="1695657"/>
            <a:ext cx="5518464" cy="3314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10000"/>
              </a:lnSpc>
              <a:spcBef>
                <a:spcPts val="2030"/>
              </a:spcBef>
            </a:pPr>
            <a:r>
              <a:rPr lang="en-GB" sz="2400" dirty="0"/>
              <a:t>Design 2 was selected because it achieved a slightly higher score in the weighted decision matrix </a:t>
            </a:r>
          </a:p>
          <a:p>
            <a:pPr>
              <a:lnSpc>
                <a:spcPct val="110000"/>
              </a:lnSpc>
              <a:spcBef>
                <a:spcPts val="2030"/>
              </a:spcBef>
            </a:pPr>
            <a:r>
              <a:rPr lang="en-GB" sz="2400" dirty="0"/>
              <a:t>The matrix prioritised sustainability, safety, and efficacy, which were key requirements of the brief </a:t>
            </a:r>
          </a:p>
          <a:p>
            <a:pPr>
              <a:lnSpc>
                <a:spcPct val="110000"/>
              </a:lnSpc>
              <a:spcBef>
                <a:spcPts val="2030"/>
              </a:spcBef>
            </a:pPr>
            <a:endParaRPr lang="en-US" sz="2025" dirty="0"/>
          </a:p>
        </p:txBody>
      </p:sp>
      <p:sp>
        <p:nvSpPr>
          <p:cNvPr id="13" name="Text 3">
            <a:extLst>
              <a:ext uri="{FF2B5EF4-FFF2-40B4-BE49-F238E27FC236}">
                <a16:creationId xmlns:a16="http://schemas.microsoft.com/office/drawing/2014/main" id="{71CDC7AA-81D6-5E4B-C3F3-53D35EA118B4}"/>
              </a:ext>
            </a:extLst>
          </p:cNvPr>
          <p:cNvSpPr/>
          <p:nvPr/>
        </p:nvSpPr>
        <p:spPr>
          <a:xfrm>
            <a:off x="862067" y="5551667"/>
            <a:ext cx="10964173" cy="107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10000"/>
              </a:lnSpc>
              <a:spcBef>
                <a:spcPts val="2030"/>
              </a:spcBef>
            </a:pPr>
            <a:r>
              <a:rPr lang="en-GB" sz="2400" dirty="0"/>
              <a:t>Design 2 also offered a more innovative and exciting concept with less existing research, making it a more interesting solution to explore while still meeting the project criteria</a:t>
            </a:r>
            <a:endParaRPr lang="en-US" sz="2025" dirty="0"/>
          </a:p>
        </p:txBody>
      </p:sp>
      <p:sp>
        <p:nvSpPr>
          <p:cNvPr id="18" name="Text 4">
            <a:extLst>
              <a:ext uri="{FF2B5EF4-FFF2-40B4-BE49-F238E27FC236}">
                <a16:creationId xmlns:a16="http://schemas.microsoft.com/office/drawing/2014/main" id="{8163AA0E-44AE-6976-866C-97DFF5300C68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KA</a:t>
            </a:r>
            <a:endParaRPr lang="en-US" sz="2320" dirty="0"/>
          </a:p>
        </p:txBody>
      </p:sp>
    </p:spTree>
    <p:extLst>
      <p:ext uri="{BB962C8B-B14F-4D97-AF65-F5344CB8AC3E}">
        <p14:creationId xmlns:p14="http://schemas.microsoft.com/office/powerpoint/2010/main" val="2960077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855572" y="491672"/>
            <a:ext cx="10483791" cy="53104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Helix vs Traditional Wind Turbine Comparison</a:t>
            </a:r>
            <a:endParaRPr lang="en-US" sz="3200" dirty="0"/>
          </a:p>
        </p:txBody>
      </p:sp>
      <p:sp>
        <p:nvSpPr>
          <p:cNvPr id="7" name="Text 5"/>
          <p:cNvSpPr/>
          <p:nvPr/>
        </p:nvSpPr>
        <p:spPr>
          <a:xfrm>
            <a:off x="942637" y="40636"/>
            <a:ext cx="277200" cy="3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dirty="0">
                <a:solidFill>
                  <a:srgbClr val="FFFFFF"/>
                </a:solidFill>
                <a:latin typeface="Outfit Bold" pitchFamily="34" charset="0"/>
                <a:ea typeface="Outfit Bold" pitchFamily="34" charset="-122"/>
                <a:cs typeface="Outfit Bold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6310159" y="1984096"/>
            <a:ext cx="5029200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82880" indent="-182880" algn="l">
              <a:lnSpc>
                <a:spcPct val="100000"/>
              </a:lnSpc>
              <a:buSzPct val="120000"/>
              <a:buFont typeface="Arial"/>
              <a:buChar char="•"/>
            </a:pPr>
            <a:r>
              <a:rPr lang="en-US" sz="1926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Traditional turbines are industrial-looking, require high-impact materials, generate noise, and may have lower upfront costs but higher long-term maintenance and environmental costs.</a:t>
            </a:r>
            <a:endParaRPr lang="en-US" sz="1926" dirty="0"/>
          </a:p>
        </p:txBody>
      </p:sp>
      <p:sp>
        <p:nvSpPr>
          <p:cNvPr id="9" name="Text 7"/>
          <p:cNvSpPr/>
          <p:nvPr/>
        </p:nvSpPr>
        <p:spPr>
          <a:xfrm>
            <a:off x="6310163" y="1271955"/>
            <a:ext cx="5029200" cy="582287"/>
          </a:xfrm>
          <a:custGeom>
            <a:avLst/>
            <a:gdLst/>
            <a:ahLst/>
            <a:cxnLst/>
            <a:rect l="l" t="t" r="r" b="b"/>
            <a:pathLst>
              <a:path w="5029200" h="582287">
                <a:moveTo>
                  <a:pt x="104809" y="582287"/>
                </a:moveTo>
                <a:cubicBezTo>
                  <a:pt x="46922" y="582287"/>
                  <a:pt x="0" y="535360"/>
                  <a:pt x="0" y="477475"/>
                </a:cubicBezTo>
                <a:lnTo>
                  <a:pt x="0" y="104812"/>
                </a:lnTo>
                <a:cubicBezTo>
                  <a:pt x="0" y="46926"/>
                  <a:pt x="46922" y="0"/>
                  <a:pt x="104809" y="0"/>
                </a:cubicBezTo>
                <a:lnTo>
                  <a:pt x="4924391" y="0"/>
                </a:lnTo>
                <a:cubicBezTo>
                  <a:pt x="4982278" y="0"/>
                  <a:pt x="5029200" y="46926"/>
                  <a:pt x="5029200" y="104812"/>
                </a:cubicBezTo>
                <a:lnTo>
                  <a:pt x="5029200" y="477475"/>
                </a:lnTo>
                <a:cubicBezTo>
                  <a:pt x="5029200" y="535360"/>
                  <a:pt x="4982278" y="582287"/>
                  <a:pt x="4924391" y="582287"/>
                </a:cubicBezTo>
                <a:lnTo>
                  <a:pt x="104809" y="582287"/>
                </a:lnTo>
              </a:path>
            </a:pathLst>
          </a:custGeom>
          <a:solidFill>
            <a:srgbClr val="1A232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6310163" y="1409115"/>
            <a:ext cx="5029200" cy="3079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2610" dirty="0">
                <a:solidFill>
                  <a:srgbClr val="FFFFF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Traditional Style</a:t>
            </a:r>
            <a:endParaRPr lang="en-US" sz="2610" dirty="0"/>
          </a:p>
        </p:txBody>
      </p:sp>
      <p:sp>
        <p:nvSpPr>
          <p:cNvPr id="11" name="Text 9"/>
          <p:cNvSpPr/>
          <p:nvPr/>
        </p:nvSpPr>
        <p:spPr>
          <a:xfrm>
            <a:off x="847164" y="1984096"/>
            <a:ext cx="5029200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82880" indent="-182880" algn="l">
              <a:lnSpc>
                <a:spcPct val="100000"/>
              </a:lnSpc>
              <a:buSzPct val="120000"/>
              <a:buFont typeface="Arial"/>
              <a:buChar char="•"/>
            </a:pPr>
            <a:r>
              <a:rPr lang="en-US" sz="1926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The helix design is compact and sleek, blending aesthetically with urban and natural settings. </a:t>
            </a:r>
            <a:endParaRPr lang="en-US" sz="1926" dirty="0"/>
          </a:p>
          <a:p>
            <a:pPr marL="0" indent="0" algn="l">
              <a:lnSpc>
                <a:spcPct val="100000"/>
              </a:lnSpc>
              <a:buNone/>
            </a:pPr>
            <a:endParaRPr lang="en-US" sz="1926" dirty="0"/>
          </a:p>
          <a:p>
            <a:pPr marL="182880" indent="-182880" algn="l">
              <a:lnSpc>
                <a:spcPct val="100000"/>
              </a:lnSpc>
              <a:buSzPct val="120000"/>
              <a:buFont typeface="Arial"/>
              <a:buChar char="•"/>
            </a:pPr>
            <a:r>
              <a:rPr lang="en-US" sz="1926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Utilizes eco-friendly materials, minimizing noise and ecological impacts. While initially costlier, it provides long-term sustainability.</a:t>
            </a:r>
            <a:endParaRPr lang="en-US" sz="1926" dirty="0"/>
          </a:p>
        </p:txBody>
      </p:sp>
      <p:sp>
        <p:nvSpPr>
          <p:cNvPr id="12" name="Text 10"/>
          <p:cNvSpPr/>
          <p:nvPr/>
        </p:nvSpPr>
        <p:spPr>
          <a:xfrm>
            <a:off x="847164" y="1271955"/>
            <a:ext cx="5029200" cy="582287"/>
          </a:xfrm>
          <a:custGeom>
            <a:avLst/>
            <a:gdLst/>
            <a:ahLst/>
            <a:cxnLst/>
            <a:rect l="l" t="t" r="r" b="b"/>
            <a:pathLst>
              <a:path w="5029200" h="582287">
                <a:moveTo>
                  <a:pt x="104809" y="582287"/>
                </a:moveTo>
                <a:cubicBezTo>
                  <a:pt x="46922" y="582287"/>
                  <a:pt x="0" y="535360"/>
                  <a:pt x="0" y="477475"/>
                </a:cubicBezTo>
                <a:lnTo>
                  <a:pt x="0" y="104812"/>
                </a:lnTo>
                <a:cubicBezTo>
                  <a:pt x="0" y="46926"/>
                  <a:pt x="46922" y="0"/>
                  <a:pt x="104809" y="0"/>
                </a:cubicBezTo>
                <a:lnTo>
                  <a:pt x="4924391" y="0"/>
                </a:lnTo>
                <a:cubicBezTo>
                  <a:pt x="4982278" y="0"/>
                  <a:pt x="5029200" y="46926"/>
                  <a:pt x="5029200" y="104812"/>
                </a:cubicBezTo>
                <a:lnTo>
                  <a:pt x="5029200" y="477475"/>
                </a:lnTo>
                <a:cubicBezTo>
                  <a:pt x="5029200" y="535360"/>
                  <a:pt x="4982278" y="582287"/>
                  <a:pt x="4924391" y="582287"/>
                </a:cubicBezTo>
                <a:lnTo>
                  <a:pt x="104809" y="582287"/>
                </a:lnTo>
              </a:path>
            </a:pathLst>
          </a:custGeom>
          <a:solidFill>
            <a:srgbClr val="1A232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847164" y="1409115"/>
            <a:ext cx="5029200" cy="3079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2610" dirty="0">
                <a:solidFill>
                  <a:srgbClr val="FFFFF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Helix Style</a:t>
            </a:r>
            <a:endParaRPr lang="en-US" sz="2610" dirty="0"/>
          </a:p>
        </p:txBody>
      </p:sp>
      <p:sp>
        <p:nvSpPr>
          <p:cNvPr id="14" name="Text 12"/>
          <p:cNvSpPr/>
          <p:nvPr/>
        </p:nvSpPr>
        <p:spPr>
          <a:xfrm>
            <a:off x="4311334" y="4261913"/>
            <a:ext cx="3569331" cy="2290089"/>
          </a:xfrm>
          <a:prstGeom prst="rect">
            <a:avLst/>
          </a:prstGeom>
          <a:blipFill>
            <a:blip r:embed="rId3"/>
            <a:srcRect/>
            <a:stretch>
              <a:fillRect t="-1953" b="-1953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6535041E-E04F-FD63-6016-38E734F0C0D2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GB</a:t>
            </a:r>
            <a:endParaRPr lang="en-US" sz="23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10286947" y="4936077"/>
            <a:ext cx="1904990" cy="1930587"/>
          </a:xfrm>
          <a:custGeom>
            <a:avLst/>
            <a:gdLst/>
            <a:ahLst/>
            <a:cxnLst/>
            <a:rect l="l" t="t" r="r" b="b"/>
            <a:pathLst>
              <a:path w="1904990" h="1930587">
                <a:moveTo>
                  <a:pt x="255707" y="1904987"/>
                </a:moveTo>
                <a:cubicBezTo>
                  <a:pt x="255707" y="994117"/>
                  <a:pt x="994119" y="255706"/>
                  <a:pt x="1904990" y="255706"/>
                </a:cubicBezTo>
                <a:lnTo>
                  <a:pt x="1904990" y="0"/>
                </a:lnTo>
                <a:cubicBezTo>
                  <a:pt x="852883" y="0"/>
                  <a:pt x="0" y="852895"/>
                  <a:pt x="0" y="1904987"/>
                </a:cubicBezTo>
                <a:cubicBezTo>
                  <a:pt x="0" y="1913540"/>
                  <a:pt x="57" y="1922073"/>
                  <a:pt x="171" y="1930587"/>
                </a:cubicBezTo>
                <a:lnTo>
                  <a:pt x="255897" y="1930587"/>
                </a:lnTo>
                <a:cubicBezTo>
                  <a:pt x="255764" y="1922073"/>
                  <a:pt x="255707" y="1913540"/>
                  <a:pt x="255707" y="1904987"/>
                </a:cubicBezTo>
                <a:lnTo>
                  <a:pt x="255707" y="1904987"/>
                </a:lnTo>
              </a:path>
            </a:pathLst>
          </a:cu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10708860" y="5357987"/>
            <a:ext cx="1483076" cy="1508676"/>
          </a:xfrm>
          <a:custGeom>
            <a:avLst/>
            <a:gdLst/>
            <a:ahLst/>
            <a:cxnLst/>
            <a:rect l="l" t="t" r="r" b="b"/>
            <a:pathLst>
              <a:path w="1483076" h="1508676">
                <a:moveTo>
                  <a:pt x="1483076" y="0"/>
                </a:moveTo>
                <a:cubicBezTo>
                  <a:pt x="663988" y="0"/>
                  <a:pt x="0" y="663999"/>
                  <a:pt x="0" y="1483074"/>
                </a:cubicBezTo>
                <a:cubicBezTo>
                  <a:pt x="0" y="1491628"/>
                  <a:pt x="74" y="1500152"/>
                  <a:pt x="223" y="1508676"/>
                </a:cubicBezTo>
                <a:lnTo>
                  <a:pt x="255964" y="1508676"/>
                </a:lnTo>
                <a:cubicBezTo>
                  <a:pt x="255786" y="1500167"/>
                  <a:pt x="255697" y="1491628"/>
                  <a:pt x="255697" y="1483074"/>
                </a:cubicBezTo>
                <a:cubicBezTo>
                  <a:pt x="255697" y="805211"/>
                  <a:pt x="805221" y="255690"/>
                  <a:pt x="1483076" y="255690"/>
                </a:cubicBezTo>
                <a:lnTo>
                  <a:pt x="1483076" y="0"/>
                </a:lnTo>
              </a:path>
            </a:pathLst>
          </a:custGeom>
          <a:solidFill>
            <a:srgbClr val="7B828B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11181904" y="5831034"/>
            <a:ext cx="1010032" cy="1035629"/>
          </a:xfrm>
          <a:custGeom>
            <a:avLst/>
            <a:gdLst/>
            <a:ahLst/>
            <a:cxnLst/>
            <a:rect l="l" t="t" r="r" b="b"/>
            <a:pathLst>
              <a:path w="1010032" h="1035629">
                <a:moveTo>
                  <a:pt x="1010032" y="0"/>
                </a:moveTo>
                <a:cubicBezTo>
                  <a:pt x="452201" y="0"/>
                  <a:pt x="0" y="452207"/>
                  <a:pt x="0" y="1010028"/>
                </a:cubicBezTo>
                <a:cubicBezTo>
                  <a:pt x="0" y="1018593"/>
                  <a:pt x="111" y="1027126"/>
                  <a:pt x="313" y="1035629"/>
                </a:cubicBezTo>
                <a:lnTo>
                  <a:pt x="256124" y="1035629"/>
                </a:lnTo>
                <a:cubicBezTo>
                  <a:pt x="255841" y="1027137"/>
                  <a:pt x="255700" y="1018603"/>
                  <a:pt x="255700" y="1010028"/>
                </a:cubicBezTo>
                <a:cubicBezTo>
                  <a:pt x="255700" y="593426"/>
                  <a:pt x="593424" y="255707"/>
                  <a:pt x="1010022" y="255707"/>
                </a:cubicBezTo>
                <a:lnTo>
                  <a:pt x="1010032" y="0"/>
                </a:lnTo>
              </a:path>
            </a:pathLst>
          </a:cu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11654964" y="6304088"/>
            <a:ext cx="536972" cy="562575"/>
          </a:xfrm>
          <a:custGeom>
            <a:avLst/>
            <a:gdLst/>
            <a:ahLst/>
            <a:cxnLst/>
            <a:rect l="l" t="t" r="r" b="b"/>
            <a:pathLst>
              <a:path w="536972" h="562575">
                <a:moveTo>
                  <a:pt x="536972" y="0"/>
                </a:moveTo>
                <a:cubicBezTo>
                  <a:pt x="240408" y="0"/>
                  <a:pt x="0" y="240416"/>
                  <a:pt x="0" y="536978"/>
                </a:cubicBezTo>
                <a:cubicBezTo>
                  <a:pt x="0" y="545557"/>
                  <a:pt x="204" y="554091"/>
                  <a:pt x="596" y="562575"/>
                </a:cubicBezTo>
                <a:lnTo>
                  <a:pt x="256850" y="562575"/>
                </a:lnTo>
                <a:cubicBezTo>
                  <a:pt x="256087" y="554148"/>
                  <a:pt x="255701" y="545608"/>
                  <a:pt x="255701" y="536978"/>
                </a:cubicBezTo>
                <a:cubicBezTo>
                  <a:pt x="255701" y="381634"/>
                  <a:pt x="381626" y="255707"/>
                  <a:pt x="536972" y="255707"/>
                </a:cubicBezTo>
                <a:lnTo>
                  <a:pt x="536972" y="0"/>
                </a:lnTo>
              </a:path>
            </a:pathLst>
          </a:cu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876797" y="804985"/>
            <a:ext cx="7002588" cy="262401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100000"/>
              </a:lnSpc>
              <a:spcBef>
                <a:spcPts val="1000"/>
              </a:spcBef>
              <a:buNone/>
            </a:pPr>
            <a:r>
              <a:rPr lang="en-US" sz="40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Exploring energy potential from cars and trains</a:t>
            </a:r>
            <a:endParaRPr lang="en-US" sz="4000" dirty="0"/>
          </a:p>
        </p:txBody>
      </p:sp>
      <p:pic>
        <p:nvPicPr>
          <p:cNvPr id="1026" name="Picture 2" descr="Subway Train Passing Inside a Tunnel · Free Stock Photo">
            <a:extLst>
              <a:ext uri="{FF2B5EF4-FFF2-40B4-BE49-F238E27FC236}">
                <a16:creationId xmlns:a16="http://schemas.microsoft.com/office/drawing/2014/main" id="{C03DA530-75AF-CB45-81D4-1EC8547935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459"/>
          <a:stretch>
            <a:fillRect/>
          </a:stretch>
        </p:blipFill>
        <p:spPr bwMode="auto">
          <a:xfrm>
            <a:off x="0" y="-6164"/>
            <a:ext cx="4123697" cy="6872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 4">
            <a:extLst>
              <a:ext uri="{FF2B5EF4-FFF2-40B4-BE49-F238E27FC236}">
                <a16:creationId xmlns:a16="http://schemas.microsoft.com/office/drawing/2014/main" id="{E06DE837-1CBA-F382-0FD6-C12A6064AB9A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GB</a:t>
            </a:r>
            <a:endParaRPr lang="en-US" sz="232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942637" y="40636"/>
            <a:ext cx="277200" cy="3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dirty="0">
                <a:solidFill>
                  <a:srgbClr val="FFFFFF"/>
                </a:solidFill>
                <a:latin typeface="Outfit Bold" pitchFamily="34" charset="0"/>
                <a:ea typeface="Outfit Bold" pitchFamily="34" charset="-122"/>
                <a:cs typeface="Outfit Bold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9032368" y="1787852"/>
            <a:ext cx="1828800" cy="1828800"/>
          </a:xfrm>
          <a:custGeom>
            <a:avLst/>
            <a:gdLst/>
            <a:ahLst/>
            <a:cxnLst/>
            <a:rect l="l" t="t" r="r" b="b"/>
            <a:pathLst>
              <a:path w="1828800" h="1828800">
                <a:moveTo>
                  <a:pt x="0" y="914400"/>
                </a:moveTo>
                <a:cubicBezTo>
                  <a:pt x="0" y="409395"/>
                  <a:pt x="409395" y="0"/>
                  <a:pt x="914400" y="0"/>
                </a:cubicBezTo>
                <a:cubicBezTo>
                  <a:pt x="1419405" y="0"/>
                  <a:pt x="1828800" y="409395"/>
                  <a:pt x="1828800" y="914400"/>
                </a:cubicBezTo>
                <a:cubicBezTo>
                  <a:pt x="1828800" y="1419405"/>
                  <a:pt x="1419405" y="1828800"/>
                  <a:pt x="914400" y="1828800"/>
                </a:cubicBezTo>
                <a:cubicBezTo>
                  <a:pt x="409395" y="1828800"/>
                  <a:pt x="0" y="1419405"/>
                  <a:pt x="0" y="914400"/>
                </a:cubicBezTo>
              </a:path>
            </a:pathLst>
          </a:custGeom>
          <a:solidFill>
            <a:srgbClr val="232F3E">
              <a:alpha val="1000"/>
            </a:srgbClr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1446997" y="1787852"/>
            <a:ext cx="1828800" cy="1828800"/>
          </a:xfrm>
          <a:custGeom>
            <a:avLst/>
            <a:gdLst/>
            <a:ahLst/>
            <a:cxnLst/>
            <a:rect l="l" t="t" r="r" b="b"/>
            <a:pathLst>
              <a:path w="1828800" h="1828800">
                <a:moveTo>
                  <a:pt x="0" y="914400"/>
                </a:moveTo>
                <a:cubicBezTo>
                  <a:pt x="0" y="409395"/>
                  <a:pt x="409395" y="0"/>
                  <a:pt x="914400" y="0"/>
                </a:cubicBezTo>
                <a:cubicBezTo>
                  <a:pt x="1419405" y="0"/>
                  <a:pt x="1828800" y="409395"/>
                  <a:pt x="1828800" y="914400"/>
                </a:cubicBezTo>
                <a:cubicBezTo>
                  <a:pt x="1828800" y="1419405"/>
                  <a:pt x="1419405" y="1828800"/>
                  <a:pt x="914400" y="1828800"/>
                </a:cubicBezTo>
                <a:cubicBezTo>
                  <a:pt x="409395" y="1828800"/>
                  <a:pt x="0" y="1419405"/>
                  <a:pt x="0" y="914400"/>
                </a:cubicBezTo>
              </a:path>
            </a:pathLst>
          </a:custGeom>
          <a:solidFill>
            <a:srgbClr val="232F3E">
              <a:alpha val="1000"/>
            </a:srgbClr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8230403" y="4448257"/>
            <a:ext cx="310896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885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Using traffic-induced wind contributes to renewable energy solutions by utilizing existing movements.</a:t>
            </a:r>
            <a:endParaRPr lang="en-US" sz="1885" dirty="0"/>
          </a:p>
        </p:txBody>
      </p:sp>
      <p:sp>
        <p:nvSpPr>
          <p:cNvPr id="13" name="Text 11"/>
          <p:cNvSpPr/>
          <p:nvPr/>
        </p:nvSpPr>
        <p:spPr>
          <a:xfrm>
            <a:off x="8230403" y="3827994"/>
            <a:ext cx="3108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2175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Renewable Innovation</a:t>
            </a:r>
            <a:endParaRPr lang="en-US" sz="2175" dirty="0"/>
          </a:p>
        </p:txBody>
      </p:sp>
      <p:sp>
        <p:nvSpPr>
          <p:cNvPr id="14" name="Text 12"/>
          <p:cNvSpPr/>
          <p:nvPr/>
        </p:nvSpPr>
        <p:spPr>
          <a:xfrm>
            <a:off x="9398128" y="2253972"/>
            <a:ext cx="1097280" cy="896560"/>
          </a:xfrm>
          <a:custGeom>
            <a:avLst/>
            <a:gdLst/>
            <a:ahLst/>
            <a:cxnLst/>
            <a:rect l="l" t="t" r="r" b="b"/>
            <a:pathLst>
              <a:path w="1097280" h="896560">
                <a:moveTo>
                  <a:pt x="188787" y="84053"/>
                </a:moveTo>
                <a:cubicBezTo>
                  <a:pt x="182138" y="84053"/>
                  <a:pt x="176355" y="88777"/>
                  <a:pt x="174950" y="95439"/>
                </a:cubicBezTo>
                <a:lnTo>
                  <a:pt x="139750" y="280175"/>
                </a:lnTo>
                <a:lnTo>
                  <a:pt x="343931" y="280175"/>
                </a:lnTo>
                <a:lnTo>
                  <a:pt x="363540" y="84053"/>
                </a:lnTo>
                <a:lnTo>
                  <a:pt x="188787" y="84053"/>
                </a:lnTo>
                <a:moveTo>
                  <a:pt x="335537" y="364228"/>
                </a:moveTo>
                <a:lnTo>
                  <a:pt x="123828" y="364228"/>
                </a:lnTo>
                <a:lnTo>
                  <a:pt x="84249" y="571736"/>
                </a:lnTo>
                <a:cubicBezTo>
                  <a:pt x="82669" y="580316"/>
                  <a:pt x="89154" y="588368"/>
                  <a:pt x="98086" y="588368"/>
                </a:cubicBezTo>
                <a:lnTo>
                  <a:pt x="313120" y="588368"/>
                </a:lnTo>
                <a:lnTo>
                  <a:pt x="335537" y="364228"/>
                </a:lnTo>
                <a:moveTo>
                  <a:pt x="419940" y="364228"/>
                </a:moveTo>
                <a:lnTo>
                  <a:pt x="397523" y="588368"/>
                </a:lnTo>
                <a:lnTo>
                  <a:pt x="699757" y="588368"/>
                </a:lnTo>
                <a:lnTo>
                  <a:pt x="677340" y="364228"/>
                </a:lnTo>
                <a:lnTo>
                  <a:pt x="419940" y="364228"/>
                </a:lnTo>
                <a:moveTo>
                  <a:pt x="668935" y="280175"/>
                </a:moveTo>
                <a:lnTo>
                  <a:pt x="649326" y="84053"/>
                </a:lnTo>
                <a:lnTo>
                  <a:pt x="447954" y="84053"/>
                </a:lnTo>
                <a:lnTo>
                  <a:pt x="428345" y="280175"/>
                </a:lnTo>
                <a:lnTo>
                  <a:pt x="668935" y="280175"/>
                </a:lnTo>
                <a:moveTo>
                  <a:pt x="761743" y="364228"/>
                </a:moveTo>
                <a:lnTo>
                  <a:pt x="784160" y="588368"/>
                </a:lnTo>
                <a:lnTo>
                  <a:pt x="999194" y="588368"/>
                </a:lnTo>
                <a:cubicBezTo>
                  <a:pt x="1007950" y="588368"/>
                  <a:pt x="1014600" y="580316"/>
                  <a:pt x="1013031" y="571736"/>
                </a:cubicBezTo>
                <a:lnTo>
                  <a:pt x="973452" y="364228"/>
                </a:lnTo>
                <a:lnTo>
                  <a:pt x="761743" y="364228"/>
                </a:lnTo>
                <a:moveTo>
                  <a:pt x="957519" y="280175"/>
                </a:moveTo>
                <a:lnTo>
                  <a:pt x="922319" y="95439"/>
                </a:lnTo>
                <a:cubicBezTo>
                  <a:pt x="921090" y="88786"/>
                  <a:pt x="915318" y="84053"/>
                  <a:pt x="908482" y="84053"/>
                </a:cubicBezTo>
                <a:lnTo>
                  <a:pt x="733718" y="84053"/>
                </a:lnTo>
                <a:lnTo>
                  <a:pt x="753327" y="280175"/>
                </a:lnTo>
                <a:lnTo>
                  <a:pt x="957519" y="280175"/>
                </a:lnTo>
                <a:moveTo>
                  <a:pt x="92479" y="79677"/>
                </a:moveTo>
                <a:cubicBezTo>
                  <a:pt x="101235" y="33451"/>
                  <a:pt x="141681" y="0"/>
                  <a:pt x="188787" y="0"/>
                </a:cubicBezTo>
                <a:lnTo>
                  <a:pt x="908482" y="0"/>
                </a:lnTo>
                <a:cubicBezTo>
                  <a:pt x="955588" y="0"/>
                  <a:pt x="996034" y="33442"/>
                  <a:pt x="1004790" y="79677"/>
                </a:cubicBezTo>
                <a:lnTo>
                  <a:pt x="1095502" y="555975"/>
                </a:lnTo>
                <a:cubicBezTo>
                  <a:pt x="1107057" y="616385"/>
                  <a:pt x="1060653" y="672420"/>
                  <a:pt x="999194" y="672420"/>
                </a:cubicBezTo>
                <a:lnTo>
                  <a:pt x="590666" y="672420"/>
                </a:lnTo>
                <a:lnTo>
                  <a:pt x="590666" y="812508"/>
                </a:lnTo>
                <a:lnTo>
                  <a:pt x="730756" y="812508"/>
                </a:lnTo>
                <a:cubicBezTo>
                  <a:pt x="754040" y="812508"/>
                  <a:pt x="772781" y="831246"/>
                  <a:pt x="772781" y="854538"/>
                </a:cubicBezTo>
                <a:cubicBezTo>
                  <a:pt x="772781" y="877831"/>
                  <a:pt x="754040" y="896569"/>
                  <a:pt x="730756" y="896569"/>
                </a:cubicBezTo>
                <a:lnTo>
                  <a:pt x="366524" y="896569"/>
                </a:lnTo>
                <a:cubicBezTo>
                  <a:pt x="343240" y="896569"/>
                  <a:pt x="324499" y="877831"/>
                  <a:pt x="324499" y="854547"/>
                </a:cubicBezTo>
                <a:cubicBezTo>
                  <a:pt x="324499" y="831255"/>
                  <a:pt x="343240" y="812526"/>
                  <a:pt x="366524" y="812526"/>
                </a:cubicBezTo>
                <a:lnTo>
                  <a:pt x="506614" y="812526"/>
                </a:lnTo>
                <a:lnTo>
                  <a:pt x="506614" y="672438"/>
                </a:lnTo>
                <a:lnTo>
                  <a:pt x="98086" y="672438"/>
                </a:lnTo>
                <a:cubicBezTo>
                  <a:pt x="36627" y="672438"/>
                  <a:pt x="-9777" y="616403"/>
                  <a:pt x="1778" y="555993"/>
                </a:cubicBezTo>
                <a:lnTo>
                  <a:pt x="92479" y="79677"/>
                </a:lnTo>
              </a:path>
            </a:pathLst>
          </a:cu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5" name="Text 13"/>
          <p:cNvSpPr/>
          <p:nvPr/>
        </p:nvSpPr>
        <p:spPr>
          <a:xfrm>
            <a:off x="4541520" y="4448257"/>
            <a:ext cx="310896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885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Turbines placed near roads or tunnels capture wind generated by traffic movement.</a:t>
            </a:r>
            <a:endParaRPr lang="en-US" sz="1885" dirty="0"/>
          </a:p>
        </p:txBody>
      </p:sp>
      <p:sp>
        <p:nvSpPr>
          <p:cNvPr id="16" name="Text 14"/>
          <p:cNvSpPr/>
          <p:nvPr/>
        </p:nvSpPr>
        <p:spPr>
          <a:xfrm>
            <a:off x="4541520" y="3827994"/>
            <a:ext cx="3108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2175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Power from Airflow</a:t>
            </a:r>
            <a:endParaRPr lang="en-US" sz="2175" dirty="0"/>
          </a:p>
        </p:txBody>
      </p:sp>
      <p:sp>
        <p:nvSpPr>
          <p:cNvPr id="18" name="Text 16"/>
          <p:cNvSpPr/>
          <p:nvPr/>
        </p:nvSpPr>
        <p:spPr>
          <a:xfrm>
            <a:off x="852637" y="4448257"/>
            <a:ext cx="310896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885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Moving cars and trains create airflow that can be harnessed for energy generation.</a:t>
            </a:r>
            <a:endParaRPr lang="en-US" sz="1885" dirty="0"/>
          </a:p>
        </p:txBody>
      </p:sp>
      <p:sp>
        <p:nvSpPr>
          <p:cNvPr id="19" name="Text 17"/>
          <p:cNvSpPr/>
          <p:nvPr/>
        </p:nvSpPr>
        <p:spPr>
          <a:xfrm>
            <a:off x="852637" y="3827994"/>
            <a:ext cx="3108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2175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Vehicle Motion</a:t>
            </a:r>
            <a:endParaRPr lang="en-US" sz="2175" dirty="0"/>
          </a:p>
        </p:txBody>
      </p:sp>
      <p:sp>
        <p:nvSpPr>
          <p:cNvPr id="20" name="Text 18"/>
          <p:cNvSpPr/>
          <p:nvPr/>
        </p:nvSpPr>
        <p:spPr>
          <a:xfrm>
            <a:off x="1812757" y="2222192"/>
            <a:ext cx="1097280" cy="960120"/>
          </a:xfrm>
          <a:custGeom>
            <a:avLst/>
            <a:gdLst/>
            <a:ahLst/>
            <a:cxnLst/>
            <a:rect l="l" t="t" r="r" b="b"/>
            <a:pathLst>
              <a:path w="1097280" h="960120">
                <a:moveTo>
                  <a:pt x="273673" y="160302"/>
                </a:moveTo>
                <a:lnTo>
                  <a:pt x="221596" y="308602"/>
                </a:lnTo>
                <a:lnTo>
                  <a:pt x="875465" y="308602"/>
                </a:lnTo>
                <a:lnTo>
                  <a:pt x="823596" y="160302"/>
                </a:lnTo>
                <a:cubicBezTo>
                  <a:pt x="811592" y="126016"/>
                  <a:pt x="779014" y="102867"/>
                  <a:pt x="742584" y="102867"/>
                </a:cubicBezTo>
                <a:lnTo>
                  <a:pt x="354465" y="102867"/>
                </a:lnTo>
                <a:cubicBezTo>
                  <a:pt x="318036" y="102867"/>
                  <a:pt x="285666" y="125795"/>
                  <a:pt x="273453" y="160302"/>
                </a:cubicBezTo>
                <a:lnTo>
                  <a:pt x="273673" y="160302"/>
                </a:lnTo>
                <a:moveTo>
                  <a:pt x="103089" y="336042"/>
                </a:moveTo>
                <a:lnTo>
                  <a:pt x="176388" y="126227"/>
                </a:lnTo>
                <a:cubicBezTo>
                  <a:pt x="202964" y="50579"/>
                  <a:pt x="274331" y="0"/>
                  <a:pt x="354476" y="0"/>
                </a:cubicBezTo>
                <a:lnTo>
                  <a:pt x="742815" y="0"/>
                </a:lnTo>
                <a:cubicBezTo>
                  <a:pt x="822971" y="0"/>
                  <a:pt x="894338" y="50579"/>
                  <a:pt x="920903" y="126227"/>
                </a:cubicBezTo>
                <a:lnTo>
                  <a:pt x="994410" y="336042"/>
                </a:lnTo>
                <a:cubicBezTo>
                  <a:pt x="1055704" y="371614"/>
                  <a:pt x="1097280" y="438055"/>
                  <a:pt x="1097280" y="514346"/>
                </a:cubicBezTo>
                <a:lnTo>
                  <a:pt x="1097280" y="685795"/>
                </a:lnTo>
                <a:lnTo>
                  <a:pt x="1097280" y="788662"/>
                </a:lnTo>
                <a:lnTo>
                  <a:pt x="1097280" y="908677"/>
                </a:lnTo>
                <a:cubicBezTo>
                  <a:pt x="1097280" y="937183"/>
                  <a:pt x="1074347" y="960110"/>
                  <a:pt x="1045851" y="960110"/>
                </a:cubicBezTo>
                <a:cubicBezTo>
                  <a:pt x="1017343" y="960110"/>
                  <a:pt x="994421" y="937183"/>
                  <a:pt x="994421" y="908677"/>
                </a:cubicBezTo>
                <a:lnTo>
                  <a:pt x="994421" y="788662"/>
                </a:lnTo>
                <a:lnTo>
                  <a:pt x="102881" y="788662"/>
                </a:lnTo>
                <a:lnTo>
                  <a:pt x="102881" y="908677"/>
                </a:lnTo>
                <a:cubicBezTo>
                  <a:pt x="102881" y="937183"/>
                  <a:pt x="79948" y="960110"/>
                  <a:pt x="51452" y="960110"/>
                </a:cubicBezTo>
                <a:cubicBezTo>
                  <a:pt x="22944" y="960110"/>
                  <a:pt x="22" y="937183"/>
                  <a:pt x="22" y="908677"/>
                </a:cubicBezTo>
                <a:lnTo>
                  <a:pt x="22" y="788662"/>
                </a:lnTo>
                <a:lnTo>
                  <a:pt x="22" y="685795"/>
                </a:lnTo>
                <a:lnTo>
                  <a:pt x="22" y="514346"/>
                </a:lnTo>
                <a:cubicBezTo>
                  <a:pt x="22" y="438055"/>
                  <a:pt x="41390" y="371614"/>
                  <a:pt x="103112" y="336042"/>
                </a:cubicBezTo>
                <a:lnTo>
                  <a:pt x="103089" y="336042"/>
                </a:lnTo>
                <a:moveTo>
                  <a:pt x="891540" y="411479"/>
                </a:moveTo>
                <a:lnTo>
                  <a:pt x="205740" y="411479"/>
                </a:lnTo>
                <a:cubicBezTo>
                  <a:pt x="148945" y="411479"/>
                  <a:pt x="102870" y="457555"/>
                  <a:pt x="102870" y="514346"/>
                </a:cubicBezTo>
                <a:lnTo>
                  <a:pt x="102870" y="685795"/>
                </a:lnTo>
                <a:lnTo>
                  <a:pt x="994410" y="685795"/>
                </a:lnTo>
                <a:lnTo>
                  <a:pt x="994410" y="514346"/>
                </a:lnTo>
                <a:cubicBezTo>
                  <a:pt x="994410" y="457555"/>
                  <a:pt x="948335" y="411479"/>
                  <a:pt x="891540" y="411479"/>
                </a:cubicBezTo>
                <a:lnTo>
                  <a:pt x="891540" y="411479"/>
                </a:lnTo>
                <a:moveTo>
                  <a:pt x="240030" y="480060"/>
                </a:moveTo>
                <a:cubicBezTo>
                  <a:pt x="277908" y="480060"/>
                  <a:pt x="308610" y="510765"/>
                  <a:pt x="308610" y="548641"/>
                </a:cubicBezTo>
                <a:cubicBezTo>
                  <a:pt x="308610" y="586518"/>
                  <a:pt x="277908" y="617223"/>
                  <a:pt x="240030" y="617223"/>
                </a:cubicBezTo>
                <a:cubicBezTo>
                  <a:pt x="202152" y="617223"/>
                  <a:pt x="171450" y="586518"/>
                  <a:pt x="171450" y="548641"/>
                </a:cubicBezTo>
                <a:cubicBezTo>
                  <a:pt x="171450" y="510765"/>
                  <a:pt x="202152" y="480060"/>
                  <a:pt x="240030" y="480060"/>
                </a:cubicBezTo>
                <a:lnTo>
                  <a:pt x="240030" y="480060"/>
                </a:lnTo>
                <a:moveTo>
                  <a:pt x="788670" y="548641"/>
                </a:moveTo>
                <a:cubicBezTo>
                  <a:pt x="788670" y="510765"/>
                  <a:pt x="819372" y="480060"/>
                  <a:pt x="857250" y="480060"/>
                </a:cubicBezTo>
                <a:cubicBezTo>
                  <a:pt x="895128" y="480060"/>
                  <a:pt x="925830" y="510765"/>
                  <a:pt x="925830" y="548641"/>
                </a:cubicBezTo>
                <a:cubicBezTo>
                  <a:pt x="925830" y="586518"/>
                  <a:pt x="895128" y="617223"/>
                  <a:pt x="857250" y="617223"/>
                </a:cubicBezTo>
                <a:cubicBezTo>
                  <a:pt x="819372" y="617223"/>
                  <a:pt x="788670" y="586518"/>
                  <a:pt x="788670" y="548641"/>
                </a:cubicBezTo>
              </a:path>
            </a:pathLst>
          </a:cu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3074" name="Picture 2" descr="Helix-style vertical axis wind turbine with internal supports">
            <a:extLst>
              <a:ext uri="{FF2B5EF4-FFF2-40B4-BE49-F238E27FC236}">
                <a16:creationId xmlns:a16="http://schemas.microsoft.com/office/drawing/2014/main" id="{8E4B28AF-EFB7-AA02-1A77-C27585874A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2616" y="1676483"/>
            <a:ext cx="1391138" cy="175251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2" name="Text 13">
            <a:extLst>
              <a:ext uri="{FF2B5EF4-FFF2-40B4-BE49-F238E27FC236}">
                <a16:creationId xmlns:a16="http://schemas.microsoft.com/office/drawing/2014/main" id="{87E62030-B1DE-5CA3-CCC1-88DAD6E8F43F}"/>
              </a:ext>
            </a:extLst>
          </p:cNvPr>
          <p:cNvSpPr/>
          <p:nvPr/>
        </p:nvSpPr>
        <p:spPr>
          <a:xfrm>
            <a:off x="855572" y="385776"/>
            <a:ext cx="9562336" cy="125652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Introduction to Traffic-Generated Wind Power</a:t>
            </a:r>
            <a:endParaRPr lang="en-US" sz="3200" dirty="0"/>
          </a:p>
        </p:txBody>
      </p:sp>
      <p:sp>
        <p:nvSpPr>
          <p:cNvPr id="2" name="Text 4">
            <a:extLst>
              <a:ext uri="{FF2B5EF4-FFF2-40B4-BE49-F238E27FC236}">
                <a16:creationId xmlns:a16="http://schemas.microsoft.com/office/drawing/2014/main" id="{33000B4C-6479-8A5E-6CA7-E693296C6D11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OR</a:t>
            </a:r>
            <a:endParaRPr lang="en-US" sz="232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3"/>
          <p:cNvSpPr/>
          <p:nvPr/>
        </p:nvSpPr>
        <p:spPr>
          <a:xfrm>
            <a:off x="855573" y="2319697"/>
            <a:ext cx="548640" cy="548640"/>
          </a:xfrm>
          <a:prstGeom prst="rect">
            <a:avLst/>
          </a:prstGeom>
          <a:solidFill>
            <a:srgbClr val="CAD4E1">
              <a:alpha val="36000"/>
            </a:srgbClr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855573" y="2319697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4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01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855573" y="4173994"/>
            <a:ext cx="548640" cy="548640"/>
          </a:xfrm>
          <a:prstGeom prst="rect">
            <a:avLst/>
          </a:prstGeom>
          <a:solidFill>
            <a:srgbClr val="CAD4E1">
              <a:alpha val="36000"/>
            </a:srgbClr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855573" y="4173994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4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02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1659012" y="4173994"/>
            <a:ext cx="601852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Wind from Trains in Tunnels</a:t>
            </a:r>
            <a:endParaRPr lang="en-US" sz="2320" dirty="0"/>
          </a:p>
        </p:txBody>
      </p:sp>
      <p:sp>
        <p:nvSpPr>
          <p:cNvPr id="10" name="Text 8"/>
          <p:cNvSpPr/>
          <p:nvPr/>
        </p:nvSpPr>
        <p:spPr>
          <a:xfrm>
            <a:off x="1659012" y="4660991"/>
            <a:ext cx="6018528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03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Train movement in enclosed tunnels produces accelerated airflow that can be harnessed as a source of wind energy.</a:t>
            </a:r>
            <a:endParaRPr lang="en-US" sz="2030" dirty="0"/>
          </a:p>
        </p:txBody>
      </p:sp>
      <p:sp>
        <p:nvSpPr>
          <p:cNvPr id="11" name="Text 9"/>
          <p:cNvSpPr/>
          <p:nvPr/>
        </p:nvSpPr>
        <p:spPr>
          <a:xfrm>
            <a:off x="1659012" y="2324847"/>
            <a:ext cx="601852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Wind from Cars on Motorways</a:t>
            </a:r>
            <a:endParaRPr lang="en-US" sz="2320" dirty="0"/>
          </a:p>
        </p:txBody>
      </p:sp>
      <p:sp>
        <p:nvSpPr>
          <p:cNvPr id="12" name="Text 10"/>
          <p:cNvSpPr/>
          <p:nvPr/>
        </p:nvSpPr>
        <p:spPr>
          <a:xfrm>
            <a:off x="1659012" y="2811844"/>
            <a:ext cx="6018528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03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Airflow generated by the movement of cars on open roads creates wind energy potential due to vehicle speed and volume.</a:t>
            </a:r>
            <a:endParaRPr lang="en-US" sz="2030" dirty="0"/>
          </a:p>
        </p:txBody>
      </p:sp>
      <p:sp>
        <p:nvSpPr>
          <p:cNvPr id="14" name="Text 12"/>
          <p:cNvSpPr/>
          <p:nvPr/>
        </p:nvSpPr>
        <p:spPr>
          <a:xfrm>
            <a:off x="952067" y="40636"/>
            <a:ext cx="277200" cy="3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dirty="0">
                <a:solidFill>
                  <a:srgbClr val="FFFFFF"/>
                </a:solidFill>
                <a:latin typeface="Outfit Bold" pitchFamily="34" charset="0"/>
                <a:ea typeface="Outfit Bold" pitchFamily="34" charset="-122"/>
                <a:cs typeface="Outfit Bold" pitchFamily="34" charset="-120"/>
              </a:rPr>
              <a:t>8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855573" y="385776"/>
            <a:ext cx="6859798" cy="125652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Potential Sources of Wind Energy </a:t>
            </a:r>
            <a:endParaRPr lang="en-US" sz="3200" dirty="0"/>
          </a:p>
        </p:txBody>
      </p:sp>
      <p:pic>
        <p:nvPicPr>
          <p:cNvPr id="2050" name="Picture 2" descr="Worst Motorway | AA">
            <a:extLst>
              <a:ext uri="{FF2B5EF4-FFF2-40B4-BE49-F238E27FC236}">
                <a16:creationId xmlns:a16="http://schemas.microsoft.com/office/drawing/2014/main" id="{A9D427A0-4D62-F6B0-B437-684D3ADFC6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1938" y="1828800"/>
            <a:ext cx="4400062" cy="2750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 1">
            <a:extLst>
              <a:ext uri="{FF2B5EF4-FFF2-40B4-BE49-F238E27FC236}">
                <a16:creationId xmlns:a16="http://schemas.microsoft.com/office/drawing/2014/main" id="{A22351CC-8344-8E2F-B49A-1A08AA0D69B9}"/>
              </a:ext>
            </a:extLst>
          </p:cNvPr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" name="Text 4">
            <a:extLst>
              <a:ext uri="{FF2B5EF4-FFF2-40B4-BE49-F238E27FC236}">
                <a16:creationId xmlns:a16="http://schemas.microsoft.com/office/drawing/2014/main" id="{832D6B04-6735-E9F5-803F-4A05DA430DEE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OR</a:t>
            </a:r>
            <a:endParaRPr lang="en-US" sz="232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8129535" y="2684610"/>
            <a:ext cx="3200398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03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Limited site options and physical restrictions affect optimal turbine positioning and energy production potential.</a:t>
            </a:r>
            <a:endParaRPr lang="en-US" sz="2030" dirty="0"/>
          </a:p>
        </p:txBody>
      </p:sp>
      <p:sp>
        <p:nvSpPr>
          <p:cNvPr id="10" name="Text 8"/>
          <p:cNvSpPr/>
          <p:nvPr/>
        </p:nvSpPr>
        <p:spPr>
          <a:xfrm>
            <a:off x="8129535" y="2105474"/>
            <a:ext cx="320039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357"/>
              </a:spcBef>
              <a:buNone/>
            </a:pPr>
            <a:r>
              <a:rPr lang="en-US" sz="2172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Placement Constraints</a:t>
            </a:r>
            <a:endParaRPr lang="en-US" sz="2172" dirty="0"/>
          </a:p>
        </p:txBody>
      </p:sp>
      <p:sp>
        <p:nvSpPr>
          <p:cNvPr id="11" name="Text 9"/>
          <p:cNvSpPr/>
          <p:nvPr/>
        </p:nvSpPr>
        <p:spPr>
          <a:xfrm>
            <a:off x="4512748" y="2686351"/>
            <a:ext cx="32004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03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Turbulent air caused by terrain and obstacles generates fluctuating forces that impact turbine performance and lifespan.</a:t>
            </a:r>
            <a:endParaRPr lang="en-US" sz="2030" dirty="0"/>
          </a:p>
        </p:txBody>
      </p:sp>
      <p:sp>
        <p:nvSpPr>
          <p:cNvPr id="12" name="Text 10"/>
          <p:cNvSpPr/>
          <p:nvPr/>
        </p:nvSpPr>
        <p:spPr>
          <a:xfrm>
            <a:off x="4512748" y="2124543"/>
            <a:ext cx="3200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357"/>
              </a:spcBef>
              <a:buNone/>
            </a:pPr>
            <a:r>
              <a:rPr lang="en-US" sz="2172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Turbulence Effects</a:t>
            </a:r>
            <a:endParaRPr lang="en-US" sz="2172" dirty="0"/>
          </a:p>
        </p:txBody>
      </p:sp>
      <p:sp>
        <p:nvSpPr>
          <p:cNvPr id="13" name="Text 11"/>
          <p:cNvSpPr/>
          <p:nvPr/>
        </p:nvSpPr>
        <p:spPr>
          <a:xfrm>
            <a:off x="862586" y="2686351"/>
            <a:ext cx="32004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03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The variability and irregularity of wind speed and direction reduce energy capture efficiency in wind turbines.</a:t>
            </a:r>
            <a:endParaRPr lang="en-US" sz="2030" dirty="0"/>
          </a:p>
        </p:txBody>
      </p:sp>
      <p:sp>
        <p:nvSpPr>
          <p:cNvPr id="14" name="Text 12"/>
          <p:cNvSpPr/>
          <p:nvPr/>
        </p:nvSpPr>
        <p:spPr>
          <a:xfrm>
            <a:off x="862586" y="2128238"/>
            <a:ext cx="3200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357"/>
              </a:spcBef>
              <a:buNone/>
            </a:pPr>
            <a:r>
              <a:rPr lang="en-US" sz="2172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Inconsistent Wind Flow</a:t>
            </a:r>
            <a:endParaRPr lang="en-US" sz="2172" dirty="0"/>
          </a:p>
        </p:txBody>
      </p:sp>
      <p:sp>
        <p:nvSpPr>
          <p:cNvPr id="17" name="Text 15"/>
          <p:cNvSpPr/>
          <p:nvPr/>
        </p:nvSpPr>
        <p:spPr>
          <a:xfrm>
            <a:off x="942637" y="40636"/>
            <a:ext cx="277200" cy="3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dirty="0">
                <a:solidFill>
                  <a:srgbClr val="FFFFFF"/>
                </a:solidFill>
                <a:latin typeface="Outfit Bold" pitchFamily="34" charset="0"/>
                <a:ea typeface="Outfit Bold" pitchFamily="34" charset="-122"/>
                <a:cs typeface="Outfit Bold" pitchFamily="34" charset="-120"/>
              </a:rPr>
              <a:t>9</a:t>
            </a:r>
            <a:endParaRPr lang="en-US" sz="1600" dirty="0"/>
          </a:p>
        </p:txBody>
      </p:sp>
      <p:pic>
        <p:nvPicPr>
          <p:cNvPr id="4098" name="Picture 2" descr="Workflow Diagram Visual">
            <a:extLst>
              <a:ext uri="{FF2B5EF4-FFF2-40B4-BE49-F238E27FC236}">
                <a16:creationId xmlns:a16="http://schemas.microsoft.com/office/drawing/2014/main" id="{1254BBD7-CDD6-D2BC-5898-D2A07484B7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00" b="15152"/>
          <a:stretch>
            <a:fillRect/>
          </a:stretch>
        </p:blipFill>
        <p:spPr bwMode="auto">
          <a:xfrm>
            <a:off x="3348487" y="4524436"/>
            <a:ext cx="5486400" cy="218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 13">
            <a:extLst>
              <a:ext uri="{FF2B5EF4-FFF2-40B4-BE49-F238E27FC236}">
                <a16:creationId xmlns:a16="http://schemas.microsoft.com/office/drawing/2014/main" id="{3FAE4D15-1ECD-525F-25A4-B12E01142FD5}"/>
              </a:ext>
            </a:extLst>
          </p:cNvPr>
          <p:cNvSpPr/>
          <p:nvPr/>
        </p:nvSpPr>
        <p:spPr>
          <a:xfrm>
            <a:off x="855573" y="385776"/>
            <a:ext cx="8788612" cy="125652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Technical Challenges and Considerations</a:t>
            </a:r>
            <a:endParaRPr lang="en-US" sz="3200" dirty="0"/>
          </a:p>
        </p:txBody>
      </p:sp>
      <p:sp>
        <p:nvSpPr>
          <p:cNvPr id="2" name="Text 4">
            <a:extLst>
              <a:ext uri="{FF2B5EF4-FFF2-40B4-BE49-F238E27FC236}">
                <a16:creationId xmlns:a16="http://schemas.microsoft.com/office/drawing/2014/main" id="{F2406AF1-1B83-3F1B-D019-230D5B23AF3D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OR</a:t>
            </a:r>
            <a:endParaRPr lang="en-US" sz="232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7E1FD7-A99B-AC88-C6A0-ED22ECED7A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1">
            <a:extLst>
              <a:ext uri="{FF2B5EF4-FFF2-40B4-BE49-F238E27FC236}">
                <a16:creationId xmlns:a16="http://schemas.microsoft.com/office/drawing/2014/main" id="{42FC4F2D-16D1-7BC0-6290-224F45353841}"/>
              </a:ext>
            </a:extLst>
          </p:cNvPr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15">
            <a:extLst>
              <a:ext uri="{FF2B5EF4-FFF2-40B4-BE49-F238E27FC236}">
                <a16:creationId xmlns:a16="http://schemas.microsoft.com/office/drawing/2014/main" id="{5EAF3691-9EB6-498B-5913-6ED79185F16C}"/>
              </a:ext>
            </a:extLst>
          </p:cNvPr>
          <p:cNvSpPr/>
          <p:nvPr/>
        </p:nvSpPr>
        <p:spPr>
          <a:xfrm>
            <a:off x="942637" y="40636"/>
            <a:ext cx="277200" cy="3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dirty="0">
                <a:solidFill>
                  <a:srgbClr val="FFFFFF"/>
                </a:solidFill>
                <a:latin typeface="Outfit Bold" pitchFamily="34" charset="0"/>
                <a:ea typeface="Outfit Bold" pitchFamily="34" charset="-122"/>
                <a:cs typeface="Outfit Bold" pitchFamily="34" charset="-120"/>
              </a:rPr>
              <a:t>9</a:t>
            </a:r>
            <a:endParaRPr lang="en-US" sz="1600" dirty="0"/>
          </a:p>
        </p:txBody>
      </p:sp>
      <p:sp>
        <p:nvSpPr>
          <p:cNvPr id="12" name="Text 6">
            <a:extLst>
              <a:ext uri="{FF2B5EF4-FFF2-40B4-BE49-F238E27FC236}">
                <a16:creationId xmlns:a16="http://schemas.microsoft.com/office/drawing/2014/main" id="{B41DD764-02E2-8A3D-3A4D-DF97E9743683}"/>
              </a:ext>
            </a:extLst>
          </p:cNvPr>
          <p:cNvSpPr/>
          <p:nvPr/>
        </p:nvSpPr>
        <p:spPr>
          <a:xfrm>
            <a:off x="2910521" y="1986017"/>
            <a:ext cx="6370958" cy="3916980"/>
          </a:xfrm>
          <a:prstGeom prst="rect">
            <a:avLst/>
          </a:prstGeom>
          <a:blipFill>
            <a:blip r:embed="rId3"/>
            <a:srcRect/>
            <a:stretch>
              <a:fillRect t="-4217" b="-4217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2">
            <a:extLst>
              <a:ext uri="{FF2B5EF4-FFF2-40B4-BE49-F238E27FC236}">
                <a16:creationId xmlns:a16="http://schemas.microsoft.com/office/drawing/2014/main" id="{87212901-B035-0FD8-3EB0-859039A336D3}"/>
              </a:ext>
            </a:extLst>
          </p:cNvPr>
          <p:cNvSpPr/>
          <p:nvPr/>
        </p:nvSpPr>
        <p:spPr>
          <a:xfrm>
            <a:off x="10286947" y="4936077"/>
            <a:ext cx="1904990" cy="1930587"/>
          </a:xfrm>
          <a:custGeom>
            <a:avLst/>
            <a:gdLst/>
            <a:ahLst/>
            <a:cxnLst/>
            <a:rect l="l" t="t" r="r" b="b"/>
            <a:pathLst>
              <a:path w="1904990" h="1930587">
                <a:moveTo>
                  <a:pt x="255707" y="1904987"/>
                </a:moveTo>
                <a:cubicBezTo>
                  <a:pt x="255707" y="994117"/>
                  <a:pt x="994119" y="255706"/>
                  <a:pt x="1904990" y="255706"/>
                </a:cubicBezTo>
                <a:lnTo>
                  <a:pt x="1904990" y="0"/>
                </a:lnTo>
                <a:cubicBezTo>
                  <a:pt x="852883" y="0"/>
                  <a:pt x="0" y="852895"/>
                  <a:pt x="0" y="1904987"/>
                </a:cubicBezTo>
                <a:cubicBezTo>
                  <a:pt x="0" y="1913540"/>
                  <a:pt x="57" y="1922073"/>
                  <a:pt x="171" y="1930587"/>
                </a:cubicBezTo>
                <a:lnTo>
                  <a:pt x="255897" y="1930587"/>
                </a:lnTo>
                <a:cubicBezTo>
                  <a:pt x="255764" y="1922073"/>
                  <a:pt x="255707" y="1913540"/>
                  <a:pt x="255707" y="1904987"/>
                </a:cubicBezTo>
                <a:lnTo>
                  <a:pt x="255707" y="1904987"/>
                </a:lnTo>
              </a:path>
            </a:pathLst>
          </a:cu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3">
            <a:extLst>
              <a:ext uri="{FF2B5EF4-FFF2-40B4-BE49-F238E27FC236}">
                <a16:creationId xmlns:a16="http://schemas.microsoft.com/office/drawing/2014/main" id="{2D2FE1F6-99E8-CAFE-2281-E0D9BE604D0D}"/>
              </a:ext>
            </a:extLst>
          </p:cNvPr>
          <p:cNvSpPr/>
          <p:nvPr/>
        </p:nvSpPr>
        <p:spPr>
          <a:xfrm>
            <a:off x="10708860" y="5357987"/>
            <a:ext cx="1483076" cy="1508676"/>
          </a:xfrm>
          <a:custGeom>
            <a:avLst/>
            <a:gdLst/>
            <a:ahLst/>
            <a:cxnLst/>
            <a:rect l="l" t="t" r="r" b="b"/>
            <a:pathLst>
              <a:path w="1483076" h="1508676">
                <a:moveTo>
                  <a:pt x="1483076" y="0"/>
                </a:moveTo>
                <a:cubicBezTo>
                  <a:pt x="663988" y="0"/>
                  <a:pt x="0" y="663999"/>
                  <a:pt x="0" y="1483074"/>
                </a:cubicBezTo>
                <a:cubicBezTo>
                  <a:pt x="0" y="1491628"/>
                  <a:pt x="74" y="1500152"/>
                  <a:pt x="223" y="1508676"/>
                </a:cubicBezTo>
                <a:lnTo>
                  <a:pt x="255964" y="1508676"/>
                </a:lnTo>
                <a:cubicBezTo>
                  <a:pt x="255786" y="1500167"/>
                  <a:pt x="255697" y="1491628"/>
                  <a:pt x="255697" y="1483074"/>
                </a:cubicBezTo>
                <a:cubicBezTo>
                  <a:pt x="255697" y="805211"/>
                  <a:pt x="805221" y="255690"/>
                  <a:pt x="1483076" y="255690"/>
                </a:cubicBezTo>
                <a:lnTo>
                  <a:pt x="1483076" y="0"/>
                </a:lnTo>
              </a:path>
            </a:pathLst>
          </a:custGeom>
          <a:solidFill>
            <a:srgbClr val="7B828B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5" name="Text 4">
            <a:extLst>
              <a:ext uri="{FF2B5EF4-FFF2-40B4-BE49-F238E27FC236}">
                <a16:creationId xmlns:a16="http://schemas.microsoft.com/office/drawing/2014/main" id="{7ECF7EFE-416F-9C1A-791A-0FB3542B308D}"/>
              </a:ext>
            </a:extLst>
          </p:cNvPr>
          <p:cNvSpPr/>
          <p:nvPr/>
        </p:nvSpPr>
        <p:spPr>
          <a:xfrm>
            <a:off x="11181904" y="5831034"/>
            <a:ext cx="1010032" cy="1035629"/>
          </a:xfrm>
          <a:custGeom>
            <a:avLst/>
            <a:gdLst/>
            <a:ahLst/>
            <a:cxnLst/>
            <a:rect l="l" t="t" r="r" b="b"/>
            <a:pathLst>
              <a:path w="1010032" h="1035629">
                <a:moveTo>
                  <a:pt x="1010032" y="0"/>
                </a:moveTo>
                <a:cubicBezTo>
                  <a:pt x="452201" y="0"/>
                  <a:pt x="0" y="452207"/>
                  <a:pt x="0" y="1010028"/>
                </a:cubicBezTo>
                <a:cubicBezTo>
                  <a:pt x="0" y="1018593"/>
                  <a:pt x="111" y="1027126"/>
                  <a:pt x="313" y="1035629"/>
                </a:cubicBezTo>
                <a:lnTo>
                  <a:pt x="256124" y="1035629"/>
                </a:lnTo>
                <a:cubicBezTo>
                  <a:pt x="255841" y="1027137"/>
                  <a:pt x="255700" y="1018603"/>
                  <a:pt x="255700" y="1010028"/>
                </a:cubicBezTo>
                <a:cubicBezTo>
                  <a:pt x="255700" y="593426"/>
                  <a:pt x="593424" y="255707"/>
                  <a:pt x="1010022" y="255707"/>
                </a:cubicBezTo>
                <a:lnTo>
                  <a:pt x="1010032" y="0"/>
                </a:lnTo>
              </a:path>
            </a:pathLst>
          </a:cu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5">
            <a:extLst>
              <a:ext uri="{FF2B5EF4-FFF2-40B4-BE49-F238E27FC236}">
                <a16:creationId xmlns:a16="http://schemas.microsoft.com/office/drawing/2014/main" id="{761818A6-6937-84F6-CE09-EDC2BF5A63DB}"/>
              </a:ext>
            </a:extLst>
          </p:cNvPr>
          <p:cNvSpPr/>
          <p:nvPr/>
        </p:nvSpPr>
        <p:spPr>
          <a:xfrm>
            <a:off x="11654964" y="6304088"/>
            <a:ext cx="536972" cy="562575"/>
          </a:xfrm>
          <a:custGeom>
            <a:avLst/>
            <a:gdLst/>
            <a:ahLst/>
            <a:cxnLst/>
            <a:rect l="l" t="t" r="r" b="b"/>
            <a:pathLst>
              <a:path w="536972" h="562575">
                <a:moveTo>
                  <a:pt x="536972" y="0"/>
                </a:moveTo>
                <a:cubicBezTo>
                  <a:pt x="240408" y="0"/>
                  <a:pt x="0" y="240416"/>
                  <a:pt x="0" y="536978"/>
                </a:cubicBezTo>
                <a:cubicBezTo>
                  <a:pt x="0" y="545557"/>
                  <a:pt x="204" y="554091"/>
                  <a:pt x="596" y="562575"/>
                </a:cubicBezTo>
                <a:lnTo>
                  <a:pt x="256850" y="562575"/>
                </a:lnTo>
                <a:cubicBezTo>
                  <a:pt x="256087" y="554148"/>
                  <a:pt x="255701" y="545608"/>
                  <a:pt x="255701" y="536978"/>
                </a:cubicBezTo>
                <a:cubicBezTo>
                  <a:pt x="255701" y="381634"/>
                  <a:pt x="381626" y="255707"/>
                  <a:pt x="536972" y="255707"/>
                </a:cubicBezTo>
                <a:lnTo>
                  <a:pt x="536972" y="0"/>
                </a:lnTo>
              </a:path>
            </a:pathLst>
          </a:cu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7" name="Text 13">
            <a:extLst>
              <a:ext uri="{FF2B5EF4-FFF2-40B4-BE49-F238E27FC236}">
                <a16:creationId xmlns:a16="http://schemas.microsoft.com/office/drawing/2014/main" id="{B6F3A2F9-5B60-895F-34E4-A722ADDCD625}"/>
              </a:ext>
            </a:extLst>
          </p:cNvPr>
          <p:cNvSpPr/>
          <p:nvPr/>
        </p:nvSpPr>
        <p:spPr>
          <a:xfrm>
            <a:off x="855573" y="385776"/>
            <a:ext cx="8788612" cy="125652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>
              <a:spcBef>
                <a:spcPts val="1000"/>
              </a:spcBef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Roles &amp; Responsibilities</a:t>
            </a:r>
            <a:endParaRPr lang="en-US" sz="3200" dirty="0"/>
          </a:p>
        </p:txBody>
      </p:sp>
      <p:sp>
        <p:nvSpPr>
          <p:cNvPr id="2" name="Text 4">
            <a:extLst>
              <a:ext uri="{FF2B5EF4-FFF2-40B4-BE49-F238E27FC236}">
                <a16:creationId xmlns:a16="http://schemas.microsoft.com/office/drawing/2014/main" id="{63B9D91B-F57F-FF1D-58C4-27A19D64BC1A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KJ</a:t>
            </a:r>
            <a:endParaRPr lang="en-US" sz="2320" dirty="0"/>
          </a:p>
        </p:txBody>
      </p:sp>
    </p:spTree>
    <p:extLst>
      <p:ext uri="{BB962C8B-B14F-4D97-AF65-F5344CB8AC3E}">
        <p14:creationId xmlns:p14="http://schemas.microsoft.com/office/powerpoint/2010/main" val="12144185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8167243" y="-7936"/>
            <a:ext cx="92364" cy="1828800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307385" y="3201410"/>
            <a:ext cx="518471" cy="457200"/>
          </a:xfrm>
          <a:prstGeom prst="rect">
            <a:avLst/>
          </a:prstGeom>
          <a:solidFill>
            <a:srgbClr val="CAD4E1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320486" y="3201410"/>
            <a:ext cx="518471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02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307385" y="1235308"/>
            <a:ext cx="518471" cy="457200"/>
          </a:xfrm>
          <a:prstGeom prst="rect">
            <a:avLst/>
          </a:prstGeom>
          <a:solidFill>
            <a:srgbClr val="CAD4E1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307385" y="1222240"/>
            <a:ext cx="518471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01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1080251" y="5553290"/>
            <a:ext cx="695052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50460" indent="-187845" algn="l">
              <a:lnSpc>
                <a:spcPct val="90000"/>
              </a:lnSpc>
              <a:spcBef>
                <a:spcPts val="1127"/>
              </a:spcBef>
              <a:buSzPct val="100000"/>
              <a:buChar char="•"/>
            </a:pPr>
            <a:r>
              <a:rPr lang="en-US" sz="1578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Continuously monitor progress and update schedules.</a:t>
            </a:r>
            <a:endParaRPr lang="en-US" sz="1578" dirty="0"/>
          </a:p>
          <a:p>
            <a:pPr marL="250460" indent="-187845" algn="l">
              <a:lnSpc>
                <a:spcPct val="90000"/>
              </a:lnSpc>
              <a:spcBef>
                <a:spcPts val="1127"/>
              </a:spcBef>
              <a:buSzPct val="100000"/>
              <a:buChar char="•"/>
            </a:pPr>
            <a:r>
              <a:rPr lang="en-US" sz="1578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Maintain compliance with standards and improve safety protocols.</a:t>
            </a:r>
            <a:endParaRPr lang="en-US" sz="1578" dirty="0"/>
          </a:p>
        </p:txBody>
      </p:sp>
      <p:sp>
        <p:nvSpPr>
          <p:cNvPr id="9" name="Text 7"/>
          <p:cNvSpPr/>
          <p:nvPr/>
        </p:nvSpPr>
        <p:spPr>
          <a:xfrm>
            <a:off x="1080253" y="5075750"/>
            <a:ext cx="6142376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03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Objectives</a:t>
            </a:r>
            <a:endParaRPr lang="en-US" sz="2030" dirty="0"/>
          </a:p>
        </p:txBody>
      </p:sp>
      <p:sp>
        <p:nvSpPr>
          <p:cNvPr id="10" name="Text 8"/>
          <p:cNvSpPr/>
          <p:nvPr/>
        </p:nvSpPr>
        <p:spPr>
          <a:xfrm>
            <a:off x="1080251" y="3661622"/>
            <a:ext cx="7086992" cy="1150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50460" indent="-187845" algn="l">
              <a:lnSpc>
                <a:spcPct val="90000"/>
              </a:lnSpc>
              <a:spcBef>
                <a:spcPts val="1127"/>
              </a:spcBef>
              <a:buSzPct val="100000"/>
              <a:buChar char="•"/>
            </a:pPr>
            <a:r>
              <a:rPr lang="en-US" sz="1578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Ensure the project meets British Standards for small wind energy systems.</a:t>
            </a:r>
            <a:endParaRPr lang="en-US" sz="1578" dirty="0"/>
          </a:p>
          <a:p>
            <a:pPr marL="250460" indent="-187845" algn="l">
              <a:lnSpc>
                <a:spcPct val="90000"/>
              </a:lnSpc>
              <a:spcBef>
                <a:spcPts val="1127"/>
              </a:spcBef>
              <a:buSzPct val="100000"/>
              <a:buChar char="•"/>
            </a:pPr>
            <a:r>
              <a:rPr lang="en-US" sz="1578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Prioritise safety and durability in design.</a:t>
            </a:r>
            <a:endParaRPr lang="en-US" sz="1578" dirty="0"/>
          </a:p>
          <a:p>
            <a:pPr marL="250460" indent="-187845" algn="l">
              <a:lnSpc>
                <a:spcPct val="90000"/>
              </a:lnSpc>
              <a:spcBef>
                <a:spcPts val="1127"/>
              </a:spcBef>
              <a:buSzPct val="100000"/>
              <a:buChar char="•"/>
            </a:pPr>
            <a:r>
              <a:rPr lang="en-US" sz="1578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Incorporate regulatory and environmental compliance throughout.</a:t>
            </a:r>
            <a:endParaRPr lang="en-US" sz="1578" dirty="0"/>
          </a:p>
        </p:txBody>
      </p:sp>
      <p:sp>
        <p:nvSpPr>
          <p:cNvPr id="11" name="Text 9"/>
          <p:cNvSpPr/>
          <p:nvPr/>
        </p:nvSpPr>
        <p:spPr>
          <a:xfrm>
            <a:off x="1080252" y="3201410"/>
            <a:ext cx="6950525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03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Compliance and Safety</a:t>
            </a:r>
            <a:endParaRPr lang="en-US" sz="2030" dirty="0"/>
          </a:p>
        </p:txBody>
      </p:sp>
      <p:sp>
        <p:nvSpPr>
          <p:cNvPr id="12" name="Text 10"/>
          <p:cNvSpPr/>
          <p:nvPr/>
        </p:nvSpPr>
        <p:spPr>
          <a:xfrm>
            <a:off x="1109438" y="1222240"/>
            <a:ext cx="696555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03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Team Coordination</a:t>
            </a:r>
            <a:endParaRPr lang="en-US" sz="2030" dirty="0"/>
          </a:p>
        </p:txBody>
      </p:sp>
      <p:sp>
        <p:nvSpPr>
          <p:cNvPr id="13" name="Text 11"/>
          <p:cNvSpPr/>
          <p:nvPr/>
        </p:nvSpPr>
        <p:spPr>
          <a:xfrm>
            <a:off x="1109438" y="1678757"/>
            <a:ext cx="6965552" cy="14308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50460" indent="-187845" algn="l">
              <a:lnSpc>
                <a:spcPct val="90000"/>
              </a:lnSpc>
              <a:spcBef>
                <a:spcPts val="1127"/>
              </a:spcBef>
              <a:buSzPct val="100000"/>
              <a:buChar char="•"/>
            </a:pPr>
            <a:r>
              <a:rPr lang="en-US" sz="1578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Set up regular meetings and collaborative sessions.</a:t>
            </a:r>
            <a:endParaRPr lang="en-US" sz="1578" dirty="0"/>
          </a:p>
          <a:p>
            <a:pPr marL="250460" indent="-187845" algn="l">
              <a:lnSpc>
                <a:spcPct val="90000"/>
              </a:lnSpc>
              <a:spcBef>
                <a:spcPts val="1127"/>
              </a:spcBef>
              <a:buSzPct val="100000"/>
              <a:buChar char="•"/>
            </a:pPr>
            <a:r>
              <a:rPr lang="en-US" sz="1578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Organised action plans and job roles using an organisation chart.</a:t>
            </a:r>
            <a:endParaRPr lang="en-US" sz="1578" dirty="0"/>
          </a:p>
          <a:p>
            <a:pPr marL="250460" indent="-187845" algn="l">
              <a:lnSpc>
                <a:spcPct val="90000"/>
              </a:lnSpc>
              <a:spcBef>
                <a:spcPts val="1127"/>
              </a:spcBef>
              <a:buSzPct val="100000"/>
              <a:buChar char="•"/>
            </a:pPr>
            <a:r>
              <a:rPr lang="en-US" sz="1578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Created a Gantt chart to track timelines.</a:t>
            </a:r>
            <a:endParaRPr lang="en-US" sz="1578" dirty="0"/>
          </a:p>
          <a:p>
            <a:pPr marL="250460" indent="-187845" algn="l">
              <a:lnSpc>
                <a:spcPct val="90000"/>
              </a:lnSpc>
              <a:spcBef>
                <a:spcPts val="1127"/>
              </a:spcBef>
              <a:buSzPct val="100000"/>
              <a:buChar char="•"/>
            </a:pPr>
            <a:r>
              <a:rPr lang="en-US" sz="1578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Developed shared folders for document access.</a:t>
            </a:r>
            <a:endParaRPr lang="en-US" sz="1578" dirty="0"/>
          </a:p>
        </p:txBody>
      </p:sp>
      <p:sp>
        <p:nvSpPr>
          <p:cNvPr id="14" name="Text 12"/>
          <p:cNvSpPr/>
          <p:nvPr/>
        </p:nvSpPr>
        <p:spPr>
          <a:xfrm>
            <a:off x="1101918" y="481154"/>
            <a:ext cx="6866291" cy="48631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Project Manager</a:t>
            </a:r>
            <a:endParaRPr lang="en-US" sz="3200" dirty="0"/>
          </a:p>
        </p:txBody>
      </p:sp>
      <p:sp>
        <p:nvSpPr>
          <p:cNvPr id="16" name="Text 14"/>
          <p:cNvSpPr/>
          <p:nvPr/>
        </p:nvSpPr>
        <p:spPr>
          <a:xfrm>
            <a:off x="942637" y="40636"/>
            <a:ext cx="277200" cy="3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dirty="0">
                <a:solidFill>
                  <a:srgbClr val="FFFFFF"/>
                </a:solidFill>
                <a:latin typeface="Outfit Bold" pitchFamily="34" charset="0"/>
                <a:ea typeface="Outfit Bold" pitchFamily="34" charset="-122"/>
                <a:cs typeface="Outfit Bold" pitchFamily="34" charset="-120"/>
              </a:rPr>
              <a:t>10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8167242" y="1820863"/>
            <a:ext cx="4024757" cy="2610459"/>
          </a:xfrm>
          <a:prstGeom prst="rect">
            <a:avLst/>
          </a:prstGeom>
          <a:blipFill>
            <a:blip r:embed="rId3"/>
            <a:srcRect/>
            <a:stretch>
              <a:fillRect t="-2410" b="-2410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8" name="Text 16"/>
          <p:cNvSpPr/>
          <p:nvPr/>
        </p:nvSpPr>
        <p:spPr>
          <a:xfrm>
            <a:off x="320486" y="5161235"/>
            <a:ext cx="518471" cy="457200"/>
          </a:xfrm>
          <a:prstGeom prst="rect">
            <a:avLst/>
          </a:prstGeom>
          <a:solidFill>
            <a:srgbClr val="CAD4E1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9" name="Text 17"/>
          <p:cNvSpPr/>
          <p:nvPr/>
        </p:nvSpPr>
        <p:spPr>
          <a:xfrm>
            <a:off x="351121" y="5161235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03</a:t>
            </a:r>
            <a:endParaRPr lang="en-US" sz="1200" dirty="0"/>
          </a:p>
        </p:txBody>
      </p:sp>
      <p:sp>
        <p:nvSpPr>
          <p:cNvPr id="2" name="Text 4">
            <a:extLst>
              <a:ext uri="{FF2B5EF4-FFF2-40B4-BE49-F238E27FC236}">
                <a16:creationId xmlns:a16="http://schemas.microsoft.com/office/drawing/2014/main" id="{42DA9476-B4B4-863E-B9F7-D3B339498469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KJ</a:t>
            </a:r>
            <a:endParaRPr lang="en-US" sz="23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0" y="893"/>
            <a:ext cx="365760" cy="6857107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852637" y="2144381"/>
            <a:ext cx="253998" cy="253967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8173906" y="-6164"/>
            <a:ext cx="92364" cy="1828800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852637" y="2144381"/>
            <a:ext cx="126999" cy="126983"/>
          </a:xfrm>
          <a:prstGeom prst="rect">
            <a:avLst/>
          </a:prstGeom>
          <a:solidFill>
            <a:srgbClr val="7B828B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8173906" y="1692508"/>
            <a:ext cx="4018094" cy="2603813"/>
          </a:xfrm>
          <a:prstGeom prst="rect">
            <a:avLst/>
          </a:prstGeom>
          <a:blipFill>
            <a:blip r:embed="rId3"/>
            <a:srcRect/>
            <a:stretch>
              <a:fillRect l="-5190" r="-5190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1229576" y="2765473"/>
            <a:ext cx="5800675" cy="32317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22263" indent="-241697" algn="l">
              <a:lnSpc>
                <a:spcPct val="110000"/>
              </a:lnSpc>
              <a:spcBef>
                <a:spcPts val="2030"/>
              </a:spcBef>
              <a:buSzPct val="100000"/>
              <a:buChar char="•"/>
            </a:pPr>
            <a:r>
              <a:rPr lang="en-US" sz="203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As an analysis specialist, my role is to deliver an in-depth evaluation of vertical axis wind turbine performance, emphasizing the enhancement of efficiency through precise computational modeling and advanced analytical simulations.</a:t>
            </a:r>
            <a:endParaRPr lang="en-US" sz="2030" dirty="0"/>
          </a:p>
        </p:txBody>
      </p:sp>
      <p:sp>
        <p:nvSpPr>
          <p:cNvPr id="9" name="Text 7"/>
          <p:cNvSpPr/>
          <p:nvPr/>
        </p:nvSpPr>
        <p:spPr>
          <a:xfrm>
            <a:off x="1229577" y="2144380"/>
            <a:ext cx="647435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Role and Current Work</a:t>
            </a:r>
            <a:endParaRPr lang="en-US" sz="2320" dirty="0"/>
          </a:p>
        </p:txBody>
      </p:sp>
      <p:sp>
        <p:nvSpPr>
          <p:cNvPr id="10" name="Text 8"/>
          <p:cNvSpPr/>
          <p:nvPr/>
        </p:nvSpPr>
        <p:spPr>
          <a:xfrm>
            <a:off x="852637" y="447"/>
            <a:ext cx="6866291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Analysis Specialist</a:t>
            </a:r>
            <a:endParaRPr lang="en-US" sz="3200" dirty="0"/>
          </a:p>
        </p:txBody>
      </p:sp>
      <p:sp>
        <p:nvSpPr>
          <p:cNvPr id="12" name="Text 10"/>
          <p:cNvSpPr/>
          <p:nvPr/>
        </p:nvSpPr>
        <p:spPr>
          <a:xfrm>
            <a:off x="942637" y="40636"/>
            <a:ext cx="277200" cy="3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dirty="0">
                <a:solidFill>
                  <a:srgbClr val="FFFFFF"/>
                </a:solidFill>
                <a:latin typeface="Outfit Bold" pitchFamily="34" charset="0"/>
                <a:ea typeface="Outfit Bold" pitchFamily="34" charset="-122"/>
                <a:cs typeface="Outfit Bold" pitchFamily="34" charset="-120"/>
              </a:rPr>
              <a:t>11</a:t>
            </a:r>
            <a:endParaRPr lang="en-US" sz="1600" dirty="0"/>
          </a:p>
        </p:txBody>
      </p:sp>
      <p:sp>
        <p:nvSpPr>
          <p:cNvPr id="2" name="Text 4">
            <a:extLst>
              <a:ext uri="{FF2B5EF4-FFF2-40B4-BE49-F238E27FC236}">
                <a16:creationId xmlns:a16="http://schemas.microsoft.com/office/drawing/2014/main" id="{E9B31FAB-B1BA-BE5A-26C6-B3EFA2DA8CA9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GB</a:t>
            </a:r>
            <a:endParaRPr lang="en-US" sz="232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8527761" y="0"/>
            <a:ext cx="3657600" cy="6857107"/>
          </a:xfrm>
          <a:prstGeom prst="rect">
            <a:avLst/>
          </a:prstGeom>
          <a:blipFill>
            <a:blip r:embed="rId3"/>
            <a:srcRect l="18163" r="1826"/>
            <a:stretch>
              <a:fillRect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852637" y="447"/>
            <a:ext cx="6866291" cy="1828353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endParaRPr lang="en-US" sz="3200" dirty="0"/>
          </a:p>
        </p:txBody>
      </p:sp>
      <p:sp>
        <p:nvSpPr>
          <p:cNvPr id="9" name="Text 7"/>
          <p:cNvSpPr/>
          <p:nvPr/>
        </p:nvSpPr>
        <p:spPr>
          <a:xfrm>
            <a:off x="1506775" y="4677226"/>
            <a:ext cx="3144666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28120" indent="-171090" algn="l">
              <a:lnSpc>
                <a:spcPct val="90000"/>
              </a:lnSpc>
              <a:spcBef>
                <a:spcPts val="1197"/>
              </a:spcBef>
              <a:buSzPct val="100000"/>
              <a:buChar char="•"/>
            </a:pPr>
            <a:r>
              <a:rPr lang="en-US" sz="1437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Work closely with the Analysis and Materials specialists to validate design</a:t>
            </a:r>
            <a:endParaRPr lang="en-US" sz="1437" dirty="0"/>
          </a:p>
        </p:txBody>
      </p:sp>
      <p:sp>
        <p:nvSpPr>
          <p:cNvPr id="10" name="Text 8"/>
          <p:cNvSpPr/>
          <p:nvPr/>
        </p:nvSpPr>
        <p:spPr>
          <a:xfrm>
            <a:off x="1506775" y="4199686"/>
            <a:ext cx="3197921" cy="3746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26"/>
              </a:spcBef>
              <a:buNone/>
            </a:pPr>
            <a:r>
              <a:rPr lang="en-US" sz="1437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Collaboration &amp; Documentation</a:t>
            </a:r>
            <a:endParaRPr lang="en-US" sz="1437" dirty="0"/>
          </a:p>
        </p:txBody>
      </p:sp>
      <p:sp>
        <p:nvSpPr>
          <p:cNvPr id="11" name="Text 9"/>
          <p:cNvSpPr/>
          <p:nvPr/>
        </p:nvSpPr>
        <p:spPr>
          <a:xfrm>
            <a:off x="5284378" y="2828086"/>
            <a:ext cx="3157658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28120" indent="-171090" algn="l">
              <a:lnSpc>
                <a:spcPct val="90000"/>
              </a:lnSpc>
              <a:spcBef>
                <a:spcPts val="1197"/>
              </a:spcBef>
              <a:buSzPct val="100000"/>
              <a:buChar char="•"/>
            </a:pPr>
            <a:r>
              <a:rPr lang="en-US" sz="1437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Optimize blade design, ensuring the model is prepared for simulation and manufacturing processes.</a:t>
            </a:r>
            <a:endParaRPr lang="en-US" sz="1437" dirty="0"/>
          </a:p>
        </p:txBody>
      </p:sp>
      <p:sp>
        <p:nvSpPr>
          <p:cNvPr id="12" name="Text 10"/>
          <p:cNvSpPr/>
          <p:nvPr/>
        </p:nvSpPr>
        <p:spPr>
          <a:xfrm>
            <a:off x="5284378" y="2346608"/>
            <a:ext cx="2651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26"/>
              </a:spcBef>
              <a:buNone/>
            </a:pPr>
            <a:r>
              <a:rPr lang="en-US" sz="1437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Design Optimization</a:t>
            </a:r>
            <a:endParaRPr lang="en-US" sz="1437" dirty="0"/>
          </a:p>
        </p:txBody>
      </p:sp>
      <p:sp>
        <p:nvSpPr>
          <p:cNvPr id="13" name="Text 11"/>
          <p:cNvSpPr/>
          <p:nvPr/>
        </p:nvSpPr>
        <p:spPr>
          <a:xfrm>
            <a:off x="1499189" y="2350303"/>
            <a:ext cx="2651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26"/>
              </a:spcBef>
              <a:buNone/>
            </a:pPr>
            <a:r>
              <a:rPr lang="en-US" sz="1437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Model Development</a:t>
            </a:r>
            <a:endParaRPr lang="en-US" sz="1437" dirty="0"/>
          </a:p>
        </p:txBody>
      </p:sp>
      <p:sp>
        <p:nvSpPr>
          <p:cNvPr id="14" name="Text 12"/>
          <p:cNvSpPr/>
          <p:nvPr/>
        </p:nvSpPr>
        <p:spPr>
          <a:xfrm>
            <a:off x="1499189" y="2828086"/>
            <a:ext cx="3152253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28120" indent="-171090" algn="l">
              <a:lnSpc>
                <a:spcPct val="90000"/>
              </a:lnSpc>
              <a:spcBef>
                <a:spcPts val="1197"/>
              </a:spcBef>
              <a:buSzPct val="100000"/>
              <a:buChar char="•"/>
            </a:pPr>
            <a:r>
              <a:rPr lang="en-US" sz="1437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Develop concepts and technical models by creating and assembling CAD drawings and assemblies </a:t>
            </a:r>
            <a:endParaRPr lang="en-US" sz="1437" dirty="0"/>
          </a:p>
        </p:txBody>
      </p:sp>
      <p:sp>
        <p:nvSpPr>
          <p:cNvPr id="15" name="Text 13"/>
          <p:cNvSpPr/>
          <p:nvPr/>
        </p:nvSpPr>
        <p:spPr>
          <a:xfrm>
            <a:off x="862506" y="2325500"/>
            <a:ext cx="454099" cy="450241"/>
          </a:xfrm>
          <a:custGeom>
            <a:avLst/>
            <a:gdLst/>
            <a:ahLst/>
            <a:cxnLst/>
            <a:rect l="l" t="t" r="r" b="b"/>
            <a:pathLst>
              <a:path w="454099" h="450241">
                <a:moveTo>
                  <a:pt x="229533" y="42993"/>
                </a:moveTo>
                <a:cubicBezTo>
                  <a:pt x="227935" y="42372"/>
                  <a:pt x="226164" y="42372"/>
                  <a:pt x="224479" y="42993"/>
                </a:cubicBezTo>
                <a:lnTo>
                  <a:pt x="56408" y="106761"/>
                </a:lnTo>
                <a:lnTo>
                  <a:pt x="227050" y="173811"/>
                </a:lnTo>
                <a:lnTo>
                  <a:pt x="397691" y="106761"/>
                </a:lnTo>
                <a:lnTo>
                  <a:pt x="229533" y="42993"/>
                </a:lnTo>
                <a:moveTo>
                  <a:pt x="42572" y="333192"/>
                </a:moveTo>
                <a:cubicBezTo>
                  <a:pt x="42572" y="336118"/>
                  <a:pt x="44434" y="338779"/>
                  <a:pt x="47185" y="339842"/>
                </a:cubicBezTo>
                <a:lnTo>
                  <a:pt x="205766" y="399976"/>
                </a:lnTo>
                <a:lnTo>
                  <a:pt x="205766" y="211154"/>
                </a:lnTo>
                <a:lnTo>
                  <a:pt x="42576" y="147121"/>
                </a:lnTo>
                <a:lnTo>
                  <a:pt x="42572" y="333192"/>
                </a:lnTo>
                <a:moveTo>
                  <a:pt x="248338" y="399976"/>
                </a:moveTo>
                <a:lnTo>
                  <a:pt x="406918" y="339842"/>
                </a:lnTo>
                <a:cubicBezTo>
                  <a:pt x="409665" y="338779"/>
                  <a:pt x="411532" y="336118"/>
                  <a:pt x="411532" y="333192"/>
                </a:cubicBezTo>
                <a:lnTo>
                  <a:pt x="411532" y="147116"/>
                </a:lnTo>
                <a:lnTo>
                  <a:pt x="248342" y="211240"/>
                </a:lnTo>
                <a:lnTo>
                  <a:pt x="248342" y="400062"/>
                </a:lnTo>
                <a:lnTo>
                  <a:pt x="248338" y="399976"/>
                </a:lnTo>
                <a:moveTo>
                  <a:pt x="209399" y="3260"/>
                </a:moveTo>
                <a:cubicBezTo>
                  <a:pt x="220751" y="-1085"/>
                  <a:pt x="233257" y="-1085"/>
                  <a:pt x="244610" y="3260"/>
                </a:cubicBezTo>
                <a:lnTo>
                  <a:pt x="421994" y="70575"/>
                </a:lnTo>
                <a:cubicBezTo>
                  <a:pt x="441330" y="77847"/>
                  <a:pt x="454099" y="96298"/>
                  <a:pt x="454099" y="116959"/>
                </a:cubicBezTo>
                <a:lnTo>
                  <a:pt x="454099" y="333187"/>
                </a:lnTo>
                <a:cubicBezTo>
                  <a:pt x="454099" y="353853"/>
                  <a:pt x="441330" y="372300"/>
                  <a:pt x="422080" y="379661"/>
                </a:cubicBezTo>
                <a:lnTo>
                  <a:pt x="244700" y="446977"/>
                </a:lnTo>
                <a:cubicBezTo>
                  <a:pt x="233348" y="451322"/>
                  <a:pt x="220842" y="451322"/>
                  <a:pt x="209489" y="446977"/>
                </a:cubicBezTo>
                <a:lnTo>
                  <a:pt x="32109" y="379661"/>
                </a:lnTo>
                <a:cubicBezTo>
                  <a:pt x="12774" y="372300"/>
                  <a:pt x="4" y="353853"/>
                  <a:pt x="4" y="333187"/>
                </a:cubicBezTo>
                <a:lnTo>
                  <a:pt x="4" y="116959"/>
                </a:lnTo>
                <a:cubicBezTo>
                  <a:pt x="4" y="96293"/>
                  <a:pt x="12774" y="77847"/>
                  <a:pt x="32023" y="70485"/>
                </a:cubicBezTo>
                <a:lnTo>
                  <a:pt x="209408" y="3170"/>
                </a:lnTo>
                <a:lnTo>
                  <a:pt x="209399" y="3260"/>
                </a:lnTo>
              </a:path>
            </a:pathLst>
          </a:custGeom>
          <a:solidFill>
            <a:srgbClr val="12181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4704696" y="2317338"/>
            <a:ext cx="434843" cy="454098"/>
          </a:xfrm>
          <a:custGeom>
            <a:avLst/>
            <a:gdLst/>
            <a:ahLst/>
            <a:cxnLst/>
            <a:rect l="l" t="t" r="r" b="b"/>
            <a:pathLst>
              <a:path w="434843" h="454098">
                <a:moveTo>
                  <a:pt x="217426" y="0"/>
                </a:moveTo>
                <a:cubicBezTo>
                  <a:pt x="232502" y="0"/>
                  <a:pt x="247226" y="1508"/>
                  <a:pt x="261593" y="4259"/>
                </a:cubicBezTo>
                <a:cubicBezTo>
                  <a:pt x="268598" y="5590"/>
                  <a:pt x="280926" y="9668"/>
                  <a:pt x="287666" y="22087"/>
                </a:cubicBezTo>
                <a:cubicBezTo>
                  <a:pt x="289440" y="25371"/>
                  <a:pt x="290858" y="28826"/>
                  <a:pt x="291745" y="32554"/>
                </a:cubicBezTo>
                <a:lnTo>
                  <a:pt x="299994" y="66702"/>
                </a:lnTo>
                <a:cubicBezTo>
                  <a:pt x="301237" y="71847"/>
                  <a:pt x="309925" y="76902"/>
                  <a:pt x="314983" y="75394"/>
                </a:cubicBezTo>
                <a:lnTo>
                  <a:pt x="348687" y="65458"/>
                </a:lnTo>
                <a:cubicBezTo>
                  <a:pt x="352236" y="64396"/>
                  <a:pt x="355871" y="63860"/>
                  <a:pt x="359506" y="63774"/>
                </a:cubicBezTo>
                <a:cubicBezTo>
                  <a:pt x="373786" y="63329"/>
                  <a:pt x="383453" y="72111"/>
                  <a:pt x="388154" y="77433"/>
                </a:cubicBezTo>
                <a:cubicBezTo>
                  <a:pt x="407756" y="99693"/>
                  <a:pt x="422832" y="125858"/>
                  <a:pt x="432412" y="153971"/>
                </a:cubicBezTo>
                <a:cubicBezTo>
                  <a:pt x="434717" y="160710"/>
                  <a:pt x="437378" y="173307"/>
                  <a:pt x="430016" y="185367"/>
                </a:cubicBezTo>
                <a:cubicBezTo>
                  <a:pt x="428064" y="188560"/>
                  <a:pt x="425672" y="191575"/>
                  <a:pt x="422919" y="194236"/>
                </a:cubicBezTo>
                <a:lnTo>
                  <a:pt x="397464" y="218448"/>
                </a:lnTo>
                <a:cubicBezTo>
                  <a:pt x="393737" y="221995"/>
                  <a:pt x="393737" y="232194"/>
                  <a:pt x="397464" y="235745"/>
                </a:cubicBezTo>
                <a:lnTo>
                  <a:pt x="422919" y="259958"/>
                </a:lnTo>
                <a:cubicBezTo>
                  <a:pt x="425668" y="262619"/>
                  <a:pt x="428064" y="265634"/>
                  <a:pt x="430016" y="268826"/>
                </a:cubicBezTo>
                <a:cubicBezTo>
                  <a:pt x="437286" y="280887"/>
                  <a:pt x="434630" y="293484"/>
                  <a:pt x="432412" y="300222"/>
                </a:cubicBezTo>
                <a:cubicBezTo>
                  <a:pt x="422832" y="328336"/>
                  <a:pt x="407756" y="354414"/>
                  <a:pt x="388154" y="376761"/>
                </a:cubicBezTo>
                <a:cubicBezTo>
                  <a:pt x="383453" y="382083"/>
                  <a:pt x="373695" y="390860"/>
                  <a:pt x="359506" y="390420"/>
                </a:cubicBezTo>
                <a:cubicBezTo>
                  <a:pt x="355871" y="390329"/>
                  <a:pt x="352236" y="389712"/>
                  <a:pt x="348687" y="388735"/>
                </a:cubicBezTo>
                <a:lnTo>
                  <a:pt x="314983" y="378713"/>
                </a:lnTo>
                <a:cubicBezTo>
                  <a:pt x="309925" y="377206"/>
                  <a:pt x="301237" y="382260"/>
                  <a:pt x="299994" y="387405"/>
                </a:cubicBezTo>
                <a:lnTo>
                  <a:pt x="291745" y="421553"/>
                </a:lnTo>
                <a:cubicBezTo>
                  <a:pt x="290858" y="425277"/>
                  <a:pt x="289440" y="428828"/>
                  <a:pt x="287666" y="432020"/>
                </a:cubicBezTo>
                <a:cubicBezTo>
                  <a:pt x="280834" y="444435"/>
                  <a:pt x="268507" y="448426"/>
                  <a:pt x="261593" y="449848"/>
                </a:cubicBezTo>
                <a:cubicBezTo>
                  <a:pt x="247225" y="452595"/>
                  <a:pt x="232502" y="454103"/>
                  <a:pt x="217426" y="454103"/>
                </a:cubicBezTo>
                <a:cubicBezTo>
                  <a:pt x="202350" y="454103"/>
                  <a:pt x="187626" y="452595"/>
                  <a:pt x="173259" y="449843"/>
                </a:cubicBezTo>
                <a:cubicBezTo>
                  <a:pt x="166253" y="448513"/>
                  <a:pt x="153926" y="444435"/>
                  <a:pt x="147186" y="432015"/>
                </a:cubicBezTo>
                <a:cubicBezTo>
                  <a:pt x="145412" y="428732"/>
                  <a:pt x="143994" y="425276"/>
                  <a:pt x="143107" y="421548"/>
                </a:cubicBezTo>
                <a:lnTo>
                  <a:pt x="134858" y="387400"/>
                </a:lnTo>
                <a:cubicBezTo>
                  <a:pt x="133614" y="382255"/>
                  <a:pt x="124926" y="377201"/>
                  <a:pt x="119869" y="378709"/>
                </a:cubicBezTo>
                <a:lnTo>
                  <a:pt x="86164" y="388640"/>
                </a:lnTo>
                <a:cubicBezTo>
                  <a:pt x="82616" y="389703"/>
                  <a:pt x="78981" y="390238"/>
                  <a:pt x="75345" y="390325"/>
                </a:cubicBezTo>
                <a:cubicBezTo>
                  <a:pt x="61065" y="390770"/>
                  <a:pt x="51399" y="381987"/>
                  <a:pt x="46698" y="376665"/>
                </a:cubicBezTo>
                <a:cubicBezTo>
                  <a:pt x="27186" y="354405"/>
                  <a:pt x="12019" y="328240"/>
                  <a:pt x="2440" y="300127"/>
                </a:cubicBezTo>
                <a:cubicBezTo>
                  <a:pt x="135" y="293388"/>
                  <a:pt x="-2526" y="280792"/>
                  <a:pt x="4836" y="268731"/>
                </a:cubicBezTo>
                <a:cubicBezTo>
                  <a:pt x="6788" y="265539"/>
                  <a:pt x="9180" y="262523"/>
                  <a:pt x="11932" y="259862"/>
                </a:cubicBezTo>
                <a:lnTo>
                  <a:pt x="37388" y="235650"/>
                </a:lnTo>
                <a:cubicBezTo>
                  <a:pt x="41114" y="232103"/>
                  <a:pt x="41114" y="221904"/>
                  <a:pt x="37388" y="218353"/>
                </a:cubicBezTo>
                <a:lnTo>
                  <a:pt x="11845" y="194141"/>
                </a:lnTo>
                <a:cubicBezTo>
                  <a:pt x="9097" y="191480"/>
                  <a:pt x="6701" y="188464"/>
                  <a:pt x="4748" y="185272"/>
                </a:cubicBezTo>
                <a:cubicBezTo>
                  <a:pt x="-2522" y="173211"/>
                  <a:pt x="135" y="160614"/>
                  <a:pt x="2444" y="153962"/>
                </a:cubicBezTo>
                <a:cubicBezTo>
                  <a:pt x="12023" y="125849"/>
                  <a:pt x="27099" y="99770"/>
                  <a:pt x="46702" y="77424"/>
                </a:cubicBezTo>
                <a:cubicBezTo>
                  <a:pt x="51403" y="72102"/>
                  <a:pt x="61161" y="63324"/>
                  <a:pt x="75350" y="63764"/>
                </a:cubicBezTo>
                <a:cubicBezTo>
                  <a:pt x="78985" y="63855"/>
                  <a:pt x="82620" y="64473"/>
                  <a:pt x="86168" y="65449"/>
                </a:cubicBezTo>
                <a:lnTo>
                  <a:pt x="119873" y="75385"/>
                </a:lnTo>
                <a:cubicBezTo>
                  <a:pt x="124930" y="76892"/>
                  <a:pt x="133619" y="71838"/>
                  <a:pt x="134862" y="66693"/>
                </a:cubicBezTo>
                <a:lnTo>
                  <a:pt x="143111" y="32545"/>
                </a:lnTo>
                <a:cubicBezTo>
                  <a:pt x="143998" y="28822"/>
                  <a:pt x="145416" y="25270"/>
                  <a:pt x="147190" y="22078"/>
                </a:cubicBezTo>
                <a:cubicBezTo>
                  <a:pt x="154021" y="9663"/>
                  <a:pt x="166349" y="5672"/>
                  <a:pt x="173263" y="4250"/>
                </a:cubicBezTo>
                <a:cubicBezTo>
                  <a:pt x="187630" y="1503"/>
                  <a:pt x="202354" y="-9"/>
                  <a:pt x="217430" y="-9"/>
                </a:cubicBezTo>
                <a:lnTo>
                  <a:pt x="217426" y="0"/>
                </a:lnTo>
                <a:moveTo>
                  <a:pt x="183812" y="45587"/>
                </a:moveTo>
                <a:lnTo>
                  <a:pt x="176272" y="76715"/>
                </a:lnTo>
                <a:cubicBezTo>
                  <a:pt x="169354" y="105364"/>
                  <a:pt x="136097" y="124518"/>
                  <a:pt x="107802" y="116272"/>
                </a:cubicBezTo>
                <a:lnTo>
                  <a:pt x="77202" y="107226"/>
                </a:lnTo>
                <a:cubicBezTo>
                  <a:pt x="62569" y="124346"/>
                  <a:pt x="51037" y="144213"/>
                  <a:pt x="43497" y="165496"/>
                </a:cubicBezTo>
                <a:lnTo>
                  <a:pt x="66735" y="187579"/>
                </a:lnTo>
                <a:cubicBezTo>
                  <a:pt x="88021" y="207800"/>
                  <a:pt x="88021" y="246294"/>
                  <a:pt x="66735" y="266515"/>
                </a:cubicBezTo>
                <a:lnTo>
                  <a:pt x="43497" y="288597"/>
                </a:lnTo>
                <a:cubicBezTo>
                  <a:pt x="51037" y="309886"/>
                  <a:pt x="62565" y="329748"/>
                  <a:pt x="77202" y="346867"/>
                </a:cubicBezTo>
                <a:lnTo>
                  <a:pt x="107889" y="337822"/>
                </a:lnTo>
                <a:cubicBezTo>
                  <a:pt x="136093" y="329485"/>
                  <a:pt x="169441" y="348729"/>
                  <a:pt x="176359" y="377378"/>
                </a:cubicBezTo>
                <a:lnTo>
                  <a:pt x="183899" y="408507"/>
                </a:lnTo>
                <a:cubicBezTo>
                  <a:pt x="205715" y="412498"/>
                  <a:pt x="229397" y="412498"/>
                  <a:pt x="251217" y="408507"/>
                </a:cubicBezTo>
                <a:lnTo>
                  <a:pt x="258758" y="377378"/>
                </a:lnTo>
                <a:cubicBezTo>
                  <a:pt x="265676" y="348729"/>
                  <a:pt x="298933" y="329575"/>
                  <a:pt x="327228" y="337822"/>
                </a:cubicBezTo>
                <a:lnTo>
                  <a:pt x="357915" y="346867"/>
                </a:lnTo>
                <a:cubicBezTo>
                  <a:pt x="372547" y="329748"/>
                  <a:pt x="384079" y="309881"/>
                  <a:pt x="391620" y="288597"/>
                </a:cubicBezTo>
                <a:lnTo>
                  <a:pt x="368381" y="266515"/>
                </a:lnTo>
                <a:cubicBezTo>
                  <a:pt x="347096" y="246294"/>
                  <a:pt x="347096" y="207800"/>
                  <a:pt x="368381" y="187579"/>
                </a:cubicBezTo>
                <a:lnTo>
                  <a:pt x="391620" y="165496"/>
                </a:lnTo>
                <a:cubicBezTo>
                  <a:pt x="384079" y="144213"/>
                  <a:pt x="372552" y="124341"/>
                  <a:pt x="357915" y="107226"/>
                </a:cubicBezTo>
                <a:lnTo>
                  <a:pt x="327228" y="116272"/>
                </a:lnTo>
                <a:cubicBezTo>
                  <a:pt x="299024" y="124609"/>
                  <a:pt x="265676" y="105364"/>
                  <a:pt x="258758" y="76715"/>
                </a:cubicBezTo>
                <a:lnTo>
                  <a:pt x="251217" y="45587"/>
                </a:lnTo>
                <a:cubicBezTo>
                  <a:pt x="229401" y="41595"/>
                  <a:pt x="205720" y="41595"/>
                  <a:pt x="183899" y="45587"/>
                </a:cubicBezTo>
                <a:lnTo>
                  <a:pt x="183812" y="45587"/>
                </a:lnTo>
                <a:moveTo>
                  <a:pt x="174855" y="227049"/>
                </a:moveTo>
                <a:cubicBezTo>
                  <a:pt x="174855" y="250562"/>
                  <a:pt x="193914" y="269621"/>
                  <a:pt x="217426" y="269621"/>
                </a:cubicBezTo>
                <a:cubicBezTo>
                  <a:pt x="240938" y="269621"/>
                  <a:pt x="259997" y="250562"/>
                  <a:pt x="259997" y="227049"/>
                </a:cubicBezTo>
                <a:cubicBezTo>
                  <a:pt x="259997" y="203536"/>
                  <a:pt x="240938" y="184477"/>
                  <a:pt x="217426" y="184477"/>
                </a:cubicBezTo>
                <a:cubicBezTo>
                  <a:pt x="193914" y="184477"/>
                  <a:pt x="174855" y="203536"/>
                  <a:pt x="174855" y="227049"/>
                </a:cubicBezTo>
                <a:moveTo>
                  <a:pt x="217426" y="312192"/>
                </a:moveTo>
                <a:cubicBezTo>
                  <a:pt x="170402" y="312192"/>
                  <a:pt x="132283" y="274071"/>
                  <a:pt x="132283" y="227049"/>
                </a:cubicBezTo>
                <a:cubicBezTo>
                  <a:pt x="132283" y="180027"/>
                  <a:pt x="170402" y="141906"/>
                  <a:pt x="217426" y="141906"/>
                </a:cubicBezTo>
                <a:cubicBezTo>
                  <a:pt x="264450" y="141906"/>
                  <a:pt x="302568" y="180027"/>
                  <a:pt x="302568" y="227049"/>
                </a:cubicBezTo>
                <a:cubicBezTo>
                  <a:pt x="302568" y="274071"/>
                  <a:pt x="264450" y="312192"/>
                  <a:pt x="217426" y="312192"/>
                </a:cubicBezTo>
              </a:path>
            </a:pathLst>
          </a:custGeom>
          <a:solidFill>
            <a:srgbClr val="12181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7" name="Text 15"/>
          <p:cNvSpPr/>
          <p:nvPr/>
        </p:nvSpPr>
        <p:spPr>
          <a:xfrm>
            <a:off x="862506" y="4285337"/>
            <a:ext cx="479488" cy="289013"/>
          </a:xfrm>
          <a:custGeom>
            <a:avLst/>
            <a:gdLst/>
            <a:ahLst/>
            <a:cxnLst/>
            <a:rect l="l" t="t" r="r" b="b"/>
            <a:pathLst>
              <a:path w="479488" h="289013">
                <a:moveTo>
                  <a:pt x="203931" y="451"/>
                </a:moveTo>
                <a:lnTo>
                  <a:pt x="165649" y="38736"/>
                </a:lnTo>
                <a:cubicBezTo>
                  <a:pt x="154184" y="41884"/>
                  <a:pt x="143549" y="47652"/>
                  <a:pt x="134559" y="55594"/>
                </a:cubicBezTo>
                <a:lnTo>
                  <a:pt x="114631" y="73351"/>
                </a:lnTo>
                <a:cubicBezTo>
                  <a:pt x="106988" y="80169"/>
                  <a:pt x="97024" y="83915"/>
                  <a:pt x="86759" y="83915"/>
                </a:cubicBezTo>
                <a:lnTo>
                  <a:pt x="71923" y="83915"/>
                </a:lnTo>
                <a:lnTo>
                  <a:pt x="71923" y="179812"/>
                </a:lnTo>
                <a:cubicBezTo>
                  <a:pt x="87204" y="180263"/>
                  <a:pt x="101743" y="186479"/>
                  <a:pt x="112603" y="197343"/>
                </a:cubicBezTo>
                <a:lnTo>
                  <a:pt x="139272" y="224014"/>
                </a:lnTo>
                <a:lnTo>
                  <a:pt x="144518" y="229259"/>
                </a:lnTo>
                <a:lnTo>
                  <a:pt x="144518" y="229259"/>
                </a:lnTo>
                <a:lnTo>
                  <a:pt x="164747" y="249487"/>
                </a:lnTo>
                <a:cubicBezTo>
                  <a:pt x="169393" y="254131"/>
                  <a:pt x="177037" y="254131"/>
                  <a:pt x="181678" y="249487"/>
                </a:cubicBezTo>
                <a:cubicBezTo>
                  <a:pt x="182953" y="248213"/>
                  <a:pt x="183927" y="246716"/>
                  <a:pt x="184449" y="245140"/>
                </a:cubicBezTo>
                <a:cubicBezTo>
                  <a:pt x="186550" y="239372"/>
                  <a:pt x="191416" y="235025"/>
                  <a:pt x="197410" y="233678"/>
                </a:cubicBezTo>
                <a:cubicBezTo>
                  <a:pt x="203404" y="232328"/>
                  <a:pt x="209694" y="234129"/>
                  <a:pt x="214043" y="238548"/>
                </a:cubicBezTo>
                <a:lnTo>
                  <a:pt x="222137" y="246490"/>
                </a:lnTo>
                <a:cubicBezTo>
                  <a:pt x="230830" y="255181"/>
                  <a:pt x="244913" y="255181"/>
                  <a:pt x="253529" y="246490"/>
                </a:cubicBezTo>
                <a:cubicBezTo>
                  <a:pt x="257576" y="242444"/>
                  <a:pt x="259748" y="237276"/>
                  <a:pt x="259974" y="231956"/>
                </a:cubicBezTo>
                <a:cubicBezTo>
                  <a:pt x="260271" y="225363"/>
                  <a:pt x="264169" y="219519"/>
                  <a:pt x="270163" y="216673"/>
                </a:cubicBezTo>
                <a:cubicBezTo>
                  <a:pt x="276156" y="213826"/>
                  <a:pt x="283123" y="214424"/>
                  <a:pt x="288441" y="218245"/>
                </a:cubicBezTo>
                <a:cubicBezTo>
                  <a:pt x="295484" y="223265"/>
                  <a:pt x="305299" y="222592"/>
                  <a:pt x="311590" y="216297"/>
                </a:cubicBezTo>
                <a:cubicBezTo>
                  <a:pt x="318634" y="209254"/>
                  <a:pt x="318634" y="197867"/>
                  <a:pt x="311590" y="190898"/>
                </a:cubicBezTo>
                <a:lnTo>
                  <a:pt x="254800" y="134110"/>
                </a:lnTo>
                <a:lnTo>
                  <a:pt x="227977" y="158835"/>
                </a:lnTo>
                <a:cubicBezTo>
                  <a:pt x="207522" y="177717"/>
                  <a:pt x="176135" y="178014"/>
                  <a:pt x="155306" y="159509"/>
                </a:cubicBezTo>
                <a:cubicBezTo>
                  <a:pt x="131557" y="138382"/>
                  <a:pt x="131030" y="101521"/>
                  <a:pt x="154107" y="79718"/>
                </a:cubicBezTo>
                <a:lnTo>
                  <a:pt x="206626" y="30121"/>
                </a:lnTo>
                <a:cubicBezTo>
                  <a:pt x="227152" y="10792"/>
                  <a:pt x="254272" y="3"/>
                  <a:pt x="282519" y="3"/>
                </a:cubicBezTo>
                <a:cubicBezTo>
                  <a:pt x="309567" y="3"/>
                  <a:pt x="335713" y="9968"/>
                  <a:pt x="355866" y="27872"/>
                </a:cubicBezTo>
                <a:lnTo>
                  <a:pt x="378417" y="47950"/>
                </a:lnTo>
                <a:lnTo>
                  <a:pt x="407560" y="47950"/>
                </a:lnTo>
                <a:lnTo>
                  <a:pt x="437528" y="47950"/>
                </a:lnTo>
                <a:lnTo>
                  <a:pt x="467496" y="47950"/>
                </a:lnTo>
                <a:cubicBezTo>
                  <a:pt x="474089" y="47950"/>
                  <a:pt x="479483" y="53343"/>
                  <a:pt x="479483" y="59938"/>
                </a:cubicBezTo>
                <a:lnTo>
                  <a:pt x="479483" y="215771"/>
                </a:lnTo>
                <a:cubicBezTo>
                  <a:pt x="479483" y="229031"/>
                  <a:pt x="468771" y="239745"/>
                  <a:pt x="455509" y="239745"/>
                </a:cubicBezTo>
                <a:lnTo>
                  <a:pt x="431534" y="239745"/>
                </a:lnTo>
                <a:cubicBezTo>
                  <a:pt x="422693" y="239745"/>
                  <a:pt x="414901" y="234950"/>
                  <a:pt x="410782" y="227756"/>
                </a:cubicBezTo>
                <a:lnTo>
                  <a:pt x="347173" y="227756"/>
                </a:lnTo>
                <a:cubicBezTo>
                  <a:pt x="344627" y="232777"/>
                  <a:pt x="341256" y="237571"/>
                  <a:pt x="337061" y="241768"/>
                </a:cubicBezTo>
                <a:cubicBezTo>
                  <a:pt x="324249" y="254580"/>
                  <a:pt x="306493" y="259600"/>
                  <a:pt x="289860" y="256825"/>
                </a:cubicBezTo>
                <a:cubicBezTo>
                  <a:pt x="287165" y="262293"/>
                  <a:pt x="283492" y="267389"/>
                  <a:pt x="278923" y="271958"/>
                </a:cubicBezTo>
                <a:cubicBezTo>
                  <a:pt x="258468" y="292411"/>
                  <a:pt x="226481" y="294435"/>
                  <a:pt x="203706" y="278027"/>
                </a:cubicBezTo>
                <a:cubicBezTo>
                  <a:pt x="184900" y="293611"/>
                  <a:pt x="156879" y="292637"/>
                  <a:pt x="139277" y="274955"/>
                </a:cubicBezTo>
                <a:lnTo>
                  <a:pt x="119124" y="254727"/>
                </a:lnTo>
                <a:lnTo>
                  <a:pt x="113878" y="249481"/>
                </a:lnTo>
                <a:lnTo>
                  <a:pt x="87204" y="222811"/>
                </a:lnTo>
                <a:cubicBezTo>
                  <a:pt x="83086" y="218690"/>
                  <a:pt x="77691" y="216294"/>
                  <a:pt x="71923" y="215843"/>
                </a:cubicBezTo>
                <a:cubicBezTo>
                  <a:pt x="71923" y="229028"/>
                  <a:pt x="61135" y="239742"/>
                  <a:pt x="47949" y="239742"/>
                </a:cubicBezTo>
                <a:lnTo>
                  <a:pt x="23974" y="239742"/>
                </a:lnTo>
                <a:cubicBezTo>
                  <a:pt x="10712" y="239742"/>
                  <a:pt x="0" y="229028"/>
                  <a:pt x="0" y="215768"/>
                </a:cubicBezTo>
                <a:lnTo>
                  <a:pt x="0" y="59935"/>
                </a:lnTo>
                <a:cubicBezTo>
                  <a:pt x="0" y="53343"/>
                  <a:pt x="5394" y="47947"/>
                  <a:pt x="11987" y="47947"/>
                </a:cubicBezTo>
                <a:lnTo>
                  <a:pt x="41955" y="47947"/>
                </a:lnTo>
                <a:lnTo>
                  <a:pt x="71923" y="47947"/>
                </a:lnTo>
                <a:lnTo>
                  <a:pt x="86759" y="47947"/>
                </a:lnTo>
                <a:cubicBezTo>
                  <a:pt x="88259" y="47947"/>
                  <a:pt x="89679" y="47424"/>
                  <a:pt x="90729" y="46450"/>
                </a:cubicBezTo>
                <a:lnTo>
                  <a:pt x="110584" y="28768"/>
                </a:lnTo>
                <a:cubicBezTo>
                  <a:pt x="131485" y="10263"/>
                  <a:pt x="158384" y="0"/>
                  <a:pt x="186329" y="0"/>
                </a:cubicBezTo>
                <a:lnTo>
                  <a:pt x="194044" y="0"/>
                </a:lnTo>
                <a:cubicBezTo>
                  <a:pt x="197338" y="0"/>
                  <a:pt x="200714" y="150"/>
                  <a:pt x="203931" y="451"/>
                </a:cubicBezTo>
                <a:lnTo>
                  <a:pt x="203931" y="451"/>
                </a:lnTo>
                <a:moveTo>
                  <a:pt x="407565" y="191795"/>
                </a:moveTo>
                <a:lnTo>
                  <a:pt x="407565" y="83909"/>
                </a:lnTo>
                <a:lnTo>
                  <a:pt x="371603" y="83909"/>
                </a:lnTo>
                <a:cubicBezTo>
                  <a:pt x="367182" y="83909"/>
                  <a:pt x="362910" y="82262"/>
                  <a:pt x="359693" y="79340"/>
                </a:cubicBezTo>
                <a:lnTo>
                  <a:pt x="332046" y="54765"/>
                </a:lnTo>
                <a:cubicBezTo>
                  <a:pt x="318409" y="42629"/>
                  <a:pt x="300802" y="35959"/>
                  <a:pt x="282524" y="35959"/>
                </a:cubicBezTo>
                <a:cubicBezTo>
                  <a:pt x="263493" y="35959"/>
                  <a:pt x="245215" y="43227"/>
                  <a:pt x="231353" y="56262"/>
                </a:cubicBezTo>
                <a:lnTo>
                  <a:pt x="178835" y="105859"/>
                </a:lnTo>
                <a:cubicBezTo>
                  <a:pt x="171120" y="113200"/>
                  <a:pt x="171268" y="125564"/>
                  <a:pt x="179209" y="132605"/>
                </a:cubicBezTo>
                <a:cubicBezTo>
                  <a:pt x="186176" y="138824"/>
                  <a:pt x="196739" y="138674"/>
                  <a:pt x="203557" y="132379"/>
                </a:cubicBezTo>
                <a:lnTo>
                  <a:pt x="257423" y="82631"/>
                </a:lnTo>
                <a:cubicBezTo>
                  <a:pt x="264692" y="75889"/>
                  <a:pt x="276080" y="76337"/>
                  <a:pt x="282821" y="83681"/>
                </a:cubicBezTo>
                <a:cubicBezTo>
                  <a:pt x="289563" y="91021"/>
                  <a:pt x="289117" y="102336"/>
                  <a:pt x="281771" y="109079"/>
                </a:cubicBezTo>
                <a:lnTo>
                  <a:pt x="281172" y="109677"/>
                </a:lnTo>
                <a:lnTo>
                  <a:pt x="336912" y="165419"/>
                </a:lnTo>
                <a:cubicBezTo>
                  <a:pt x="344407" y="172910"/>
                  <a:pt x="349274" y="182127"/>
                  <a:pt x="351446" y="191716"/>
                </a:cubicBezTo>
                <a:lnTo>
                  <a:pt x="407484" y="191716"/>
                </a:lnTo>
                <a:lnTo>
                  <a:pt x="407565" y="191795"/>
                </a:lnTo>
                <a:moveTo>
                  <a:pt x="47949" y="203783"/>
                </a:moveTo>
                <a:cubicBezTo>
                  <a:pt x="47949" y="197161"/>
                  <a:pt x="42583" y="191795"/>
                  <a:pt x="35962" y="191795"/>
                </a:cubicBezTo>
                <a:cubicBezTo>
                  <a:pt x="29340" y="191795"/>
                  <a:pt x="23974" y="197161"/>
                  <a:pt x="23974" y="203783"/>
                </a:cubicBezTo>
                <a:cubicBezTo>
                  <a:pt x="23974" y="210404"/>
                  <a:pt x="29340" y="215771"/>
                  <a:pt x="35962" y="215771"/>
                </a:cubicBezTo>
                <a:cubicBezTo>
                  <a:pt x="42583" y="215771"/>
                  <a:pt x="47949" y="210404"/>
                  <a:pt x="47949" y="203783"/>
                </a:cubicBezTo>
                <a:moveTo>
                  <a:pt x="443526" y="215771"/>
                </a:moveTo>
                <a:cubicBezTo>
                  <a:pt x="450148" y="215771"/>
                  <a:pt x="455514" y="210404"/>
                  <a:pt x="455514" y="203783"/>
                </a:cubicBezTo>
                <a:cubicBezTo>
                  <a:pt x="455514" y="197161"/>
                  <a:pt x="450148" y="191794"/>
                  <a:pt x="443526" y="191794"/>
                </a:cubicBezTo>
                <a:cubicBezTo>
                  <a:pt x="436905" y="191794"/>
                  <a:pt x="431539" y="197161"/>
                  <a:pt x="431539" y="203783"/>
                </a:cubicBezTo>
                <a:cubicBezTo>
                  <a:pt x="431539" y="210404"/>
                  <a:pt x="436905" y="215771"/>
                  <a:pt x="443526" y="215771"/>
                </a:cubicBezTo>
              </a:path>
            </a:pathLst>
          </a:custGeom>
          <a:solidFill>
            <a:srgbClr val="12181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8" name="Text 13">
            <a:extLst>
              <a:ext uri="{FF2B5EF4-FFF2-40B4-BE49-F238E27FC236}">
                <a16:creationId xmlns:a16="http://schemas.microsoft.com/office/drawing/2014/main" id="{6C366A89-15B0-7BCC-D092-C185CBE1B39D}"/>
              </a:ext>
            </a:extLst>
          </p:cNvPr>
          <p:cNvSpPr/>
          <p:nvPr/>
        </p:nvSpPr>
        <p:spPr>
          <a:xfrm>
            <a:off x="855573" y="385776"/>
            <a:ext cx="8788612" cy="125652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Design Specialist 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8260080" y="-6164"/>
            <a:ext cx="3931920" cy="6864164"/>
          </a:xfrm>
          <a:prstGeom prst="rect">
            <a:avLst/>
          </a:prstGeom>
          <a:blipFill>
            <a:blip r:embed="rId3"/>
            <a:srcRect/>
            <a:stretch>
              <a:fillRect l="-8127" r="-8127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952067" y="40636"/>
            <a:ext cx="277200" cy="3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dirty="0">
                <a:solidFill>
                  <a:srgbClr val="FFFFFF"/>
                </a:solidFill>
                <a:latin typeface="Outfit Bold" pitchFamily="34" charset="0"/>
                <a:ea typeface="Outfit Bold" pitchFamily="34" charset="-122"/>
                <a:cs typeface="Outfit Bold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855573" y="447"/>
            <a:ext cx="6859798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Procurement Specialist </a:t>
            </a:r>
            <a:endParaRPr lang="en-US" sz="3200" dirty="0"/>
          </a:p>
        </p:txBody>
      </p:sp>
      <p:sp>
        <p:nvSpPr>
          <p:cNvPr id="9" name="Text 7"/>
          <p:cNvSpPr/>
          <p:nvPr/>
        </p:nvSpPr>
        <p:spPr>
          <a:xfrm>
            <a:off x="4514970" y="3194217"/>
            <a:ext cx="3560755" cy="30643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54469" indent="-190852" algn="l">
              <a:lnSpc>
                <a:spcPct val="90000"/>
              </a:lnSpc>
              <a:spcBef>
                <a:spcPts val="1336"/>
              </a:spcBef>
              <a:buSzPct val="100000"/>
              <a:buChar char="•"/>
            </a:pPr>
            <a:r>
              <a:rPr lang="en-US" sz="1603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Refine supplier options and assess cost implications.</a:t>
            </a:r>
            <a:endParaRPr lang="en-US" sz="1603" dirty="0"/>
          </a:p>
          <a:p>
            <a:pPr marL="254469" indent="-190852" algn="l">
              <a:lnSpc>
                <a:spcPct val="90000"/>
              </a:lnSpc>
              <a:spcBef>
                <a:spcPts val="1336"/>
              </a:spcBef>
              <a:buSzPct val="100000"/>
              <a:buChar char="•"/>
            </a:pPr>
            <a:r>
              <a:rPr lang="en-US" sz="1603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Ensure procurement aligns with sustainability and performance goals.</a:t>
            </a:r>
            <a:endParaRPr lang="en-US" sz="1603" dirty="0"/>
          </a:p>
        </p:txBody>
      </p:sp>
      <p:sp>
        <p:nvSpPr>
          <p:cNvPr id="10" name="Text 8"/>
          <p:cNvSpPr/>
          <p:nvPr/>
        </p:nvSpPr>
        <p:spPr>
          <a:xfrm>
            <a:off x="4514971" y="2734005"/>
            <a:ext cx="3200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03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Next Steps</a:t>
            </a:r>
            <a:endParaRPr lang="en-US" sz="2030" dirty="0"/>
          </a:p>
        </p:txBody>
      </p:sp>
      <p:sp>
        <p:nvSpPr>
          <p:cNvPr id="11" name="Text 9"/>
          <p:cNvSpPr/>
          <p:nvPr/>
        </p:nvSpPr>
        <p:spPr>
          <a:xfrm>
            <a:off x="4514970" y="2054650"/>
            <a:ext cx="457200" cy="457200"/>
          </a:xfrm>
          <a:prstGeom prst="rect">
            <a:avLst/>
          </a:prstGeom>
          <a:solidFill>
            <a:srgbClr val="CAD4E1">
              <a:alpha val="36000"/>
            </a:srgbClr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4514970" y="205465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4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02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864808" y="2737700"/>
            <a:ext cx="3200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03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Responsibilities</a:t>
            </a:r>
            <a:endParaRPr lang="en-US" sz="2030" dirty="0"/>
          </a:p>
        </p:txBody>
      </p:sp>
      <p:sp>
        <p:nvSpPr>
          <p:cNvPr id="14" name="Text 12"/>
          <p:cNvSpPr/>
          <p:nvPr/>
        </p:nvSpPr>
        <p:spPr>
          <a:xfrm>
            <a:off x="864808" y="3194217"/>
            <a:ext cx="3480676" cy="30643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54469" indent="-190852" algn="l">
              <a:lnSpc>
                <a:spcPct val="90000"/>
              </a:lnSpc>
              <a:spcBef>
                <a:spcPts val="1336"/>
              </a:spcBef>
              <a:buSzPct val="100000"/>
              <a:buChar char="•"/>
            </a:pPr>
            <a:r>
              <a:rPr lang="en-US" sz="1603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Source materials and components sustainably and cost-effectively.</a:t>
            </a:r>
            <a:endParaRPr lang="en-US" sz="1603" dirty="0"/>
          </a:p>
          <a:p>
            <a:pPr marL="254469" indent="-190852" algn="l">
              <a:lnSpc>
                <a:spcPct val="90000"/>
              </a:lnSpc>
              <a:spcBef>
                <a:spcPts val="1336"/>
              </a:spcBef>
              <a:buSzPct val="100000"/>
              <a:buChar char="•"/>
            </a:pPr>
            <a:r>
              <a:rPr lang="en-US" sz="1603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Identify suppliers for composites, fasteners, and generator units.</a:t>
            </a:r>
            <a:endParaRPr lang="en-US" sz="1603" dirty="0"/>
          </a:p>
          <a:p>
            <a:pPr marL="254469" indent="-190852" algn="l">
              <a:lnSpc>
                <a:spcPct val="90000"/>
              </a:lnSpc>
              <a:spcBef>
                <a:spcPts val="1336"/>
              </a:spcBef>
              <a:buSzPct val="100000"/>
              <a:buChar char="•"/>
            </a:pPr>
            <a:r>
              <a:rPr lang="en-US" sz="1603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Develop a preliminary bill of materials.</a:t>
            </a:r>
            <a:endParaRPr lang="en-US" sz="1603" dirty="0"/>
          </a:p>
          <a:p>
            <a:pPr marL="254469" indent="-190852" algn="l">
              <a:lnSpc>
                <a:spcPct val="90000"/>
              </a:lnSpc>
              <a:spcBef>
                <a:spcPts val="1336"/>
              </a:spcBef>
              <a:buSzPct val="100000"/>
              <a:buChar char="•"/>
            </a:pPr>
            <a:r>
              <a:rPr lang="en-US" sz="1603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Review sustainability credentials and compliance.</a:t>
            </a:r>
            <a:endParaRPr lang="en-US" sz="1603" dirty="0"/>
          </a:p>
          <a:p>
            <a:pPr marL="254469" indent="-190852" algn="l">
              <a:lnSpc>
                <a:spcPct val="90000"/>
              </a:lnSpc>
              <a:spcBef>
                <a:spcPts val="1336"/>
              </a:spcBef>
              <a:buSzPct val="100000"/>
              <a:buChar char="•"/>
            </a:pPr>
            <a:r>
              <a:rPr lang="en-US" sz="1603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Coordinate with Materials Specialist on material suitability.</a:t>
            </a:r>
            <a:endParaRPr lang="en-US" sz="1603" dirty="0"/>
          </a:p>
        </p:txBody>
      </p:sp>
      <p:sp>
        <p:nvSpPr>
          <p:cNvPr id="15" name="Text 13"/>
          <p:cNvSpPr/>
          <p:nvPr/>
        </p:nvSpPr>
        <p:spPr>
          <a:xfrm>
            <a:off x="865717" y="2054650"/>
            <a:ext cx="457200" cy="457200"/>
          </a:xfrm>
          <a:prstGeom prst="rect">
            <a:avLst/>
          </a:prstGeom>
          <a:solidFill>
            <a:srgbClr val="CAD4E1">
              <a:alpha val="36000"/>
            </a:srgbClr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865717" y="205465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4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01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855573" y="2319697"/>
            <a:ext cx="548640" cy="548640"/>
          </a:xfrm>
          <a:prstGeom prst="rect">
            <a:avLst/>
          </a:prstGeom>
          <a:solidFill>
            <a:srgbClr val="CAD4E1">
              <a:alpha val="36000"/>
            </a:srgbClr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855573" y="2319697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4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01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855573" y="4173994"/>
            <a:ext cx="548640" cy="548640"/>
          </a:xfrm>
          <a:prstGeom prst="rect">
            <a:avLst/>
          </a:prstGeom>
          <a:solidFill>
            <a:srgbClr val="CAD4E1">
              <a:alpha val="36000"/>
            </a:srgbClr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855573" y="4173994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4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02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659012" y="4173994"/>
            <a:ext cx="601852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Sustainability and Compliance</a:t>
            </a:r>
            <a:endParaRPr lang="en-US" sz="2320" dirty="0"/>
          </a:p>
        </p:txBody>
      </p:sp>
      <p:sp>
        <p:nvSpPr>
          <p:cNvPr id="8" name="Text 6"/>
          <p:cNvSpPr/>
          <p:nvPr/>
        </p:nvSpPr>
        <p:spPr>
          <a:xfrm>
            <a:off x="1659012" y="4660991"/>
            <a:ext cx="630881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22263" indent="-241697" algn="l">
              <a:lnSpc>
                <a:spcPct val="90000"/>
              </a:lnSpc>
              <a:spcBef>
                <a:spcPts val="1450"/>
              </a:spcBef>
              <a:buSzPct val="100000"/>
              <a:buChar char="•"/>
            </a:pPr>
            <a:r>
              <a:rPr lang="en-US" sz="203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Align materials with sustainability goals and verify compliance with environmental standards and regulations.</a:t>
            </a:r>
            <a:endParaRPr lang="en-US" sz="2030" dirty="0"/>
          </a:p>
        </p:txBody>
      </p:sp>
      <p:sp>
        <p:nvSpPr>
          <p:cNvPr id="9" name="Text 7"/>
          <p:cNvSpPr/>
          <p:nvPr/>
        </p:nvSpPr>
        <p:spPr>
          <a:xfrm>
            <a:off x="1659012" y="2324847"/>
            <a:ext cx="601852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Material Suitability and Durability</a:t>
            </a:r>
            <a:endParaRPr lang="en-US" sz="2320" dirty="0"/>
          </a:p>
        </p:txBody>
      </p:sp>
      <p:sp>
        <p:nvSpPr>
          <p:cNvPr id="10" name="Text 8"/>
          <p:cNvSpPr/>
          <p:nvPr/>
        </p:nvSpPr>
        <p:spPr>
          <a:xfrm>
            <a:off x="1659012" y="2811844"/>
            <a:ext cx="630881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22263" indent="-241697" algn="l">
              <a:lnSpc>
                <a:spcPct val="90000"/>
              </a:lnSpc>
              <a:spcBef>
                <a:spcPts val="1450"/>
              </a:spcBef>
              <a:buSzPct val="100000"/>
              <a:buChar char="•"/>
            </a:pPr>
            <a:r>
              <a:rPr lang="en-US" sz="203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Ensure materials chosen meet performance requirements and maintain structural integrity under operating conditions.</a:t>
            </a:r>
            <a:endParaRPr lang="en-US" sz="2030" dirty="0"/>
          </a:p>
        </p:txBody>
      </p:sp>
      <p:sp>
        <p:nvSpPr>
          <p:cNvPr id="12" name="Text 10"/>
          <p:cNvSpPr/>
          <p:nvPr/>
        </p:nvSpPr>
        <p:spPr>
          <a:xfrm>
            <a:off x="952067" y="40636"/>
            <a:ext cx="277200" cy="3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dirty="0">
                <a:solidFill>
                  <a:srgbClr val="FFFFFF"/>
                </a:solidFill>
                <a:latin typeface="Outfit Bold" pitchFamily="34" charset="0"/>
                <a:ea typeface="Outfit Bold" pitchFamily="34" charset="-122"/>
                <a:cs typeface="Outfit Bold" pitchFamily="34" charset="-120"/>
              </a:rPr>
              <a:t>14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8173906" y="1822636"/>
            <a:ext cx="4018094" cy="2791023"/>
          </a:xfrm>
          <a:prstGeom prst="rect">
            <a:avLst/>
          </a:prstGeom>
          <a:blipFill>
            <a:blip r:embed="rId3"/>
            <a:srcRect/>
            <a:stretch>
              <a:fillRect l="-3294" r="-3294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5" name="Text 13"/>
          <p:cNvSpPr/>
          <p:nvPr/>
        </p:nvSpPr>
        <p:spPr>
          <a:xfrm>
            <a:off x="8173906" y="-6164"/>
            <a:ext cx="92364" cy="1828800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5">
            <a:extLst>
              <a:ext uri="{FF2B5EF4-FFF2-40B4-BE49-F238E27FC236}">
                <a16:creationId xmlns:a16="http://schemas.microsoft.com/office/drawing/2014/main" id="{4CC31BB1-22DC-0285-874D-178FCD50A728}"/>
              </a:ext>
            </a:extLst>
          </p:cNvPr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7" name="Text 6">
            <a:extLst>
              <a:ext uri="{FF2B5EF4-FFF2-40B4-BE49-F238E27FC236}">
                <a16:creationId xmlns:a16="http://schemas.microsoft.com/office/drawing/2014/main" id="{68BAF5AF-D62B-69ED-3C0F-59B0F9401AFC}"/>
              </a:ext>
            </a:extLst>
          </p:cNvPr>
          <p:cNvSpPr/>
          <p:nvPr/>
        </p:nvSpPr>
        <p:spPr>
          <a:xfrm>
            <a:off x="855573" y="447"/>
            <a:ext cx="6859798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Materials Specialist</a:t>
            </a:r>
            <a:endParaRPr lang="en-US" sz="3200" dirty="0"/>
          </a:p>
        </p:txBody>
      </p:sp>
      <p:sp>
        <p:nvSpPr>
          <p:cNvPr id="2" name="Text 4">
            <a:extLst>
              <a:ext uri="{FF2B5EF4-FFF2-40B4-BE49-F238E27FC236}">
                <a16:creationId xmlns:a16="http://schemas.microsoft.com/office/drawing/2014/main" id="{72E1E883-42D8-CD36-8EED-5A9D20DA041A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OR</a:t>
            </a:r>
            <a:endParaRPr lang="en-US" sz="232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942637" y="40636"/>
            <a:ext cx="277200" cy="3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dirty="0">
                <a:solidFill>
                  <a:srgbClr val="FFFFFF"/>
                </a:solidFill>
                <a:latin typeface="Outfit Bold" pitchFamily="34" charset="0"/>
                <a:ea typeface="Outfit Bold" pitchFamily="34" charset="-122"/>
                <a:cs typeface="Outfit Bold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983662" y="1693293"/>
            <a:ext cx="8442998" cy="4804352"/>
          </a:xfrm>
          <a:prstGeom prst="rect">
            <a:avLst/>
          </a:prstGeom>
          <a:blipFill>
            <a:blip r:embed="rId3"/>
            <a:srcRect/>
            <a:stretch>
              <a:fillRect l="2997" r="2997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6">
            <a:extLst>
              <a:ext uri="{FF2B5EF4-FFF2-40B4-BE49-F238E27FC236}">
                <a16:creationId xmlns:a16="http://schemas.microsoft.com/office/drawing/2014/main" id="{8366F536-7E03-C10F-A71C-788ED3EE85B1}"/>
              </a:ext>
            </a:extLst>
          </p:cNvPr>
          <p:cNvSpPr/>
          <p:nvPr/>
        </p:nvSpPr>
        <p:spPr>
          <a:xfrm>
            <a:off x="855573" y="447"/>
            <a:ext cx="6859798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Project Plan </a:t>
            </a:r>
            <a:endParaRPr lang="en-US" sz="3200" dirty="0"/>
          </a:p>
        </p:txBody>
      </p:sp>
      <p:sp>
        <p:nvSpPr>
          <p:cNvPr id="2" name="Text 4">
            <a:extLst>
              <a:ext uri="{FF2B5EF4-FFF2-40B4-BE49-F238E27FC236}">
                <a16:creationId xmlns:a16="http://schemas.microsoft.com/office/drawing/2014/main" id="{B606CE93-F73E-DE8B-B566-E2B1FC5DE319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KJ</a:t>
            </a:r>
            <a:endParaRPr lang="en-US" sz="23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4518528" y="4824394"/>
            <a:ext cx="320040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76225" indent="-207169" algn="l">
              <a:lnSpc>
                <a:spcPct val="90000"/>
              </a:lnSpc>
              <a:spcBef>
                <a:spcPts val="1450"/>
              </a:spcBef>
              <a:buSzPct val="100000"/>
              <a:buChar char="•"/>
            </a:pPr>
            <a:r>
              <a:rPr lang="en-US" sz="174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Improving blade positioning and editing material properties for stress simulations.</a:t>
            </a:r>
            <a:endParaRPr lang="en-US" sz="1740" dirty="0"/>
          </a:p>
        </p:txBody>
      </p:sp>
      <p:sp>
        <p:nvSpPr>
          <p:cNvPr id="5" name="Text 3"/>
          <p:cNvSpPr/>
          <p:nvPr/>
        </p:nvSpPr>
        <p:spPr>
          <a:xfrm>
            <a:off x="4517555" y="4354454"/>
            <a:ext cx="3201374" cy="3097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320"/>
              </a:spcBef>
              <a:buNone/>
            </a:pPr>
            <a:r>
              <a:rPr lang="en-US" sz="1848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Simulation Preparation</a:t>
            </a:r>
            <a:endParaRPr lang="en-US" sz="1848" dirty="0"/>
          </a:p>
        </p:txBody>
      </p:sp>
      <p:sp>
        <p:nvSpPr>
          <p:cNvPr id="6" name="Text 4"/>
          <p:cNvSpPr/>
          <p:nvPr/>
        </p:nvSpPr>
        <p:spPr>
          <a:xfrm>
            <a:off x="868367" y="4824394"/>
            <a:ext cx="3520713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76225" indent="-207169" algn="l">
              <a:lnSpc>
                <a:spcPct val="90000"/>
              </a:lnSpc>
              <a:spcBef>
                <a:spcPts val="1450"/>
              </a:spcBef>
              <a:buSzPct val="100000"/>
              <a:buChar char="•"/>
            </a:pPr>
            <a:r>
              <a:rPr lang="en-US" sz="174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Working on mesh containment to prevent bird strikes and reduce noise emissions.</a:t>
            </a:r>
            <a:endParaRPr lang="en-US" sz="1740" dirty="0"/>
          </a:p>
        </p:txBody>
      </p:sp>
      <p:sp>
        <p:nvSpPr>
          <p:cNvPr id="7" name="Text 5"/>
          <p:cNvSpPr/>
          <p:nvPr/>
        </p:nvSpPr>
        <p:spPr>
          <a:xfrm>
            <a:off x="867391" y="4346855"/>
            <a:ext cx="3201374" cy="3097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320"/>
              </a:spcBef>
              <a:buNone/>
            </a:pPr>
            <a:r>
              <a:rPr lang="en-US" sz="1848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Containment Design</a:t>
            </a:r>
            <a:endParaRPr lang="en-US" sz="1848" dirty="0"/>
          </a:p>
        </p:txBody>
      </p:sp>
      <p:sp>
        <p:nvSpPr>
          <p:cNvPr id="8" name="Text 6"/>
          <p:cNvSpPr/>
          <p:nvPr/>
        </p:nvSpPr>
        <p:spPr>
          <a:xfrm>
            <a:off x="4518527" y="2841293"/>
            <a:ext cx="3670863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76225" indent="-207169" algn="l">
              <a:lnSpc>
                <a:spcPct val="90000"/>
              </a:lnSpc>
              <a:spcBef>
                <a:spcPts val="1450"/>
              </a:spcBef>
              <a:buSzPct val="100000"/>
              <a:buChar char="•"/>
            </a:pPr>
            <a:r>
              <a:rPr lang="en-US" sz="174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Initiated development of a configuration with four turbines for enhanced design.</a:t>
            </a:r>
            <a:endParaRPr lang="en-US" sz="1740" dirty="0"/>
          </a:p>
        </p:txBody>
      </p:sp>
      <p:sp>
        <p:nvSpPr>
          <p:cNvPr id="9" name="Text 7"/>
          <p:cNvSpPr/>
          <p:nvPr/>
        </p:nvSpPr>
        <p:spPr>
          <a:xfrm>
            <a:off x="4517554" y="2381082"/>
            <a:ext cx="3201373" cy="3097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320"/>
              </a:spcBef>
              <a:buNone/>
            </a:pPr>
            <a:r>
              <a:rPr lang="en-US" sz="1848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Four-Turbine Configuration</a:t>
            </a:r>
            <a:endParaRPr lang="en-US" sz="1848" dirty="0"/>
          </a:p>
        </p:txBody>
      </p:sp>
      <p:sp>
        <p:nvSpPr>
          <p:cNvPr id="10" name="Text 8"/>
          <p:cNvSpPr/>
          <p:nvPr/>
        </p:nvSpPr>
        <p:spPr>
          <a:xfrm>
            <a:off x="867391" y="2384777"/>
            <a:ext cx="3201374" cy="3097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320"/>
              </a:spcBef>
              <a:buNone/>
            </a:pPr>
            <a:r>
              <a:rPr lang="en-US" sz="1848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Turbine Assembly</a:t>
            </a:r>
            <a:endParaRPr lang="en-US" sz="1848" dirty="0"/>
          </a:p>
        </p:txBody>
      </p:sp>
      <p:sp>
        <p:nvSpPr>
          <p:cNvPr id="11" name="Text 9"/>
          <p:cNvSpPr/>
          <p:nvPr/>
        </p:nvSpPr>
        <p:spPr>
          <a:xfrm>
            <a:off x="868365" y="2841293"/>
            <a:ext cx="3649189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76225" indent="-207169" algn="l">
              <a:lnSpc>
                <a:spcPct val="90000"/>
              </a:lnSpc>
              <a:spcBef>
                <a:spcPts val="1450"/>
              </a:spcBef>
              <a:buSzPct val="100000"/>
              <a:buChar char="•"/>
            </a:pPr>
            <a:r>
              <a:rPr lang="en-US" sz="174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Created turbine assembly with constrained parts allowing for modification.</a:t>
            </a:r>
            <a:endParaRPr lang="en-US" sz="1740" dirty="0"/>
          </a:p>
        </p:txBody>
      </p:sp>
      <p:sp>
        <p:nvSpPr>
          <p:cNvPr id="14" name="Text 12"/>
          <p:cNvSpPr/>
          <p:nvPr/>
        </p:nvSpPr>
        <p:spPr>
          <a:xfrm>
            <a:off x="942637" y="40636"/>
            <a:ext cx="277200" cy="3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dirty="0">
                <a:solidFill>
                  <a:srgbClr val="FFFFFF"/>
                </a:solidFill>
                <a:latin typeface="Outfit Bold" pitchFamily="34" charset="0"/>
                <a:ea typeface="Outfit Bold" pitchFamily="34" charset="-122"/>
                <a:cs typeface="Outfit Bold" pitchFamily="34" charset="-120"/>
              </a:rPr>
              <a:t>16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8442036" y="-6164"/>
            <a:ext cx="92364" cy="1828800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8442036" y="1822636"/>
            <a:ext cx="2948391" cy="4158781"/>
          </a:xfrm>
          <a:prstGeom prst="rect">
            <a:avLst/>
          </a:prstGeom>
          <a:blipFill>
            <a:blip r:embed="rId3"/>
            <a:srcRect/>
            <a:stretch>
              <a:fillRect t="-2014" b="-2014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7" name="Text 6">
            <a:extLst>
              <a:ext uri="{FF2B5EF4-FFF2-40B4-BE49-F238E27FC236}">
                <a16:creationId xmlns:a16="http://schemas.microsoft.com/office/drawing/2014/main" id="{B8ED7E8A-71EF-EB9C-6307-D86C572CA731}"/>
              </a:ext>
            </a:extLst>
          </p:cNvPr>
          <p:cNvSpPr/>
          <p:nvPr/>
        </p:nvSpPr>
        <p:spPr>
          <a:xfrm>
            <a:off x="855573" y="447"/>
            <a:ext cx="6859798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Modelling Work </a:t>
            </a:r>
            <a:endParaRPr lang="en-US" sz="3200" dirty="0"/>
          </a:p>
        </p:txBody>
      </p:sp>
      <p:sp>
        <p:nvSpPr>
          <p:cNvPr id="2" name="Text 4">
            <a:extLst>
              <a:ext uri="{FF2B5EF4-FFF2-40B4-BE49-F238E27FC236}">
                <a16:creationId xmlns:a16="http://schemas.microsoft.com/office/drawing/2014/main" id="{7F03A1C8-18D0-8FE8-BEAA-32B7918EE832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KA</a:t>
            </a:r>
            <a:endParaRPr lang="en-US" sz="232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942637" y="40636"/>
            <a:ext cx="277200" cy="3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dirty="0">
                <a:solidFill>
                  <a:srgbClr val="FFFFFF"/>
                </a:solidFill>
                <a:latin typeface="Outfit Bold" pitchFamily="34" charset="0"/>
                <a:ea typeface="Outfit Bold" pitchFamily="34" charset="-122"/>
                <a:cs typeface="Outfit Bold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6483613" y="3150150"/>
            <a:ext cx="4846320" cy="11931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03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Weighted decision matrix was used to evaluate alternatives, leading to selection of a helix-type VAWT for compactness and performance.</a:t>
            </a:r>
            <a:endParaRPr lang="en-US" sz="2030" dirty="0"/>
          </a:p>
        </p:txBody>
      </p:sp>
      <p:sp>
        <p:nvSpPr>
          <p:cNvPr id="9" name="Text 7"/>
          <p:cNvSpPr/>
          <p:nvPr/>
        </p:nvSpPr>
        <p:spPr>
          <a:xfrm>
            <a:off x="6483613" y="2639139"/>
            <a:ext cx="4846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61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Design Justification</a:t>
            </a:r>
            <a:endParaRPr lang="en-US" sz="2610" dirty="0"/>
          </a:p>
        </p:txBody>
      </p:sp>
      <p:sp>
        <p:nvSpPr>
          <p:cNvPr id="10" name="Text 8"/>
          <p:cNvSpPr/>
          <p:nvPr/>
        </p:nvSpPr>
        <p:spPr>
          <a:xfrm>
            <a:off x="862584" y="3146455"/>
            <a:ext cx="4846320" cy="11968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03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Developed initial concept models including a four-turbine configuration with constrained parts for adjustability.</a:t>
            </a:r>
            <a:endParaRPr lang="en-US" sz="2030" dirty="0"/>
          </a:p>
        </p:txBody>
      </p:sp>
      <p:sp>
        <p:nvSpPr>
          <p:cNvPr id="11" name="Text 9"/>
          <p:cNvSpPr/>
          <p:nvPr/>
        </p:nvSpPr>
        <p:spPr>
          <a:xfrm>
            <a:off x="862585" y="2639139"/>
            <a:ext cx="4846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61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Concept Drawings</a:t>
            </a:r>
            <a:endParaRPr lang="en-US" sz="2610" dirty="0"/>
          </a:p>
        </p:txBody>
      </p:sp>
      <p:sp>
        <p:nvSpPr>
          <p:cNvPr id="12" name="Text 10"/>
          <p:cNvSpPr/>
          <p:nvPr/>
        </p:nvSpPr>
        <p:spPr>
          <a:xfrm>
            <a:off x="862584" y="1790667"/>
            <a:ext cx="548640" cy="548640"/>
          </a:xfrm>
          <a:custGeom>
            <a:avLst/>
            <a:gdLst/>
            <a:ahLst/>
            <a:cxnLst/>
            <a:rect l="l" t="t" r="r" b="b"/>
            <a:pathLst>
              <a:path w="548640" h="548640">
                <a:moveTo>
                  <a:pt x="497205" y="274320"/>
                </a:moveTo>
                <a:cubicBezTo>
                  <a:pt x="497205" y="151222"/>
                  <a:pt x="397418" y="51435"/>
                  <a:pt x="274320" y="51435"/>
                </a:cubicBezTo>
                <a:cubicBezTo>
                  <a:pt x="151222" y="51435"/>
                  <a:pt x="51435" y="151222"/>
                  <a:pt x="51435" y="274320"/>
                </a:cubicBezTo>
                <a:cubicBezTo>
                  <a:pt x="51435" y="397418"/>
                  <a:pt x="151222" y="497205"/>
                  <a:pt x="274320" y="497205"/>
                </a:cubicBezTo>
                <a:cubicBezTo>
                  <a:pt x="397418" y="497205"/>
                  <a:pt x="497205" y="397418"/>
                  <a:pt x="497205" y="274320"/>
                </a:cubicBezTo>
                <a:lnTo>
                  <a:pt x="497205" y="274320"/>
                </a:lnTo>
                <a:moveTo>
                  <a:pt x="0" y="274320"/>
                </a:moveTo>
                <a:cubicBezTo>
                  <a:pt x="0" y="122819"/>
                  <a:pt x="122819" y="0"/>
                  <a:pt x="274320" y="0"/>
                </a:cubicBezTo>
                <a:cubicBezTo>
                  <a:pt x="425821" y="0"/>
                  <a:pt x="548640" y="122819"/>
                  <a:pt x="548640" y="274320"/>
                </a:cubicBezTo>
                <a:cubicBezTo>
                  <a:pt x="548640" y="425821"/>
                  <a:pt x="425821" y="548640"/>
                  <a:pt x="274320" y="548640"/>
                </a:cubicBezTo>
                <a:cubicBezTo>
                  <a:pt x="122819" y="548640"/>
                  <a:pt x="0" y="425821"/>
                  <a:pt x="0" y="274320"/>
                </a:cubicBezTo>
                <a:moveTo>
                  <a:pt x="328646" y="348364"/>
                </a:moveTo>
                <a:lnTo>
                  <a:pt x="174018" y="407837"/>
                </a:lnTo>
                <a:cubicBezTo>
                  <a:pt x="153230" y="415875"/>
                  <a:pt x="132760" y="395405"/>
                  <a:pt x="140798" y="374617"/>
                </a:cubicBezTo>
                <a:lnTo>
                  <a:pt x="200270" y="219988"/>
                </a:lnTo>
                <a:cubicBezTo>
                  <a:pt x="203809" y="210881"/>
                  <a:pt x="210881" y="203809"/>
                  <a:pt x="219988" y="200270"/>
                </a:cubicBezTo>
                <a:lnTo>
                  <a:pt x="374617" y="140798"/>
                </a:lnTo>
                <a:cubicBezTo>
                  <a:pt x="395405" y="132760"/>
                  <a:pt x="415875" y="153230"/>
                  <a:pt x="407837" y="174018"/>
                </a:cubicBezTo>
                <a:lnTo>
                  <a:pt x="348364" y="328646"/>
                </a:lnTo>
                <a:cubicBezTo>
                  <a:pt x="344935" y="337754"/>
                  <a:pt x="337754" y="344826"/>
                  <a:pt x="328646" y="348364"/>
                </a:cubicBezTo>
                <a:lnTo>
                  <a:pt x="328646" y="348364"/>
                </a:lnTo>
                <a:moveTo>
                  <a:pt x="308610" y="274320"/>
                </a:moveTo>
                <a:cubicBezTo>
                  <a:pt x="308610" y="255381"/>
                  <a:pt x="293259" y="240030"/>
                  <a:pt x="274320" y="240030"/>
                </a:cubicBezTo>
                <a:cubicBezTo>
                  <a:pt x="255381" y="240030"/>
                  <a:pt x="240030" y="255381"/>
                  <a:pt x="240030" y="274320"/>
                </a:cubicBezTo>
                <a:cubicBezTo>
                  <a:pt x="240030" y="293259"/>
                  <a:pt x="255381" y="308610"/>
                  <a:pt x="274320" y="308610"/>
                </a:cubicBezTo>
                <a:cubicBezTo>
                  <a:pt x="293259" y="308610"/>
                  <a:pt x="308610" y="293259"/>
                  <a:pt x="308610" y="274320"/>
                </a:cubicBezTo>
                <a:lnTo>
                  <a:pt x="308610" y="274320"/>
                </a:lnTo>
              </a:path>
            </a:pathLst>
          </a:custGeom>
          <a:solidFill>
            <a:srgbClr val="12181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6483613" y="1845127"/>
            <a:ext cx="548640" cy="439723"/>
          </a:xfrm>
          <a:custGeom>
            <a:avLst/>
            <a:gdLst/>
            <a:ahLst/>
            <a:cxnLst/>
            <a:rect l="l" t="t" r="r" b="b"/>
            <a:pathLst>
              <a:path w="548640" h="439723">
                <a:moveTo>
                  <a:pt x="446560" y="41224"/>
                </a:moveTo>
                <a:lnTo>
                  <a:pt x="337748" y="41224"/>
                </a:lnTo>
                <a:cubicBezTo>
                  <a:pt x="327187" y="16920"/>
                  <a:pt x="302964" y="0"/>
                  <a:pt x="274797" y="0"/>
                </a:cubicBezTo>
                <a:cubicBezTo>
                  <a:pt x="246630" y="0"/>
                  <a:pt x="222408" y="16920"/>
                  <a:pt x="211846" y="41224"/>
                </a:cubicBezTo>
                <a:lnTo>
                  <a:pt x="103035" y="41224"/>
                </a:lnTo>
                <a:cubicBezTo>
                  <a:pt x="91612" y="41224"/>
                  <a:pt x="82422" y="50414"/>
                  <a:pt x="82422" y="61838"/>
                </a:cubicBezTo>
                <a:cubicBezTo>
                  <a:pt x="82422" y="73262"/>
                  <a:pt x="91612" y="82452"/>
                  <a:pt x="103035" y="82452"/>
                </a:cubicBezTo>
                <a:lnTo>
                  <a:pt x="207468" y="82452"/>
                </a:lnTo>
                <a:cubicBezTo>
                  <a:pt x="212450" y="107015"/>
                  <a:pt x="230571" y="126856"/>
                  <a:pt x="254190" y="134238"/>
                </a:cubicBezTo>
                <a:lnTo>
                  <a:pt x="254190" y="398503"/>
                </a:lnTo>
                <a:lnTo>
                  <a:pt x="103035" y="398503"/>
                </a:lnTo>
                <a:cubicBezTo>
                  <a:pt x="91612" y="398503"/>
                  <a:pt x="82422" y="407693"/>
                  <a:pt x="82422" y="419117"/>
                </a:cubicBezTo>
                <a:cubicBezTo>
                  <a:pt x="82422" y="430541"/>
                  <a:pt x="91612" y="439731"/>
                  <a:pt x="103035" y="439731"/>
                </a:cubicBezTo>
                <a:lnTo>
                  <a:pt x="274803" y="439731"/>
                </a:lnTo>
                <a:lnTo>
                  <a:pt x="446571" y="439731"/>
                </a:lnTo>
                <a:cubicBezTo>
                  <a:pt x="457994" y="439731"/>
                  <a:pt x="467183" y="430541"/>
                  <a:pt x="467183" y="419122"/>
                </a:cubicBezTo>
                <a:cubicBezTo>
                  <a:pt x="467183" y="407698"/>
                  <a:pt x="457994" y="398512"/>
                  <a:pt x="446571" y="398512"/>
                </a:cubicBezTo>
                <a:lnTo>
                  <a:pt x="295415" y="398512"/>
                </a:lnTo>
                <a:lnTo>
                  <a:pt x="295415" y="134247"/>
                </a:lnTo>
                <a:cubicBezTo>
                  <a:pt x="319034" y="126860"/>
                  <a:pt x="337156" y="107024"/>
                  <a:pt x="342137" y="82461"/>
                </a:cubicBezTo>
                <a:lnTo>
                  <a:pt x="446571" y="82461"/>
                </a:lnTo>
                <a:cubicBezTo>
                  <a:pt x="457994" y="82461"/>
                  <a:pt x="467183" y="73271"/>
                  <a:pt x="467183" y="61851"/>
                </a:cubicBezTo>
                <a:cubicBezTo>
                  <a:pt x="467183" y="50427"/>
                  <a:pt x="457994" y="41242"/>
                  <a:pt x="446571" y="41242"/>
                </a:cubicBezTo>
                <a:lnTo>
                  <a:pt x="446560" y="41224"/>
                </a:lnTo>
                <a:moveTo>
                  <a:pt x="439686" y="168159"/>
                </a:moveTo>
                <a:lnTo>
                  <a:pt x="501863" y="274827"/>
                </a:lnTo>
                <a:lnTo>
                  <a:pt x="377421" y="274827"/>
                </a:lnTo>
                <a:lnTo>
                  <a:pt x="439686" y="168159"/>
                </a:lnTo>
                <a:moveTo>
                  <a:pt x="331477" y="289513"/>
                </a:moveTo>
                <a:cubicBezTo>
                  <a:pt x="340755" y="328077"/>
                  <a:pt x="385672" y="357275"/>
                  <a:pt x="439691" y="357275"/>
                </a:cubicBezTo>
                <a:cubicBezTo>
                  <a:pt x="493710" y="357275"/>
                  <a:pt x="538627" y="328073"/>
                  <a:pt x="547905" y="289513"/>
                </a:cubicBezTo>
                <a:cubicBezTo>
                  <a:pt x="550138" y="280068"/>
                  <a:pt x="547043" y="270363"/>
                  <a:pt x="542150" y="261943"/>
                </a:cubicBezTo>
                <a:lnTo>
                  <a:pt x="460391" y="121781"/>
                </a:lnTo>
                <a:cubicBezTo>
                  <a:pt x="456095" y="114394"/>
                  <a:pt x="448195" y="109931"/>
                  <a:pt x="439691" y="109931"/>
                </a:cubicBezTo>
                <a:cubicBezTo>
                  <a:pt x="431187" y="109931"/>
                  <a:pt x="423287" y="114482"/>
                  <a:pt x="418991" y="121781"/>
                </a:cubicBezTo>
                <a:lnTo>
                  <a:pt x="337233" y="262031"/>
                </a:lnTo>
                <a:cubicBezTo>
                  <a:pt x="332339" y="270447"/>
                  <a:pt x="329244" y="280152"/>
                  <a:pt x="331477" y="289601"/>
                </a:cubicBezTo>
                <a:lnTo>
                  <a:pt x="331477" y="289513"/>
                </a:lnTo>
                <a:moveTo>
                  <a:pt x="46684" y="274827"/>
                </a:moveTo>
                <a:lnTo>
                  <a:pt x="108861" y="168159"/>
                </a:lnTo>
                <a:lnTo>
                  <a:pt x="171126" y="274827"/>
                </a:lnTo>
                <a:lnTo>
                  <a:pt x="46684" y="274827"/>
                </a:lnTo>
                <a:moveTo>
                  <a:pt x="108867" y="357275"/>
                </a:moveTo>
                <a:cubicBezTo>
                  <a:pt x="162886" y="357275"/>
                  <a:pt x="207803" y="328073"/>
                  <a:pt x="217080" y="289513"/>
                </a:cubicBezTo>
                <a:cubicBezTo>
                  <a:pt x="219313" y="280068"/>
                  <a:pt x="216219" y="270363"/>
                  <a:pt x="211325" y="261943"/>
                </a:cubicBezTo>
                <a:lnTo>
                  <a:pt x="129567" y="121781"/>
                </a:lnTo>
                <a:cubicBezTo>
                  <a:pt x="125271" y="114394"/>
                  <a:pt x="117371" y="109931"/>
                  <a:pt x="108867" y="109931"/>
                </a:cubicBezTo>
                <a:cubicBezTo>
                  <a:pt x="100363" y="109931"/>
                  <a:pt x="92462" y="114482"/>
                  <a:pt x="88166" y="121781"/>
                </a:cubicBezTo>
                <a:lnTo>
                  <a:pt x="6490" y="262031"/>
                </a:lnTo>
                <a:cubicBezTo>
                  <a:pt x="1597" y="270447"/>
                  <a:pt x="-1498" y="280152"/>
                  <a:pt x="735" y="289601"/>
                </a:cubicBezTo>
                <a:cubicBezTo>
                  <a:pt x="10013" y="328077"/>
                  <a:pt x="54930" y="357279"/>
                  <a:pt x="108861" y="357279"/>
                </a:cubicBezTo>
                <a:lnTo>
                  <a:pt x="108867" y="357275"/>
                </a:lnTo>
                <a:moveTo>
                  <a:pt x="274792" y="41224"/>
                </a:moveTo>
                <a:cubicBezTo>
                  <a:pt x="289973" y="41224"/>
                  <a:pt x="302273" y="53527"/>
                  <a:pt x="302273" y="68707"/>
                </a:cubicBezTo>
                <a:cubicBezTo>
                  <a:pt x="302273" y="83886"/>
                  <a:pt x="289967" y="96189"/>
                  <a:pt x="274792" y="96189"/>
                </a:cubicBezTo>
                <a:cubicBezTo>
                  <a:pt x="259611" y="96189"/>
                  <a:pt x="247311" y="83886"/>
                  <a:pt x="247311" y="68707"/>
                </a:cubicBezTo>
                <a:cubicBezTo>
                  <a:pt x="247311" y="53527"/>
                  <a:pt x="259617" y="41224"/>
                  <a:pt x="274792" y="41224"/>
                </a:cubicBezTo>
                <a:lnTo>
                  <a:pt x="274792" y="41224"/>
                </a:lnTo>
              </a:path>
            </a:pathLst>
          </a:custGeom>
          <a:solidFill>
            <a:srgbClr val="12181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2955565" y="4752125"/>
            <a:ext cx="2857500" cy="1498146"/>
          </a:xfrm>
          <a:prstGeom prst="rect">
            <a:avLst/>
          </a:prstGeom>
          <a:blipFill>
            <a:blip r:embed="rId3"/>
            <a:srcRect/>
            <a:stretch>
              <a:fillRect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5" name="Text 13"/>
          <p:cNvSpPr/>
          <p:nvPr/>
        </p:nvSpPr>
        <p:spPr>
          <a:xfrm>
            <a:off x="6238797" y="4752125"/>
            <a:ext cx="2887530" cy="1498146"/>
          </a:xfrm>
          <a:prstGeom prst="rect">
            <a:avLst/>
          </a:prstGeom>
          <a:blipFill>
            <a:blip r:embed="rId4"/>
            <a:srcRect/>
            <a:stretch>
              <a:fillRect t="-2144" b="-2144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6">
            <a:extLst>
              <a:ext uri="{FF2B5EF4-FFF2-40B4-BE49-F238E27FC236}">
                <a16:creationId xmlns:a16="http://schemas.microsoft.com/office/drawing/2014/main" id="{FEFACA03-E80E-A4C4-9C6C-7D1C36A0B37A}"/>
              </a:ext>
            </a:extLst>
          </p:cNvPr>
          <p:cNvSpPr/>
          <p:nvPr/>
        </p:nvSpPr>
        <p:spPr>
          <a:xfrm>
            <a:off x="855573" y="447"/>
            <a:ext cx="6859798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Experimental Work </a:t>
            </a:r>
            <a:endParaRPr lang="en-US" sz="3200" dirty="0"/>
          </a:p>
        </p:txBody>
      </p:sp>
      <p:sp>
        <p:nvSpPr>
          <p:cNvPr id="2" name="Text 4">
            <a:extLst>
              <a:ext uri="{FF2B5EF4-FFF2-40B4-BE49-F238E27FC236}">
                <a16:creationId xmlns:a16="http://schemas.microsoft.com/office/drawing/2014/main" id="{5FAFE3DA-F68E-B5AC-CF95-599C1A9A3D40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KA</a:t>
            </a:r>
            <a:endParaRPr lang="en-US" sz="232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1826240" y="447"/>
            <a:ext cx="365760" cy="6857553"/>
          </a:xfrm>
          <a:prstGeom prst="rect">
            <a:avLst/>
          </a:pr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942637" y="40636"/>
            <a:ext cx="277200" cy="3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dirty="0">
                <a:solidFill>
                  <a:srgbClr val="FFFFFF"/>
                </a:solidFill>
                <a:latin typeface="Outfit Bold" pitchFamily="34" charset="0"/>
                <a:ea typeface="Outfit Bold" pitchFamily="34" charset="-122"/>
                <a:cs typeface="Outfit Bold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5239683" y="1787852"/>
            <a:ext cx="1828800" cy="1828800"/>
          </a:xfrm>
          <a:custGeom>
            <a:avLst/>
            <a:gdLst/>
            <a:ahLst/>
            <a:cxnLst/>
            <a:rect l="l" t="t" r="r" b="b"/>
            <a:pathLst>
              <a:path w="1828800" h="1828800">
                <a:moveTo>
                  <a:pt x="0" y="914400"/>
                </a:moveTo>
                <a:cubicBezTo>
                  <a:pt x="0" y="409395"/>
                  <a:pt x="409395" y="0"/>
                  <a:pt x="914400" y="0"/>
                </a:cubicBezTo>
                <a:cubicBezTo>
                  <a:pt x="1419405" y="0"/>
                  <a:pt x="1828800" y="409395"/>
                  <a:pt x="1828800" y="914400"/>
                </a:cubicBezTo>
                <a:cubicBezTo>
                  <a:pt x="1828800" y="1419405"/>
                  <a:pt x="1419405" y="1828800"/>
                  <a:pt x="914400" y="1828800"/>
                </a:cubicBezTo>
                <a:cubicBezTo>
                  <a:pt x="409395" y="1828800"/>
                  <a:pt x="0" y="1419405"/>
                  <a:pt x="0" y="914400"/>
                </a:cubicBezTo>
              </a:path>
            </a:pathLst>
          </a:custGeom>
          <a:solidFill>
            <a:srgbClr val="232F3E">
              <a:alpha val="1000"/>
            </a:srgbClr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9032368" y="1787852"/>
            <a:ext cx="1828800" cy="1828800"/>
          </a:xfrm>
          <a:custGeom>
            <a:avLst/>
            <a:gdLst/>
            <a:ahLst/>
            <a:cxnLst/>
            <a:rect l="l" t="t" r="r" b="b"/>
            <a:pathLst>
              <a:path w="1828800" h="1828800">
                <a:moveTo>
                  <a:pt x="0" y="914400"/>
                </a:moveTo>
                <a:cubicBezTo>
                  <a:pt x="0" y="409395"/>
                  <a:pt x="409395" y="0"/>
                  <a:pt x="914400" y="0"/>
                </a:cubicBezTo>
                <a:cubicBezTo>
                  <a:pt x="1419405" y="0"/>
                  <a:pt x="1828800" y="409395"/>
                  <a:pt x="1828800" y="914400"/>
                </a:cubicBezTo>
                <a:cubicBezTo>
                  <a:pt x="1828800" y="1419405"/>
                  <a:pt x="1419405" y="1828800"/>
                  <a:pt x="914400" y="1828800"/>
                </a:cubicBezTo>
                <a:cubicBezTo>
                  <a:pt x="409395" y="1828800"/>
                  <a:pt x="0" y="1419405"/>
                  <a:pt x="0" y="914400"/>
                </a:cubicBezTo>
              </a:path>
            </a:pathLst>
          </a:custGeom>
          <a:solidFill>
            <a:srgbClr val="232F3E">
              <a:alpha val="1000"/>
            </a:srgbClr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1446997" y="1787852"/>
            <a:ext cx="1828800" cy="1828800"/>
          </a:xfrm>
          <a:custGeom>
            <a:avLst/>
            <a:gdLst/>
            <a:ahLst/>
            <a:cxnLst/>
            <a:rect l="l" t="t" r="r" b="b"/>
            <a:pathLst>
              <a:path w="1828800" h="1828800">
                <a:moveTo>
                  <a:pt x="0" y="914400"/>
                </a:moveTo>
                <a:cubicBezTo>
                  <a:pt x="0" y="409395"/>
                  <a:pt x="409395" y="0"/>
                  <a:pt x="914400" y="0"/>
                </a:cubicBezTo>
                <a:cubicBezTo>
                  <a:pt x="1419405" y="0"/>
                  <a:pt x="1828800" y="409395"/>
                  <a:pt x="1828800" y="914400"/>
                </a:cubicBezTo>
                <a:cubicBezTo>
                  <a:pt x="1828800" y="1419405"/>
                  <a:pt x="1419405" y="1828800"/>
                  <a:pt x="914400" y="1828800"/>
                </a:cubicBezTo>
                <a:cubicBezTo>
                  <a:pt x="409395" y="1828800"/>
                  <a:pt x="0" y="1419405"/>
                  <a:pt x="0" y="914400"/>
                </a:cubicBezTo>
              </a:path>
            </a:pathLst>
          </a:custGeom>
          <a:solidFill>
            <a:srgbClr val="232F3E">
              <a:alpha val="1000"/>
            </a:srgbClr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8230403" y="4448257"/>
            <a:ext cx="3108960" cy="16964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Simulations to be conducted to refine the turbine design, alongside a comprehensive report in preparing for the final viva presentation. </a:t>
            </a:r>
            <a:endParaRPr lang="en-US" sz="1293" dirty="0"/>
          </a:p>
          <a:p>
            <a:pPr marL="0" indent="0" algn="ctr">
              <a:lnSpc>
                <a:spcPct val="11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Ongoing research and design refinement remain key priorities.</a:t>
            </a:r>
            <a:endParaRPr lang="en-US" sz="1293" dirty="0"/>
          </a:p>
        </p:txBody>
      </p:sp>
      <p:sp>
        <p:nvSpPr>
          <p:cNvPr id="12" name="Text 10"/>
          <p:cNvSpPr/>
          <p:nvPr/>
        </p:nvSpPr>
        <p:spPr>
          <a:xfrm>
            <a:off x="8230403" y="3827994"/>
            <a:ext cx="3108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2175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Next Steps</a:t>
            </a:r>
            <a:endParaRPr lang="en-US" sz="2175" dirty="0"/>
          </a:p>
        </p:txBody>
      </p:sp>
      <p:sp>
        <p:nvSpPr>
          <p:cNvPr id="13" name="Text 11"/>
          <p:cNvSpPr/>
          <p:nvPr/>
        </p:nvSpPr>
        <p:spPr>
          <a:xfrm>
            <a:off x="9398128" y="2232019"/>
            <a:ext cx="1097280" cy="940466"/>
          </a:xfrm>
          <a:custGeom>
            <a:avLst/>
            <a:gdLst/>
            <a:ahLst/>
            <a:cxnLst/>
            <a:rect l="l" t="t" r="r" b="b"/>
            <a:pathLst>
              <a:path w="1097280" h="940466">
                <a:moveTo>
                  <a:pt x="1079153" y="513024"/>
                </a:moveTo>
                <a:cubicBezTo>
                  <a:pt x="1090663" y="502002"/>
                  <a:pt x="1097280" y="486569"/>
                  <a:pt x="1097280" y="470403"/>
                </a:cubicBezTo>
                <a:cubicBezTo>
                  <a:pt x="1097280" y="454236"/>
                  <a:pt x="1090663" y="439047"/>
                  <a:pt x="1079153" y="427781"/>
                </a:cubicBezTo>
                <a:lnTo>
                  <a:pt x="648076" y="16298"/>
                </a:lnTo>
                <a:cubicBezTo>
                  <a:pt x="624561" y="-6235"/>
                  <a:pt x="587330" y="-5257"/>
                  <a:pt x="565044" y="18255"/>
                </a:cubicBezTo>
                <a:cubicBezTo>
                  <a:pt x="542759" y="41766"/>
                  <a:pt x="543494" y="78999"/>
                  <a:pt x="567009" y="101288"/>
                </a:cubicBezTo>
                <a:lnTo>
                  <a:pt x="891782" y="411614"/>
                </a:lnTo>
                <a:lnTo>
                  <a:pt x="58781" y="411614"/>
                </a:lnTo>
                <a:cubicBezTo>
                  <a:pt x="26203" y="411614"/>
                  <a:pt x="0" y="437825"/>
                  <a:pt x="0" y="470393"/>
                </a:cubicBezTo>
                <a:cubicBezTo>
                  <a:pt x="0" y="502971"/>
                  <a:pt x="26203" y="529172"/>
                  <a:pt x="58781" y="529172"/>
                </a:cubicBezTo>
                <a:lnTo>
                  <a:pt x="891782" y="529172"/>
                </a:lnTo>
                <a:lnTo>
                  <a:pt x="566756" y="839253"/>
                </a:lnTo>
                <a:cubicBezTo>
                  <a:pt x="543242" y="861787"/>
                  <a:pt x="542506" y="898776"/>
                  <a:pt x="564792" y="922287"/>
                </a:cubicBezTo>
                <a:cubicBezTo>
                  <a:pt x="587078" y="945799"/>
                  <a:pt x="624309" y="946532"/>
                  <a:pt x="647823" y="924243"/>
                </a:cubicBezTo>
                <a:lnTo>
                  <a:pt x="1078901" y="512761"/>
                </a:lnTo>
                <a:lnTo>
                  <a:pt x="1079153" y="513024"/>
                </a:lnTo>
              </a:path>
            </a:pathLst>
          </a:cu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4541520" y="4448257"/>
            <a:ext cx="3108960" cy="18131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All team members have actively participated in fulfilling their roles within the project, collaborating effectively with one another throughout the initial stage. </a:t>
            </a:r>
            <a:endParaRPr lang="en-US" sz="1293" dirty="0"/>
          </a:p>
        </p:txBody>
      </p:sp>
      <p:sp>
        <p:nvSpPr>
          <p:cNvPr id="15" name="Text 13"/>
          <p:cNvSpPr/>
          <p:nvPr/>
        </p:nvSpPr>
        <p:spPr>
          <a:xfrm>
            <a:off x="4541520" y="3827994"/>
            <a:ext cx="3108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2175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Team Collaboration</a:t>
            </a:r>
            <a:endParaRPr lang="en-US" sz="2175" dirty="0"/>
          </a:p>
        </p:txBody>
      </p:sp>
      <p:sp>
        <p:nvSpPr>
          <p:cNvPr id="16" name="Text 14"/>
          <p:cNvSpPr/>
          <p:nvPr/>
        </p:nvSpPr>
        <p:spPr>
          <a:xfrm>
            <a:off x="5605443" y="2371558"/>
            <a:ext cx="1097280" cy="661388"/>
          </a:xfrm>
          <a:custGeom>
            <a:avLst/>
            <a:gdLst/>
            <a:ahLst/>
            <a:cxnLst/>
            <a:rect l="l" t="t" r="r" b="b"/>
            <a:pathLst>
              <a:path w="1097280" h="661388">
                <a:moveTo>
                  <a:pt x="466684" y="1032"/>
                </a:moveTo>
                <a:lnTo>
                  <a:pt x="379077" y="88646"/>
                </a:lnTo>
                <a:cubicBezTo>
                  <a:pt x="352841" y="95848"/>
                  <a:pt x="328504" y="109050"/>
                  <a:pt x="307930" y="127225"/>
                </a:cubicBezTo>
                <a:lnTo>
                  <a:pt x="262327" y="167860"/>
                </a:lnTo>
                <a:cubicBezTo>
                  <a:pt x="244836" y="183462"/>
                  <a:pt x="222035" y="192034"/>
                  <a:pt x="198542" y="192034"/>
                </a:cubicBezTo>
                <a:lnTo>
                  <a:pt x="164592" y="192034"/>
                </a:lnTo>
                <a:lnTo>
                  <a:pt x="164592" y="411489"/>
                </a:lnTo>
                <a:cubicBezTo>
                  <a:pt x="199562" y="412521"/>
                  <a:pt x="232832" y="426748"/>
                  <a:pt x="257685" y="451609"/>
                </a:cubicBezTo>
                <a:lnTo>
                  <a:pt x="318716" y="512642"/>
                </a:lnTo>
                <a:lnTo>
                  <a:pt x="330720" y="524646"/>
                </a:lnTo>
                <a:lnTo>
                  <a:pt x="330720" y="524646"/>
                </a:lnTo>
                <a:lnTo>
                  <a:pt x="377014" y="570937"/>
                </a:lnTo>
                <a:cubicBezTo>
                  <a:pt x="387647" y="581565"/>
                  <a:pt x="405138" y="581565"/>
                  <a:pt x="415759" y="570937"/>
                </a:cubicBezTo>
                <a:cubicBezTo>
                  <a:pt x="418678" y="568020"/>
                  <a:pt x="420906" y="564594"/>
                  <a:pt x="422102" y="560989"/>
                </a:cubicBezTo>
                <a:cubicBezTo>
                  <a:pt x="426908" y="547788"/>
                  <a:pt x="438045" y="537841"/>
                  <a:pt x="451761" y="534759"/>
                </a:cubicBezTo>
                <a:cubicBezTo>
                  <a:pt x="465477" y="531670"/>
                  <a:pt x="479873" y="535791"/>
                  <a:pt x="489826" y="545903"/>
                </a:cubicBezTo>
                <a:lnTo>
                  <a:pt x="508348" y="564078"/>
                </a:lnTo>
                <a:cubicBezTo>
                  <a:pt x="528242" y="583966"/>
                  <a:pt x="560469" y="583966"/>
                  <a:pt x="580187" y="564078"/>
                </a:cubicBezTo>
                <a:cubicBezTo>
                  <a:pt x="589448" y="554819"/>
                  <a:pt x="594418" y="542993"/>
                  <a:pt x="594934" y="530817"/>
                </a:cubicBezTo>
                <a:cubicBezTo>
                  <a:pt x="595615" y="515731"/>
                  <a:pt x="604535" y="502357"/>
                  <a:pt x="618251" y="495843"/>
                </a:cubicBezTo>
                <a:cubicBezTo>
                  <a:pt x="631967" y="489328"/>
                  <a:pt x="647911" y="490697"/>
                  <a:pt x="660080" y="499441"/>
                </a:cubicBezTo>
                <a:cubicBezTo>
                  <a:pt x="676199" y="510929"/>
                  <a:pt x="698660" y="509388"/>
                  <a:pt x="713056" y="494983"/>
                </a:cubicBezTo>
                <a:cubicBezTo>
                  <a:pt x="729176" y="478865"/>
                  <a:pt x="729176" y="452806"/>
                  <a:pt x="713056" y="436860"/>
                </a:cubicBezTo>
                <a:lnTo>
                  <a:pt x="583095" y="306904"/>
                </a:lnTo>
                <a:lnTo>
                  <a:pt x="521713" y="363486"/>
                </a:lnTo>
                <a:cubicBezTo>
                  <a:pt x="474903" y="406694"/>
                  <a:pt x="403075" y="407375"/>
                  <a:pt x="355409" y="365027"/>
                </a:cubicBezTo>
                <a:cubicBezTo>
                  <a:pt x="301061" y="316679"/>
                  <a:pt x="299854" y="232326"/>
                  <a:pt x="352666" y="182431"/>
                </a:cubicBezTo>
                <a:lnTo>
                  <a:pt x="472851" y="68930"/>
                </a:lnTo>
                <a:cubicBezTo>
                  <a:pt x="519825" y="24696"/>
                  <a:pt x="581888" y="7"/>
                  <a:pt x="646528" y="7"/>
                </a:cubicBezTo>
                <a:cubicBezTo>
                  <a:pt x="708426" y="7"/>
                  <a:pt x="768261" y="22811"/>
                  <a:pt x="814379" y="63784"/>
                </a:cubicBezTo>
                <a:lnTo>
                  <a:pt x="865984" y="109731"/>
                </a:lnTo>
                <a:lnTo>
                  <a:pt x="932677" y="109731"/>
                </a:lnTo>
                <a:lnTo>
                  <a:pt x="1001257" y="109731"/>
                </a:lnTo>
                <a:lnTo>
                  <a:pt x="1069837" y="109731"/>
                </a:lnTo>
                <a:cubicBezTo>
                  <a:pt x="1084925" y="109731"/>
                  <a:pt x="1097269" y="122072"/>
                  <a:pt x="1097269" y="137165"/>
                </a:cubicBezTo>
                <a:lnTo>
                  <a:pt x="1097269" y="493779"/>
                </a:lnTo>
                <a:cubicBezTo>
                  <a:pt x="1097269" y="524124"/>
                  <a:pt x="1072756" y="548641"/>
                  <a:pt x="1042405" y="548641"/>
                </a:cubicBezTo>
                <a:lnTo>
                  <a:pt x="987541" y="548641"/>
                </a:lnTo>
                <a:cubicBezTo>
                  <a:pt x="967307" y="548641"/>
                  <a:pt x="949476" y="537669"/>
                  <a:pt x="940051" y="521207"/>
                </a:cubicBezTo>
                <a:lnTo>
                  <a:pt x="794486" y="521207"/>
                </a:lnTo>
                <a:cubicBezTo>
                  <a:pt x="788659" y="532695"/>
                  <a:pt x="780945" y="543668"/>
                  <a:pt x="771344" y="553271"/>
                </a:cubicBezTo>
                <a:cubicBezTo>
                  <a:pt x="742025" y="582590"/>
                  <a:pt x="701392" y="594079"/>
                  <a:pt x="663328" y="587729"/>
                </a:cubicBezTo>
                <a:cubicBezTo>
                  <a:pt x="657161" y="600243"/>
                  <a:pt x="648756" y="611903"/>
                  <a:pt x="638299" y="622360"/>
                </a:cubicBezTo>
                <a:cubicBezTo>
                  <a:pt x="591489" y="669166"/>
                  <a:pt x="518289" y="673796"/>
                  <a:pt x="466169" y="636249"/>
                </a:cubicBezTo>
                <a:cubicBezTo>
                  <a:pt x="423133" y="671911"/>
                  <a:pt x="359008" y="669682"/>
                  <a:pt x="318727" y="629218"/>
                </a:cubicBezTo>
                <a:lnTo>
                  <a:pt x="272608" y="582928"/>
                </a:lnTo>
                <a:lnTo>
                  <a:pt x="260604" y="570924"/>
                </a:lnTo>
                <a:lnTo>
                  <a:pt x="199562" y="509891"/>
                </a:lnTo>
                <a:cubicBezTo>
                  <a:pt x="190137" y="500459"/>
                  <a:pt x="177792" y="494976"/>
                  <a:pt x="164592" y="493945"/>
                </a:cubicBezTo>
                <a:cubicBezTo>
                  <a:pt x="164592" y="524117"/>
                  <a:pt x="139903" y="548635"/>
                  <a:pt x="109728" y="548635"/>
                </a:cubicBezTo>
                <a:lnTo>
                  <a:pt x="54864" y="548635"/>
                </a:lnTo>
                <a:cubicBezTo>
                  <a:pt x="24513" y="548635"/>
                  <a:pt x="0" y="524117"/>
                  <a:pt x="0" y="493773"/>
                </a:cubicBezTo>
                <a:lnTo>
                  <a:pt x="0" y="137159"/>
                </a:lnTo>
                <a:cubicBezTo>
                  <a:pt x="0" y="122072"/>
                  <a:pt x="12344" y="109724"/>
                  <a:pt x="27432" y="109724"/>
                </a:cubicBezTo>
                <a:lnTo>
                  <a:pt x="96012" y="109724"/>
                </a:lnTo>
                <a:lnTo>
                  <a:pt x="164592" y="109724"/>
                </a:lnTo>
                <a:lnTo>
                  <a:pt x="198542" y="109724"/>
                </a:lnTo>
                <a:cubicBezTo>
                  <a:pt x="201976" y="109724"/>
                  <a:pt x="205224" y="108527"/>
                  <a:pt x="207627" y="106298"/>
                </a:cubicBezTo>
                <a:lnTo>
                  <a:pt x="253066" y="65835"/>
                </a:lnTo>
                <a:cubicBezTo>
                  <a:pt x="300896" y="23486"/>
                  <a:pt x="362454" y="0"/>
                  <a:pt x="426403" y="0"/>
                </a:cubicBezTo>
                <a:lnTo>
                  <a:pt x="444058" y="0"/>
                </a:lnTo>
                <a:cubicBezTo>
                  <a:pt x="451597" y="0"/>
                  <a:pt x="459322" y="344"/>
                  <a:pt x="466684" y="1032"/>
                </a:cubicBezTo>
                <a:lnTo>
                  <a:pt x="466684" y="1032"/>
                </a:lnTo>
                <a:moveTo>
                  <a:pt x="932688" y="438910"/>
                </a:moveTo>
                <a:lnTo>
                  <a:pt x="932688" y="192021"/>
                </a:lnTo>
                <a:lnTo>
                  <a:pt x="850392" y="192021"/>
                </a:lnTo>
                <a:cubicBezTo>
                  <a:pt x="840275" y="192021"/>
                  <a:pt x="830498" y="188251"/>
                  <a:pt x="823136" y="181564"/>
                </a:cubicBezTo>
                <a:lnTo>
                  <a:pt x="759866" y="125326"/>
                </a:lnTo>
                <a:cubicBezTo>
                  <a:pt x="728660" y="97555"/>
                  <a:pt x="688368" y="82290"/>
                  <a:pt x="646539" y="82290"/>
                </a:cubicBezTo>
                <a:cubicBezTo>
                  <a:pt x="602988" y="82290"/>
                  <a:pt x="561160" y="98924"/>
                  <a:pt x="529438" y="128752"/>
                </a:cubicBezTo>
                <a:lnTo>
                  <a:pt x="409252" y="242253"/>
                </a:lnTo>
                <a:cubicBezTo>
                  <a:pt x="391597" y="259053"/>
                  <a:pt x="391937" y="287347"/>
                  <a:pt x="410108" y="303458"/>
                </a:cubicBezTo>
                <a:cubicBezTo>
                  <a:pt x="426052" y="317691"/>
                  <a:pt x="450225" y="317347"/>
                  <a:pt x="465828" y="302942"/>
                </a:cubicBezTo>
                <a:lnTo>
                  <a:pt x="589097" y="189098"/>
                </a:lnTo>
                <a:cubicBezTo>
                  <a:pt x="605732" y="173667"/>
                  <a:pt x="631792" y="174693"/>
                  <a:pt x="647220" y="191498"/>
                </a:cubicBezTo>
                <a:cubicBezTo>
                  <a:pt x="662647" y="208298"/>
                  <a:pt x="661627" y="234191"/>
                  <a:pt x="644817" y="249621"/>
                </a:cubicBezTo>
                <a:lnTo>
                  <a:pt x="643445" y="250990"/>
                </a:lnTo>
                <a:lnTo>
                  <a:pt x="771004" y="378552"/>
                </a:lnTo>
                <a:cubicBezTo>
                  <a:pt x="788154" y="395695"/>
                  <a:pt x="799292" y="416787"/>
                  <a:pt x="804262" y="438732"/>
                </a:cubicBezTo>
                <a:lnTo>
                  <a:pt x="932501" y="438732"/>
                </a:lnTo>
                <a:lnTo>
                  <a:pt x="932688" y="438910"/>
                </a:lnTo>
                <a:moveTo>
                  <a:pt x="109728" y="466345"/>
                </a:moveTo>
                <a:cubicBezTo>
                  <a:pt x="109728" y="451192"/>
                  <a:pt x="97449" y="438910"/>
                  <a:pt x="82296" y="438910"/>
                </a:cubicBezTo>
                <a:cubicBezTo>
                  <a:pt x="67143" y="438910"/>
                  <a:pt x="54864" y="451192"/>
                  <a:pt x="54864" y="466345"/>
                </a:cubicBezTo>
                <a:cubicBezTo>
                  <a:pt x="54864" y="481497"/>
                  <a:pt x="67143" y="493779"/>
                  <a:pt x="82296" y="493779"/>
                </a:cubicBezTo>
                <a:cubicBezTo>
                  <a:pt x="97449" y="493779"/>
                  <a:pt x="109728" y="481497"/>
                  <a:pt x="109728" y="466345"/>
                </a:cubicBezTo>
                <a:lnTo>
                  <a:pt x="109728" y="466345"/>
                </a:lnTo>
                <a:moveTo>
                  <a:pt x="1014984" y="493779"/>
                </a:moveTo>
                <a:cubicBezTo>
                  <a:pt x="1030137" y="493779"/>
                  <a:pt x="1042416" y="481497"/>
                  <a:pt x="1042416" y="466345"/>
                </a:cubicBezTo>
                <a:cubicBezTo>
                  <a:pt x="1042416" y="451192"/>
                  <a:pt x="1030137" y="438910"/>
                  <a:pt x="1014984" y="438910"/>
                </a:cubicBezTo>
                <a:cubicBezTo>
                  <a:pt x="999831" y="438910"/>
                  <a:pt x="987552" y="451192"/>
                  <a:pt x="987552" y="466345"/>
                </a:cubicBezTo>
                <a:cubicBezTo>
                  <a:pt x="987552" y="481497"/>
                  <a:pt x="999831" y="493779"/>
                  <a:pt x="1014984" y="493779"/>
                </a:cubicBezTo>
              </a:path>
            </a:pathLst>
          </a:cu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7" name="Text 15"/>
          <p:cNvSpPr/>
          <p:nvPr/>
        </p:nvSpPr>
        <p:spPr>
          <a:xfrm>
            <a:off x="852637" y="4448257"/>
            <a:ext cx="310896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We have made good progress in designing and modelling a helix-type vertical axis wind turbine system as a renewable energy solution.</a:t>
            </a:r>
            <a:endParaRPr lang="en-US" sz="1293" dirty="0"/>
          </a:p>
        </p:txBody>
      </p:sp>
      <p:sp>
        <p:nvSpPr>
          <p:cNvPr id="18" name="Text 16"/>
          <p:cNvSpPr/>
          <p:nvPr/>
        </p:nvSpPr>
        <p:spPr>
          <a:xfrm>
            <a:off x="852637" y="3827994"/>
            <a:ext cx="3108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2175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Project Progress</a:t>
            </a:r>
            <a:endParaRPr lang="en-US" sz="2175" dirty="0"/>
          </a:p>
        </p:txBody>
      </p:sp>
      <p:sp>
        <p:nvSpPr>
          <p:cNvPr id="19" name="Text 17"/>
          <p:cNvSpPr/>
          <p:nvPr/>
        </p:nvSpPr>
        <p:spPr>
          <a:xfrm>
            <a:off x="1812757" y="2320126"/>
            <a:ext cx="1097280" cy="764251"/>
          </a:xfrm>
          <a:custGeom>
            <a:avLst/>
            <a:gdLst/>
            <a:ahLst/>
            <a:cxnLst/>
            <a:rect l="l" t="t" r="r" b="b"/>
            <a:pathLst>
              <a:path w="1097280" h="764251">
                <a:moveTo>
                  <a:pt x="1080020" y="17264"/>
                </a:moveTo>
                <a:cubicBezTo>
                  <a:pt x="1103041" y="40284"/>
                  <a:pt x="1103041" y="77503"/>
                  <a:pt x="1080020" y="100277"/>
                </a:cubicBezTo>
                <a:lnTo>
                  <a:pt x="433557" y="746987"/>
                </a:lnTo>
                <a:cubicBezTo>
                  <a:pt x="410536" y="770006"/>
                  <a:pt x="373317" y="770006"/>
                  <a:pt x="350548" y="746987"/>
                </a:cubicBezTo>
                <a:lnTo>
                  <a:pt x="17271" y="413957"/>
                </a:lnTo>
                <a:cubicBezTo>
                  <a:pt x="-5750" y="390938"/>
                  <a:pt x="-5750" y="353719"/>
                  <a:pt x="17271" y="330944"/>
                </a:cubicBezTo>
                <a:cubicBezTo>
                  <a:pt x="40292" y="308169"/>
                  <a:pt x="77512" y="307925"/>
                  <a:pt x="100280" y="330944"/>
                </a:cubicBezTo>
                <a:lnTo>
                  <a:pt x="391685" y="622345"/>
                </a:lnTo>
                <a:lnTo>
                  <a:pt x="996769" y="17264"/>
                </a:lnTo>
                <a:cubicBezTo>
                  <a:pt x="1019790" y="-5755"/>
                  <a:pt x="1057010" y="-5755"/>
                  <a:pt x="1079778" y="17264"/>
                </a:cubicBezTo>
                <a:lnTo>
                  <a:pt x="1080020" y="17264"/>
                </a:lnTo>
              </a:path>
            </a:pathLst>
          </a:cu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0" name="Text 6">
            <a:extLst>
              <a:ext uri="{FF2B5EF4-FFF2-40B4-BE49-F238E27FC236}">
                <a16:creationId xmlns:a16="http://schemas.microsoft.com/office/drawing/2014/main" id="{485A2305-3FA4-2036-66FD-E9CF664EC6E5}"/>
              </a:ext>
            </a:extLst>
          </p:cNvPr>
          <p:cNvSpPr/>
          <p:nvPr/>
        </p:nvSpPr>
        <p:spPr>
          <a:xfrm>
            <a:off x="855573" y="447"/>
            <a:ext cx="6859798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2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Conclusion and Next Steps</a:t>
            </a:r>
            <a:endParaRPr lang="en-US" sz="3200" dirty="0"/>
          </a:p>
        </p:txBody>
      </p:sp>
      <p:sp>
        <p:nvSpPr>
          <p:cNvPr id="2" name="Text 4">
            <a:extLst>
              <a:ext uri="{FF2B5EF4-FFF2-40B4-BE49-F238E27FC236}">
                <a16:creationId xmlns:a16="http://schemas.microsoft.com/office/drawing/2014/main" id="{D37B5B62-0D06-2F0F-2789-B7D8208A44EB}"/>
              </a:ext>
            </a:extLst>
          </p:cNvPr>
          <p:cNvSpPr/>
          <p:nvPr/>
        </p:nvSpPr>
        <p:spPr>
          <a:xfrm>
            <a:off x="8526041" y="114493"/>
            <a:ext cx="31238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ct val="90000"/>
              </a:lnSpc>
              <a:spcBef>
                <a:spcPts val="1450"/>
              </a:spcBef>
              <a:buNone/>
            </a:pPr>
            <a:r>
              <a:rPr lang="en-US" sz="232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KJ</a:t>
            </a:r>
            <a:endParaRPr lang="en-US" sz="232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0" y="447"/>
            <a:ext cx="365760" cy="6857553"/>
          </a:xfrm>
          <a:prstGeom prst="rect">
            <a:avLst/>
          </a:pr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904808" y="715562"/>
            <a:ext cx="8382385" cy="1794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0000"/>
              </a:lnSpc>
              <a:spcBef>
                <a:spcPts val="529"/>
              </a:spcBef>
              <a:buNone/>
            </a:pPr>
            <a:r>
              <a:rPr lang="en-US" sz="3806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Any Questions?</a:t>
            </a:r>
            <a:endParaRPr lang="en-US" sz="3806" dirty="0"/>
          </a:p>
        </p:txBody>
      </p:sp>
      <p:sp>
        <p:nvSpPr>
          <p:cNvPr id="6" name="Text 4"/>
          <p:cNvSpPr/>
          <p:nvPr/>
        </p:nvSpPr>
        <p:spPr>
          <a:xfrm>
            <a:off x="942637" y="40636"/>
            <a:ext cx="277200" cy="3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dirty="0">
                <a:solidFill>
                  <a:srgbClr val="FFFFFF"/>
                </a:solidFill>
                <a:latin typeface="Outfit Bold" pitchFamily="34" charset="0"/>
                <a:ea typeface="Outfit Bold" pitchFamily="34" charset="-122"/>
                <a:cs typeface="Outfit Bold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2758440" y="3861663"/>
            <a:ext cx="6675120" cy="19047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spcBef>
                <a:spcPts val="1000"/>
              </a:spcBef>
              <a:buNone/>
            </a:pPr>
            <a:r>
              <a:rPr lang="en-US" sz="1800" dirty="0">
                <a:solidFill>
                  <a:srgbClr val="000000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Group 3</a:t>
            </a:r>
            <a:br/>
            <a:r>
              <a:rPr lang="en-US" sz="180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Kelly Jenkins - 2510063</a:t>
            </a:r>
            <a:br/>
            <a:r>
              <a:rPr lang="en-US" sz="180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Grant Brooks - 2514976</a:t>
            </a:r>
            <a:br/>
            <a:r>
              <a:rPr lang="en-US" sz="180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Kieran Allen - 2417341</a:t>
            </a:r>
            <a:br/>
            <a:r>
              <a:rPr lang="en-US" sz="1800" dirty="0">
                <a:solidFill>
                  <a:srgbClr val="000000"/>
                </a:solidFill>
                <a:latin typeface="Open Sans Regular" pitchFamily="34" charset="0"/>
                <a:ea typeface="Open Sans Regular" pitchFamily="34" charset="-122"/>
                <a:cs typeface="Open Sans Regular" pitchFamily="34" charset="-120"/>
              </a:rPr>
              <a:t>Owen Rogers - 2221725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10286947" y="4936077"/>
            <a:ext cx="1904990" cy="1930587"/>
          </a:xfrm>
          <a:custGeom>
            <a:avLst/>
            <a:gdLst/>
            <a:ahLst/>
            <a:cxnLst/>
            <a:rect l="l" t="t" r="r" b="b"/>
            <a:pathLst>
              <a:path w="1904990" h="1930587">
                <a:moveTo>
                  <a:pt x="255707" y="1904987"/>
                </a:moveTo>
                <a:cubicBezTo>
                  <a:pt x="255707" y="994117"/>
                  <a:pt x="994119" y="255706"/>
                  <a:pt x="1904990" y="255706"/>
                </a:cubicBezTo>
                <a:lnTo>
                  <a:pt x="1904990" y="0"/>
                </a:lnTo>
                <a:cubicBezTo>
                  <a:pt x="852883" y="0"/>
                  <a:pt x="0" y="852895"/>
                  <a:pt x="0" y="1904987"/>
                </a:cubicBezTo>
                <a:cubicBezTo>
                  <a:pt x="0" y="1913540"/>
                  <a:pt x="57" y="1922073"/>
                  <a:pt x="171" y="1930587"/>
                </a:cubicBezTo>
                <a:lnTo>
                  <a:pt x="255897" y="1930587"/>
                </a:lnTo>
                <a:cubicBezTo>
                  <a:pt x="255764" y="1922073"/>
                  <a:pt x="255707" y="1913540"/>
                  <a:pt x="255707" y="1904987"/>
                </a:cubicBezTo>
                <a:lnTo>
                  <a:pt x="255707" y="1904987"/>
                </a:lnTo>
              </a:path>
            </a:pathLst>
          </a:cu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10708860" y="5357987"/>
            <a:ext cx="1483076" cy="1508676"/>
          </a:xfrm>
          <a:custGeom>
            <a:avLst/>
            <a:gdLst/>
            <a:ahLst/>
            <a:cxnLst/>
            <a:rect l="l" t="t" r="r" b="b"/>
            <a:pathLst>
              <a:path w="1483076" h="1508676">
                <a:moveTo>
                  <a:pt x="1483076" y="0"/>
                </a:moveTo>
                <a:cubicBezTo>
                  <a:pt x="663988" y="0"/>
                  <a:pt x="0" y="663999"/>
                  <a:pt x="0" y="1483074"/>
                </a:cubicBezTo>
                <a:cubicBezTo>
                  <a:pt x="0" y="1491628"/>
                  <a:pt x="74" y="1500152"/>
                  <a:pt x="223" y="1508676"/>
                </a:cubicBezTo>
                <a:lnTo>
                  <a:pt x="255964" y="1508676"/>
                </a:lnTo>
                <a:cubicBezTo>
                  <a:pt x="255786" y="1500167"/>
                  <a:pt x="255697" y="1491628"/>
                  <a:pt x="255697" y="1483074"/>
                </a:cubicBezTo>
                <a:cubicBezTo>
                  <a:pt x="255697" y="805211"/>
                  <a:pt x="805221" y="255690"/>
                  <a:pt x="1483076" y="255690"/>
                </a:cubicBezTo>
                <a:lnTo>
                  <a:pt x="1483076" y="0"/>
                </a:lnTo>
              </a:path>
            </a:pathLst>
          </a:custGeom>
          <a:solidFill>
            <a:srgbClr val="7B828B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11181904" y="5831034"/>
            <a:ext cx="1010032" cy="1035629"/>
          </a:xfrm>
          <a:custGeom>
            <a:avLst/>
            <a:gdLst/>
            <a:ahLst/>
            <a:cxnLst/>
            <a:rect l="l" t="t" r="r" b="b"/>
            <a:pathLst>
              <a:path w="1010032" h="1035629">
                <a:moveTo>
                  <a:pt x="1010032" y="0"/>
                </a:moveTo>
                <a:cubicBezTo>
                  <a:pt x="452201" y="0"/>
                  <a:pt x="0" y="452207"/>
                  <a:pt x="0" y="1010028"/>
                </a:cubicBezTo>
                <a:cubicBezTo>
                  <a:pt x="0" y="1018593"/>
                  <a:pt x="111" y="1027126"/>
                  <a:pt x="313" y="1035629"/>
                </a:cubicBezTo>
                <a:lnTo>
                  <a:pt x="256124" y="1035629"/>
                </a:lnTo>
                <a:cubicBezTo>
                  <a:pt x="255841" y="1027137"/>
                  <a:pt x="255700" y="1018603"/>
                  <a:pt x="255700" y="1010028"/>
                </a:cubicBezTo>
                <a:cubicBezTo>
                  <a:pt x="255700" y="593426"/>
                  <a:pt x="593424" y="255707"/>
                  <a:pt x="1010022" y="255707"/>
                </a:cubicBezTo>
                <a:lnTo>
                  <a:pt x="1010032" y="0"/>
                </a:lnTo>
              </a:path>
            </a:pathLst>
          </a:custGeom>
          <a:solidFill>
            <a:srgbClr val="232F3E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11654964" y="6304088"/>
            <a:ext cx="536972" cy="562575"/>
          </a:xfrm>
          <a:custGeom>
            <a:avLst/>
            <a:gdLst/>
            <a:ahLst/>
            <a:cxnLst/>
            <a:rect l="l" t="t" r="r" b="b"/>
            <a:pathLst>
              <a:path w="536972" h="562575">
                <a:moveTo>
                  <a:pt x="536972" y="0"/>
                </a:moveTo>
                <a:cubicBezTo>
                  <a:pt x="240408" y="0"/>
                  <a:pt x="0" y="240416"/>
                  <a:pt x="0" y="536978"/>
                </a:cubicBezTo>
                <a:cubicBezTo>
                  <a:pt x="0" y="545557"/>
                  <a:pt x="204" y="554091"/>
                  <a:pt x="596" y="562575"/>
                </a:cubicBezTo>
                <a:lnTo>
                  <a:pt x="256850" y="562575"/>
                </a:lnTo>
                <a:cubicBezTo>
                  <a:pt x="256087" y="554148"/>
                  <a:pt x="255701" y="545608"/>
                  <a:pt x="255701" y="536978"/>
                </a:cubicBezTo>
                <a:cubicBezTo>
                  <a:pt x="255701" y="381634"/>
                  <a:pt x="381626" y="255707"/>
                  <a:pt x="536972" y="255707"/>
                </a:cubicBezTo>
                <a:lnTo>
                  <a:pt x="536972" y="0"/>
                </a:lnTo>
              </a:path>
            </a:pathLst>
          </a:custGeom>
          <a:solidFill>
            <a:srgbClr val="BDC1C5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10338495" y="-6164"/>
            <a:ext cx="1650525" cy="1180061"/>
          </a:xfrm>
          <a:prstGeom prst="rect">
            <a:avLst/>
          </a:prstGeom>
          <a:blipFill>
            <a:blip r:embed="rId3"/>
            <a:srcRect/>
            <a:stretch>
              <a:fillRect t="19415" b="19415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3581130" y="2211016"/>
            <a:ext cx="5029740" cy="160947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lnSpc>
                <a:spcPct val="100000"/>
              </a:lnSpc>
              <a:spcBef>
                <a:spcPts val="1000"/>
              </a:spcBef>
              <a:buNone/>
            </a:pPr>
            <a:r>
              <a:rPr lang="en-US" sz="3000" dirty="0">
                <a:solidFill>
                  <a:srgbClr val="12181F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Renewable Energy Vertical Axis Wind Turbine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1F53251F9C1224FB2C56D3FC3F5AEBD" ma:contentTypeVersion="3" ma:contentTypeDescription="Create a new document." ma:contentTypeScope="" ma:versionID="fd8515eb077f4ce898535f86cc777c9c">
  <xsd:schema xmlns:xsd="http://www.w3.org/2001/XMLSchema" xmlns:xs="http://www.w3.org/2001/XMLSchema" xmlns:p="http://schemas.microsoft.com/office/2006/metadata/properties" xmlns:ns2="c8467a35-94cf-4991-95b1-62d23d6ef9da" targetNamespace="http://schemas.microsoft.com/office/2006/metadata/properties" ma:root="true" ma:fieldsID="971e58b123daefd2bd565549ca0577e3" ns2:_="">
    <xsd:import namespace="c8467a35-94cf-4991-95b1-62d23d6ef9d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467a35-94cf-4991-95b1-62d23d6ef9d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1B67B5B-892D-4FD7-86D0-1DAE5C71AE34}">
  <ds:schemaRefs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c8467a35-94cf-4991-95b1-62d23d6ef9da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38924DBE-1B67-433C-B1EC-D646575F7E6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6C6F99E-AFB7-4894-A466-BCD8147BF6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8467a35-94cf-4991-95b1-62d23d6ef9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993</Words>
  <Application>Microsoft Office PowerPoint</Application>
  <PresentationFormat>Widescreen</PresentationFormat>
  <Paragraphs>210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Outfit Bold</vt:lpstr>
      <vt:lpstr>Arial</vt:lpstr>
      <vt:lpstr>Open Sans Bold</vt:lpstr>
      <vt:lpstr>Open Sans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SlideSpeak</dc:creator>
  <cp:lastModifiedBy>Kelly Jenkins (2510063)</cp:lastModifiedBy>
  <cp:revision>8</cp:revision>
  <dcterms:created xsi:type="dcterms:W3CDTF">2026-03-10T16:45:10Z</dcterms:created>
  <dcterms:modified xsi:type="dcterms:W3CDTF">2026-03-17T08:03:34Z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19e68092-05df-4271-8e3e-b2a4c82ba797_Enabled">
    <vt:lpwstr>true</vt:lpwstr>
  </property>
  <property fmtid="{D5CDD505-2E9C-101B-9397-08002B2CF9AE}" pid="3" name="MSIP_Label_19e68092-05df-4271-8e3e-b2a4c82ba797_SetDate">
    <vt:lpwstr>2026-03-10T16:47:42Z</vt:lpwstr>
  </property>
  <property fmtid="{D5CDD505-2E9C-101B-9397-08002B2CF9AE}" pid="4" name="MSIP_Label_19e68092-05df-4271-8e3e-b2a4c82ba797_Method">
    <vt:lpwstr>Standard</vt:lpwstr>
  </property>
  <property fmtid="{D5CDD505-2E9C-101B-9397-08002B2CF9AE}" pid="5" name="MSIP_Label_19e68092-05df-4271-8e3e-b2a4c82ba797_Name">
    <vt:lpwstr>Amazon Confidential</vt:lpwstr>
  </property>
  <property fmtid="{D5CDD505-2E9C-101B-9397-08002B2CF9AE}" pid="6" name="MSIP_Label_19e68092-05df-4271-8e3e-b2a4c82ba797_SiteId">
    <vt:lpwstr>5280104a-472d-4538-9ccf-1e1d0efe8b1b</vt:lpwstr>
  </property>
  <property fmtid="{D5CDD505-2E9C-101B-9397-08002B2CF9AE}" pid="7" name="MSIP_Label_19e68092-05df-4271-8e3e-b2a4c82ba797_ActionId">
    <vt:lpwstr>2f1e4733-a5f5-490f-be85-0c341df820b1</vt:lpwstr>
  </property>
  <property fmtid="{D5CDD505-2E9C-101B-9397-08002B2CF9AE}" pid="8" name="MSIP_Label_19e68092-05df-4271-8e3e-b2a4c82ba797_ContentBits">
    <vt:lpwstr>0</vt:lpwstr>
  </property>
  <property fmtid="{D5CDD505-2E9C-101B-9397-08002B2CF9AE}" pid="9" name="MSIP_Label_19e68092-05df-4271-8e3e-b2a4c82ba797_Tag">
    <vt:lpwstr>10, 3, 0, 1</vt:lpwstr>
  </property>
  <property fmtid="{D5CDD505-2E9C-101B-9397-08002B2CF9AE}" pid="10" name="ContentTypeId">
    <vt:lpwstr>0x01010091F53251F9C1224FB2C56D3FC3F5AEBD</vt:lpwstr>
  </property>
</Properties>
</file>