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9.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0.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69" r:id="rId2"/>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86" d="100"/>
          <a:sy n="86" d="100"/>
        </p:scale>
        <p:origin x="114" y="19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0.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12" Type="http://schemas.openxmlformats.org/officeDocument/2006/relationships/image" Target="../media/image12.sv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11" Type="http://schemas.openxmlformats.org/officeDocument/2006/relationships/image" Target="../media/image11.pn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_rels/drawing10.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12" Type="http://schemas.openxmlformats.org/officeDocument/2006/relationships/image" Target="../media/image12.sv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11" Type="http://schemas.openxmlformats.org/officeDocument/2006/relationships/image" Target="../media/image11.pn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9EC465E-59AD-49B9-B389-FD11BEE67A97}"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A26A5C83-0C6E-4642-B9DC-FD58044B7A77}">
      <dgm:prSet/>
      <dgm:spPr/>
      <dgm:t>
        <a:bodyPr/>
        <a:lstStyle/>
        <a:p>
          <a:r>
            <a:rPr lang="en-US"/>
            <a:t>Wellness mobile app all-in-one (Higgins and Morico, 2023).</a:t>
          </a:r>
        </a:p>
      </dgm:t>
    </dgm:pt>
    <dgm:pt modelId="{E60A7460-8E47-4464-A408-EB7C2C16EBEF}" type="parTrans" cxnId="{04006C10-8D94-4A06-969A-BACF9EB6E80C}">
      <dgm:prSet/>
      <dgm:spPr/>
      <dgm:t>
        <a:bodyPr/>
        <a:lstStyle/>
        <a:p>
          <a:endParaRPr lang="en-US"/>
        </a:p>
      </dgm:t>
    </dgm:pt>
    <dgm:pt modelId="{7129F652-D0BB-47B1-8670-6C1ABC48145D}" type="sibTrans" cxnId="{04006C10-8D94-4A06-969A-BACF9EB6E80C}">
      <dgm:prSet/>
      <dgm:spPr/>
      <dgm:t>
        <a:bodyPr/>
        <a:lstStyle/>
        <a:p>
          <a:endParaRPr lang="en-US"/>
        </a:p>
      </dgm:t>
    </dgm:pt>
    <dgm:pt modelId="{CC011C1F-5ED0-4994-A611-65C7C1E32A38}">
      <dgm:prSet/>
      <dgm:spPr/>
      <dgm:t>
        <a:bodyPr/>
        <a:lstStyle/>
        <a:p>
          <a:r>
            <a:rPr lang="en-US"/>
            <a:t>Physical health, Medication and psychiatric care. </a:t>
          </a:r>
        </a:p>
      </dgm:t>
    </dgm:pt>
    <dgm:pt modelId="{AE50D8D7-3430-49A4-B0D2-B40335113006}" type="parTrans" cxnId="{8020D6C8-5C7C-4781-AE5B-C72D5D1B7DC2}">
      <dgm:prSet/>
      <dgm:spPr/>
      <dgm:t>
        <a:bodyPr/>
        <a:lstStyle/>
        <a:p>
          <a:endParaRPr lang="en-US"/>
        </a:p>
      </dgm:t>
    </dgm:pt>
    <dgm:pt modelId="{43D8C61D-7902-4679-A631-C073443D30FB}" type="sibTrans" cxnId="{8020D6C8-5C7C-4781-AE5B-C72D5D1B7DC2}">
      <dgm:prSet/>
      <dgm:spPr/>
      <dgm:t>
        <a:bodyPr/>
        <a:lstStyle/>
        <a:p>
          <a:endParaRPr lang="en-US"/>
        </a:p>
      </dgm:t>
    </dgm:pt>
    <dgm:pt modelId="{6D89343A-B42B-488E-8FA6-BDF3837EFAC5}">
      <dgm:prSet/>
      <dgm:spPr/>
      <dgm:t>
        <a:bodyPr/>
        <a:lstStyle/>
        <a:p>
          <a:r>
            <a:rPr lang="en-US"/>
            <a:t>Personalised user experience </a:t>
          </a:r>
        </a:p>
      </dgm:t>
    </dgm:pt>
    <dgm:pt modelId="{C913897B-1911-4011-B5AF-8E73049D46C4}" type="parTrans" cxnId="{69A0485C-1D00-4EA1-A6C1-207A7D9B1876}">
      <dgm:prSet/>
      <dgm:spPr/>
      <dgm:t>
        <a:bodyPr/>
        <a:lstStyle/>
        <a:p>
          <a:endParaRPr lang="en-US"/>
        </a:p>
      </dgm:t>
    </dgm:pt>
    <dgm:pt modelId="{821F3B92-A311-4E89-8FA5-8F3DB8D795A0}" type="sibTrans" cxnId="{69A0485C-1D00-4EA1-A6C1-207A7D9B1876}">
      <dgm:prSet/>
      <dgm:spPr/>
      <dgm:t>
        <a:bodyPr/>
        <a:lstStyle/>
        <a:p>
          <a:endParaRPr lang="en-US"/>
        </a:p>
      </dgm:t>
    </dgm:pt>
    <dgm:pt modelId="{E8D40C7D-C3BC-4B4A-BB9B-E573FDFAC063}">
      <dgm:prSet/>
      <dgm:spPr/>
      <dgm:t>
        <a:bodyPr/>
        <a:lstStyle/>
        <a:p>
          <a:r>
            <a:rPr lang="en-US"/>
            <a:t>Target: Busy professionals (18–45) </a:t>
          </a:r>
        </a:p>
      </dgm:t>
    </dgm:pt>
    <dgm:pt modelId="{C3089E38-10EE-4F92-92AD-5D4B3EE2F3DF}" type="parTrans" cxnId="{8A88F175-056E-466F-B697-2523798B0FFA}">
      <dgm:prSet/>
      <dgm:spPr/>
      <dgm:t>
        <a:bodyPr/>
        <a:lstStyle/>
        <a:p>
          <a:endParaRPr lang="en-US"/>
        </a:p>
      </dgm:t>
    </dgm:pt>
    <dgm:pt modelId="{E447C0BD-7D66-4B00-87AB-5E990876822C}" type="sibTrans" cxnId="{8A88F175-056E-466F-B697-2523798B0FFA}">
      <dgm:prSet/>
      <dgm:spPr/>
      <dgm:t>
        <a:bodyPr/>
        <a:lstStyle/>
        <a:p>
          <a:endParaRPr lang="en-US"/>
        </a:p>
      </dgm:t>
    </dgm:pt>
    <dgm:pt modelId="{FE2C81AD-5921-45E7-95D8-7872B7804E26}">
      <dgm:prSet/>
      <dgm:spPr/>
      <dgm:t>
        <a:bodyPr/>
        <a:lstStyle/>
        <a:p>
          <a:r>
            <a:rPr lang="en-US"/>
            <a:t>Lacks of time to take care of herself. </a:t>
          </a:r>
        </a:p>
      </dgm:t>
    </dgm:pt>
    <dgm:pt modelId="{01943F45-B3F3-4411-B9AC-305D7677ED9B}" type="parTrans" cxnId="{028C0EC9-3B98-4E27-BBD3-82FDCAD28166}">
      <dgm:prSet/>
      <dgm:spPr/>
      <dgm:t>
        <a:bodyPr/>
        <a:lstStyle/>
        <a:p>
          <a:endParaRPr lang="en-US"/>
        </a:p>
      </dgm:t>
    </dgm:pt>
    <dgm:pt modelId="{2BB861B7-BA98-40A5-B448-62BD4BB08D43}" type="sibTrans" cxnId="{028C0EC9-3B98-4E27-BBD3-82FDCAD28166}">
      <dgm:prSet/>
      <dgm:spPr/>
      <dgm:t>
        <a:bodyPr/>
        <a:lstStyle/>
        <a:p>
          <a:endParaRPr lang="en-US"/>
        </a:p>
      </dgm:t>
    </dgm:pt>
    <dgm:pt modelId="{09203710-75DB-4D87-994E-076D75C99022}">
      <dgm:prSet/>
      <dgm:spPr/>
      <dgm:t>
        <a:bodyPr/>
        <a:lstStyle/>
        <a:p>
          <a:r>
            <a:rPr lang="en-US"/>
            <a:t>Increasing need of wellness solutions.</a:t>
          </a:r>
        </a:p>
      </dgm:t>
    </dgm:pt>
    <dgm:pt modelId="{B1C5FA24-9C3F-4F24-A1B2-F5ADCBC53212}" type="parTrans" cxnId="{456AA831-B7EA-43B5-B465-20A5415DEBA5}">
      <dgm:prSet/>
      <dgm:spPr/>
      <dgm:t>
        <a:bodyPr/>
        <a:lstStyle/>
        <a:p>
          <a:endParaRPr lang="en-US"/>
        </a:p>
      </dgm:t>
    </dgm:pt>
    <dgm:pt modelId="{5BCBB7F7-B4E6-4280-BE71-DDF998CB5590}" type="sibTrans" cxnId="{456AA831-B7EA-43B5-B465-20A5415DEBA5}">
      <dgm:prSet/>
      <dgm:spPr/>
      <dgm:t>
        <a:bodyPr/>
        <a:lstStyle/>
        <a:p>
          <a:endParaRPr lang="en-US"/>
        </a:p>
      </dgm:t>
    </dgm:pt>
    <dgm:pt modelId="{D263F0D0-BE32-4D2D-89AD-FC1C29CF6650}" type="pres">
      <dgm:prSet presAssocID="{79EC465E-59AD-49B9-B389-FD11BEE67A97}" presName="linear" presStyleCnt="0">
        <dgm:presLayoutVars>
          <dgm:animLvl val="lvl"/>
          <dgm:resizeHandles val="exact"/>
        </dgm:presLayoutVars>
      </dgm:prSet>
      <dgm:spPr/>
    </dgm:pt>
    <dgm:pt modelId="{89A93E3B-9484-4221-8457-A4D0EC777E6F}" type="pres">
      <dgm:prSet presAssocID="{A26A5C83-0C6E-4642-B9DC-FD58044B7A77}" presName="parentText" presStyleLbl="node1" presStyleIdx="0" presStyleCnt="6">
        <dgm:presLayoutVars>
          <dgm:chMax val="0"/>
          <dgm:bulletEnabled val="1"/>
        </dgm:presLayoutVars>
      </dgm:prSet>
      <dgm:spPr/>
    </dgm:pt>
    <dgm:pt modelId="{482C8A32-E737-4153-BE52-79E3317EF610}" type="pres">
      <dgm:prSet presAssocID="{7129F652-D0BB-47B1-8670-6C1ABC48145D}" presName="spacer" presStyleCnt="0"/>
      <dgm:spPr/>
    </dgm:pt>
    <dgm:pt modelId="{57A75F99-33B9-42A6-B439-F598421CF6EA}" type="pres">
      <dgm:prSet presAssocID="{CC011C1F-5ED0-4994-A611-65C7C1E32A38}" presName="parentText" presStyleLbl="node1" presStyleIdx="1" presStyleCnt="6">
        <dgm:presLayoutVars>
          <dgm:chMax val="0"/>
          <dgm:bulletEnabled val="1"/>
        </dgm:presLayoutVars>
      </dgm:prSet>
      <dgm:spPr/>
    </dgm:pt>
    <dgm:pt modelId="{5732D3BE-9D2F-44C2-A42D-8E06C7804C34}" type="pres">
      <dgm:prSet presAssocID="{43D8C61D-7902-4679-A631-C073443D30FB}" presName="spacer" presStyleCnt="0"/>
      <dgm:spPr/>
    </dgm:pt>
    <dgm:pt modelId="{0E8544E2-D9E4-49CD-9FBA-3D668AA39559}" type="pres">
      <dgm:prSet presAssocID="{6D89343A-B42B-488E-8FA6-BDF3837EFAC5}" presName="parentText" presStyleLbl="node1" presStyleIdx="2" presStyleCnt="6">
        <dgm:presLayoutVars>
          <dgm:chMax val="0"/>
          <dgm:bulletEnabled val="1"/>
        </dgm:presLayoutVars>
      </dgm:prSet>
      <dgm:spPr/>
    </dgm:pt>
    <dgm:pt modelId="{7BBFC28C-D919-4326-9F91-E073A1AF416E}" type="pres">
      <dgm:prSet presAssocID="{821F3B92-A311-4E89-8FA5-8F3DB8D795A0}" presName="spacer" presStyleCnt="0"/>
      <dgm:spPr/>
    </dgm:pt>
    <dgm:pt modelId="{78261598-6382-4C4F-B113-582655B7BAC9}" type="pres">
      <dgm:prSet presAssocID="{E8D40C7D-C3BC-4B4A-BB9B-E573FDFAC063}" presName="parentText" presStyleLbl="node1" presStyleIdx="3" presStyleCnt="6">
        <dgm:presLayoutVars>
          <dgm:chMax val="0"/>
          <dgm:bulletEnabled val="1"/>
        </dgm:presLayoutVars>
      </dgm:prSet>
      <dgm:spPr/>
    </dgm:pt>
    <dgm:pt modelId="{DAF758E6-AA00-4745-B069-6DB435837870}" type="pres">
      <dgm:prSet presAssocID="{E447C0BD-7D66-4B00-87AB-5E990876822C}" presName="spacer" presStyleCnt="0"/>
      <dgm:spPr/>
    </dgm:pt>
    <dgm:pt modelId="{89B1F3EE-ACD9-4A7A-99D7-38272EB5E6BB}" type="pres">
      <dgm:prSet presAssocID="{FE2C81AD-5921-45E7-95D8-7872B7804E26}" presName="parentText" presStyleLbl="node1" presStyleIdx="4" presStyleCnt="6">
        <dgm:presLayoutVars>
          <dgm:chMax val="0"/>
          <dgm:bulletEnabled val="1"/>
        </dgm:presLayoutVars>
      </dgm:prSet>
      <dgm:spPr/>
    </dgm:pt>
    <dgm:pt modelId="{75E49D78-81CE-449B-9FAC-5BC4FD5F864A}" type="pres">
      <dgm:prSet presAssocID="{2BB861B7-BA98-40A5-B448-62BD4BB08D43}" presName="spacer" presStyleCnt="0"/>
      <dgm:spPr/>
    </dgm:pt>
    <dgm:pt modelId="{AEE76184-38B2-4732-B383-F127E789B60A}" type="pres">
      <dgm:prSet presAssocID="{09203710-75DB-4D87-994E-076D75C99022}" presName="parentText" presStyleLbl="node1" presStyleIdx="5" presStyleCnt="6">
        <dgm:presLayoutVars>
          <dgm:chMax val="0"/>
          <dgm:bulletEnabled val="1"/>
        </dgm:presLayoutVars>
      </dgm:prSet>
      <dgm:spPr/>
    </dgm:pt>
  </dgm:ptLst>
  <dgm:cxnLst>
    <dgm:cxn modelId="{04006C10-8D94-4A06-969A-BACF9EB6E80C}" srcId="{79EC465E-59AD-49B9-B389-FD11BEE67A97}" destId="{A26A5C83-0C6E-4642-B9DC-FD58044B7A77}" srcOrd="0" destOrd="0" parTransId="{E60A7460-8E47-4464-A408-EB7C2C16EBEF}" sibTransId="{7129F652-D0BB-47B1-8670-6C1ABC48145D}"/>
    <dgm:cxn modelId="{B5E83C2D-7350-489F-8330-0576632DF20F}" type="presOf" srcId="{CC011C1F-5ED0-4994-A611-65C7C1E32A38}" destId="{57A75F99-33B9-42A6-B439-F598421CF6EA}" srcOrd="0" destOrd="0" presId="urn:microsoft.com/office/officeart/2005/8/layout/vList2"/>
    <dgm:cxn modelId="{456AA831-B7EA-43B5-B465-20A5415DEBA5}" srcId="{79EC465E-59AD-49B9-B389-FD11BEE67A97}" destId="{09203710-75DB-4D87-994E-076D75C99022}" srcOrd="5" destOrd="0" parTransId="{B1C5FA24-9C3F-4F24-A1B2-F5ADCBC53212}" sibTransId="{5BCBB7F7-B4E6-4280-BE71-DDF998CB5590}"/>
    <dgm:cxn modelId="{BC283934-6A9A-4645-9FB9-66990197DB5D}" type="presOf" srcId="{FE2C81AD-5921-45E7-95D8-7872B7804E26}" destId="{89B1F3EE-ACD9-4A7A-99D7-38272EB5E6BB}" srcOrd="0" destOrd="0" presId="urn:microsoft.com/office/officeart/2005/8/layout/vList2"/>
    <dgm:cxn modelId="{69A0485C-1D00-4EA1-A6C1-207A7D9B1876}" srcId="{79EC465E-59AD-49B9-B389-FD11BEE67A97}" destId="{6D89343A-B42B-488E-8FA6-BDF3837EFAC5}" srcOrd="2" destOrd="0" parTransId="{C913897B-1911-4011-B5AF-8E73049D46C4}" sibTransId="{821F3B92-A311-4E89-8FA5-8F3DB8D795A0}"/>
    <dgm:cxn modelId="{8A88F175-056E-466F-B697-2523798B0FFA}" srcId="{79EC465E-59AD-49B9-B389-FD11BEE67A97}" destId="{E8D40C7D-C3BC-4B4A-BB9B-E573FDFAC063}" srcOrd="3" destOrd="0" parTransId="{C3089E38-10EE-4F92-92AD-5D4B3EE2F3DF}" sibTransId="{E447C0BD-7D66-4B00-87AB-5E990876822C}"/>
    <dgm:cxn modelId="{848FA19C-610A-47F7-A3AA-6CAB4B84887A}" type="presOf" srcId="{E8D40C7D-C3BC-4B4A-BB9B-E573FDFAC063}" destId="{78261598-6382-4C4F-B113-582655B7BAC9}" srcOrd="0" destOrd="0" presId="urn:microsoft.com/office/officeart/2005/8/layout/vList2"/>
    <dgm:cxn modelId="{8020D6C8-5C7C-4781-AE5B-C72D5D1B7DC2}" srcId="{79EC465E-59AD-49B9-B389-FD11BEE67A97}" destId="{CC011C1F-5ED0-4994-A611-65C7C1E32A38}" srcOrd="1" destOrd="0" parTransId="{AE50D8D7-3430-49A4-B0D2-B40335113006}" sibTransId="{43D8C61D-7902-4679-A631-C073443D30FB}"/>
    <dgm:cxn modelId="{028C0EC9-3B98-4E27-BBD3-82FDCAD28166}" srcId="{79EC465E-59AD-49B9-B389-FD11BEE67A97}" destId="{FE2C81AD-5921-45E7-95D8-7872B7804E26}" srcOrd="4" destOrd="0" parTransId="{01943F45-B3F3-4411-B9AC-305D7677ED9B}" sibTransId="{2BB861B7-BA98-40A5-B448-62BD4BB08D43}"/>
    <dgm:cxn modelId="{209FDBCE-99FA-468C-A29F-DC69991D08BF}" type="presOf" srcId="{79EC465E-59AD-49B9-B389-FD11BEE67A97}" destId="{D263F0D0-BE32-4D2D-89AD-FC1C29CF6650}" srcOrd="0" destOrd="0" presId="urn:microsoft.com/office/officeart/2005/8/layout/vList2"/>
    <dgm:cxn modelId="{AE084BD8-8FAF-460A-8C17-8A8AAD6EEFFB}" type="presOf" srcId="{09203710-75DB-4D87-994E-076D75C99022}" destId="{AEE76184-38B2-4732-B383-F127E789B60A}" srcOrd="0" destOrd="0" presId="urn:microsoft.com/office/officeart/2005/8/layout/vList2"/>
    <dgm:cxn modelId="{1C3F01DD-9469-4B83-901C-C568CECAF336}" type="presOf" srcId="{A26A5C83-0C6E-4642-B9DC-FD58044B7A77}" destId="{89A93E3B-9484-4221-8457-A4D0EC777E6F}" srcOrd="0" destOrd="0" presId="urn:microsoft.com/office/officeart/2005/8/layout/vList2"/>
    <dgm:cxn modelId="{EE5A4AF8-51FB-42DC-A460-703CBCD55D5A}" type="presOf" srcId="{6D89343A-B42B-488E-8FA6-BDF3837EFAC5}" destId="{0E8544E2-D9E4-49CD-9FBA-3D668AA39559}" srcOrd="0" destOrd="0" presId="urn:microsoft.com/office/officeart/2005/8/layout/vList2"/>
    <dgm:cxn modelId="{A599A5DF-B781-4CDA-A632-375AF7605023}" type="presParOf" srcId="{D263F0D0-BE32-4D2D-89AD-FC1C29CF6650}" destId="{89A93E3B-9484-4221-8457-A4D0EC777E6F}" srcOrd="0" destOrd="0" presId="urn:microsoft.com/office/officeart/2005/8/layout/vList2"/>
    <dgm:cxn modelId="{F10612FC-3B60-41CA-A7D3-129A8F61E06A}" type="presParOf" srcId="{D263F0D0-BE32-4D2D-89AD-FC1C29CF6650}" destId="{482C8A32-E737-4153-BE52-79E3317EF610}" srcOrd="1" destOrd="0" presId="urn:microsoft.com/office/officeart/2005/8/layout/vList2"/>
    <dgm:cxn modelId="{65EFB01B-134B-47DF-8271-78A9684C9561}" type="presParOf" srcId="{D263F0D0-BE32-4D2D-89AD-FC1C29CF6650}" destId="{57A75F99-33B9-42A6-B439-F598421CF6EA}" srcOrd="2" destOrd="0" presId="urn:microsoft.com/office/officeart/2005/8/layout/vList2"/>
    <dgm:cxn modelId="{2DA6F04A-5F3E-44DF-A93B-CEF1895EF406}" type="presParOf" srcId="{D263F0D0-BE32-4D2D-89AD-FC1C29CF6650}" destId="{5732D3BE-9D2F-44C2-A42D-8E06C7804C34}" srcOrd="3" destOrd="0" presId="urn:microsoft.com/office/officeart/2005/8/layout/vList2"/>
    <dgm:cxn modelId="{9DD1B3DC-5A6B-4A73-936A-7737B9FD6835}" type="presParOf" srcId="{D263F0D0-BE32-4D2D-89AD-FC1C29CF6650}" destId="{0E8544E2-D9E4-49CD-9FBA-3D668AA39559}" srcOrd="4" destOrd="0" presId="urn:microsoft.com/office/officeart/2005/8/layout/vList2"/>
    <dgm:cxn modelId="{1E1F9643-B62E-4FFA-97F1-7255E06EE000}" type="presParOf" srcId="{D263F0D0-BE32-4D2D-89AD-FC1C29CF6650}" destId="{7BBFC28C-D919-4326-9F91-E073A1AF416E}" srcOrd="5" destOrd="0" presId="urn:microsoft.com/office/officeart/2005/8/layout/vList2"/>
    <dgm:cxn modelId="{B2DCE726-8EAE-4E96-AC53-F476191C0F9D}" type="presParOf" srcId="{D263F0D0-BE32-4D2D-89AD-FC1C29CF6650}" destId="{78261598-6382-4C4F-B113-582655B7BAC9}" srcOrd="6" destOrd="0" presId="urn:microsoft.com/office/officeart/2005/8/layout/vList2"/>
    <dgm:cxn modelId="{AAC07560-5E7A-446C-BA1D-D65C88AF4FA8}" type="presParOf" srcId="{D263F0D0-BE32-4D2D-89AD-FC1C29CF6650}" destId="{DAF758E6-AA00-4745-B069-6DB435837870}" srcOrd="7" destOrd="0" presId="urn:microsoft.com/office/officeart/2005/8/layout/vList2"/>
    <dgm:cxn modelId="{8D629968-6E4D-4C77-9937-40307CA12D3D}" type="presParOf" srcId="{D263F0D0-BE32-4D2D-89AD-FC1C29CF6650}" destId="{89B1F3EE-ACD9-4A7A-99D7-38272EB5E6BB}" srcOrd="8" destOrd="0" presId="urn:microsoft.com/office/officeart/2005/8/layout/vList2"/>
    <dgm:cxn modelId="{1D87BBA0-2E1E-4E99-95C1-6C3D18524269}" type="presParOf" srcId="{D263F0D0-BE32-4D2D-89AD-FC1C29CF6650}" destId="{75E49D78-81CE-449B-9FAC-5BC4FD5F864A}" srcOrd="9" destOrd="0" presId="urn:microsoft.com/office/officeart/2005/8/layout/vList2"/>
    <dgm:cxn modelId="{8363650F-F986-4D5C-B477-008FF5C075ED}" type="presParOf" srcId="{D263F0D0-BE32-4D2D-89AD-FC1C29CF6650}" destId="{AEE76184-38B2-4732-B383-F127E789B60A}"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FE6058A-602A-4A1E-AC9E-AB5DA9C06D23}"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FF2EFB91-D5D8-4A0C-91DF-96F82CE49640}">
      <dgm:prSet/>
      <dgm:spPr/>
      <dgm:t>
        <a:bodyPr/>
        <a:lstStyle/>
        <a:p>
          <a:r>
            <a:rPr lang="en-US"/>
            <a:t>Personalised fitness tracking </a:t>
          </a:r>
        </a:p>
      </dgm:t>
    </dgm:pt>
    <dgm:pt modelId="{8AC9EE0A-3E0F-455C-8457-122B8D3EA962}" type="parTrans" cxnId="{0F2A0066-6198-4022-9022-D21036DCDDD8}">
      <dgm:prSet/>
      <dgm:spPr/>
      <dgm:t>
        <a:bodyPr/>
        <a:lstStyle/>
        <a:p>
          <a:endParaRPr lang="en-US"/>
        </a:p>
      </dgm:t>
    </dgm:pt>
    <dgm:pt modelId="{B10388AE-557E-4CF0-83B2-B00921F541D5}" type="sibTrans" cxnId="{0F2A0066-6198-4022-9022-D21036DCDDD8}">
      <dgm:prSet/>
      <dgm:spPr/>
      <dgm:t>
        <a:bodyPr/>
        <a:lstStyle/>
        <a:p>
          <a:endParaRPr lang="en-US"/>
        </a:p>
      </dgm:t>
    </dgm:pt>
    <dgm:pt modelId="{009120DA-3741-4DB9-B93E-56B5E9B5052C}">
      <dgm:prSet/>
      <dgm:spPr/>
      <dgm:t>
        <a:bodyPr/>
        <a:lstStyle/>
        <a:p>
          <a:r>
            <a:rPr lang="en-US"/>
            <a:t>Custom nutrition plans (Smart, 2025).</a:t>
          </a:r>
        </a:p>
      </dgm:t>
    </dgm:pt>
    <dgm:pt modelId="{DFEFAE9D-90EA-437E-81A1-7CF578AA618E}" type="parTrans" cxnId="{9B0B172B-E17C-4AA4-A67F-0C4B1D5B9D3D}">
      <dgm:prSet/>
      <dgm:spPr/>
      <dgm:t>
        <a:bodyPr/>
        <a:lstStyle/>
        <a:p>
          <a:endParaRPr lang="en-US"/>
        </a:p>
      </dgm:t>
    </dgm:pt>
    <dgm:pt modelId="{F1E0A9EA-C52A-4E0D-BC35-0F2DCB4F8577}" type="sibTrans" cxnId="{9B0B172B-E17C-4AA4-A67F-0C4B1D5B9D3D}">
      <dgm:prSet/>
      <dgm:spPr/>
      <dgm:t>
        <a:bodyPr/>
        <a:lstStyle/>
        <a:p>
          <a:endParaRPr lang="en-US"/>
        </a:p>
      </dgm:t>
    </dgm:pt>
    <dgm:pt modelId="{C5080499-B360-4EAB-BAE9-CB9E0FCD4CBD}">
      <dgm:prSet/>
      <dgm:spPr/>
      <dgm:t>
        <a:bodyPr/>
        <a:lstStyle/>
        <a:p>
          <a:r>
            <a:rPr lang="en-US"/>
            <a:t>Mental health tools (mood, meditation) </a:t>
          </a:r>
        </a:p>
      </dgm:t>
    </dgm:pt>
    <dgm:pt modelId="{7566202E-C411-4D3A-8583-C9E6FD6044EB}" type="parTrans" cxnId="{A1B7E171-05DA-404E-832B-59C15FDC0ECA}">
      <dgm:prSet/>
      <dgm:spPr/>
      <dgm:t>
        <a:bodyPr/>
        <a:lstStyle/>
        <a:p>
          <a:endParaRPr lang="en-US"/>
        </a:p>
      </dgm:t>
    </dgm:pt>
    <dgm:pt modelId="{412585A1-88EF-4914-BAC5-006DF8779FE8}" type="sibTrans" cxnId="{A1B7E171-05DA-404E-832B-59C15FDC0ECA}">
      <dgm:prSet/>
      <dgm:spPr/>
      <dgm:t>
        <a:bodyPr/>
        <a:lstStyle/>
        <a:p>
          <a:endParaRPr lang="en-US"/>
        </a:p>
      </dgm:t>
    </dgm:pt>
    <dgm:pt modelId="{FB4F42E8-8333-4886-BF5E-B91F6F4159C4}">
      <dgm:prSet/>
      <dgm:spPr/>
      <dgm:t>
        <a:bodyPr/>
        <a:lstStyle/>
        <a:p>
          <a:r>
            <a:rPr lang="en-US"/>
            <a:t>AI-driven personalisation </a:t>
          </a:r>
        </a:p>
      </dgm:t>
    </dgm:pt>
    <dgm:pt modelId="{D3D9FAC5-4949-4769-88E3-E81C0D9FFF28}" type="parTrans" cxnId="{F02E242F-1975-4B61-BEFD-3466837918A0}">
      <dgm:prSet/>
      <dgm:spPr/>
      <dgm:t>
        <a:bodyPr/>
        <a:lstStyle/>
        <a:p>
          <a:endParaRPr lang="en-US"/>
        </a:p>
      </dgm:t>
    </dgm:pt>
    <dgm:pt modelId="{AFC0EFD1-9BDF-418E-9E8E-6088F313655E}" type="sibTrans" cxnId="{F02E242F-1975-4B61-BEFD-3466837918A0}">
      <dgm:prSet/>
      <dgm:spPr/>
      <dgm:t>
        <a:bodyPr/>
        <a:lstStyle/>
        <a:p>
          <a:endParaRPr lang="en-US"/>
        </a:p>
      </dgm:t>
    </dgm:pt>
    <dgm:pt modelId="{5B03F096-385F-47F9-8A5B-15D89D9C20E9}">
      <dgm:prSet/>
      <dgm:spPr/>
      <dgm:t>
        <a:bodyPr/>
        <a:lstStyle/>
        <a:p>
          <a:r>
            <a:rPr lang="en-US"/>
            <a:t>Freemium model (free + premium) </a:t>
          </a:r>
        </a:p>
      </dgm:t>
    </dgm:pt>
    <dgm:pt modelId="{DC636038-88CB-4B41-8093-E3AB308E7BE4}" type="parTrans" cxnId="{BF2EBB0E-C53D-48F1-AE57-D6D9F68A2424}">
      <dgm:prSet/>
      <dgm:spPr/>
      <dgm:t>
        <a:bodyPr/>
        <a:lstStyle/>
        <a:p>
          <a:endParaRPr lang="en-US"/>
        </a:p>
      </dgm:t>
    </dgm:pt>
    <dgm:pt modelId="{87DDD5F5-ECAF-46F1-9817-CD71580CAFCC}" type="sibTrans" cxnId="{BF2EBB0E-C53D-48F1-AE57-D6D9F68A2424}">
      <dgm:prSet/>
      <dgm:spPr/>
      <dgm:t>
        <a:bodyPr/>
        <a:lstStyle/>
        <a:p>
          <a:endParaRPr lang="en-US"/>
        </a:p>
      </dgm:t>
    </dgm:pt>
    <dgm:pt modelId="{62670844-06C8-4A12-8D75-4ECD0488E97F}">
      <dgm:prSet/>
      <dgm:spPr/>
      <dgm:t>
        <a:bodyPr/>
        <a:lstStyle/>
        <a:p>
          <a:r>
            <a:rPr lang="en-US"/>
            <a:t>One platform for total wellbeing </a:t>
          </a:r>
        </a:p>
      </dgm:t>
    </dgm:pt>
    <dgm:pt modelId="{5686F5BE-C060-4AB5-8CAC-3E59B167E34C}" type="parTrans" cxnId="{60E16574-4D2A-4372-B8EF-046C0A1D6728}">
      <dgm:prSet/>
      <dgm:spPr/>
      <dgm:t>
        <a:bodyPr/>
        <a:lstStyle/>
        <a:p>
          <a:endParaRPr lang="en-US"/>
        </a:p>
      </dgm:t>
    </dgm:pt>
    <dgm:pt modelId="{2DB3EA17-ECB1-4ECA-9FDB-63BAF987653D}" type="sibTrans" cxnId="{60E16574-4D2A-4372-B8EF-046C0A1D6728}">
      <dgm:prSet/>
      <dgm:spPr/>
      <dgm:t>
        <a:bodyPr/>
        <a:lstStyle/>
        <a:p>
          <a:endParaRPr lang="en-US"/>
        </a:p>
      </dgm:t>
    </dgm:pt>
    <dgm:pt modelId="{A7634A29-DB3A-48A6-9927-A8E82904718E}" type="pres">
      <dgm:prSet presAssocID="{6FE6058A-602A-4A1E-AC9E-AB5DA9C06D23}" presName="vert0" presStyleCnt="0">
        <dgm:presLayoutVars>
          <dgm:dir/>
          <dgm:animOne val="branch"/>
          <dgm:animLvl val="lvl"/>
        </dgm:presLayoutVars>
      </dgm:prSet>
      <dgm:spPr/>
    </dgm:pt>
    <dgm:pt modelId="{83164BFE-BC1B-4814-B200-E30FE36EA6EB}" type="pres">
      <dgm:prSet presAssocID="{FF2EFB91-D5D8-4A0C-91DF-96F82CE49640}" presName="thickLine" presStyleLbl="alignNode1" presStyleIdx="0" presStyleCnt="6"/>
      <dgm:spPr/>
    </dgm:pt>
    <dgm:pt modelId="{04E0A3F8-8CF5-4197-A9FF-53BDBC356AB0}" type="pres">
      <dgm:prSet presAssocID="{FF2EFB91-D5D8-4A0C-91DF-96F82CE49640}" presName="horz1" presStyleCnt="0"/>
      <dgm:spPr/>
    </dgm:pt>
    <dgm:pt modelId="{5EE12CA4-F8DB-489A-B952-D11DB9229D82}" type="pres">
      <dgm:prSet presAssocID="{FF2EFB91-D5D8-4A0C-91DF-96F82CE49640}" presName="tx1" presStyleLbl="revTx" presStyleIdx="0" presStyleCnt="6"/>
      <dgm:spPr/>
    </dgm:pt>
    <dgm:pt modelId="{F4303D6D-F0AF-4265-838A-CD64D47F2283}" type="pres">
      <dgm:prSet presAssocID="{FF2EFB91-D5D8-4A0C-91DF-96F82CE49640}" presName="vert1" presStyleCnt="0"/>
      <dgm:spPr/>
    </dgm:pt>
    <dgm:pt modelId="{4281D3CE-C4BB-4C19-A9B6-9AFF0AD23BFF}" type="pres">
      <dgm:prSet presAssocID="{009120DA-3741-4DB9-B93E-56B5E9B5052C}" presName="thickLine" presStyleLbl="alignNode1" presStyleIdx="1" presStyleCnt="6"/>
      <dgm:spPr/>
    </dgm:pt>
    <dgm:pt modelId="{9BC357C7-2AE0-45E5-8F1F-2F139DBD6438}" type="pres">
      <dgm:prSet presAssocID="{009120DA-3741-4DB9-B93E-56B5E9B5052C}" presName="horz1" presStyleCnt="0"/>
      <dgm:spPr/>
    </dgm:pt>
    <dgm:pt modelId="{55ACE59E-763F-4999-AE9D-2CBAC2988744}" type="pres">
      <dgm:prSet presAssocID="{009120DA-3741-4DB9-B93E-56B5E9B5052C}" presName="tx1" presStyleLbl="revTx" presStyleIdx="1" presStyleCnt="6"/>
      <dgm:spPr/>
    </dgm:pt>
    <dgm:pt modelId="{8CDC5BFB-24B5-42C4-807B-30ADC432278F}" type="pres">
      <dgm:prSet presAssocID="{009120DA-3741-4DB9-B93E-56B5E9B5052C}" presName="vert1" presStyleCnt="0"/>
      <dgm:spPr/>
    </dgm:pt>
    <dgm:pt modelId="{54DC6CD2-156B-4008-9817-B88FEA0FF20E}" type="pres">
      <dgm:prSet presAssocID="{C5080499-B360-4EAB-BAE9-CB9E0FCD4CBD}" presName="thickLine" presStyleLbl="alignNode1" presStyleIdx="2" presStyleCnt="6"/>
      <dgm:spPr/>
    </dgm:pt>
    <dgm:pt modelId="{C1946877-E491-4D27-A909-31FD3BE5F3F6}" type="pres">
      <dgm:prSet presAssocID="{C5080499-B360-4EAB-BAE9-CB9E0FCD4CBD}" presName="horz1" presStyleCnt="0"/>
      <dgm:spPr/>
    </dgm:pt>
    <dgm:pt modelId="{CEF99F64-3F39-43D2-9DCC-7D14AA7DAC8E}" type="pres">
      <dgm:prSet presAssocID="{C5080499-B360-4EAB-BAE9-CB9E0FCD4CBD}" presName="tx1" presStyleLbl="revTx" presStyleIdx="2" presStyleCnt="6"/>
      <dgm:spPr/>
    </dgm:pt>
    <dgm:pt modelId="{55D16C6E-3980-4EE8-AFAF-E581A51B57F3}" type="pres">
      <dgm:prSet presAssocID="{C5080499-B360-4EAB-BAE9-CB9E0FCD4CBD}" presName="vert1" presStyleCnt="0"/>
      <dgm:spPr/>
    </dgm:pt>
    <dgm:pt modelId="{8E5FA4FA-4AFD-40C4-A0A4-0AE9B6E6A00C}" type="pres">
      <dgm:prSet presAssocID="{FB4F42E8-8333-4886-BF5E-B91F6F4159C4}" presName="thickLine" presStyleLbl="alignNode1" presStyleIdx="3" presStyleCnt="6"/>
      <dgm:spPr/>
    </dgm:pt>
    <dgm:pt modelId="{80758804-220C-420D-9156-10740EAF0A38}" type="pres">
      <dgm:prSet presAssocID="{FB4F42E8-8333-4886-BF5E-B91F6F4159C4}" presName="horz1" presStyleCnt="0"/>
      <dgm:spPr/>
    </dgm:pt>
    <dgm:pt modelId="{59B69AF6-E70C-4623-9A6D-7B5F67F7DB18}" type="pres">
      <dgm:prSet presAssocID="{FB4F42E8-8333-4886-BF5E-B91F6F4159C4}" presName="tx1" presStyleLbl="revTx" presStyleIdx="3" presStyleCnt="6"/>
      <dgm:spPr/>
    </dgm:pt>
    <dgm:pt modelId="{D6238070-DF8F-4423-91BD-4CDF0C2FD07D}" type="pres">
      <dgm:prSet presAssocID="{FB4F42E8-8333-4886-BF5E-B91F6F4159C4}" presName="vert1" presStyleCnt="0"/>
      <dgm:spPr/>
    </dgm:pt>
    <dgm:pt modelId="{2F4062F3-9A59-4D2D-B071-733216159B7A}" type="pres">
      <dgm:prSet presAssocID="{5B03F096-385F-47F9-8A5B-15D89D9C20E9}" presName="thickLine" presStyleLbl="alignNode1" presStyleIdx="4" presStyleCnt="6"/>
      <dgm:spPr/>
    </dgm:pt>
    <dgm:pt modelId="{DB0C20E9-E3A7-4C02-A874-629B22CDCCAE}" type="pres">
      <dgm:prSet presAssocID="{5B03F096-385F-47F9-8A5B-15D89D9C20E9}" presName="horz1" presStyleCnt="0"/>
      <dgm:spPr/>
    </dgm:pt>
    <dgm:pt modelId="{8A662BCA-581F-4AB9-A7B9-13F7E45687F5}" type="pres">
      <dgm:prSet presAssocID="{5B03F096-385F-47F9-8A5B-15D89D9C20E9}" presName="tx1" presStyleLbl="revTx" presStyleIdx="4" presStyleCnt="6"/>
      <dgm:spPr/>
    </dgm:pt>
    <dgm:pt modelId="{23B4DE56-55A7-4F5D-AFCE-6C946284938D}" type="pres">
      <dgm:prSet presAssocID="{5B03F096-385F-47F9-8A5B-15D89D9C20E9}" presName="vert1" presStyleCnt="0"/>
      <dgm:spPr/>
    </dgm:pt>
    <dgm:pt modelId="{1DAE881A-B72A-41FA-A53D-5038DAD7C68D}" type="pres">
      <dgm:prSet presAssocID="{62670844-06C8-4A12-8D75-4ECD0488E97F}" presName="thickLine" presStyleLbl="alignNode1" presStyleIdx="5" presStyleCnt="6"/>
      <dgm:spPr/>
    </dgm:pt>
    <dgm:pt modelId="{EBE6A5C2-DF62-4626-BBED-A24C8BF0E0B2}" type="pres">
      <dgm:prSet presAssocID="{62670844-06C8-4A12-8D75-4ECD0488E97F}" presName="horz1" presStyleCnt="0"/>
      <dgm:spPr/>
    </dgm:pt>
    <dgm:pt modelId="{0BB068F7-3135-4187-9DDB-AC38ADBC395E}" type="pres">
      <dgm:prSet presAssocID="{62670844-06C8-4A12-8D75-4ECD0488E97F}" presName="tx1" presStyleLbl="revTx" presStyleIdx="5" presStyleCnt="6"/>
      <dgm:spPr/>
    </dgm:pt>
    <dgm:pt modelId="{EA831B49-CD51-461C-AEEC-37DB5058F063}" type="pres">
      <dgm:prSet presAssocID="{62670844-06C8-4A12-8D75-4ECD0488E97F}" presName="vert1" presStyleCnt="0"/>
      <dgm:spPr/>
    </dgm:pt>
  </dgm:ptLst>
  <dgm:cxnLst>
    <dgm:cxn modelId="{BF2EBB0E-C53D-48F1-AE57-D6D9F68A2424}" srcId="{6FE6058A-602A-4A1E-AC9E-AB5DA9C06D23}" destId="{5B03F096-385F-47F9-8A5B-15D89D9C20E9}" srcOrd="4" destOrd="0" parTransId="{DC636038-88CB-4B41-8093-E3AB308E7BE4}" sibTransId="{87DDD5F5-ECAF-46F1-9817-CD71580CAFCC}"/>
    <dgm:cxn modelId="{9FB80426-B685-4444-84E3-DD29C42ECF45}" type="presOf" srcId="{009120DA-3741-4DB9-B93E-56B5E9B5052C}" destId="{55ACE59E-763F-4999-AE9D-2CBAC2988744}" srcOrd="0" destOrd="0" presId="urn:microsoft.com/office/officeart/2008/layout/LinedList"/>
    <dgm:cxn modelId="{9B0B172B-E17C-4AA4-A67F-0C4B1D5B9D3D}" srcId="{6FE6058A-602A-4A1E-AC9E-AB5DA9C06D23}" destId="{009120DA-3741-4DB9-B93E-56B5E9B5052C}" srcOrd="1" destOrd="0" parTransId="{DFEFAE9D-90EA-437E-81A1-7CF578AA618E}" sibTransId="{F1E0A9EA-C52A-4E0D-BC35-0F2DCB4F8577}"/>
    <dgm:cxn modelId="{F02E242F-1975-4B61-BEFD-3466837918A0}" srcId="{6FE6058A-602A-4A1E-AC9E-AB5DA9C06D23}" destId="{FB4F42E8-8333-4886-BF5E-B91F6F4159C4}" srcOrd="3" destOrd="0" parTransId="{D3D9FAC5-4949-4769-88E3-E81C0D9FFF28}" sibTransId="{AFC0EFD1-9BDF-418E-9E8E-6088F313655E}"/>
    <dgm:cxn modelId="{F4A39952-F8A9-4956-AAA1-5AA0C276E555}" type="presOf" srcId="{C5080499-B360-4EAB-BAE9-CB9E0FCD4CBD}" destId="{CEF99F64-3F39-43D2-9DCC-7D14AA7DAC8E}" srcOrd="0" destOrd="0" presId="urn:microsoft.com/office/officeart/2008/layout/LinedList"/>
    <dgm:cxn modelId="{0F2A0066-6198-4022-9022-D21036DCDDD8}" srcId="{6FE6058A-602A-4A1E-AC9E-AB5DA9C06D23}" destId="{FF2EFB91-D5D8-4A0C-91DF-96F82CE49640}" srcOrd="0" destOrd="0" parTransId="{8AC9EE0A-3E0F-455C-8457-122B8D3EA962}" sibTransId="{B10388AE-557E-4CF0-83B2-B00921F541D5}"/>
    <dgm:cxn modelId="{45E81069-24BE-4861-9455-90169603F910}" type="presOf" srcId="{5B03F096-385F-47F9-8A5B-15D89D9C20E9}" destId="{8A662BCA-581F-4AB9-A7B9-13F7E45687F5}" srcOrd="0" destOrd="0" presId="urn:microsoft.com/office/officeart/2008/layout/LinedList"/>
    <dgm:cxn modelId="{039F9B6D-4DA8-46F8-9D51-7291D8896478}" type="presOf" srcId="{62670844-06C8-4A12-8D75-4ECD0488E97F}" destId="{0BB068F7-3135-4187-9DDB-AC38ADBC395E}" srcOrd="0" destOrd="0" presId="urn:microsoft.com/office/officeart/2008/layout/LinedList"/>
    <dgm:cxn modelId="{A1B7E171-05DA-404E-832B-59C15FDC0ECA}" srcId="{6FE6058A-602A-4A1E-AC9E-AB5DA9C06D23}" destId="{C5080499-B360-4EAB-BAE9-CB9E0FCD4CBD}" srcOrd="2" destOrd="0" parTransId="{7566202E-C411-4D3A-8583-C9E6FD6044EB}" sibTransId="{412585A1-88EF-4914-BAC5-006DF8779FE8}"/>
    <dgm:cxn modelId="{60E16574-4D2A-4372-B8EF-046C0A1D6728}" srcId="{6FE6058A-602A-4A1E-AC9E-AB5DA9C06D23}" destId="{62670844-06C8-4A12-8D75-4ECD0488E97F}" srcOrd="5" destOrd="0" parTransId="{5686F5BE-C060-4AB5-8CAC-3E59B167E34C}" sibTransId="{2DB3EA17-ECB1-4ECA-9FDB-63BAF987653D}"/>
    <dgm:cxn modelId="{CD4340C3-46E1-4075-991B-C0831EEEE2BD}" type="presOf" srcId="{6FE6058A-602A-4A1E-AC9E-AB5DA9C06D23}" destId="{A7634A29-DB3A-48A6-9927-A8E82904718E}" srcOrd="0" destOrd="0" presId="urn:microsoft.com/office/officeart/2008/layout/LinedList"/>
    <dgm:cxn modelId="{D2588CCC-D836-486A-80AB-87C612867F7D}" type="presOf" srcId="{FF2EFB91-D5D8-4A0C-91DF-96F82CE49640}" destId="{5EE12CA4-F8DB-489A-B952-D11DB9229D82}" srcOrd="0" destOrd="0" presId="urn:microsoft.com/office/officeart/2008/layout/LinedList"/>
    <dgm:cxn modelId="{DAA3B9E7-BD31-4C95-8D89-8BD53E92AB45}" type="presOf" srcId="{FB4F42E8-8333-4886-BF5E-B91F6F4159C4}" destId="{59B69AF6-E70C-4623-9A6D-7B5F67F7DB18}" srcOrd="0" destOrd="0" presId="urn:microsoft.com/office/officeart/2008/layout/LinedList"/>
    <dgm:cxn modelId="{A666F896-6E0F-4C27-985D-03EF702EAA91}" type="presParOf" srcId="{A7634A29-DB3A-48A6-9927-A8E82904718E}" destId="{83164BFE-BC1B-4814-B200-E30FE36EA6EB}" srcOrd="0" destOrd="0" presId="urn:microsoft.com/office/officeart/2008/layout/LinedList"/>
    <dgm:cxn modelId="{25B0D653-1CB2-482C-ACE7-A88052354EB4}" type="presParOf" srcId="{A7634A29-DB3A-48A6-9927-A8E82904718E}" destId="{04E0A3F8-8CF5-4197-A9FF-53BDBC356AB0}" srcOrd="1" destOrd="0" presId="urn:microsoft.com/office/officeart/2008/layout/LinedList"/>
    <dgm:cxn modelId="{6E466313-8D24-4114-A5CD-F5487E857936}" type="presParOf" srcId="{04E0A3F8-8CF5-4197-A9FF-53BDBC356AB0}" destId="{5EE12CA4-F8DB-489A-B952-D11DB9229D82}" srcOrd="0" destOrd="0" presId="urn:microsoft.com/office/officeart/2008/layout/LinedList"/>
    <dgm:cxn modelId="{61B6F947-EE84-45A9-A2F5-A929D340C87D}" type="presParOf" srcId="{04E0A3F8-8CF5-4197-A9FF-53BDBC356AB0}" destId="{F4303D6D-F0AF-4265-838A-CD64D47F2283}" srcOrd="1" destOrd="0" presId="urn:microsoft.com/office/officeart/2008/layout/LinedList"/>
    <dgm:cxn modelId="{88C091E0-B667-42EC-B8BD-B6829A560B1C}" type="presParOf" srcId="{A7634A29-DB3A-48A6-9927-A8E82904718E}" destId="{4281D3CE-C4BB-4C19-A9B6-9AFF0AD23BFF}" srcOrd="2" destOrd="0" presId="urn:microsoft.com/office/officeart/2008/layout/LinedList"/>
    <dgm:cxn modelId="{932D5A5E-FCB8-47D5-B9E0-945F22EA7CD1}" type="presParOf" srcId="{A7634A29-DB3A-48A6-9927-A8E82904718E}" destId="{9BC357C7-2AE0-45E5-8F1F-2F139DBD6438}" srcOrd="3" destOrd="0" presId="urn:microsoft.com/office/officeart/2008/layout/LinedList"/>
    <dgm:cxn modelId="{4913CAB2-9409-4851-B31A-35E8472D879A}" type="presParOf" srcId="{9BC357C7-2AE0-45E5-8F1F-2F139DBD6438}" destId="{55ACE59E-763F-4999-AE9D-2CBAC2988744}" srcOrd="0" destOrd="0" presId="urn:microsoft.com/office/officeart/2008/layout/LinedList"/>
    <dgm:cxn modelId="{6A6EF568-E198-40F8-9E35-7AEFC6B4B15A}" type="presParOf" srcId="{9BC357C7-2AE0-45E5-8F1F-2F139DBD6438}" destId="{8CDC5BFB-24B5-42C4-807B-30ADC432278F}" srcOrd="1" destOrd="0" presId="urn:microsoft.com/office/officeart/2008/layout/LinedList"/>
    <dgm:cxn modelId="{3D821987-29B7-4349-96E6-192A06DF20EF}" type="presParOf" srcId="{A7634A29-DB3A-48A6-9927-A8E82904718E}" destId="{54DC6CD2-156B-4008-9817-B88FEA0FF20E}" srcOrd="4" destOrd="0" presId="urn:microsoft.com/office/officeart/2008/layout/LinedList"/>
    <dgm:cxn modelId="{721560DB-E2D7-4C56-AD07-C87A3BD3E092}" type="presParOf" srcId="{A7634A29-DB3A-48A6-9927-A8E82904718E}" destId="{C1946877-E491-4D27-A909-31FD3BE5F3F6}" srcOrd="5" destOrd="0" presId="urn:microsoft.com/office/officeart/2008/layout/LinedList"/>
    <dgm:cxn modelId="{BBEA44BF-3D21-4529-9E21-55BF4EC5E9F3}" type="presParOf" srcId="{C1946877-E491-4D27-A909-31FD3BE5F3F6}" destId="{CEF99F64-3F39-43D2-9DCC-7D14AA7DAC8E}" srcOrd="0" destOrd="0" presId="urn:microsoft.com/office/officeart/2008/layout/LinedList"/>
    <dgm:cxn modelId="{4B9994FE-B68D-433C-9AF0-DC8C9DCF3172}" type="presParOf" srcId="{C1946877-E491-4D27-A909-31FD3BE5F3F6}" destId="{55D16C6E-3980-4EE8-AFAF-E581A51B57F3}" srcOrd="1" destOrd="0" presId="urn:microsoft.com/office/officeart/2008/layout/LinedList"/>
    <dgm:cxn modelId="{B6BF948F-523F-4D23-AD4A-4DFEA9BEB209}" type="presParOf" srcId="{A7634A29-DB3A-48A6-9927-A8E82904718E}" destId="{8E5FA4FA-4AFD-40C4-A0A4-0AE9B6E6A00C}" srcOrd="6" destOrd="0" presId="urn:microsoft.com/office/officeart/2008/layout/LinedList"/>
    <dgm:cxn modelId="{165EE9A1-1EDF-4D7E-806B-72A370B99688}" type="presParOf" srcId="{A7634A29-DB3A-48A6-9927-A8E82904718E}" destId="{80758804-220C-420D-9156-10740EAF0A38}" srcOrd="7" destOrd="0" presId="urn:microsoft.com/office/officeart/2008/layout/LinedList"/>
    <dgm:cxn modelId="{93B7F759-4E80-4FB2-86CD-FE2DF90DF550}" type="presParOf" srcId="{80758804-220C-420D-9156-10740EAF0A38}" destId="{59B69AF6-E70C-4623-9A6D-7B5F67F7DB18}" srcOrd="0" destOrd="0" presId="urn:microsoft.com/office/officeart/2008/layout/LinedList"/>
    <dgm:cxn modelId="{F7060933-7514-4C42-BFDE-1D1AB126CCC4}" type="presParOf" srcId="{80758804-220C-420D-9156-10740EAF0A38}" destId="{D6238070-DF8F-4423-91BD-4CDF0C2FD07D}" srcOrd="1" destOrd="0" presId="urn:microsoft.com/office/officeart/2008/layout/LinedList"/>
    <dgm:cxn modelId="{122E3D2F-5F82-4D8C-8D7D-F49772DE4550}" type="presParOf" srcId="{A7634A29-DB3A-48A6-9927-A8E82904718E}" destId="{2F4062F3-9A59-4D2D-B071-733216159B7A}" srcOrd="8" destOrd="0" presId="urn:microsoft.com/office/officeart/2008/layout/LinedList"/>
    <dgm:cxn modelId="{DBA9FF9E-B976-4EC8-878A-51962D20D7DA}" type="presParOf" srcId="{A7634A29-DB3A-48A6-9927-A8E82904718E}" destId="{DB0C20E9-E3A7-4C02-A874-629B22CDCCAE}" srcOrd="9" destOrd="0" presId="urn:microsoft.com/office/officeart/2008/layout/LinedList"/>
    <dgm:cxn modelId="{722BEAAE-AD0C-44FA-BA9E-E68EADD41C6D}" type="presParOf" srcId="{DB0C20E9-E3A7-4C02-A874-629B22CDCCAE}" destId="{8A662BCA-581F-4AB9-A7B9-13F7E45687F5}" srcOrd="0" destOrd="0" presId="urn:microsoft.com/office/officeart/2008/layout/LinedList"/>
    <dgm:cxn modelId="{D9B6A45F-C9C7-4F42-A37B-A28CD2C211F0}" type="presParOf" srcId="{DB0C20E9-E3A7-4C02-A874-629B22CDCCAE}" destId="{23B4DE56-55A7-4F5D-AFCE-6C946284938D}" srcOrd="1" destOrd="0" presId="urn:microsoft.com/office/officeart/2008/layout/LinedList"/>
    <dgm:cxn modelId="{6201626A-6B1D-4D88-8F0D-9DDB9722251D}" type="presParOf" srcId="{A7634A29-DB3A-48A6-9927-A8E82904718E}" destId="{1DAE881A-B72A-41FA-A53D-5038DAD7C68D}" srcOrd="10" destOrd="0" presId="urn:microsoft.com/office/officeart/2008/layout/LinedList"/>
    <dgm:cxn modelId="{19D68602-3D99-4DD5-B2DA-0D310D286FDC}" type="presParOf" srcId="{A7634A29-DB3A-48A6-9927-A8E82904718E}" destId="{EBE6A5C2-DF62-4626-BBED-A24C8BF0E0B2}" srcOrd="11" destOrd="0" presId="urn:microsoft.com/office/officeart/2008/layout/LinedList"/>
    <dgm:cxn modelId="{1D892CD8-8831-40B4-8B3D-12BEF8B3D4C4}" type="presParOf" srcId="{EBE6A5C2-DF62-4626-BBED-A24C8BF0E0B2}" destId="{0BB068F7-3135-4187-9DDB-AC38ADBC395E}" srcOrd="0" destOrd="0" presId="urn:microsoft.com/office/officeart/2008/layout/LinedList"/>
    <dgm:cxn modelId="{4E2EFC40-3371-41F0-A4A2-6EBE9301845B}" type="presParOf" srcId="{EBE6A5C2-DF62-4626-BBED-A24C8BF0E0B2}" destId="{EA831B49-CD51-461C-AEEC-37DB5058F06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1D760D9-F2D5-4593-9550-D02193844E2F}"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5492C38A-26BD-4CD4-990E-BA62A279F572}">
      <dgm:prSet/>
      <dgm:spPr/>
      <dgm:t>
        <a:bodyPr/>
        <a:lstStyle/>
        <a:p>
          <a:r>
            <a:rPr lang="en-US"/>
            <a:t>CEO (Founder) </a:t>
          </a:r>
        </a:p>
      </dgm:t>
    </dgm:pt>
    <dgm:pt modelId="{F3145ED1-9438-4A5F-88F2-6A860AE01F20}" type="parTrans" cxnId="{2287AF9D-42E1-49B3-84AE-2AC9A10B3F2F}">
      <dgm:prSet/>
      <dgm:spPr/>
      <dgm:t>
        <a:bodyPr/>
        <a:lstStyle/>
        <a:p>
          <a:endParaRPr lang="en-US"/>
        </a:p>
      </dgm:t>
    </dgm:pt>
    <dgm:pt modelId="{E405B6C0-78BB-4FE7-BC61-8836C328E06A}" type="sibTrans" cxnId="{2287AF9D-42E1-49B3-84AE-2AC9A10B3F2F}">
      <dgm:prSet/>
      <dgm:spPr/>
      <dgm:t>
        <a:bodyPr/>
        <a:lstStyle/>
        <a:p>
          <a:endParaRPr lang="en-US"/>
        </a:p>
      </dgm:t>
    </dgm:pt>
    <dgm:pt modelId="{940A5B57-8B97-4B22-ABAD-BC3F60BAA4C3}">
      <dgm:prSet/>
      <dgm:spPr/>
      <dgm:t>
        <a:bodyPr/>
        <a:lstStyle/>
        <a:p>
          <a:r>
            <a:rPr lang="en-US"/>
            <a:t>Development team </a:t>
          </a:r>
        </a:p>
      </dgm:t>
    </dgm:pt>
    <dgm:pt modelId="{FF814B22-F1AA-471D-806D-9069DD65E603}" type="parTrans" cxnId="{5E750508-8ECB-4D1A-975D-E36B14236861}">
      <dgm:prSet/>
      <dgm:spPr/>
      <dgm:t>
        <a:bodyPr/>
        <a:lstStyle/>
        <a:p>
          <a:endParaRPr lang="en-US"/>
        </a:p>
      </dgm:t>
    </dgm:pt>
    <dgm:pt modelId="{B399FDDF-6FE8-4875-B359-670ECC577DB3}" type="sibTrans" cxnId="{5E750508-8ECB-4D1A-975D-E36B14236861}">
      <dgm:prSet/>
      <dgm:spPr/>
      <dgm:t>
        <a:bodyPr/>
        <a:lstStyle/>
        <a:p>
          <a:endParaRPr lang="en-US"/>
        </a:p>
      </dgm:t>
    </dgm:pt>
    <dgm:pt modelId="{3CC5C8B3-9CAD-43A2-87EE-2EF217FE37C0}">
      <dgm:prSet/>
      <dgm:spPr/>
      <dgm:t>
        <a:bodyPr/>
        <a:lstStyle/>
        <a:p>
          <a:r>
            <a:rPr lang="en-US"/>
            <a:t>Marketing team </a:t>
          </a:r>
        </a:p>
      </dgm:t>
    </dgm:pt>
    <dgm:pt modelId="{DC76D968-6A40-4A4D-B448-3E9C77833BB2}" type="parTrans" cxnId="{2D485F2C-480C-4D0A-8C38-ED24BAE7F98A}">
      <dgm:prSet/>
      <dgm:spPr/>
      <dgm:t>
        <a:bodyPr/>
        <a:lstStyle/>
        <a:p>
          <a:endParaRPr lang="en-US"/>
        </a:p>
      </dgm:t>
    </dgm:pt>
    <dgm:pt modelId="{BF4684D5-A62D-489F-85AA-D6365C627444}" type="sibTrans" cxnId="{2D485F2C-480C-4D0A-8C38-ED24BAE7F98A}">
      <dgm:prSet/>
      <dgm:spPr/>
      <dgm:t>
        <a:bodyPr/>
        <a:lstStyle/>
        <a:p>
          <a:endParaRPr lang="en-US"/>
        </a:p>
      </dgm:t>
    </dgm:pt>
    <dgm:pt modelId="{61BC4B64-66DD-4E28-8520-E2916B2022A9}">
      <dgm:prSet/>
      <dgm:spPr/>
      <dgm:t>
        <a:bodyPr/>
        <a:lstStyle/>
        <a:p>
          <a:r>
            <a:rPr lang="en-US"/>
            <a:t>Wellness experts (advisors) </a:t>
          </a:r>
        </a:p>
      </dgm:t>
    </dgm:pt>
    <dgm:pt modelId="{607325A3-97FD-4007-BE44-CE12770BFC49}" type="parTrans" cxnId="{5A46DF91-1844-4081-B051-6844C5337BF5}">
      <dgm:prSet/>
      <dgm:spPr/>
      <dgm:t>
        <a:bodyPr/>
        <a:lstStyle/>
        <a:p>
          <a:endParaRPr lang="en-US"/>
        </a:p>
      </dgm:t>
    </dgm:pt>
    <dgm:pt modelId="{6F447256-006B-44A4-B60E-E6BE1DD14186}" type="sibTrans" cxnId="{5A46DF91-1844-4081-B051-6844C5337BF5}">
      <dgm:prSet/>
      <dgm:spPr/>
      <dgm:t>
        <a:bodyPr/>
        <a:lstStyle/>
        <a:p>
          <a:endParaRPr lang="en-US"/>
        </a:p>
      </dgm:t>
    </dgm:pt>
    <dgm:pt modelId="{80C0E4AD-0578-406A-AEB8-0546795AA1D0}">
      <dgm:prSet/>
      <dgm:spPr/>
      <dgm:t>
        <a:bodyPr/>
        <a:lstStyle/>
        <a:p>
          <a:r>
            <a:rPr lang="en-US"/>
            <a:t>Legal structure: LLC (Lewis, 2024).</a:t>
          </a:r>
        </a:p>
      </dgm:t>
    </dgm:pt>
    <dgm:pt modelId="{BFCA78D0-8AC9-4204-84E4-0A4B94660B1C}" type="parTrans" cxnId="{83EF36A9-53C8-4675-B402-15AF09BD9E93}">
      <dgm:prSet/>
      <dgm:spPr/>
      <dgm:t>
        <a:bodyPr/>
        <a:lstStyle/>
        <a:p>
          <a:endParaRPr lang="en-US"/>
        </a:p>
      </dgm:t>
    </dgm:pt>
    <dgm:pt modelId="{56BD32E4-9475-40C5-ABBE-B4F95A62D470}" type="sibTrans" cxnId="{83EF36A9-53C8-4675-B402-15AF09BD9E93}">
      <dgm:prSet/>
      <dgm:spPr/>
      <dgm:t>
        <a:bodyPr/>
        <a:lstStyle/>
        <a:p>
          <a:endParaRPr lang="en-US"/>
        </a:p>
      </dgm:t>
    </dgm:pt>
    <dgm:pt modelId="{544B4292-B693-4886-B2C7-9ADF76E1F2C0}">
      <dgm:prSet/>
      <dgm:spPr/>
      <dgm:t>
        <a:bodyPr/>
        <a:lstStyle/>
        <a:p>
          <a:r>
            <a:rPr lang="en-US"/>
            <a:t>Limited liability &amp; growth flexibility </a:t>
          </a:r>
        </a:p>
      </dgm:t>
    </dgm:pt>
    <dgm:pt modelId="{68BEDAAC-6B5F-40F1-9B5F-CF2347D17195}" type="parTrans" cxnId="{9B81520E-3934-4D33-BDAF-580B4D7DECEE}">
      <dgm:prSet/>
      <dgm:spPr/>
      <dgm:t>
        <a:bodyPr/>
        <a:lstStyle/>
        <a:p>
          <a:endParaRPr lang="en-US"/>
        </a:p>
      </dgm:t>
    </dgm:pt>
    <dgm:pt modelId="{7B7FE13D-F84A-4D1D-83FF-3450B539C917}" type="sibTrans" cxnId="{9B81520E-3934-4D33-BDAF-580B4D7DECEE}">
      <dgm:prSet/>
      <dgm:spPr/>
      <dgm:t>
        <a:bodyPr/>
        <a:lstStyle/>
        <a:p>
          <a:endParaRPr lang="en-US"/>
        </a:p>
      </dgm:t>
    </dgm:pt>
    <dgm:pt modelId="{25BF642B-7A44-4A4B-A652-779CC27D5F12}" type="pres">
      <dgm:prSet presAssocID="{B1D760D9-F2D5-4593-9550-D02193844E2F}" presName="diagram" presStyleCnt="0">
        <dgm:presLayoutVars>
          <dgm:dir/>
          <dgm:resizeHandles val="exact"/>
        </dgm:presLayoutVars>
      </dgm:prSet>
      <dgm:spPr/>
    </dgm:pt>
    <dgm:pt modelId="{0864D3F3-C294-454E-8382-2C71158539C4}" type="pres">
      <dgm:prSet presAssocID="{5492C38A-26BD-4CD4-990E-BA62A279F572}" presName="node" presStyleLbl="node1" presStyleIdx="0" presStyleCnt="6">
        <dgm:presLayoutVars>
          <dgm:bulletEnabled val="1"/>
        </dgm:presLayoutVars>
      </dgm:prSet>
      <dgm:spPr/>
    </dgm:pt>
    <dgm:pt modelId="{CB62D5D8-4DF2-4063-A285-1E5A805FEB80}" type="pres">
      <dgm:prSet presAssocID="{E405B6C0-78BB-4FE7-BC61-8836C328E06A}" presName="sibTrans" presStyleCnt="0"/>
      <dgm:spPr/>
    </dgm:pt>
    <dgm:pt modelId="{34E6CAB2-397A-4E3B-95BB-9F0E5B2F1A53}" type="pres">
      <dgm:prSet presAssocID="{940A5B57-8B97-4B22-ABAD-BC3F60BAA4C3}" presName="node" presStyleLbl="node1" presStyleIdx="1" presStyleCnt="6">
        <dgm:presLayoutVars>
          <dgm:bulletEnabled val="1"/>
        </dgm:presLayoutVars>
      </dgm:prSet>
      <dgm:spPr/>
    </dgm:pt>
    <dgm:pt modelId="{C43A7B35-C313-4B5A-A44C-8642907B4C2E}" type="pres">
      <dgm:prSet presAssocID="{B399FDDF-6FE8-4875-B359-670ECC577DB3}" presName="sibTrans" presStyleCnt="0"/>
      <dgm:spPr/>
    </dgm:pt>
    <dgm:pt modelId="{98461D5C-60DA-4FFB-B657-1F1843AA8487}" type="pres">
      <dgm:prSet presAssocID="{3CC5C8B3-9CAD-43A2-87EE-2EF217FE37C0}" presName="node" presStyleLbl="node1" presStyleIdx="2" presStyleCnt="6">
        <dgm:presLayoutVars>
          <dgm:bulletEnabled val="1"/>
        </dgm:presLayoutVars>
      </dgm:prSet>
      <dgm:spPr/>
    </dgm:pt>
    <dgm:pt modelId="{9601984B-7833-4284-A3EF-18C4D4BD2407}" type="pres">
      <dgm:prSet presAssocID="{BF4684D5-A62D-489F-85AA-D6365C627444}" presName="sibTrans" presStyleCnt="0"/>
      <dgm:spPr/>
    </dgm:pt>
    <dgm:pt modelId="{71DCE630-5DCC-4253-B1AF-27108E81C5AB}" type="pres">
      <dgm:prSet presAssocID="{61BC4B64-66DD-4E28-8520-E2916B2022A9}" presName="node" presStyleLbl="node1" presStyleIdx="3" presStyleCnt="6">
        <dgm:presLayoutVars>
          <dgm:bulletEnabled val="1"/>
        </dgm:presLayoutVars>
      </dgm:prSet>
      <dgm:spPr/>
    </dgm:pt>
    <dgm:pt modelId="{4599EBA1-DBF5-4AE6-8D38-73F86A5D09D9}" type="pres">
      <dgm:prSet presAssocID="{6F447256-006B-44A4-B60E-E6BE1DD14186}" presName="sibTrans" presStyleCnt="0"/>
      <dgm:spPr/>
    </dgm:pt>
    <dgm:pt modelId="{162E793C-B20C-4900-A64B-DAF168229A2C}" type="pres">
      <dgm:prSet presAssocID="{80C0E4AD-0578-406A-AEB8-0546795AA1D0}" presName="node" presStyleLbl="node1" presStyleIdx="4" presStyleCnt="6">
        <dgm:presLayoutVars>
          <dgm:bulletEnabled val="1"/>
        </dgm:presLayoutVars>
      </dgm:prSet>
      <dgm:spPr/>
    </dgm:pt>
    <dgm:pt modelId="{2C995CDD-FEC1-4C61-AA76-65985A7E34FC}" type="pres">
      <dgm:prSet presAssocID="{56BD32E4-9475-40C5-ABBE-B4F95A62D470}" presName="sibTrans" presStyleCnt="0"/>
      <dgm:spPr/>
    </dgm:pt>
    <dgm:pt modelId="{FE0385A0-CA79-42A4-B56C-0BD992E90106}" type="pres">
      <dgm:prSet presAssocID="{544B4292-B693-4886-B2C7-9ADF76E1F2C0}" presName="node" presStyleLbl="node1" presStyleIdx="5" presStyleCnt="6">
        <dgm:presLayoutVars>
          <dgm:bulletEnabled val="1"/>
        </dgm:presLayoutVars>
      </dgm:prSet>
      <dgm:spPr/>
    </dgm:pt>
  </dgm:ptLst>
  <dgm:cxnLst>
    <dgm:cxn modelId="{5E750508-8ECB-4D1A-975D-E36B14236861}" srcId="{B1D760D9-F2D5-4593-9550-D02193844E2F}" destId="{940A5B57-8B97-4B22-ABAD-BC3F60BAA4C3}" srcOrd="1" destOrd="0" parTransId="{FF814B22-F1AA-471D-806D-9069DD65E603}" sibTransId="{B399FDDF-6FE8-4875-B359-670ECC577DB3}"/>
    <dgm:cxn modelId="{9B81520E-3934-4D33-BDAF-580B4D7DECEE}" srcId="{B1D760D9-F2D5-4593-9550-D02193844E2F}" destId="{544B4292-B693-4886-B2C7-9ADF76E1F2C0}" srcOrd="5" destOrd="0" parTransId="{68BEDAAC-6B5F-40F1-9B5F-CF2347D17195}" sibTransId="{7B7FE13D-F84A-4D1D-83FF-3450B539C917}"/>
    <dgm:cxn modelId="{8FD6991F-7B10-4C59-B740-84D3BA2B2B3C}" type="presOf" srcId="{80C0E4AD-0578-406A-AEB8-0546795AA1D0}" destId="{162E793C-B20C-4900-A64B-DAF168229A2C}" srcOrd="0" destOrd="0" presId="urn:microsoft.com/office/officeart/2005/8/layout/default"/>
    <dgm:cxn modelId="{2D485F2C-480C-4D0A-8C38-ED24BAE7F98A}" srcId="{B1D760D9-F2D5-4593-9550-D02193844E2F}" destId="{3CC5C8B3-9CAD-43A2-87EE-2EF217FE37C0}" srcOrd="2" destOrd="0" parTransId="{DC76D968-6A40-4A4D-B448-3E9C77833BB2}" sibTransId="{BF4684D5-A62D-489F-85AA-D6365C627444}"/>
    <dgm:cxn modelId="{B6485549-0E7C-48B5-8CB9-CF4792D5AFA5}" type="presOf" srcId="{5492C38A-26BD-4CD4-990E-BA62A279F572}" destId="{0864D3F3-C294-454E-8382-2C71158539C4}" srcOrd="0" destOrd="0" presId="urn:microsoft.com/office/officeart/2005/8/layout/default"/>
    <dgm:cxn modelId="{2F34EE7B-3826-4880-B412-F4663E8CD131}" type="presOf" srcId="{3CC5C8B3-9CAD-43A2-87EE-2EF217FE37C0}" destId="{98461D5C-60DA-4FFB-B657-1F1843AA8487}" srcOrd="0" destOrd="0" presId="urn:microsoft.com/office/officeart/2005/8/layout/default"/>
    <dgm:cxn modelId="{5A46DF91-1844-4081-B051-6844C5337BF5}" srcId="{B1D760D9-F2D5-4593-9550-D02193844E2F}" destId="{61BC4B64-66DD-4E28-8520-E2916B2022A9}" srcOrd="3" destOrd="0" parTransId="{607325A3-97FD-4007-BE44-CE12770BFC49}" sibTransId="{6F447256-006B-44A4-B60E-E6BE1DD14186}"/>
    <dgm:cxn modelId="{DA33AB94-9702-415B-8063-1A7BA6DFAC06}" type="presOf" srcId="{61BC4B64-66DD-4E28-8520-E2916B2022A9}" destId="{71DCE630-5DCC-4253-B1AF-27108E81C5AB}" srcOrd="0" destOrd="0" presId="urn:microsoft.com/office/officeart/2005/8/layout/default"/>
    <dgm:cxn modelId="{2287AF9D-42E1-49B3-84AE-2AC9A10B3F2F}" srcId="{B1D760D9-F2D5-4593-9550-D02193844E2F}" destId="{5492C38A-26BD-4CD4-990E-BA62A279F572}" srcOrd="0" destOrd="0" parTransId="{F3145ED1-9438-4A5F-88F2-6A860AE01F20}" sibTransId="{E405B6C0-78BB-4FE7-BC61-8836C328E06A}"/>
    <dgm:cxn modelId="{83EF36A9-53C8-4675-B402-15AF09BD9E93}" srcId="{B1D760D9-F2D5-4593-9550-D02193844E2F}" destId="{80C0E4AD-0578-406A-AEB8-0546795AA1D0}" srcOrd="4" destOrd="0" parTransId="{BFCA78D0-8AC9-4204-84E4-0A4B94660B1C}" sibTransId="{56BD32E4-9475-40C5-ABBE-B4F95A62D470}"/>
    <dgm:cxn modelId="{9A92C2B7-42B8-497B-8DA6-D60A78229AFB}" type="presOf" srcId="{B1D760D9-F2D5-4593-9550-D02193844E2F}" destId="{25BF642B-7A44-4A4B-A652-779CC27D5F12}" srcOrd="0" destOrd="0" presId="urn:microsoft.com/office/officeart/2005/8/layout/default"/>
    <dgm:cxn modelId="{C65374E9-D5D7-41A0-B008-739908F2A158}" type="presOf" srcId="{940A5B57-8B97-4B22-ABAD-BC3F60BAA4C3}" destId="{34E6CAB2-397A-4E3B-95BB-9F0E5B2F1A53}" srcOrd="0" destOrd="0" presId="urn:microsoft.com/office/officeart/2005/8/layout/default"/>
    <dgm:cxn modelId="{D76925F8-B0D8-48F5-A18A-51BC8D627A94}" type="presOf" srcId="{544B4292-B693-4886-B2C7-9ADF76E1F2C0}" destId="{FE0385A0-CA79-42A4-B56C-0BD992E90106}" srcOrd="0" destOrd="0" presId="urn:microsoft.com/office/officeart/2005/8/layout/default"/>
    <dgm:cxn modelId="{B05C27B4-3D50-4EFC-860A-5EBC5CE7DD05}" type="presParOf" srcId="{25BF642B-7A44-4A4B-A652-779CC27D5F12}" destId="{0864D3F3-C294-454E-8382-2C71158539C4}" srcOrd="0" destOrd="0" presId="urn:microsoft.com/office/officeart/2005/8/layout/default"/>
    <dgm:cxn modelId="{15A19A6F-305B-4CCB-8FC4-7D04F88B7925}" type="presParOf" srcId="{25BF642B-7A44-4A4B-A652-779CC27D5F12}" destId="{CB62D5D8-4DF2-4063-A285-1E5A805FEB80}" srcOrd="1" destOrd="0" presId="urn:microsoft.com/office/officeart/2005/8/layout/default"/>
    <dgm:cxn modelId="{2C25F07A-6AB1-4594-A82A-F996F1A1E806}" type="presParOf" srcId="{25BF642B-7A44-4A4B-A652-779CC27D5F12}" destId="{34E6CAB2-397A-4E3B-95BB-9F0E5B2F1A53}" srcOrd="2" destOrd="0" presId="urn:microsoft.com/office/officeart/2005/8/layout/default"/>
    <dgm:cxn modelId="{D14DEF17-E699-41A6-922A-6E0D4D6F716C}" type="presParOf" srcId="{25BF642B-7A44-4A4B-A652-779CC27D5F12}" destId="{C43A7B35-C313-4B5A-A44C-8642907B4C2E}" srcOrd="3" destOrd="0" presId="urn:microsoft.com/office/officeart/2005/8/layout/default"/>
    <dgm:cxn modelId="{75966616-3B1B-42D2-9EEA-53899F77518E}" type="presParOf" srcId="{25BF642B-7A44-4A4B-A652-779CC27D5F12}" destId="{98461D5C-60DA-4FFB-B657-1F1843AA8487}" srcOrd="4" destOrd="0" presId="urn:microsoft.com/office/officeart/2005/8/layout/default"/>
    <dgm:cxn modelId="{AFDE5F77-01C1-4C8E-8DF8-C97D0B1D6259}" type="presParOf" srcId="{25BF642B-7A44-4A4B-A652-779CC27D5F12}" destId="{9601984B-7833-4284-A3EF-18C4D4BD2407}" srcOrd="5" destOrd="0" presId="urn:microsoft.com/office/officeart/2005/8/layout/default"/>
    <dgm:cxn modelId="{4F82C370-BFAA-4EA9-9B17-086138D24047}" type="presParOf" srcId="{25BF642B-7A44-4A4B-A652-779CC27D5F12}" destId="{71DCE630-5DCC-4253-B1AF-27108E81C5AB}" srcOrd="6" destOrd="0" presId="urn:microsoft.com/office/officeart/2005/8/layout/default"/>
    <dgm:cxn modelId="{071F6EF7-31F6-4682-88AB-18A3B8013B0C}" type="presParOf" srcId="{25BF642B-7A44-4A4B-A652-779CC27D5F12}" destId="{4599EBA1-DBF5-4AE6-8D38-73F86A5D09D9}" srcOrd="7" destOrd="0" presId="urn:microsoft.com/office/officeart/2005/8/layout/default"/>
    <dgm:cxn modelId="{5BC125E8-EB76-48C1-BD82-ED800A3CD780}" type="presParOf" srcId="{25BF642B-7A44-4A4B-A652-779CC27D5F12}" destId="{162E793C-B20C-4900-A64B-DAF168229A2C}" srcOrd="8" destOrd="0" presId="urn:microsoft.com/office/officeart/2005/8/layout/default"/>
    <dgm:cxn modelId="{6C08AFD6-C0DC-4999-89B6-71E1FF57E314}" type="presParOf" srcId="{25BF642B-7A44-4A4B-A652-779CC27D5F12}" destId="{2C995CDD-FEC1-4C61-AA76-65985A7E34FC}" srcOrd="9" destOrd="0" presId="urn:microsoft.com/office/officeart/2005/8/layout/default"/>
    <dgm:cxn modelId="{8A765F02-B5D6-4558-B651-CCD91379EB02}" type="presParOf" srcId="{25BF642B-7A44-4A4B-A652-779CC27D5F12}" destId="{FE0385A0-CA79-42A4-B56C-0BD992E90106}"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F317414-56C4-406E-90E3-0FB7FCD06E07}"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3CBF7D53-4772-4C91-895C-1570B960E924}">
      <dgm:prSet/>
      <dgm:spPr/>
      <dgm:t>
        <a:bodyPr/>
        <a:lstStyle/>
        <a:p>
          <a:r>
            <a:rPr lang="en-US"/>
            <a:t>Rising focus on mental health </a:t>
          </a:r>
        </a:p>
      </dgm:t>
    </dgm:pt>
    <dgm:pt modelId="{473FC544-4FA5-438A-BCE8-2A7B77357373}" type="parTrans" cxnId="{8E5058C6-0466-4965-BBFB-71A1FE4FBF2A}">
      <dgm:prSet/>
      <dgm:spPr/>
      <dgm:t>
        <a:bodyPr/>
        <a:lstStyle/>
        <a:p>
          <a:endParaRPr lang="en-US"/>
        </a:p>
      </dgm:t>
    </dgm:pt>
    <dgm:pt modelId="{615C49DB-D850-48BC-9CDD-5C92705AD18C}" type="sibTrans" cxnId="{8E5058C6-0466-4965-BBFB-71A1FE4FBF2A}">
      <dgm:prSet/>
      <dgm:spPr/>
      <dgm:t>
        <a:bodyPr/>
        <a:lstStyle/>
        <a:p>
          <a:endParaRPr lang="en-US"/>
        </a:p>
      </dgm:t>
    </dgm:pt>
    <dgm:pt modelId="{4F66A20D-B479-4A4B-9977-90B1A7C0E9D8}">
      <dgm:prSet/>
      <dgm:spPr/>
      <dgm:t>
        <a:bodyPr/>
        <a:lstStyle/>
        <a:p>
          <a:r>
            <a:rPr lang="en-US"/>
            <a:t>Increased self-care awareness </a:t>
          </a:r>
        </a:p>
      </dgm:t>
    </dgm:pt>
    <dgm:pt modelId="{4400F252-FE75-4047-AE6C-E2683C54FA7C}" type="parTrans" cxnId="{445F77B6-4058-4E74-9EB9-7D7F90A05A7B}">
      <dgm:prSet/>
      <dgm:spPr/>
      <dgm:t>
        <a:bodyPr/>
        <a:lstStyle/>
        <a:p>
          <a:endParaRPr lang="en-US"/>
        </a:p>
      </dgm:t>
    </dgm:pt>
    <dgm:pt modelId="{31478EBC-2383-47D3-96D1-23EFF560F53A}" type="sibTrans" cxnId="{445F77B6-4058-4E74-9EB9-7D7F90A05A7B}">
      <dgm:prSet/>
      <dgm:spPr/>
      <dgm:t>
        <a:bodyPr/>
        <a:lstStyle/>
        <a:p>
          <a:endParaRPr lang="en-US"/>
        </a:p>
      </dgm:t>
    </dgm:pt>
    <dgm:pt modelId="{6A3CCF81-2F91-4CAB-859A-DFF1B61A8036}">
      <dgm:prSet/>
      <dgm:spPr/>
      <dgm:t>
        <a:bodyPr/>
        <a:lstStyle/>
        <a:p>
          <a:r>
            <a:rPr lang="en-US"/>
            <a:t>Work-life balance importance (Matulevicius et al., 2021).</a:t>
          </a:r>
        </a:p>
      </dgm:t>
    </dgm:pt>
    <dgm:pt modelId="{B4C09EB7-E910-421D-9870-AD33FFFF159A}" type="parTrans" cxnId="{788756FE-7486-41A6-AECF-9886059EF49C}">
      <dgm:prSet/>
      <dgm:spPr/>
      <dgm:t>
        <a:bodyPr/>
        <a:lstStyle/>
        <a:p>
          <a:endParaRPr lang="en-US"/>
        </a:p>
      </dgm:t>
    </dgm:pt>
    <dgm:pt modelId="{71FA03D7-050E-456D-BD38-C9C6B6DC96ED}" type="sibTrans" cxnId="{788756FE-7486-41A6-AECF-9886059EF49C}">
      <dgm:prSet/>
      <dgm:spPr/>
      <dgm:t>
        <a:bodyPr/>
        <a:lstStyle/>
        <a:p>
          <a:endParaRPr lang="en-US"/>
        </a:p>
      </dgm:t>
    </dgm:pt>
    <dgm:pt modelId="{861B251F-AEA0-428D-92C8-983A34E17D90}">
      <dgm:prSet/>
      <dgm:spPr/>
      <dgm:t>
        <a:bodyPr/>
        <a:lstStyle/>
        <a:p>
          <a:r>
            <a:rPr lang="en-US"/>
            <a:t>Post-pandemic behaviour shift </a:t>
          </a:r>
        </a:p>
      </dgm:t>
    </dgm:pt>
    <dgm:pt modelId="{7C5805BE-FE5E-4A4F-AF62-28792803B9C1}" type="parTrans" cxnId="{1643FD08-ACD3-41DC-A75B-121C65B1BF4F}">
      <dgm:prSet/>
      <dgm:spPr/>
      <dgm:t>
        <a:bodyPr/>
        <a:lstStyle/>
        <a:p>
          <a:endParaRPr lang="en-US"/>
        </a:p>
      </dgm:t>
    </dgm:pt>
    <dgm:pt modelId="{293A45EC-7B2F-4629-9C3F-4E5BEA7CC34B}" type="sibTrans" cxnId="{1643FD08-ACD3-41DC-A75B-121C65B1BF4F}">
      <dgm:prSet/>
      <dgm:spPr/>
      <dgm:t>
        <a:bodyPr/>
        <a:lstStyle/>
        <a:p>
          <a:endParaRPr lang="en-US"/>
        </a:p>
      </dgm:t>
    </dgm:pt>
    <dgm:pt modelId="{D6AE7D93-F014-4927-A18F-FBE8D0D444CA}">
      <dgm:prSet/>
      <dgm:spPr/>
      <dgm:t>
        <a:bodyPr/>
        <a:lstStyle/>
        <a:p>
          <a:r>
            <a:rPr lang="en-US"/>
            <a:t>Demand for convenient wellness solutions </a:t>
          </a:r>
        </a:p>
      </dgm:t>
    </dgm:pt>
    <dgm:pt modelId="{67DA526F-FD77-4E6F-8167-1AEB0170880B}" type="parTrans" cxnId="{08013E93-4AB3-4BBC-86B4-69CF7D510D98}">
      <dgm:prSet/>
      <dgm:spPr/>
      <dgm:t>
        <a:bodyPr/>
        <a:lstStyle/>
        <a:p>
          <a:endParaRPr lang="en-US"/>
        </a:p>
      </dgm:t>
    </dgm:pt>
    <dgm:pt modelId="{F2BE1653-CA7E-47FF-92FA-AE1D8B6916FD}" type="sibTrans" cxnId="{08013E93-4AB3-4BBC-86B4-69CF7D510D98}">
      <dgm:prSet/>
      <dgm:spPr/>
      <dgm:t>
        <a:bodyPr/>
        <a:lstStyle/>
        <a:p>
          <a:endParaRPr lang="en-US"/>
        </a:p>
      </dgm:t>
    </dgm:pt>
    <dgm:pt modelId="{4B599935-69D5-46B8-8429-82B6FB664857}">
      <dgm:prSet/>
      <dgm:spPr/>
      <dgm:t>
        <a:bodyPr/>
        <a:lstStyle/>
        <a:p>
          <a:r>
            <a:rPr lang="en-US"/>
            <a:t>Supports business growth </a:t>
          </a:r>
        </a:p>
      </dgm:t>
    </dgm:pt>
    <dgm:pt modelId="{08238C73-460F-40FE-8F81-A8FC6652ACCD}" type="parTrans" cxnId="{2B9E7E56-754A-48E3-9E7D-8633616B4062}">
      <dgm:prSet/>
      <dgm:spPr/>
      <dgm:t>
        <a:bodyPr/>
        <a:lstStyle/>
        <a:p>
          <a:endParaRPr lang="en-US"/>
        </a:p>
      </dgm:t>
    </dgm:pt>
    <dgm:pt modelId="{5BB66818-0340-4F00-97AF-8BE21746F123}" type="sibTrans" cxnId="{2B9E7E56-754A-48E3-9E7D-8633616B4062}">
      <dgm:prSet/>
      <dgm:spPr/>
      <dgm:t>
        <a:bodyPr/>
        <a:lstStyle/>
        <a:p>
          <a:endParaRPr lang="en-US"/>
        </a:p>
      </dgm:t>
    </dgm:pt>
    <dgm:pt modelId="{B0B21519-B6A4-4B44-984F-435A8175721B}" type="pres">
      <dgm:prSet presAssocID="{1F317414-56C4-406E-90E3-0FB7FCD06E07}" presName="linear" presStyleCnt="0">
        <dgm:presLayoutVars>
          <dgm:animLvl val="lvl"/>
          <dgm:resizeHandles val="exact"/>
        </dgm:presLayoutVars>
      </dgm:prSet>
      <dgm:spPr/>
    </dgm:pt>
    <dgm:pt modelId="{EAE8C90E-B0DF-44E2-A589-90D81F86525F}" type="pres">
      <dgm:prSet presAssocID="{3CBF7D53-4772-4C91-895C-1570B960E924}" presName="parentText" presStyleLbl="node1" presStyleIdx="0" presStyleCnt="6">
        <dgm:presLayoutVars>
          <dgm:chMax val="0"/>
          <dgm:bulletEnabled val="1"/>
        </dgm:presLayoutVars>
      </dgm:prSet>
      <dgm:spPr/>
    </dgm:pt>
    <dgm:pt modelId="{8610CCA6-995A-44B4-B929-9B758088AA3E}" type="pres">
      <dgm:prSet presAssocID="{615C49DB-D850-48BC-9CDD-5C92705AD18C}" presName="spacer" presStyleCnt="0"/>
      <dgm:spPr/>
    </dgm:pt>
    <dgm:pt modelId="{F442D2E7-144F-4F5B-92E8-59B0947DD882}" type="pres">
      <dgm:prSet presAssocID="{4F66A20D-B479-4A4B-9977-90B1A7C0E9D8}" presName="parentText" presStyleLbl="node1" presStyleIdx="1" presStyleCnt="6">
        <dgm:presLayoutVars>
          <dgm:chMax val="0"/>
          <dgm:bulletEnabled val="1"/>
        </dgm:presLayoutVars>
      </dgm:prSet>
      <dgm:spPr/>
    </dgm:pt>
    <dgm:pt modelId="{17761A8E-6CA3-48AA-B7E1-A0AA8BF203CC}" type="pres">
      <dgm:prSet presAssocID="{31478EBC-2383-47D3-96D1-23EFF560F53A}" presName="spacer" presStyleCnt="0"/>
      <dgm:spPr/>
    </dgm:pt>
    <dgm:pt modelId="{9237EADC-8392-436C-A760-C2297E7E112D}" type="pres">
      <dgm:prSet presAssocID="{6A3CCF81-2F91-4CAB-859A-DFF1B61A8036}" presName="parentText" presStyleLbl="node1" presStyleIdx="2" presStyleCnt="6">
        <dgm:presLayoutVars>
          <dgm:chMax val="0"/>
          <dgm:bulletEnabled val="1"/>
        </dgm:presLayoutVars>
      </dgm:prSet>
      <dgm:spPr/>
    </dgm:pt>
    <dgm:pt modelId="{ED70A36D-14CE-4686-8F94-F364FA68E4FF}" type="pres">
      <dgm:prSet presAssocID="{71FA03D7-050E-456D-BD38-C9C6B6DC96ED}" presName="spacer" presStyleCnt="0"/>
      <dgm:spPr/>
    </dgm:pt>
    <dgm:pt modelId="{8D4EA925-4E94-4669-B430-7CE3E7C6B927}" type="pres">
      <dgm:prSet presAssocID="{861B251F-AEA0-428D-92C8-983A34E17D90}" presName="parentText" presStyleLbl="node1" presStyleIdx="3" presStyleCnt="6">
        <dgm:presLayoutVars>
          <dgm:chMax val="0"/>
          <dgm:bulletEnabled val="1"/>
        </dgm:presLayoutVars>
      </dgm:prSet>
      <dgm:spPr/>
    </dgm:pt>
    <dgm:pt modelId="{12CE1E2E-321D-48CF-B081-0340D65D9E58}" type="pres">
      <dgm:prSet presAssocID="{293A45EC-7B2F-4629-9C3F-4E5BEA7CC34B}" presName="spacer" presStyleCnt="0"/>
      <dgm:spPr/>
    </dgm:pt>
    <dgm:pt modelId="{A219C2EE-AECC-420F-8708-B09ADF617FC3}" type="pres">
      <dgm:prSet presAssocID="{D6AE7D93-F014-4927-A18F-FBE8D0D444CA}" presName="parentText" presStyleLbl="node1" presStyleIdx="4" presStyleCnt="6">
        <dgm:presLayoutVars>
          <dgm:chMax val="0"/>
          <dgm:bulletEnabled val="1"/>
        </dgm:presLayoutVars>
      </dgm:prSet>
      <dgm:spPr/>
    </dgm:pt>
    <dgm:pt modelId="{62B34AED-B462-4A16-97E1-224C08CAC6CD}" type="pres">
      <dgm:prSet presAssocID="{F2BE1653-CA7E-47FF-92FA-AE1D8B6916FD}" presName="spacer" presStyleCnt="0"/>
      <dgm:spPr/>
    </dgm:pt>
    <dgm:pt modelId="{BB3C5D90-5BF7-42B0-A22F-151062DB290C}" type="pres">
      <dgm:prSet presAssocID="{4B599935-69D5-46B8-8429-82B6FB664857}" presName="parentText" presStyleLbl="node1" presStyleIdx="5" presStyleCnt="6">
        <dgm:presLayoutVars>
          <dgm:chMax val="0"/>
          <dgm:bulletEnabled val="1"/>
        </dgm:presLayoutVars>
      </dgm:prSet>
      <dgm:spPr/>
    </dgm:pt>
  </dgm:ptLst>
  <dgm:cxnLst>
    <dgm:cxn modelId="{1643FD08-ACD3-41DC-A75B-121C65B1BF4F}" srcId="{1F317414-56C4-406E-90E3-0FB7FCD06E07}" destId="{861B251F-AEA0-428D-92C8-983A34E17D90}" srcOrd="3" destOrd="0" parTransId="{7C5805BE-FE5E-4A4F-AF62-28792803B9C1}" sibTransId="{293A45EC-7B2F-4629-9C3F-4E5BEA7CC34B}"/>
    <dgm:cxn modelId="{CD6F280B-C08C-438B-8829-163F79F06F44}" type="presOf" srcId="{861B251F-AEA0-428D-92C8-983A34E17D90}" destId="{8D4EA925-4E94-4669-B430-7CE3E7C6B927}" srcOrd="0" destOrd="0" presId="urn:microsoft.com/office/officeart/2005/8/layout/vList2"/>
    <dgm:cxn modelId="{2B9E7E56-754A-48E3-9E7D-8633616B4062}" srcId="{1F317414-56C4-406E-90E3-0FB7FCD06E07}" destId="{4B599935-69D5-46B8-8429-82B6FB664857}" srcOrd="5" destOrd="0" parTransId="{08238C73-460F-40FE-8F81-A8FC6652ACCD}" sibTransId="{5BB66818-0340-4F00-97AF-8BE21746F123}"/>
    <dgm:cxn modelId="{EDD85D71-7574-49C9-8AC3-52BC9350FCAB}" type="presOf" srcId="{3CBF7D53-4772-4C91-895C-1570B960E924}" destId="{EAE8C90E-B0DF-44E2-A589-90D81F86525F}" srcOrd="0" destOrd="0" presId="urn:microsoft.com/office/officeart/2005/8/layout/vList2"/>
    <dgm:cxn modelId="{3F58E888-4B35-475F-A74E-E921B94272A8}" type="presOf" srcId="{D6AE7D93-F014-4927-A18F-FBE8D0D444CA}" destId="{A219C2EE-AECC-420F-8708-B09ADF617FC3}" srcOrd="0" destOrd="0" presId="urn:microsoft.com/office/officeart/2005/8/layout/vList2"/>
    <dgm:cxn modelId="{08013E93-4AB3-4BBC-86B4-69CF7D510D98}" srcId="{1F317414-56C4-406E-90E3-0FB7FCD06E07}" destId="{D6AE7D93-F014-4927-A18F-FBE8D0D444CA}" srcOrd="4" destOrd="0" parTransId="{67DA526F-FD77-4E6F-8167-1AEB0170880B}" sibTransId="{F2BE1653-CA7E-47FF-92FA-AE1D8B6916FD}"/>
    <dgm:cxn modelId="{A5D212B3-A80D-4C0E-A196-0196FE35F40D}" type="presOf" srcId="{4F66A20D-B479-4A4B-9977-90B1A7C0E9D8}" destId="{F442D2E7-144F-4F5B-92E8-59B0947DD882}" srcOrd="0" destOrd="0" presId="urn:microsoft.com/office/officeart/2005/8/layout/vList2"/>
    <dgm:cxn modelId="{445F77B6-4058-4E74-9EB9-7D7F90A05A7B}" srcId="{1F317414-56C4-406E-90E3-0FB7FCD06E07}" destId="{4F66A20D-B479-4A4B-9977-90B1A7C0E9D8}" srcOrd="1" destOrd="0" parTransId="{4400F252-FE75-4047-AE6C-E2683C54FA7C}" sibTransId="{31478EBC-2383-47D3-96D1-23EFF560F53A}"/>
    <dgm:cxn modelId="{8E5058C6-0466-4965-BBFB-71A1FE4FBF2A}" srcId="{1F317414-56C4-406E-90E3-0FB7FCD06E07}" destId="{3CBF7D53-4772-4C91-895C-1570B960E924}" srcOrd="0" destOrd="0" parTransId="{473FC544-4FA5-438A-BCE8-2A7B77357373}" sibTransId="{615C49DB-D850-48BC-9CDD-5C92705AD18C}"/>
    <dgm:cxn modelId="{18F63AC7-DF9B-4E9E-94DC-7D2C93FC46C9}" type="presOf" srcId="{1F317414-56C4-406E-90E3-0FB7FCD06E07}" destId="{B0B21519-B6A4-4B44-984F-435A8175721B}" srcOrd="0" destOrd="0" presId="urn:microsoft.com/office/officeart/2005/8/layout/vList2"/>
    <dgm:cxn modelId="{90ABABEA-71B0-481E-AA7C-89E5C29AD573}" type="presOf" srcId="{4B599935-69D5-46B8-8429-82B6FB664857}" destId="{BB3C5D90-5BF7-42B0-A22F-151062DB290C}" srcOrd="0" destOrd="0" presId="urn:microsoft.com/office/officeart/2005/8/layout/vList2"/>
    <dgm:cxn modelId="{4EAC55F9-BAE7-4263-9EE9-7C23639CC360}" type="presOf" srcId="{6A3CCF81-2F91-4CAB-859A-DFF1B61A8036}" destId="{9237EADC-8392-436C-A760-C2297E7E112D}" srcOrd="0" destOrd="0" presId="urn:microsoft.com/office/officeart/2005/8/layout/vList2"/>
    <dgm:cxn modelId="{788756FE-7486-41A6-AECF-9886059EF49C}" srcId="{1F317414-56C4-406E-90E3-0FB7FCD06E07}" destId="{6A3CCF81-2F91-4CAB-859A-DFF1B61A8036}" srcOrd="2" destOrd="0" parTransId="{B4C09EB7-E910-421D-9870-AD33FFFF159A}" sibTransId="{71FA03D7-050E-456D-BD38-C9C6B6DC96ED}"/>
    <dgm:cxn modelId="{5DAC9893-E4A0-439D-ADDD-4A4220156C16}" type="presParOf" srcId="{B0B21519-B6A4-4B44-984F-435A8175721B}" destId="{EAE8C90E-B0DF-44E2-A589-90D81F86525F}" srcOrd="0" destOrd="0" presId="urn:microsoft.com/office/officeart/2005/8/layout/vList2"/>
    <dgm:cxn modelId="{43DBBE1A-AF18-46C6-9C18-D5978A0DED71}" type="presParOf" srcId="{B0B21519-B6A4-4B44-984F-435A8175721B}" destId="{8610CCA6-995A-44B4-B929-9B758088AA3E}" srcOrd="1" destOrd="0" presId="urn:microsoft.com/office/officeart/2005/8/layout/vList2"/>
    <dgm:cxn modelId="{71F8092F-9780-49E1-BFA7-2EF5E718D456}" type="presParOf" srcId="{B0B21519-B6A4-4B44-984F-435A8175721B}" destId="{F442D2E7-144F-4F5B-92E8-59B0947DD882}" srcOrd="2" destOrd="0" presId="urn:microsoft.com/office/officeart/2005/8/layout/vList2"/>
    <dgm:cxn modelId="{2522424B-489C-4BDF-A9B5-FD244E9A0A7F}" type="presParOf" srcId="{B0B21519-B6A4-4B44-984F-435A8175721B}" destId="{17761A8E-6CA3-48AA-B7E1-A0AA8BF203CC}" srcOrd="3" destOrd="0" presId="urn:microsoft.com/office/officeart/2005/8/layout/vList2"/>
    <dgm:cxn modelId="{0204DE55-1E48-4938-830B-EDBB85F57D2F}" type="presParOf" srcId="{B0B21519-B6A4-4B44-984F-435A8175721B}" destId="{9237EADC-8392-436C-A760-C2297E7E112D}" srcOrd="4" destOrd="0" presId="urn:microsoft.com/office/officeart/2005/8/layout/vList2"/>
    <dgm:cxn modelId="{26601D56-97AE-4B83-BC76-7B37EFEB2E8A}" type="presParOf" srcId="{B0B21519-B6A4-4B44-984F-435A8175721B}" destId="{ED70A36D-14CE-4686-8F94-F364FA68E4FF}" srcOrd="5" destOrd="0" presId="urn:microsoft.com/office/officeart/2005/8/layout/vList2"/>
    <dgm:cxn modelId="{BD88AFD8-88D4-4EEA-A44E-5BAF1D9F89C4}" type="presParOf" srcId="{B0B21519-B6A4-4B44-984F-435A8175721B}" destId="{8D4EA925-4E94-4669-B430-7CE3E7C6B927}" srcOrd="6" destOrd="0" presId="urn:microsoft.com/office/officeart/2005/8/layout/vList2"/>
    <dgm:cxn modelId="{E1893B36-3E7F-421B-902E-CE1C02874F29}" type="presParOf" srcId="{B0B21519-B6A4-4B44-984F-435A8175721B}" destId="{12CE1E2E-321D-48CF-B081-0340D65D9E58}" srcOrd="7" destOrd="0" presId="urn:microsoft.com/office/officeart/2005/8/layout/vList2"/>
    <dgm:cxn modelId="{87F91ADC-A4FC-4B4B-A4F8-44096B579B23}" type="presParOf" srcId="{B0B21519-B6A4-4B44-984F-435A8175721B}" destId="{A219C2EE-AECC-420F-8708-B09ADF617FC3}" srcOrd="8" destOrd="0" presId="urn:microsoft.com/office/officeart/2005/8/layout/vList2"/>
    <dgm:cxn modelId="{2598333C-0FD9-4632-934E-AC05AE7EDD72}" type="presParOf" srcId="{B0B21519-B6A4-4B44-984F-435A8175721B}" destId="{62B34AED-B462-4A16-97E1-224C08CAC6CD}" srcOrd="9" destOrd="0" presId="urn:microsoft.com/office/officeart/2005/8/layout/vList2"/>
    <dgm:cxn modelId="{81918E90-2471-4EC5-A33B-4C1E46454E3F}" type="presParOf" srcId="{B0B21519-B6A4-4B44-984F-435A8175721B}" destId="{BB3C5D90-5BF7-42B0-A22F-151062DB290C}"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2F63513-335B-440F-AF37-69F18617254D}"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85E997CD-AC75-4C77-8129-AD5794830E9B}">
      <dgm:prSet/>
      <dgm:spPr/>
      <dgm:t>
        <a:bodyPr/>
        <a:lstStyle/>
        <a:p>
          <a:r>
            <a:rPr lang="en-US"/>
            <a:t>Growth of AI technology (Majumder and Dey, 2026).</a:t>
          </a:r>
        </a:p>
      </dgm:t>
    </dgm:pt>
    <dgm:pt modelId="{FC141B90-BBD0-4C83-9998-0701E20B7486}" type="parTrans" cxnId="{ADC39424-07D9-4C56-8512-47CE108A7E94}">
      <dgm:prSet/>
      <dgm:spPr/>
      <dgm:t>
        <a:bodyPr/>
        <a:lstStyle/>
        <a:p>
          <a:endParaRPr lang="en-US"/>
        </a:p>
      </dgm:t>
    </dgm:pt>
    <dgm:pt modelId="{6AFF9A6D-8CC7-48BA-9A95-AF23FB83296C}" type="sibTrans" cxnId="{ADC39424-07D9-4C56-8512-47CE108A7E94}">
      <dgm:prSet/>
      <dgm:spPr/>
      <dgm:t>
        <a:bodyPr/>
        <a:lstStyle/>
        <a:p>
          <a:endParaRPr lang="en-US"/>
        </a:p>
      </dgm:t>
    </dgm:pt>
    <dgm:pt modelId="{DE2D854C-E212-401E-AF42-DD481ED15F99}">
      <dgm:prSet/>
      <dgm:spPr/>
      <dgm:t>
        <a:bodyPr/>
        <a:lstStyle/>
        <a:p>
          <a:r>
            <a:rPr lang="en-US"/>
            <a:t>Personalised user experiences </a:t>
          </a:r>
        </a:p>
      </dgm:t>
    </dgm:pt>
    <dgm:pt modelId="{F8685821-3BA6-456F-8CFC-6E2AB06BAA47}" type="parTrans" cxnId="{10409EB1-B667-4EB4-9E53-0CFECF546054}">
      <dgm:prSet/>
      <dgm:spPr/>
      <dgm:t>
        <a:bodyPr/>
        <a:lstStyle/>
        <a:p>
          <a:endParaRPr lang="en-US"/>
        </a:p>
      </dgm:t>
    </dgm:pt>
    <dgm:pt modelId="{BD894255-12B7-4FAA-B529-DC2BF0D89E0E}" type="sibTrans" cxnId="{10409EB1-B667-4EB4-9E53-0CFECF546054}">
      <dgm:prSet/>
      <dgm:spPr/>
      <dgm:t>
        <a:bodyPr/>
        <a:lstStyle/>
        <a:p>
          <a:endParaRPr lang="en-US"/>
        </a:p>
      </dgm:t>
    </dgm:pt>
    <dgm:pt modelId="{9445A9B2-95E7-4032-AC2C-55B08D7DDEEF}">
      <dgm:prSet/>
      <dgm:spPr/>
      <dgm:t>
        <a:bodyPr/>
        <a:lstStyle/>
        <a:p>
          <a:r>
            <a:rPr lang="en-US"/>
            <a:t>Mobile app accessibility </a:t>
          </a:r>
        </a:p>
      </dgm:t>
    </dgm:pt>
    <dgm:pt modelId="{B1672C2A-76CE-4F1B-8AF8-C87E077D8459}" type="parTrans" cxnId="{C422D29E-418E-4912-8A48-91DDF2989503}">
      <dgm:prSet/>
      <dgm:spPr/>
      <dgm:t>
        <a:bodyPr/>
        <a:lstStyle/>
        <a:p>
          <a:endParaRPr lang="en-US"/>
        </a:p>
      </dgm:t>
    </dgm:pt>
    <dgm:pt modelId="{A2B2190B-08E6-4619-A3DE-C691467E8BC2}" type="sibTrans" cxnId="{C422D29E-418E-4912-8A48-91DDF2989503}">
      <dgm:prSet/>
      <dgm:spPr/>
      <dgm:t>
        <a:bodyPr/>
        <a:lstStyle/>
        <a:p>
          <a:endParaRPr lang="en-US"/>
        </a:p>
      </dgm:t>
    </dgm:pt>
    <dgm:pt modelId="{1F53B284-9901-4740-B0AE-F6402F29DA87}">
      <dgm:prSet/>
      <dgm:spPr/>
      <dgm:t>
        <a:bodyPr/>
        <a:lstStyle/>
        <a:p>
          <a:r>
            <a:rPr lang="en-US"/>
            <a:t>Data-driven recommendations </a:t>
          </a:r>
        </a:p>
      </dgm:t>
    </dgm:pt>
    <dgm:pt modelId="{06136AD3-FF47-4C29-9C48-4FE23090E58C}" type="parTrans" cxnId="{9CD6553E-6F3B-4DAD-9FDF-1A3C2E80F5AF}">
      <dgm:prSet/>
      <dgm:spPr/>
      <dgm:t>
        <a:bodyPr/>
        <a:lstStyle/>
        <a:p>
          <a:endParaRPr lang="en-US"/>
        </a:p>
      </dgm:t>
    </dgm:pt>
    <dgm:pt modelId="{B8EE2545-47BE-470A-B2D6-65902D794A19}" type="sibTrans" cxnId="{9CD6553E-6F3B-4DAD-9FDF-1A3C2E80F5AF}">
      <dgm:prSet/>
      <dgm:spPr/>
      <dgm:t>
        <a:bodyPr/>
        <a:lstStyle/>
        <a:p>
          <a:endParaRPr lang="en-US"/>
        </a:p>
      </dgm:t>
    </dgm:pt>
    <dgm:pt modelId="{F56806D9-E9BA-49F7-BC76-C01F04B4A0BE}">
      <dgm:prSet/>
      <dgm:spPr/>
      <dgm:t>
        <a:bodyPr/>
        <a:lstStyle/>
        <a:p>
          <a:r>
            <a:rPr lang="en-US"/>
            <a:t>Improves engagement &amp; retention </a:t>
          </a:r>
        </a:p>
      </dgm:t>
    </dgm:pt>
    <dgm:pt modelId="{39F376C1-7DD2-43B0-AB3D-8E6054630FC8}" type="parTrans" cxnId="{5CC3ABD5-2EE2-4952-B28F-64B790ADD615}">
      <dgm:prSet/>
      <dgm:spPr/>
      <dgm:t>
        <a:bodyPr/>
        <a:lstStyle/>
        <a:p>
          <a:endParaRPr lang="en-US"/>
        </a:p>
      </dgm:t>
    </dgm:pt>
    <dgm:pt modelId="{5A8DA9B2-EDC9-4803-ABA2-CBAE953F4B66}" type="sibTrans" cxnId="{5CC3ABD5-2EE2-4952-B28F-64B790ADD615}">
      <dgm:prSet/>
      <dgm:spPr/>
      <dgm:t>
        <a:bodyPr/>
        <a:lstStyle/>
        <a:p>
          <a:endParaRPr lang="en-US"/>
        </a:p>
      </dgm:t>
    </dgm:pt>
    <dgm:pt modelId="{F1EB6034-EF5E-4AFD-9BFE-24C8B7AE87E8}">
      <dgm:prSet/>
      <dgm:spPr/>
      <dgm:t>
        <a:bodyPr/>
        <a:lstStyle/>
        <a:p>
          <a:r>
            <a:rPr lang="en-US"/>
            <a:t>Competitive advantage </a:t>
          </a:r>
        </a:p>
      </dgm:t>
    </dgm:pt>
    <dgm:pt modelId="{28B80C4C-63DB-443A-B2B1-66B89C8E27E6}" type="parTrans" cxnId="{957F8A41-15C4-43E5-916B-D65C464908E8}">
      <dgm:prSet/>
      <dgm:spPr/>
      <dgm:t>
        <a:bodyPr/>
        <a:lstStyle/>
        <a:p>
          <a:endParaRPr lang="en-US"/>
        </a:p>
      </dgm:t>
    </dgm:pt>
    <dgm:pt modelId="{AA9E4BBF-EAC7-48DE-98CC-DB4F5372686A}" type="sibTrans" cxnId="{957F8A41-15C4-43E5-916B-D65C464908E8}">
      <dgm:prSet/>
      <dgm:spPr/>
      <dgm:t>
        <a:bodyPr/>
        <a:lstStyle/>
        <a:p>
          <a:endParaRPr lang="en-US"/>
        </a:p>
      </dgm:t>
    </dgm:pt>
    <dgm:pt modelId="{6263F516-48DA-49C0-90CB-DFAF1E46F42B}" type="pres">
      <dgm:prSet presAssocID="{32F63513-335B-440F-AF37-69F18617254D}" presName="linear" presStyleCnt="0">
        <dgm:presLayoutVars>
          <dgm:animLvl val="lvl"/>
          <dgm:resizeHandles val="exact"/>
        </dgm:presLayoutVars>
      </dgm:prSet>
      <dgm:spPr/>
    </dgm:pt>
    <dgm:pt modelId="{B6A30ABF-FA77-45BB-B66E-CDD9F6FF74CA}" type="pres">
      <dgm:prSet presAssocID="{85E997CD-AC75-4C77-8129-AD5794830E9B}" presName="parentText" presStyleLbl="node1" presStyleIdx="0" presStyleCnt="6">
        <dgm:presLayoutVars>
          <dgm:chMax val="0"/>
          <dgm:bulletEnabled val="1"/>
        </dgm:presLayoutVars>
      </dgm:prSet>
      <dgm:spPr/>
    </dgm:pt>
    <dgm:pt modelId="{BC1C3BB6-D627-483F-80E5-2C46D5162FCD}" type="pres">
      <dgm:prSet presAssocID="{6AFF9A6D-8CC7-48BA-9A95-AF23FB83296C}" presName="spacer" presStyleCnt="0"/>
      <dgm:spPr/>
    </dgm:pt>
    <dgm:pt modelId="{439C252F-9E5D-429A-A999-0F340AC9B1F5}" type="pres">
      <dgm:prSet presAssocID="{DE2D854C-E212-401E-AF42-DD481ED15F99}" presName="parentText" presStyleLbl="node1" presStyleIdx="1" presStyleCnt="6">
        <dgm:presLayoutVars>
          <dgm:chMax val="0"/>
          <dgm:bulletEnabled val="1"/>
        </dgm:presLayoutVars>
      </dgm:prSet>
      <dgm:spPr/>
    </dgm:pt>
    <dgm:pt modelId="{5185BD24-891F-4ED2-A5F8-1CC7E0E77C93}" type="pres">
      <dgm:prSet presAssocID="{BD894255-12B7-4FAA-B529-DC2BF0D89E0E}" presName="spacer" presStyleCnt="0"/>
      <dgm:spPr/>
    </dgm:pt>
    <dgm:pt modelId="{D185713C-6D39-4840-A710-04602C415868}" type="pres">
      <dgm:prSet presAssocID="{9445A9B2-95E7-4032-AC2C-55B08D7DDEEF}" presName="parentText" presStyleLbl="node1" presStyleIdx="2" presStyleCnt="6">
        <dgm:presLayoutVars>
          <dgm:chMax val="0"/>
          <dgm:bulletEnabled val="1"/>
        </dgm:presLayoutVars>
      </dgm:prSet>
      <dgm:spPr/>
    </dgm:pt>
    <dgm:pt modelId="{C830C713-DE33-494D-B4FA-E8B65EF9FFE9}" type="pres">
      <dgm:prSet presAssocID="{A2B2190B-08E6-4619-A3DE-C691467E8BC2}" presName="spacer" presStyleCnt="0"/>
      <dgm:spPr/>
    </dgm:pt>
    <dgm:pt modelId="{7F837CE5-59B4-444E-8E18-2818D5AC8850}" type="pres">
      <dgm:prSet presAssocID="{1F53B284-9901-4740-B0AE-F6402F29DA87}" presName="parentText" presStyleLbl="node1" presStyleIdx="3" presStyleCnt="6">
        <dgm:presLayoutVars>
          <dgm:chMax val="0"/>
          <dgm:bulletEnabled val="1"/>
        </dgm:presLayoutVars>
      </dgm:prSet>
      <dgm:spPr/>
    </dgm:pt>
    <dgm:pt modelId="{B47B49F9-9EEA-41CC-B4DA-6FDE600FA8F0}" type="pres">
      <dgm:prSet presAssocID="{B8EE2545-47BE-470A-B2D6-65902D794A19}" presName="spacer" presStyleCnt="0"/>
      <dgm:spPr/>
    </dgm:pt>
    <dgm:pt modelId="{47686C94-4FB0-4173-B178-B470265B8297}" type="pres">
      <dgm:prSet presAssocID="{F56806D9-E9BA-49F7-BC76-C01F04B4A0BE}" presName="parentText" presStyleLbl="node1" presStyleIdx="4" presStyleCnt="6">
        <dgm:presLayoutVars>
          <dgm:chMax val="0"/>
          <dgm:bulletEnabled val="1"/>
        </dgm:presLayoutVars>
      </dgm:prSet>
      <dgm:spPr/>
    </dgm:pt>
    <dgm:pt modelId="{1F1BEB39-45BD-4891-B5FA-669F7D3B7B93}" type="pres">
      <dgm:prSet presAssocID="{5A8DA9B2-EDC9-4803-ABA2-CBAE953F4B66}" presName="spacer" presStyleCnt="0"/>
      <dgm:spPr/>
    </dgm:pt>
    <dgm:pt modelId="{E28FDD1D-871C-4CD6-AB89-D7C0A6CCABD1}" type="pres">
      <dgm:prSet presAssocID="{F1EB6034-EF5E-4AFD-9BFE-24C8B7AE87E8}" presName="parentText" presStyleLbl="node1" presStyleIdx="5" presStyleCnt="6">
        <dgm:presLayoutVars>
          <dgm:chMax val="0"/>
          <dgm:bulletEnabled val="1"/>
        </dgm:presLayoutVars>
      </dgm:prSet>
      <dgm:spPr/>
    </dgm:pt>
  </dgm:ptLst>
  <dgm:cxnLst>
    <dgm:cxn modelId="{1344FC07-07AD-43A9-9830-80809B709546}" type="presOf" srcId="{F56806D9-E9BA-49F7-BC76-C01F04B4A0BE}" destId="{47686C94-4FB0-4173-B178-B470265B8297}" srcOrd="0" destOrd="0" presId="urn:microsoft.com/office/officeart/2005/8/layout/vList2"/>
    <dgm:cxn modelId="{DC5E3414-9807-4FFC-AB1D-09EBBF8F550F}" type="presOf" srcId="{DE2D854C-E212-401E-AF42-DD481ED15F99}" destId="{439C252F-9E5D-429A-A999-0F340AC9B1F5}" srcOrd="0" destOrd="0" presId="urn:microsoft.com/office/officeart/2005/8/layout/vList2"/>
    <dgm:cxn modelId="{D20CBF15-6142-41DB-A1E8-5D4AF3E5D4A8}" type="presOf" srcId="{F1EB6034-EF5E-4AFD-9BFE-24C8B7AE87E8}" destId="{E28FDD1D-871C-4CD6-AB89-D7C0A6CCABD1}" srcOrd="0" destOrd="0" presId="urn:microsoft.com/office/officeart/2005/8/layout/vList2"/>
    <dgm:cxn modelId="{ADC39424-07D9-4C56-8512-47CE108A7E94}" srcId="{32F63513-335B-440F-AF37-69F18617254D}" destId="{85E997CD-AC75-4C77-8129-AD5794830E9B}" srcOrd="0" destOrd="0" parTransId="{FC141B90-BBD0-4C83-9998-0701E20B7486}" sibTransId="{6AFF9A6D-8CC7-48BA-9A95-AF23FB83296C}"/>
    <dgm:cxn modelId="{9CD6553E-6F3B-4DAD-9FDF-1A3C2E80F5AF}" srcId="{32F63513-335B-440F-AF37-69F18617254D}" destId="{1F53B284-9901-4740-B0AE-F6402F29DA87}" srcOrd="3" destOrd="0" parTransId="{06136AD3-FF47-4C29-9C48-4FE23090E58C}" sibTransId="{B8EE2545-47BE-470A-B2D6-65902D794A19}"/>
    <dgm:cxn modelId="{957F8A41-15C4-43E5-916B-D65C464908E8}" srcId="{32F63513-335B-440F-AF37-69F18617254D}" destId="{F1EB6034-EF5E-4AFD-9BFE-24C8B7AE87E8}" srcOrd="5" destOrd="0" parTransId="{28B80C4C-63DB-443A-B2B1-66B89C8E27E6}" sibTransId="{AA9E4BBF-EAC7-48DE-98CC-DB4F5372686A}"/>
    <dgm:cxn modelId="{7D316E49-3EB4-4A55-9941-D15E0157A106}" type="presOf" srcId="{9445A9B2-95E7-4032-AC2C-55B08D7DDEEF}" destId="{D185713C-6D39-4840-A710-04602C415868}" srcOrd="0" destOrd="0" presId="urn:microsoft.com/office/officeart/2005/8/layout/vList2"/>
    <dgm:cxn modelId="{41B75F5C-5426-4731-99A1-5FC850076B0C}" type="presOf" srcId="{1F53B284-9901-4740-B0AE-F6402F29DA87}" destId="{7F837CE5-59B4-444E-8E18-2818D5AC8850}" srcOrd="0" destOrd="0" presId="urn:microsoft.com/office/officeart/2005/8/layout/vList2"/>
    <dgm:cxn modelId="{C422D29E-418E-4912-8A48-91DDF2989503}" srcId="{32F63513-335B-440F-AF37-69F18617254D}" destId="{9445A9B2-95E7-4032-AC2C-55B08D7DDEEF}" srcOrd="2" destOrd="0" parTransId="{B1672C2A-76CE-4F1B-8AF8-C87E077D8459}" sibTransId="{A2B2190B-08E6-4619-A3DE-C691467E8BC2}"/>
    <dgm:cxn modelId="{306E2BAD-8468-4A7A-A17F-F694B55ACEAA}" type="presOf" srcId="{85E997CD-AC75-4C77-8129-AD5794830E9B}" destId="{B6A30ABF-FA77-45BB-B66E-CDD9F6FF74CA}" srcOrd="0" destOrd="0" presId="urn:microsoft.com/office/officeart/2005/8/layout/vList2"/>
    <dgm:cxn modelId="{10409EB1-B667-4EB4-9E53-0CFECF546054}" srcId="{32F63513-335B-440F-AF37-69F18617254D}" destId="{DE2D854C-E212-401E-AF42-DD481ED15F99}" srcOrd="1" destOrd="0" parTransId="{F8685821-3BA6-456F-8CFC-6E2AB06BAA47}" sibTransId="{BD894255-12B7-4FAA-B529-DC2BF0D89E0E}"/>
    <dgm:cxn modelId="{5CC3ABD5-2EE2-4952-B28F-64B790ADD615}" srcId="{32F63513-335B-440F-AF37-69F18617254D}" destId="{F56806D9-E9BA-49F7-BC76-C01F04B4A0BE}" srcOrd="4" destOrd="0" parTransId="{39F376C1-7DD2-43B0-AB3D-8E6054630FC8}" sibTransId="{5A8DA9B2-EDC9-4803-ABA2-CBAE953F4B66}"/>
    <dgm:cxn modelId="{F677E8DE-1F9B-4D1D-A3C7-644C49B8ECB5}" type="presOf" srcId="{32F63513-335B-440F-AF37-69F18617254D}" destId="{6263F516-48DA-49C0-90CB-DFAF1E46F42B}" srcOrd="0" destOrd="0" presId="urn:microsoft.com/office/officeart/2005/8/layout/vList2"/>
    <dgm:cxn modelId="{A3EF64AE-1F5F-4A78-9E92-F6122D2BBBDA}" type="presParOf" srcId="{6263F516-48DA-49C0-90CB-DFAF1E46F42B}" destId="{B6A30ABF-FA77-45BB-B66E-CDD9F6FF74CA}" srcOrd="0" destOrd="0" presId="urn:microsoft.com/office/officeart/2005/8/layout/vList2"/>
    <dgm:cxn modelId="{FB820716-5AB8-490F-AAA4-975DC521644A}" type="presParOf" srcId="{6263F516-48DA-49C0-90CB-DFAF1E46F42B}" destId="{BC1C3BB6-D627-483F-80E5-2C46D5162FCD}" srcOrd="1" destOrd="0" presId="urn:microsoft.com/office/officeart/2005/8/layout/vList2"/>
    <dgm:cxn modelId="{ACC136CF-08B4-43A8-9D67-550C9E02BC8A}" type="presParOf" srcId="{6263F516-48DA-49C0-90CB-DFAF1E46F42B}" destId="{439C252F-9E5D-429A-A999-0F340AC9B1F5}" srcOrd="2" destOrd="0" presId="urn:microsoft.com/office/officeart/2005/8/layout/vList2"/>
    <dgm:cxn modelId="{3A88D75F-D89D-47F7-B9A4-99A131ACFC03}" type="presParOf" srcId="{6263F516-48DA-49C0-90CB-DFAF1E46F42B}" destId="{5185BD24-891F-4ED2-A5F8-1CC7E0E77C93}" srcOrd="3" destOrd="0" presId="urn:microsoft.com/office/officeart/2005/8/layout/vList2"/>
    <dgm:cxn modelId="{E45E4A2B-C109-49EF-A3F8-3B11475FB28A}" type="presParOf" srcId="{6263F516-48DA-49C0-90CB-DFAF1E46F42B}" destId="{D185713C-6D39-4840-A710-04602C415868}" srcOrd="4" destOrd="0" presId="urn:microsoft.com/office/officeart/2005/8/layout/vList2"/>
    <dgm:cxn modelId="{C225D79B-6912-4445-B83A-A3C0A9B6AE36}" type="presParOf" srcId="{6263F516-48DA-49C0-90CB-DFAF1E46F42B}" destId="{C830C713-DE33-494D-B4FA-E8B65EF9FFE9}" srcOrd="5" destOrd="0" presId="urn:microsoft.com/office/officeart/2005/8/layout/vList2"/>
    <dgm:cxn modelId="{A6279F4E-EA22-4C63-970F-8E10B4A284DE}" type="presParOf" srcId="{6263F516-48DA-49C0-90CB-DFAF1E46F42B}" destId="{7F837CE5-59B4-444E-8E18-2818D5AC8850}" srcOrd="6" destOrd="0" presId="urn:microsoft.com/office/officeart/2005/8/layout/vList2"/>
    <dgm:cxn modelId="{B1737F4A-6CCA-4810-B6BA-CA3C16A06330}" type="presParOf" srcId="{6263F516-48DA-49C0-90CB-DFAF1E46F42B}" destId="{B47B49F9-9EEA-41CC-B4DA-6FDE600FA8F0}" srcOrd="7" destOrd="0" presId="urn:microsoft.com/office/officeart/2005/8/layout/vList2"/>
    <dgm:cxn modelId="{C4CF2541-E8A1-422E-8270-55E65B0CE760}" type="presParOf" srcId="{6263F516-48DA-49C0-90CB-DFAF1E46F42B}" destId="{47686C94-4FB0-4173-B178-B470265B8297}" srcOrd="8" destOrd="0" presId="urn:microsoft.com/office/officeart/2005/8/layout/vList2"/>
    <dgm:cxn modelId="{50567E68-5E60-4EE6-979A-6D06BC99D136}" type="presParOf" srcId="{6263F516-48DA-49C0-90CB-DFAF1E46F42B}" destId="{1F1BEB39-45BD-4891-B5FA-669F7D3B7B93}" srcOrd="9" destOrd="0" presId="urn:microsoft.com/office/officeart/2005/8/layout/vList2"/>
    <dgm:cxn modelId="{D44F2280-BB85-4BAC-8C6B-A08E36AF309A}" type="presParOf" srcId="{6263F516-48DA-49C0-90CB-DFAF1E46F42B}" destId="{E28FDD1D-871C-4CD6-AB89-D7C0A6CCABD1}"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218FE61-9DE7-4BF6-AE48-47830ED674E8}"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E878A39D-8514-4A7F-91B0-56A904F25C61}">
      <dgm:prSet/>
      <dgm:spPr/>
      <dgm:t>
        <a:bodyPr/>
        <a:lstStyle/>
        <a:p>
          <a:r>
            <a:rPr lang="en-US"/>
            <a:t>GDPR &amp; data protection laws </a:t>
          </a:r>
        </a:p>
      </dgm:t>
    </dgm:pt>
    <dgm:pt modelId="{37D8D5D3-55EA-4463-84BC-5C58D38BFB90}" type="parTrans" cxnId="{117E2728-E455-4EAE-859F-810E8A1AF82B}">
      <dgm:prSet/>
      <dgm:spPr/>
      <dgm:t>
        <a:bodyPr/>
        <a:lstStyle/>
        <a:p>
          <a:endParaRPr lang="en-US"/>
        </a:p>
      </dgm:t>
    </dgm:pt>
    <dgm:pt modelId="{96814313-12F5-48AB-A43F-D086088B134A}" type="sibTrans" cxnId="{117E2728-E455-4EAE-859F-810E8A1AF82B}">
      <dgm:prSet/>
      <dgm:spPr/>
      <dgm:t>
        <a:bodyPr/>
        <a:lstStyle/>
        <a:p>
          <a:endParaRPr lang="en-US"/>
        </a:p>
      </dgm:t>
    </dgm:pt>
    <dgm:pt modelId="{3C297C93-5695-48D0-9C57-2E92388C9DDA}">
      <dgm:prSet/>
      <dgm:spPr/>
      <dgm:t>
        <a:bodyPr/>
        <a:lstStyle/>
        <a:p>
          <a:r>
            <a:rPr lang="en-US"/>
            <a:t>Handling sensitive user data (Renuka et al., 2024).</a:t>
          </a:r>
        </a:p>
      </dgm:t>
    </dgm:pt>
    <dgm:pt modelId="{816A48BA-471F-4D65-8DD3-C5359C04AF5D}" type="parTrans" cxnId="{8039128B-222B-48A5-AA7B-8A98D271D420}">
      <dgm:prSet/>
      <dgm:spPr/>
      <dgm:t>
        <a:bodyPr/>
        <a:lstStyle/>
        <a:p>
          <a:endParaRPr lang="en-US"/>
        </a:p>
      </dgm:t>
    </dgm:pt>
    <dgm:pt modelId="{AFCB7688-E521-4DA2-8600-227F713E6954}" type="sibTrans" cxnId="{8039128B-222B-48A5-AA7B-8A98D271D420}">
      <dgm:prSet/>
      <dgm:spPr/>
      <dgm:t>
        <a:bodyPr/>
        <a:lstStyle/>
        <a:p>
          <a:endParaRPr lang="en-US"/>
        </a:p>
      </dgm:t>
    </dgm:pt>
    <dgm:pt modelId="{507C6079-3FA0-476F-8F76-7E2255BAD5EB}">
      <dgm:prSet/>
      <dgm:spPr/>
      <dgm:t>
        <a:bodyPr/>
        <a:lstStyle/>
        <a:p>
          <a:r>
            <a:rPr lang="en-US"/>
            <a:t>Need for strong cybersecurity </a:t>
          </a:r>
        </a:p>
      </dgm:t>
    </dgm:pt>
    <dgm:pt modelId="{099D455B-0174-495E-B363-3A476D46F1D1}" type="parTrans" cxnId="{BCC525C3-26C7-41BF-97CE-F4244A810988}">
      <dgm:prSet/>
      <dgm:spPr/>
      <dgm:t>
        <a:bodyPr/>
        <a:lstStyle/>
        <a:p>
          <a:endParaRPr lang="en-US"/>
        </a:p>
      </dgm:t>
    </dgm:pt>
    <dgm:pt modelId="{DB66A5E6-1E9B-481F-BCA6-7880E378EFFB}" type="sibTrans" cxnId="{BCC525C3-26C7-41BF-97CE-F4244A810988}">
      <dgm:prSet/>
      <dgm:spPr/>
      <dgm:t>
        <a:bodyPr/>
        <a:lstStyle/>
        <a:p>
          <a:endParaRPr lang="en-US"/>
        </a:p>
      </dgm:t>
    </dgm:pt>
    <dgm:pt modelId="{93FB63C1-BFDD-45C3-A1FE-A4BDBAD989D8}">
      <dgm:prSet/>
      <dgm:spPr/>
      <dgm:t>
        <a:bodyPr/>
        <a:lstStyle/>
        <a:p>
          <a:r>
            <a:rPr lang="en-US"/>
            <a:t>Builds user trust </a:t>
          </a:r>
        </a:p>
      </dgm:t>
    </dgm:pt>
    <dgm:pt modelId="{AA96119A-1CF0-4F98-B971-2CC2DEC32481}" type="parTrans" cxnId="{6C417104-F9CE-4CA3-B640-3168F8D49EB2}">
      <dgm:prSet/>
      <dgm:spPr/>
      <dgm:t>
        <a:bodyPr/>
        <a:lstStyle/>
        <a:p>
          <a:endParaRPr lang="en-US"/>
        </a:p>
      </dgm:t>
    </dgm:pt>
    <dgm:pt modelId="{218225DD-9F81-4782-94DE-B14E455F06B2}" type="sibTrans" cxnId="{6C417104-F9CE-4CA3-B640-3168F8D49EB2}">
      <dgm:prSet/>
      <dgm:spPr/>
      <dgm:t>
        <a:bodyPr/>
        <a:lstStyle/>
        <a:p>
          <a:endParaRPr lang="en-US"/>
        </a:p>
      </dgm:t>
    </dgm:pt>
    <dgm:pt modelId="{7DB9FE17-3D89-4E90-A60A-84F45AD90AE5}">
      <dgm:prSet/>
      <dgm:spPr/>
      <dgm:t>
        <a:bodyPr/>
        <a:lstStyle/>
        <a:p>
          <a:r>
            <a:rPr lang="en-US"/>
            <a:t>Ensures legal compliance </a:t>
          </a:r>
        </a:p>
      </dgm:t>
    </dgm:pt>
    <dgm:pt modelId="{3DAFB6F3-34C9-4A29-8F15-C5DD2F5F5C81}" type="parTrans" cxnId="{0FE92444-004B-4C0D-B2AE-99D01B882FB3}">
      <dgm:prSet/>
      <dgm:spPr/>
      <dgm:t>
        <a:bodyPr/>
        <a:lstStyle/>
        <a:p>
          <a:endParaRPr lang="en-US"/>
        </a:p>
      </dgm:t>
    </dgm:pt>
    <dgm:pt modelId="{A1250946-BD6E-4EFC-8BC8-2BF7A39EB8D4}" type="sibTrans" cxnId="{0FE92444-004B-4C0D-B2AE-99D01B882FB3}">
      <dgm:prSet/>
      <dgm:spPr/>
      <dgm:t>
        <a:bodyPr/>
        <a:lstStyle/>
        <a:p>
          <a:endParaRPr lang="en-US"/>
        </a:p>
      </dgm:t>
    </dgm:pt>
    <dgm:pt modelId="{41DC735D-FE88-4812-A041-3AB789CE483D}">
      <dgm:prSet/>
      <dgm:spPr/>
      <dgm:t>
        <a:bodyPr/>
        <a:lstStyle/>
        <a:p>
          <a:r>
            <a:rPr lang="en-US"/>
            <a:t>Enhances business credibility </a:t>
          </a:r>
        </a:p>
      </dgm:t>
    </dgm:pt>
    <dgm:pt modelId="{076213FD-9C91-4E65-A602-AE1C885821FE}" type="parTrans" cxnId="{92AB24C1-22F8-4068-A599-98C98C80A0DE}">
      <dgm:prSet/>
      <dgm:spPr/>
      <dgm:t>
        <a:bodyPr/>
        <a:lstStyle/>
        <a:p>
          <a:endParaRPr lang="en-US"/>
        </a:p>
      </dgm:t>
    </dgm:pt>
    <dgm:pt modelId="{C51EA60D-B6F1-4437-9629-6EAF7FB408AF}" type="sibTrans" cxnId="{92AB24C1-22F8-4068-A599-98C98C80A0DE}">
      <dgm:prSet/>
      <dgm:spPr/>
      <dgm:t>
        <a:bodyPr/>
        <a:lstStyle/>
        <a:p>
          <a:endParaRPr lang="en-US"/>
        </a:p>
      </dgm:t>
    </dgm:pt>
    <dgm:pt modelId="{7865E1A0-4609-436D-B877-C21E3EC8F154}" type="pres">
      <dgm:prSet presAssocID="{2218FE61-9DE7-4BF6-AE48-47830ED674E8}" presName="linear" presStyleCnt="0">
        <dgm:presLayoutVars>
          <dgm:animLvl val="lvl"/>
          <dgm:resizeHandles val="exact"/>
        </dgm:presLayoutVars>
      </dgm:prSet>
      <dgm:spPr/>
    </dgm:pt>
    <dgm:pt modelId="{C4FFB49F-1273-4A53-ABBC-5B267C192EBB}" type="pres">
      <dgm:prSet presAssocID="{E878A39D-8514-4A7F-91B0-56A904F25C61}" presName="parentText" presStyleLbl="node1" presStyleIdx="0" presStyleCnt="6">
        <dgm:presLayoutVars>
          <dgm:chMax val="0"/>
          <dgm:bulletEnabled val="1"/>
        </dgm:presLayoutVars>
      </dgm:prSet>
      <dgm:spPr/>
    </dgm:pt>
    <dgm:pt modelId="{E5B0C70D-46F4-4D35-B822-ACA7BF7745D6}" type="pres">
      <dgm:prSet presAssocID="{96814313-12F5-48AB-A43F-D086088B134A}" presName="spacer" presStyleCnt="0"/>
      <dgm:spPr/>
    </dgm:pt>
    <dgm:pt modelId="{A308E51D-30AB-4EED-86CA-1E9CDBD273F4}" type="pres">
      <dgm:prSet presAssocID="{3C297C93-5695-48D0-9C57-2E92388C9DDA}" presName="parentText" presStyleLbl="node1" presStyleIdx="1" presStyleCnt="6">
        <dgm:presLayoutVars>
          <dgm:chMax val="0"/>
          <dgm:bulletEnabled val="1"/>
        </dgm:presLayoutVars>
      </dgm:prSet>
      <dgm:spPr/>
    </dgm:pt>
    <dgm:pt modelId="{27BF6E4F-39CE-4B2E-BD2D-E32A62118503}" type="pres">
      <dgm:prSet presAssocID="{AFCB7688-E521-4DA2-8600-227F713E6954}" presName="spacer" presStyleCnt="0"/>
      <dgm:spPr/>
    </dgm:pt>
    <dgm:pt modelId="{F57A6E07-3E55-4BB8-8000-6E26E0F943EF}" type="pres">
      <dgm:prSet presAssocID="{507C6079-3FA0-476F-8F76-7E2255BAD5EB}" presName="parentText" presStyleLbl="node1" presStyleIdx="2" presStyleCnt="6">
        <dgm:presLayoutVars>
          <dgm:chMax val="0"/>
          <dgm:bulletEnabled val="1"/>
        </dgm:presLayoutVars>
      </dgm:prSet>
      <dgm:spPr/>
    </dgm:pt>
    <dgm:pt modelId="{CC7AD506-81DA-4936-AC4E-67DBE90C4414}" type="pres">
      <dgm:prSet presAssocID="{DB66A5E6-1E9B-481F-BCA6-7880E378EFFB}" presName="spacer" presStyleCnt="0"/>
      <dgm:spPr/>
    </dgm:pt>
    <dgm:pt modelId="{2CB713D3-2D65-4475-B788-E262B27E5B16}" type="pres">
      <dgm:prSet presAssocID="{93FB63C1-BFDD-45C3-A1FE-A4BDBAD989D8}" presName="parentText" presStyleLbl="node1" presStyleIdx="3" presStyleCnt="6">
        <dgm:presLayoutVars>
          <dgm:chMax val="0"/>
          <dgm:bulletEnabled val="1"/>
        </dgm:presLayoutVars>
      </dgm:prSet>
      <dgm:spPr/>
    </dgm:pt>
    <dgm:pt modelId="{E10DCAF8-1996-49CA-BD94-0501A7E667DA}" type="pres">
      <dgm:prSet presAssocID="{218225DD-9F81-4782-94DE-B14E455F06B2}" presName="spacer" presStyleCnt="0"/>
      <dgm:spPr/>
    </dgm:pt>
    <dgm:pt modelId="{F7EBF2A3-C644-45A2-9BB8-22E5017E6341}" type="pres">
      <dgm:prSet presAssocID="{7DB9FE17-3D89-4E90-A60A-84F45AD90AE5}" presName="parentText" presStyleLbl="node1" presStyleIdx="4" presStyleCnt="6">
        <dgm:presLayoutVars>
          <dgm:chMax val="0"/>
          <dgm:bulletEnabled val="1"/>
        </dgm:presLayoutVars>
      </dgm:prSet>
      <dgm:spPr/>
    </dgm:pt>
    <dgm:pt modelId="{28AE9936-2747-44AE-B9B2-465E53BAE083}" type="pres">
      <dgm:prSet presAssocID="{A1250946-BD6E-4EFC-8BC8-2BF7A39EB8D4}" presName="spacer" presStyleCnt="0"/>
      <dgm:spPr/>
    </dgm:pt>
    <dgm:pt modelId="{C1290E1A-95CF-499D-A2C8-85A33D7D44E7}" type="pres">
      <dgm:prSet presAssocID="{41DC735D-FE88-4812-A041-3AB789CE483D}" presName="parentText" presStyleLbl="node1" presStyleIdx="5" presStyleCnt="6">
        <dgm:presLayoutVars>
          <dgm:chMax val="0"/>
          <dgm:bulletEnabled val="1"/>
        </dgm:presLayoutVars>
      </dgm:prSet>
      <dgm:spPr/>
    </dgm:pt>
  </dgm:ptLst>
  <dgm:cxnLst>
    <dgm:cxn modelId="{6C417104-F9CE-4CA3-B640-3168F8D49EB2}" srcId="{2218FE61-9DE7-4BF6-AE48-47830ED674E8}" destId="{93FB63C1-BFDD-45C3-A1FE-A4BDBAD989D8}" srcOrd="3" destOrd="0" parTransId="{AA96119A-1CF0-4F98-B971-2CC2DEC32481}" sibTransId="{218225DD-9F81-4782-94DE-B14E455F06B2}"/>
    <dgm:cxn modelId="{117E2728-E455-4EAE-859F-810E8A1AF82B}" srcId="{2218FE61-9DE7-4BF6-AE48-47830ED674E8}" destId="{E878A39D-8514-4A7F-91B0-56A904F25C61}" srcOrd="0" destOrd="0" parTransId="{37D8D5D3-55EA-4463-84BC-5C58D38BFB90}" sibTransId="{96814313-12F5-48AB-A43F-D086088B134A}"/>
    <dgm:cxn modelId="{29616D3A-AC8D-4F5D-90A1-6E8BA41B9773}" type="presOf" srcId="{7DB9FE17-3D89-4E90-A60A-84F45AD90AE5}" destId="{F7EBF2A3-C644-45A2-9BB8-22E5017E6341}" srcOrd="0" destOrd="0" presId="urn:microsoft.com/office/officeart/2005/8/layout/vList2"/>
    <dgm:cxn modelId="{0FE92444-004B-4C0D-B2AE-99D01B882FB3}" srcId="{2218FE61-9DE7-4BF6-AE48-47830ED674E8}" destId="{7DB9FE17-3D89-4E90-A60A-84F45AD90AE5}" srcOrd="4" destOrd="0" parTransId="{3DAFB6F3-34C9-4A29-8F15-C5DD2F5F5C81}" sibTransId="{A1250946-BD6E-4EFC-8BC8-2BF7A39EB8D4}"/>
    <dgm:cxn modelId="{D27FCF4E-69A0-442D-9E6C-BC24D4647C53}" type="presOf" srcId="{3C297C93-5695-48D0-9C57-2E92388C9DDA}" destId="{A308E51D-30AB-4EED-86CA-1E9CDBD273F4}" srcOrd="0" destOrd="0" presId="urn:microsoft.com/office/officeart/2005/8/layout/vList2"/>
    <dgm:cxn modelId="{94377D82-2C4A-49EC-B60C-4349B40807CA}" type="presOf" srcId="{E878A39D-8514-4A7F-91B0-56A904F25C61}" destId="{C4FFB49F-1273-4A53-ABBC-5B267C192EBB}" srcOrd="0" destOrd="0" presId="urn:microsoft.com/office/officeart/2005/8/layout/vList2"/>
    <dgm:cxn modelId="{8039128B-222B-48A5-AA7B-8A98D271D420}" srcId="{2218FE61-9DE7-4BF6-AE48-47830ED674E8}" destId="{3C297C93-5695-48D0-9C57-2E92388C9DDA}" srcOrd="1" destOrd="0" parTransId="{816A48BA-471F-4D65-8DD3-C5359C04AF5D}" sibTransId="{AFCB7688-E521-4DA2-8600-227F713E6954}"/>
    <dgm:cxn modelId="{D05CA78E-4E9A-4484-A081-1963E8405246}" type="presOf" srcId="{2218FE61-9DE7-4BF6-AE48-47830ED674E8}" destId="{7865E1A0-4609-436D-B877-C21E3EC8F154}" srcOrd="0" destOrd="0" presId="urn:microsoft.com/office/officeart/2005/8/layout/vList2"/>
    <dgm:cxn modelId="{2C7C50A6-A892-411B-A7CF-9F0CE5AE0E90}" type="presOf" srcId="{41DC735D-FE88-4812-A041-3AB789CE483D}" destId="{C1290E1A-95CF-499D-A2C8-85A33D7D44E7}" srcOrd="0" destOrd="0" presId="urn:microsoft.com/office/officeart/2005/8/layout/vList2"/>
    <dgm:cxn modelId="{4187CEB2-7BDE-43AE-9CA3-F29894231C56}" type="presOf" srcId="{507C6079-3FA0-476F-8F76-7E2255BAD5EB}" destId="{F57A6E07-3E55-4BB8-8000-6E26E0F943EF}" srcOrd="0" destOrd="0" presId="urn:microsoft.com/office/officeart/2005/8/layout/vList2"/>
    <dgm:cxn modelId="{92AB24C1-22F8-4068-A599-98C98C80A0DE}" srcId="{2218FE61-9DE7-4BF6-AE48-47830ED674E8}" destId="{41DC735D-FE88-4812-A041-3AB789CE483D}" srcOrd="5" destOrd="0" parTransId="{076213FD-9C91-4E65-A602-AE1C885821FE}" sibTransId="{C51EA60D-B6F1-4437-9629-6EAF7FB408AF}"/>
    <dgm:cxn modelId="{BCC525C3-26C7-41BF-97CE-F4244A810988}" srcId="{2218FE61-9DE7-4BF6-AE48-47830ED674E8}" destId="{507C6079-3FA0-476F-8F76-7E2255BAD5EB}" srcOrd="2" destOrd="0" parTransId="{099D455B-0174-495E-B363-3A476D46F1D1}" sibTransId="{DB66A5E6-1E9B-481F-BCA6-7880E378EFFB}"/>
    <dgm:cxn modelId="{2DCDBCF4-CB93-4E17-A506-5141E9DF42C3}" type="presOf" srcId="{93FB63C1-BFDD-45C3-A1FE-A4BDBAD989D8}" destId="{2CB713D3-2D65-4475-B788-E262B27E5B16}" srcOrd="0" destOrd="0" presId="urn:microsoft.com/office/officeart/2005/8/layout/vList2"/>
    <dgm:cxn modelId="{54B459B9-C990-4D98-A1CD-40A4AB2ECC24}" type="presParOf" srcId="{7865E1A0-4609-436D-B877-C21E3EC8F154}" destId="{C4FFB49F-1273-4A53-ABBC-5B267C192EBB}" srcOrd="0" destOrd="0" presId="urn:microsoft.com/office/officeart/2005/8/layout/vList2"/>
    <dgm:cxn modelId="{AB06C2EB-3D75-46FE-8F63-26B7BD1D0B4A}" type="presParOf" srcId="{7865E1A0-4609-436D-B877-C21E3EC8F154}" destId="{E5B0C70D-46F4-4D35-B822-ACA7BF7745D6}" srcOrd="1" destOrd="0" presId="urn:microsoft.com/office/officeart/2005/8/layout/vList2"/>
    <dgm:cxn modelId="{C7ACFAA8-9812-4A30-B741-B74D973EDE7E}" type="presParOf" srcId="{7865E1A0-4609-436D-B877-C21E3EC8F154}" destId="{A308E51D-30AB-4EED-86CA-1E9CDBD273F4}" srcOrd="2" destOrd="0" presId="urn:microsoft.com/office/officeart/2005/8/layout/vList2"/>
    <dgm:cxn modelId="{BD9CD1EC-F48F-420B-B0EC-551EA9E666CB}" type="presParOf" srcId="{7865E1A0-4609-436D-B877-C21E3EC8F154}" destId="{27BF6E4F-39CE-4B2E-BD2D-E32A62118503}" srcOrd="3" destOrd="0" presId="urn:microsoft.com/office/officeart/2005/8/layout/vList2"/>
    <dgm:cxn modelId="{80D69A51-34D5-4B6A-BEF4-F35214FA0C1F}" type="presParOf" srcId="{7865E1A0-4609-436D-B877-C21E3EC8F154}" destId="{F57A6E07-3E55-4BB8-8000-6E26E0F943EF}" srcOrd="4" destOrd="0" presId="urn:microsoft.com/office/officeart/2005/8/layout/vList2"/>
    <dgm:cxn modelId="{0DD65FD9-49A3-4BCA-930E-A1586DE1669F}" type="presParOf" srcId="{7865E1A0-4609-436D-B877-C21E3EC8F154}" destId="{CC7AD506-81DA-4936-AC4E-67DBE90C4414}" srcOrd="5" destOrd="0" presId="urn:microsoft.com/office/officeart/2005/8/layout/vList2"/>
    <dgm:cxn modelId="{6A718E33-0B71-4E00-B35D-864C27BDF374}" type="presParOf" srcId="{7865E1A0-4609-436D-B877-C21E3EC8F154}" destId="{2CB713D3-2D65-4475-B788-E262B27E5B16}" srcOrd="6" destOrd="0" presId="urn:microsoft.com/office/officeart/2005/8/layout/vList2"/>
    <dgm:cxn modelId="{F8F9D627-6A22-4AB9-9CC8-7481BEB1CBE9}" type="presParOf" srcId="{7865E1A0-4609-436D-B877-C21E3EC8F154}" destId="{E10DCAF8-1996-49CA-BD94-0501A7E667DA}" srcOrd="7" destOrd="0" presId="urn:microsoft.com/office/officeart/2005/8/layout/vList2"/>
    <dgm:cxn modelId="{06C8B81A-64B5-4E2B-94B7-14ED78739571}" type="presParOf" srcId="{7865E1A0-4609-436D-B877-C21E3EC8F154}" destId="{F7EBF2A3-C644-45A2-9BB8-22E5017E6341}" srcOrd="8" destOrd="0" presId="urn:microsoft.com/office/officeart/2005/8/layout/vList2"/>
    <dgm:cxn modelId="{EF99DF18-C046-41AC-93B9-A4BDF8E6B1DF}" type="presParOf" srcId="{7865E1A0-4609-436D-B877-C21E3EC8F154}" destId="{28AE9936-2747-44AE-B9B2-465E53BAE083}" srcOrd="9" destOrd="0" presId="urn:microsoft.com/office/officeart/2005/8/layout/vList2"/>
    <dgm:cxn modelId="{6B90476B-04CD-426D-B038-89E81628E306}" type="presParOf" srcId="{7865E1A0-4609-436D-B877-C21E3EC8F154}" destId="{C1290E1A-95CF-499D-A2C8-85A33D7D44E7}"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8FB3FF5-B2E6-48AB-A242-5A3E9E458C7B}"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27145448-297B-4BF8-B534-408DCFC322FE}">
      <dgm:prSet/>
      <dgm:spPr/>
      <dgm:t>
        <a:bodyPr/>
        <a:lstStyle/>
        <a:p>
          <a:r>
            <a:rPr lang="en-US"/>
            <a:t>Social media marketing (Mishnick and Wise, 2024).</a:t>
          </a:r>
        </a:p>
      </dgm:t>
    </dgm:pt>
    <dgm:pt modelId="{6291F86A-3430-4151-B22A-BF22BBF5BA89}" type="parTrans" cxnId="{254E0002-71CC-4FF4-88FE-3CC76EE35927}">
      <dgm:prSet/>
      <dgm:spPr/>
      <dgm:t>
        <a:bodyPr/>
        <a:lstStyle/>
        <a:p>
          <a:endParaRPr lang="en-US"/>
        </a:p>
      </dgm:t>
    </dgm:pt>
    <dgm:pt modelId="{03B2103B-CD19-4AEC-9895-6B19CD8B23EB}" type="sibTrans" cxnId="{254E0002-71CC-4FF4-88FE-3CC76EE35927}">
      <dgm:prSet/>
      <dgm:spPr/>
      <dgm:t>
        <a:bodyPr/>
        <a:lstStyle/>
        <a:p>
          <a:endParaRPr lang="en-US"/>
        </a:p>
      </dgm:t>
    </dgm:pt>
    <dgm:pt modelId="{F3359494-14EB-4D42-BB10-2EB452D59AC1}">
      <dgm:prSet/>
      <dgm:spPr/>
      <dgm:t>
        <a:bodyPr/>
        <a:lstStyle/>
        <a:p>
          <a:r>
            <a:rPr lang="en-US"/>
            <a:t>Platforms: Instagram, LinkedIn, Facebook </a:t>
          </a:r>
        </a:p>
      </dgm:t>
    </dgm:pt>
    <dgm:pt modelId="{46A1A664-7D96-4610-AE17-F64951EF0050}" type="parTrans" cxnId="{489BE455-504F-44D7-B760-4060C1DC86CE}">
      <dgm:prSet/>
      <dgm:spPr/>
      <dgm:t>
        <a:bodyPr/>
        <a:lstStyle/>
        <a:p>
          <a:endParaRPr lang="en-US"/>
        </a:p>
      </dgm:t>
    </dgm:pt>
    <dgm:pt modelId="{6238254B-F6EA-4CAD-B51D-DF49D7BACF30}" type="sibTrans" cxnId="{489BE455-504F-44D7-B760-4060C1DC86CE}">
      <dgm:prSet/>
      <dgm:spPr/>
      <dgm:t>
        <a:bodyPr/>
        <a:lstStyle/>
        <a:p>
          <a:endParaRPr lang="en-US"/>
        </a:p>
      </dgm:t>
    </dgm:pt>
    <dgm:pt modelId="{30F055B9-CEE7-4282-AA2B-F3E7AEB5DD1E}">
      <dgm:prSet/>
      <dgm:spPr/>
      <dgm:t>
        <a:bodyPr/>
        <a:lstStyle/>
        <a:p>
          <a:r>
            <a:rPr lang="en-US"/>
            <a:t>Targeted digital advertising </a:t>
          </a:r>
        </a:p>
      </dgm:t>
    </dgm:pt>
    <dgm:pt modelId="{EDC798A5-E29E-4DA7-BC44-70DFE75E3E06}" type="parTrans" cxnId="{D2FF2592-17DC-4585-B970-9B1D6F298F42}">
      <dgm:prSet/>
      <dgm:spPr/>
      <dgm:t>
        <a:bodyPr/>
        <a:lstStyle/>
        <a:p>
          <a:endParaRPr lang="en-US"/>
        </a:p>
      </dgm:t>
    </dgm:pt>
    <dgm:pt modelId="{B09FC7FD-EAA9-4BD5-84C6-EF06E257D038}" type="sibTrans" cxnId="{D2FF2592-17DC-4585-B970-9B1D6F298F42}">
      <dgm:prSet/>
      <dgm:spPr/>
      <dgm:t>
        <a:bodyPr/>
        <a:lstStyle/>
        <a:p>
          <a:endParaRPr lang="en-US"/>
        </a:p>
      </dgm:t>
    </dgm:pt>
    <dgm:pt modelId="{F5307049-2000-4BCC-8434-6037734958F5}">
      <dgm:prSet/>
      <dgm:spPr/>
      <dgm:t>
        <a:bodyPr/>
        <a:lstStyle/>
        <a:p>
          <a:r>
            <a:rPr lang="en-US"/>
            <a:t>Engaging wellness content </a:t>
          </a:r>
        </a:p>
      </dgm:t>
    </dgm:pt>
    <dgm:pt modelId="{A6477C83-DE56-42A8-81E6-DB4AAD2D6585}" type="parTrans" cxnId="{7A769967-75B6-47DB-B860-B7EBD8EF75BC}">
      <dgm:prSet/>
      <dgm:spPr/>
      <dgm:t>
        <a:bodyPr/>
        <a:lstStyle/>
        <a:p>
          <a:endParaRPr lang="en-US"/>
        </a:p>
      </dgm:t>
    </dgm:pt>
    <dgm:pt modelId="{BA801533-1AA0-46F1-AF06-99BFE5CED6EB}" type="sibTrans" cxnId="{7A769967-75B6-47DB-B860-B7EBD8EF75BC}">
      <dgm:prSet/>
      <dgm:spPr/>
      <dgm:t>
        <a:bodyPr/>
        <a:lstStyle/>
        <a:p>
          <a:endParaRPr lang="en-US"/>
        </a:p>
      </dgm:t>
    </dgm:pt>
    <dgm:pt modelId="{789868D9-5571-4983-B94F-724DC642B65E}">
      <dgm:prSet/>
      <dgm:spPr/>
      <dgm:t>
        <a:bodyPr/>
        <a:lstStyle/>
        <a:p>
          <a:r>
            <a:rPr lang="en-US"/>
            <a:t>Increases brand awareness </a:t>
          </a:r>
        </a:p>
      </dgm:t>
    </dgm:pt>
    <dgm:pt modelId="{59E1CE43-BB2D-4639-8233-3F8C2424EF93}" type="parTrans" cxnId="{B4F9DF04-B6BB-474A-B182-92B766F74C89}">
      <dgm:prSet/>
      <dgm:spPr/>
      <dgm:t>
        <a:bodyPr/>
        <a:lstStyle/>
        <a:p>
          <a:endParaRPr lang="en-US"/>
        </a:p>
      </dgm:t>
    </dgm:pt>
    <dgm:pt modelId="{4400E733-E801-4862-9C59-FD1E6C735548}" type="sibTrans" cxnId="{B4F9DF04-B6BB-474A-B182-92B766F74C89}">
      <dgm:prSet/>
      <dgm:spPr/>
      <dgm:t>
        <a:bodyPr/>
        <a:lstStyle/>
        <a:p>
          <a:endParaRPr lang="en-US"/>
        </a:p>
      </dgm:t>
    </dgm:pt>
    <dgm:pt modelId="{172C0D79-E71C-4C20-A0F9-E5D980AF3EE0}">
      <dgm:prSet/>
      <dgm:spPr/>
      <dgm:t>
        <a:bodyPr/>
        <a:lstStyle/>
        <a:p>
          <a:r>
            <a:rPr lang="en-US"/>
            <a:t>Drives app downloads </a:t>
          </a:r>
        </a:p>
      </dgm:t>
    </dgm:pt>
    <dgm:pt modelId="{E896F6DC-7359-41E6-9B89-0B9E25E52FBA}" type="parTrans" cxnId="{29D0EB61-5DAD-4DB6-A0CA-72B16DDB2D62}">
      <dgm:prSet/>
      <dgm:spPr/>
      <dgm:t>
        <a:bodyPr/>
        <a:lstStyle/>
        <a:p>
          <a:endParaRPr lang="en-US"/>
        </a:p>
      </dgm:t>
    </dgm:pt>
    <dgm:pt modelId="{38ADDD0F-6517-407E-9B94-23650E0B3F8D}" type="sibTrans" cxnId="{29D0EB61-5DAD-4DB6-A0CA-72B16DDB2D62}">
      <dgm:prSet/>
      <dgm:spPr/>
      <dgm:t>
        <a:bodyPr/>
        <a:lstStyle/>
        <a:p>
          <a:endParaRPr lang="en-US"/>
        </a:p>
      </dgm:t>
    </dgm:pt>
    <dgm:pt modelId="{D0F4C413-F97C-41D9-A2CC-4FCA13678CC7}" type="pres">
      <dgm:prSet presAssocID="{28FB3FF5-B2E6-48AB-A242-5A3E9E458C7B}" presName="vert0" presStyleCnt="0">
        <dgm:presLayoutVars>
          <dgm:dir/>
          <dgm:animOne val="branch"/>
          <dgm:animLvl val="lvl"/>
        </dgm:presLayoutVars>
      </dgm:prSet>
      <dgm:spPr/>
    </dgm:pt>
    <dgm:pt modelId="{DF944ABD-6815-49E1-A178-9D35C15FA758}" type="pres">
      <dgm:prSet presAssocID="{27145448-297B-4BF8-B534-408DCFC322FE}" presName="thickLine" presStyleLbl="alignNode1" presStyleIdx="0" presStyleCnt="6"/>
      <dgm:spPr/>
    </dgm:pt>
    <dgm:pt modelId="{81FCD3E8-A7B3-47C7-8736-9C9745F4C661}" type="pres">
      <dgm:prSet presAssocID="{27145448-297B-4BF8-B534-408DCFC322FE}" presName="horz1" presStyleCnt="0"/>
      <dgm:spPr/>
    </dgm:pt>
    <dgm:pt modelId="{E9FE7017-06DD-4966-B3AF-77958D36984D}" type="pres">
      <dgm:prSet presAssocID="{27145448-297B-4BF8-B534-408DCFC322FE}" presName="tx1" presStyleLbl="revTx" presStyleIdx="0" presStyleCnt="6"/>
      <dgm:spPr/>
    </dgm:pt>
    <dgm:pt modelId="{2AFBC4DB-AAA3-492E-A9FB-0012F4E45CCC}" type="pres">
      <dgm:prSet presAssocID="{27145448-297B-4BF8-B534-408DCFC322FE}" presName="vert1" presStyleCnt="0"/>
      <dgm:spPr/>
    </dgm:pt>
    <dgm:pt modelId="{2CA60CDE-3555-41FA-9D28-0E3AF5F2ACED}" type="pres">
      <dgm:prSet presAssocID="{F3359494-14EB-4D42-BB10-2EB452D59AC1}" presName="thickLine" presStyleLbl="alignNode1" presStyleIdx="1" presStyleCnt="6"/>
      <dgm:spPr/>
    </dgm:pt>
    <dgm:pt modelId="{286B5FD5-7A2C-4662-ACA1-27E527CC2D66}" type="pres">
      <dgm:prSet presAssocID="{F3359494-14EB-4D42-BB10-2EB452D59AC1}" presName="horz1" presStyleCnt="0"/>
      <dgm:spPr/>
    </dgm:pt>
    <dgm:pt modelId="{02C1C53B-9032-4864-A648-26F8596BDC63}" type="pres">
      <dgm:prSet presAssocID="{F3359494-14EB-4D42-BB10-2EB452D59AC1}" presName="tx1" presStyleLbl="revTx" presStyleIdx="1" presStyleCnt="6"/>
      <dgm:spPr/>
    </dgm:pt>
    <dgm:pt modelId="{3F8B548E-8D99-447B-A80E-DF26138B67F9}" type="pres">
      <dgm:prSet presAssocID="{F3359494-14EB-4D42-BB10-2EB452D59AC1}" presName="vert1" presStyleCnt="0"/>
      <dgm:spPr/>
    </dgm:pt>
    <dgm:pt modelId="{B6184DB3-7C34-47E7-882F-0EF3C4E074A5}" type="pres">
      <dgm:prSet presAssocID="{30F055B9-CEE7-4282-AA2B-F3E7AEB5DD1E}" presName="thickLine" presStyleLbl="alignNode1" presStyleIdx="2" presStyleCnt="6"/>
      <dgm:spPr/>
    </dgm:pt>
    <dgm:pt modelId="{429D6038-0E77-4B14-9689-58D75BB3787E}" type="pres">
      <dgm:prSet presAssocID="{30F055B9-CEE7-4282-AA2B-F3E7AEB5DD1E}" presName="horz1" presStyleCnt="0"/>
      <dgm:spPr/>
    </dgm:pt>
    <dgm:pt modelId="{24C3DF7F-792D-4F6F-AC02-3AD35F66C9F4}" type="pres">
      <dgm:prSet presAssocID="{30F055B9-CEE7-4282-AA2B-F3E7AEB5DD1E}" presName="tx1" presStyleLbl="revTx" presStyleIdx="2" presStyleCnt="6"/>
      <dgm:spPr/>
    </dgm:pt>
    <dgm:pt modelId="{379D8E90-C0A5-4060-ABAA-410537837920}" type="pres">
      <dgm:prSet presAssocID="{30F055B9-CEE7-4282-AA2B-F3E7AEB5DD1E}" presName="vert1" presStyleCnt="0"/>
      <dgm:spPr/>
    </dgm:pt>
    <dgm:pt modelId="{EAED62EE-B6F4-457E-8747-AD681EDD4E73}" type="pres">
      <dgm:prSet presAssocID="{F5307049-2000-4BCC-8434-6037734958F5}" presName="thickLine" presStyleLbl="alignNode1" presStyleIdx="3" presStyleCnt="6"/>
      <dgm:spPr/>
    </dgm:pt>
    <dgm:pt modelId="{9516E78A-307B-46D5-A318-BB556FFBD1FE}" type="pres">
      <dgm:prSet presAssocID="{F5307049-2000-4BCC-8434-6037734958F5}" presName="horz1" presStyleCnt="0"/>
      <dgm:spPr/>
    </dgm:pt>
    <dgm:pt modelId="{2BB913B9-15B3-4508-886C-A13281D55BB0}" type="pres">
      <dgm:prSet presAssocID="{F5307049-2000-4BCC-8434-6037734958F5}" presName="tx1" presStyleLbl="revTx" presStyleIdx="3" presStyleCnt="6"/>
      <dgm:spPr/>
    </dgm:pt>
    <dgm:pt modelId="{D903D7D2-5485-419E-9E05-91D8D1A02E39}" type="pres">
      <dgm:prSet presAssocID="{F5307049-2000-4BCC-8434-6037734958F5}" presName="vert1" presStyleCnt="0"/>
      <dgm:spPr/>
    </dgm:pt>
    <dgm:pt modelId="{5A6E07A9-2582-43E5-B477-2CA20AB774E1}" type="pres">
      <dgm:prSet presAssocID="{789868D9-5571-4983-B94F-724DC642B65E}" presName="thickLine" presStyleLbl="alignNode1" presStyleIdx="4" presStyleCnt="6"/>
      <dgm:spPr/>
    </dgm:pt>
    <dgm:pt modelId="{F31CFDB1-E7F2-4174-9BF9-27959BA8CB8C}" type="pres">
      <dgm:prSet presAssocID="{789868D9-5571-4983-B94F-724DC642B65E}" presName="horz1" presStyleCnt="0"/>
      <dgm:spPr/>
    </dgm:pt>
    <dgm:pt modelId="{C27D0D18-C8E8-491E-8946-E68871B7B66F}" type="pres">
      <dgm:prSet presAssocID="{789868D9-5571-4983-B94F-724DC642B65E}" presName="tx1" presStyleLbl="revTx" presStyleIdx="4" presStyleCnt="6"/>
      <dgm:spPr/>
    </dgm:pt>
    <dgm:pt modelId="{8F21D6E4-CFD7-4F69-B7A4-DE29DF3948BD}" type="pres">
      <dgm:prSet presAssocID="{789868D9-5571-4983-B94F-724DC642B65E}" presName="vert1" presStyleCnt="0"/>
      <dgm:spPr/>
    </dgm:pt>
    <dgm:pt modelId="{874F4D87-F9B0-4A5D-B307-4E959BB80AD9}" type="pres">
      <dgm:prSet presAssocID="{172C0D79-E71C-4C20-A0F9-E5D980AF3EE0}" presName="thickLine" presStyleLbl="alignNode1" presStyleIdx="5" presStyleCnt="6"/>
      <dgm:spPr/>
    </dgm:pt>
    <dgm:pt modelId="{B104A376-2343-4530-ADA4-B6E7BCBDE5F6}" type="pres">
      <dgm:prSet presAssocID="{172C0D79-E71C-4C20-A0F9-E5D980AF3EE0}" presName="horz1" presStyleCnt="0"/>
      <dgm:spPr/>
    </dgm:pt>
    <dgm:pt modelId="{2624FF1C-19F4-441E-B571-F27E6163641E}" type="pres">
      <dgm:prSet presAssocID="{172C0D79-E71C-4C20-A0F9-E5D980AF3EE0}" presName="tx1" presStyleLbl="revTx" presStyleIdx="5" presStyleCnt="6"/>
      <dgm:spPr/>
    </dgm:pt>
    <dgm:pt modelId="{53017A43-66B1-41ED-9BDB-67D0AEE0A9EE}" type="pres">
      <dgm:prSet presAssocID="{172C0D79-E71C-4C20-A0F9-E5D980AF3EE0}" presName="vert1" presStyleCnt="0"/>
      <dgm:spPr/>
    </dgm:pt>
  </dgm:ptLst>
  <dgm:cxnLst>
    <dgm:cxn modelId="{254E0002-71CC-4FF4-88FE-3CC76EE35927}" srcId="{28FB3FF5-B2E6-48AB-A242-5A3E9E458C7B}" destId="{27145448-297B-4BF8-B534-408DCFC322FE}" srcOrd="0" destOrd="0" parTransId="{6291F86A-3430-4151-B22A-BF22BBF5BA89}" sibTransId="{03B2103B-CD19-4AEC-9895-6B19CD8B23EB}"/>
    <dgm:cxn modelId="{B4F9DF04-B6BB-474A-B182-92B766F74C89}" srcId="{28FB3FF5-B2E6-48AB-A242-5A3E9E458C7B}" destId="{789868D9-5571-4983-B94F-724DC642B65E}" srcOrd="4" destOrd="0" parTransId="{59E1CE43-BB2D-4639-8233-3F8C2424EF93}" sibTransId="{4400E733-E801-4862-9C59-FD1E6C735548}"/>
    <dgm:cxn modelId="{2B4B6522-C52F-490F-A27C-514237C0D369}" type="presOf" srcId="{F3359494-14EB-4D42-BB10-2EB452D59AC1}" destId="{02C1C53B-9032-4864-A648-26F8596BDC63}" srcOrd="0" destOrd="0" presId="urn:microsoft.com/office/officeart/2008/layout/LinedList"/>
    <dgm:cxn modelId="{489BE455-504F-44D7-B760-4060C1DC86CE}" srcId="{28FB3FF5-B2E6-48AB-A242-5A3E9E458C7B}" destId="{F3359494-14EB-4D42-BB10-2EB452D59AC1}" srcOrd="1" destOrd="0" parTransId="{46A1A664-7D96-4610-AE17-F64951EF0050}" sibTransId="{6238254B-F6EA-4CAD-B51D-DF49D7BACF30}"/>
    <dgm:cxn modelId="{29D0EB61-5DAD-4DB6-A0CA-72B16DDB2D62}" srcId="{28FB3FF5-B2E6-48AB-A242-5A3E9E458C7B}" destId="{172C0D79-E71C-4C20-A0F9-E5D980AF3EE0}" srcOrd="5" destOrd="0" parTransId="{E896F6DC-7359-41E6-9B89-0B9E25E52FBA}" sibTransId="{38ADDD0F-6517-407E-9B94-23650E0B3F8D}"/>
    <dgm:cxn modelId="{3E626C62-E4A3-454D-97DD-308A9BB14C21}" type="presOf" srcId="{27145448-297B-4BF8-B534-408DCFC322FE}" destId="{E9FE7017-06DD-4966-B3AF-77958D36984D}" srcOrd="0" destOrd="0" presId="urn:microsoft.com/office/officeart/2008/layout/LinedList"/>
    <dgm:cxn modelId="{13A31C65-B43D-46ED-9FD6-3EEEE60E99B7}" type="presOf" srcId="{28FB3FF5-B2E6-48AB-A242-5A3E9E458C7B}" destId="{D0F4C413-F97C-41D9-A2CC-4FCA13678CC7}" srcOrd="0" destOrd="0" presId="urn:microsoft.com/office/officeart/2008/layout/LinedList"/>
    <dgm:cxn modelId="{7A769967-75B6-47DB-B860-B7EBD8EF75BC}" srcId="{28FB3FF5-B2E6-48AB-A242-5A3E9E458C7B}" destId="{F5307049-2000-4BCC-8434-6037734958F5}" srcOrd="3" destOrd="0" parTransId="{A6477C83-DE56-42A8-81E6-DB4AAD2D6585}" sibTransId="{BA801533-1AA0-46F1-AF06-99BFE5CED6EB}"/>
    <dgm:cxn modelId="{B0927F6B-44EB-4E4D-99EE-1A77E528FAFA}" type="presOf" srcId="{789868D9-5571-4983-B94F-724DC642B65E}" destId="{C27D0D18-C8E8-491E-8946-E68871B7B66F}" srcOrd="0" destOrd="0" presId="urn:microsoft.com/office/officeart/2008/layout/LinedList"/>
    <dgm:cxn modelId="{D2FF2592-17DC-4585-B970-9B1D6F298F42}" srcId="{28FB3FF5-B2E6-48AB-A242-5A3E9E458C7B}" destId="{30F055B9-CEE7-4282-AA2B-F3E7AEB5DD1E}" srcOrd="2" destOrd="0" parTransId="{EDC798A5-E29E-4DA7-BC44-70DFE75E3E06}" sibTransId="{B09FC7FD-EAA9-4BD5-84C6-EF06E257D038}"/>
    <dgm:cxn modelId="{E1FE239F-8B2B-4DFA-BBAE-49AD8E0D3E21}" type="presOf" srcId="{172C0D79-E71C-4C20-A0F9-E5D980AF3EE0}" destId="{2624FF1C-19F4-441E-B571-F27E6163641E}" srcOrd="0" destOrd="0" presId="urn:microsoft.com/office/officeart/2008/layout/LinedList"/>
    <dgm:cxn modelId="{5F704FC4-5568-4C0F-8E1C-47B62D300441}" type="presOf" srcId="{30F055B9-CEE7-4282-AA2B-F3E7AEB5DD1E}" destId="{24C3DF7F-792D-4F6F-AC02-3AD35F66C9F4}" srcOrd="0" destOrd="0" presId="urn:microsoft.com/office/officeart/2008/layout/LinedList"/>
    <dgm:cxn modelId="{7BE4EDFB-8D4C-4D91-B347-86FEC02DF0D3}" type="presOf" srcId="{F5307049-2000-4BCC-8434-6037734958F5}" destId="{2BB913B9-15B3-4508-886C-A13281D55BB0}" srcOrd="0" destOrd="0" presId="urn:microsoft.com/office/officeart/2008/layout/LinedList"/>
    <dgm:cxn modelId="{E03ED239-806C-483F-8875-9C246738139C}" type="presParOf" srcId="{D0F4C413-F97C-41D9-A2CC-4FCA13678CC7}" destId="{DF944ABD-6815-49E1-A178-9D35C15FA758}" srcOrd="0" destOrd="0" presId="urn:microsoft.com/office/officeart/2008/layout/LinedList"/>
    <dgm:cxn modelId="{6C491888-32D9-476E-AA1B-38115CECCD2C}" type="presParOf" srcId="{D0F4C413-F97C-41D9-A2CC-4FCA13678CC7}" destId="{81FCD3E8-A7B3-47C7-8736-9C9745F4C661}" srcOrd="1" destOrd="0" presId="urn:microsoft.com/office/officeart/2008/layout/LinedList"/>
    <dgm:cxn modelId="{C05AFF34-10F6-431E-9758-931100C0783A}" type="presParOf" srcId="{81FCD3E8-A7B3-47C7-8736-9C9745F4C661}" destId="{E9FE7017-06DD-4966-B3AF-77958D36984D}" srcOrd="0" destOrd="0" presId="urn:microsoft.com/office/officeart/2008/layout/LinedList"/>
    <dgm:cxn modelId="{7090FC10-F8AD-41F7-83A3-E73B9C7B303C}" type="presParOf" srcId="{81FCD3E8-A7B3-47C7-8736-9C9745F4C661}" destId="{2AFBC4DB-AAA3-492E-A9FB-0012F4E45CCC}" srcOrd="1" destOrd="0" presId="urn:microsoft.com/office/officeart/2008/layout/LinedList"/>
    <dgm:cxn modelId="{D2FEDA00-C8C2-452E-9DFE-1FE540669B38}" type="presParOf" srcId="{D0F4C413-F97C-41D9-A2CC-4FCA13678CC7}" destId="{2CA60CDE-3555-41FA-9D28-0E3AF5F2ACED}" srcOrd="2" destOrd="0" presId="urn:microsoft.com/office/officeart/2008/layout/LinedList"/>
    <dgm:cxn modelId="{930B2887-A42D-494F-88A7-96CE45D705C6}" type="presParOf" srcId="{D0F4C413-F97C-41D9-A2CC-4FCA13678CC7}" destId="{286B5FD5-7A2C-4662-ACA1-27E527CC2D66}" srcOrd="3" destOrd="0" presId="urn:microsoft.com/office/officeart/2008/layout/LinedList"/>
    <dgm:cxn modelId="{6E48448F-55C7-4DA2-BB80-9AC71E9CD111}" type="presParOf" srcId="{286B5FD5-7A2C-4662-ACA1-27E527CC2D66}" destId="{02C1C53B-9032-4864-A648-26F8596BDC63}" srcOrd="0" destOrd="0" presId="urn:microsoft.com/office/officeart/2008/layout/LinedList"/>
    <dgm:cxn modelId="{C4C024B4-66A2-45A7-BA79-CBF6965669EA}" type="presParOf" srcId="{286B5FD5-7A2C-4662-ACA1-27E527CC2D66}" destId="{3F8B548E-8D99-447B-A80E-DF26138B67F9}" srcOrd="1" destOrd="0" presId="urn:microsoft.com/office/officeart/2008/layout/LinedList"/>
    <dgm:cxn modelId="{76D851EF-C565-4BC2-90B4-71B738B7DA4A}" type="presParOf" srcId="{D0F4C413-F97C-41D9-A2CC-4FCA13678CC7}" destId="{B6184DB3-7C34-47E7-882F-0EF3C4E074A5}" srcOrd="4" destOrd="0" presId="urn:microsoft.com/office/officeart/2008/layout/LinedList"/>
    <dgm:cxn modelId="{DE149ECA-CFC3-4651-9DD9-2996567D201D}" type="presParOf" srcId="{D0F4C413-F97C-41D9-A2CC-4FCA13678CC7}" destId="{429D6038-0E77-4B14-9689-58D75BB3787E}" srcOrd="5" destOrd="0" presId="urn:microsoft.com/office/officeart/2008/layout/LinedList"/>
    <dgm:cxn modelId="{9BAFEE34-100D-4D94-8156-99A968DABBAC}" type="presParOf" srcId="{429D6038-0E77-4B14-9689-58D75BB3787E}" destId="{24C3DF7F-792D-4F6F-AC02-3AD35F66C9F4}" srcOrd="0" destOrd="0" presId="urn:microsoft.com/office/officeart/2008/layout/LinedList"/>
    <dgm:cxn modelId="{FC4E5E76-9988-4C3B-AECF-E3E58B8DB45A}" type="presParOf" srcId="{429D6038-0E77-4B14-9689-58D75BB3787E}" destId="{379D8E90-C0A5-4060-ABAA-410537837920}" srcOrd="1" destOrd="0" presId="urn:microsoft.com/office/officeart/2008/layout/LinedList"/>
    <dgm:cxn modelId="{75559478-6EFB-45BA-99DD-1170334A19CD}" type="presParOf" srcId="{D0F4C413-F97C-41D9-A2CC-4FCA13678CC7}" destId="{EAED62EE-B6F4-457E-8747-AD681EDD4E73}" srcOrd="6" destOrd="0" presId="urn:microsoft.com/office/officeart/2008/layout/LinedList"/>
    <dgm:cxn modelId="{B123D726-F926-4A36-AB09-0E020ADDB7B5}" type="presParOf" srcId="{D0F4C413-F97C-41D9-A2CC-4FCA13678CC7}" destId="{9516E78A-307B-46D5-A318-BB556FFBD1FE}" srcOrd="7" destOrd="0" presId="urn:microsoft.com/office/officeart/2008/layout/LinedList"/>
    <dgm:cxn modelId="{D6CCD533-6F56-4C48-A147-326F19A170F4}" type="presParOf" srcId="{9516E78A-307B-46D5-A318-BB556FFBD1FE}" destId="{2BB913B9-15B3-4508-886C-A13281D55BB0}" srcOrd="0" destOrd="0" presId="urn:microsoft.com/office/officeart/2008/layout/LinedList"/>
    <dgm:cxn modelId="{6DD5D4A7-C094-432D-BBFB-21BB46D3A1AF}" type="presParOf" srcId="{9516E78A-307B-46D5-A318-BB556FFBD1FE}" destId="{D903D7D2-5485-419E-9E05-91D8D1A02E39}" srcOrd="1" destOrd="0" presId="urn:microsoft.com/office/officeart/2008/layout/LinedList"/>
    <dgm:cxn modelId="{41479EC4-9B7B-49DA-9A7A-44EF91E45389}" type="presParOf" srcId="{D0F4C413-F97C-41D9-A2CC-4FCA13678CC7}" destId="{5A6E07A9-2582-43E5-B477-2CA20AB774E1}" srcOrd="8" destOrd="0" presId="urn:microsoft.com/office/officeart/2008/layout/LinedList"/>
    <dgm:cxn modelId="{D5931A4B-C412-423D-AE02-A467934733F1}" type="presParOf" srcId="{D0F4C413-F97C-41D9-A2CC-4FCA13678CC7}" destId="{F31CFDB1-E7F2-4174-9BF9-27959BA8CB8C}" srcOrd="9" destOrd="0" presId="urn:microsoft.com/office/officeart/2008/layout/LinedList"/>
    <dgm:cxn modelId="{502155E2-42A0-4E34-9099-53A7AC1A6A97}" type="presParOf" srcId="{F31CFDB1-E7F2-4174-9BF9-27959BA8CB8C}" destId="{C27D0D18-C8E8-491E-8946-E68871B7B66F}" srcOrd="0" destOrd="0" presId="urn:microsoft.com/office/officeart/2008/layout/LinedList"/>
    <dgm:cxn modelId="{F59D6878-D3DE-4B9E-AE0F-5F18DE3380E6}" type="presParOf" srcId="{F31CFDB1-E7F2-4174-9BF9-27959BA8CB8C}" destId="{8F21D6E4-CFD7-4F69-B7A4-DE29DF3948BD}" srcOrd="1" destOrd="0" presId="urn:microsoft.com/office/officeart/2008/layout/LinedList"/>
    <dgm:cxn modelId="{1097E926-25FA-42CC-B048-CC10ACE944E4}" type="presParOf" srcId="{D0F4C413-F97C-41D9-A2CC-4FCA13678CC7}" destId="{874F4D87-F9B0-4A5D-B307-4E959BB80AD9}" srcOrd="10" destOrd="0" presId="urn:microsoft.com/office/officeart/2008/layout/LinedList"/>
    <dgm:cxn modelId="{A87C2BE4-18CA-48C9-9512-CE092DA5F810}" type="presParOf" srcId="{D0F4C413-F97C-41D9-A2CC-4FCA13678CC7}" destId="{B104A376-2343-4530-ADA4-B6E7BCBDE5F6}" srcOrd="11" destOrd="0" presId="urn:microsoft.com/office/officeart/2008/layout/LinedList"/>
    <dgm:cxn modelId="{818AC341-03E9-43FF-BF4E-B2AC7985A723}" type="presParOf" srcId="{B104A376-2343-4530-ADA4-B6E7BCBDE5F6}" destId="{2624FF1C-19F4-441E-B571-F27E6163641E}" srcOrd="0" destOrd="0" presId="urn:microsoft.com/office/officeart/2008/layout/LinedList"/>
    <dgm:cxn modelId="{4061B37F-4491-458B-BA96-101A49901950}" type="presParOf" srcId="{B104A376-2343-4530-ADA4-B6E7BCBDE5F6}" destId="{53017A43-66B1-41ED-9BDB-67D0AEE0A9E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5B481FFE-FBF3-4628-B102-D43DD3C7B31D}"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E640B46E-2561-442C-B0A1-2DEEB9B7833D}">
      <dgm:prSet/>
      <dgm:spPr/>
      <dgm:t>
        <a:bodyPr/>
        <a:lstStyle/>
        <a:p>
          <a:r>
            <a:rPr lang="en-US"/>
            <a:t>Influencer partnerships </a:t>
          </a:r>
        </a:p>
      </dgm:t>
    </dgm:pt>
    <dgm:pt modelId="{9E920B77-B099-49E5-A45D-011D932A309B}" type="parTrans" cxnId="{CB574D9C-DFEB-4468-8116-DC86FAB88CBC}">
      <dgm:prSet/>
      <dgm:spPr/>
      <dgm:t>
        <a:bodyPr/>
        <a:lstStyle/>
        <a:p>
          <a:endParaRPr lang="en-US"/>
        </a:p>
      </dgm:t>
    </dgm:pt>
    <dgm:pt modelId="{7FA30B10-1440-43BA-A59E-5F55EFDD6853}" type="sibTrans" cxnId="{CB574D9C-DFEB-4468-8116-DC86FAB88CBC}">
      <dgm:prSet/>
      <dgm:spPr/>
      <dgm:t>
        <a:bodyPr/>
        <a:lstStyle/>
        <a:p>
          <a:endParaRPr lang="en-US"/>
        </a:p>
      </dgm:t>
    </dgm:pt>
    <dgm:pt modelId="{0A46FD00-AA93-4C9E-AD03-9D50D453074E}">
      <dgm:prSet/>
      <dgm:spPr/>
      <dgm:t>
        <a:bodyPr/>
        <a:lstStyle/>
        <a:p>
          <a:r>
            <a:rPr lang="en-US"/>
            <a:t>Wellness influencer’s promotion </a:t>
          </a:r>
        </a:p>
      </dgm:t>
    </dgm:pt>
    <dgm:pt modelId="{01BB5212-E220-42EA-9FED-2854A7532F03}" type="parTrans" cxnId="{B51E32E7-AF32-4DBE-AC2B-FFD5BC38EF77}">
      <dgm:prSet/>
      <dgm:spPr/>
      <dgm:t>
        <a:bodyPr/>
        <a:lstStyle/>
        <a:p>
          <a:endParaRPr lang="en-US"/>
        </a:p>
      </dgm:t>
    </dgm:pt>
    <dgm:pt modelId="{012470A9-0E0E-418E-80D9-05B6004995AE}" type="sibTrans" cxnId="{B51E32E7-AF32-4DBE-AC2B-FFD5BC38EF77}">
      <dgm:prSet/>
      <dgm:spPr/>
      <dgm:t>
        <a:bodyPr/>
        <a:lstStyle/>
        <a:p>
          <a:endParaRPr lang="en-US"/>
        </a:p>
      </dgm:t>
    </dgm:pt>
    <dgm:pt modelId="{D434B464-68F8-4E68-BE90-5932F854853C}">
      <dgm:prSet/>
      <dgm:spPr/>
      <dgm:t>
        <a:bodyPr/>
        <a:lstStyle/>
        <a:p>
          <a:r>
            <a:rPr lang="en-US"/>
            <a:t>Trusted recommendations </a:t>
          </a:r>
        </a:p>
      </dgm:t>
    </dgm:pt>
    <dgm:pt modelId="{17B3FF80-7E84-45D3-B9B1-99374F2D7B6D}" type="parTrans" cxnId="{3FB5A7EE-1099-4725-B397-0EBA3B4CB619}">
      <dgm:prSet/>
      <dgm:spPr/>
      <dgm:t>
        <a:bodyPr/>
        <a:lstStyle/>
        <a:p>
          <a:endParaRPr lang="en-US"/>
        </a:p>
      </dgm:t>
    </dgm:pt>
    <dgm:pt modelId="{40928BB2-2AE5-405A-82E2-4E5949791B3D}" type="sibTrans" cxnId="{3FB5A7EE-1099-4725-B397-0EBA3B4CB619}">
      <dgm:prSet/>
      <dgm:spPr/>
      <dgm:t>
        <a:bodyPr/>
        <a:lstStyle/>
        <a:p>
          <a:endParaRPr lang="en-US"/>
        </a:p>
      </dgm:t>
    </dgm:pt>
    <dgm:pt modelId="{B26B68FD-EC5E-40E4-BC62-B0FAEF6B055E}">
      <dgm:prSet/>
      <dgm:spPr/>
      <dgm:t>
        <a:bodyPr/>
        <a:lstStyle/>
        <a:p>
          <a:r>
            <a:rPr lang="en-US"/>
            <a:t>Wider audience reach (Hass, 2022).</a:t>
          </a:r>
        </a:p>
      </dgm:t>
    </dgm:pt>
    <dgm:pt modelId="{13C5C721-2310-41CE-A18A-E759666D670D}" type="parTrans" cxnId="{580C7CD6-97F9-4EFD-8513-0010C98D71E1}">
      <dgm:prSet/>
      <dgm:spPr/>
      <dgm:t>
        <a:bodyPr/>
        <a:lstStyle/>
        <a:p>
          <a:endParaRPr lang="en-US"/>
        </a:p>
      </dgm:t>
    </dgm:pt>
    <dgm:pt modelId="{F6B12D82-8D8E-42EB-A643-9AABB096EEE1}" type="sibTrans" cxnId="{580C7CD6-97F9-4EFD-8513-0010C98D71E1}">
      <dgm:prSet/>
      <dgm:spPr/>
      <dgm:t>
        <a:bodyPr/>
        <a:lstStyle/>
        <a:p>
          <a:endParaRPr lang="en-US"/>
        </a:p>
      </dgm:t>
    </dgm:pt>
    <dgm:pt modelId="{4978DA46-C9EC-4CD8-84DA-D75B2A814B21}">
      <dgm:prSet/>
      <dgm:spPr/>
      <dgm:t>
        <a:bodyPr/>
        <a:lstStyle/>
        <a:p>
          <a:r>
            <a:rPr lang="en-US"/>
            <a:t>Builds credibility </a:t>
          </a:r>
        </a:p>
      </dgm:t>
    </dgm:pt>
    <dgm:pt modelId="{AE2FB006-8CA4-468A-8EB9-DECDAFD57296}" type="parTrans" cxnId="{730AF1E4-0DAD-44DA-894C-E935EB361526}">
      <dgm:prSet/>
      <dgm:spPr/>
      <dgm:t>
        <a:bodyPr/>
        <a:lstStyle/>
        <a:p>
          <a:endParaRPr lang="en-US"/>
        </a:p>
      </dgm:t>
    </dgm:pt>
    <dgm:pt modelId="{4C69E92C-3372-41BC-993D-8688802C0AE9}" type="sibTrans" cxnId="{730AF1E4-0DAD-44DA-894C-E935EB361526}">
      <dgm:prSet/>
      <dgm:spPr/>
      <dgm:t>
        <a:bodyPr/>
        <a:lstStyle/>
        <a:p>
          <a:endParaRPr lang="en-US"/>
        </a:p>
      </dgm:t>
    </dgm:pt>
    <dgm:pt modelId="{E26BBD98-7850-40C2-9BE4-EE3714740346}">
      <dgm:prSet/>
      <dgm:spPr/>
      <dgm:t>
        <a:bodyPr/>
        <a:lstStyle/>
        <a:p>
          <a:r>
            <a:rPr lang="en-US"/>
            <a:t>Increases user acquisition </a:t>
          </a:r>
        </a:p>
      </dgm:t>
    </dgm:pt>
    <dgm:pt modelId="{133933C7-94B4-4001-A902-ADEB993EF185}" type="parTrans" cxnId="{51618A93-558B-471B-9440-F6A702FD9FB0}">
      <dgm:prSet/>
      <dgm:spPr/>
      <dgm:t>
        <a:bodyPr/>
        <a:lstStyle/>
        <a:p>
          <a:endParaRPr lang="en-US"/>
        </a:p>
      </dgm:t>
    </dgm:pt>
    <dgm:pt modelId="{7508F04C-90BC-4075-AE07-1C9A0881608A}" type="sibTrans" cxnId="{51618A93-558B-471B-9440-F6A702FD9FB0}">
      <dgm:prSet/>
      <dgm:spPr/>
      <dgm:t>
        <a:bodyPr/>
        <a:lstStyle/>
        <a:p>
          <a:endParaRPr lang="en-US"/>
        </a:p>
      </dgm:t>
    </dgm:pt>
    <dgm:pt modelId="{E8CD52E8-15C0-46FE-8F83-9805248023BB}" type="pres">
      <dgm:prSet presAssocID="{5B481FFE-FBF3-4628-B102-D43DD3C7B31D}" presName="diagram" presStyleCnt="0">
        <dgm:presLayoutVars>
          <dgm:dir/>
          <dgm:resizeHandles val="exact"/>
        </dgm:presLayoutVars>
      </dgm:prSet>
      <dgm:spPr/>
    </dgm:pt>
    <dgm:pt modelId="{E01BCB56-F82F-48C9-B7C2-3310592B1B84}" type="pres">
      <dgm:prSet presAssocID="{E640B46E-2561-442C-B0A1-2DEEB9B7833D}" presName="node" presStyleLbl="node1" presStyleIdx="0" presStyleCnt="6">
        <dgm:presLayoutVars>
          <dgm:bulletEnabled val="1"/>
        </dgm:presLayoutVars>
      </dgm:prSet>
      <dgm:spPr/>
    </dgm:pt>
    <dgm:pt modelId="{8C93ED5F-46BF-4945-84C8-FE063B45965D}" type="pres">
      <dgm:prSet presAssocID="{7FA30B10-1440-43BA-A59E-5F55EFDD6853}" presName="sibTrans" presStyleCnt="0"/>
      <dgm:spPr/>
    </dgm:pt>
    <dgm:pt modelId="{CEE97EF7-DE48-437B-AB7D-B3EF12494C54}" type="pres">
      <dgm:prSet presAssocID="{0A46FD00-AA93-4C9E-AD03-9D50D453074E}" presName="node" presStyleLbl="node1" presStyleIdx="1" presStyleCnt="6">
        <dgm:presLayoutVars>
          <dgm:bulletEnabled val="1"/>
        </dgm:presLayoutVars>
      </dgm:prSet>
      <dgm:spPr/>
    </dgm:pt>
    <dgm:pt modelId="{AB400AED-B98F-4885-831E-833D77038995}" type="pres">
      <dgm:prSet presAssocID="{012470A9-0E0E-418E-80D9-05B6004995AE}" presName="sibTrans" presStyleCnt="0"/>
      <dgm:spPr/>
    </dgm:pt>
    <dgm:pt modelId="{3E739D99-BE8F-4BC2-89D6-56D7A3EB3762}" type="pres">
      <dgm:prSet presAssocID="{D434B464-68F8-4E68-BE90-5932F854853C}" presName="node" presStyleLbl="node1" presStyleIdx="2" presStyleCnt="6">
        <dgm:presLayoutVars>
          <dgm:bulletEnabled val="1"/>
        </dgm:presLayoutVars>
      </dgm:prSet>
      <dgm:spPr/>
    </dgm:pt>
    <dgm:pt modelId="{9B3675ED-404C-4272-9906-DFF9F9226453}" type="pres">
      <dgm:prSet presAssocID="{40928BB2-2AE5-405A-82E2-4E5949791B3D}" presName="sibTrans" presStyleCnt="0"/>
      <dgm:spPr/>
    </dgm:pt>
    <dgm:pt modelId="{8F21778B-D10D-4935-8952-9D71AB380245}" type="pres">
      <dgm:prSet presAssocID="{B26B68FD-EC5E-40E4-BC62-B0FAEF6B055E}" presName="node" presStyleLbl="node1" presStyleIdx="3" presStyleCnt="6">
        <dgm:presLayoutVars>
          <dgm:bulletEnabled val="1"/>
        </dgm:presLayoutVars>
      </dgm:prSet>
      <dgm:spPr/>
    </dgm:pt>
    <dgm:pt modelId="{73F002EE-652D-4A11-8A5F-7DD1721FFA16}" type="pres">
      <dgm:prSet presAssocID="{F6B12D82-8D8E-42EB-A643-9AABB096EEE1}" presName="sibTrans" presStyleCnt="0"/>
      <dgm:spPr/>
    </dgm:pt>
    <dgm:pt modelId="{AF2A065C-9726-4C35-9608-FD64A61B140E}" type="pres">
      <dgm:prSet presAssocID="{4978DA46-C9EC-4CD8-84DA-D75B2A814B21}" presName="node" presStyleLbl="node1" presStyleIdx="4" presStyleCnt="6">
        <dgm:presLayoutVars>
          <dgm:bulletEnabled val="1"/>
        </dgm:presLayoutVars>
      </dgm:prSet>
      <dgm:spPr/>
    </dgm:pt>
    <dgm:pt modelId="{A9A2CE44-3BA2-4622-B1C3-D4EB19FC25B4}" type="pres">
      <dgm:prSet presAssocID="{4C69E92C-3372-41BC-993D-8688802C0AE9}" presName="sibTrans" presStyleCnt="0"/>
      <dgm:spPr/>
    </dgm:pt>
    <dgm:pt modelId="{3FFFF436-4B69-4401-B2F2-DC73F2D324EF}" type="pres">
      <dgm:prSet presAssocID="{E26BBD98-7850-40C2-9BE4-EE3714740346}" presName="node" presStyleLbl="node1" presStyleIdx="5" presStyleCnt="6">
        <dgm:presLayoutVars>
          <dgm:bulletEnabled val="1"/>
        </dgm:presLayoutVars>
      </dgm:prSet>
      <dgm:spPr/>
    </dgm:pt>
  </dgm:ptLst>
  <dgm:cxnLst>
    <dgm:cxn modelId="{D03E5608-2FD6-41FA-9708-92475C9CD008}" type="presOf" srcId="{D434B464-68F8-4E68-BE90-5932F854853C}" destId="{3E739D99-BE8F-4BC2-89D6-56D7A3EB3762}" srcOrd="0" destOrd="0" presId="urn:microsoft.com/office/officeart/2005/8/layout/default"/>
    <dgm:cxn modelId="{721D561A-5048-426D-B419-C6DD4F6C0F48}" type="presOf" srcId="{5B481FFE-FBF3-4628-B102-D43DD3C7B31D}" destId="{E8CD52E8-15C0-46FE-8F83-9805248023BB}" srcOrd="0" destOrd="0" presId="urn:microsoft.com/office/officeart/2005/8/layout/default"/>
    <dgm:cxn modelId="{04019849-DDCF-4D14-AF0C-8CC611820D1A}" type="presOf" srcId="{4978DA46-C9EC-4CD8-84DA-D75B2A814B21}" destId="{AF2A065C-9726-4C35-9608-FD64A61B140E}" srcOrd="0" destOrd="0" presId="urn:microsoft.com/office/officeart/2005/8/layout/default"/>
    <dgm:cxn modelId="{3CF94750-D418-420C-9A80-94EB2DEF58CF}" type="presOf" srcId="{E640B46E-2561-442C-B0A1-2DEEB9B7833D}" destId="{E01BCB56-F82F-48C9-B7C2-3310592B1B84}" srcOrd="0" destOrd="0" presId="urn:microsoft.com/office/officeart/2005/8/layout/default"/>
    <dgm:cxn modelId="{BACD4956-354D-4ACD-BF13-146133D6E79E}" type="presOf" srcId="{B26B68FD-EC5E-40E4-BC62-B0FAEF6B055E}" destId="{8F21778B-D10D-4935-8952-9D71AB380245}" srcOrd="0" destOrd="0" presId="urn:microsoft.com/office/officeart/2005/8/layout/default"/>
    <dgm:cxn modelId="{9CDF9C58-9457-47BD-9ACA-469D78738E4A}" type="presOf" srcId="{0A46FD00-AA93-4C9E-AD03-9D50D453074E}" destId="{CEE97EF7-DE48-437B-AB7D-B3EF12494C54}" srcOrd="0" destOrd="0" presId="urn:microsoft.com/office/officeart/2005/8/layout/default"/>
    <dgm:cxn modelId="{51618A93-558B-471B-9440-F6A702FD9FB0}" srcId="{5B481FFE-FBF3-4628-B102-D43DD3C7B31D}" destId="{E26BBD98-7850-40C2-9BE4-EE3714740346}" srcOrd="5" destOrd="0" parTransId="{133933C7-94B4-4001-A902-ADEB993EF185}" sibTransId="{7508F04C-90BC-4075-AE07-1C9A0881608A}"/>
    <dgm:cxn modelId="{CB574D9C-DFEB-4468-8116-DC86FAB88CBC}" srcId="{5B481FFE-FBF3-4628-B102-D43DD3C7B31D}" destId="{E640B46E-2561-442C-B0A1-2DEEB9B7833D}" srcOrd="0" destOrd="0" parTransId="{9E920B77-B099-49E5-A45D-011D932A309B}" sibTransId="{7FA30B10-1440-43BA-A59E-5F55EFDD6853}"/>
    <dgm:cxn modelId="{2012E3D1-9BE3-4785-995B-BBF42063141C}" type="presOf" srcId="{E26BBD98-7850-40C2-9BE4-EE3714740346}" destId="{3FFFF436-4B69-4401-B2F2-DC73F2D324EF}" srcOrd="0" destOrd="0" presId="urn:microsoft.com/office/officeart/2005/8/layout/default"/>
    <dgm:cxn modelId="{580C7CD6-97F9-4EFD-8513-0010C98D71E1}" srcId="{5B481FFE-FBF3-4628-B102-D43DD3C7B31D}" destId="{B26B68FD-EC5E-40E4-BC62-B0FAEF6B055E}" srcOrd="3" destOrd="0" parTransId="{13C5C721-2310-41CE-A18A-E759666D670D}" sibTransId="{F6B12D82-8D8E-42EB-A643-9AABB096EEE1}"/>
    <dgm:cxn modelId="{730AF1E4-0DAD-44DA-894C-E935EB361526}" srcId="{5B481FFE-FBF3-4628-B102-D43DD3C7B31D}" destId="{4978DA46-C9EC-4CD8-84DA-D75B2A814B21}" srcOrd="4" destOrd="0" parTransId="{AE2FB006-8CA4-468A-8EB9-DECDAFD57296}" sibTransId="{4C69E92C-3372-41BC-993D-8688802C0AE9}"/>
    <dgm:cxn modelId="{B51E32E7-AF32-4DBE-AC2B-FFD5BC38EF77}" srcId="{5B481FFE-FBF3-4628-B102-D43DD3C7B31D}" destId="{0A46FD00-AA93-4C9E-AD03-9D50D453074E}" srcOrd="1" destOrd="0" parTransId="{01BB5212-E220-42EA-9FED-2854A7532F03}" sibTransId="{012470A9-0E0E-418E-80D9-05B6004995AE}"/>
    <dgm:cxn modelId="{3FB5A7EE-1099-4725-B397-0EBA3B4CB619}" srcId="{5B481FFE-FBF3-4628-B102-D43DD3C7B31D}" destId="{D434B464-68F8-4E68-BE90-5932F854853C}" srcOrd="2" destOrd="0" parTransId="{17B3FF80-7E84-45D3-B9B1-99374F2D7B6D}" sibTransId="{40928BB2-2AE5-405A-82E2-4E5949791B3D}"/>
    <dgm:cxn modelId="{203587E0-3575-4DA2-A89A-06470B4CC73A}" type="presParOf" srcId="{E8CD52E8-15C0-46FE-8F83-9805248023BB}" destId="{E01BCB56-F82F-48C9-B7C2-3310592B1B84}" srcOrd="0" destOrd="0" presId="urn:microsoft.com/office/officeart/2005/8/layout/default"/>
    <dgm:cxn modelId="{D1357A0F-CE08-4743-8B04-FE3EFD4171AB}" type="presParOf" srcId="{E8CD52E8-15C0-46FE-8F83-9805248023BB}" destId="{8C93ED5F-46BF-4945-84C8-FE063B45965D}" srcOrd="1" destOrd="0" presId="urn:microsoft.com/office/officeart/2005/8/layout/default"/>
    <dgm:cxn modelId="{333D8D42-1129-42AB-868A-550101C9436D}" type="presParOf" srcId="{E8CD52E8-15C0-46FE-8F83-9805248023BB}" destId="{CEE97EF7-DE48-437B-AB7D-B3EF12494C54}" srcOrd="2" destOrd="0" presId="urn:microsoft.com/office/officeart/2005/8/layout/default"/>
    <dgm:cxn modelId="{65065CC1-875B-425D-A744-5B855A6889C5}" type="presParOf" srcId="{E8CD52E8-15C0-46FE-8F83-9805248023BB}" destId="{AB400AED-B98F-4885-831E-833D77038995}" srcOrd="3" destOrd="0" presId="urn:microsoft.com/office/officeart/2005/8/layout/default"/>
    <dgm:cxn modelId="{737B8845-9F0F-4D57-B7E9-E0CBD2127C9C}" type="presParOf" srcId="{E8CD52E8-15C0-46FE-8F83-9805248023BB}" destId="{3E739D99-BE8F-4BC2-89D6-56D7A3EB3762}" srcOrd="4" destOrd="0" presId="urn:microsoft.com/office/officeart/2005/8/layout/default"/>
    <dgm:cxn modelId="{72A08E9A-2E0C-474E-83F2-4FF560DD5638}" type="presParOf" srcId="{E8CD52E8-15C0-46FE-8F83-9805248023BB}" destId="{9B3675ED-404C-4272-9906-DFF9F9226453}" srcOrd="5" destOrd="0" presId="urn:microsoft.com/office/officeart/2005/8/layout/default"/>
    <dgm:cxn modelId="{F440F988-026D-4AD8-8580-F8A43FD6D0AF}" type="presParOf" srcId="{E8CD52E8-15C0-46FE-8F83-9805248023BB}" destId="{8F21778B-D10D-4935-8952-9D71AB380245}" srcOrd="6" destOrd="0" presId="urn:microsoft.com/office/officeart/2005/8/layout/default"/>
    <dgm:cxn modelId="{B688D558-6546-4D66-992B-A03EB4105162}" type="presParOf" srcId="{E8CD52E8-15C0-46FE-8F83-9805248023BB}" destId="{73F002EE-652D-4A11-8A5F-7DD1721FFA16}" srcOrd="7" destOrd="0" presId="urn:microsoft.com/office/officeart/2005/8/layout/default"/>
    <dgm:cxn modelId="{CA4E421E-0832-4B16-A605-49F0013B494E}" type="presParOf" srcId="{E8CD52E8-15C0-46FE-8F83-9805248023BB}" destId="{AF2A065C-9726-4C35-9608-FD64A61B140E}" srcOrd="8" destOrd="0" presId="urn:microsoft.com/office/officeart/2005/8/layout/default"/>
    <dgm:cxn modelId="{A7E59AFF-7CCC-4818-9C2D-DF8234100EAC}" type="presParOf" srcId="{E8CD52E8-15C0-46FE-8F83-9805248023BB}" destId="{A9A2CE44-3BA2-4622-B1C3-D4EB19FC25B4}" srcOrd="9" destOrd="0" presId="urn:microsoft.com/office/officeart/2005/8/layout/default"/>
    <dgm:cxn modelId="{FD418B6D-074D-4C22-94EA-F558D3976793}" type="presParOf" srcId="{E8CD52E8-15C0-46FE-8F83-9805248023BB}" destId="{3FFFF436-4B69-4401-B2F2-DC73F2D324EF}"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717BA0ED-7E4A-4091-A746-85223858F1F1}"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C81F4892-B773-4885-BD41-A7C6D7D0F81B}">
      <dgm:prSet/>
      <dgm:spPr/>
      <dgm:t>
        <a:bodyPr/>
        <a:lstStyle/>
        <a:p>
          <a:r>
            <a:rPr lang="en-US"/>
            <a:t>Total funding: £500,000 </a:t>
          </a:r>
        </a:p>
      </dgm:t>
    </dgm:pt>
    <dgm:pt modelId="{012D7346-D806-4657-BB9B-306CD17FCCFC}" type="parTrans" cxnId="{E27C0FEF-8751-4558-BD81-81DF89A145E4}">
      <dgm:prSet/>
      <dgm:spPr/>
      <dgm:t>
        <a:bodyPr/>
        <a:lstStyle/>
        <a:p>
          <a:endParaRPr lang="en-US"/>
        </a:p>
      </dgm:t>
    </dgm:pt>
    <dgm:pt modelId="{D1143A15-3DF1-43A0-AC89-1F1C11AC2392}" type="sibTrans" cxnId="{E27C0FEF-8751-4558-BD81-81DF89A145E4}">
      <dgm:prSet/>
      <dgm:spPr/>
      <dgm:t>
        <a:bodyPr/>
        <a:lstStyle/>
        <a:p>
          <a:endParaRPr lang="en-US"/>
        </a:p>
      </dgm:t>
    </dgm:pt>
    <dgm:pt modelId="{50032164-4F95-4088-8257-71D39FE1D16E}">
      <dgm:prSet/>
      <dgm:spPr/>
      <dgm:t>
        <a:bodyPr/>
        <a:lstStyle/>
        <a:p>
          <a:r>
            <a:rPr lang="en-US"/>
            <a:t>60% Development </a:t>
          </a:r>
        </a:p>
      </dgm:t>
    </dgm:pt>
    <dgm:pt modelId="{618CCE61-CCEA-4959-B8C2-1FBA74E28E0F}" type="parTrans" cxnId="{D3532AA6-2851-4714-85FA-DCAD0895B452}">
      <dgm:prSet/>
      <dgm:spPr/>
      <dgm:t>
        <a:bodyPr/>
        <a:lstStyle/>
        <a:p>
          <a:endParaRPr lang="en-US"/>
        </a:p>
      </dgm:t>
    </dgm:pt>
    <dgm:pt modelId="{E4E09A1A-C8D8-4067-9AB6-5BD8DD7219B5}" type="sibTrans" cxnId="{D3532AA6-2851-4714-85FA-DCAD0895B452}">
      <dgm:prSet/>
      <dgm:spPr/>
      <dgm:t>
        <a:bodyPr/>
        <a:lstStyle/>
        <a:p>
          <a:endParaRPr lang="en-US"/>
        </a:p>
      </dgm:t>
    </dgm:pt>
    <dgm:pt modelId="{A689959F-A8DC-4D97-879C-9728860B74C2}">
      <dgm:prSet/>
      <dgm:spPr/>
      <dgm:t>
        <a:bodyPr/>
        <a:lstStyle/>
        <a:p>
          <a:r>
            <a:rPr lang="en-US"/>
            <a:t>25% Marketing </a:t>
          </a:r>
        </a:p>
      </dgm:t>
    </dgm:pt>
    <dgm:pt modelId="{EF9F50B3-D0EC-4B4C-A32C-565DBA134B90}" type="parTrans" cxnId="{4467D761-A858-446E-8A23-65F88842D334}">
      <dgm:prSet/>
      <dgm:spPr/>
      <dgm:t>
        <a:bodyPr/>
        <a:lstStyle/>
        <a:p>
          <a:endParaRPr lang="en-US"/>
        </a:p>
      </dgm:t>
    </dgm:pt>
    <dgm:pt modelId="{63356A20-24EE-4046-A953-91EAF0F79B6D}" type="sibTrans" cxnId="{4467D761-A858-446E-8A23-65F88842D334}">
      <dgm:prSet/>
      <dgm:spPr/>
      <dgm:t>
        <a:bodyPr/>
        <a:lstStyle/>
        <a:p>
          <a:endParaRPr lang="en-US"/>
        </a:p>
      </dgm:t>
    </dgm:pt>
    <dgm:pt modelId="{FEA6A31C-90D8-4C87-B657-BABBAE4B1381}">
      <dgm:prSet/>
      <dgm:spPr/>
      <dgm:t>
        <a:bodyPr/>
        <a:lstStyle/>
        <a:p>
          <a:r>
            <a:rPr lang="en-US"/>
            <a:t>15% Legal &amp; operations </a:t>
          </a:r>
        </a:p>
      </dgm:t>
    </dgm:pt>
    <dgm:pt modelId="{DD1F922B-01C3-4FA1-AECA-7C8C632BE4F1}" type="parTrans" cxnId="{D961F445-96FD-4852-9B6E-0697C1698CEC}">
      <dgm:prSet/>
      <dgm:spPr/>
      <dgm:t>
        <a:bodyPr/>
        <a:lstStyle/>
        <a:p>
          <a:endParaRPr lang="en-US"/>
        </a:p>
      </dgm:t>
    </dgm:pt>
    <dgm:pt modelId="{53DE403A-F135-44C7-8AFA-6B5D8F077B23}" type="sibTrans" cxnId="{D961F445-96FD-4852-9B6E-0697C1698CEC}">
      <dgm:prSet/>
      <dgm:spPr/>
      <dgm:t>
        <a:bodyPr/>
        <a:lstStyle/>
        <a:p>
          <a:endParaRPr lang="en-US"/>
        </a:p>
      </dgm:t>
    </dgm:pt>
    <dgm:pt modelId="{838F8ABA-202F-4CC2-8542-2049C910FA15}">
      <dgm:prSet/>
      <dgm:spPr/>
      <dgm:t>
        <a:bodyPr/>
        <a:lstStyle/>
        <a:p>
          <a:r>
            <a:rPr lang="en-US"/>
            <a:t>Supports launch &amp; growth </a:t>
          </a:r>
        </a:p>
      </dgm:t>
    </dgm:pt>
    <dgm:pt modelId="{8471DC37-5EE3-469B-A8FD-6F6153D196C4}" type="parTrans" cxnId="{17173D24-B1E7-4585-8BFF-A795D8A35FA3}">
      <dgm:prSet/>
      <dgm:spPr/>
      <dgm:t>
        <a:bodyPr/>
        <a:lstStyle/>
        <a:p>
          <a:endParaRPr lang="en-US"/>
        </a:p>
      </dgm:t>
    </dgm:pt>
    <dgm:pt modelId="{65CB4BEE-9C3A-44DD-8941-9D85E3DE10A7}" type="sibTrans" cxnId="{17173D24-B1E7-4585-8BFF-A795D8A35FA3}">
      <dgm:prSet/>
      <dgm:spPr/>
      <dgm:t>
        <a:bodyPr/>
        <a:lstStyle/>
        <a:p>
          <a:endParaRPr lang="en-US"/>
        </a:p>
      </dgm:t>
    </dgm:pt>
    <dgm:pt modelId="{A10A640A-4BC4-40DE-9447-271EF0255C0B}">
      <dgm:prSet/>
      <dgm:spPr/>
      <dgm:t>
        <a:bodyPr/>
        <a:lstStyle/>
        <a:p>
          <a:r>
            <a:rPr lang="en-US"/>
            <a:t>Efficient resource allocation (Jiao et al., 2021).</a:t>
          </a:r>
        </a:p>
      </dgm:t>
    </dgm:pt>
    <dgm:pt modelId="{7B8208DD-DF6A-4DD8-8D33-BF1383B4CBBD}" type="parTrans" cxnId="{FB4AF90C-FC63-4023-9F40-A9251DDCC278}">
      <dgm:prSet/>
      <dgm:spPr/>
      <dgm:t>
        <a:bodyPr/>
        <a:lstStyle/>
        <a:p>
          <a:endParaRPr lang="en-US"/>
        </a:p>
      </dgm:t>
    </dgm:pt>
    <dgm:pt modelId="{8BBF46F4-6F21-444F-B004-41712E285F8F}" type="sibTrans" cxnId="{FB4AF90C-FC63-4023-9F40-A9251DDCC278}">
      <dgm:prSet/>
      <dgm:spPr/>
      <dgm:t>
        <a:bodyPr/>
        <a:lstStyle/>
        <a:p>
          <a:endParaRPr lang="en-US"/>
        </a:p>
      </dgm:t>
    </dgm:pt>
    <dgm:pt modelId="{6769AE55-A01E-4D7B-BD37-313AB08031B0}" type="pres">
      <dgm:prSet presAssocID="{717BA0ED-7E4A-4091-A746-85223858F1F1}" presName="diagram" presStyleCnt="0">
        <dgm:presLayoutVars>
          <dgm:dir/>
          <dgm:resizeHandles val="exact"/>
        </dgm:presLayoutVars>
      </dgm:prSet>
      <dgm:spPr/>
    </dgm:pt>
    <dgm:pt modelId="{106342CF-10C6-45E5-B514-90C1718971A4}" type="pres">
      <dgm:prSet presAssocID="{C81F4892-B773-4885-BD41-A7C6D7D0F81B}" presName="node" presStyleLbl="node1" presStyleIdx="0" presStyleCnt="6">
        <dgm:presLayoutVars>
          <dgm:bulletEnabled val="1"/>
        </dgm:presLayoutVars>
      </dgm:prSet>
      <dgm:spPr/>
    </dgm:pt>
    <dgm:pt modelId="{C4A9CF3F-2CA0-4A56-ABF9-395DBA09B4FA}" type="pres">
      <dgm:prSet presAssocID="{D1143A15-3DF1-43A0-AC89-1F1C11AC2392}" presName="sibTrans" presStyleCnt="0"/>
      <dgm:spPr/>
    </dgm:pt>
    <dgm:pt modelId="{8D1096D2-A284-4ACB-A0AE-543CB13DFC3B}" type="pres">
      <dgm:prSet presAssocID="{50032164-4F95-4088-8257-71D39FE1D16E}" presName="node" presStyleLbl="node1" presStyleIdx="1" presStyleCnt="6">
        <dgm:presLayoutVars>
          <dgm:bulletEnabled val="1"/>
        </dgm:presLayoutVars>
      </dgm:prSet>
      <dgm:spPr/>
    </dgm:pt>
    <dgm:pt modelId="{870651EE-B0B8-42E5-870E-372E6E517E39}" type="pres">
      <dgm:prSet presAssocID="{E4E09A1A-C8D8-4067-9AB6-5BD8DD7219B5}" presName="sibTrans" presStyleCnt="0"/>
      <dgm:spPr/>
    </dgm:pt>
    <dgm:pt modelId="{D6026D02-8492-4F29-AB32-7EA914F4B19C}" type="pres">
      <dgm:prSet presAssocID="{A689959F-A8DC-4D97-879C-9728860B74C2}" presName="node" presStyleLbl="node1" presStyleIdx="2" presStyleCnt="6">
        <dgm:presLayoutVars>
          <dgm:bulletEnabled val="1"/>
        </dgm:presLayoutVars>
      </dgm:prSet>
      <dgm:spPr/>
    </dgm:pt>
    <dgm:pt modelId="{2B48BB30-A719-498C-9667-259704422D90}" type="pres">
      <dgm:prSet presAssocID="{63356A20-24EE-4046-A953-91EAF0F79B6D}" presName="sibTrans" presStyleCnt="0"/>
      <dgm:spPr/>
    </dgm:pt>
    <dgm:pt modelId="{8FDC2D60-B76A-4B31-BD13-ED4703EA6D6A}" type="pres">
      <dgm:prSet presAssocID="{FEA6A31C-90D8-4C87-B657-BABBAE4B1381}" presName="node" presStyleLbl="node1" presStyleIdx="3" presStyleCnt="6">
        <dgm:presLayoutVars>
          <dgm:bulletEnabled val="1"/>
        </dgm:presLayoutVars>
      </dgm:prSet>
      <dgm:spPr/>
    </dgm:pt>
    <dgm:pt modelId="{CE035142-8D68-415B-8FCD-32A7E1659883}" type="pres">
      <dgm:prSet presAssocID="{53DE403A-F135-44C7-8AFA-6B5D8F077B23}" presName="sibTrans" presStyleCnt="0"/>
      <dgm:spPr/>
    </dgm:pt>
    <dgm:pt modelId="{D9DAF9E3-0165-4804-A27A-0C514B196E5A}" type="pres">
      <dgm:prSet presAssocID="{838F8ABA-202F-4CC2-8542-2049C910FA15}" presName="node" presStyleLbl="node1" presStyleIdx="4" presStyleCnt="6">
        <dgm:presLayoutVars>
          <dgm:bulletEnabled val="1"/>
        </dgm:presLayoutVars>
      </dgm:prSet>
      <dgm:spPr/>
    </dgm:pt>
    <dgm:pt modelId="{E929E63D-7A06-4AB4-9937-A0E1D5A6B502}" type="pres">
      <dgm:prSet presAssocID="{65CB4BEE-9C3A-44DD-8941-9D85E3DE10A7}" presName="sibTrans" presStyleCnt="0"/>
      <dgm:spPr/>
    </dgm:pt>
    <dgm:pt modelId="{4B40A065-50B4-4BEC-BE25-096B64839F5F}" type="pres">
      <dgm:prSet presAssocID="{A10A640A-4BC4-40DE-9447-271EF0255C0B}" presName="node" presStyleLbl="node1" presStyleIdx="5" presStyleCnt="6">
        <dgm:presLayoutVars>
          <dgm:bulletEnabled val="1"/>
        </dgm:presLayoutVars>
      </dgm:prSet>
      <dgm:spPr/>
    </dgm:pt>
  </dgm:ptLst>
  <dgm:cxnLst>
    <dgm:cxn modelId="{FB4AF90C-FC63-4023-9F40-A9251DDCC278}" srcId="{717BA0ED-7E4A-4091-A746-85223858F1F1}" destId="{A10A640A-4BC4-40DE-9447-271EF0255C0B}" srcOrd="5" destOrd="0" parTransId="{7B8208DD-DF6A-4DD8-8D33-BF1383B4CBBD}" sibTransId="{8BBF46F4-6F21-444F-B004-41712E285F8F}"/>
    <dgm:cxn modelId="{F807250D-CFF4-4621-9381-7A34870481A0}" type="presOf" srcId="{A689959F-A8DC-4D97-879C-9728860B74C2}" destId="{D6026D02-8492-4F29-AB32-7EA914F4B19C}" srcOrd="0" destOrd="0" presId="urn:microsoft.com/office/officeart/2005/8/layout/default"/>
    <dgm:cxn modelId="{17173D24-B1E7-4585-8BFF-A795D8A35FA3}" srcId="{717BA0ED-7E4A-4091-A746-85223858F1F1}" destId="{838F8ABA-202F-4CC2-8542-2049C910FA15}" srcOrd="4" destOrd="0" parTransId="{8471DC37-5EE3-469B-A8FD-6F6153D196C4}" sibTransId="{65CB4BEE-9C3A-44DD-8941-9D85E3DE10A7}"/>
    <dgm:cxn modelId="{6B17792A-BB6E-4617-81C0-4F92C0EC443D}" type="presOf" srcId="{838F8ABA-202F-4CC2-8542-2049C910FA15}" destId="{D9DAF9E3-0165-4804-A27A-0C514B196E5A}" srcOrd="0" destOrd="0" presId="urn:microsoft.com/office/officeart/2005/8/layout/default"/>
    <dgm:cxn modelId="{D961F445-96FD-4852-9B6E-0697C1698CEC}" srcId="{717BA0ED-7E4A-4091-A746-85223858F1F1}" destId="{FEA6A31C-90D8-4C87-B657-BABBAE4B1381}" srcOrd="3" destOrd="0" parTransId="{DD1F922B-01C3-4FA1-AECA-7C8C632BE4F1}" sibTransId="{53DE403A-F135-44C7-8AFA-6B5D8F077B23}"/>
    <dgm:cxn modelId="{4CB42150-ADA3-4513-B460-D87C63E71836}" type="presOf" srcId="{50032164-4F95-4088-8257-71D39FE1D16E}" destId="{8D1096D2-A284-4ACB-A0AE-543CB13DFC3B}" srcOrd="0" destOrd="0" presId="urn:microsoft.com/office/officeart/2005/8/layout/default"/>
    <dgm:cxn modelId="{4467D761-A858-446E-8A23-65F88842D334}" srcId="{717BA0ED-7E4A-4091-A746-85223858F1F1}" destId="{A689959F-A8DC-4D97-879C-9728860B74C2}" srcOrd="2" destOrd="0" parTransId="{EF9F50B3-D0EC-4B4C-A32C-565DBA134B90}" sibTransId="{63356A20-24EE-4046-A953-91EAF0F79B6D}"/>
    <dgm:cxn modelId="{38A38285-946B-4149-A0B6-755EC7554F15}" type="presOf" srcId="{FEA6A31C-90D8-4C87-B657-BABBAE4B1381}" destId="{8FDC2D60-B76A-4B31-BD13-ED4703EA6D6A}" srcOrd="0" destOrd="0" presId="urn:microsoft.com/office/officeart/2005/8/layout/default"/>
    <dgm:cxn modelId="{D3532AA6-2851-4714-85FA-DCAD0895B452}" srcId="{717BA0ED-7E4A-4091-A746-85223858F1F1}" destId="{50032164-4F95-4088-8257-71D39FE1D16E}" srcOrd="1" destOrd="0" parTransId="{618CCE61-CCEA-4959-B8C2-1FBA74E28E0F}" sibTransId="{E4E09A1A-C8D8-4067-9AB6-5BD8DD7219B5}"/>
    <dgm:cxn modelId="{2BF4B2B6-3183-430B-8CB6-70C286124111}" type="presOf" srcId="{A10A640A-4BC4-40DE-9447-271EF0255C0B}" destId="{4B40A065-50B4-4BEC-BE25-096B64839F5F}" srcOrd="0" destOrd="0" presId="urn:microsoft.com/office/officeart/2005/8/layout/default"/>
    <dgm:cxn modelId="{53351EE1-9EF8-4183-BE61-0037D914D3DD}" type="presOf" srcId="{717BA0ED-7E4A-4091-A746-85223858F1F1}" destId="{6769AE55-A01E-4D7B-BD37-313AB08031B0}" srcOrd="0" destOrd="0" presId="urn:microsoft.com/office/officeart/2005/8/layout/default"/>
    <dgm:cxn modelId="{1A982EEE-5FCD-427A-8401-80C68F392586}" type="presOf" srcId="{C81F4892-B773-4885-BD41-A7C6D7D0F81B}" destId="{106342CF-10C6-45E5-B514-90C1718971A4}" srcOrd="0" destOrd="0" presId="urn:microsoft.com/office/officeart/2005/8/layout/default"/>
    <dgm:cxn modelId="{E27C0FEF-8751-4558-BD81-81DF89A145E4}" srcId="{717BA0ED-7E4A-4091-A746-85223858F1F1}" destId="{C81F4892-B773-4885-BD41-A7C6D7D0F81B}" srcOrd="0" destOrd="0" parTransId="{012D7346-D806-4657-BB9B-306CD17FCCFC}" sibTransId="{D1143A15-3DF1-43A0-AC89-1F1C11AC2392}"/>
    <dgm:cxn modelId="{1C81AC0C-88C5-49D6-8DFC-7458239E576A}" type="presParOf" srcId="{6769AE55-A01E-4D7B-BD37-313AB08031B0}" destId="{106342CF-10C6-45E5-B514-90C1718971A4}" srcOrd="0" destOrd="0" presId="urn:microsoft.com/office/officeart/2005/8/layout/default"/>
    <dgm:cxn modelId="{C6DD4CAA-508F-4FCD-9D8A-8AC94D67E92C}" type="presParOf" srcId="{6769AE55-A01E-4D7B-BD37-313AB08031B0}" destId="{C4A9CF3F-2CA0-4A56-ABF9-395DBA09B4FA}" srcOrd="1" destOrd="0" presId="urn:microsoft.com/office/officeart/2005/8/layout/default"/>
    <dgm:cxn modelId="{4963CE4B-2B8E-47E0-B7A7-95636781B317}" type="presParOf" srcId="{6769AE55-A01E-4D7B-BD37-313AB08031B0}" destId="{8D1096D2-A284-4ACB-A0AE-543CB13DFC3B}" srcOrd="2" destOrd="0" presId="urn:microsoft.com/office/officeart/2005/8/layout/default"/>
    <dgm:cxn modelId="{1161D9D7-15DA-401D-A205-C308008938D3}" type="presParOf" srcId="{6769AE55-A01E-4D7B-BD37-313AB08031B0}" destId="{870651EE-B0B8-42E5-870E-372E6E517E39}" srcOrd="3" destOrd="0" presId="urn:microsoft.com/office/officeart/2005/8/layout/default"/>
    <dgm:cxn modelId="{12D9DBC0-CFB9-44EF-AA68-76D08E75BEE0}" type="presParOf" srcId="{6769AE55-A01E-4D7B-BD37-313AB08031B0}" destId="{D6026D02-8492-4F29-AB32-7EA914F4B19C}" srcOrd="4" destOrd="0" presId="urn:microsoft.com/office/officeart/2005/8/layout/default"/>
    <dgm:cxn modelId="{A152AD02-9308-4477-B692-463DA2AB0D66}" type="presParOf" srcId="{6769AE55-A01E-4D7B-BD37-313AB08031B0}" destId="{2B48BB30-A719-498C-9667-259704422D90}" srcOrd="5" destOrd="0" presId="urn:microsoft.com/office/officeart/2005/8/layout/default"/>
    <dgm:cxn modelId="{44624449-617D-4C3E-983F-BDE1BBBE5D78}" type="presParOf" srcId="{6769AE55-A01E-4D7B-BD37-313AB08031B0}" destId="{8FDC2D60-B76A-4B31-BD13-ED4703EA6D6A}" srcOrd="6" destOrd="0" presId="urn:microsoft.com/office/officeart/2005/8/layout/default"/>
    <dgm:cxn modelId="{F47C2A3D-CE5E-48CC-A18D-EBCC99F03625}" type="presParOf" srcId="{6769AE55-A01E-4D7B-BD37-313AB08031B0}" destId="{CE035142-8D68-415B-8FCD-32A7E1659883}" srcOrd="7" destOrd="0" presId="urn:microsoft.com/office/officeart/2005/8/layout/default"/>
    <dgm:cxn modelId="{70B5F2F3-3AB1-472E-99B9-0293B84554AF}" type="presParOf" srcId="{6769AE55-A01E-4D7B-BD37-313AB08031B0}" destId="{D9DAF9E3-0165-4804-A27A-0C514B196E5A}" srcOrd="8" destOrd="0" presId="urn:microsoft.com/office/officeart/2005/8/layout/default"/>
    <dgm:cxn modelId="{B9125C9E-ACAF-4CCB-80CD-19920E22D005}" type="presParOf" srcId="{6769AE55-A01E-4D7B-BD37-313AB08031B0}" destId="{E929E63D-7A06-4AB4-9937-A0E1D5A6B502}" srcOrd="9" destOrd="0" presId="urn:microsoft.com/office/officeart/2005/8/layout/default"/>
    <dgm:cxn modelId="{828F8A08-2649-45EB-85B8-096B35F085D5}" type="presParOf" srcId="{6769AE55-A01E-4D7B-BD37-313AB08031B0}" destId="{4B40A065-50B4-4BEC-BE25-096B64839F5F}"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8BD03FCA-3847-4962-9B4F-DD6FBD8D51DA}"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B646F198-CCB3-4FDE-8479-F1DCC64BBF38}">
      <dgm:prSet/>
      <dgm:spPr/>
      <dgm:t>
        <a:bodyPr/>
        <a:lstStyle/>
        <a:p>
          <a:pPr>
            <a:lnSpc>
              <a:spcPct val="100000"/>
            </a:lnSpc>
          </a:pPr>
          <a:r>
            <a:rPr lang="en-US"/>
            <a:t>All-in-one wellness solution </a:t>
          </a:r>
        </a:p>
      </dgm:t>
    </dgm:pt>
    <dgm:pt modelId="{227405C5-3647-419F-B5AE-98A27D8C2592}" type="parTrans" cxnId="{4CBBAEA9-5D80-461A-8CF5-0E5FA0BBC2BB}">
      <dgm:prSet/>
      <dgm:spPr/>
      <dgm:t>
        <a:bodyPr/>
        <a:lstStyle/>
        <a:p>
          <a:endParaRPr lang="en-US"/>
        </a:p>
      </dgm:t>
    </dgm:pt>
    <dgm:pt modelId="{5F099CDB-D045-4063-A123-DC7F4F9475CB}" type="sibTrans" cxnId="{4CBBAEA9-5D80-461A-8CF5-0E5FA0BBC2BB}">
      <dgm:prSet/>
      <dgm:spPr/>
      <dgm:t>
        <a:bodyPr/>
        <a:lstStyle/>
        <a:p>
          <a:endParaRPr lang="en-US"/>
        </a:p>
      </dgm:t>
    </dgm:pt>
    <dgm:pt modelId="{B2AB6E5E-46ED-48A3-8FD2-12FD3FA8E2FA}">
      <dgm:prSet/>
      <dgm:spPr/>
      <dgm:t>
        <a:bodyPr/>
        <a:lstStyle/>
        <a:p>
          <a:pPr>
            <a:lnSpc>
              <a:spcPct val="100000"/>
            </a:lnSpc>
          </a:pPr>
          <a:r>
            <a:rPr lang="en-US"/>
            <a:t>Strong market demand </a:t>
          </a:r>
        </a:p>
      </dgm:t>
    </dgm:pt>
    <dgm:pt modelId="{38B340DB-3CCA-4DFC-AEC1-A60760384649}" type="parTrans" cxnId="{464C0784-ADEE-4B67-A8BA-E4C2E073E705}">
      <dgm:prSet/>
      <dgm:spPr/>
      <dgm:t>
        <a:bodyPr/>
        <a:lstStyle/>
        <a:p>
          <a:endParaRPr lang="en-US"/>
        </a:p>
      </dgm:t>
    </dgm:pt>
    <dgm:pt modelId="{2620ECEF-7481-46C3-AB18-25B396F36F47}" type="sibTrans" cxnId="{464C0784-ADEE-4B67-A8BA-E4C2E073E705}">
      <dgm:prSet/>
      <dgm:spPr/>
      <dgm:t>
        <a:bodyPr/>
        <a:lstStyle/>
        <a:p>
          <a:endParaRPr lang="en-US"/>
        </a:p>
      </dgm:t>
    </dgm:pt>
    <dgm:pt modelId="{4F63DE96-35C9-4F45-978B-821872D0504D}">
      <dgm:prSet/>
      <dgm:spPr/>
      <dgm:t>
        <a:bodyPr/>
        <a:lstStyle/>
        <a:p>
          <a:pPr>
            <a:lnSpc>
              <a:spcPct val="100000"/>
            </a:lnSpc>
          </a:pPr>
          <a:r>
            <a:rPr lang="en-US"/>
            <a:t>Scalable business model </a:t>
          </a:r>
        </a:p>
      </dgm:t>
    </dgm:pt>
    <dgm:pt modelId="{C19B331C-FA17-4047-9143-9B4285E67E13}" type="parTrans" cxnId="{7BDAAFDA-8817-4586-A564-DE50D4C16F47}">
      <dgm:prSet/>
      <dgm:spPr/>
      <dgm:t>
        <a:bodyPr/>
        <a:lstStyle/>
        <a:p>
          <a:endParaRPr lang="en-US"/>
        </a:p>
      </dgm:t>
    </dgm:pt>
    <dgm:pt modelId="{EAAF12FE-31D7-4DDA-AD52-5A7F921B971E}" type="sibTrans" cxnId="{7BDAAFDA-8817-4586-A564-DE50D4C16F47}">
      <dgm:prSet/>
      <dgm:spPr/>
      <dgm:t>
        <a:bodyPr/>
        <a:lstStyle/>
        <a:p>
          <a:endParaRPr lang="en-US"/>
        </a:p>
      </dgm:t>
    </dgm:pt>
    <dgm:pt modelId="{5179644F-4B51-4989-BFB2-7F2D32D61D38}">
      <dgm:prSet/>
      <dgm:spPr/>
      <dgm:t>
        <a:bodyPr/>
        <a:lstStyle/>
        <a:p>
          <a:pPr>
            <a:lnSpc>
              <a:spcPct val="100000"/>
            </a:lnSpc>
          </a:pPr>
          <a:r>
            <a:rPr lang="en-US"/>
            <a:t>Competitive advantage </a:t>
          </a:r>
        </a:p>
      </dgm:t>
    </dgm:pt>
    <dgm:pt modelId="{6200A2E6-E282-4F1B-A25D-568050237174}" type="parTrans" cxnId="{65EF1D71-EF6C-4CE7-B43D-220381A6B270}">
      <dgm:prSet/>
      <dgm:spPr/>
      <dgm:t>
        <a:bodyPr/>
        <a:lstStyle/>
        <a:p>
          <a:endParaRPr lang="en-US"/>
        </a:p>
      </dgm:t>
    </dgm:pt>
    <dgm:pt modelId="{2CCD3370-630C-4EF5-895A-361FA303F09D}" type="sibTrans" cxnId="{65EF1D71-EF6C-4CE7-B43D-220381A6B270}">
      <dgm:prSet/>
      <dgm:spPr/>
      <dgm:t>
        <a:bodyPr/>
        <a:lstStyle/>
        <a:p>
          <a:endParaRPr lang="en-US"/>
        </a:p>
      </dgm:t>
    </dgm:pt>
    <dgm:pt modelId="{713247F4-540B-4224-92B2-9798F916D2B4}">
      <dgm:prSet/>
      <dgm:spPr/>
      <dgm:t>
        <a:bodyPr/>
        <a:lstStyle/>
        <a:p>
          <a:pPr>
            <a:lnSpc>
              <a:spcPct val="100000"/>
            </a:lnSpc>
          </a:pPr>
          <a:r>
            <a:rPr lang="en-US"/>
            <a:t>High growth potential </a:t>
          </a:r>
        </a:p>
      </dgm:t>
    </dgm:pt>
    <dgm:pt modelId="{53EAF4F0-3A01-4FDB-91FA-4A547C546A70}" type="parTrans" cxnId="{E0EDD61F-8A57-454A-B95C-513F3300ABBC}">
      <dgm:prSet/>
      <dgm:spPr/>
      <dgm:t>
        <a:bodyPr/>
        <a:lstStyle/>
        <a:p>
          <a:endParaRPr lang="en-US"/>
        </a:p>
      </dgm:t>
    </dgm:pt>
    <dgm:pt modelId="{3F9D56D1-9096-46CE-A0BF-36949385BC6D}" type="sibTrans" cxnId="{E0EDD61F-8A57-454A-B95C-513F3300ABBC}">
      <dgm:prSet/>
      <dgm:spPr/>
      <dgm:t>
        <a:bodyPr/>
        <a:lstStyle/>
        <a:p>
          <a:endParaRPr lang="en-US"/>
        </a:p>
      </dgm:t>
    </dgm:pt>
    <dgm:pt modelId="{629064B5-E541-470F-8834-A857575005D6}">
      <dgm:prSet/>
      <dgm:spPr/>
      <dgm:t>
        <a:bodyPr/>
        <a:lstStyle/>
        <a:p>
          <a:pPr>
            <a:lnSpc>
              <a:spcPct val="100000"/>
            </a:lnSpc>
          </a:pPr>
          <a:r>
            <a:rPr lang="en-US"/>
            <a:t>Attractive investment opportunity</a:t>
          </a:r>
        </a:p>
      </dgm:t>
    </dgm:pt>
    <dgm:pt modelId="{3DD6F8F2-6C84-4C69-BF71-5B8D6A2EF795}" type="parTrans" cxnId="{ED6BAEAF-F774-444B-AD9D-B9A7C65F44B6}">
      <dgm:prSet/>
      <dgm:spPr/>
      <dgm:t>
        <a:bodyPr/>
        <a:lstStyle/>
        <a:p>
          <a:endParaRPr lang="en-US"/>
        </a:p>
      </dgm:t>
    </dgm:pt>
    <dgm:pt modelId="{B51397DE-2083-41B6-A29D-2DA2AC68786A}" type="sibTrans" cxnId="{ED6BAEAF-F774-444B-AD9D-B9A7C65F44B6}">
      <dgm:prSet/>
      <dgm:spPr/>
      <dgm:t>
        <a:bodyPr/>
        <a:lstStyle/>
        <a:p>
          <a:endParaRPr lang="en-US"/>
        </a:p>
      </dgm:t>
    </dgm:pt>
    <dgm:pt modelId="{D0EE2A4A-1B56-4970-8A73-C56BEB615C78}" type="pres">
      <dgm:prSet presAssocID="{8BD03FCA-3847-4962-9B4F-DD6FBD8D51DA}" presName="root" presStyleCnt="0">
        <dgm:presLayoutVars>
          <dgm:dir/>
          <dgm:resizeHandles val="exact"/>
        </dgm:presLayoutVars>
      </dgm:prSet>
      <dgm:spPr/>
    </dgm:pt>
    <dgm:pt modelId="{D8B0A866-CB61-43D4-AD28-04B8BE99E826}" type="pres">
      <dgm:prSet presAssocID="{B646F198-CCB3-4FDE-8479-F1DCC64BBF38}" presName="compNode" presStyleCnt="0"/>
      <dgm:spPr/>
    </dgm:pt>
    <dgm:pt modelId="{DA6117BF-9185-41D0-BFF8-B2B1EDD4AF85}" type="pres">
      <dgm:prSet presAssocID="{B646F198-CCB3-4FDE-8479-F1DCC64BBF38}" presName="bgRect" presStyleLbl="bgShp" presStyleIdx="0" presStyleCnt="6"/>
      <dgm:spPr/>
    </dgm:pt>
    <dgm:pt modelId="{338E53B2-CB6B-472A-AEB1-E0E7090754A6}" type="pres">
      <dgm:prSet presAssocID="{B646F198-CCB3-4FDE-8479-F1DCC64BBF38}"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ospital First Aid"/>
        </a:ext>
      </dgm:extLst>
    </dgm:pt>
    <dgm:pt modelId="{F777F7BB-77D1-45BB-ABA5-C60661729F7D}" type="pres">
      <dgm:prSet presAssocID="{B646F198-CCB3-4FDE-8479-F1DCC64BBF38}" presName="spaceRect" presStyleCnt="0"/>
      <dgm:spPr/>
    </dgm:pt>
    <dgm:pt modelId="{B0CEDE1B-7506-4D20-BC13-65A2FE7761C0}" type="pres">
      <dgm:prSet presAssocID="{B646F198-CCB3-4FDE-8479-F1DCC64BBF38}" presName="parTx" presStyleLbl="revTx" presStyleIdx="0" presStyleCnt="6">
        <dgm:presLayoutVars>
          <dgm:chMax val="0"/>
          <dgm:chPref val="0"/>
        </dgm:presLayoutVars>
      </dgm:prSet>
      <dgm:spPr/>
    </dgm:pt>
    <dgm:pt modelId="{A0DB63EA-45DD-4F5C-B19A-9B4694C3888C}" type="pres">
      <dgm:prSet presAssocID="{5F099CDB-D045-4063-A123-DC7F4F9475CB}" presName="sibTrans" presStyleCnt="0"/>
      <dgm:spPr/>
    </dgm:pt>
    <dgm:pt modelId="{B37E33DB-DC18-4C08-B878-3632BD2AF00A}" type="pres">
      <dgm:prSet presAssocID="{B2AB6E5E-46ED-48A3-8FD2-12FD3FA8E2FA}" presName="compNode" presStyleCnt="0"/>
      <dgm:spPr/>
    </dgm:pt>
    <dgm:pt modelId="{AB3FE46A-EA0F-45EA-ACC6-EFE63CFFDE8D}" type="pres">
      <dgm:prSet presAssocID="{B2AB6E5E-46ED-48A3-8FD2-12FD3FA8E2FA}" presName="bgRect" presStyleLbl="bgShp" presStyleIdx="1" presStyleCnt="6"/>
      <dgm:spPr/>
    </dgm:pt>
    <dgm:pt modelId="{CBC0C5EA-4612-40B9-92BA-84192A8FB42F}" type="pres">
      <dgm:prSet presAssocID="{B2AB6E5E-46ED-48A3-8FD2-12FD3FA8E2FA}"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arket"/>
        </a:ext>
      </dgm:extLst>
    </dgm:pt>
    <dgm:pt modelId="{455740CA-5682-4AC6-A34B-600FBF38917E}" type="pres">
      <dgm:prSet presAssocID="{B2AB6E5E-46ED-48A3-8FD2-12FD3FA8E2FA}" presName="spaceRect" presStyleCnt="0"/>
      <dgm:spPr/>
    </dgm:pt>
    <dgm:pt modelId="{8F8679C2-890B-48B4-B7CA-23E7F0AFB7D7}" type="pres">
      <dgm:prSet presAssocID="{B2AB6E5E-46ED-48A3-8FD2-12FD3FA8E2FA}" presName="parTx" presStyleLbl="revTx" presStyleIdx="1" presStyleCnt="6">
        <dgm:presLayoutVars>
          <dgm:chMax val="0"/>
          <dgm:chPref val="0"/>
        </dgm:presLayoutVars>
      </dgm:prSet>
      <dgm:spPr/>
    </dgm:pt>
    <dgm:pt modelId="{E817D48C-A883-4FDA-A74B-358D31DCB901}" type="pres">
      <dgm:prSet presAssocID="{2620ECEF-7481-46C3-AB18-25B396F36F47}" presName="sibTrans" presStyleCnt="0"/>
      <dgm:spPr/>
    </dgm:pt>
    <dgm:pt modelId="{6AEC2D77-FE3A-4298-816C-001D38384EC1}" type="pres">
      <dgm:prSet presAssocID="{4F63DE96-35C9-4F45-978B-821872D0504D}" presName="compNode" presStyleCnt="0"/>
      <dgm:spPr/>
    </dgm:pt>
    <dgm:pt modelId="{A9DD41CC-D689-4ECE-89D0-3F1E8D6BFE82}" type="pres">
      <dgm:prSet presAssocID="{4F63DE96-35C9-4F45-978B-821872D0504D}" presName="bgRect" presStyleLbl="bgShp" presStyleIdx="2" presStyleCnt="6"/>
      <dgm:spPr/>
    </dgm:pt>
    <dgm:pt modelId="{A9D8FE37-A22D-4DC2-822A-F827DCE50D95}" type="pres">
      <dgm:prSet presAssocID="{4F63DE96-35C9-4F45-978B-821872D0504D}"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atabase"/>
        </a:ext>
      </dgm:extLst>
    </dgm:pt>
    <dgm:pt modelId="{27B7476A-356A-47E8-9331-CD16CD9BC501}" type="pres">
      <dgm:prSet presAssocID="{4F63DE96-35C9-4F45-978B-821872D0504D}" presName="spaceRect" presStyleCnt="0"/>
      <dgm:spPr/>
    </dgm:pt>
    <dgm:pt modelId="{51BB6799-413C-457B-AE3B-8444DD5027FB}" type="pres">
      <dgm:prSet presAssocID="{4F63DE96-35C9-4F45-978B-821872D0504D}" presName="parTx" presStyleLbl="revTx" presStyleIdx="2" presStyleCnt="6">
        <dgm:presLayoutVars>
          <dgm:chMax val="0"/>
          <dgm:chPref val="0"/>
        </dgm:presLayoutVars>
      </dgm:prSet>
      <dgm:spPr/>
    </dgm:pt>
    <dgm:pt modelId="{8780CFC0-3CCE-4725-9A22-E6EBB9A94E87}" type="pres">
      <dgm:prSet presAssocID="{EAAF12FE-31D7-4DDA-AD52-5A7F921B971E}" presName="sibTrans" presStyleCnt="0"/>
      <dgm:spPr/>
    </dgm:pt>
    <dgm:pt modelId="{0FA5120C-7B5F-4DFD-AAEC-6D6C58910528}" type="pres">
      <dgm:prSet presAssocID="{5179644F-4B51-4989-BFB2-7F2D32D61D38}" presName="compNode" presStyleCnt="0"/>
      <dgm:spPr/>
    </dgm:pt>
    <dgm:pt modelId="{D43A280C-67ED-43F0-A789-B27514E69037}" type="pres">
      <dgm:prSet presAssocID="{5179644F-4B51-4989-BFB2-7F2D32D61D38}" presName="bgRect" presStyleLbl="bgShp" presStyleIdx="3" presStyleCnt="6"/>
      <dgm:spPr/>
    </dgm:pt>
    <dgm:pt modelId="{B274B23A-3E9D-4311-AD1B-9EACFA538C65}" type="pres">
      <dgm:prSet presAssocID="{5179644F-4B51-4989-BFB2-7F2D32D61D38}"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Teamwork"/>
        </a:ext>
      </dgm:extLst>
    </dgm:pt>
    <dgm:pt modelId="{AE392234-AEBD-4A38-AC8B-58B0F9A3ABB0}" type="pres">
      <dgm:prSet presAssocID="{5179644F-4B51-4989-BFB2-7F2D32D61D38}" presName="spaceRect" presStyleCnt="0"/>
      <dgm:spPr/>
    </dgm:pt>
    <dgm:pt modelId="{2D239D61-FBAF-4D1C-8AEF-64C7C4E5541E}" type="pres">
      <dgm:prSet presAssocID="{5179644F-4B51-4989-BFB2-7F2D32D61D38}" presName="parTx" presStyleLbl="revTx" presStyleIdx="3" presStyleCnt="6">
        <dgm:presLayoutVars>
          <dgm:chMax val="0"/>
          <dgm:chPref val="0"/>
        </dgm:presLayoutVars>
      </dgm:prSet>
      <dgm:spPr/>
    </dgm:pt>
    <dgm:pt modelId="{1F58B311-3411-4C03-AE51-C8082902BD74}" type="pres">
      <dgm:prSet presAssocID="{2CCD3370-630C-4EF5-895A-361FA303F09D}" presName="sibTrans" presStyleCnt="0"/>
      <dgm:spPr/>
    </dgm:pt>
    <dgm:pt modelId="{39FAF851-C46A-4ABD-A84E-6D1F048DCA9D}" type="pres">
      <dgm:prSet presAssocID="{713247F4-540B-4224-92B2-9798F916D2B4}" presName="compNode" presStyleCnt="0"/>
      <dgm:spPr/>
    </dgm:pt>
    <dgm:pt modelId="{BE0FFC86-8A26-4EE0-BE87-4AF4E2641A77}" type="pres">
      <dgm:prSet presAssocID="{713247F4-540B-4224-92B2-9798F916D2B4}" presName="bgRect" presStyleLbl="bgShp" presStyleIdx="4" presStyleCnt="6"/>
      <dgm:spPr/>
    </dgm:pt>
    <dgm:pt modelId="{891D98E2-32C5-4F67-B9AD-6DA9718EE99E}" type="pres">
      <dgm:prSet presAssocID="{713247F4-540B-4224-92B2-9798F916D2B4}"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CRM Customer Insights App"/>
        </a:ext>
      </dgm:extLst>
    </dgm:pt>
    <dgm:pt modelId="{E5FC6A62-00DF-4362-BB2A-34179408566C}" type="pres">
      <dgm:prSet presAssocID="{713247F4-540B-4224-92B2-9798F916D2B4}" presName="spaceRect" presStyleCnt="0"/>
      <dgm:spPr/>
    </dgm:pt>
    <dgm:pt modelId="{4C138EEA-31DD-42CE-A524-8DE894EB2B52}" type="pres">
      <dgm:prSet presAssocID="{713247F4-540B-4224-92B2-9798F916D2B4}" presName="parTx" presStyleLbl="revTx" presStyleIdx="4" presStyleCnt="6">
        <dgm:presLayoutVars>
          <dgm:chMax val="0"/>
          <dgm:chPref val="0"/>
        </dgm:presLayoutVars>
      </dgm:prSet>
      <dgm:spPr/>
    </dgm:pt>
    <dgm:pt modelId="{E880DDE5-64A8-495E-A8AE-DE47B901686F}" type="pres">
      <dgm:prSet presAssocID="{3F9D56D1-9096-46CE-A0BF-36949385BC6D}" presName="sibTrans" presStyleCnt="0"/>
      <dgm:spPr/>
    </dgm:pt>
    <dgm:pt modelId="{DCBC0C94-C33A-4B7C-89DD-C5F714643250}" type="pres">
      <dgm:prSet presAssocID="{629064B5-E541-470F-8834-A857575005D6}" presName="compNode" presStyleCnt="0"/>
      <dgm:spPr/>
    </dgm:pt>
    <dgm:pt modelId="{3551DC61-2FB1-429D-A7D7-CF31AFAE5E5B}" type="pres">
      <dgm:prSet presAssocID="{629064B5-E541-470F-8834-A857575005D6}" presName="bgRect" presStyleLbl="bgShp" presStyleIdx="5" presStyleCnt="6"/>
      <dgm:spPr/>
    </dgm:pt>
    <dgm:pt modelId="{4873C7DE-4FCA-427F-9B5C-667E14E62FFF}" type="pres">
      <dgm:prSet presAssocID="{629064B5-E541-470F-8834-A857575005D6}"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Financial"/>
        </a:ext>
      </dgm:extLst>
    </dgm:pt>
    <dgm:pt modelId="{E248172F-FC29-4A38-A646-8667FF56B4E6}" type="pres">
      <dgm:prSet presAssocID="{629064B5-E541-470F-8834-A857575005D6}" presName="spaceRect" presStyleCnt="0"/>
      <dgm:spPr/>
    </dgm:pt>
    <dgm:pt modelId="{83A80736-6B67-4A57-B425-12A4B8DD7313}" type="pres">
      <dgm:prSet presAssocID="{629064B5-E541-470F-8834-A857575005D6}" presName="parTx" presStyleLbl="revTx" presStyleIdx="5" presStyleCnt="6">
        <dgm:presLayoutVars>
          <dgm:chMax val="0"/>
          <dgm:chPref val="0"/>
        </dgm:presLayoutVars>
      </dgm:prSet>
      <dgm:spPr/>
    </dgm:pt>
  </dgm:ptLst>
  <dgm:cxnLst>
    <dgm:cxn modelId="{E0EDD61F-8A57-454A-B95C-513F3300ABBC}" srcId="{8BD03FCA-3847-4962-9B4F-DD6FBD8D51DA}" destId="{713247F4-540B-4224-92B2-9798F916D2B4}" srcOrd="4" destOrd="0" parTransId="{53EAF4F0-3A01-4FDB-91FA-4A547C546A70}" sibTransId="{3F9D56D1-9096-46CE-A0BF-36949385BC6D}"/>
    <dgm:cxn modelId="{1B10222A-825D-4666-8BB6-1C4291402872}" type="presOf" srcId="{713247F4-540B-4224-92B2-9798F916D2B4}" destId="{4C138EEA-31DD-42CE-A524-8DE894EB2B52}" srcOrd="0" destOrd="0" presId="urn:microsoft.com/office/officeart/2018/2/layout/IconVerticalSolidList"/>
    <dgm:cxn modelId="{E216604A-C565-4AAA-849B-027F77EA3A06}" type="presOf" srcId="{B646F198-CCB3-4FDE-8479-F1DCC64BBF38}" destId="{B0CEDE1B-7506-4D20-BC13-65A2FE7761C0}" srcOrd="0" destOrd="0" presId="urn:microsoft.com/office/officeart/2018/2/layout/IconVerticalSolidList"/>
    <dgm:cxn modelId="{22C63A50-A739-4E44-B609-956B3D55A507}" type="presOf" srcId="{629064B5-E541-470F-8834-A857575005D6}" destId="{83A80736-6B67-4A57-B425-12A4B8DD7313}" srcOrd="0" destOrd="0" presId="urn:microsoft.com/office/officeart/2018/2/layout/IconVerticalSolidList"/>
    <dgm:cxn modelId="{00F2E163-69C8-40E2-BD4E-C75D73B96D2C}" type="presOf" srcId="{B2AB6E5E-46ED-48A3-8FD2-12FD3FA8E2FA}" destId="{8F8679C2-890B-48B4-B7CA-23E7F0AFB7D7}" srcOrd="0" destOrd="0" presId="urn:microsoft.com/office/officeart/2018/2/layout/IconVerticalSolidList"/>
    <dgm:cxn modelId="{65EF1D71-EF6C-4CE7-B43D-220381A6B270}" srcId="{8BD03FCA-3847-4962-9B4F-DD6FBD8D51DA}" destId="{5179644F-4B51-4989-BFB2-7F2D32D61D38}" srcOrd="3" destOrd="0" parTransId="{6200A2E6-E282-4F1B-A25D-568050237174}" sibTransId="{2CCD3370-630C-4EF5-895A-361FA303F09D}"/>
    <dgm:cxn modelId="{464C0784-ADEE-4B67-A8BA-E4C2E073E705}" srcId="{8BD03FCA-3847-4962-9B4F-DD6FBD8D51DA}" destId="{B2AB6E5E-46ED-48A3-8FD2-12FD3FA8E2FA}" srcOrd="1" destOrd="0" parTransId="{38B340DB-3CCA-4DFC-AEC1-A60760384649}" sibTransId="{2620ECEF-7481-46C3-AB18-25B396F36F47}"/>
    <dgm:cxn modelId="{4CBBAEA9-5D80-461A-8CF5-0E5FA0BBC2BB}" srcId="{8BD03FCA-3847-4962-9B4F-DD6FBD8D51DA}" destId="{B646F198-CCB3-4FDE-8479-F1DCC64BBF38}" srcOrd="0" destOrd="0" parTransId="{227405C5-3647-419F-B5AE-98A27D8C2592}" sibTransId="{5F099CDB-D045-4063-A123-DC7F4F9475CB}"/>
    <dgm:cxn modelId="{ED6BAEAF-F774-444B-AD9D-B9A7C65F44B6}" srcId="{8BD03FCA-3847-4962-9B4F-DD6FBD8D51DA}" destId="{629064B5-E541-470F-8834-A857575005D6}" srcOrd="5" destOrd="0" parTransId="{3DD6F8F2-6C84-4C69-BF71-5B8D6A2EF795}" sibTransId="{B51397DE-2083-41B6-A29D-2DA2AC68786A}"/>
    <dgm:cxn modelId="{FB3B05B3-E5FB-42D4-94DB-89296CD8DCA3}" type="presOf" srcId="{4F63DE96-35C9-4F45-978B-821872D0504D}" destId="{51BB6799-413C-457B-AE3B-8444DD5027FB}" srcOrd="0" destOrd="0" presId="urn:microsoft.com/office/officeart/2018/2/layout/IconVerticalSolidList"/>
    <dgm:cxn modelId="{39FDD4C3-E479-47A3-A2A9-E7CD3B99B65B}" type="presOf" srcId="{5179644F-4B51-4989-BFB2-7F2D32D61D38}" destId="{2D239D61-FBAF-4D1C-8AEF-64C7C4E5541E}" srcOrd="0" destOrd="0" presId="urn:microsoft.com/office/officeart/2018/2/layout/IconVerticalSolidList"/>
    <dgm:cxn modelId="{7BDAAFDA-8817-4586-A564-DE50D4C16F47}" srcId="{8BD03FCA-3847-4962-9B4F-DD6FBD8D51DA}" destId="{4F63DE96-35C9-4F45-978B-821872D0504D}" srcOrd="2" destOrd="0" parTransId="{C19B331C-FA17-4047-9143-9B4285E67E13}" sibTransId="{EAAF12FE-31D7-4DDA-AD52-5A7F921B971E}"/>
    <dgm:cxn modelId="{3EC2E3DD-7039-4C07-BA9E-7812D0F3FC79}" type="presOf" srcId="{8BD03FCA-3847-4962-9B4F-DD6FBD8D51DA}" destId="{D0EE2A4A-1B56-4970-8A73-C56BEB615C78}" srcOrd="0" destOrd="0" presId="urn:microsoft.com/office/officeart/2018/2/layout/IconVerticalSolidList"/>
    <dgm:cxn modelId="{FFFCE0C9-2510-422A-9CAD-F38BB8211F7E}" type="presParOf" srcId="{D0EE2A4A-1B56-4970-8A73-C56BEB615C78}" destId="{D8B0A866-CB61-43D4-AD28-04B8BE99E826}" srcOrd="0" destOrd="0" presId="urn:microsoft.com/office/officeart/2018/2/layout/IconVerticalSolidList"/>
    <dgm:cxn modelId="{A507556C-27AF-4B1C-A08F-E3D4CE19A423}" type="presParOf" srcId="{D8B0A866-CB61-43D4-AD28-04B8BE99E826}" destId="{DA6117BF-9185-41D0-BFF8-B2B1EDD4AF85}" srcOrd="0" destOrd="0" presId="urn:microsoft.com/office/officeart/2018/2/layout/IconVerticalSolidList"/>
    <dgm:cxn modelId="{D1EADF0C-F241-434A-BCDB-C4D6DEC1F11A}" type="presParOf" srcId="{D8B0A866-CB61-43D4-AD28-04B8BE99E826}" destId="{338E53B2-CB6B-472A-AEB1-E0E7090754A6}" srcOrd="1" destOrd="0" presId="urn:microsoft.com/office/officeart/2018/2/layout/IconVerticalSolidList"/>
    <dgm:cxn modelId="{2B3F57BB-B083-4A3E-BEE8-E0943466CF22}" type="presParOf" srcId="{D8B0A866-CB61-43D4-AD28-04B8BE99E826}" destId="{F777F7BB-77D1-45BB-ABA5-C60661729F7D}" srcOrd="2" destOrd="0" presId="urn:microsoft.com/office/officeart/2018/2/layout/IconVerticalSolidList"/>
    <dgm:cxn modelId="{ACD2E54F-07D2-474B-9BB9-435D86621564}" type="presParOf" srcId="{D8B0A866-CB61-43D4-AD28-04B8BE99E826}" destId="{B0CEDE1B-7506-4D20-BC13-65A2FE7761C0}" srcOrd="3" destOrd="0" presId="urn:microsoft.com/office/officeart/2018/2/layout/IconVerticalSolidList"/>
    <dgm:cxn modelId="{D7EFB5D1-268E-46C8-ADAB-AFD46EC04F4D}" type="presParOf" srcId="{D0EE2A4A-1B56-4970-8A73-C56BEB615C78}" destId="{A0DB63EA-45DD-4F5C-B19A-9B4694C3888C}" srcOrd="1" destOrd="0" presId="urn:microsoft.com/office/officeart/2018/2/layout/IconVerticalSolidList"/>
    <dgm:cxn modelId="{15F4D7EC-236E-4943-8CF5-FD1ACC71E731}" type="presParOf" srcId="{D0EE2A4A-1B56-4970-8A73-C56BEB615C78}" destId="{B37E33DB-DC18-4C08-B878-3632BD2AF00A}" srcOrd="2" destOrd="0" presId="urn:microsoft.com/office/officeart/2018/2/layout/IconVerticalSolidList"/>
    <dgm:cxn modelId="{7E020CBC-60A2-4515-815F-805694B12C3F}" type="presParOf" srcId="{B37E33DB-DC18-4C08-B878-3632BD2AF00A}" destId="{AB3FE46A-EA0F-45EA-ACC6-EFE63CFFDE8D}" srcOrd="0" destOrd="0" presId="urn:microsoft.com/office/officeart/2018/2/layout/IconVerticalSolidList"/>
    <dgm:cxn modelId="{3F46704E-FBB7-441B-ACED-A646739EAEA6}" type="presParOf" srcId="{B37E33DB-DC18-4C08-B878-3632BD2AF00A}" destId="{CBC0C5EA-4612-40B9-92BA-84192A8FB42F}" srcOrd="1" destOrd="0" presId="urn:microsoft.com/office/officeart/2018/2/layout/IconVerticalSolidList"/>
    <dgm:cxn modelId="{0D27A743-798D-4177-AB34-64F62F6B3CB1}" type="presParOf" srcId="{B37E33DB-DC18-4C08-B878-3632BD2AF00A}" destId="{455740CA-5682-4AC6-A34B-600FBF38917E}" srcOrd="2" destOrd="0" presId="urn:microsoft.com/office/officeart/2018/2/layout/IconVerticalSolidList"/>
    <dgm:cxn modelId="{1A2B35D6-083C-4540-BE64-DDAC671FE42C}" type="presParOf" srcId="{B37E33DB-DC18-4C08-B878-3632BD2AF00A}" destId="{8F8679C2-890B-48B4-B7CA-23E7F0AFB7D7}" srcOrd="3" destOrd="0" presId="urn:microsoft.com/office/officeart/2018/2/layout/IconVerticalSolidList"/>
    <dgm:cxn modelId="{3D149A39-4F5B-4291-8A0A-AE34B51E41A5}" type="presParOf" srcId="{D0EE2A4A-1B56-4970-8A73-C56BEB615C78}" destId="{E817D48C-A883-4FDA-A74B-358D31DCB901}" srcOrd="3" destOrd="0" presId="urn:microsoft.com/office/officeart/2018/2/layout/IconVerticalSolidList"/>
    <dgm:cxn modelId="{D2E71063-2E31-465E-AE7C-F70782AD8644}" type="presParOf" srcId="{D0EE2A4A-1B56-4970-8A73-C56BEB615C78}" destId="{6AEC2D77-FE3A-4298-816C-001D38384EC1}" srcOrd="4" destOrd="0" presId="urn:microsoft.com/office/officeart/2018/2/layout/IconVerticalSolidList"/>
    <dgm:cxn modelId="{C0AC31D6-764A-4AA3-9B47-26753274AA0B}" type="presParOf" srcId="{6AEC2D77-FE3A-4298-816C-001D38384EC1}" destId="{A9DD41CC-D689-4ECE-89D0-3F1E8D6BFE82}" srcOrd="0" destOrd="0" presId="urn:microsoft.com/office/officeart/2018/2/layout/IconVerticalSolidList"/>
    <dgm:cxn modelId="{879F6A10-7133-44AE-A79D-CA21114FABE6}" type="presParOf" srcId="{6AEC2D77-FE3A-4298-816C-001D38384EC1}" destId="{A9D8FE37-A22D-4DC2-822A-F827DCE50D95}" srcOrd="1" destOrd="0" presId="urn:microsoft.com/office/officeart/2018/2/layout/IconVerticalSolidList"/>
    <dgm:cxn modelId="{FD2DE2A1-D1D8-4E48-AF39-C10D55F364CE}" type="presParOf" srcId="{6AEC2D77-FE3A-4298-816C-001D38384EC1}" destId="{27B7476A-356A-47E8-9331-CD16CD9BC501}" srcOrd="2" destOrd="0" presId="urn:microsoft.com/office/officeart/2018/2/layout/IconVerticalSolidList"/>
    <dgm:cxn modelId="{37395A91-7287-4BAF-9721-6BB7B8042B92}" type="presParOf" srcId="{6AEC2D77-FE3A-4298-816C-001D38384EC1}" destId="{51BB6799-413C-457B-AE3B-8444DD5027FB}" srcOrd="3" destOrd="0" presId="urn:microsoft.com/office/officeart/2018/2/layout/IconVerticalSolidList"/>
    <dgm:cxn modelId="{2522C8FB-29DE-4DB2-AB01-FA81962191A5}" type="presParOf" srcId="{D0EE2A4A-1B56-4970-8A73-C56BEB615C78}" destId="{8780CFC0-3CCE-4725-9A22-E6EBB9A94E87}" srcOrd="5" destOrd="0" presId="urn:microsoft.com/office/officeart/2018/2/layout/IconVerticalSolidList"/>
    <dgm:cxn modelId="{093CE8BC-77FE-4EFF-96A2-A771F4F85D2D}" type="presParOf" srcId="{D0EE2A4A-1B56-4970-8A73-C56BEB615C78}" destId="{0FA5120C-7B5F-4DFD-AAEC-6D6C58910528}" srcOrd="6" destOrd="0" presId="urn:microsoft.com/office/officeart/2018/2/layout/IconVerticalSolidList"/>
    <dgm:cxn modelId="{AE3AB43E-E071-4633-996D-58062B477E90}" type="presParOf" srcId="{0FA5120C-7B5F-4DFD-AAEC-6D6C58910528}" destId="{D43A280C-67ED-43F0-A789-B27514E69037}" srcOrd="0" destOrd="0" presId="urn:microsoft.com/office/officeart/2018/2/layout/IconVerticalSolidList"/>
    <dgm:cxn modelId="{8E632285-CF5C-43BD-A1FB-81C7477AF813}" type="presParOf" srcId="{0FA5120C-7B5F-4DFD-AAEC-6D6C58910528}" destId="{B274B23A-3E9D-4311-AD1B-9EACFA538C65}" srcOrd="1" destOrd="0" presId="urn:microsoft.com/office/officeart/2018/2/layout/IconVerticalSolidList"/>
    <dgm:cxn modelId="{06D6B600-B549-4C3C-89B1-AF2F932448AE}" type="presParOf" srcId="{0FA5120C-7B5F-4DFD-AAEC-6D6C58910528}" destId="{AE392234-AEBD-4A38-AC8B-58B0F9A3ABB0}" srcOrd="2" destOrd="0" presId="urn:microsoft.com/office/officeart/2018/2/layout/IconVerticalSolidList"/>
    <dgm:cxn modelId="{920B9FF3-2DA3-4C45-81B1-CFB1B656EF4D}" type="presParOf" srcId="{0FA5120C-7B5F-4DFD-AAEC-6D6C58910528}" destId="{2D239D61-FBAF-4D1C-8AEF-64C7C4E5541E}" srcOrd="3" destOrd="0" presId="urn:microsoft.com/office/officeart/2018/2/layout/IconVerticalSolidList"/>
    <dgm:cxn modelId="{5B410C04-E6B8-4625-9751-F3F9742B6563}" type="presParOf" srcId="{D0EE2A4A-1B56-4970-8A73-C56BEB615C78}" destId="{1F58B311-3411-4C03-AE51-C8082902BD74}" srcOrd="7" destOrd="0" presId="urn:microsoft.com/office/officeart/2018/2/layout/IconVerticalSolidList"/>
    <dgm:cxn modelId="{D80C2121-5FEA-47D4-983D-66EFFA8F787D}" type="presParOf" srcId="{D0EE2A4A-1B56-4970-8A73-C56BEB615C78}" destId="{39FAF851-C46A-4ABD-A84E-6D1F048DCA9D}" srcOrd="8" destOrd="0" presId="urn:microsoft.com/office/officeart/2018/2/layout/IconVerticalSolidList"/>
    <dgm:cxn modelId="{DF341704-12FF-43DD-9FF2-B4F6D691FBD6}" type="presParOf" srcId="{39FAF851-C46A-4ABD-A84E-6D1F048DCA9D}" destId="{BE0FFC86-8A26-4EE0-BE87-4AF4E2641A77}" srcOrd="0" destOrd="0" presId="urn:microsoft.com/office/officeart/2018/2/layout/IconVerticalSolidList"/>
    <dgm:cxn modelId="{687908AC-A33B-4221-9CF7-0C2EA39FDAF2}" type="presParOf" srcId="{39FAF851-C46A-4ABD-A84E-6D1F048DCA9D}" destId="{891D98E2-32C5-4F67-B9AD-6DA9718EE99E}" srcOrd="1" destOrd="0" presId="urn:microsoft.com/office/officeart/2018/2/layout/IconVerticalSolidList"/>
    <dgm:cxn modelId="{FC1081DB-A05F-4456-9390-480F8DEB1F54}" type="presParOf" srcId="{39FAF851-C46A-4ABD-A84E-6D1F048DCA9D}" destId="{E5FC6A62-00DF-4362-BB2A-34179408566C}" srcOrd="2" destOrd="0" presId="urn:microsoft.com/office/officeart/2018/2/layout/IconVerticalSolidList"/>
    <dgm:cxn modelId="{0865935C-3C1B-4DE3-B0C7-C496F82F2796}" type="presParOf" srcId="{39FAF851-C46A-4ABD-A84E-6D1F048DCA9D}" destId="{4C138EEA-31DD-42CE-A524-8DE894EB2B52}" srcOrd="3" destOrd="0" presId="urn:microsoft.com/office/officeart/2018/2/layout/IconVerticalSolidList"/>
    <dgm:cxn modelId="{8E8AE8D2-B5D7-41CA-8377-32B339993BD7}" type="presParOf" srcId="{D0EE2A4A-1B56-4970-8A73-C56BEB615C78}" destId="{E880DDE5-64A8-495E-A8AE-DE47B901686F}" srcOrd="9" destOrd="0" presId="urn:microsoft.com/office/officeart/2018/2/layout/IconVerticalSolidList"/>
    <dgm:cxn modelId="{0C8F76F4-9223-4484-9698-AE81EAE21009}" type="presParOf" srcId="{D0EE2A4A-1B56-4970-8A73-C56BEB615C78}" destId="{DCBC0C94-C33A-4B7C-89DD-C5F714643250}" srcOrd="10" destOrd="0" presId="urn:microsoft.com/office/officeart/2018/2/layout/IconVerticalSolidList"/>
    <dgm:cxn modelId="{9BD7C44C-565F-47B2-81E4-846ED9E0864E}" type="presParOf" srcId="{DCBC0C94-C33A-4B7C-89DD-C5F714643250}" destId="{3551DC61-2FB1-429D-A7D7-CF31AFAE5E5B}" srcOrd="0" destOrd="0" presId="urn:microsoft.com/office/officeart/2018/2/layout/IconVerticalSolidList"/>
    <dgm:cxn modelId="{26A7B5EE-5A30-466F-B675-9F6A9EC1B5AD}" type="presParOf" srcId="{DCBC0C94-C33A-4B7C-89DD-C5F714643250}" destId="{4873C7DE-4FCA-427F-9B5C-667E14E62FFF}" srcOrd="1" destOrd="0" presId="urn:microsoft.com/office/officeart/2018/2/layout/IconVerticalSolidList"/>
    <dgm:cxn modelId="{195DE2EB-190F-4998-B7FC-5592E30870CA}" type="presParOf" srcId="{DCBC0C94-C33A-4B7C-89DD-C5F714643250}" destId="{E248172F-FC29-4A38-A646-8667FF56B4E6}" srcOrd="2" destOrd="0" presId="urn:microsoft.com/office/officeart/2018/2/layout/IconVerticalSolidList"/>
    <dgm:cxn modelId="{A72A221E-3B0D-48C3-BB95-38DB21AE8D0D}" type="presParOf" srcId="{DCBC0C94-C33A-4B7C-89DD-C5F714643250}" destId="{83A80736-6B67-4A57-B425-12A4B8DD731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A93E3B-9484-4221-8457-A4D0EC777E6F}">
      <dsp:nvSpPr>
        <dsp:cNvPr id="0" name=""/>
        <dsp:cNvSpPr/>
      </dsp:nvSpPr>
      <dsp:spPr>
        <a:xfrm>
          <a:off x="0" y="69619"/>
          <a:ext cx="6666833" cy="835379"/>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Wellness mobile app all-in-one (Higgins and Morico, 2023).</a:t>
          </a:r>
        </a:p>
      </dsp:txBody>
      <dsp:txXfrm>
        <a:off x="40780" y="110399"/>
        <a:ext cx="6585273" cy="753819"/>
      </dsp:txXfrm>
    </dsp:sp>
    <dsp:sp modelId="{57A75F99-33B9-42A6-B439-F598421CF6EA}">
      <dsp:nvSpPr>
        <dsp:cNvPr id="0" name=""/>
        <dsp:cNvSpPr/>
      </dsp:nvSpPr>
      <dsp:spPr>
        <a:xfrm>
          <a:off x="0" y="965479"/>
          <a:ext cx="6666833" cy="835379"/>
        </a:xfrm>
        <a:prstGeom prst="roundRect">
          <a:avLst/>
        </a:prstGeom>
        <a:gradFill rotWithShape="0">
          <a:gsLst>
            <a:gs pos="0">
              <a:schemeClr val="accent5">
                <a:hueOff val="-2430430"/>
                <a:satOff val="-165"/>
                <a:lumOff val="392"/>
                <a:alphaOff val="0"/>
                <a:satMod val="103000"/>
                <a:lumMod val="102000"/>
                <a:tint val="94000"/>
              </a:schemeClr>
            </a:gs>
            <a:gs pos="50000">
              <a:schemeClr val="accent5">
                <a:hueOff val="-2430430"/>
                <a:satOff val="-165"/>
                <a:lumOff val="392"/>
                <a:alphaOff val="0"/>
                <a:satMod val="110000"/>
                <a:lumMod val="100000"/>
                <a:shade val="100000"/>
              </a:schemeClr>
            </a:gs>
            <a:gs pos="100000">
              <a:schemeClr val="accent5">
                <a:hueOff val="-2430430"/>
                <a:satOff val="-165"/>
                <a:lumOff val="39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Physical health, Medication and psychiatric care. </a:t>
          </a:r>
        </a:p>
      </dsp:txBody>
      <dsp:txXfrm>
        <a:off x="40780" y="1006259"/>
        <a:ext cx="6585273" cy="753819"/>
      </dsp:txXfrm>
    </dsp:sp>
    <dsp:sp modelId="{0E8544E2-D9E4-49CD-9FBA-3D668AA39559}">
      <dsp:nvSpPr>
        <dsp:cNvPr id="0" name=""/>
        <dsp:cNvSpPr/>
      </dsp:nvSpPr>
      <dsp:spPr>
        <a:xfrm>
          <a:off x="0" y="1861339"/>
          <a:ext cx="6666833" cy="835379"/>
        </a:xfrm>
        <a:prstGeom prst="roundRect">
          <a:avLst/>
        </a:prstGeom>
        <a:gradFill rotWithShape="0">
          <a:gsLst>
            <a:gs pos="0">
              <a:schemeClr val="accent5">
                <a:hueOff val="-4860860"/>
                <a:satOff val="-330"/>
                <a:lumOff val="784"/>
                <a:alphaOff val="0"/>
                <a:satMod val="103000"/>
                <a:lumMod val="102000"/>
                <a:tint val="94000"/>
              </a:schemeClr>
            </a:gs>
            <a:gs pos="50000">
              <a:schemeClr val="accent5">
                <a:hueOff val="-4860860"/>
                <a:satOff val="-330"/>
                <a:lumOff val="784"/>
                <a:alphaOff val="0"/>
                <a:satMod val="110000"/>
                <a:lumMod val="100000"/>
                <a:shade val="100000"/>
              </a:schemeClr>
            </a:gs>
            <a:gs pos="100000">
              <a:schemeClr val="accent5">
                <a:hueOff val="-4860860"/>
                <a:satOff val="-330"/>
                <a:lumOff val="78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Personalised user experience </a:t>
          </a:r>
        </a:p>
      </dsp:txBody>
      <dsp:txXfrm>
        <a:off x="40780" y="1902119"/>
        <a:ext cx="6585273" cy="753819"/>
      </dsp:txXfrm>
    </dsp:sp>
    <dsp:sp modelId="{78261598-6382-4C4F-B113-582655B7BAC9}">
      <dsp:nvSpPr>
        <dsp:cNvPr id="0" name=""/>
        <dsp:cNvSpPr/>
      </dsp:nvSpPr>
      <dsp:spPr>
        <a:xfrm>
          <a:off x="0" y="2757200"/>
          <a:ext cx="6666833" cy="835379"/>
        </a:xfrm>
        <a:prstGeom prst="roundRect">
          <a:avLst/>
        </a:prstGeom>
        <a:gradFill rotWithShape="0">
          <a:gsLst>
            <a:gs pos="0">
              <a:schemeClr val="accent5">
                <a:hueOff val="-7291290"/>
                <a:satOff val="-496"/>
                <a:lumOff val="1177"/>
                <a:alphaOff val="0"/>
                <a:satMod val="103000"/>
                <a:lumMod val="102000"/>
                <a:tint val="94000"/>
              </a:schemeClr>
            </a:gs>
            <a:gs pos="50000">
              <a:schemeClr val="accent5">
                <a:hueOff val="-7291290"/>
                <a:satOff val="-496"/>
                <a:lumOff val="1177"/>
                <a:alphaOff val="0"/>
                <a:satMod val="110000"/>
                <a:lumMod val="100000"/>
                <a:shade val="100000"/>
              </a:schemeClr>
            </a:gs>
            <a:gs pos="100000">
              <a:schemeClr val="accent5">
                <a:hueOff val="-7291290"/>
                <a:satOff val="-496"/>
                <a:lumOff val="117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Target: Busy professionals (18–45) </a:t>
          </a:r>
        </a:p>
      </dsp:txBody>
      <dsp:txXfrm>
        <a:off x="40780" y="2797980"/>
        <a:ext cx="6585273" cy="753819"/>
      </dsp:txXfrm>
    </dsp:sp>
    <dsp:sp modelId="{89B1F3EE-ACD9-4A7A-99D7-38272EB5E6BB}">
      <dsp:nvSpPr>
        <dsp:cNvPr id="0" name=""/>
        <dsp:cNvSpPr/>
      </dsp:nvSpPr>
      <dsp:spPr>
        <a:xfrm>
          <a:off x="0" y="3653060"/>
          <a:ext cx="6666833" cy="835379"/>
        </a:xfrm>
        <a:prstGeom prst="roundRect">
          <a:avLst/>
        </a:prstGeom>
        <a:gradFill rotWithShape="0">
          <a:gsLst>
            <a:gs pos="0">
              <a:schemeClr val="accent5">
                <a:hueOff val="-9721720"/>
                <a:satOff val="-661"/>
                <a:lumOff val="1569"/>
                <a:alphaOff val="0"/>
                <a:satMod val="103000"/>
                <a:lumMod val="102000"/>
                <a:tint val="94000"/>
              </a:schemeClr>
            </a:gs>
            <a:gs pos="50000">
              <a:schemeClr val="accent5">
                <a:hueOff val="-9721720"/>
                <a:satOff val="-661"/>
                <a:lumOff val="1569"/>
                <a:alphaOff val="0"/>
                <a:satMod val="110000"/>
                <a:lumMod val="100000"/>
                <a:shade val="100000"/>
              </a:schemeClr>
            </a:gs>
            <a:gs pos="100000">
              <a:schemeClr val="accent5">
                <a:hueOff val="-9721720"/>
                <a:satOff val="-661"/>
                <a:lumOff val="156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Lacks of time to take care of herself. </a:t>
          </a:r>
        </a:p>
      </dsp:txBody>
      <dsp:txXfrm>
        <a:off x="40780" y="3693840"/>
        <a:ext cx="6585273" cy="753819"/>
      </dsp:txXfrm>
    </dsp:sp>
    <dsp:sp modelId="{AEE76184-38B2-4732-B383-F127E789B60A}">
      <dsp:nvSpPr>
        <dsp:cNvPr id="0" name=""/>
        <dsp:cNvSpPr/>
      </dsp:nvSpPr>
      <dsp:spPr>
        <a:xfrm>
          <a:off x="0" y="4548920"/>
          <a:ext cx="6666833" cy="835379"/>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Increasing need of wellness solutions.</a:t>
          </a:r>
        </a:p>
      </dsp:txBody>
      <dsp:txXfrm>
        <a:off x="40780" y="4589700"/>
        <a:ext cx="6585273" cy="75381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164BFE-BC1B-4814-B200-E30FE36EA6EB}">
      <dsp:nvSpPr>
        <dsp:cNvPr id="0" name=""/>
        <dsp:cNvSpPr/>
      </dsp:nvSpPr>
      <dsp:spPr>
        <a:xfrm>
          <a:off x="0" y="2703"/>
          <a:ext cx="6900512"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EE12CA4-F8DB-489A-B952-D11DB9229D82}">
      <dsp:nvSpPr>
        <dsp:cNvPr id="0" name=""/>
        <dsp:cNvSpPr/>
      </dsp:nvSpPr>
      <dsp:spPr>
        <a:xfrm>
          <a:off x="0" y="2703"/>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Personalised fitness tracking </a:t>
          </a:r>
        </a:p>
      </dsp:txBody>
      <dsp:txXfrm>
        <a:off x="0" y="2703"/>
        <a:ext cx="6900512" cy="921789"/>
      </dsp:txXfrm>
    </dsp:sp>
    <dsp:sp modelId="{4281D3CE-C4BB-4C19-A9B6-9AFF0AD23BFF}">
      <dsp:nvSpPr>
        <dsp:cNvPr id="0" name=""/>
        <dsp:cNvSpPr/>
      </dsp:nvSpPr>
      <dsp:spPr>
        <a:xfrm>
          <a:off x="0" y="924492"/>
          <a:ext cx="6900512" cy="0"/>
        </a:xfrm>
        <a:prstGeom prst="line">
          <a:avLst/>
        </a:prstGeom>
        <a:solidFill>
          <a:schemeClr val="accent2">
            <a:hueOff val="1288722"/>
            <a:satOff val="-3699"/>
            <a:lumOff val="-5922"/>
            <a:alphaOff val="0"/>
          </a:schemeClr>
        </a:solidFill>
        <a:ln w="19050" cap="flat" cmpd="sng" algn="ctr">
          <a:solidFill>
            <a:schemeClr val="accent2">
              <a:hueOff val="1288722"/>
              <a:satOff val="-3699"/>
              <a:lumOff val="-592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ACE59E-763F-4999-AE9D-2CBAC2988744}">
      <dsp:nvSpPr>
        <dsp:cNvPr id="0" name=""/>
        <dsp:cNvSpPr/>
      </dsp:nvSpPr>
      <dsp:spPr>
        <a:xfrm>
          <a:off x="0" y="924492"/>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Custom nutrition plans (Smart, 2025).</a:t>
          </a:r>
        </a:p>
      </dsp:txBody>
      <dsp:txXfrm>
        <a:off x="0" y="924492"/>
        <a:ext cx="6900512" cy="921789"/>
      </dsp:txXfrm>
    </dsp:sp>
    <dsp:sp modelId="{54DC6CD2-156B-4008-9817-B88FEA0FF20E}">
      <dsp:nvSpPr>
        <dsp:cNvPr id="0" name=""/>
        <dsp:cNvSpPr/>
      </dsp:nvSpPr>
      <dsp:spPr>
        <a:xfrm>
          <a:off x="0" y="1846281"/>
          <a:ext cx="6900512" cy="0"/>
        </a:xfrm>
        <a:prstGeom prst="line">
          <a:avLst/>
        </a:prstGeom>
        <a:solidFill>
          <a:schemeClr val="accent2">
            <a:hueOff val="2577445"/>
            <a:satOff val="-7397"/>
            <a:lumOff val="-11844"/>
            <a:alphaOff val="0"/>
          </a:schemeClr>
        </a:solidFill>
        <a:ln w="19050" cap="flat" cmpd="sng" algn="ctr">
          <a:solidFill>
            <a:schemeClr val="accent2">
              <a:hueOff val="2577445"/>
              <a:satOff val="-7397"/>
              <a:lumOff val="-1184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EF99F64-3F39-43D2-9DCC-7D14AA7DAC8E}">
      <dsp:nvSpPr>
        <dsp:cNvPr id="0" name=""/>
        <dsp:cNvSpPr/>
      </dsp:nvSpPr>
      <dsp:spPr>
        <a:xfrm>
          <a:off x="0" y="1846281"/>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Mental health tools (mood, meditation) </a:t>
          </a:r>
        </a:p>
      </dsp:txBody>
      <dsp:txXfrm>
        <a:off x="0" y="1846281"/>
        <a:ext cx="6900512" cy="921789"/>
      </dsp:txXfrm>
    </dsp:sp>
    <dsp:sp modelId="{8E5FA4FA-4AFD-40C4-A0A4-0AE9B6E6A00C}">
      <dsp:nvSpPr>
        <dsp:cNvPr id="0" name=""/>
        <dsp:cNvSpPr/>
      </dsp:nvSpPr>
      <dsp:spPr>
        <a:xfrm>
          <a:off x="0" y="2768070"/>
          <a:ext cx="6900512" cy="0"/>
        </a:xfrm>
        <a:prstGeom prst="line">
          <a:avLst/>
        </a:prstGeom>
        <a:solidFill>
          <a:schemeClr val="accent2">
            <a:hueOff val="3866168"/>
            <a:satOff val="-11096"/>
            <a:lumOff val="-17765"/>
            <a:alphaOff val="0"/>
          </a:schemeClr>
        </a:solidFill>
        <a:ln w="19050" cap="flat" cmpd="sng" algn="ctr">
          <a:solidFill>
            <a:schemeClr val="accent2">
              <a:hueOff val="3866168"/>
              <a:satOff val="-11096"/>
              <a:lumOff val="-17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B69AF6-E70C-4623-9A6D-7B5F67F7DB18}">
      <dsp:nvSpPr>
        <dsp:cNvPr id="0" name=""/>
        <dsp:cNvSpPr/>
      </dsp:nvSpPr>
      <dsp:spPr>
        <a:xfrm>
          <a:off x="0" y="2768070"/>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AI-driven personalisation </a:t>
          </a:r>
        </a:p>
      </dsp:txBody>
      <dsp:txXfrm>
        <a:off x="0" y="2768070"/>
        <a:ext cx="6900512" cy="921789"/>
      </dsp:txXfrm>
    </dsp:sp>
    <dsp:sp modelId="{2F4062F3-9A59-4D2D-B071-733216159B7A}">
      <dsp:nvSpPr>
        <dsp:cNvPr id="0" name=""/>
        <dsp:cNvSpPr/>
      </dsp:nvSpPr>
      <dsp:spPr>
        <a:xfrm>
          <a:off x="0" y="3689859"/>
          <a:ext cx="6900512" cy="0"/>
        </a:xfrm>
        <a:prstGeom prst="line">
          <a:avLst/>
        </a:prstGeom>
        <a:solidFill>
          <a:schemeClr val="accent2">
            <a:hueOff val="5154890"/>
            <a:satOff val="-14794"/>
            <a:lumOff val="-23687"/>
            <a:alphaOff val="0"/>
          </a:schemeClr>
        </a:solidFill>
        <a:ln w="19050" cap="flat" cmpd="sng" algn="ctr">
          <a:solidFill>
            <a:schemeClr val="accent2">
              <a:hueOff val="5154890"/>
              <a:satOff val="-14794"/>
              <a:lumOff val="-2368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662BCA-581F-4AB9-A7B9-13F7E45687F5}">
      <dsp:nvSpPr>
        <dsp:cNvPr id="0" name=""/>
        <dsp:cNvSpPr/>
      </dsp:nvSpPr>
      <dsp:spPr>
        <a:xfrm>
          <a:off x="0" y="3689859"/>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Freemium model (free + premium) </a:t>
          </a:r>
        </a:p>
      </dsp:txBody>
      <dsp:txXfrm>
        <a:off x="0" y="3689859"/>
        <a:ext cx="6900512" cy="921789"/>
      </dsp:txXfrm>
    </dsp:sp>
    <dsp:sp modelId="{1DAE881A-B72A-41FA-A53D-5038DAD7C68D}">
      <dsp:nvSpPr>
        <dsp:cNvPr id="0" name=""/>
        <dsp:cNvSpPr/>
      </dsp:nvSpPr>
      <dsp:spPr>
        <a:xfrm>
          <a:off x="0" y="4611648"/>
          <a:ext cx="6900512" cy="0"/>
        </a:xfrm>
        <a:prstGeom prst="line">
          <a:avLst/>
        </a:prstGeom>
        <a:solidFill>
          <a:schemeClr val="accent2">
            <a:hueOff val="6443612"/>
            <a:satOff val="-18493"/>
            <a:lumOff val="-29609"/>
            <a:alphaOff val="0"/>
          </a:schemeClr>
        </a:solidFill>
        <a:ln w="19050" cap="flat" cmpd="sng" algn="ctr">
          <a:solidFill>
            <a:schemeClr val="accent2">
              <a:hueOff val="6443612"/>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BB068F7-3135-4187-9DDB-AC38ADBC395E}">
      <dsp:nvSpPr>
        <dsp:cNvPr id="0" name=""/>
        <dsp:cNvSpPr/>
      </dsp:nvSpPr>
      <dsp:spPr>
        <a:xfrm>
          <a:off x="0" y="4611648"/>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One platform for total wellbeing </a:t>
          </a:r>
        </a:p>
      </dsp:txBody>
      <dsp:txXfrm>
        <a:off x="0" y="4611648"/>
        <a:ext cx="6900512" cy="92178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64D3F3-C294-454E-8382-2C71158539C4}">
      <dsp:nvSpPr>
        <dsp:cNvPr id="0" name=""/>
        <dsp:cNvSpPr/>
      </dsp:nvSpPr>
      <dsp:spPr>
        <a:xfrm>
          <a:off x="819983" y="2124"/>
          <a:ext cx="2868885" cy="1721331"/>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a:t>CEO (Founder) </a:t>
          </a:r>
        </a:p>
      </dsp:txBody>
      <dsp:txXfrm>
        <a:off x="819983" y="2124"/>
        <a:ext cx="2868885" cy="1721331"/>
      </dsp:txXfrm>
    </dsp:sp>
    <dsp:sp modelId="{34E6CAB2-397A-4E3B-95BB-9F0E5B2F1A53}">
      <dsp:nvSpPr>
        <dsp:cNvPr id="0" name=""/>
        <dsp:cNvSpPr/>
      </dsp:nvSpPr>
      <dsp:spPr>
        <a:xfrm>
          <a:off x="3975757" y="2124"/>
          <a:ext cx="2868885" cy="1721331"/>
        </a:xfrm>
        <a:prstGeom prst="rect">
          <a:avLst/>
        </a:prstGeom>
        <a:solidFill>
          <a:schemeClr val="accent5">
            <a:hueOff val="-2430430"/>
            <a:satOff val="-165"/>
            <a:lumOff val="39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a:t>Development team </a:t>
          </a:r>
        </a:p>
      </dsp:txBody>
      <dsp:txXfrm>
        <a:off x="3975757" y="2124"/>
        <a:ext cx="2868885" cy="1721331"/>
      </dsp:txXfrm>
    </dsp:sp>
    <dsp:sp modelId="{98461D5C-60DA-4FFB-B657-1F1843AA8487}">
      <dsp:nvSpPr>
        <dsp:cNvPr id="0" name=""/>
        <dsp:cNvSpPr/>
      </dsp:nvSpPr>
      <dsp:spPr>
        <a:xfrm>
          <a:off x="7131531" y="2124"/>
          <a:ext cx="2868885" cy="1721331"/>
        </a:xfrm>
        <a:prstGeom prst="rect">
          <a:avLst/>
        </a:prstGeom>
        <a:solidFill>
          <a:schemeClr val="accent5">
            <a:hueOff val="-4860860"/>
            <a:satOff val="-330"/>
            <a:lumOff val="78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a:t>Marketing team </a:t>
          </a:r>
        </a:p>
      </dsp:txBody>
      <dsp:txXfrm>
        <a:off x="7131531" y="2124"/>
        <a:ext cx="2868885" cy="1721331"/>
      </dsp:txXfrm>
    </dsp:sp>
    <dsp:sp modelId="{71DCE630-5DCC-4253-B1AF-27108E81C5AB}">
      <dsp:nvSpPr>
        <dsp:cNvPr id="0" name=""/>
        <dsp:cNvSpPr/>
      </dsp:nvSpPr>
      <dsp:spPr>
        <a:xfrm>
          <a:off x="819983" y="2010343"/>
          <a:ext cx="2868885" cy="1721331"/>
        </a:xfrm>
        <a:prstGeom prst="rect">
          <a:avLst/>
        </a:prstGeom>
        <a:solidFill>
          <a:schemeClr val="accent5">
            <a:hueOff val="-7291290"/>
            <a:satOff val="-496"/>
            <a:lumOff val="117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a:t>Wellness experts (advisors) </a:t>
          </a:r>
        </a:p>
      </dsp:txBody>
      <dsp:txXfrm>
        <a:off x="819983" y="2010343"/>
        <a:ext cx="2868885" cy="1721331"/>
      </dsp:txXfrm>
    </dsp:sp>
    <dsp:sp modelId="{162E793C-B20C-4900-A64B-DAF168229A2C}">
      <dsp:nvSpPr>
        <dsp:cNvPr id="0" name=""/>
        <dsp:cNvSpPr/>
      </dsp:nvSpPr>
      <dsp:spPr>
        <a:xfrm>
          <a:off x="3975757" y="2010343"/>
          <a:ext cx="2868885" cy="1721331"/>
        </a:xfrm>
        <a:prstGeom prst="rect">
          <a:avLst/>
        </a:prstGeom>
        <a:solidFill>
          <a:schemeClr val="accent5">
            <a:hueOff val="-9721720"/>
            <a:satOff val="-661"/>
            <a:lumOff val="156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a:t>Legal structure: LLC (Lewis, 2024).</a:t>
          </a:r>
        </a:p>
      </dsp:txBody>
      <dsp:txXfrm>
        <a:off x="3975757" y="2010343"/>
        <a:ext cx="2868885" cy="1721331"/>
      </dsp:txXfrm>
    </dsp:sp>
    <dsp:sp modelId="{FE0385A0-CA79-42A4-B56C-0BD992E90106}">
      <dsp:nvSpPr>
        <dsp:cNvPr id="0" name=""/>
        <dsp:cNvSpPr/>
      </dsp:nvSpPr>
      <dsp:spPr>
        <a:xfrm>
          <a:off x="7131531" y="2010343"/>
          <a:ext cx="2868885" cy="1721331"/>
        </a:xfrm>
        <a:prstGeom prst="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a:t>Limited liability &amp; growth flexibility </a:t>
          </a:r>
        </a:p>
      </dsp:txBody>
      <dsp:txXfrm>
        <a:off x="7131531" y="2010343"/>
        <a:ext cx="2868885" cy="172133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E8C90E-B0DF-44E2-A589-90D81F86525F}">
      <dsp:nvSpPr>
        <dsp:cNvPr id="0" name=""/>
        <dsp:cNvSpPr/>
      </dsp:nvSpPr>
      <dsp:spPr>
        <a:xfrm>
          <a:off x="0" y="60406"/>
          <a:ext cx="6666833" cy="838451"/>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Rising focus on mental health </a:t>
          </a:r>
        </a:p>
      </dsp:txBody>
      <dsp:txXfrm>
        <a:off x="40930" y="101336"/>
        <a:ext cx="6584973" cy="756591"/>
      </dsp:txXfrm>
    </dsp:sp>
    <dsp:sp modelId="{F442D2E7-144F-4F5B-92E8-59B0947DD882}">
      <dsp:nvSpPr>
        <dsp:cNvPr id="0" name=""/>
        <dsp:cNvSpPr/>
      </dsp:nvSpPr>
      <dsp:spPr>
        <a:xfrm>
          <a:off x="0" y="959337"/>
          <a:ext cx="6666833" cy="838451"/>
        </a:xfrm>
        <a:prstGeom prst="roundRect">
          <a:avLst/>
        </a:prstGeom>
        <a:gradFill rotWithShape="0">
          <a:gsLst>
            <a:gs pos="0">
              <a:schemeClr val="accent5">
                <a:hueOff val="-2430430"/>
                <a:satOff val="-165"/>
                <a:lumOff val="392"/>
                <a:alphaOff val="0"/>
                <a:satMod val="103000"/>
                <a:lumMod val="102000"/>
                <a:tint val="94000"/>
              </a:schemeClr>
            </a:gs>
            <a:gs pos="50000">
              <a:schemeClr val="accent5">
                <a:hueOff val="-2430430"/>
                <a:satOff val="-165"/>
                <a:lumOff val="392"/>
                <a:alphaOff val="0"/>
                <a:satMod val="110000"/>
                <a:lumMod val="100000"/>
                <a:shade val="100000"/>
              </a:schemeClr>
            </a:gs>
            <a:gs pos="100000">
              <a:schemeClr val="accent5">
                <a:hueOff val="-2430430"/>
                <a:satOff val="-165"/>
                <a:lumOff val="39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Increased self-care awareness </a:t>
          </a:r>
        </a:p>
      </dsp:txBody>
      <dsp:txXfrm>
        <a:off x="40930" y="1000267"/>
        <a:ext cx="6584973" cy="756591"/>
      </dsp:txXfrm>
    </dsp:sp>
    <dsp:sp modelId="{9237EADC-8392-436C-A760-C2297E7E112D}">
      <dsp:nvSpPr>
        <dsp:cNvPr id="0" name=""/>
        <dsp:cNvSpPr/>
      </dsp:nvSpPr>
      <dsp:spPr>
        <a:xfrm>
          <a:off x="0" y="1858268"/>
          <a:ext cx="6666833" cy="838451"/>
        </a:xfrm>
        <a:prstGeom prst="roundRect">
          <a:avLst/>
        </a:prstGeom>
        <a:gradFill rotWithShape="0">
          <a:gsLst>
            <a:gs pos="0">
              <a:schemeClr val="accent5">
                <a:hueOff val="-4860860"/>
                <a:satOff val="-330"/>
                <a:lumOff val="784"/>
                <a:alphaOff val="0"/>
                <a:satMod val="103000"/>
                <a:lumMod val="102000"/>
                <a:tint val="94000"/>
              </a:schemeClr>
            </a:gs>
            <a:gs pos="50000">
              <a:schemeClr val="accent5">
                <a:hueOff val="-4860860"/>
                <a:satOff val="-330"/>
                <a:lumOff val="784"/>
                <a:alphaOff val="0"/>
                <a:satMod val="110000"/>
                <a:lumMod val="100000"/>
                <a:shade val="100000"/>
              </a:schemeClr>
            </a:gs>
            <a:gs pos="100000">
              <a:schemeClr val="accent5">
                <a:hueOff val="-4860860"/>
                <a:satOff val="-330"/>
                <a:lumOff val="78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Work-life balance importance (Matulevicius et al., 2021).</a:t>
          </a:r>
        </a:p>
      </dsp:txBody>
      <dsp:txXfrm>
        <a:off x="40930" y="1899198"/>
        <a:ext cx="6584973" cy="756591"/>
      </dsp:txXfrm>
    </dsp:sp>
    <dsp:sp modelId="{8D4EA925-4E94-4669-B430-7CE3E7C6B927}">
      <dsp:nvSpPr>
        <dsp:cNvPr id="0" name=""/>
        <dsp:cNvSpPr/>
      </dsp:nvSpPr>
      <dsp:spPr>
        <a:xfrm>
          <a:off x="0" y="2757199"/>
          <a:ext cx="6666833" cy="838451"/>
        </a:xfrm>
        <a:prstGeom prst="roundRect">
          <a:avLst/>
        </a:prstGeom>
        <a:gradFill rotWithShape="0">
          <a:gsLst>
            <a:gs pos="0">
              <a:schemeClr val="accent5">
                <a:hueOff val="-7291290"/>
                <a:satOff val="-496"/>
                <a:lumOff val="1177"/>
                <a:alphaOff val="0"/>
                <a:satMod val="103000"/>
                <a:lumMod val="102000"/>
                <a:tint val="94000"/>
              </a:schemeClr>
            </a:gs>
            <a:gs pos="50000">
              <a:schemeClr val="accent5">
                <a:hueOff val="-7291290"/>
                <a:satOff val="-496"/>
                <a:lumOff val="1177"/>
                <a:alphaOff val="0"/>
                <a:satMod val="110000"/>
                <a:lumMod val="100000"/>
                <a:shade val="100000"/>
              </a:schemeClr>
            </a:gs>
            <a:gs pos="100000">
              <a:schemeClr val="accent5">
                <a:hueOff val="-7291290"/>
                <a:satOff val="-496"/>
                <a:lumOff val="117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Post-pandemic behaviour shift </a:t>
          </a:r>
        </a:p>
      </dsp:txBody>
      <dsp:txXfrm>
        <a:off x="40930" y="2798129"/>
        <a:ext cx="6584973" cy="756591"/>
      </dsp:txXfrm>
    </dsp:sp>
    <dsp:sp modelId="{A219C2EE-AECC-420F-8708-B09ADF617FC3}">
      <dsp:nvSpPr>
        <dsp:cNvPr id="0" name=""/>
        <dsp:cNvSpPr/>
      </dsp:nvSpPr>
      <dsp:spPr>
        <a:xfrm>
          <a:off x="0" y="3656131"/>
          <a:ext cx="6666833" cy="838451"/>
        </a:xfrm>
        <a:prstGeom prst="roundRect">
          <a:avLst/>
        </a:prstGeom>
        <a:gradFill rotWithShape="0">
          <a:gsLst>
            <a:gs pos="0">
              <a:schemeClr val="accent5">
                <a:hueOff val="-9721720"/>
                <a:satOff val="-661"/>
                <a:lumOff val="1569"/>
                <a:alphaOff val="0"/>
                <a:satMod val="103000"/>
                <a:lumMod val="102000"/>
                <a:tint val="94000"/>
              </a:schemeClr>
            </a:gs>
            <a:gs pos="50000">
              <a:schemeClr val="accent5">
                <a:hueOff val="-9721720"/>
                <a:satOff val="-661"/>
                <a:lumOff val="1569"/>
                <a:alphaOff val="0"/>
                <a:satMod val="110000"/>
                <a:lumMod val="100000"/>
                <a:shade val="100000"/>
              </a:schemeClr>
            </a:gs>
            <a:gs pos="100000">
              <a:schemeClr val="accent5">
                <a:hueOff val="-9721720"/>
                <a:satOff val="-661"/>
                <a:lumOff val="156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Demand for convenient wellness solutions </a:t>
          </a:r>
        </a:p>
      </dsp:txBody>
      <dsp:txXfrm>
        <a:off x="40930" y="3697061"/>
        <a:ext cx="6584973" cy="756591"/>
      </dsp:txXfrm>
    </dsp:sp>
    <dsp:sp modelId="{BB3C5D90-5BF7-42B0-A22F-151062DB290C}">
      <dsp:nvSpPr>
        <dsp:cNvPr id="0" name=""/>
        <dsp:cNvSpPr/>
      </dsp:nvSpPr>
      <dsp:spPr>
        <a:xfrm>
          <a:off x="0" y="4555062"/>
          <a:ext cx="6666833" cy="838451"/>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Supports business growth </a:t>
          </a:r>
        </a:p>
      </dsp:txBody>
      <dsp:txXfrm>
        <a:off x="40930" y="4595992"/>
        <a:ext cx="6584973" cy="75659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A30ABF-FA77-45BB-B66E-CDD9F6FF74CA}">
      <dsp:nvSpPr>
        <dsp:cNvPr id="0" name=""/>
        <dsp:cNvSpPr/>
      </dsp:nvSpPr>
      <dsp:spPr>
        <a:xfrm>
          <a:off x="0" y="72008"/>
          <a:ext cx="10515600" cy="63882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Growth of AI technology (Majumder and Dey, 2026).</a:t>
          </a:r>
        </a:p>
      </dsp:txBody>
      <dsp:txXfrm>
        <a:off x="31185" y="103193"/>
        <a:ext cx="10453230" cy="576450"/>
      </dsp:txXfrm>
    </dsp:sp>
    <dsp:sp modelId="{439C252F-9E5D-429A-A999-0F340AC9B1F5}">
      <dsp:nvSpPr>
        <dsp:cNvPr id="0" name=""/>
        <dsp:cNvSpPr/>
      </dsp:nvSpPr>
      <dsp:spPr>
        <a:xfrm>
          <a:off x="0" y="785709"/>
          <a:ext cx="10515600" cy="638820"/>
        </a:xfrm>
        <a:prstGeom prst="roundRect">
          <a:avLst/>
        </a:prstGeom>
        <a:solidFill>
          <a:schemeClr val="accent2">
            <a:hueOff val="1288722"/>
            <a:satOff val="-3699"/>
            <a:lumOff val="-592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Personalised user experiences </a:t>
          </a:r>
        </a:p>
      </dsp:txBody>
      <dsp:txXfrm>
        <a:off x="31185" y="816894"/>
        <a:ext cx="10453230" cy="576450"/>
      </dsp:txXfrm>
    </dsp:sp>
    <dsp:sp modelId="{D185713C-6D39-4840-A710-04602C415868}">
      <dsp:nvSpPr>
        <dsp:cNvPr id="0" name=""/>
        <dsp:cNvSpPr/>
      </dsp:nvSpPr>
      <dsp:spPr>
        <a:xfrm>
          <a:off x="0" y="1499409"/>
          <a:ext cx="10515600" cy="638820"/>
        </a:xfrm>
        <a:prstGeom prst="roundRect">
          <a:avLst/>
        </a:prstGeom>
        <a:solidFill>
          <a:schemeClr val="accent2">
            <a:hueOff val="2577445"/>
            <a:satOff val="-7397"/>
            <a:lumOff val="-1184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Mobile app accessibility </a:t>
          </a:r>
        </a:p>
      </dsp:txBody>
      <dsp:txXfrm>
        <a:off x="31185" y="1530594"/>
        <a:ext cx="10453230" cy="576450"/>
      </dsp:txXfrm>
    </dsp:sp>
    <dsp:sp modelId="{7F837CE5-59B4-444E-8E18-2818D5AC8850}">
      <dsp:nvSpPr>
        <dsp:cNvPr id="0" name=""/>
        <dsp:cNvSpPr/>
      </dsp:nvSpPr>
      <dsp:spPr>
        <a:xfrm>
          <a:off x="0" y="2213109"/>
          <a:ext cx="10515600" cy="638820"/>
        </a:xfrm>
        <a:prstGeom prst="roundRect">
          <a:avLst/>
        </a:prstGeom>
        <a:solidFill>
          <a:schemeClr val="accent2">
            <a:hueOff val="3866168"/>
            <a:satOff val="-11096"/>
            <a:lumOff val="-1776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Data-driven recommendations </a:t>
          </a:r>
        </a:p>
      </dsp:txBody>
      <dsp:txXfrm>
        <a:off x="31185" y="2244294"/>
        <a:ext cx="10453230" cy="576450"/>
      </dsp:txXfrm>
    </dsp:sp>
    <dsp:sp modelId="{47686C94-4FB0-4173-B178-B470265B8297}">
      <dsp:nvSpPr>
        <dsp:cNvPr id="0" name=""/>
        <dsp:cNvSpPr/>
      </dsp:nvSpPr>
      <dsp:spPr>
        <a:xfrm>
          <a:off x="0" y="2926809"/>
          <a:ext cx="10515600" cy="638820"/>
        </a:xfrm>
        <a:prstGeom prst="roundRect">
          <a:avLst/>
        </a:prstGeom>
        <a:solidFill>
          <a:schemeClr val="accent2">
            <a:hueOff val="5154890"/>
            <a:satOff val="-14794"/>
            <a:lumOff val="-2368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Improves engagement &amp; retention </a:t>
          </a:r>
        </a:p>
      </dsp:txBody>
      <dsp:txXfrm>
        <a:off x="31185" y="2957994"/>
        <a:ext cx="10453230" cy="576450"/>
      </dsp:txXfrm>
    </dsp:sp>
    <dsp:sp modelId="{E28FDD1D-871C-4CD6-AB89-D7C0A6CCABD1}">
      <dsp:nvSpPr>
        <dsp:cNvPr id="0" name=""/>
        <dsp:cNvSpPr/>
      </dsp:nvSpPr>
      <dsp:spPr>
        <a:xfrm>
          <a:off x="0" y="3640509"/>
          <a:ext cx="10515600" cy="638820"/>
        </a:xfrm>
        <a:prstGeom prst="roundRect">
          <a:avLst/>
        </a:prstGeom>
        <a:solidFill>
          <a:schemeClr val="accent2">
            <a:hueOff val="6443612"/>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Competitive advantage </a:t>
          </a:r>
        </a:p>
      </dsp:txBody>
      <dsp:txXfrm>
        <a:off x="31185" y="3671694"/>
        <a:ext cx="10453230" cy="57645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FFB49F-1273-4A53-ABBC-5B267C192EBB}">
      <dsp:nvSpPr>
        <dsp:cNvPr id="0" name=""/>
        <dsp:cNvSpPr/>
      </dsp:nvSpPr>
      <dsp:spPr>
        <a:xfrm>
          <a:off x="0" y="866029"/>
          <a:ext cx="6666833" cy="56511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GDPR &amp; data protection laws </a:t>
          </a:r>
        </a:p>
      </dsp:txBody>
      <dsp:txXfrm>
        <a:off x="27586" y="893615"/>
        <a:ext cx="6611661" cy="509938"/>
      </dsp:txXfrm>
    </dsp:sp>
    <dsp:sp modelId="{A308E51D-30AB-4EED-86CA-1E9CDBD273F4}">
      <dsp:nvSpPr>
        <dsp:cNvPr id="0" name=""/>
        <dsp:cNvSpPr/>
      </dsp:nvSpPr>
      <dsp:spPr>
        <a:xfrm>
          <a:off x="0" y="1497379"/>
          <a:ext cx="6666833" cy="565110"/>
        </a:xfrm>
        <a:prstGeom prst="roundRect">
          <a:avLst/>
        </a:prstGeom>
        <a:gradFill rotWithShape="0">
          <a:gsLst>
            <a:gs pos="0">
              <a:schemeClr val="accent2">
                <a:hueOff val="1288722"/>
                <a:satOff val="-3699"/>
                <a:lumOff val="-5922"/>
                <a:alphaOff val="0"/>
                <a:satMod val="103000"/>
                <a:lumMod val="102000"/>
                <a:tint val="94000"/>
              </a:schemeClr>
            </a:gs>
            <a:gs pos="50000">
              <a:schemeClr val="accent2">
                <a:hueOff val="1288722"/>
                <a:satOff val="-3699"/>
                <a:lumOff val="-5922"/>
                <a:alphaOff val="0"/>
                <a:satMod val="110000"/>
                <a:lumMod val="100000"/>
                <a:shade val="100000"/>
              </a:schemeClr>
            </a:gs>
            <a:gs pos="100000">
              <a:schemeClr val="accent2">
                <a:hueOff val="1288722"/>
                <a:satOff val="-3699"/>
                <a:lumOff val="-592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Handling sensitive user data (Renuka et al., 2024).</a:t>
          </a:r>
        </a:p>
      </dsp:txBody>
      <dsp:txXfrm>
        <a:off x="27586" y="1524965"/>
        <a:ext cx="6611661" cy="509938"/>
      </dsp:txXfrm>
    </dsp:sp>
    <dsp:sp modelId="{F57A6E07-3E55-4BB8-8000-6E26E0F943EF}">
      <dsp:nvSpPr>
        <dsp:cNvPr id="0" name=""/>
        <dsp:cNvSpPr/>
      </dsp:nvSpPr>
      <dsp:spPr>
        <a:xfrm>
          <a:off x="0" y="2128729"/>
          <a:ext cx="6666833" cy="565110"/>
        </a:xfrm>
        <a:prstGeom prst="roundRect">
          <a:avLst/>
        </a:prstGeom>
        <a:gradFill rotWithShape="0">
          <a:gsLst>
            <a:gs pos="0">
              <a:schemeClr val="accent2">
                <a:hueOff val="2577445"/>
                <a:satOff val="-7397"/>
                <a:lumOff val="-11844"/>
                <a:alphaOff val="0"/>
                <a:satMod val="103000"/>
                <a:lumMod val="102000"/>
                <a:tint val="94000"/>
              </a:schemeClr>
            </a:gs>
            <a:gs pos="50000">
              <a:schemeClr val="accent2">
                <a:hueOff val="2577445"/>
                <a:satOff val="-7397"/>
                <a:lumOff val="-11844"/>
                <a:alphaOff val="0"/>
                <a:satMod val="110000"/>
                <a:lumMod val="100000"/>
                <a:shade val="100000"/>
              </a:schemeClr>
            </a:gs>
            <a:gs pos="100000">
              <a:schemeClr val="accent2">
                <a:hueOff val="2577445"/>
                <a:satOff val="-7397"/>
                <a:lumOff val="-1184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Need for strong cybersecurity </a:t>
          </a:r>
        </a:p>
      </dsp:txBody>
      <dsp:txXfrm>
        <a:off x="27586" y="2156315"/>
        <a:ext cx="6611661" cy="509938"/>
      </dsp:txXfrm>
    </dsp:sp>
    <dsp:sp modelId="{2CB713D3-2D65-4475-B788-E262B27E5B16}">
      <dsp:nvSpPr>
        <dsp:cNvPr id="0" name=""/>
        <dsp:cNvSpPr/>
      </dsp:nvSpPr>
      <dsp:spPr>
        <a:xfrm>
          <a:off x="0" y="2760080"/>
          <a:ext cx="6666833" cy="565110"/>
        </a:xfrm>
        <a:prstGeom prst="roundRect">
          <a:avLst/>
        </a:prstGeom>
        <a:gradFill rotWithShape="0">
          <a:gsLst>
            <a:gs pos="0">
              <a:schemeClr val="accent2">
                <a:hueOff val="3866168"/>
                <a:satOff val="-11096"/>
                <a:lumOff val="-17765"/>
                <a:alphaOff val="0"/>
                <a:satMod val="103000"/>
                <a:lumMod val="102000"/>
                <a:tint val="94000"/>
              </a:schemeClr>
            </a:gs>
            <a:gs pos="50000">
              <a:schemeClr val="accent2">
                <a:hueOff val="3866168"/>
                <a:satOff val="-11096"/>
                <a:lumOff val="-17765"/>
                <a:alphaOff val="0"/>
                <a:satMod val="110000"/>
                <a:lumMod val="100000"/>
                <a:shade val="100000"/>
              </a:schemeClr>
            </a:gs>
            <a:gs pos="100000">
              <a:schemeClr val="accent2">
                <a:hueOff val="3866168"/>
                <a:satOff val="-11096"/>
                <a:lumOff val="-17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Builds user trust </a:t>
          </a:r>
        </a:p>
      </dsp:txBody>
      <dsp:txXfrm>
        <a:off x="27586" y="2787666"/>
        <a:ext cx="6611661" cy="509938"/>
      </dsp:txXfrm>
    </dsp:sp>
    <dsp:sp modelId="{F7EBF2A3-C644-45A2-9BB8-22E5017E6341}">
      <dsp:nvSpPr>
        <dsp:cNvPr id="0" name=""/>
        <dsp:cNvSpPr/>
      </dsp:nvSpPr>
      <dsp:spPr>
        <a:xfrm>
          <a:off x="0" y="3391430"/>
          <a:ext cx="6666833" cy="565110"/>
        </a:xfrm>
        <a:prstGeom prst="roundRect">
          <a:avLst/>
        </a:prstGeom>
        <a:gradFill rotWithShape="0">
          <a:gsLst>
            <a:gs pos="0">
              <a:schemeClr val="accent2">
                <a:hueOff val="5154890"/>
                <a:satOff val="-14794"/>
                <a:lumOff val="-23687"/>
                <a:alphaOff val="0"/>
                <a:satMod val="103000"/>
                <a:lumMod val="102000"/>
                <a:tint val="94000"/>
              </a:schemeClr>
            </a:gs>
            <a:gs pos="50000">
              <a:schemeClr val="accent2">
                <a:hueOff val="5154890"/>
                <a:satOff val="-14794"/>
                <a:lumOff val="-23687"/>
                <a:alphaOff val="0"/>
                <a:satMod val="110000"/>
                <a:lumMod val="100000"/>
                <a:shade val="100000"/>
              </a:schemeClr>
            </a:gs>
            <a:gs pos="100000">
              <a:schemeClr val="accent2">
                <a:hueOff val="5154890"/>
                <a:satOff val="-14794"/>
                <a:lumOff val="-2368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Ensures legal compliance </a:t>
          </a:r>
        </a:p>
      </dsp:txBody>
      <dsp:txXfrm>
        <a:off x="27586" y="3419016"/>
        <a:ext cx="6611661" cy="509938"/>
      </dsp:txXfrm>
    </dsp:sp>
    <dsp:sp modelId="{C1290E1A-95CF-499D-A2C8-85A33D7D44E7}">
      <dsp:nvSpPr>
        <dsp:cNvPr id="0" name=""/>
        <dsp:cNvSpPr/>
      </dsp:nvSpPr>
      <dsp:spPr>
        <a:xfrm>
          <a:off x="0" y="4022780"/>
          <a:ext cx="6666833" cy="565110"/>
        </a:xfrm>
        <a:prstGeom prst="roundRect">
          <a:avLst/>
        </a:prstGeom>
        <a:gradFill rotWithShape="0">
          <a:gsLst>
            <a:gs pos="0">
              <a:schemeClr val="accent2">
                <a:hueOff val="6443612"/>
                <a:satOff val="-18493"/>
                <a:lumOff val="-29609"/>
                <a:alphaOff val="0"/>
                <a:satMod val="103000"/>
                <a:lumMod val="102000"/>
                <a:tint val="94000"/>
              </a:schemeClr>
            </a:gs>
            <a:gs pos="50000">
              <a:schemeClr val="accent2">
                <a:hueOff val="6443612"/>
                <a:satOff val="-18493"/>
                <a:lumOff val="-29609"/>
                <a:alphaOff val="0"/>
                <a:satMod val="110000"/>
                <a:lumMod val="100000"/>
                <a:shade val="100000"/>
              </a:schemeClr>
            </a:gs>
            <a:gs pos="100000">
              <a:schemeClr val="accent2">
                <a:hueOff val="6443612"/>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Enhances business credibility </a:t>
          </a:r>
        </a:p>
      </dsp:txBody>
      <dsp:txXfrm>
        <a:off x="27586" y="4050366"/>
        <a:ext cx="6611661" cy="50993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944ABD-6815-49E1-A178-9D35C15FA758}">
      <dsp:nvSpPr>
        <dsp:cNvPr id="0" name=""/>
        <dsp:cNvSpPr/>
      </dsp:nvSpPr>
      <dsp:spPr>
        <a:xfrm>
          <a:off x="0" y="2703"/>
          <a:ext cx="6900512"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9FE7017-06DD-4966-B3AF-77958D36984D}">
      <dsp:nvSpPr>
        <dsp:cNvPr id="0" name=""/>
        <dsp:cNvSpPr/>
      </dsp:nvSpPr>
      <dsp:spPr>
        <a:xfrm>
          <a:off x="0" y="2703"/>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Social media marketing (Mishnick and Wise, 2024).</a:t>
          </a:r>
        </a:p>
      </dsp:txBody>
      <dsp:txXfrm>
        <a:off x="0" y="2703"/>
        <a:ext cx="6900512" cy="921789"/>
      </dsp:txXfrm>
    </dsp:sp>
    <dsp:sp modelId="{2CA60CDE-3555-41FA-9D28-0E3AF5F2ACED}">
      <dsp:nvSpPr>
        <dsp:cNvPr id="0" name=""/>
        <dsp:cNvSpPr/>
      </dsp:nvSpPr>
      <dsp:spPr>
        <a:xfrm>
          <a:off x="0" y="924492"/>
          <a:ext cx="6900512"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C1C53B-9032-4864-A648-26F8596BDC63}">
      <dsp:nvSpPr>
        <dsp:cNvPr id="0" name=""/>
        <dsp:cNvSpPr/>
      </dsp:nvSpPr>
      <dsp:spPr>
        <a:xfrm>
          <a:off x="0" y="924492"/>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Platforms: Instagram, LinkedIn, Facebook </a:t>
          </a:r>
        </a:p>
      </dsp:txBody>
      <dsp:txXfrm>
        <a:off x="0" y="924492"/>
        <a:ext cx="6900512" cy="921789"/>
      </dsp:txXfrm>
    </dsp:sp>
    <dsp:sp modelId="{B6184DB3-7C34-47E7-882F-0EF3C4E074A5}">
      <dsp:nvSpPr>
        <dsp:cNvPr id="0" name=""/>
        <dsp:cNvSpPr/>
      </dsp:nvSpPr>
      <dsp:spPr>
        <a:xfrm>
          <a:off x="0" y="1846281"/>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4C3DF7F-792D-4F6F-AC02-3AD35F66C9F4}">
      <dsp:nvSpPr>
        <dsp:cNvPr id="0" name=""/>
        <dsp:cNvSpPr/>
      </dsp:nvSpPr>
      <dsp:spPr>
        <a:xfrm>
          <a:off x="0" y="1846281"/>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Targeted digital advertising </a:t>
          </a:r>
        </a:p>
      </dsp:txBody>
      <dsp:txXfrm>
        <a:off x="0" y="1846281"/>
        <a:ext cx="6900512" cy="921789"/>
      </dsp:txXfrm>
    </dsp:sp>
    <dsp:sp modelId="{EAED62EE-B6F4-457E-8747-AD681EDD4E73}">
      <dsp:nvSpPr>
        <dsp:cNvPr id="0" name=""/>
        <dsp:cNvSpPr/>
      </dsp:nvSpPr>
      <dsp:spPr>
        <a:xfrm>
          <a:off x="0" y="2768070"/>
          <a:ext cx="6900512"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BB913B9-15B3-4508-886C-A13281D55BB0}">
      <dsp:nvSpPr>
        <dsp:cNvPr id="0" name=""/>
        <dsp:cNvSpPr/>
      </dsp:nvSpPr>
      <dsp:spPr>
        <a:xfrm>
          <a:off x="0" y="2768070"/>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Engaging wellness content </a:t>
          </a:r>
        </a:p>
      </dsp:txBody>
      <dsp:txXfrm>
        <a:off x="0" y="2768070"/>
        <a:ext cx="6900512" cy="921789"/>
      </dsp:txXfrm>
    </dsp:sp>
    <dsp:sp modelId="{5A6E07A9-2582-43E5-B477-2CA20AB774E1}">
      <dsp:nvSpPr>
        <dsp:cNvPr id="0" name=""/>
        <dsp:cNvSpPr/>
      </dsp:nvSpPr>
      <dsp:spPr>
        <a:xfrm>
          <a:off x="0" y="3689859"/>
          <a:ext cx="6900512" cy="0"/>
        </a:xfrm>
        <a:prstGeom prst="lin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7D0D18-C8E8-491E-8946-E68871B7B66F}">
      <dsp:nvSpPr>
        <dsp:cNvPr id="0" name=""/>
        <dsp:cNvSpPr/>
      </dsp:nvSpPr>
      <dsp:spPr>
        <a:xfrm>
          <a:off x="0" y="3689859"/>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Increases brand awareness </a:t>
          </a:r>
        </a:p>
      </dsp:txBody>
      <dsp:txXfrm>
        <a:off x="0" y="3689859"/>
        <a:ext cx="6900512" cy="921789"/>
      </dsp:txXfrm>
    </dsp:sp>
    <dsp:sp modelId="{874F4D87-F9B0-4A5D-B307-4E959BB80AD9}">
      <dsp:nvSpPr>
        <dsp:cNvPr id="0" name=""/>
        <dsp:cNvSpPr/>
      </dsp:nvSpPr>
      <dsp:spPr>
        <a:xfrm>
          <a:off x="0" y="4611648"/>
          <a:ext cx="6900512"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24FF1C-19F4-441E-B571-F27E6163641E}">
      <dsp:nvSpPr>
        <dsp:cNvPr id="0" name=""/>
        <dsp:cNvSpPr/>
      </dsp:nvSpPr>
      <dsp:spPr>
        <a:xfrm>
          <a:off x="0" y="4611648"/>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Drives app downloads </a:t>
          </a:r>
        </a:p>
      </dsp:txBody>
      <dsp:txXfrm>
        <a:off x="0" y="4611648"/>
        <a:ext cx="6900512" cy="92178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1BCB56-F82F-48C9-B7C2-3310592B1B84}">
      <dsp:nvSpPr>
        <dsp:cNvPr id="0" name=""/>
        <dsp:cNvSpPr/>
      </dsp:nvSpPr>
      <dsp:spPr>
        <a:xfrm>
          <a:off x="307345" y="1546"/>
          <a:ext cx="3222855" cy="193371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kern="1200"/>
            <a:t>Influencer partnerships </a:t>
          </a:r>
        </a:p>
      </dsp:txBody>
      <dsp:txXfrm>
        <a:off x="307345" y="1546"/>
        <a:ext cx="3222855" cy="1933713"/>
      </dsp:txXfrm>
    </dsp:sp>
    <dsp:sp modelId="{CEE97EF7-DE48-437B-AB7D-B3EF12494C54}">
      <dsp:nvSpPr>
        <dsp:cNvPr id="0" name=""/>
        <dsp:cNvSpPr/>
      </dsp:nvSpPr>
      <dsp:spPr>
        <a:xfrm>
          <a:off x="3852486" y="1546"/>
          <a:ext cx="3222855" cy="1933713"/>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kern="1200"/>
            <a:t>Wellness influencer’s promotion </a:t>
          </a:r>
        </a:p>
      </dsp:txBody>
      <dsp:txXfrm>
        <a:off x="3852486" y="1546"/>
        <a:ext cx="3222855" cy="1933713"/>
      </dsp:txXfrm>
    </dsp:sp>
    <dsp:sp modelId="{3E739D99-BE8F-4BC2-89D6-56D7A3EB3762}">
      <dsp:nvSpPr>
        <dsp:cNvPr id="0" name=""/>
        <dsp:cNvSpPr/>
      </dsp:nvSpPr>
      <dsp:spPr>
        <a:xfrm>
          <a:off x="7397627" y="1546"/>
          <a:ext cx="3222855" cy="1933713"/>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kern="1200"/>
            <a:t>Trusted recommendations </a:t>
          </a:r>
        </a:p>
      </dsp:txBody>
      <dsp:txXfrm>
        <a:off x="7397627" y="1546"/>
        <a:ext cx="3222855" cy="1933713"/>
      </dsp:txXfrm>
    </dsp:sp>
    <dsp:sp modelId="{8F21778B-D10D-4935-8952-9D71AB380245}">
      <dsp:nvSpPr>
        <dsp:cNvPr id="0" name=""/>
        <dsp:cNvSpPr/>
      </dsp:nvSpPr>
      <dsp:spPr>
        <a:xfrm>
          <a:off x="307345" y="2257545"/>
          <a:ext cx="3222855" cy="1933713"/>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kern="1200"/>
            <a:t>Wider audience reach (Hass, 2022).</a:t>
          </a:r>
        </a:p>
      </dsp:txBody>
      <dsp:txXfrm>
        <a:off x="307345" y="2257545"/>
        <a:ext cx="3222855" cy="1933713"/>
      </dsp:txXfrm>
    </dsp:sp>
    <dsp:sp modelId="{AF2A065C-9726-4C35-9608-FD64A61B140E}">
      <dsp:nvSpPr>
        <dsp:cNvPr id="0" name=""/>
        <dsp:cNvSpPr/>
      </dsp:nvSpPr>
      <dsp:spPr>
        <a:xfrm>
          <a:off x="3852486" y="2257545"/>
          <a:ext cx="3222855" cy="1933713"/>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kern="1200"/>
            <a:t>Builds credibility </a:t>
          </a:r>
        </a:p>
      </dsp:txBody>
      <dsp:txXfrm>
        <a:off x="3852486" y="2257545"/>
        <a:ext cx="3222855" cy="1933713"/>
      </dsp:txXfrm>
    </dsp:sp>
    <dsp:sp modelId="{3FFFF436-4B69-4401-B2F2-DC73F2D324EF}">
      <dsp:nvSpPr>
        <dsp:cNvPr id="0" name=""/>
        <dsp:cNvSpPr/>
      </dsp:nvSpPr>
      <dsp:spPr>
        <a:xfrm>
          <a:off x="7397627" y="2257545"/>
          <a:ext cx="3222855" cy="193371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kern="1200"/>
            <a:t>Increases user acquisition </a:t>
          </a:r>
        </a:p>
      </dsp:txBody>
      <dsp:txXfrm>
        <a:off x="7397627" y="2257545"/>
        <a:ext cx="3222855" cy="193371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6342CF-10C6-45E5-B514-90C1718971A4}">
      <dsp:nvSpPr>
        <dsp:cNvPr id="0" name=""/>
        <dsp:cNvSpPr/>
      </dsp:nvSpPr>
      <dsp:spPr>
        <a:xfrm>
          <a:off x="402550" y="1992"/>
          <a:ext cx="3034531" cy="1820718"/>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kern="1200"/>
            <a:t>Total funding: £500,000 </a:t>
          </a:r>
        </a:p>
      </dsp:txBody>
      <dsp:txXfrm>
        <a:off x="402550" y="1992"/>
        <a:ext cx="3034531" cy="1820718"/>
      </dsp:txXfrm>
    </dsp:sp>
    <dsp:sp modelId="{8D1096D2-A284-4ACB-A0AE-543CB13DFC3B}">
      <dsp:nvSpPr>
        <dsp:cNvPr id="0" name=""/>
        <dsp:cNvSpPr/>
      </dsp:nvSpPr>
      <dsp:spPr>
        <a:xfrm>
          <a:off x="3740534" y="1992"/>
          <a:ext cx="3034531" cy="1820718"/>
        </a:xfrm>
        <a:prstGeom prst="rect">
          <a:avLst/>
        </a:prstGeom>
        <a:solidFill>
          <a:schemeClr val="accent2">
            <a:hueOff val="1288722"/>
            <a:satOff val="-3699"/>
            <a:lumOff val="-592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kern="1200"/>
            <a:t>60% Development </a:t>
          </a:r>
        </a:p>
      </dsp:txBody>
      <dsp:txXfrm>
        <a:off x="3740534" y="1992"/>
        <a:ext cx="3034531" cy="1820718"/>
      </dsp:txXfrm>
    </dsp:sp>
    <dsp:sp modelId="{D6026D02-8492-4F29-AB32-7EA914F4B19C}">
      <dsp:nvSpPr>
        <dsp:cNvPr id="0" name=""/>
        <dsp:cNvSpPr/>
      </dsp:nvSpPr>
      <dsp:spPr>
        <a:xfrm>
          <a:off x="7078518" y="1992"/>
          <a:ext cx="3034531" cy="1820718"/>
        </a:xfrm>
        <a:prstGeom prst="rect">
          <a:avLst/>
        </a:prstGeom>
        <a:solidFill>
          <a:schemeClr val="accent2">
            <a:hueOff val="2577445"/>
            <a:satOff val="-7397"/>
            <a:lumOff val="-1184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kern="1200"/>
            <a:t>25% Marketing </a:t>
          </a:r>
        </a:p>
      </dsp:txBody>
      <dsp:txXfrm>
        <a:off x="7078518" y="1992"/>
        <a:ext cx="3034531" cy="1820718"/>
      </dsp:txXfrm>
    </dsp:sp>
    <dsp:sp modelId="{8FDC2D60-B76A-4B31-BD13-ED4703EA6D6A}">
      <dsp:nvSpPr>
        <dsp:cNvPr id="0" name=""/>
        <dsp:cNvSpPr/>
      </dsp:nvSpPr>
      <dsp:spPr>
        <a:xfrm>
          <a:off x="402550" y="2126164"/>
          <a:ext cx="3034531" cy="1820718"/>
        </a:xfrm>
        <a:prstGeom prst="rect">
          <a:avLst/>
        </a:prstGeom>
        <a:solidFill>
          <a:schemeClr val="accent2">
            <a:hueOff val="3866168"/>
            <a:satOff val="-11096"/>
            <a:lumOff val="-1776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kern="1200"/>
            <a:t>15% Legal &amp; operations </a:t>
          </a:r>
        </a:p>
      </dsp:txBody>
      <dsp:txXfrm>
        <a:off x="402550" y="2126164"/>
        <a:ext cx="3034531" cy="1820718"/>
      </dsp:txXfrm>
    </dsp:sp>
    <dsp:sp modelId="{D9DAF9E3-0165-4804-A27A-0C514B196E5A}">
      <dsp:nvSpPr>
        <dsp:cNvPr id="0" name=""/>
        <dsp:cNvSpPr/>
      </dsp:nvSpPr>
      <dsp:spPr>
        <a:xfrm>
          <a:off x="3740534" y="2126164"/>
          <a:ext cx="3034531" cy="1820718"/>
        </a:xfrm>
        <a:prstGeom prst="rect">
          <a:avLst/>
        </a:prstGeom>
        <a:solidFill>
          <a:schemeClr val="accent2">
            <a:hueOff val="5154890"/>
            <a:satOff val="-14794"/>
            <a:lumOff val="-2368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kern="1200"/>
            <a:t>Supports launch &amp; growth </a:t>
          </a:r>
        </a:p>
      </dsp:txBody>
      <dsp:txXfrm>
        <a:off x="3740534" y="2126164"/>
        <a:ext cx="3034531" cy="1820718"/>
      </dsp:txXfrm>
    </dsp:sp>
    <dsp:sp modelId="{4B40A065-50B4-4BEC-BE25-096B64839F5F}">
      <dsp:nvSpPr>
        <dsp:cNvPr id="0" name=""/>
        <dsp:cNvSpPr/>
      </dsp:nvSpPr>
      <dsp:spPr>
        <a:xfrm>
          <a:off x="7078518" y="2126164"/>
          <a:ext cx="3034531" cy="1820718"/>
        </a:xfrm>
        <a:prstGeom prst="rect">
          <a:avLst/>
        </a:prstGeom>
        <a:solidFill>
          <a:schemeClr val="accent2">
            <a:hueOff val="6443612"/>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kern="1200"/>
            <a:t>Efficient resource allocation (Jiao et al., 2021).</a:t>
          </a:r>
        </a:p>
      </dsp:txBody>
      <dsp:txXfrm>
        <a:off x="7078518" y="2126164"/>
        <a:ext cx="3034531" cy="182071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6117BF-9185-41D0-BFF8-B2B1EDD4AF85}">
      <dsp:nvSpPr>
        <dsp:cNvPr id="0" name=""/>
        <dsp:cNvSpPr/>
      </dsp:nvSpPr>
      <dsp:spPr>
        <a:xfrm>
          <a:off x="0" y="1407"/>
          <a:ext cx="10515600" cy="5997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8E53B2-CB6B-472A-AEB1-E0E7090754A6}">
      <dsp:nvSpPr>
        <dsp:cNvPr id="0" name=""/>
        <dsp:cNvSpPr/>
      </dsp:nvSpPr>
      <dsp:spPr>
        <a:xfrm>
          <a:off x="181438" y="136361"/>
          <a:ext cx="329887" cy="3298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0CEDE1B-7506-4D20-BC13-65A2FE7761C0}">
      <dsp:nvSpPr>
        <dsp:cNvPr id="0" name=""/>
        <dsp:cNvSpPr/>
      </dsp:nvSpPr>
      <dsp:spPr>
        <a:xfrm>
          <a:off x="692764" y="1407"/>
          <a:ext cx="9822835"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844550">
            <a:lnSpc>
              <a:spcPct val="100000"/>
            </a:lnSpc>
            <a:spcBef>
              <a:spcPct val="0"/>
            </a:spcBef>
            <a:spcAft>
              <a:spcPct val="35000"/>
            </a:spcAft>
            <a:buNone/>
          </a:pPr>
          <a:r>
            <a:rPr lang="en-US" sz="1900" kern="1200"/>
            <a:t>All-in-one wellness solution </a:t>
          </a:r>
        </a:p>
      </dsp:txBody>
      <dsp:txXfrm>
        <a:off x="692764" y="1407"/>
        <a:ext cx="9822835" cy="599796"/>
      </dsp:txXfrm>
    </dsp:sp>
    <dsp:sp modelId="{AB3FE46A-EA0F-45EA-ACC6-EFE63CFFDE8D}">
      <dsp:nvSpPr>
        <dsp:cNvPr id="0" name=""/>
        <dsp:cNvSpPr/>
      </dsp:nvSpPr>
      <dsp:spPr>
        <a:xfrm>
          <a:off x="0" y="751152"/>
          <a:ext cx="10515600" cy="5997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C0C5EA-4612-40B9-92BA-84192A8FB42F}">
      <dsp:nvSpPr>
        <dsp:cNvPr id="0" name=""/>
        <dsp:cNvSpPr/>
      </dsp:nvSpPr>
      <dsp:spPr>
        <a:xfrm>
          <a:off x="181438" y="886107"/>
          <a:ext cx="329887" cy="3298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8679C2-890B-48B4-B7CA-23E7F0AFB7D7}">
      <dsp:nvSpPr>
        <dsp:cNvPr id="0" name=""/>
        <dsp:cNvSpPr/>
      </dsp:nvSpPr>
      <dsp:spPr>
        <a:xfrm>
          <a:off x="692764" y="751152"/>
          <a:ext cx="9822835"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844550">
            <a:lnSpc>
              <a:spcPct val="100000"/>
            </a:lnSpc>
            <a:spcBef>
              <a:spcPct val="0"/>
            </a:spcBef>
            <a:spcAft>
              <a:spcPct val="35000"/>
            </a:spcAft>
            <a:buNone/>
          </a:pPr>
          <a:r>
            <a:rPr lang="en-US" sz="1900" kern="1200"/>
            <a:t>Strong market demand </a:t>
          </a:r>
        </a:p>
      </dsp:txBody>
      <dsp:txXfrm>
        <a:off x="692764" y="751152"/>
        <a:ext cx="9822835" cy="599796"/>
      </dsp:txXfrm>
    </dsp:sp>
    <dsp:sp modelId="{A9DD41CC-D689-4ECE-89D0-3F1E8D6BFE82}">
      <dsp:nvSpPr>
        <dsp:cNvPr id="0" name=""/>
        <dsp:cNvSpPr/>
      </dsp:nvSpPr>
      <dsp:spPr>
        <a:xfrm>
          <a:off x="0" y="1500898"/>
          <a:ext cx="10515600" cy="5997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D8FE37-A22D-4DC2-822A-F827DCE50D95}">
      <dsp:nvSpPr>
        <dsp:cNvPr id="0" name=""/>
        <dsp:cNvSpPr/>
      </dsp:nvSpPr>
      <dsp:spPr>
        <a:xfrm>
          <a:off x="181438" y="1635852"/>
          <a:ext cx="329887" cy="3298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1BB6799-413C-457B-AE3B-8444DD5027FB}">
      <dsp:nvSpPr>
        <dsp:cNvPr id="0" name=""/>
        <dsp:cNvSpPr/>
      </dsp:nvSpPr>
      <dsp:spPr>
        <a:xfrm>
          <a:off x="692764" y="1500898"/>
          <a:ext cx="9822835"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844550">
            <a:lnSpc>
              <a:spcPct val="100000"/>
            </a:lnSpc>
            <a:spcBef>
              <a:spcPct val="0"/>
            </a:spcBef>
            <a:spcAft>
              <a:spcPct val="35000"/>
            </a:spcAft>
            <a:buNone/>
          </a:pPr>
          <a:r>
            <a:rPr lang="en-US" sz="1900" kern="1200"/>
            <a:t>Scalable business model </a:t>
          </a:r>
        </a:p>
      </dsp:txBody>
      <dsp:txXfrm>
        <a:off x="692764" y="1500898"/>
        <a:ext cx="9822835" cy="599796"/>
      </dsp:txXfrm>
    </dsp:sp>
    <dsp:sp modelId="{D43A280C-67ED-43F0-A789-B27514E69037}">
      <dsp:nvSpPr>
        <dsp:cNvPr id="0" name=""/>
        <dsp:cNvSpPr/>
      </dsp:nvSpPr>
      <dsp:spPr>
        <a:xfrm>
          <a:off x="0" y="2250643"/>
          <a:ext cx="10515600" cy="5997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74B23A-3E9D-4311-AD1B-9EACFA538C65}">
      <dsp:nvSpPr>
        <dsp:cNvPr id="0" name=""/>
        <dsp:cNvSpPr/>
      </dsp:nvSpPr>
      <dsp:spPr>
        <a:xfrm>
          <a:off x="181438" y="2385597"/>
          <a:ext cx="329887" cy="32988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D239D61-FBAF-4D1C-8AEF-64C7C4E5541E}">
      <dsp:nvSpPr>
        <dsp:cNvPr id="0" name=""/>
        <dsp:cNvSpPr/>
      </dsp:nvSpPr>
      <dsp:spPr>
        <a:xfrm>
          <a:off x="692764" y="2250643"/>
          <a:ext cx="9822835"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844550">
            <a:lnSpc>
              <a:spcPct val="100000"/>
            </a:lnSpc>
            <a:spcBef>
              <a:spcPct val="0"/>
            </a:spcBef>
            <a:spcAft>
              <a:spcPct val="35000"/>
            </a:spcAft>
            <a:buNone/>
          </a:pPr>
          <a:r>
            <a:rPr lang="en-US" sz="1900" kern="1200"/>
            <a:t>Competitive advantage </a:t>
          </a:r>
        </a:p>
      </dsp:txBody>
      <dsp:txXfrm>
        <a:off x="692764" y="2250643"/>
        <a:ext cx="9822835" cy="599796"/>
      </dsp:txXfrm>
    </dsp:sp>
    <dsp:sp modelId="{BE0FFC86-8A26-4EE0-BE87-4AF4E2641A77}">
      <dsp:nvSpPr>
        <dsp:cNvPr id="0" name=""/>
        <dsp:cNvSpPr/>
      </dsp:nvSpPr>
      <dsp:spPr>
        <a:xfrm>
          <a:off x="0" y="3000388"/>
          <a:ext cx="10515600" cy="5997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1D98E2-32C5-4F67-B9AD-6DA9718EE99E}">
      <dsp:nvSpPr>
        <dsp:cNvPr id="0" name=""/>
        <dsp:cNvSpPr/>
      </dsp:nvSpPr>
      <dsp:spPr>
        <a:xfrm>
          <a:off x="181438" y="3135342"/>
          <a:ext cx="329887" cy="32988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138EEA-31DD-42CE-A524-8DE894EB2B52}">
      <dsp:nvSpPr>
        <dsp:cNvPr id="0" name=""/>
        <dsp:cNvSpPr/>
      </dsp:nvSpPr>
      <dsp:spPr>
        <a:xfrm>
          <a:off x="692764" y="3000388"/>
          <a:ext cx="9822835"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844550">
            <a:lnSpc>
              <a:spcPct val="100000"/>
            </a:lnSpc>
            <a:spcBef>
              <a:spcPct val="0"/>
            </a:spcBef>
            <a:spcAft>
              <a:spcPct val="35000"/>
            </a:spcAft>
            <a:buNone/>
          </a:pPr>
          <a:r>
            <a:rPr lang="en-US" sz="1900" kern="1200"/>
            <a:t>High growth potential </a:t>
          </a:r>
        </a:p>
      </dsp:txBody>
      <dsp:txXfrm>
        <a:off x="692764" y="3000388"/>
        <a:ext cx="9822835" cy="599796"/>
      </dsp:txXfrm>
    </dsp:sp>
    <dsp:sp modelId="{3551DC61-2FB1-429D-A7D7-CF31AFAE5E5B}">
      <dsp:nvSpPr>
        <dsp:cNvPr id="0" name=""/>
        <dsp:cNvSpPr/>
      </dsp:nvSpPr>
      <dsp:spPr>
        <a:xfrm>
          <a:off x="0" y="3750134"/>
          <a:ext cx="10515600" cy="5997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73C7DE-4FCA-427F-9B5C-667E14E62FFF}">
      <dsp:nvSpPr>
        <dsp:cNvPr id="0" name=""/>
        <dsp:cNvSpPr/>
      </dsp:nvSpPr>
      <dsp:spPr>
        <a:xfrm>
          <a:off x="181438" y="3885088"/>
          <a:ext cx="329887" cy="329887"/>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3A80736-6B67-4A57-B425-12A4B8DD7313}">
      <dsp:nvSpPr>
        <dsp:cNvPr id="0" name=""/>
        <dsp:cNvSpPr/>
      </dsp:nvSpPr>
      <dsp:spPr>
        <a:xfrm>
          <a:off x="692764" y="3750134"/>
          <a:ext cx="9822835"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844550">
            <a:lnSpc>
              <a:spcPct val="100000"/>
            </a:lnSpc>
            <a:spcBef>
              <a:spcPct val="0"/>
            </a:spcBef>
            <a:spcAft>
              <a:spcPct val="35000"/>
            </a:spcAft>
            <a:buNone/>
          </a:pPr>
          <a:r>
            <a:rPr lang="en-US" sz="1900" kern="1200"/>
            <a:t>Attractive investment opportunity</a:t>
          </a:r>
        </a:p>
      </dsp:txBody>
      <dsp:txXfrm>
        <a:off x="692764" y="3750134"/>
        <a:ext cx="9822835" cy="59979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499DBD8-415A-48CB-B60D-04232C3B61C2}" type="datetimeFigureOut">
              <a:t>4/11/26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43E4ED-66A4-4131-9ACD-09BAA2865754}" type="slidenum">
              <a:t>‹#›</a:t>
            </a:fld>
            <a:endParaRPr lang="en-US"/>
          </a:p>
        </p:txBody>
      </p:sp>
    </p:spTree>
    <p:extLst>
      <p:ext uri="{BB962C8B-B14F-4D97-AF65-F5344CB8AC3E}">
        <p14:creationId xmlns:p14="http://schemas.microsoft.com/office/powerpoint/2010/main" val="1796524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err="1"/>
              <a:t>WellVibe</a:t>
            </a:r>
            <a:r>
              <a:rPr lang="en-US" dirty="0"/>
              <a:t> is a new, all-in-one mobile application that is used to guide users into the path of the balanced and healthy lifestyle. It combines </a:t>
            </a:r>
            <a:r>
              <a:rPr lang="en-US" dirty="0" err="1"/>
              <a:t>individualised</a:t>
            </a:r>
            <a:r>
              <a:rPr lang="en-US" dirty="0"/>
              <a:t> work out regimes, </a:t>
            </a:r>
            <a:r>
              <a:rPr lang="en-US" dirty="0" err="1"/>
              <a:t>personalised</a:t>
            </a:r>
            <a:r>
              <a:rPr lang="en-US" dirty="0"/>
              <a:t> dietary direction, and psychological care all in a solitary and convenient application (Higgins and Morico, 2023). The app will specifically be aimed at busy professionals aged 18-45 years that usually lack time to keep up with their wellbeing because of time limitations. </a:t>
            </a:r>
            <a:r>
              <a:rPr lang="en-US" dirty="0" err="1"/>
              <a:t>WellVibe</a:t>
            </a:r>
            <a:r>
              <a:rPr lang="en-US" dirty="0"/>
              <a:t> is a holistic and </a:t>
            </a:r>
            <a:r>
              <a:rPr lang="en-US" dirty="0" err="1"/>
              <a:t>personalised</a:t>
            </a:r>
            <a:r>
              <a:rPr lang="en-US" dirty="0"/>
              <a:t> solution to health, unlike many of the other apps available, which have concentrated on just one area of health. Such a strategy reacts to the increase in demand of convenient, effective, and all-purpose wellness solutions, so it is both topical and extremely competitive in the modern market of healthy consumers.</a:t>
            </a:r>
          </a:p>
          <a:p>
            <a:pPr algn="just"/>
            <a:endParaRPr lang="en-US" dirty="0">
              <a:ea typeface="Calibri"/>
              <a:cs typeface="Calibri"/>
            </a:endParaRPr>
          </a:p>
        </p:txBody>
      </p:sp>
      <p:sp>
        <p:nvSpPr>
          <p:cNvPr id="4" name="Slide Number Placeholder 3"/>
          <p:cNvSpPr>
            <a:spLocks noGrp="1"/>
          </p:cNvSpPr>
          <p:nvPr>
            <p:ph type="sldNum" sz="quarter" idx="5"/>
          </p:nvPr>
        </p:nvSpPr>
        <p:spPr/>
        <p:txBody>
          <a:bodyPr/>
          <a:lstStyle/>
          <a:p>
            <a:fld id="{9343E4ED-66A4-4131-9ACD-09BAA2865754}" type="slidenum">
              <a:t>3</a:t>
            </a:fld>
            <a:endParaRPr lang="en-US"/>
          </a:p>
        </p:txBody>
      </p:sp>
    </p:spTree>
    <p:extLst>
      <p:ext uri="{BB962C8B-B14F-4D97-AF65-F5344CB8AC3E}">
        <p14:creationId xmlns:p14="http://schemas.microsoft.com/office/powerpoint/2010/main" val="18188714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err="1"/>
              <a:t>WellVibe</a:t>
            </a:r>
            <a:r>
              <a:rPr lang="en-US" dirty="0"/>
              <a:t> is a mobile application integrated to provide three major functions, including </a:t>
            </a:r>
            <a:r>
              <a:rPr lang="en-US" dirty="0" err="1"/>
              <a:t>customised</a:t>
            </a:r>
            <a:r>
              <a:rPr lang="en-US" dirty="0"/>
              <a:t> nutrition plans, mood tracking and guided meditation as support tools to help individuals improve their mental health and overall wellbeing by tracking their own fitness levels. These functionalities can be driven by AI, which enables the app to be adjusted to the personal user goal, preferences and development and to create highly individualized experiences.</a:t>
            </a:r>
          </a:p>
          <a:p>
            <a:pPr algn="just"/>
            <a:r>
              <a:rPr lang="en-US" dirty="0"/>
              <a:t>The company is founded on a freemium concept, where all users are free to use, though, premium users have access to advanced analytics, </a:t>
            </a:r>
            <a:r>
              <a:rPr lang="en-US" dirty="0" err="1"/>
              <a:t>personalised</a:t>
            </a:r>
            <a:r>
              <a:rPr lang="en-US" dirty="0"/>
              <a:t> coaching and exclusive content (Smart, 2025). The model will assist in attracting a huge number of users and will create sustainable revenue by use of subscription.</a:t>
            </a:r>
            <a:endParaRPr lang="en-US" dirty="0">
              <a:ea typeface="Calibri" panose="020F0502020204030204"/>
              <a:cs typeface="Calibri" panose="020F0502020204030204"/>
            </a:endParaRPr>
          </a:p>
          <a:p>
            <a:pPr algn="just"/>
            <a:r>
              <a:rPr lang="en-US" dirty="0" err="1"/>
              <a:t>WellVibe</a:t>
            </a:r>
            <a:r>
              <a:rPr lang="en-US" dirty="0"/>
              <a:t> value proposition is the convenience and efficiency of the all-in-one, </a:t>
            </a:r>
            <a:r>
              <a:rPr lang="en-US" dirty="0" err="1"/>
              <a:t>customised</a:t>
            </a:r>
            <a:r>
              <a:rPr lang="en-US" dirty="0"/>
              <a:t> approach, which gives the busy professionals who find it important to manage their overall wellbeing with only one platform, not many different applications.</a:t>
            </a:r>
            <a:endParaRPr lang="en-US" dirty="0">
              <a:ea typeface="Calibri"/>
              <a:cs typeface="Calibri"/>
            </a:endParaRPr>
          </a:p>
          <a:p>
            <a:pPr algn="just"/>
            <a:endParaRPr lang="en-US" dirty="0">
              <a:ea typeface="Calibri"/>
              <a:cs typeface="Calibri"/>
            </a:endParaRPr>
          </a:p>
        </p:txBody>
      </p:sp>
      <p:sp>
        <p:nvSpPr>
          <p:cNvPr id="4" name="Slide Number Placeholder 3"/>
          <p:cNvSpPr>
            <a:spLocks noGrp="1"/>
          </p:cNvSpPr>
          <p:nvPr>
            <p:ph type="sldNum" sz="quarter" idx="5"/>
          </p:nvPr>
        </p:nvSpPr>
        <p:spPr/>
        <p:txBody>
          <a:bodyPr/>
          <a:lstStyle/>
          <a:p>
            <a:fld id="{9343E4ED-66A4-4131-9ACD-09BAA2865754}" type="slidenum">
              <a:t>4</a:t>
            </a:fld>
            <a:endParaRPr lang="en-US"/>
          </a:p>
        </p:txBody>
      </p:sp>
    </p:spTree>
    <p:extLst>
      <p:ext uri="{BB962C8B-B14F-4D97-AF65-F5344CB8AC3E}">
        <p14:creationId xmlns:p14="http://schemas.microsoft.com/office/powerpoint/2010/main" val="7499247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err="1"/>
              <a:t>WellVibe</a:t>
            </a:r>
            <a:r>
              <a:rPr lang="en-US" dirty="0"/>
              <a:t> has an effective </a:t>
            </a:r>
            <a:r>
              <a:rPr lang="en-US" dirty="0" err="1"/>
              <a:t>organisational</a:t>
            </a:r>
            <a:r>
              <a:rPr lang="en-US" dirty="0"/>
              <a:t> structure which is clear and </a:t>
            </a:r>
            <a:r>
              <a:rPr lang="en-US" dirty="0" err="1"/>
              <a:t>well structured</a:t>
            </a:r>
            <a:r>
              <a:rPr lang="en-US" dirty="0"/>
              <a:t> to facilitate development as well growth. The CEO and Founder is at the top-level in charge of the overall strategic direction and decision-making. The development component is involved in designing, construction and maintenance of the mobile application making sure that it is functional and user-friendly as well as innovative. The marketing team will engage in the recognition of the app, searching new users and engaging them in the app with the help of digital campaigns. Moreover, the wellness experts play the role of advisors, who would inject professionalism in the content within the app hence making it accurate and credible.</a:t>
            </a:r>
          </a:p>
          <a:p>
            <a:pPr algn="just"/>
            <a:r>
              <a:rPr lang="en-US" dirty="0" err="1"/>
              <a:t>WellVibe</a:t>
            </a:r>
            <a:r>
              <a:rPr lang="en-US" dirty="0"/>
              <a:t> has legally set up as a Limited Liability Company (LLC). This is the appropriate structure since it safeguards the personal assets of the founders and the flexibility to be flexible in management and expansion later (Lewis, 2024). It also increases credibility of the business, which is more appealing to prospective investors and partners.</a:t>
            </a:r>
            <a:endParaRPr lang="en-US" dirty="0">
              <a:ea typeface="Calibri"/>
              <a:cs typeface="Calibri"/>
            </a:endParaRPr>
          </a:p>
          <a:p>
            <a:pPr algn="just"/>
            <a:endParaRPr lang="en-US" dirty="0">
              <a:ea typeface="Calibri"/>
              <a:cs typeface="Calibri"/>
            </a:endParaRPr>
          </a:p>
        </p:txBody>
      </p:sp>
      <p:sp>
        <p:nvSpPr>
          <p:cNvPr id="4" name="Slide Number Placeholder 3"/>
          <p:cNvSpPr>
            <a:spLocks noGrp="1"/>
          </p:cNvSpPr>
          <p:nvPr>
            <p:ph type="sldNum" sz="quarter" idx="5"/>
          </p:nvPr>
        </p:nvSpPr>
        <p:spPr/>
        <p:txBody>
          <a:bodyPr/>
          <a:lstStyle/>
          <a:p>
            <a:fld id="{9343E4ED-66A4-4131-9ACD-09BAA2865754}" type="slidenum">
              <a:t>5</a:t>
            </a:fld>
            <a:endParaRPr lang="en-US"/>
          </a:p>
        </p:txBody>
      </p:sp>
    </p:spTree>
    <p:extLst>
      <p:ext uri="{BB962C8B-B14F-4D97-AF65-F5344CB8AC3E}">
        <p14:creationId xmlns:p14="http://schemas.microsoft.com/office/powerpoint/2010/main" val="16805983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 growing trend of self-awareness and awareness on mental health and wellbeing is one of the biggest external changes rapidly impacting </a:t>
            </a:r>
            <a:r>
              <a:rPr lang="en-US" dirty="0" err="1"/>
              <a:t>WellVibe</a:t>
            </a:r>
            <a:r>
              <a:rPr lang="en-US" dirty="0"/>
              <a:t>. Over the past years and especially after the COVID-19 pandemic, people have increasingly appeared to be more aware of leading a healthy life and a better work-life balance (</a:t>
            </a:r>
            <a:r>
              <a:rPr lang="en-US" dirty="0" err="1"/>
              <a:t>Matulevicius</a:t>
            </a:r>
            <a:r>
              <a:rPr lang="en-US" dirty="0"/>
              <a:t> et al., 2021). This change is particularly noticeable in the working population who are frequently exposed to a great deal of stress and do not have enough time to take care of their health.</a:t>
            </a:r>
          </a:p>
          <a:p>
            <a:pPr algn="just"/>
            <a:r>
              <a:rPr lang="en-US" dirty="0"/>
              <a:t>Consequently, one can witness an increased need in wellness interventions that are convenient and accessible to support the needs of the physical and mental health. </a:t>
            </a:r>
            <a:r>
              <a:rPr lang="en-US" dirty="0" err="1"/>
              <a:t>WellVibe</a:t>
            </a:r>
            <a:r>
              <a:rPr lang="en-US" dirty="0"/>
              <a:t> addresses this trend directly and provides a holistic and all-in-one solution, which is a combination of services: fitness, nutrition, and mental health. The app puts itself in a great position in a market which is quickly growing and highly intensive by accommodating such evolving social </a:t>
            </a:r>
            <a:r>
              <a:rPr lang="en-US" dirty="0" err="1"/>
              <a:t>behaviours</a:t>
            </a:r>
            <a:r>
              <a:rPr lang="en-US" dirty="0"/>
              <a:t> and expectations.</a:t>
            </a:r>
          </a:p>
          <a:p>
            <a:pPr algn="just"/>
            <a:endParaRPr lang="en-US" dirty="0">
              <a:ea typeface="Calibri"/>
              <a:cs typeface="Calibri"/>
            </a:endParaRPr>
          </a:p>
        </p:txBody>
      </p:sp>
      <p:sp>
        <p:nvSpPr>
          <p:cNvPr id="4" name="Slide Number Placeholder 3"/>
          <p:cNvSpPr>
            <a:spLocks noGrp="1"/>
          </p:cNvSpPr>
          <p:nvPr>
            <p:ph type="sldNum" sz="quarter" idx="5"/>
          </p:nvPr>
        </p:nvSpPr>
        <p:spPr/>
        <p:txBody>
          <a:bodyPr/>
          <a:lstStyle/>
          <a:p>
            <a:fld id="{9343E4ED-66A4-4131-9ACD-09BAA2865754}" type="slidenum">
              <a:t>6</a:t>
            </a:fld>
            <a:endParaRPr lang="en-US"/>
          </a:p>
        </p:txBody>
      </p:sp>
    </p:spTree>
    <p:extLst>
      <p:ext uri="{BB962C8B-B14F-4D97-AF65-F5344CB8AC3E}">
        <p14:creationId xmlns:p14="http://schemas.microsoft.com/office/powerpoint/2010/main" val="37835249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Technology is a key in enabling growth and prosperity of </a:t>
            </a:r>
            <a:r>
              <a:rPr lang="en-US" dirty="0" err="1"/>
              <a:t>WellVibe</a:t>
            </a:r>
            <a:r>
              <a:rPr lang="en-US" dirty="0"/>
              <a:t>. Such application could be typified by the fast advancement of artificial intelligence and mobile health technologies that would make a user experience very individual. With the help of AI-powered data analysis </a:t>
            </a:r>
            <a:r>
              <a:rPr lang="en-US" dirty="0" err="1"/>
              <a:t>WellVibe</a:t>
            </a:r>
            <a:r>
              <a:rPr lang="en-US" dirty="0"/>
              <a:t> can track the </a:t>
            </a:r>
            <a:r>
              <a:rPr lang="en-US" dirty="0" err="1"/>
              <a:t>behaviour</a:t>
            </a:r>
            <a:r>
              <a:rPr lang="en-US" dirty="0"/>
              <a:t> of the users, their preferences and progress to offer individual fitness workouts and nutrition and mental health support (Majumder and Dey, 2026).</a:t>
            </a:r>
          </a:p>
          <a:p>
            <a:pPr algn="just"/>
            <a:r>
              <a:rPr lang="en-US" dirty="0"/>
              <a:t>Such </a:t>
            </a:r>
            <a:r>
              <a:rPr lang="en-US" dirty="0" err="1"/>
              <a:t>personalisation</a:t>
            </a:r>
            <a:r>
              <a:rPr lang="en-US" dirty="0"/>
              <a:t> results in improved user satisfaction, as well as an increased interest and retention in the long run, which is necessary in business sustainability. Most importantly, smartphones are ubiquitous and consequently many individuals can readily avail such digital health solutions. By deploying these technological developments, </a:t>
            </a:r>
            <a:r>
              <a:rPr lang="en-US" dirty="0" err="1"/>
              <a:t>WellVibe</a:t>
            </a:r>
            <a:r>
              <a:rPr lang="en-US" dirty="0"/>
              <a:t> boasts a large competitive edge to the old/outdated or single-purpose wellness </a:t>
            </a:r>
            <a:r>
              <a:rPr lang="en-US" dirty="0" err="1"/>
              <a:t>apps, and</a:t>
            </a:r>
            <a:r>
              <a:rPr lang="en-US" dirty="0"/>
              <a:t> is a disruptive and innovative solution to the digital health industry.</a:t>
            </a:r>
            <a:endParaRPr lang="en-US" dirty="0">
              <a:ea typeface="Calibri"/>
              <a:cs typeface="Calibri"/>
            </a:endParaRPr>
          </a:p>
          <a:p>
            <a:pPr algn="just"/>
            <a:endParaRPr lang="en-US" dirty="0">
              <a:ea typeface="Calibri"/>
              <a:cs typeface="Calibri"/>
            </a:endParaRPr>
          </a:p>
        </p:txBody>
      </p:sp>
      <p:sp>
        <p:nvSpPr>
          <p:cNvPr id="4" name="Slide Number Placeholder 3"/>
          <p:cNvSpPr>
            <a:spLocks noGrp="1"/>
          </p:cNvSpPr>
          <p:nvPr>
            <p:ph type="sldNum" sz="quarter" idx="5"/>
          </p:nvPr>
        </p:nvSpPr>
        <p:spPr/>
        <p:txBody>
          <a:bodyPr/>
          <a:lstStyle/>
          <a:p>
            <a:fld id="{9343E4ED-66A4-4131-9ACD-09BAA2865754}" type="slidenum">
              <a:t>7</a:t>
            </a:fld>
            <a:endParaRPr lang="en-US"/>
          </a:p>
        </p:txBody>
      </p:sp>
    </p:spTree>
    <p:extLst>
      <p:ext uri="{BB962C8B-B14F-4D97-AF65-F5344CB8AC3E}">
        <p14:creationId xmlns:p14="http://schemas.microsoft.com/office/powerpoint/2010/main" val="27702203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Data protection law, duty of privacy and other legal sections, in particular the GDPR, are highly considered by </a:t>
            </a:r>
            <a:r>
              <a:rPr lang="en-US" dirty="0" err="1"/>
              <a:t>WellVibe</a:t>
            </a:r>
            <a:r>
              <a:rPr lang="en-US" dirty="0"/>
              <a:t>. The app must ensure that it strictly meets these requirements since the application would be collecting and scrutinizing sensitive personal data regarding health, well-being, and fitness of the users. Lack of this may lead to legal repercussions, monetary loss and negative publicity of the company.</a:t>
            </a:r>
          </a:p>
          <a:p>
            <a:pPr algn="just"/>
            <a:r>
              <a:rPr lang="en-US" dirty="0"/>
              <a:t>The </a:t>
            </a:r>
            <a:r>
              <a:rPr lang="en-US" dirty="0" err="1"/>
              <a:t>WellVibe</a:t>
            </a:r>
            <a:r>
              <a:rPr lang="en-US" dirty="0"/>
              <a:t> can establish credibility with its users by enhancing high data security standard which includes ensuring secure data storage and clear privacy statements. This is the trust needed to tease individuals to give personal information needed to </a:t>
            </a:r>
            <a:r>
              <a:rPr lang="en-US" dirty="0" err="1"/>
              <a:t>personalise</a:t>
            </a:r>
            <a:r>
              <a:rPr lang="en-US" dirty="0"/>
              <a:t> services (Renuka et al., 2024). Also, adherence to the legal standards will increase the credibility of the business, and it will be more appealing to investors and partners. This means that it is not only the best management to take care of matters related to legal requirements but also a strategic benefit to long-term success.</a:t>
            </a:r>
            <a:endParaRPr lang="en-US" dirty="0">
              <a:ea typeface="Calibri"/>
              <a:cs typeface="Calibri"/>
            </a:endParaRPr>
          </a:p>
          <a:p>
            <a:pPr algn="just"/>
            <a:endParaRPr lang="en-US" dirty="0">
              <a:ea typeface="Calibri"/>
              <a:cs typeface="Calibri"/>
            </a:endParaRPr>
          </a:p>
        </p:txBody>
      </p:sp>
      <p:sp>
        <p:nvSpPr>
          <p:cNvPr id="4" name="Slide Number Placeholder 3"/>
          <p:cNvSpPr>
            <a:spLocks noGrp="1"/>
          </p:cNvSpPr>
          <p:nvPr>
            <p:ph type="sldNum" sz="quarter" idx="5"/>
          </p:nvPr>
        </p:nvSpPr>
        <p:spPr/>
        <p:txBody>
          <a:bodyPr/>
          <a:lstStyle/>
          <a:p>
            <a:fld id="{9343E4ED-66A4-4131-9ACD-09BAA2865754}" type="slidenum">
              <a:t>8</a:t>
            </a:fld>
            <a:endParaRPr lang="en-US"/>
          </a:p>
        </p:txBody>
      </p:sp>
    </p:spTree>
    <p:extLst>
      <p:ext uri="{BB962C8B-B14F-4D97-AF65-F5344CB8AC3E}">
        <p14:creationId xmlns:p14="http://schemas.microsoft.com/office/powerpoint/2010/main" val="16663347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 use of Social media in marketing via Instagram, Linked In, and Facebook is one of the major marketing strategies applied by Well Vibe. These channels are very successful in engaging the target market/professionals who are busy people and are full users of digital media within the target age group of 18-45 years (</a:t>
            </a:r>
            <a:r>
              <a:rPr lang="en-US" dirty="0" err="1"/>
              <a:t>Mishnick</a:t>
            </a:r>
            <a:r>
              <a:rPr lang="en-US" dirty="0"/>
              <a:t> and Wise, 2024). The social media enables the business to develop content that is interesting such as fitness tips, mental illness awareness and success stories, that will aid in building brand awareness and draw in potential users.</a:t>
            </a:r>
          </a:p>
          <a:p>
            <a:pPr algn="just"/>
            <a:r>
              <a:rPr lang="en-US" dirty="0"/>
              <a:t>Moreover, targeted advertising will help </a:t>
            </a:r>
            <a:r>
              <a:rPr lang="en-US" dirty="0" err="1"/>
              <a:t>WellVibe</a:t>
            </a:r>
            <a:r>
              <a:rPr lang="en-US" dirty="0"/>
              <a:t> to address particular demographics according to their preferences and </a:t>
            </a:r>
            <a:r>
              <a:rPr lang="en-US" dirty="0" err="1"/>
              <a:t>behaviour</a:t>
            </a:r>
            <a:r>
              <a:rPr lang="en-US" dirty="0"/>
              <a:t> as well as lifestyle, enhancing the effectiveness of marketing activities. This not only leads to downloads of </a:t>
            </a:r>
            <a:r>
              <a:rPr lang="en-US" dirty="0" err="1"/>
              <a:t>apps, but</a:t>
            </a:r>
            <a:r>
              <a:rPr lang="en-US" dirty="0"/>
              <a:t> also ensures continued interactions with users. With constant and interactive presence on the internet, </a:t>
            </a:r>
            <a:r>
              <a:rPr lang="en-US" dirty="0" err="1"/>
              <a:t>WellVibe</a:t>
            </a:r>
            <a:r>
              <a:rPr lang="en-US" dirty="0"/>
              <a:t> can reinforce its brand name and develop a pool of customers within a competitive framework.</a:t>
            </a:r>
            <a:endParaRPr lang="en-US" dirty="0">
              <a:ea typeface="Calibri"/>
              <a:cs typeface="Calibri"/>
            </a:endParaRPr>
          </a:p>
          <a:p>
            <a:pPr algn="just"/>
            <a:endParaRPr lang="en-US" dirty="0">
              <a:ea typeface="Calibri"/>
              <a:cs typeface="Calibri"/>
            </a:endParaRPr>
          </a:p>
        </p:txBody>
      </p:sp>
      <p:sp>
        <p:nvSpPr>
          <p:cNvPr id="4" name="Slide Number Placeholder 3"/>
          <p:cNvSpPr>
            <a:spLocks noGrp="1"/>
          </p:cNvSpPr>
          <p:nvPr>
            <p:ph type="sldNum" sz="quarter" idx="5"/>
          </p:nvPr>
        </p:nvSpPr>
        <p:spPr/>
        <p:txBody>
          <a:bodyPr/>
          <a:lstStyle/>
          <a:p>
            <a:fld id="{9343E4ED-66A4-4131-9ACD-09BAA2865754}" type="slidenum">
              <a:t>9</a:t>
            </a:fld>
            <a:endParaRPr lang="en-US"/>
          </a:p>
        </p:txBody>
      </p:sp>
    </p:spTree>
    <p:extLst>
      <p:ext uri="{BB962C8B-B14F-4D97-AF65-F5344CB8AC3E}">
        <p14:creationId xmlns:p14="http://schemas.microsoft.com/office/powerpoint/2010/main" val="35802133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 other important marketing approach by </a:t>
            </a:r>
            <a:r>
              <a:rPr lang="en-US" dirty="0" err="1"/>
              <a:t>WellVibe</a:t>
            </a:r>
            <a:r>
              <a:rPr lang="en-US" dirty="0"/>
              <a:t> will be influencer marketing by collaborating with health and wellness influencers. These influencers are already assured of their audiences, who trust their recommendations and therefore will be a good avenue to advertise the app. Through partnerships with influencers on social media like Instagram and YouTube, </a:t>
            </a:r>
            <a:r>
              <a:rPr lang="en-US" dirty="0" err="1"/>
              <a:t>WellVibe</a:t>
            </a:r>
            <a:r>
              <a:rPr lang="en-US" dirty="0"/>
              <a:t> will be able to showcase its features, experiences of the users as well as the merits of the app in a manner that is easy to connect with (Hass, 2022).</a:t>
            </a:r>
          </a:p>
          <a:p>
            <a:pPr algn="just"/>
            <a:r>
              <a:rPr lang="en-US" dirty="0"/>
              <a:t>This approach is useful in establishing credibility and trust faster than conventional ads since more prospective users will readily interact with the content of persons they know and trust. Also, influencer marketing can provide a serious boost to brand </a:t>
            </a:r>
            <a:r>
              <a:rPr lang="en-US" dirty="0" err="1"/>
              <a:t>recognition</a:t>
            </a:r>
            <a:r>
              <a:rPr lang="en-US" dirty="0"/>
              <a:t> and a larger number of people can be reached in a relatively short amount of time. This will not only promote customer acquisition but also improve brand reputation in a competitive online market.</a:t>
            </a:r>
            <a:endParaRPr lang="en-US" dirty="0">
              <a:ea typeface="Calibri"/>
              <a:cs typeface="Calibri"/>
            </a:endParaRPr>
          </a:p>
          <a:p>
            <a:pPr algn="just"/>
            <a:endParaRPr lang="en-US" dirty="0">
              <a:ea typeface="Calibri"/>
              <a:cs typeface="Calibri"/>
            </a:endParaRPr>
          </a:p>
        </p:txBody>
      </p:sp>
      <p:sp>
        <p:nvSpPr>
          <p:cNvPr id="4" name="Slide Number Placeholder 3"/>
          <p:cNvSpPr>
            <a:spLocks noGrp="1"/>
          </p:cNvSpPr>
          <p:nvPr>
            <p:ph type="sldNum" sz="quarter" idx="5"/>
          </p:nvPr>
        </p:nvSpPr>
        <p:spPr/>
        <p:txBody>
          <a:bodyPr/>
          <a:lstStyle/>
          <a:p>
            <a:fld id="{9343E4ED-66A4-4131-9ACD-09BAA2865754}" type="slidenum">
              <a:t>10</a:t>
            </a:fld>
            <a:endParaRPr lang="en-US"/>
          </a:p>
        </p:txBody>
      </p:sp>
    </p:spTree>
    <p:extLst>
      <p:ext uri="{BB962C8B-B14F-4D97-AF65-F5344CB8AC3E}">
        <p14:creationId xmlns:p14="http://schemas.microsoft.com/office/powerpoint/2010/main" val="17695957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err="1"/>
              <a:t>WellVibe</a:t>
            </a:r>
            <a:r>
              <a:rPr lang="en-US" dirty="0"/>
              <a:t> will need investment of £500,000 to help it develop and launch and initial first year operations. This investment is well-planned in three important areas to guarantee business success. To start with, 60% will be on development that includes the cost of app design, software engineering and technological infrastructure to provide high quality and reliable product (Jiao et al., 2021). Secondly, 25% of the remaining balance will be occupied by marketing (social media movements and partnership with the influencers), attracting users and brand recognition. Finally, 15% is under legal and operating overheads, which has business registration, law on data protection, and costs on maintenance. Such an organized distribution will help in efficient use of available resources in terms of creation of the app and its successful market penetration.</a:t>
            </a:r>
          </a:p>
          <a:p>
            <a:pPr algn="just"/>
            <a:endParaRPr lang="en-US" dirty="0">
              <a:ea typeface="Calibri"/>
              <a:cs typeface="Calibri"/>
            </a:endParaRPr>
          </a:p>
        </p:txBody>
      </p:sp>
      <p:sp>
        <p:nvSpPr>
          <p:cNvPr id="4" name="Slide Number Placeholder 3"/>
          <p:cNvSpPr>
            <a:spLocks noGrp="1"/>
          </p:cNvSpPr>
          <p:nvPr>
            <p:ph type="sldNum" sz="quarter" idx="5"/>
          </p:nvPr>
        </p:nvSpPr>
        <p:spPr/>
        <p:txBody>
          <a:bodyPr/>
          <a:lstStyle/>
          <a:p>
            <a:fld id="{9343E4ED-66A4-4131-9ACD-09BAA2865754}" type="slidenum">
              <a:t>11</a:t>
            </a:fld>
            <a:endParaRPr lang="en-US"/>
          </a:p>
        </p:txBody>
      </p:sp>
    </p:spTree>
    <p:extLst>
      <p:ext uri="{BB962C8B-B14F-4D97-AF65-F5344CB8AC3E}">
        <p14:creationId xmlns:p14="http://schemas.microsoft.com/office/powerpoint/2010/main" val="40969773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In conclusion, </a:t>
            </a:r>
            <a:r>
              <a:rPr lang="en-US" dirty="0" err="1"/>
              <a:t>WellVibe</a:t>
            </a:r>
            <a:r>
              <a:rPr lang="en-US" dirty="0"/>
              <a:t> has an excellent and feasible business opportunity within the health and wellness industry that is on the rise. Making it the be-all-in-one, </a:t>
            </a:r>
            <a:r>
              <a:rPr lang="en-US" dirty="0" err="1"/>
              <a:t>personalised</a:t>
            </a:r>
            <a:r>
              <a:rPr lang="en-US" dirty="0"/>
              <a:t> solution the app will perfectly satisfy the needs of the busy professionals who will seek to find the comfort and the balance in their life by introducing fitness, nutrition and mental support. Its use of technology, which was innovative coupled by its marketing strategies and well-designed fund plan, continue to spell out its chances of success. As the number of people requesting digital wellness solutions grows, </a:t>
            </a:r>
            <a:r>
              <a:rPr lang="en-US" dirty="0" err="1"/>
              <a:t>WellVibe</a:t>
            </a:r>
            <a:r>
              <a:rPr lang="en-US" dirty="0"/>
              <a:t> can grow and gain an advantage in the long run. Thus, the enterprise is a good investment option to those investors who want to be involved in a business aimed at the future and impacting experiences.</a:t>
            </a:r>
          </a:p>
          <a:p>
            <a:pPr algn="just"/>
            <a:endParaRPr lang="en-US" dirty="0">
              <a:ea typeface="Calibri"/>
              <a:cs typeface="Calibri"/>
            </a:endParaRPr>
          </a:p>
        </p:txBody>
      </p:sp>
      <p:sp>
        <p:nvSpPr>
          <p:cNvPr id="4" name="Slide Number Placeholder 3"/>
          <p:cNvSpPr>
            <a:spLocks noGrp="1"/>
          </p:cNvSpPr>
          <p:nvPr>
            <p:ph type="sldNum" sz="quarter" idx="5"/>
          </p:nvPr>
        </p:nvSpPr>
        <p:spPr/>
        <p:txBody>
          <a:bodyPr/>
          <a:lstStyle/>
          <a:p>
            <a:fld id="{9343E4ED-66A4-4131-9ACD-09BAA2865754}" type="slidenum">
              <a:t>12</a:t>
            </a:fld>
            <a:endParaRPr lang="en-US"/>
          </a:p>
        </p:txBody>
      </p:sp>
    </p:spTree>
    <p:extLst>
      <p:ext uri="{BB962C8B-B14F-4D97-AF65-F5344CB8AC3E}">
        <p14:creationId xmlns:p14="http://schemas.microsoft.com/office/powerpoint/2010/main" val="1769758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4/11/26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4/11/26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4/11/26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4/11/26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4/11/26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4/11/26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4/11/26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4/11/26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4/11/26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4/11/26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4/11/26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4/11/26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2.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3.xml.rels><?xml version="1.0" encoding="UTF-8" standalone="yes"?>
<Relationships xmlns="http://schemas.openxmlformats.org/package/2006/relationships"><Relationship Id="rId3" Type="http://schemas.openxmlformats.org/officeDocument/2006/relationships/hyperlink" Target="https://eric.ed.gov/?id=EJ1438393" TargetMode="External"/><Relationship Id="rId2" Type="http://schemas.openxmlformats.org/officeDocument/2006/relationships/hyperlink" Target="https://ttu-ir.tdl.org/items/e59b7daa-0a51-453a-bbd7-c1125e5c1969"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A3C89F8-0D2F-47FF-B903-151248265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81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EC24ACC2-BB3B-D730-A36D-A7A59296F4DD}"/>
              </a:ext>
            </a:extLst>
          </p:cNvPr>
          <p:cNvSpPr>
            <a:spLocks noGrp="1"/>
          </p:cNvSpPr>
          <p:nvPr>
            <p:ph type="title"/>
          </p:nvPr>
        </p:nvSpPr>
        <p:spPr>
          <a:xfrm>
            <a:off x="4167081" y="524212"/>
            <a:ext cx="7160357" cy="4164820"/>
          </a:xfrm>
        </p:spPr>
        <p:txBody>
          <a:bodyPr vert="horz" lIns="91440" tIns="45720" rIns="91440" bIns="45720" rtlCol="0" anchor="t">
            <a:normAutofit/>
          </a:bodyPr>
          <a:lstStyle/>
          <a:p>
            <a:pPr marL="571500" indent="-571500" algn="r"/>
            <a:r>
              <a:rPr lang="en-US" sz="3200" kern="1200" dirty="0">
                <a:solidFill>
                  <a:srgbClr val="FFFFFF"/>
                </a:solidFill>
                <a:latin typeface="+mj-lt"/>
                <a:ea typeface="+mj-ea"/>
                <a:cs typeface="+mj-cs"/>
              </a:rPr>
              <a:t>Ghalya Ridha</a:t>
            </a:r>
            <a:br>
              <a:rPr lang="en-US" sz="3200" kern="1200" dirty="0">
                <a:solidFill>
                  <a:srgbClr val="FFFFFF"/>
                </a:solidFill>
                <a:latin typeface="+mj-lt"/>
                <a:ea typeface="+mj-ea"/>
                <a:cs typeface="+mj-cs"/>
              </a:rPr>
            </a:br>
            <a:r>
              <a:rPr lang="en-US" sz="3200" kern="1200" dirty="0">
                <a:solidFill>
                  <a:srgbClr val="FFFFFF"/>
                </a:solidFill>
                <a:latin typeface="+mj-lt"/>
                <a:ea typeface="+mj-ea"/>
                <a:cs typeface="+mj-cs"/>
              </a:rPr>
              <a:t>Program of study: business management </a:t>
            </a:r>
            <a:br>
              <a:rPr lang="en-US" sz="3200" kern="1200" dirty="0">
                <a:solidFill>
                  <a:srgbClr val="FFFFFF"/>
                </a:solidFill>
                <a:latin typeface="+mj-lt"/>
                <a:ea typeface="+mj-ea"/>
                <a:cs typeface="+mj-cs"/>
              </a:rPr>
            </a:br>
            <a:r>
              <a:rPr lang="en-US" sz="3200" kern="1200" dirty="0">
                <a:solidFill>
                  <a:srgbClr val="FFFFFF"/>
                </a:solidFill>
                <a:latin typeface="+mj-lt"/>
                <a:ea typeface="+mj-ea"/>
                <a:cs typeface="+mj-cs"/>
              </a:rPr>
              <a:t>module name :Enterprise &amp; Entrepreneurship </a:t>
            </a:r>
            <a:br>
              <a:rPr lang="en-US" sz="3200" kern="1200" dirty="0">
                <a:solidFill>
                  <a:srgbClr val="FFFFFF"/>
                </a:solidFill>
                <a:latin typeface="+mj-lt"/>
                <a:ea typeface="+mj-ea"/>
                <a:cs typeface="+mj-cs"/>
              </a:rPr>
            </a:br>
            <a:r>
              <a:rPr lang="en-US" sz="3200" kern="1200" dirty="0">
                <a:solidFill>
                  <a:srgbClr val="FFFFFF"/>
                </a:solidFill>
                <a:latin typeface="+mj-lt"/>
                <a:ea typeface="+mj-ea"/>
                <a:cs typeface="+mj-cs"/>
              </a:rPr>
              <a:t>Assignment title: Individual presention pitch  </a:t>
            </a:r>
            <a:br>
              <a:rPr lang="en-US" sz="3200" kern="1200" dirty="0">
                <a:solidFill>
                  <a:srgbClr val="FFFFFF"/>
                </a:solidFill>
                <a:latin typeface="+mj-lt"/>
                <a:ea typeface="+mj-ea"/>
                <a:cs typeface="+mj-cs"/>
              </a:rPr>
            </a:br>
            <a:r>
              <a:rPr lang="en-US" sz="3200" kern="1200" dirty="0">
                <a:solidFill>
                  <a:srgbClr val="FFFFFF"/>
                </a:solidFill>
                <a:latin typeface="+mj-lt"/>
                <a:ea typeface="+mj-ea"/>
                <a:cs typeface="+mj-cs"/>
              </a:rPr>
              <a:t>Lectures name : Tola Odugbesan</a:t>
            </a:r>
            <a:br>
              <a:rPr lang="en-US" sz="3200" kern="1200" dirty="0">
                <a:solidFill>
                  <a:srgbClr val="FFFFFF"/>
                </a:solidFill>
                <a:latin typeface="+mj-lt"/>
                <a:ea typeface="+mj-ea"/>
                <a:cs typeface="+mj-cs"/>
              </a:rPr>
            </a:br>
            <a:endParaRPr lang="en-US" sz="3200" kern="1200" dirty="0">
              <a:solidFill>
                <a:srgbClr val="FFFFFF"/>
              </a:solidFill>
              <a:latin typeface="+mj-lt"/>
              <a:ea typeface="+mj-ea"/>
              <a:cs typeface="+mj-cs"/>
            </a:endParaRPr>
          </a:p>
        </p:txBody>
      </p:sp>
      <p:sp>
        <p:nvSpPr>
          <p:cNvPr id="11"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4359" y="583345"/>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endParaRPr lang="en-US">
              <a:solidFill>
                <a:srgbClr val="FFFFFF"/>
              </a:solidFill>
            </a:endParaRPr>
          </a:p>
        </p:txBody>
      </p:sp>
      <p:sp>
        <p:nvSpPr>
          <p:cNvPr id="13"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33139" y="8126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solidFill>
                <a:srgbClr val="FFFFFF"/>
              </a:solidFill>
            </a:endParaRPr>
          </a:p>
        </p:txBody>
      </p:sp>
      <p:sp>
        <p:nvSpPr>
          <p:cNvPr id="15"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8819" y="1037066"/>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endParaRPr lang="en-US">
              <a:solidFill>
                <a:srgbClr val="FFFFFF"/>
              </a:solidFill>
            </a:endParaRPr>
          </a:p>
        </p:txBody>
      </p:sp>
      <p:cxnSp>
        <p:nvCxnSpPr>
          <p:cNvPr id="17" name="Straight Connector 16">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56114" y="3503032"/>
            <a:ext cx="0" cy="334609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19"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36425" y="5636680"/>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rgbClr val="FFFFFF"/>
          </a:solidFill>
          <a:ln w="646" cap="flat">
            <a:noFill/>
            <a:prstDash val="solid"/>
            <a:miter/>
          </a:ln>
        </p:spPr>
        <p:txBody>
          <a:bodyPr rtlCol="0" anchor="ctr"/>
          <a:lstStyle/>
          <a:p>
            <a:endParaRPr lang="en-US">
              <a:solidFill>
                <a:srgbClr val="FFFFFF"/>
              </a:solidFill>
            </a:endParaRPr>
          </a:p>
        </p:txBody>
      </p:sp>
      <p:sp>
        <p:nvSpPr>
          <p:cNvPr id="21"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45175" y="6096759"/>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rgbClr val="FFFFFF"/>
          </a:solidFill>
          <a:ln w="516" cap="flat">
            <a:noFill/>
            <a:prstDash val="solid"/>
            <a:miter/>
          </a:ln>
        </p:spPr>
        <p:txBody>
          <a:bodyPr rtlCol="0" anchor="ctr"/>
          <a:lstStyle/>
          <a:p>
            <a:endParaRPr lang="en-US">
              <a:solidFill>
                <a:srgbClr val="FFFFFF"/>
              </a:solidFill>
            </a:endParaRPr>
          </a:p>
        </p:txBody>
      </p:sp>
      <p:sp>
        <p:nvSpPr>
          <p:cNvPr id="23"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54288" y="6238029"/>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rgbClr val="FFFFFF"/>
          </a:solidFill>
          <a:ln w="469" cap="flat">
            <a:noFill/>
            <a:prstDash val="solid"/>
            <a:miter/>
          </a:ln>
        </p:spPr>
        <p:txBody>
          <a:bodyPr rtlCol="0" anchor="ctr"/>
          <a:lstStyle/>
          <a:p>
            <a:endParaRPr lang="en-US">
              <a:solidFill>
                <a:srgbClr val="FFFFFF"/>
              </a:solidFill>
            </a:endParaRPr>
          </a:p>
        </p:txBody>
      </p:sp>
      <p:sp>
        <p:nvSpPr>
          <p:cNvPr id="4" name="TextBox 3">
            <a:extLst>
              <a:ext uri="{FF2B5EF4-FFF2-40B4-BE49-F238E27FC236}">
                <a16:creationId xmlns:a16="http://schemas.microsoft.com/office/drawing/2014/main" id="{F1C5F280-246A-4425-10B3-A51BEC2C298E}"/>
              </a:ext>
            </a:extLst>
          </p:cNvPr>
          <p:cNvSpPr txBox="1"/>
          <p:nvPr/>
        </p:nvSpPr>
        <p:spPr>
          <a:xfrm>
            <a:off x="5190259" y="2520372"/>
            <a:ext cx="1828800" cy="1828800"/>
          </a:xfrm>
          <a:prstGeom prst="rect">
            <a:avLst/>
          </a:prstGeom>
          <a:noFill/>
        </p:spPr>
        <p:txBody>
          <a:bodyPr wrap="square" rtlCol="0">
            <a:spAutoFit/>
          </a:bodyPr>
          <a:lstStyle/>
          <a:p>
            <a:pPr algn="l"/>
            <a:endParaRPr lang="en-US" dirty="0"/>
          </a:p>
        </p:txBody>
      </p:sp>
    </p:spTree>
    <p:extLst>
      <p:ext uri="{BB962C8B-B14F-4D97-AF65-F5344CB8AC3E}">
        <p14:creationId xmlns:p14="http://schemas.microsoft.com/office/powerpoint/2010/main" val="15272151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2" name="Group 21">
            <a:extLst>
              <a:ext uri="{FF2B5EF4-FFF2-40B4-BE49-F238E27FC236}">
                <a16:creationId xmlns:a16="http://schemas.microsoft.com/office/drawing/2014/main" id="{1FEC590B-3306-47E9-BD67-97F3F76169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1" name="Color">
              <a:extLst>
                <a:ext uri="{FF2B5EF4-FFF2-40B4-BE49-F238E27FC236}">
                  <a16:creationId xmlns:a16="http://schemas.microsoft.com/office/drawing/2014/main" id="{54F87DBC-E43C-4CE4-A8C5-61E3D6819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Color">
              <a:extLst>
                <a:ext uri="{FF2B5EF4-FFF2-40B4-BE49-F238E27FC236}">
                  <a16:creationId xmlns:a16="http://schemas.microsoft.com/office/drawing/2014/main" id="{CD39A88A-7F84-4ACA-877B-E28BC26CD8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4" name="Group 23">
            <a:extLst>
              <a:ext uri="{FF2B5EF4-FFF2-40B4-BE49-F238E27FC236}">
                <a16:creationId xmlns:a16="http://schemas.microsoft.com/office/drawing/2014/main" id="{A47AAF5E-1692-48C9-98FB-6432BF0BC4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5" name="Freeform: Shape 14">
              <a:extLst>
                <a:ext uri="{FF2B5EF4-FFF2-40B4-BE49-F238E27FC236}">
                  <a16:creationId xmlns:a16="http://schemas.microsoft.com/office/drawing/2014/main" id="{5F36A26D-E71D-4663-B197-8B7BFA37AD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6" name="Freeform: Shape 15">
              <a:extLst>
                <a:ext uri="{FF2B5EF4-FFF2-40B4-BE49-F238E27FC236}">
                  <a16:creationId xmlns:a16="http://schemas.microsoft.com/office/drawing/2014/main" id="{8A821CEB-DA96-4952-93B9-81F9C42BAD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18C8EDE0-D69B-4F65-9AB7-DDE7EAD78E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546F0982-BF10-4BF6-842A-F631654FF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2B313509-2128-42CA-81B6-C9EC23E44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1589188C-E06E-4F8A-BDD1-02ADF1408F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6B4E610F-FCD0-483F-B9F2-6DF2C28FE8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ctrTitle"/>
          </p:nvPr>
        </p:nvSpPr>
        <p:spPr>
          <a:xfrm>
            <a:off x="789708" y="666351"/>
            <a:ext cx="10558405" cy="3044335"/>
          </a:xfrm>
        </p:spPr>
        <p:txBody>
          <a:bodyPr anchor="b">
            <a:normAutofit/>
          </a:bodyPr>
          <a:lstStyle/>
          <a:p>
            <a:r>
              <a:rPr lang="en-US" sz="4800" b="1">
                <a:solidFill>
                  <a:schemeClr val="bg1"/>
                </a:solidFill>
                <a:ea typeface="+mj-lt"/>
                <a:cs typeface="+mj-lt"/>
              </a:rPr>
              <a:t>WellVibe: Revolutionizing Health and Wellness</a:t>
            </a:r>
            <a:endParaRPr lang="en-US" sz="4800">
              <a:solidFill>
                <a:schemeClr val="bg1"/>
              </a:solidFill>
              <a:ea typeface="+mj-lt"/>
              <a:cs typeface="+mj-lt"/>
            </a:endParaRPr>
          </a:p>
        </p:txBody>
      </p:sp>
      <p:sp>
        <p:nvSpPr>
          <p:cNvPr id="3" name="Subtitle 2"/>
          <p:cNvSpPr>
            <a:spLocks noGrp="1"/>
          </p:cNvSpPr>
          <p:nvPr>
            <p:ph type="subTitle" idx="1"/>
          </p:nvPr>
        </p:nvSpPr>
        <p:spPr>
          <a:xfrm>
            <a:off x="789708" y="3866064"/>
            <a:ext cx="10558405" cy="2234485"/>
          </a:xfrm>
        </p:spPr>
        <p:txBody>
          <a:bodyPr vert="horz" lIns="91440" tIns="45720" rIns="91440" bIns="45720" rtlCol="0" anchor="t">
            <a:normAutofit/>
          </a:bodyPr>
          <a:lstStyle/>
          <a:p>
            <a:r>
              <a:rPr lang="en-US" b="1">
                <a:solidFill>
                  <a:schemeClr val="bg1"/>
                </a:solidFill>
                <a:ea typeface="+mn-lt"/>
                <a:cs typeface="+mn-lt"/>
              </a:rPr>
              <a:t>Empowering Wellbeing through Personalised Fitness, Nutrition and Mental Health Solutions</a:t>
            </a:r>
            <a:endParaRPr lang="en-US">
              <a:solidFill>
                <a:schemeClr val="bg1"/>
              </a:solidFill>
              <a:ea typeface="+mn-lt"/>
              <a:cs typeface="+mn-lt"/>
            </a:endParaRPr>
          </a:p>
        </p:txBody>
      </p:sp>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921246-9EF3-A65D-2E81-0477712C2AFB}"/>
              </a:ext>
            </a:extLst>
          </p:cNvPr>
          <p:cNvSpPr>
            <a:spLocks noGrp="1"/>
          </p:cNvSpPr>
          <p:nvPr>
            <p:ph type="title"/>
          </p:nvPr>
        </p:nvSpPr>
        <p:spPr>
          <a:xfrm>
            <a:off x="586478" y="1683756"/>
            <a:ext cx="3115265" cy="2396359"/>
          </a:xfrm>
        </p:spPr>
        <p:txBody>
          <a:bodyPr anchor="b">
            <a:normAutofit/>
          </a:bodyPr>
          <a:lstStyle/>
          <a:p>
            <a:pPr algn="r"/>
            <a:r>
              <a:rPr lang="en-US" sz="4000" b="1">
                <a:solidFill>
                  <a:srgbClr val="FFFFFF"/>
                </a:solidFill>
                <a:ea typeface="+mj-lt"/>
                <a:cs typeface="+mj-lt"/>
              </a:rPr>
              <a:t>Overview of Business Idea</a:t>
            </a:r>
            <a:endParaRPr lang="en-US" sz="4000">
              <a:solidFill>
                <a:srgbClr val="FFFFFF"/>
              </a:solidFill>
            </a:endParaRPr>
          </a:p>
        </p:txBody>
      </p:sp>
      <p:graphicFrame>
        <p:nvGraphicFramePr>
          <p:cNvPr id="5" name="Content Placeholder 2">
            <a:extLst>
              <a:ext uri="{FF2B5EF4-FFF2-40B4-BE49-F238E27FC236}">
                <a16:creationId xmlns:a16="http://schemas.microsoft.com/office/drawing/2014/main" id="{9AB91309-BFBC-584A-A09A-2D9C8C1030D5}"/>
              </a:ext>
            </a:extLst>
          </p:cNvPr>
          <p:cNvGraphicFramePr>
            <a:graphicFrameLocks noGrp="1"/>
          </p:cNvGraphicFramePr>
          <p:nvPr>
            <p:ph idx="1"/>
            <p:extLst>
              <p:ext uri="{D42A27DB-BD31-4B8C-83A1-F6EECF244321}">
                <p14:modId xmlns:p14="http://schemas.microsoft.com/office/powerpoint/2010/main" val="1665119134"/>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377527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3A611E-7CC3-FE6C-9B96-C667B1938256}"/>
              </a:ext>
            </a:extLst>
          </p:cNvPr>
          <p:cNvSpPr>
            <a:spLocks noGrp="1"/>
          </p:cNvSpPr>
          <p:nvPr>
            <p:ph type="title"/>
          </p:nvPr>
        </p:nvSpPr>
        <p:spPr>
          <a:xfrm>
            <a:off x="635000" y="640823"/>
            <a:ext cx="3418659" cy="5583148"/>
          </a:xfrm>
        </p:spPr>
        <p:txBody>
          <a:bodyPr anchor="ctr">
            <a:normAutofit/>
          </a:bodyPr>
          <a:lstStyle/>
          <a:p>
            <a:r>
              <a:rPr lang="en-US" sz="5400" b="1"/>
              <a:t>Product, Business Model &amp; Value</a:t>
            </a:r>
            <a:endParaRPr lang="en-US" sz="540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CB92093-9396-750E-1BF5-33CFC1838630}"/>
              </a:ext>
            </a:extLst>
          </p:cNvPr>
          <p:cNvGraphicFramePr>
            <a:graphicFrameLocks noGrp="1"/>
          </p:cNvGraphicFramePr>
          <p:nvPr>
            <p:ph idx="1"/>
            <p:extLst>
              <p:ext uri="{D42A27DB-BD31-4B8C-83A1-F6EECF244321}">
                <p14:modId xmlns:p14="http://schemas.microsoft.com/office/powerpoint/2010/main" val="913999414"/>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959828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1" name="Group 10">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2" name="Rectangle 11">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5" name="Freeform: Shape 14">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7" name="Rectangle 1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82A62EBB-6176-EF8C-3540-E824E2AFDB74}"/>
              </a:ext>
            </a:extLst>
          </p:cNvPr>
          <p:cNvSpPr>
            <a:spLocks noGrp="1"/>
          </p:cNvSpPr>
          <p:nvPr>
            <p:ph type="title"/>
          </p:nvPr>
        </p:nvSpPr>
        <p:spPr>
          <a:xfrm>
            <a:off x="1143000" y="990599"/>
            <a:ext cx="9906000" cy="685800"/>
          </a:xfrm>
        </p:spPr>
        <p:txBody>
          <a:bodyPr anchor="t">
            <a:normAutofit/>
          </a:bodyPr>
          <a:lstStyle/>
          <a:p>
            <a:r>
              <a:rPr lang="en-US" sz="4000" b="1"/>
              <a:t>Structure &amp; Legal</a:t>
            </a:r>
            <a:endParaRPr lang="en-US" sz="4000"/>
          </a:p>
        </p:txBody>
      </p:sp>
      <p:graphicFrame>
        <p:nvGraphicFramePr>
          <p:cNvPr id="5" name="Content Placeholder 2">
            <a:extLst>
              <a:ext uri="{FF2B5EF4-FFF2-40B4-BE49-F238E27FC236}">
                <a16:creationId xmlns:a16="http://schemas.microsoft.com/office/drawing/2014/main" id="{FF8551AF-FC7F-878E-CD9A-C33A30919918}"/>
              </a:ext>
            </a:extLst>
          </p:cNvPr>
          <p:cNvGraphicFramePr>
            <a:graphicFrameLocks noGrp="1"/>
          </p:cNvGraphicFramePr>
          <p:nvPr>
            <p:ph idx="1"/>
            <p:extLst>
              <p:ext uri="{D42A27DB-BD31-4B8C-83A1-F6EECF244321}">
                <p14:modId xmlns:p14="http://schemas.microsoft.com/office/powerpoint/2010/main" val="2955122165"/>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977256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C3061B-86D1-726F-6914-1A44D64BDC04}"/>
              </a:ext>
            </a:extLst>
          </p:cNvPr>
          <p:cNvSpPr>
            <a:spLocks noGrp="1"/>
          </p:cNvSpPr>
          <p:nvPr>
            <p:ph type="title"/>
          </p:nvPr>
        </p:nvSpPr>
        <p:spPr>
          <a:xfrm>
            <a:off x="586478" y="1683756"/>
            <a:ext cx="3115265" cy="2396359"/>
          </a:xfrm>
        </p:spPr>
        <p:txBody>
          <a:bodyPr anchor="b">
            <a:normAutofit/>
          </a:bodyPr>
          <a:lstStyle/>
          <a:p>
            <a:pPr algn="r"/>
            <a:r>
              <a:rPr lang="en-US" sz="4000" b="1">
                <a:solidFill>
                  <a:srgbClr val="FFFFFF"/>
                </a:solidFill>
                <a:ea typeface="+mj-lt"/>
                <a:cs typeface="+mj-lt"/>
              </a:rPr>
              <a:t>PESTEL – Social</a:t>
            </a:r>
            <a:endParaRPr lang="en-US" sz="4000">
              <a:solidFill>
                <a:srgbClr val="FFFFFF"/>
              </a:solidFill>
              <a:ea typeface="+mj-lt"/>
              <a:cs typeface="+mj-lt"/>
            </a:endParaRPr>
          </a:p>
        </p:txBody>
      </p:sp>
      <p:graphicFrame>
        <p:nvGraphicFramePr>
          <p:cNvPr id="5" name="Content Placeholder 2">
            <a:extLst>
              <a:ext uri="{FF2B5EF4-FFF2-40B4-BE49-F238E27FC236}">
                <a16:creationId xmlns:a16="http://schemas.microsoft.com/office/drawing/2014/main" id="{30CE6F51-D8A7-6368-E154-C996073D06DE}"/>
              </a:ext>
            </a:extLst>
          </p:cNvPr>
          <p:cNvGraphicFramePr>
            <a:graphicFrameLocks noGrp="1"/>
          </p:cNvGraphicFramePr>
          <p:nvPr>
            <p:ph idx="1"/>
            <p:extLst>
              <p:ext uri="{D42A27DB-BD31-4B8C-83A1-F6EECF244321}">
                <p14:modId xmlns:p14="http://schemas.microsoft.com/office/powerpoint/2010/main" val="845930716"/>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135404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A6E275-A74F-FCE0-B34C-1A4A0C9CBA44}"/>
              </a:ext>
            </a:extLst>
          </p:cNvPr>
          <p:cNvSpPr>
            <a:spLocks noGrp="1"/>
          </p:cNvSpPr>
          <p:nvPr>
            <p:ph type="title"/>
          </p:nvPr>
        </p:nvSpPr>
        <p:spPr>
          <a:xfrm>
            <a:off x="838200" y="556995"/>
            <a:ext cx="10515600" cy="1133693"/>
          </a:xfrm>
        </p:spPr>
        <p:txBody>
          <a:bodyPr>
            <a:normAutofit/>
          </a:bodyPr>
          <a:lstStyle/>
          <a:p>
            <a:r>
              <a:rPr lang="en-US" sz="5200" b="1"/>
              <a:t>PESTEL – Technological</a:t>
            </a:r>
            <a:endParaRPr lang="en-US" sz="5200"/>
          </a:p>
        </p:txBody>
      </p:sp>
      <p:graphicFrame>
        <p:nvGraphicFramePr>
          <p:cNvPr id="5" name="Content Placeholder 2">
            <a:extLst>
              <a:ext uri="{FF2B5EF4-FFF2-40B4-BE49-F238E27FC236}">
                <a16:creationId xmlns:a16="http://schemas.microsoft.com/office/drawing/2014/main" id="{1EF44D82-462B-6366-25C7-98C26628F782}"/>
              </a:ext>
            </a:extLst>
          </p:cNvPr>
          <p:cNvGraphicFramePr>
            <a:graphicFrameLocks noGrp="1"/>
          </p:cNvGraphicFramePr>
          <p:nvPr>
            <p:ph idx="1"/>
            <p:extLst>
              <p:ext uri="{D42A27DB-BD31-4B8C-83A1-F6EECF244321}">
                <p14:modId xmlns:p14="http://schemas.microsoft.com/office/powerpoint/2010/main" val="180368215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07746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Freeform: Shape 27">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Rectangle 29">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94B730-7B49-6DD2-38DA-6293ED89F7DC}"/>
              </a:ext>
            </a:extLst>
          </p:cNvPr>
          <p:cNvSpPr>
            <a:spLocks noGrp="1"/>
          </p:cNvSpPr>
          <p:nvPr>
            <p:ph type="title"/>
          </p:nvPr>
        </p:nvSpPr>
        <p:spPr>
          <a:xfrm>
            <a:off x="586478" y="1683756"/>
            <a:ext cx="3115265" cy="2396359"/>
          </a:xfrm>
        </p:spPr>
        <p:txBody>
          <a:bodyPr anchor="b">
            <a:normAutofit/>
          </a:bodyPr>
          <a:lstStyle/>
          <a:p>
            <a:pPr algn="r"/>
            <a:r>
              <a:rPr lang="en-US" sz="4000" b="1">
                <a:solidFill>
                  <a:srgbClr val="FFFFFF"/>
                </a:solidFill>
              </a:rPr>
              <a:t>PESTEL – Legal</a:t>
            </a:r>
            <a:endParaRPr lang="en-US" sz="4000">
              <a:solidFill>
                <a:srgbClr val="FFFFFF"/>
              </a:solidFill>
            </a:endParaRPr>
          </a:p>
        </p:txBody>
      </p:sp>
      <p:graphicFrame>
        <p:nvGraphicFramePr>
          <p:cNvPr id="16" name="Content Placeholder 2">
            <a:extLst>
              <a:ext uri="{FF2B5EF4-FFF2-40B4-BE49-F238E27FC236}">
                <a16:creationId xmlns:a16="http://schemas.microsoft.com/office/drawing/2014/main" id="{D477FEEA-05A7-F465-B032-762FC1874633}"/>
              </a:ext>
            </a:extLst>
          </p:cNvPr>
          <p:cNvGraphicFramePr>
            <a:graphicFrameLocks noGrp="1"/>
          </p:cNvGraphicFramePr>
          <p:nvPr>
            <p:ph idx="1"/>
            <p:extLst>
              <p:ext uri="{D42A27DB-BD31-4B8C-83A1-F6EECF244321}">
                <p14:modId xmlns:p14="http://schemas.microsoft.com/office/powerpoint/2010/main" val="938365770"/>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319496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1D866C-6519-C94F-1D1B-8606E9DB7AAD}"/>
              </a:ext>
            </a:extLst>
          </p:cNvPr>
          <p:cNvSpPr>
            <a:spLocks noGrp="1"/>
          </p:cNvSpPr>
          <p:nvPr>
            <p:ph type="title"/>
          </p:nvPr>
        </p:nvSpPr>
        <p:spPr>
          <a:xfrm>
            <a:off x="635000" y="640823"/>
            <a:ext cx="3418659" cy="5583148"/>
          </a:xfrm>
        </p:spPr>
        <p:txBody>
          <a:bodyPr anchor="ctr">
            <a:normAutofit/>
          </a:bodyPr>
          <a:lstStyle/>
          <a:p>
            <a:r>
              <a:rPr lang="en-US" sz="5400" b="1">
                <a:ea typeface="+mj-lt"/>
                <a:cs typeface="+mj-lt"/>
              </a:rPr>
              <a:t>Marketing Strategy 1</a:t>
            </a:r>
            <a:endParaRPr lang="en-US" sz="540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Content Placeholder 2">
            <a:extLst>
              <a:ext uri="{FF2B5EF4-FFF2-40B4-BE49-F238E27FC236}">
                <a16:creationId xmlns:a16="http://schemas.microsoft.com/office/drawing/2014/main" id="{1B09D768-5BC9-0C3C-F40A-E892065A01F7}"/>
              </a:ext>
            </a:extLst>
          </p:cNvPr>
          <p:cNvGraphicFramePr>
            <a:graphicFrameLocks noGrp="1"/>
          </p:cNvGraphicFramePr>
          <p:nvPr>
            <p:ph idx="1"/>
            <p:extLst>
              <p:ext uri="{D42A27DB-BD31-4B8C-83A1-F6EECF244321}">
                <p14:modId xmlns:p14="http://schemas.microsoft.com/office/powerpoint/2010/main" val="260932396"/>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139410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E4FF6ED-6E01-6846-B532-9BB20F67F67F}"/>
              </a:ext>
            </a:extLst>
          </p:cNvPr>
          <p:cNvSpPr>
            <a:spLocks noGrp="1"/>
          </p:cNvSpPr>
          <p:nvPr>
            <p:ph type="title"/>
          </p:nvPr>
        </p:nvSpPr>
        <p:spPr>
          <a:xfrm>
            <a:off x="1371597" y="348865"/>
            <a:ext cx="10044023" cy="877729"/>
          </a:xfrm>
        </p:spPr>
        <p:txBody>
          <a:bodyPr anchor="ctr">
            <a:normAutofit/>
          </a:bodyPr>
          <a:lstStyle/>
          <a:p>
            <a:r>
              <a:rPr lang="en-US" sz="4000" b="1">
                <a:solidFill>
                  <a:srgbClr val="FFFFFF"/>
                </a:solidFill>
              </a:rPr>
              <a:t>Marketing Strategy 2</a:t>
            </a:r>
            <a:endParaRPr lang="en-US" sz="4000">
              <a:solidFill>
                <a:srgbClr val="FFFFFF"/>
              </a:solidFill>
            </a:endParaRPr>
          </a:p>
        </p:txBody>
      </p:sp>
      <p:graphicFrame>
        <p:nvGraphicFramePr>
          <p:cNvPr id="5" name="Content Placeholder 2">
            <a:extLst>
              <a:ext uri="{FF2B5EF4-FFF2-40B4-BE49-F238E27FC236}">
                <a16:creationId xmlns:a16="http://schemas.microsoft.com/office/drawing/2014/main" id="{BDE89EC3-8EBB-949D-BAE6-A0E2004F46B1}"/>
              </a:ext>
            </a:extLst>
          </p:cNvPr>
          <p:cNvGraphicFramePr>
            <a:graphicFrameLocks noGrp="1"/>
          </p:cNvGraphicFramePr>
          <p:nvPr>
            <p:ph idx="1"/>
            <p:extLst>
              <p:ext uri="{D42A27DB-BD31-4B8C-83A1-F6EECF244321}">
                <p14:modId xmlns:p14="http://schemas.microsoft.com/office/powerpoint/2010/main" val="1558017222"/>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894605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39B090-EFF1-1907-247C-ACB3A72727BE}"/>
              </a:ext>
            </a:extLst>
          </p:cNvPr>
          <p:cNvSpPr>
            <a:spLocks noGrp="1"/>
          </p:cNvSpPr>
          <p:nvPr>
            <p:ph type="title"/>
          </p:nvPr>
        </p:nvSpPr>
        <p:spPr>
          <a:xfrm>
            <a:off x="838200" y="365125"/>
            <a:ext cx="10515600" cy="1325563"/>
          </a:xfrm>
        </p:spPr>
        <p:txBody>
          <a:bodyPr>
            <a:normAutofit/>
          </a:bodyPr>
          <a:lstStyle/>
          <a:p>
            <a:r>
              <a:rPr lang="en-US" sz="5400" b="1"/>
              <a:t>Funding &amp; Allocation</a:t>
            </a:r>
            <a:endParaRPr lang="en-US" sz="5400"/>
          </a:p>
        </p:txBody>
      </p:sp>
      <p:sp>
        <p:nvSpPr>
          <p:cNvPr id="11"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sX0" fmla="*/ 0 w 10424160"/>
              <a:gd name="csY0" fmla="*/ 0 h 18288"/>
              <a:gd name="csX1" fmla="*/ 903427 w 10424160"/>
              <a:gd name="csY1" fmla="*/ 0 h 18288"/>
              <a:gd name="csX2" fmla="*/ 1389888 w 10424160"/>
              <a:gd name="csY2" fmla="*/ 0 h 18288"/>
              <a:gd name="csX3" fmla="*/ 2189074 w 10424160"/>
              <a:gd name="csY3" fmla="*/ 0 h 18288"/>
              <a:gd name="csX4" fmla="*/ 2675534 w 10424160"/>
              <a:gd name="csY4" fmla="*/ 0 h 18288"/>
              <a:gd name="csX5" fmla="*/ 3370478 w 10424160"/>
              <a:gd name="csY5" fmla="*/ 0 h 18288"/>
              <a:gd name="csX6" fmla="*/ 4169664 w 10424160"/>
              <a:gd name="csY6" fmla="*/ 0 h 18288"/>
              <a:gd name="csX7" fmla="*/ 4551883 w 10424160"/>
              <a:gd name="csY7" fmla="*/ 0 h 18288"/>
              <a:gd name="csX8" fmla="*/ 4934102 w 10424160"/>
              <a:gd name="csY8" fmla="*/ 0 h 18288"/>
              <a:gd name="csX9" fmla="*/ 5837530 w 10424160"/>
              <a:gd name="csY9" fmla="*/ 0 h 18288"/>
              <a:gd name="csX10" fmla="*/ 6532474 w 10424160"/>
              <a:gd name="csY10" fmla="*/ 0 h 18288"/>
              <a:gd name="csX11" fmla="*/ 6914693 w 10424160"/>
              <a:gd name="csY11" fmla="*/ 0 h 18288"/>
              <a:gd name="csX12" fmla="*/ 7609637 w 10424160"/>
              <a:gd name="csY12" fmla="*/ 0 h 18288"/>
              <a:gd name="csX13" fmla="*/ 8513064 w 10424160"/>
              <a:gd name="csY13" fmla="*/ 0 h 18288"/>
              <a:gd name="csX14" fmla="*/ 9103766 w 10424160"/>
              <a:gd name="csY14" fmla="*/ 0 h 18288"/>
              <a:gd name="csX15" fmla="*/ 9694469 w 10424160"/>
              <a:gd name="csY15" fmla="*/ 0 h 18288"/>
              <a:gd name="csX16" fmla="*/ 10424160 w 10424160"/>
              <a:gd name="csY16" fmla="*/ 0 h 18288"/>
              <a:gd name="csX17" fmla="*/ 10424160 w 10424160"/>
              <a:gd name="csY17" fmla="*/ 18288 h 18288"/>
              <a:gd name="csX18" fmla="*/ 9729216 w 10424160"/>
              <a:gd name="csY18" fmla="*/ 18288 h 18288"/>
              <a:gd name="csX19" fmla="*/ 8930030 w 10424160"/>
              <a:gd name="csY19" fmla="*/ 18288 h 18288"/>
              <a:gd name="csX20" fmla="*/ 8130845 w 10424160"/>
              <a:gd name="csY20" fmla="*/ 18288 h 18288"/>
              <a:gd name="csX21" fmla="*/ 7644384 w 10424160"/>
              <a:gd name="csY21" fmla="*/ 18288 h 18288"/>
              <a:gd name="csX22" fmla="*/ 6740957 w 10424160"/>
              <a:gd name="csY22" fmla="*/ 18288 h 18288"/>
              <a:gd name="csX23" fmla="*/ 6046013 w 10424160"/>
              <a:gd name="csY23" fmla="*/ 18288 h 18288"/>
              <a:gd name="csX24" fmla="*/ 5663794 w 10424160"/>
              <a:gd name="csY24" fmla="*/ 18288 h 18288"/>
              <a:gd name="csX25" fmla="*/ 4968850 w 10424160"/>
              <a:gd name="csY25" fmla="*/ 18288 h 18288"/>
              <a:gd name="csX26" fmla="*/ 4378147 w 10424160"/>
              <a:gd name="csY26" fmla="*/ 18288 h 18288"/>
              <a:gd name="csX27" fmla="*/ 3787445 w 10424160"/>
              <a:gd name="csY27" fmla="*/ 18288 h 18288"/>
              <a:gd name="csX28" fmla="*/ 3196742 w 10424160"/>
              <a:gd name="csY28" fmla="*/ 18288 h 18288"/>
              <a:gd name="csX29" fmla="*/ 2606040 w 10424160"/>
              <a:gd name="csY29" fmla="*/ 18288 h 18288"/>
              <a:gd name="csX30" fmla="*/ 1806854 w 10424160"/>
              <a:gd name="csY30" fmla="*/ 18288 h 18288"/>
              <a:gd name="csX31" fmla="*/ 1111910 w 10424160"/>
              <a:gd name="csY31" fmla="*/ 18288 h 18288"/>
              <a:gd name="csX32" fmla="*/ 729691 w 10424160"/>
              <a:gd name="csY32" fmla="*/ 18288 h 18288"/>
              <a:gd name="csX33" fmla="*/ 0 w 10424160"/>
              <a:gd name="csY33" fmla="*/ 18288 h 18288"/>
              <a:gd name="csX34" fmla="*/ 0 w 10424160"/>
              <a:gd name="csY34"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1C74B8F-F09B-EB45-AE71-2A413DAF8F6C}"/>
              </a:ext>
            </a:extLst>
          </p:cNvPr>
          <p:cNvGraphicFramePr>
            <a:graphicFrameLocks noGrp="1"/>
          </p:cNvGraphicFramePr>
          <p:nvPr>
            <p:ph idx="1"/>
            <p:extLst>
              <p:ext uri="{D42A27DB-BD31-4B8C-83A1-F6EECF244321}">
                <p14:modId xmlns:p14="http://schemas.microsoft.com/office/powerpoint/2010/main" val="28943127"/>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038186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C5A90-D298-3D41-0B35-A2A8F4F00076}"/>
              </a:ext>
            </a:extLst>
          </p:cNvPr>
          <p:cNvSpPr>
            <a:spLocks noGrp="1"/>
          </p:cNvSpPr>
          <p:nvPr>
            <p:ph type="title"/>
          </p:nvPr>
        </p:nvSpPr>
        <p:spPr/>
        <p:txBody>
          <a:bodyPr/>
          <a:lstStyle/>
          <a:p>
            <a:r>
              <a:rPr lang="en-US" b="1"/>
              <a:t>Conclusion</a:t>
            </a:r>
            <a:endParaRPr lang="en-US"/>
          </a:p>
        </p:txBody>
      </p:sp>
      <p:graphicFrame>
        <p:nvGraphicFramePr>
          <p:cNvPr id="7" name="Content Placeholder 2">
            <a:extLst>
              <a:ext uri="{FF2B5EF4-FFF2-40B4-BE49-F238E27FC236}">
                <a16:creationId xmlns:a16="http://schemas.microsoft.com/office/drawing/2014/main" id="{A09DC76A-ACF7-926B-0C4E-A6A70E81D096}"/>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p:cNvPicPr>
            <a:picLocks noChangeAspect="1"/>
          </p:cNvPicPr>
          <p:nvPr/>
        </p:nvPicPr>
        <p:blipFill>
          <a:blip r:embed="rId8"/>
          <a:stretch>
            <a:fillRect/>
          </a:stretch>
        </p:blipFill>
        <p:spPr>
          <a:xfrm>
            <a:off x="944693" y="1906860"/>
            <a:ext cx="516116" cy="4188388"/>
          </a:xfrm>
          <a:prstGeom prst="rect">
            <a:avLst/>
          </a:prstGeom>
        </p:spPr>
      </p:pic>
    </p:spTree>
    <p:extLst>
      <p:ext uri="{BB962C8B-B14F-4D97-AF65-F5344CB8AC3E}">
        <p14:creationId xmlns:p14="http://schemas.microsoft.com/office/powerpoint/2010/main" val="27467815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4028864-636B-1871-FBE6-DA51A07185EB}"/>
              </a:ext>
            </a:extLst>
          </p:cNvPr>
          <p:cNvSpPr>
            <a:spLocks noGrp="1"/>
          </p:cNvSpPr>
          <p:nvPr>
            <p:ph type="title"/>
          </p:nvPr>
        </p:nvSpPr>
        <p:spPr>
          <a:xfrm>
            <a:off x="838200" y="365125"/>
            <a:ext cx="10515600" cy="1325563"/>
          </a:xfrm>
        </p:spPr>
        <p:txBody>
          <a:bodyPr>
            <a:normAutofit/>
          </a:bodyPr>
          <a:lstStyle/>
          <a:p>
            <a:r>
              <a:rPr lang="en-US" b="1"/>
              <a:t>References</a:t>
            </a:r>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22F7720-ADC5-22DD-88B2-E2C6810EFB68}"/>
              </a:ext>
            </a:extLst>
          </p:cNvPr>
          <p:cNvSpPr>
            <a:spLocks noGrp="1"/>
          </p:cNvSpPr>
          <p:nvPr>
            <p:ph idx="1"/>
          </p:nvPr>
        </p:nvSpPr>
        <p:spPr>
          <a:xfrm>
            <a:off x="838200" y="1825625"/>
            <a:ext cx="10515600" cy="4351338"/>
          </a:xfrm>
        </p:spPr>
        <p:txBody>
          <a:bodyPr vert="horz" lIns="91440" tIns="45720" rIns="91440" bIns="45720" rtlCol="0">
            <a:normAutofit/>
          </a:bodyPr>
          <a:lstStyle/>
          <a:p>
            <a:r>
              <a:rPr lang="en-US" sz="1300">
                <a:ea typeface="+mn-lt"/>
                <a:cs typeface="+mn-lt"/>
              </a:rPr>
              <a:t>Hass, A.M. (2022). Social media influencers: An exploration of aesthetic connections and digital wellness. </a:t>
            </a:r>
            <a:r>
              <a:rPr lang="en-US" sz="1300" i="1">
                <a:ea typeface="+mn-lt"/>
                <a:cs typeface="+mn-lt"/>
              </a:rPr>
              <a:t>ttu-ir.tdl.org</a:t>
            </a:r>
            <a:r>
              <a:rPr lang="en-US" sz="1300">
                <a:ea typeface="+mn-lt"/>
                <a:cs typeface="+mn-lt"/>
              </a:rPr>
              <a:t>. [online] Available at: </a:t>
            </a:r>
            <a:r>
              <a:rPr lang="en-US" sz="1300">
                <a:ea typeface="+mn-lt"/>
                <a:cs typeface="+mn-lt"/>
                <a:hlinkClick r:id="rId2"/>
              </a:rPr>
              <a:t>https://ttu-ir.tdl.org/items/e59b7daa-0a51-453a-bbd7-c1125e5c1969</a:t>
            </a:r>
            <a:r>
              <a:rPr lang="en-US" sz="1300">
                <a:ea typeface="+mn-lt"/>
                <a:cs typeface="+mn-lt"/>
              </a:rPr>
              <a:t>.</a:t>
            </a:r>
            <a:endParaRPr lang="en-US" sz="1300"/>
          </a:p>
          <a:p>
            <a:r>
              <a:rPr lang="en-US" sz="1300">
                <a:ea typeface="+mn-lt"/>
                <a:cs typeface="+mn-lt"/>
              </a:rPr>
              <a:t>Higgins, J.P. and Morico, M.P. (2023). </a:t>
            </a:r>
            <a:r>
              <a:rPr lang="en-US" sz="1300" i="1">
                <a:ea typeface="+mn-lt"/>
                <a:cs typeface="+mn-lt"/>
              </a:rPr>
              <a:t>Smartphone Apps for Health and Wellness</a:t>
            </a:r>
            <a:r>
              <a:rPr lang="en-US" sz="1300">
                <a:ea typeface="+mn-lt"/>
                <a:cs typeface="+mn-lt"/>
              </a:rPr>
              <a:t>. Elsevier.</a:t>
            </a:r>
            <a:endParaRPr lang="en-US" sz="1300"/>
          </a:p>
          <a:p>
            <a:r>
              <a:rPr lang="en-US" sz="1300">
                <a:ea typeface="+mn-lt"/>
                <a:cs typeface="+mn-lt"/>
              </a:rPr>
              <a:t>Jiao, R., </a:t>
            </a:r>
            <a:r>
              <a:rPr lang="en-US" sz="1300" err="1">
                <a:ea typeface="+mn-lt"/>
                <a:cs typeface="+mn-lt"/>
              </a:rPr>
              <a:t>Commuri</a:t>
            </a:r>
            <a:r>
              <a:rPr lang="en-US" sz="1300">
                <a:ea typeface="+mn-lt"/>
                <a:cs typeface="+mn-lt"/>
              </a:rPr>
              <a:t>, S., Panchal, J., </a:t>
            </a:r>
            <a:r>
              <a:rPr lang="en-US" sz="1300" err="1">
                <a:ea typeface="+mn-lt"/>
                <a:cs typeface="+mn-lt"/>
              </a:rPr>
              <a:t>Milisavljevic</a:t>
            </a:r>
            <a:r>
              <a:rPr lang="en-US" sz="1300">
                <a:ea typeface="+mn-lt"/>
                <a:cs typeface="+mn-lt"/>
              </a:rPr>
              <a:t>-Syed, J., Allen, J.K., </a:t>
            </a:r>
            <a:r>
              <a:rPr lang="en-US" sz="1300" err="1">
                <a:ea typeface="+mn-lt"/>
                <a:cs typeface="+mn-lt"/>
              </a:rPr>
              <a:t>Mistree</a:t>
            </a:r>
            <a:r>
              <a:rPr lang="en-US" sz="1300">
                <a:ea typeface="+mn-lt"/>
                <a:cs typeface="+mn-lt"/>
              </a:rPr>
              <a:t>, F. and Schaefer, D. (2021). Design Engineering in the Age of Industry 4.0. </a:t>
            </a:r>
            <a:r>
              <a:rPr lang="en-US" sz="1300" i="1">
                <a:ea typeface="+mn-lt"/>
                <a:cs typeface="+mn-lt"/>
              </a:rPr>
              <a:t>Journal of Mechanical Design</a:t>
            </a:r>
            <a:r>
              <a:rPr lang="en-US" sz="1300">
                <a:ea typeface="+mn-lt"/>
                <a:cs typeface="+mn-lt"/>
              </a:rPr>
              <a:t>, 143(7). </a:t>
            </a:r>
            <a:r>
              <a:rPr lang="en-US" sz="1300" err="1">
                <a:ea typeface="+mn-lt"/>
                <a:cs typeface="+mn-lt"/>
              </a:rPr>
              <a:t>doi:https</a:t>
            </a:r>
            <a:r>
              <a:rPr lang="en-US" sz="1300">
                <a:ea typeface="+mn-lt"/>
                <a:cs typeface="+mn-lt"/>
              </a:rPr>
              <a:t>://doi.org/10.1115/1.4051041.</a:t>
            </a:r>
            <a:endParaRPr lang="en-US" sz="1300"/>
          </a:p>
          <a:p>
            <a:r>
              <a:rPr lang="en-US" sz="1300">
                <a:ea typeface="+mn-lt"/>
                <a:cs typeface="+mn-lt"/>
              </a:rPr>
              <a:t>Lewis, M.C. (2024). </a:t>
            </a:r>
            <a:r>
              <a:rPr lang="en-US" sz="1300" i="1">
                <a:ea typeface="+mn-lt"/>
                <a:cs typeface="+mn-lt"/>
              </a:rPr>
              <a:t>LLC QuickStart Guide</a:t>
            </a:r>
            <a:r>
              <a:rPr lang="en-US" sz="1300">
                <a:ea typeface="+mn-lt"/>
                <a:cs typeface="+mn-lt"/>
              </a:rPr>
              <a:t>. </a:t>
            </a:r>
            <a:r>
              <a:rPr lang="en-US" sz="1300" err="1">
                <a:ea typeface="+mn-lt"/>
                <a:cs typeface="+mn-lt"/>
              </a:rPr>
              <a:t>ClydeBank</a:t>
            </a:r>
            <a:r>
              <a:rPr lang="en-US" sz="1300">
                <a:ea typeface="+mn-lt"/>
                <a:cs typeface="+mn-lt"/>
              </a:rPr>
              <a:t> Media LLC.</a:t>
            </a:r>
            <a:endParaRPr lang="en-US" sz="1300"/>
          </a:p>
          <a:p>
            <a:r>
              <a:rPr lang="en-US" sz="1300">
                <a:ea typeface="+mn-lt"/>
                <a:cs typeface="+mn-lt"/>
              </a:rPr>
              <a:t>Majumder, S. and Dey, N. (2026). </a:t>
            </a:r>
            <a:r>
              <a:rPr lang="en-US" sz="1300" i="1">
                <a:ea typeface="+mn-lt"/>
                <a:cs typeface="+mn-lt"/>
              </a:rPr>
              <a:t>AI-Driven Wellbeing to Enhance Lives and Work Environments</a:t>
            </a:r>
            <a:r>
              <a:rPr lang="en-US" sz="1300">
                <a:ea typeface="+mn-lt"/>
                <a:cs typeface="+mn-lt"/>
              </a:rPr>
              <a:t>. </a:t>
            </a:r>
            <a:r>
              <a:rPr lang="en-US" sz="1300" i="1">
                <a:ea typeface="+mn-lt"/>
                <a:cs typeface="+mn-lt"/>
              </a:rPr>
              <a:t>Studies in Computational Intelligence</a:t>
            </a:r>
            <a:r>
              <a:rPr lang="en-US" sz="1300">
                <a:ea typeface="+mn-lt"/>
                <a:cs typeface="+mn-lt"/>
              </a:rPr>
              <a:t>. Cham: Springer Nature Switzerland. </a:t>
            </a:r>
            <a:r>
              <a:rPr lang="en-US" sz="1300" err="1">
                <a:ea typeface="+mn-lt"/>
                <a:cs typeface="+mn-lt"/>
              </a:rPr>
              <a:t>doi:https</a:t>
            </a:r>
            <a:r>
              <a:rPr lang="en-US" sz="1300">
                <a:ea typeface="+mn-lt"/>
                <a:cs typeface="+mn-lt"/>
              </a:rPr>
              <a:t>://doi.org/10.1007/978-3-032-15735-5.</a:t>
            </a:r>
            <a:endParaRPr lang="en-US" sz="1300"/>
          </a:p>
          <a:p>
            <a:r>
              <a:rPr lang="en-US" sz="1300" err="1">
                <a:ea typeface="+mn-lt"/>
                <a:cs typeface="+mn-lt"/>
              </a:rPr>
              <a:t>Matulevicius</a:t>
            </a:r>
            <a:r>
              <a:rPr lang="en-US" sz="1300">
                <a:ea typeface="+mn-lt"/>
                <a:cs typeface="+mn-lt"/>
              </a:rPr>
              <a:t>, S.A., Kho, K.A., Reisch, J. and Yin, H. (2021). Academic Medicine Faculty Perceptions of Work-Life Balance Before and Since the COVID-19 Pandemic. </a:t>
            </a:r>
            <a:r>
              <a:rPr lang="en-US" sz="1300" i="1">
                <a:ea typeface="+mn-lt"/>
                <a:cs typeface="+mn-lt"/>
              </a:rPr>
              <a:t>JAMA Network Open</a:t>
            </a:r>
            <a:r>
              <a:rPr lang="en-US" sz="1300">
                <a:ea typeface="+mn-lt"/>
                <a:cs typeface="+mn-lt"/>
              </a:rPr>
              <a:t>, 4(6), p.e2113539. </a:t>
            </a:r>
            <a:r>
              <a:rPr lang="en-US" sz="1300" err="1">
                <a:ea typeface="+mn-lt"/>
                <a:cs typeface="+mn-lt"/>
              </a:rPr>
              <a:t>doi:https</a:t>
            </a:r>
            <a:r>
              <a:rPr lang="en-US" sz="1300">
                <a:ea typeface="+mn-lt"/>
                <a:cs typeface="+mn-lt"/>
              </a:rPr>
              <a:t>://doi.org/10.1001/jamanetworkopen.2021.13539.</a:t>
            </a:r>
            <a:endParaRPr lang="en-US" sz="1300"/>
          </a:p>
          <a:p>
            <a:r>
              <a:rPr lang="en-US" sz="1300" err="1">
                <a:ea typeface="+mn-lt"/>
                <a:cs typeface="+mn-lt"/>
              </a:rPr>
              <a:t>Mishnick</a:t>
            </a:r>
            <a:r>
              <a:rPr lang="en-US" sz="1300">
                <a:ea typeface="+mn-lt"/>
                <a:cs typeface="+mn-lt"/>
              </a:rPr>
              <a:t>, N. and Wise, D. (2024). Social Media Engagement: An Analysis of the Impact of Social Media Campaigns on Facebook, Instagram, and LinkedIn. </a:t>
            </a:r>
            <a:r>
              <a:rPr lang="en-US" sz="1300" i="1">
                <a:ea typeface="+mn-lt"/>
                <a:cs typeface="+mn-lt"/>
              </a:rPr>
              <a:t>International Journal of Technology in Education</a:t>
            </a:r>
            <a:r>
              <a:rPr lang="en-US" sz="1300">
                <a:ea typeface="+mn-lt"/>
                <a:cs typeface="+mn-lt"/>
              </a:rPr>
              <a:t>, [online] 7(3), pp.535–549. Available at: </a:t>
            </a:r>
            <a:r>
              <a:rPr lang="en-US" sz="1300">
                <a:ea typeface="+mn-lt"/>
                <a:cs typeface="+mn-lt"/>
                <a:hlinkClick r:id="rId3"/>
              </a:rPr>
              <a:t>https://eric.ed.gov/?id=EJ1438393</a:t>
            </a:r>
            <a:r>
              <a:rPr lang="en-US" sz="1300">
                <a:ea typeface="+mn-lt"/>
                <a:cs typeface="+mn-lt"/>
              </a:rPr>
              <a:t>.</a:t>
            </a:r>
            <a:endParaRPr lang="en-US" sz="1300"/>
          </a:p>
          <a:p>
            <a:r>
              <a:rPr lang="en-US" sz="1300">
                <a:ea typeface="+mn-lt"/>
                <a:cs typeface="+mn-lt"/>
              </a:rPr>
              <a:t>Renuka, O., </a:t>
            </a:r>
            <a:r>
              <a:rPr lang="en-US" sz="1300" err="1">
                <a:ea typeface="+mn-lt"/>
                <a:cs typeface="+mn-lt"/>
              </a:rPr>
              <a:t>RadhaKrishnan</a:t>
            </a:r>
            <a:r>
              <a:rPr lang="en-US" sz="1300">
                <a:ea typeface="+mn-lt"/>
                <a:cs typeface="+mn-lt"/>
              </a:rPr>
              <a:t>, N., </a:t>
            </a:r>
            <a:r>
              <a:rPr lang="en-US" sz="1300" err="1">
                <a:ea typeface="+mn-lt"/>
                <a:cs typeface="+mn-lt"/>
              </a:rPr>
              <a:t>Bodapatla</a:t>
            </a:r>
            <a:r>
              <a:rPr lang="en-US" sz="1300">
                <a:ea typeface="+mn-lt"/>
                <a:cs typeface="+mn-lt"/>
              </a:rPr>
              <a:t> Sindhu Priya, Avula Jhansy and Ezekiel, S. (2024). Data Privacy and Protection. pp.433–465. </a:t>
            </a:r>
            <a:r>
              <a:rPr lang="en-US" sz="1300" err="1">
                <a:ea typeface="+mn-lt"/>
                <a:cs typeface="+mn-lt"/>
              </a:rPr>
              <a:t>doi:https</a:t>
            </a:r>
            <a:r>
              <a:rPr lang="en-US" sz="1300">
                <a:ea typeface="+mn-lt"/>
                <a:cs typeface="+mn-lt"/>
              </a:rPr>
              <a:t>://doi.org/10.1002/9781394230600.ch19.</a:t>
            </a:r>
            <a:endParaRPr lang="en-US" sz="1300"/>
          </a:p>
          <a:p>
            <a:r>
              <a:rPr lang="en-US" sz="1300">
                <a:ea typeface="+mn-lt"/>
                <a:cs typeface="+mn-lt"/>
              </a:rPr>
              <a:t>Smart, J. (2025). Creating a B2B freemium product : how do you choose what should be free? - WRAP: Warwick Research Archive Portal. </a:t>
            </a:r>
            <a:r>
              <a:rPr lang="en-US" sz="1300" i="1">
                <a:ea typeface="+mn-lt"/>
                <a:cs typeface="+mn-lt"/>
              </a:rPr>
              <a:t>Warwick.ac.uk</a:t>
            </a:r>
            <a:r>
              <a:rPr lang="en-US" sz="1300">
                <a:ea typeface="+mn-lt"/>
                <a:cs typeface="+mn-lt"/>
              </a:rPr>
              <a:t>. [online] </a:t>
            </a:r>
            <a:r>
              <a:rPr lang="en-US" sz="1300" err="1">
                <a:ea typeface="+mn-lt"/>
                <a:cs typeface="+mn-lt"/>
              </a:rPr>
              <a:t>doi:https</a:t>
            </a:r>
            <a:r>
              <a:rPr lang="en-US" sz="1300">
                <a:ea typeface="+mn-lt"/>
                <a:cs typeface="+mn-lt"/>
              </a:rPr>
              <a:t>://wrap.warwick.ac.uk/id/</a:t>
            </a:r>
            <a:r>
              <a:rPr lang="en-US" sz="1300" err="1">
                <a:ea typeface="+mn-lt"/>
                <a:cs typeface="+mn-lt"/>
              </a:rPr>
              <a:t>eprint</a:t>
            </a:r>
            <a:r>
              <a:rPr lang="en-US" sz="1300">
                <a:ea typeface="+mn-lt"/>
                <a:cs typeface="+mn-lt"/>
              </a:rPr>
              <a:t>/194811/1/WRAP_Theses_Smart_2025.pdf.</a:t>
            </a:r>
            <a:endParaRPr lang="en-US" sz="1300"/>
          </a:p>
        </p:txBody>
      </p:sp>
    </p:spTree>
    <p:extLst>
      <p:ext uri="{BB962C8B-B14F-4D97-AF65-F5344CB8AC3E}">
        <p14:creationId xmlns:p14="http://schemas.microsoft.com/office/powerpoint/2010/main" val="29071158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89B7BFD-8F45-4093-AD9C-91B15B050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9" name="Group 8">
            <a:extLst>
              <a:ext uri="{FF2B5EF4-FFF2-40B4-BE49-F238E27FC236}">
                <a16:creationId xmlns:a16="http://schemas.microsoft.com/office/drawing/2014/main" id="{042BC7E5-76DB-4826-8C07-4A49B6353F7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479558"/>
            <a:ext cx="1861854" cy="717514"/>
            <a:chOff x="0" y="1479558"/>
            <a:chExt cx="1861854" cy="717514"/>
          </a:xfrm>
          <a:solidFill>
            <a:schemeClr val="bg1"/>
          </a:solidFill>
        </p:grpSpPr>
        <p:sp>
          <p:nvSpPr>
            <p:cNvPr id="10" name="Freeform: Shape 9">
              <a:extLst>
                <a:ext uri="{FF2B5EF4-FFF2-40B4-BE49-F238E27FC236}">
                  <a16:creationId xmlns:a16="http://schemas.microsoft.com/office/drawing/2014/main" id="{E16C8D8F-10E9-4498-ABDB-0F923F8B6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147955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1" name="Freeform: Shape 10">
              <a:extLst>
                <a:ext uri="{FF2B5EF4-FFF2-40B4-BE49-F238E27FC236}">
                  <a16:creationId xmlns:a16="http://schemas.microsoft.com/office/drawing/2014/main" id="{1E5A83E3-8A11-4492-BB6E-F5F2240316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19192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a:p>
          </p:txBody>
        </p:sp>
      </p:grpSp>
      <p:sp>
        <p:nvSpPr>
          <p:cNvPr id="13" name="Freeform: Shape 12">
            <a:extLst>
              <a:ext uri="{FF2B5EF4-FFF2-40B4-BE49-F238E27FC236}">
                <a16:creationId xmlns:a16="http://schemas.microsoft.com/office/drawing/2014/main" id="{498F8FF6-43B4-494A-AF8F-123A4983E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18992" y="-34538"/>
            <a:ext cx="6655405" cy="6335470"/>
          </a:xfrm>
          <a:custGeom>
            <a:avLst/>
            <a:gdLst>
              <a:gd name="connsiteX0" fmla="*/ 1825048 w 6355652"/>
              <a:gd name="connsiteY0" fmla="*/ 0 h 6050127"/>
              <a:gd name="connsiteX1" fmla="*/ 4530604 w 6355652"/>
              <a:gd name="connsiteY1" fmla="*/ 0 h 6050127"/>
              <a:gd name="connsiteX2" fmla="*/ 4692567 w 6355652"/>
              <a:gd name="connsiteY2" fmla="*/ 78022 h 6050127"/>
              <a:gd name="connsiteX3" fmla="*/ 6355652 w 6355652"/>
              <a:gd name="connsiteY3" fmla="*/ 2872301 h 6050127"/>
              <a:gd name="connsiteX4" fmla="*/ 3177826 w 6355652"/>
              <a:gd name="connsiteY4" fmla="*/ 6050127 h 6050127"/>
              <a:gd name="connsiteX5" fmla="*/ 0 w 6355652"/>
              <a:gd name="connsiteY5" fmla="*/ 2872301 h 6050127"/>
              <a:gd name="connsiteX6" fmla="*/ 1663086 w 6355652"/>
              <a:gd name="connsiteY6" fmla="*/ 78022 h 60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55652" h="6050127">
                <a:moveTo>
                  <a:pt x="1825048" y="0"/>
                </a:moveTo>
                <a:lnTo>
                  <a:pt x="4530604" y="0"/>
                </a:lnTo>
                <a:lnTo>
                  <a:pt x="4692567" y="78022"/>
                </a:lnTo>
                <a:cubicBezTo>
                  <a:pt x="5683175" y="616152"/>
                  <a:pt x="6355652" y="1665694"/>
                  <a:pt x="6355652" y="2872301"/>
                </a:cubicBezTo>
                <a:cubicBezTo>
                  <a:pt x="6355652" y="4627366"/>
                  <a:pt x="4932891" y="6050127"/>
                  <a:pt x="3177826" y="6050127"/>
                </a:cubicBezTo>
                <a:cubicBezTo>
                  <a:pt x="1422761" y="6050127"/>
                  <a:pt x="0" y="4627366"/>
                  <a:pt x="0" y="2872301"/>
                </a:cubicBezTo>
                <a:cubicBezTo>
                  <a:pt x="0" y="1665694"/>
                  <a:pt x="672477" y="616152"/>
                  <a:pt x="1663086" y="78022"/>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2B06059C-C357-4011-82B9-9C01063013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5194" y="-23905"/>
            <a:ext cx="6705251" cy="6318526"/>
          </a:xfrm>
          <a:custGeom>
            <a:avLst/>
            <a:gdLst>
              <a:gd name="connsiteX0" fmla="*/ 1825048 w 6355652"/>
              <a:gd name="connsiteY0" fmla="*/ 0 h 6050127"/>
              <a:gd name="connsiteX1" fmla="*/ 4530604 w 6355652"/>
              <a:gd name="connsiteY1" fmla="*/ 0 h 6050127"/>
              <a:gd name="connsiteX2" fmla="*/ 4692567 w 6355652"/>
              <a:gd name="connsiteY2" fmla="*/ 78022 h 6050127"/>
              <a:gd name="connsiteX3" fmla="*/ 6355652 w 6355652"/>
              <a:gd name="connsiteY3" fmla="*/ 2872301 h 6050127"/>
              <a:gd name="connsiteX4" fmla="*/ 3177826 w 6355652"/>
              <a:gd name="connsiteY4" fmla="*/ 6050127 h 6050127"/>
              <a:gd name="connsiteX5" fmla="*/ 0 w 6355652"/>
              <a:gd name="connsiteY5" fmla="*/ 2872301 h 6050127"/>
              <a:gd name="connsiteX6" fmla="*/ 1663086 w 6355652"/>
              <a:gd name="connsiteY6" fmla="*/ 78022 h 60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55652" h="6050127">
                <a:moveTo>
                  <a:pt x="1825048" y="0"/>
                </a:moveTo>
                <a:lnTo>
                  <a:pt x="4530604" y="0"/>
                </a:lnTo>
                <a:lnTo>
                  <a:pt x="4692567" y="78022"/>
                </a:lnTo>
                <a:cubicBezTo>
                  <a:pt x="5683175" y="616152"/>
                  <a:pt x="6355652" y="1665694"/>
                  <a:pt x="6355652" y="2872301"/>
                </a:cubicBezTo>
                <a:cubicBezTo>
                  <a:pt x="6355652" y="4627366"/>
                  <a:pt x="4932891" y="6050127"/>
                  <a:pt x="3177826" y="6050127"/>
                </a:cubicBezTo>
                <a:cubicBezTo>
                  <a:pt x="1422761" y="6050127"/>
                  <a:pt x="0" y="4627366"/>
                  <a:pt x="0" y="2872301"/>
                </a:cubicBezTo>
                <a:cubicBezTo>
                  <a:pt x="0" y="1665694"/>
                  <a:pt x="672477" y="616152"/>
                  <a:pt x="1663086" y="78022"/>
                </a:cubicBezTo>
                <a:close/>
              </a:path>
            </a:pathLst>
          </a:cu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5AFEC601-A132-47EE-B0C2-B38ACD9FC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86886" y="-23905"/>
            <a:ext cx="6705251" cy="6215019"/>
          </a:xfrm>
          <a:custGeom>
            <a:avLst/>
            <a:gdLst>
              <a:gd name="connsiteX0" fmla="*/ 1529549 w 6355652"/>
              <a:gd name="connsiteY0" fmla="*/ 0 h 5890980"/>
              <a:gd name="connsiteX1" fmla="*/ 4826104 w 6355652"/>
              <a:gd name="connsiteY1" fmla="*/ 0 h 5890980"/>
              <a:gd name="connsiteX2" fmla="*/ 4954579 w 6355652"/>
              <a:gd name="connsiteY2" fmla="*/ 78051 h 5890980"/>
              <a:gd name="connsiteX3" fmla="*/ 6355652 w 6355652"/>
              <a:gd name="connsiteY3" fmla="*/ 2713154 h 5890980"/>
              <a:gd name="connsiteX4" fmla="*/ 3177826 w 6355652"/>
              <a:gd name="connsiteY4" fmla="*/ 5890980 h 5890980"/>
              <a:gd name="connsiteX5" fmla="*/ 0 w 6355652"/>
              <a:gd name="connsiteY5" fmla="*/ 2713154 h 5890980"/>
              <a:gd name="connsiteX6" fmla="*/ 1401073 w 6355652"/>
              <a:gd name="connsiteY6" fmla="*/ 78051 h 58909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55652" h="5890980">
                <a:moveTo>
                  <a:pt x="1529549" y="0"/>
                </a:moveTo>
                <a:lnTo>
                  <a:pt x="4826104" y="0"/>
                </a:lnTo>
                <a:lnTo>
                  <a:pt x="4954579" y="78051"/>
                </a:lnTo>
                <a:cubicBezTo>
                  <a:pt x="5799886" y="649129"/>
                  <a:pt x="6355652" y="1616239"/>
                  <a:pt x="6355652" y="2713154"/>
                </a:cubicBezTo>
                <a:cubicBezTo>
                  <a:pt x="6355652" y="4468219"/>
                  <a:pt x="4932891" y="5890980"/>
                  <a:pt x="3177826" y="5890980"/>
                </a:cubicBezTo>
                <a:cubicBezTo>
                  <a:pt x="1422761" y="5890980"/>
                  <a:pt x="0" y="4468219"/>
                  <a:pt x="0" y="2713154"/>
                </a:cubicBezTo>
                <a:cubicBezTo>
                  <a:pt x="0" y="1616239"/>
                  <a:pt x="555766" y="649129"/>
                  <a:pt x="1401073" y="78051"/>
                </a:cubicBezTo>
                <a:close/>
              </a:path>
            </a:pathLst>
          </a:cu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00168D-CC2F-CE0B-07A8-5D097D1230C8}"/>
              </a:ext>
            </a:extLst>
          </p:cNvPr>
          <p:cNvSpPr>
            <a:spLocks noGrp="1"/>
          </p:cNvSpPr>
          <p:nvPr>
            <p:ph type="title"/>
          </p:nvPr>
        </p:nvSpPr>
        <p:spPr>
          <a:xfrm>
            <a:off x="2242409" y="895483"/>
            <a:ext cx="5786232" cy="3011190"/>
          </a:xfrm>
        </p:spPr>
        <p:txBody>
          <a:bodyPr vert="horz" lIns="91440" tIns="45720" rIns="91440" bIns="45720" rtlCol="0" anchor="b">
            <a:normAutofit/>
          </a:bodyPr>
          <a:lstStyle/>
          <a:p>
            <a:pPr algn="ctr"/>
            <a:r>
              <a:rPr lang="en-US" sz="5400" kern="1200">
                <a:solidFill>
                  <a:schemeClr val="bg1"/>
                </a:solidFill>
                <a:latin typeface="+mj-lt"/>
                <a:ea typeface="+mj-ea"/>
                <a:cs typeface="+mj-cs"/>
              </a:rPr>
              <a:t>Q &amp; A</a:t>
            </a:r>
          </a:p>
        </p:txBody>
      </p:sp>
      <p:sp>
        <p:nvSpPr>
          <p:cNvPr id="19" name="Graphic 212">
            <a:extLst>
              <a:ext uri="{FF2B5EF4-FFF2-40B4-BE49-F238E27FC236}">
                <a16:creationId xmlns:a16="http://schemas.microsoft.com/office/drawing/2014/main" id="{279CAF82-0ECF-42BE-8F37-F71941E5D4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34716" y="188494"/>
            <a:ext cx="1048371" cy="1048371"/>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1" name="Graphic 212">
            <a:extLst>
              <a:ext uri="{FF2B5EF4-FFF2-40B4-BE49-F238E27FC236}">
                <a16:creationId xmlns:a16="http://schemas.microsoft.com/office/drawing/2014/main" id="{218E095B-4870-4AD5-9C41-C16D595235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34716" y="188494"/>
            <a:ext cx="1048371" cy="1048371"/>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3" name="Graphic 185">
            <a:extLst>
              <a:ext uri="{FF2B5EF4-FFF2-40B4-BE49-F238E27FC236}">
                <a16:creationId xmlns:a16="http://schemas.microsoft.com/office/drawing/2014/main" id="{FB9739EB-7F66-433D-841F-AB3CD18700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583101" y="3578317"/>
            <a:ext cx="1054466" cy="469689"/>
            <a:chOff x="9841624" y="4115729"/>
            <a:chExt cx="602169" cy="268223"/>
          </a:xfrm>
          <a:solidFill>
            <a:schemeClr val="bg1"/>
          </a:solidFill>
        </p:grpSpPr>
        <p:sp>
          <p:nvSpPr>
            <p:cNvPr id="24" name="Freeform: Shape 23">
              <a:extLst>
                <a:ext uri="{FF2B5EF4-FFF2-40B4-BE49-F238E27FC236}">
                  <a16:creationId xmlns:a16="http://schemas.microsoft.com/office/drawing/2014/main" id="{104F2BBD-A005-4DCB-9566-F2351050B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8B00DEC7-198B-49D1-98FD-018F3ECFC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F14DFC82-B3B3-468E-91B3-1302CFC68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D3250EFE-214E-4B8E-AF96-036A514FF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AD058EBE-D4A5-4C43-B170-6A451F87A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30" name="Oval 29">
            <a:extLst>
              <a:ext uri="{FF2B5EF4-FFF2-40B4-BE49-F238E27FC236}">
                <a16:creationId xmlns:a16="http://schemas.microsoft.com/office/drawing/2014/main" id="{033BC44A-0661-43B4-9C14-FD5963C226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4525" y="4910353"/>
            <a:ext cx="468090" cy="468090"/>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2" name="Oval 31">
            <a:extLst>
              <a:ext uri="{FF2B5EF4-FFF2-40B4-BE49-F238E27FC236}">
                <a16:creationId xmlns:a16="http://schemas.microsoft.com/office/drawing/2014/main" id="{BE8CB2F0-2F5A-4EBD-B214-E0309C31F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4525" y="4910353"/>
            <a:ext cx="468090" cy="468090"/>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4" name="Freeform: Shape 33">
            <a:extLst>
              <a:ext uri="{FF2B5EF4-FFF2-40B4-BE49-F238E27FC236}">
                <a16:creationId xmlns:a16="http://schemas.microsoft.com/office/drawing/2014/main" id="{FFD3887D-244B-4EC4-9208-E304984C5D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22467" y="4200769"/>
            <a:ext cx="2769534" cy="2657232"/>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36" name="Freeform: Shape 35">
            <a:extLst>
              <a:ext uri="{FF2B5EF4-FFF2-40B4-BE49-F238E27FC236}">
                <a16:creationId xmlns:a16="http://schemas.microsoft.com/office/drawing/2014/main" id="{97224C31-855E-4593-8A58-5B2B0CC4F5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22467" y="4200769"/>
            <a:ext cx="2769534" cy="2657232"/>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2">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Tree>
    <p:extLst>
      <p:ext uri="{BB962C8B-B14F-4D97-AF65-F5344CB8AC3E}">
        <p14:creationId xmlns:p14="http://schemas.microsoft.com/office/powerpoint/2010/main" val="22409966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TotalTime>
  <Words>2302</Words>
  <Application>Microsoft Office PowerPoint</Application>
  <PresentationFormat>Widescreen</PresentationFormat>
  <Paragraphs>111</Paragraphs>
  <Slides>14</Slides>
  <Notes>10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Ghalya Ridha Program of study: business management  module name :Enterprise &amp; Entrepreneurship  Assignment title: Individual presention pitch   Lectures name : Tola Odugbesan </vt:lpstr>
      <vt:lpstr>WellVibe: Revolutionizing Health and Wellness</vt:lpstr>
      <vt:lpstr>Overview of Business Idea</vt:lpstr>
      <vt:lpstr>Product, Business Model &amp; Value</vt:lpstr>
      <vt:lpstr>Structure &amp; Legal</vt:lpstr>
      <vt:lpstr>PESTEL – Social</vt:lpstr>
      <vt:lpstr>PESTEL – Technological</vt:lpstr>
      <vt:lpstr>PESTEL – Legal</vt:lpstr>
      <vt:lpstr>Marketing Strategy 1</vt:lpstr>
      <vt:lpstr>Marketing Strategy 2</vt:lpstr>
      <vt:lpstr>Funding &amp; Allocation</vt:lpstr>
      <vt:lpstr>Conclusion</vt:lpstr>
      <vt:lpstr>References</vt:lpstr>
      <vt:lpstr>Q &amp; A</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WellVibe: Revolutionizing Health and Wellness</dc:title>
  <dc:creator>user</dc:creator>
  <cp:lastModifiedBy>Ghalya Ridha (2429778)</cp:lastModifiedBy>
  <cp:revision>58</cp:revision>
  <dcterms:created xsi:type="dcterms:W3CDTF">2026-04-10T12:52:28Z</dcterms:created>
  <dcterms:modified xsi:type="dcterms:W3CDTF">2026-04-11T13:29:37Z</dcterms:modified>
</cp:coreProperties>
</file>